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ink/ink2.xml" ContentType="application/inkml+xml"/>
  <Override PartName="/ppt/notesSlides/notesSlide56.xml" ContentType="application/vnd.openxmlformats-officedocument.presentationml.notesSlide+xml"/>
  <Override PartName="/ppt/ink/ink3.xml" ContentType="application/inkml+xml"/>
  <Override PartName="/ppt/notesSlides/notesSlide57.xml" ContentType="application/vnd.openxmlformats-officedocument.presentationml.notesSlide+xml"/>
  <Override PartName="/ppt/ink/ink4.xml" ContentType="application/inkml+xml"/>
  <Override PartName="/ppt/notesSlides/notesSlide58.xml" ContentType="application/vnd.openxmlformats-officedocument.presentationml.notesSlide+xml"/>
  <Override PartName="/ppt/ink/ink5.xml" ContentType="application/inkml+xml"/>
  <Override PartName="/ppt/notesSlides/notesSlide59.xml" ContentType="application/vnd.openxmlformats-officedocument.presentationml.notesSlide+xml"/>
  <Override PartName="/ppt/ink/ink6.xml" ContentType="application/inkml+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8"/>
  </p:notesMasterIdLst>
  <p:sldIdLst>
    <p:sldId id="268" r:id="rId2"/>
    <p:sldId id="271" r:id="rId3"/>
    <p:sldId id="267" r:id="rId4"/>
    <p:sldId id="269" r:id="rId5"/>
    <p:sldId id="270" r:id="rId6"/>
    <p:sldId id="273" r:id="rId7"/>
    <p:sldId id="274" r:id="rId8"/>
    <p:sldId id="275" r:id="rId9"/>
    <p:sldId id="276" r:id="rId10"/>
    <p:sldId id="277" r:id="rId11"/>
    <p:sldId id="278" r:id="rId12"/>
    <p:sldId id="279" r:id="rId13"/>
    <p:sldId id="280" r:id="rId14"/>
    <p:sldId id="281" r:id="rId15"/>
    <p:sldId id="282" r:id="rId16"/>
    <p:sldId id="283" r:id="rId17"/>
    <p:sldId id="284" r:id="rId18"/>
    <p:sldId id="285" r:id="rId19"/>
    <p:sldId id="286" r:id="rId20"/>
    <p:sldId id="287" r:id="rId21"/>
    <p:sldId id="288" r:id="rId22"/>
    <p:sldId id="289" r:id="rId23"/>
    <p:sldId id="290" r:id="rId24"/>
    <p:sldId id="291" r:id="rId25"/>
    <p:sldId id="292" r:id="rId26"/>
    <p:sldId id="293" r:id="rId27"/>
    <p:sldId id="294" r:id="rId28"/>
    <p:sldId id="295" r:id="rId29"/>
    <p:sldId id="296" r:id="rId30"/>
    <p:sldId id="297" r:id="rId31"/>
    <p:sldId id="298" r:id="rId32"/>
    <p:sldId id="299" r:id="rId33"/>
    <p:sldId id="300" r:id="rId34"/>
    <p:sldId id="301" r:id="rId35"/>
    <p:sldId id="302" r:id="rId36"/>
    <p:sldId id="303" r:id="rId37"/>
    <p:sldId id="304" r:id="rId38"/>
    <p:sldId id="305" r:id="rId39"/>
    <p:sldId id="306" r:id="rId40"/>
    <p:sldId id="307" r:id="rId41"/>
    <p:sldId id="308" r:id="rId42"/>
    <p:sldId id="309" r:id="rId43"/>
    <p:sldId id="310" r:id="rId44"/>
    <p:sldId id="311" r:id="rId45"/>
    <p:sldId id="312" r:id="rId46"/>
    <p:sldId id="313" r:id="rId47"/>
    <p:sldId id="314" r:id="rId48"/>
    <p:sldId id="315" r:id="rId49"/>
    <p:sldId id="316" r:id="rId50"/>
    <p:sldId id="317" r:id="rId51"/>
    <p:sldId id="318" r:id="rId52"/>
    <p:sldId id="320" r:id="rId53"/>
    <p:sldId id="321" r:id="rId54"/>
    <p:sldId id="322" r:id="rId55"/>
    <p:sldId id="323" r:id="rId56"/>
    <p:sldId id="324" r:id="rId57"/>
    <p:sldId id="325" r:id="rId58"/>
    <p:sldId id="326" r:id="rId59"/>
    <p:sldId id="327" r:id="rId60"/>
    <p:sldId id="328" r:id="rId61"/>
    <p:sldId id="421" r:id="rId62"/>
    <p:sldId id="266" r:id="rId63"/>
    <p:sldId id="258" r:id="rId64"/>
    <p:sldId id="260" r:id="rId65"/>
    <p:sldId id="261" r:id="rId66"/>
    <p:sldId id="262" r:id="rId67"/>
    <p:sldId id="263" r:id="rId68"/>
    <p:sldId id="264" r:id="rId69"/>
    <p:sldId id="265" r:id="rId70"/>
    <p:sldId id="343" r:id="rId71"/>
    <p:sldId id="344" r:id="rId72"/>
    <p:sldId id="338" r:id="rId73"/>
    <p:sldId id="330" r:id="rId74"/>
    <p:sldId id="342" r:id="rId75"/>
    <p:sldId id="346" r:id="rId76"/>
    <p:sldId id="347" r:id="rId77"/>
    <p:sldId id="331" r:id="rId78"/>
    <p:sldId id="332" r:id="rId79"/>
    <p:sldId id="333" r:id="rId80"/>
    <p:sldId id="337" r:id="rId81"/>
    <p:sldId id="339" r:id="rId82"/>
    <p:sldId id="340" r:id="rId83"/>
    <p:sldId id="341" r:id="rId84"/>
    <p:sldId id="345" r:id="rId85"/>
    <p:sldId id="348" r:id="rId86"/>
    <p:sldId id="349" r:id="rId87"/>
    <p:sldId id="350" r:id="rId88"/>
    <p:sldId id="351" r:id="rId89"/>
    <p:sldId id="352" r:id="rId90"/>
    <p:sldId id="353" r:id="rId91"/>
    <p:sldId id="354" r:id="rId92"/>
    <p:sldId id="355" r:id="rId93"/>
    <p:sldId id="356" r:id="rId94"/>
    <p:sldId id="357" r:id="rId95"/>
    <p:sldId id="358" r:id="rId96"/>
    <p:sldId id="360" r:id="rId97"/>
    <p:sldId id="361" r:id="rId98"/>
    <p:sldId id="362" r:id="rId99"/>
    <p:sldId id="363" r:id="rId100"/>
    <p:sldId id="364" r:id="rId101"/>
    <p:sldId id="365" r:id="rId102"/>
    <p:sldId id="366" r:id="rId103"/>
    <p:sldId id="367" r:id="rId104"/>
    <p:sldId id="368" r:id="rId105"/>
    <p:sldId id="369" r:id="rId106"/>
    <p:sldId id="370" r:id="rId107"/>
    <p:sldId id="371" r:id="rId108"/>
    <p:sldId id="372" r:id="rId109"/>
    <p:sldId id="373" r:id="rId110"/>
    <p:sldId id="377" r:id="rId111"/>
    <p:sldId id="378" r:id="rId112"/>
    <p:sldId id="379" r:id="rId113"/>
    <p:sldId id="380" r:id="rId114"/>
    <p:sldId id="374" r:id="rId115"/>
    <p:sldId id="375" r:id="rId116"/>
    <p:sldId id="376" r:id="rId117"/>
    <p:sldId id="381" r:id="rId118"/>
    <p:sldId id="382" r:id="rId119"/>
    <p:sldId id="383" r:id="rId120"/>
    <p:sldId id="384" r:id="rId121"/>
    <p:sldId id="385" r:id="rId122"/>
    <p:sldId id="386" r:id="rId123"/>
    <p:sldId id="387" r:id="rId124"/>
    <p:sldId id="388" r:id="rId125"/>
    <p:sldId id="389" r:id="rId126"/>
    <p:sldId id="390" r:id="rId127"/>
    <p:sldId id="391" r:id="rId128"/>
    <p:sldId id="392" r:id="rId129"/>
    <p:sldId id="393" r:id="rId130"/>
    <p:sldId id="394" r:id="rId131"/>
    <p:sldId id="395" r:id="rId132"/>
    <p:sldId id="396" r:id="rId133"/>
    <p:sldId id="397" r:id="rId134"/>
    <p:sldId id="398" r:id="rId135"/>
    <p:sldId id="399" r:id="rId136"/>
    <p:sldId id="400" r:id="rId137"/>
    <p:sldId id="401" r:id="rId138"/>
    <p:sldId id="402" r:id="rId139"/>
    <p:sldId id="403" r:id="rId140"/>
    <p:sldId id="404" r:id="rId141"/>
    <p:sldId id="405" r:id="rId142"/>
    <p:sldId id="406" r:id="rId143"/>
    <p:sldId id="407" r:id="rId144"/>
    <p:sldId id="408" r:id="rId145"/>
    <p:sldId id="409" r:id="rId146"/>
    <p:sldId id="410" r:id="rId147"/>
    <p:sldId id="411" r:id="rId148"/>
    <p:sldId id="412" r:id="rId149"/>
    <p:sldId id="413" r:id="rId150"/>
    <p:sldId id="414" r:id="rId151"/>
    <p:sldId id="415" r:id="rId152"/>
    <p:sldId id="416" r:id="rId153"/>
    <p:sldId id="417" r:id="rId154"/>
    <p:sldId id="418" r:id="rId155"/>
    <p:sldId id="419" r:id="rId156"/>
    <p:sldId id="420" r:id="rId15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1224"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presProps" Target="pres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viewProps" Target="view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ink/ink1.xml><?xml version="1.0" encoding="utf-8"?>
<inkml:ink xmlns:inkml="http://www.w3.org/2003/InkML">
  <inkml:definitions>
    <inkml:context xml:id="ctx0">
      <inkml:inkSource xml:id="inkSrc0">
        <inkml:traceFormat>
          <inkml:channel name="X" type="integer" max="8192" units="cm"/>
          <inkml:channel name="Y" type="integer" max="8192" units="cm"/>
          <inkml:channel name="T" type="integer" max="2.14748E9" units="dev"/>
        </inkml:traceFormat>
        <inkml:channelProperties>
          <inkml:channelProperty channel="X" name="resolution" value="264.25806" units="1/cm"/>
          <inkml:channelProperty channel="Y" name="resolution" value="455.11111" units="1/cm"/>
          <inkml:channelProperty channel="T" name="resolution" value="1" units="1/dev"/>
        </inkml:channelProperties>
      </inkml:inkSource>
      <inkml:timestamp xml:id="ts0" timeString="2019-09-25T05:29:34.315"/>
    </inkml:context>
    <inkml:brush xml:id="br0">
      <inkml:brushProperty name="width" value="0.05292" units="cm"/>
      <inkml:brushProperty name="height" value="0.05292" units="cm"/>
      <inkml:brushProperty name="color" value="#0070C0"/>
    </inkml:brush>
  </inkml:definitions>
  <inkml:trace contextRef="#ctx0" brushRef="#br0">2270 9044 0,'-33'9'47</inkml:trace>
</inkml:ink>
</file>

<file path=ppt/ink/ink2.xml><?xml version="1.0" encoding="utf-8"?>
<inkml:ink xmlns:inkml="http://www.w3.org/2003/InkML">
  <inkml:definitions>
    <inkml:context xml:id="ctx0">
      <inkml:inkSource xml:id="inkSrc0">
        <inkml:traceFormat>
          <inkml:channel name="X" type="integer" max="8192" units="cm"/>
          <inkml:channel name="Y" type="integer" max="8192" units="cm"/>
          <inkml:channel name="T" type="integer" max="2.14748E9" units="dev"/>
        </inkml:traceFormat>
        <inkml:channelProperties>
          <inkml:channelProperty channel="X" name="resolution" value="264.25806" units="1/cm"/>
          <inkml:channelProperty channel="Y" name="resolution" value="455.11111" units="1/cm"/>
          <inkml:channelProperty channel="T" name="resolution" value="1" units="1/dev"/>
        </inkml:channelProperties>
      </inkml:inkSource>
      <inkml:timestamp xml:id="ts0" timeString="2019-10-23T06:01:44.719"/>
    </inkml:context>
    <inkml:brush xml:id="br0">
      <inkml:brushProperty name="width" value="0.05292" units="cm"/>
      <inkml:brushProperty name="height" value="0.05292" units="cm"/>
      <inkml:brushProperty name="color" value="#0070C0"/>
    </inkml:brush>
  </inkml:definitions>
  <inkml:trace contextRef="#ctx0" brushRef="#br0">7702 10723 0,'37'-14'31,"108"-5"-15,-17 5-1,42 9 1,-17 5-1,33 10 1,-8-10 0,32 7-1,26-3 17,-75 1-32,79 16 31,-21-2-16,-25-8 1,5-6 0,-34-7-1,-20 2 1,-67 0 0,-16 0-1,-4 0 1,-78 13 31,-75 6-32</inkml:trace>
  <inkml:trace contextRef="#ctx0" brushRef="#br0" timeOffset="825.754">3469 11706 0,'70'-7'31,"58"3"-15,67-6 0,24-1-1,103-6 1,83 10 15,5 12-15,-67 4-1,25 17 1,-42-14 0,-144-1-1,161-6 16,-91 2-31,30-7 32,-51 0-32,-20 2 15,-37 1 1,-88-3 0,-19 0-1,-22-7 1,-24-3 15</inkml:trace>
</inkml:ink>
</file>

<file path=ppt/ink/ink3.xml><?xml version="1.0" encoding="utf-8"?>
<inkml:ink xmlns:inkml="http://www.w3.org/2003/InkML">
  <inkml:definitions>
    <inkml:context xml:id="ctx0">
      <inkml:inkSource xml:id="inkSrc0">
        <inkml:traceFormat>
          <inkml:channel name="X" type="integer" max="8192" units="cm"/>
          <inkml:channel name="Y" type="integer" max="8192" units="cm"/>
          <inkml:channel name="T" type="integer" max="2.14748E9" units="dev"/>
        </inkml:traceFormat>
        <inkml:channelProperties>
          <inkml:channelProperty channel="X" name="resolution" value="264.25806" units="1/cm"/>
          <inkml:channelProperty channel="Y" name="resolution" value="455.11111" units="1/cm"/>
          <inkml:channelProperty channel="T" name="resolution" value="1" units="1/dev"/>
        </inkml:channelProperties>
      </inkml:inkSource>
      <inkml:timestamp xml:id="ts0" timeString="2019-10-23T06:04:55.761"/>
    </inkml:context>
    <inkml:brush xml:id="br0">
      <inkml:brushProperty name="width" value="0.05292" units="cm"/>
      <inkml:brushProperty name="height" value="0.05292" units="cm"/>
      <inkml:brushProperty name="color" value="#0070C0"/>
    </inkml:brush>
  </inkml:definitions>
  <inkml:trace contextRef="#ctx0" brushRef="#br0">14433 13581 0,'62'-7'15,"91"-12"1,66 24 0,20 11-1,1 28 1,25 7 0,86 28 15,-86-21-31,16-23 31,-17-18-15,-20-8-1,42-2 1,-38 5 0,49-1-1,-69 10 1,-1-16-1,9-12 1,-42-12 0,21-16-1,-33 0 1,0-6 15,-71-1-31,26-19 31,-42 1-15,-17-24 0,-49 7-1,-29-39 1,-24 14 0,-47-5-1,-15 30 1,-84-32 15,-107-29-15,66 50-1,-124-21-15,-119-14 16,144 60 15,-54 9-31,8 19 16,-20 5 15,4 0-15,-4 28-1,136 16 1,-45 7 0,45 11-1,12 19 1,-3 38-1,78 1 1,8 8 0,46 7-1,33-5 1,37 25 0,33 15 15,-4-110-31</inkml:trace>
</inkml:ink>
</file>

<file path=ppt/ink/ink4.xml><?xml version="1.0" encoding="utf-8"?>
<inkml:ink xmlns:inkml="http://www.w3.org/2003/InkML">
  <inkml:definitions>
    <inkml:context xml:id="ctx0">
      <inkml:inkSource xml:id="inkSrc0">
        <inkml:traceFormat>
          <inkml:channel name="X" type="integer" max="8192" units="cm"/>
          <inkml:channel name="Y" type="integer" max="8192" units="cm"/>
          <inkml:channel name="T" type="integer" max="2.14748E9" units="dev"/>
        </inkml:traceFormat>
        <inkml:channelProperties>
          <inkml:channelProperty channel="X" name="resolution" value="264.25806" units="1/cm"/>
          <inkml:channelProperty channel="Y" name="resolution" value="455.11111" units="1/cm"/>
          <inkml:channelProperty channel="T" name="resolution" value="1" units="1/dev"/>
        </inkml:channelProperties>
      </inkml:inkSource>
      <inkml:timestamp xml:id="ts0" timeString="2019-10-23T06:07:48.092"/>
    </inkml:context>
    <inkml:brush xml:id="br0">
      <inkml:brushProperty name="width" value="0.05292" units="cm"/>
      <inkml:brushProperty name="height" value="0.05292" units="cm"/>
      <inkml:brushProperty name="color" value="#0070C0"/>
    </inkml:brush>
  </inkml:definitions>
  <inkml:trace contextRef="#ctx0" brushRef="#br0">13035 14353 0,'265'30'16,"-25"2"-1,82 15 1,-53-8 0,-25 15-1,-25 9 1,-17-12-1,-40-12 1,-5 3 0,-42-12-1,-24 8 32,-20-8-47,-59-4 16,29 25 15,-41 14 0,-24-65-31</inkml:trace>
  <inkml:trace contextRef="#ctx0" brushRef="#br0" timeOffset="559.843">13680 13618 0,'0'0'47,"-41"-5"-31,99 52 0,62 29-1,-1 34 1,39 18-1,15 51 1,-3-12 0,49 49-1,-87-67 1,-4-5 15,9 5-31,-9-21 31,-21-26-15,-24-37 0,-17-25-1,-20-17 1,-5-4 0,4-7 15</inkml:trace>
  <inkml:trace contextRef="#ctx0" brushRef="#br0" timeOffset="1902.932">15685 14943 0,'33'-88'15,"-12"-52"1,-9-53-1,-41-95 1,-4 65 0,-29-54 15,13 77-15,-26-107-1,13 86 1,0-30-1,-12-12 1,24 52 0,-28-24-1,7 28 1,18 0 0,7 53-1,-16 6 1,50 22-1,3 47 1,1 18 0,4 22-1,4 39 48,0-58-48,-45 116 48,7 56-63,18-54 16,-1 5-1,-4 10 1,17-15-1,-9-6 32</inkml:trace>
  <inkml:trace contextRef="#ctx0" brushRef="#br0" timeOffset="2098.309">14813 11009 0,'41'4'47,"50"24"-31,17 35-1,3 42 1,-36-8 0</inkml:trace>
  <inkml:trace contextRef="#ctx0" brushRef="#br0" timeOffset="32507.266">9306 11506 0,'-8'44'16,"-4"24"-1,24 57 17,-4-1-1,0 13 0,5-16-31,-17 32 16,-13 26-16,9 3 15,0 6 1,8-6 0,-4 13-1,8-9 1,-4-37 0,0 13-1,0-45 1,0-34-1,12-20 17,5-19-1</inkml:trace>
  <inkml:trace contextRef="#ctx0" brushRef="#br0" timeOffset="33052.304">9033 13688 0,'9'58'16,"3"28"0,5 9-1,-5-25 1,25-7 0,-12-5-1,20-5 1,5-2 15,33-46 16,-21-58-47,8-29 31,-4 12-31,4 5 16,-28 21 15,-9 12-15,0 1-1,0-6 17,-12 23-1</inkml:trace>
  <inkml:trace contextRef="#ctx0" brushRef="#br0" timeOffset="33631.176">8422 13929 0,'-21'47'63,"4"55"-48,5 8-15,0 22 16,3-13-1,13 18 17,-4-7-17,9-11 1,3-24 31,-16-48-47,37-64 31,-12-66-15,-25-29-1,12 54 1</inkml:trace>
  <inkml:trace contextRef="#ctx0" brushRef="#br0" timeOffset="34592.7169">8438 14339 0,'0'0'47,"79"9"-31,16 3-1,20 4 1,55-5-1,12 1 1,-17 4 0,87-6-1,-32-8 1,11-2 0,-8-7-1,-16 9 16,8 1-31,-29 13 32,-37-11-17,-50 6 1,17 10 0,-34 9-1,1 12 1,-21 23-1,-8 19 1,-17 18 0,-20 15-1,-21-20 1,-9 29 0,-16 9-1,-12 14 1,-1-38 15,-11 33-15,-18-13-1,1-10 1,8-38 0,-21 1-1,-20-40 1,-4-23-1,-17-37 1,-50-33 0,-16-39 15,-46-33-31,21 9 31,0-6-31,-29-3 31,46 11-31,-13 13 16,4 18 15,-4-3-15,9 15 0,37 23-1,57 13 32,58 17-47,34-21 16</inkml:trace>
  <inkml:trace contextRef="#ctx0" brushRef="#br0" timeOffset="38353.541">8876 15218 0,'9'44'16,"-9"-44"-16,8 25 16,0 27-16,-8-52 0,0 0 31,25 102-31,-25-102 15,41 121 17,-12-49-32</inkml:trace>
  <inkml:trace contextRef="#ctx0" brushRef="#br0" timeOffset="45728.33">18463 14832 0,'4'90'47,"5"8"-32,-5 30 1,16 16-1,-48-28 1,19 47 0,-11-30 46,11 32-62,18-63 16,-1-14-16,8-36 31,1-10-15,37-82-1,-38 24-15</inkml:trace>
  <inkml:trace contextRef="#ctx0" brushRef="#br0" timeOffset="46871.919">18571 15339 0,'45'-17'31,"34"-8"-15,61-1 15,5 19 0,41 7-31,-12 0 16,12 7-1,25-14 1,-34 3 0,26-8 15,-54-7-31,0 19 31,8-11-31,-4 15 16,-29 8-1,-33-7 1,-33-3 0,32 17 30,-56-10-46,11 21 16,-8 28 15,-24 3-15,11 48 0,-28-18-1,0 9 1,-8-3-1,3 8 1,1 0 0,4 29-1,4-6 1,0 5 0,-12-45-1,3-11 1,-20-37 15,-12 20-15,-8-44-1,-67 5 1,4-28 0,-24-32 15,12 4-16,-54-2-15,8-1 32,9-1-32,-4 2 15,-17-10 1,12 1 0,1-5-1,24 11 1,-4 5-1,38 7 17,61 17-17,-20-1 17,70 12 14,-50-14-14,75-7-1</inkml:trace>
  <inkml:trace contextRef="#ctx0" brushRef="#br0" timeOffset="49327.2255">16016 13009 0,'0'0'47,"-99"95"-47,28-14 16,-15 38-1,-1-17 16,-41 63-31,-5-18 16,5-3 15,45-49-15,26-9 0,36-65 15,21-9-16,29-68 1,20-44 15,13-35-31,9 3 16,7 11 31,-3 9-47,-38 63 15,25 7-15,-33 1 32,12-13-17,42 10 1,20 16 0,25 9-1,25 12 1,42 3-1,-13-1 1,61 7 0,-44-2-1,53 0 1,-29 0 0,21-7-1,-29-11 1,-8-1 15,-17 1-15,-20-8-16,-50 7 31,-42 1-15,-12-1-1,0 10 16,5 7-15,-18 16 0,-28 25-1,29 31 1,4 21 15,0 9-31,8 7 16,21 13-1,-13-20 17,-4 7-17,1-11 1,-5-8 15,-37-18 0,-21-61-15</inkml:trace>
  <inkml:trace contextRef="#ctx0" brushRef="#br0" timeOffset="50049.939">15222 14055 0,'0'0'47,"8"56"-32,125-45 32,-9-4-47,70-14 16,-8 0 0,46-14-1,123-11 1,-119 11-1,111-2 1,-128 9 0,145-16 15,-137 13-31,133-13 31,-108 0-31,-29 14 16,1 13 15,-26 3 0,-45-4-15,-17-8 0,-90 5-1,8-2 1</inkml:trace>
  <inkml:trace contextRef="#ctx0" brushRef="#br0" timeOffset="50383.3229">19199 14213 0,'0'0'63</inkml:trace>
  <inkml:trace contextRef="#ctx0" brushRef="#br0" timeOffset="50879.367">18860 14060 0,'0'0'46,"8"46"-30,9 68 15,33 42 1,-21-49-17,16 2 1,-20 5-1,16-2 1,-12-26 15,-8-23-15,12 41 15,-21-29-15,1-24 31,3-16-16</inkml:trace>
  <inkml:trace contextRef="#ctx0" brushRef="#br0" timeOffset="59072.657">12432 12460 0,'0'0'63,"153"-14"-32,-50 28-15,-49-10 15,12 17 0,-46 5 0,-28 2 1,-29 0 15,4 0-1,-4 18-14,12-4-1,4 2-31,-4 17 16,21 27-1,-20 19 1,3-16-1,13-26 1,-1-19 0,13 5 15,9-23 0,-1-18-15,34-48-1,16-36 1,16-28 0,-3 9-1,-1-5 1,-28 31 0,-26 29-1,-20 38 32,33-42-31,13 152 31,-38 18-32,4 16 1,-3-9-1,-1-52 1,13-29 0,3-19 15,30-40-15,12-46-1,5-37 1,3-26 15,-24 25-31,20-18 31,-33 49-15,-16-12 0,12 5-1,-4 14 1,16 12-1</inkml:trace>
  <inkml:trace contextRef="#ctx0" brushRef="#br0" timeOffset="59596.102">13945 12799 0,'0'0'47,"29"19"-32,49-1 16,-28-6 1,-13 21-17,-37 6 1,-41 54 0,-46-2-1,17-17 1,24-16-1,17-23 1,4 30 0,29-20 31,30-1-32,7-16 16,0-47-15,-24-30-16</inkml:trace>
  <inkml:trace contextRef="#ctx0" brushRef="#br0" timeOffset="59781.845">13862 13148 0,'0'0'62,"74"58"-31,38-35-31,-13 3 32,9-12-17,-96-14-15</inkml:trace>
  <inkml:trace contextRef="#ctx0" brushRef="#br0" timeOffset="60482.596">14457 13278 0,'66'10'31,"42"6"0,12 2-15,0-1 0,0-1-1,0 3 1,-67-10-1,13-11 17,-33-15-17,-4-18 1,-33-20 0,-45-45 15,24 67-16,25 33 32,-41-2-31,107 69 15,37 8-15,-49-43-1,12 26 17,-78 10-1,-50-26-15,-34-10 15,-15-11-31,57-5 31,17-9-15</inkml:trace>
  <inkml:trace contextRef="#ctx0" brushRef="#br0" timeOffset="61823.849">17554 13329 0,'0'0'47,"-29"-11"-16,-54-50-15,-57-46 0,3 7-1,-20 5 1,21 9-1,-13-2 1,8-10 0,-3-2-1,24 2 1,-25-27 15,-4-1-31,0 3 16,38 21-1,-17-12 1,32 16 0,-7-2-1,12 5 17,25 18-17,29 23 1,-25-29-1,12-3 17,38 55-17,-17 1 32,0 14-31,-4 28-1,-17 36 17,34 27-1,-5 13 0,9-44 0</inkml:trace>
  <inkml:trace contextRef="#ctx0" brushRef="#br0" timeOffset="62022.959">14978 11237 0,'71'13'16,"40"25"0,26 48 15,16 16-15,-116-76-16</inkml:trace>
</inkml:ink>
</file>

<file path=ppt/ink/ink5.xml><?xml version="1.0" encoding="utf-8"?>
<inkml:ink xmlns:inkml="http://www.w3.org/2003/InkML">
  <inkml:definitions>
    <inkml:context xml:id="ctx0">
      <inkml:inkSource xml:id="inkSrc0">
        <inkml:traceFormat>
          <inkml:channel name="X" type="integer" max="8192" units="cm"/>
          <inkml:channel name="Y" type="integer" max="8192" units="cm"/>
          <inkml:channel name="T" type="integer" max="2.14748E9" units="dev"/>
        </inkml:traceFormat>
        <inkml:channelProperties>
          <inkml:channelProperty channel="X" name="resolution" value="264.25806" units="1/cm"/>
          <inkml:channelProperty channel="Y" name="resolution" value="455.11111" units="1/cm"/>
          <inkml:channelProperty channel="T" name="resolution" value="1" units="1/dev"/>
        </inkml:channelProperties>
      </inkml:inkSource>
      <inkml:timestamp xml:id="ts0" timeString="2019-10-23T06:09:19.491"/>
    </inkml:context>
    <inkml:brush xml:id="br0">
      <inkml:brushProperty name="width" value="0.05292" units="cm"/>
      <inkml:brushProperty name="height" value="0.05292" units="cm"/>
      <inkml:brushProperty name="color" value="#0070C0"/>
    </inkml:brush>
  </inkml:definitions>
  <inkml:trace contextRef="#ctx0" brushRef="#br0">1460 10053 0,'-120'84'31,"78"-45"-15,-20 10 0</inkml:trace>
  <inkml:trace contextRef="#ctx0" brushRef="#br0" timeOffset="79302.65">8761 10867 0,'103'-37'47,"33"9"-32,9-3 1,4 22-1,4 4 1,4 3 0,0 7-1,0-5 1,17 7 0,-42 2 15,-8-2-31,-66-5 15,33 10 1,-29-12 0,4 0 46,-120-5-15</inkml:trace>
</inkml:ink>
</file>

<file path=ppt/ink/ink6.xml><?xml version="1.0" encoding="utf-8"?>
<inkml:ink xmlns:inkml="http://www.w3.org/2003/InkML">
  <inkml:definitions>
    <inkml:context xml:id="ctx0">
      <inkml:inkSource xml:id="inkSrc0">
        <inkml:traceFormat>
          <inkml:channel name="X" type="integer" max="8192" units="cm"/>
          <inkml:channel name="Y" type="integer" max="8192" units="cm"/>
          <inkml:channel name="T" type="integer" max="2.14748E9" units="dev"/>
        </inkml:traceFormat>
        <inkml:channelProperties>
          <inkml:channelProperty channel="X" name="resolution" value="264.25806" units="1/cm"/>
          <inkml:channelProperty channel="Y" name="resolution" value="455.11111" units="1/cm"/>
          <inkml:channelProperty channel="T" name="resolution" value="1" units="1/dev"/>
        </inkml:channelProperties>
      </inkml:inkSource>
      <inkml:timestamp xml:id="ts0" timeString="2019-10-23T06:21:43.361"/>
    </inkml:context>
    <inkml:brush xml:id="br0">
      <inkml:brushProperty name="width" value="0.05292" units="cm"/>
      <inkml:brushProperty name="height" value="0.05292" units="cm"/>
      <inkml:brushProperty name="color" value="#0070C0"/>
    </inkml:brush>
  </inkml:definitions>
  <inkml:trace contextRef="#ctx0" brushRef="#br0">10100 14543 0,'95'-18'31,"29"22"-15,-4 15 15,16 18-31,-12 5 16,21-2-1,-8-22 17,7-20-17,-36-21 1,12 2-1,-5-26 1,-11-23 0,-42 3-1,0-19 1,-17 9 0,-20-34-1,-21 6 1,-12-2-1,-29-14 1,-46 12 0,-8 9-1,-29-3 17,-29 1-17,-28 30 1,-1 23-1,4 17 1,-16 29 0,0 22-1,49 25 1,5 33 0,-1 7-1,59 9 1,16 39 15,37-13 0,54 83-31,50 89 0,-26-75 32,-40-163-32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B3919-181C-4D56-B604-AA2C4C55155B}" type="datetimeFigureOut">
              <a:rPr lang="zh-CN" altLang="en-US" smtClean="0"/>
              <a:t>2021/6/18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C7E253-95EF-4302-A0A4-5BF8C8129459}" type="slidenum">
              <a:rPr lang="zh-CN" altLang="en-US" smtClean="0"/>
              <a:t>‹#›</a:t>
            </a:fld>
            <a:endParaRPr lang="zh-CN" altLang="en-US"/>
          </a:p>
        </p:txBody>
      </p:sp>
    </p:spTree>
    <p:extLst>
      <p:ext uri="{BB962C8B-B14F-4D97-AF65-F5344CB8AC3E}">
        <p14:creationId xmlns:p14="http://schemas.microsoft.com/office/powerpoint/2010/main" val="3996950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2</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4772818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11</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36349218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101</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99158215"/>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102</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247885261"/>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103</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742109689"/>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104</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535231157"/>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105</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dirty="0"/>
          </a:p>
        </p:txBody>
      </p:sp>
    </p:spTree>
    <p:extLst>
      <p:ext uri="{BB962C8B-B14F-4D97-AF65-F5344CB8AC3E}">
        <p14:creationId xmlns:p14="http://schemas.microsoft.com/office/powerpoint/2010/main" val="1954080510"/>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106</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654808737"/>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107</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418813823"/>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108</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r>
              <a:rPr lang="en-US" dirty="0">
                <a:latin typeface="Arial" charset="0"/>
                <a:ea typeface="ＭＳ Ｐゴシック" charset="-128"/>
                <a:cs typeface="ＭＳ Ｐゴシック" charset="-128"/>
              </a:rPr>
              <a:t>Delay is a fact of life</a:t>
            </a:r>
          </a:p>
          <a:p>
            <a:r>
              <a:rPr lang="en-US" dirty="0">
                <a:latin typeface="Arial" charset="0"/>
                <a:ea typeface="ＭＳ Ｐゴシック" charset="-128"/>
                <a:cs typeface="ＭＳ Ｐゴシック" charset="-128"/>
              </a:rPr>
              <a:t>Serialization by directory, no longer the bus</a:t>
            </a:r>
          </a:p>
          <a:p>
            <a:r>
              <a:rPr lang="en-US" dirty="0">
                <a:latin typeface="Arial" charset="0"/>
                <a:ea typeface="ＭＳ Ｐゴシック" charset="-128"/>
                <a:cs typeface="ＭＳ Ｐゴシック" charset="-128"/>
              </a:rPr>
              <a:t>SC not guarantied</a:t>
            </a:r>
          </a:p>
          <a:p>
            <a:pPr eaLnBrk="1" hangingPunct="1"/>
            <a:endParaRPr lang="en-US" altLang="en-US" dirty="0"/>
          </a:p>
        </p:txBody>
      </p:sp>
    </p:spTree>
    <p:extLst>
      <p:ext uri="{BB962C8B-B14F-4D97-AF65-F5344CB8AC3E}">
        <p14:creationId xmlns:p14="http://schemas.microsoft.com/office/powerpoint/2010/main" val="3596127140"/>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109</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r>
              <a:rPr lang="en-US" dirty="0">
                <a:latin typeface="Arial" charset="0"/>
                <a:ea typeface="ＭＳ Ｐゴシック" charset="-128"/>
                <a:cs typeface="ＭＳ Ｐゴシック" charset="-128"/>
              </a:rPr>
              <a:t>Delay is a fact of life</a:t>
            </a:r>
          </a:p>
          <a:p>
            <a:r>
              <a:rPr lang="en-US" dirty="0">
                <a:latin typeface="Arial" charset="0"/>
                <a:ea typeface="ＭＳ Ｐゴシック" charset="-128"/>
                <a:cs typeface="ＭＳ Ｐゴシック" charset="-128"/>
              </a:rPr>
              <a:t>Serialization by directory, no longer the bus</a:t>
            </a:r>
          </a:p>
          <a:p>
            <a:r>
              <a:rPr lang="en-US" dirty="0">
                <a:latin typeface="Arial" charset="0"/>
                <a:ea typeface="ＭＳ Ｐゴシック" charset="-128"/>
                <a:cs typeface="ＭＳ Ｐゴシック" charset="-128"/>
              </a:rPr>
              <a:t>SC not guarantied</a:t>
            </a:r>
          </a:p>
          <a:p>
            <a:pPr eaLnBrk="1" hangingPunct="1"/>
            <a:endParaRPr lang="en-US" altLang="en-US" dirty="0"/>
          </a:p>
        </p:txBody>
      </p:sp>
    </p:spTree>
    <p:extLst>
      <p:ext uri="{BB962C8B-B14F-4D97-AF65-F5344CB8AC3E}">
        <p14:creationId xmlns:p14="http://schemas.microsoft.com/office/powerpoint/2010/main" val="1124489215"/>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110</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1882369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12</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582497339"/>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111</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791765071"/>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112</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533246419"/>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113</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11336481"/>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114</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422316204"/>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115</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294379967"/>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116</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260727972"/>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117</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4265180418"/>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118</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140775217"/>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119</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542088922"/>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120</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6875393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13</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980460336"/>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121</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214518467"/>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122</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180176111"/>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123</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606523948"/>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124</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080808245"/>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125</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643025970"/>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126</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401423422"/>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127</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889893500"/>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128</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077225623"/>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129</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96894175"/>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130</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9008361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14</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544659931"/>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131</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847395649"/>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132</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987083265"/>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133</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4102887225"/>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134</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215893443"/>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135</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4042697222"/>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136</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568208606"/>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137</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877204021"/>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138</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2561269"/>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139</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622741617"/>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140</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727899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15</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4271579033"/>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141</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547841471"/>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142</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190164136"/>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143</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682385708"/>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144</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763743275"/>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145</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382407157"/>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146</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446123275"/>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147</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745586416"/>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148</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812429635"/>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149</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4108504921"/>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150</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3571240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16</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803419732"/>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151</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372077935"/>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152</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924102362"/>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153</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689161351"/>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154</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609493063"/>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155</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54044742"/>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156</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7828392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17</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8105205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18</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7047079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19</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7287672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20</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772794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3</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8523460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21</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4290034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22</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1232515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23</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6514510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24</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9606689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25</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8402349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26</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8610367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27</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3479941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28</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40102363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29</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8290527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30</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4023615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4</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6732663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31</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8276507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32</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6328801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33</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5321731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34</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3517317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35</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7063509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36</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9980285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37</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473418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38</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9342144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39</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03323723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40</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4201622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5</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6007961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41</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93298017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42</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26330793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43</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33208252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44</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405049226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45</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54185705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46</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9627198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47</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410434845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48</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3028516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49</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08375200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50</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264163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6</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17990054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51</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9277751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52</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94378955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53</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15325445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54</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36387860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55</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44243723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56</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25096179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57</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428950795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58</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11775257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59</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404087305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60</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72832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7</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54946818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61</a:t>
            </a:fld>
            <a:endParaRPr lang="en-US" altLang="en-US" sz="1200" smtClean="0"/>
          </a:p>
        </p:txBody>
      </p:sp>
      <p:sp>
        <p:nvSpPr>
          <p:cNvPr id="46083" name="Rectangle 2"/>
          <p:cNvSpPr>
            <a:spLocks noGrp="1" noRot="1" noChangeAspect="1" noChangeArrowheads="1" noTextEdit="1"/>
          </p:cNvSpPr>
          <p:nvPr>
            <p:ph type="sldImg"/>
          </p:nvPr>
        </p:nvSpPr>
        <p:spPr>
          <a:xfrm>
            <a:off x="1371600" y="1143000"/>
            <a:ext cx="4114800" cy="3086100"/>
          </a:xfrm>
          <a:ln/>
        </p:spPr>
      </p:sp>
      <p:sp>
        <p:nvSpPr>
          <p:cNvPr id="4608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46829581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62</a:t>
            </a:fld>
            <a:endParaRPr lang="en-US" altLang="en-US" sz="1200" smtClean="0"/>
          </a:p>
        </p:txBody>
      </p:sp>
      <p:sp>
        <p:nvSpPr>
          <p:cNvPr id="46083" name="Rectangle 2"/>
          <p:cNvSpPr>
            <a:spLocks noGrp="1" noRot="1" noChangeAspect="1" noChangeArrowheads="1" noTextEdit="1"/>
          </p:cNvSpPr>
          <p:nvPr>
            <p:ph type="sldImg"/>
          </p:nvPr>
        </p:nvSpPr>
        <p:spPr>
          <a:xfrm>
            <a:off x="1371600" y="1143000"/>
            <a:ext cx="4114800" cy="3086100"/>
          </a:xfrm>
          <a:ln/>
        </p:spPr>
      </p:sp>
      <p:sp>
        <p:nvSpPr>
          <p:cNvPr id="4608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12191240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63</a:t>
            </a:fld>
            <a:endParaRPr lang="en-US" altLang="en-US" sz="1200" smtClean="0"/>
          </a:p>
        </p:txBody>
      </p:sp>
      <p:sp>
        <p:nvSpPr>
          <p:cNvPr id="46083" name="Rectangle 2"/>
          <p:cNvSpPr>
            <a:spLocks noGrp="1" noRot="1" noChangeAspect="1" noChangeArrowheads="1" noTextEdit="1"/>
          </p:cNvSpPr>
          <p:nvPr>
            <p:ph type="sldImg"/>
          </p:nvPr>
        </p:nvSpPr>
        <p:spPr>
          <a:xfrm>
            <a:off x="1371600" y="1143000"/>
            <a:ext cx="4114800" cy="3086100"/>
          </a:xfrm>
          <a:ln/>
        </p:spPr>
      </p:sp>
      <p:sp>
        <p:nvSpPr>
          <p:cNvPr id="4608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57439279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64</a:t>
            </a:fld>
            <a:endParaRPr lang="en-US" altLang="en-US" sz="1200" smtClean="0"/>
          </a:p>
        </p:txBody>
      </p:sp>
      <p:sp>
        <p:nvSpPr>
          <p:cNvPr id="46083" name="Rectangle 2"/>
          <p:cNvSpPr>
            <a:spLocks noGrp="1" noRot="1" noChangeAspect="1" noChangeArrowheads="1" noTextEdit="1"/>
          </p:cNvSpPr>
          <p:nvPr>
            <p:ph type="sldImg"/>
          </p:nvPr>
        </p:nvSpPr>
        <p:spPr>
          <a:xfrm>
            <a:off x="1371600" y="1143000"/>
            <a:ext cx="4114800" cy="3086100"/>
          </a:xfrm>
          <a:ln/>
        </p:spPr>
      </p:sp>
      <p:sp>
        <p:nvSpPr>
          <p:cNvPr id="4608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80563413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65</a:t>
            </a:fld>
            <a:endParaRPr lang="en-US" altLang="en-US" sz="1200" smtClean="0"/>
          </a:p>
        </p:txBody>
      </p:sp>
      <p:sp>
        <p:nvSpPr>
          <p:cNvPr id="46083" name="Rectangle 2"/>
          <p:cNvSpPr>
            <a:spLocks noGrp="1" noRot="1" noChangeAspect="1" noChangeArrowheads="1" noTextEdit="1"/>
          </p:cNvSpPr>
          <p:nvPr>
            <p:ph type="sldImg"/>
          </p:nvPr>
        </p:nvSpPr>
        <p:spPr>
          <a:xfrm>
            <a:off x="1371600" y="1143000"/>
            <a:ext cx="4114800" cy="3086100"/>
          </a:xfrm>
          <a:ln/>
        </p:spPr>
      </p:sp>
      <p:sp>
        <p:nvSpPr>
          <p:cNvPr id="4608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4837976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66</a:t>
            </a:fld>
            <a:endParaRPr lang="en-US" altLang="en-US" sz="1200" smtClean="0"/>
          </a:p>
        </p:txBody>
      </p:sp>
      <p:sp>
        <p:nvSpPr>
          <p:cNvPr id="46083" name="Rectangle 2"/>
          <p:cNvSpPr>
            <a:spLocks noGrp="1" noRot="1" noChangeAspect="1" noChangeArrowheads="1" noTextEdit="1"/>
          </p:cNvSpPr>
          <p:nvPr>
            <p:ph type="sldImg"/>
          </p:nvPr>
        </p:nvSpPr>
        <p:spPr>
          <a:xfrm>
            <a:off x="1371600" y="1143000"/>
            <a:ext cx="4114800" cy="3086100"/>
          </a:xfrm>
          <a:ln/>
        </p:spPr>
      </p:sp>
      <p:sp>
        <p:nvSpPr>
          <p:cNvPr id="4608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56257885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67</a:t>
            </a:fld>
            <a:endParaRPr lang="en-US" altLang="en-US" sz="1200" smtClean="0"/>
          </a:p>
        </p:txBody>
      </p:sp>
      <p:sp>
        <p:nvSpPr>
          <p:cNvPr id="46083" name="Rectangle 2"/>
          <p:cNvSpPr>
            <a:spLocks noGrp="1" noRot="1" noChangeAspect="1" noChangeArrowheads="1" noTextEdit="1"/>
          </p:cNvSpPr>
          <p:nvPr>
            <p:ph type="sldImg"/>
          </p:nvPr>
        </p:nvSpPr>
        <p:spPr>
          <a:xfrm>
            <a:off x="1371600" y="1143000"/>
            <a:ext cx="4114800" cy="3086100"/>
          </a:xfrm>
          <a:ln/>
        </p:spPr>
      </p:sp>
      <p:sp>
        <p:nvSpPr>
          <p:cNvPr id="4608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58535339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68</a:t>
            </a:fld>
            <a:endParaRPr lang="en-US" altLang="en-US" sz="1200" smtClean="0"/>
          </a:p>
        </p:txBody>
      </p:sp>
      <p:sp>
        <p:nvSpPr>
          <p:cNvPr id="46083" name="Rectangle 2"/>
          <p:cNvSpPr>
            <a:spLocks noGrp="1" noRot="1" noChangeAspect="1" noChangeArrowheads="1" noTextEdit="1"/>
          </p:cNvSpPr>
          <p:nvPr>
            <p:ph type="sldImg"/>
          </p:nvPr>
        </p:nvSpPr>
        <p:spPr>
          <a:xfrm>
            <a:off x="1371600" y="1143000"/>
            <a:ext cx="4114800" cy="3086100"/>
          </a:xfrm>
          <a:ln/>
        </p:spPr>
      </p:sp>
      <p:sp>
        <p:nvSpPr>
          <p:cNvPr id="4608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33793998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69</a:t>
            </a:fld>
            <a:endParaRPr lang="en-US" altLang="en-US" sz="1200" smtClean="0"/>
          </a:p>
        </p:txBody>
      </p:sp>
      <p:sp>
        <p:nvSpPr>
          <p:cNvPr id="46083" name="Rectangle 2"/>
          <p:cNvSpPr>
            <a:spLocks noGrp="1" noRot="1" noChangeAspect="1" noChangeArrowheads="1" noTextEdit="1"/>
          </p:cNvSpPr>
          <p:nvPr>
            <p:ph type="sldImg"/>
          </p:nvPr>
        </p:nvSpPr>
        <p:spPr>
          <a:xfrm>
            <a:off x="1371600" y="1143000"/>
            <a:ext cx="4114800" cy="3086100"/>
          </a:xfrm>
          <a:ln/>
        </p:spPr>
      </p:sp>
      <p:sp>
        <p:nvSpPr>
          <p:cNvPr id="4608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88576900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70</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8308667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8</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77123472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71</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64970172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72</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21615075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73</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80350847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74</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19686197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75</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90218144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76</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21657216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77</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43575868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78</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053599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79</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59380590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80</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2848256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9</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74981282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81</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71431910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82</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81591643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83</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50516540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84</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46262427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85</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48594847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86</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84695340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87</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421682531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88</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85979245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89</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64776335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90</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783427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10</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24665647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91</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43402777"/>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92</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65716315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93</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72536179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94</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783314542"/>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95</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99739688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96</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r>
              <a:rPr lang="zh-CN" altLang="en-US" dirty="0"/>
              <a:t>我们在</a:t>
            </a:r>
            <a:r>
              <a:rPr lang="en-US" altLang="zh-CN" dirty="0"/>
              <a:t>#</a:t>
            </a:r>
            <a:r>
              <a:rPr lang="en-US" dirty="0"/>
              <a:t>pragma </a:t>
            </a:r>
            <a:r>
              <a:rPr lang="en-US" dirty="0" err="1"/>
              <a:t>omp</a:t>
            </a:r>
            <a:r>
              <a:rPr lang="en-US" dirty="0"/>
              <a:t> parallel for </a:t>
            </a:r>
            <a:r>
              <a:rPr lang="zh-CN" altLang="en-US" dirty="0"/>
              <a:t>后面加上了 </a:t>
            </a:r>
            <a:r>
              <a:rPr lang="en-US" dirty="0"/>
              <a:t>reduction(+:sum)，</a:t>
            </a:r>
            <a:r>
              <a:rPr lang="zh-CN" altLang="en-US" dirty="0"/>
              <a:t>它的意思是告诉编译器：下面的</a:t>
            </a:r>
            <a:r>
              <a:rPr lang="en-US" dirty="0"/>
              <a:t>for</a:t>
            </a:r>
            <a:r>
              <a:rPr lang="zh-CN" altLang="en-US" dirty="0"/>
              <a:t>循环你要分成多个线程跑，但每个线程都要保存变量</a:t>
            </a:r>
            <a:r>
              <a:rPr lang="en-US" dirty="0"/>
              <a:t>sum</a:t>
            </a:r>
            <a:r>
              <a:rPr lang="zh-CN" altLang="en-US" dirty="0"/>
              <a:t>的拷贝，循环结束后，所有线程把自己的</a:t>
            </a:r>
            <a:r>
              <a:rPr lang="en-US" dirty="0"/>
              <a:t>sum</a:t>
            </a:r>
            <a:r>
              <a:rPr lang="zh-CN" altLang="en-US" dirty="0"/>
              <a:t>累加起来作为最后的输出。</a:t>
            </a:r>
          </a:p>
        </p:txBody>
      </p:sp>
    </p:spTree>
    <p:extLst>
      <p:ext uri="{BB962C8B-B14F-4D97-AF65-F5344CB8AC3E}">
        <p14:creationId xmlns:p14="http://schemas.microsoft.com/office/powerpoint/2010/main" val="4002038113"/>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97</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007320437"/>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98</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19922022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99</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875490915"/>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fld id="{023BB267-847A-4B67-8BCA-5C183344C485}" type="slidenum">
              <a:rPr lang="en-US" altLang="en-US" sz="1200" smtClean="0"/>
              <a:pPr/>
              <a:t>100</a:t>
            </a:fld>
            <a:endParaRPr lang="en-US"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887617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66B73407-7449-404B-9025-0BF251325C33}" type="datetimeFigureOut">
              <a:rPr lang="zh-CN" altLang="en-US" smtClean="0"/>
              <a:t>2021/6/18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D4C568F-8F56-4C92-B45D-A15EF57741F1}" type="slidenum">
              <a:rPr lang="zh-CN" altLang="en-US" smtClean="0"/>
              <a:t>‹#›</a:t>
            </a:fld>
            <a:endParaRPr lang="zh-CN" altLang="en-US"/>
          </a:p>
        </p:txBody>
      </p:sp>
    </p:spTree>
    <p:extLst>
      <p:ext uri="{BB962C8B-B14F-4D97-AF65-F5344CB8AC3E}">
        <p14:creationId xmlns:p14="http://schemas.microsoft.com/office/powerpoint/2010/main" val="2334446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6B73407-7449-404B-9025-0BF251325C33}" type="datetimeFigureOut">
              <a:rPr lang="zh-CN" altLang="en-US" smtClean="0"/>
              <a:t>2021/6/18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D4C568F-8F56-4C92-B45D-A15EF57741F1}" type="slidenum">
              <a:rPr lang="zh-CN" altLang="en-US" smtClean="0"/>
              <a:t>‹#›</a:t>
            </a:fld>
            <a:endParaRPr lang="zh-CN" altLang="en-US"/>
          </a:p>
        </p:txBody>
      </p:sp>
    </p:spTree>
    <p:extLst>
      <p:ext uri="{BB962C8B-B14F-4D97-AF65-F5344CB8AC3E}">
        <p14:creationId xmlns:p14="http://schemas.microsoft.com/office/powerpoint/2010/main" val="2888083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6B73407-7449-404B-9025-0BF251325C33}" type="datetimeFigureOut">
              <a:rPr lang="zh-CN" altLang="en-US" smtClean="0"/>
              <a:t>2021/6/18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D4C568F-8F56-4C92-B45D-A15EF57741F1}" type="slidenum">
              <a:rPr lang="zh-CN" altLang="en-US" smtClean="0"/>
              <a:t>‹#›</a:t>
            </a:fld>
            <a:endParaRPr lang="zh-CN" altLang="en-US"/>
          </a:p>
        </p:txBody>
      </p:sp>
    </p:spTree>
    <p:extLst>
      <p:ext uri="{BB962C8B-B14F-4D97-AF65-F5344CB8AC3E}">
        <p14:creationId xmlns:p14="http://schemas.microsoft.com/office/powerpoint/2010/main" val="261976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6B73407-7449-404B-9025-0BF251325C33}" type="datetimeFigureOut">
              <a:rPr lang="zh-CN" altLang="en-US" smtClean="0"/>
              <a:t>2021/6/18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D4C568F-8F56-4C92-B45D-A15EF57741F1}" type="slidenum">
              <a:rPr lang="zh-CN" altLang="en-US" smtClean="0"/>
              <a:t>‹#›</a:t>
            </a:fld>
            <a:endParaRPr lang="zh-CN" altLang="en-US"/>
          </a:p>
        </p:txBody>
      </p:sp>
    </p:spTree>
    <p:extLst>
      <p:ext uri="{BB962C8B-B14F-4D97-AF65-F5344CB8AC3E}">
        <p14:creationId xmlns:p14="http://schemas.microsoft.com/office/powerpoint/2010/main" val="3096327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66B73407-7449-404B-9025-0BF251325C33}" type="datetimeFigureOut">
              <a:rPr lang="zh-CN" altLang="en-US" smtClean="0"/>
              <a:t>2021/6/18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D4C568F-8F56-4C92-B45D-A15EF57741F1}" type="slidenum">
              <a:rPr lang="zh-CN" altLang="en-US" smtClean="0"/>
              <a:t>‹#›</a:t>
            </a:fld>
            <a:endParaRPr lang="zh-CN" altLang="en-US"/>
          </a:p>
        </p:txBody>
      </p:sp>
    </p:spTree>
    <p:extLst>
      <p:ext uri="{BB962C8B-B14F-4D97-AF65-F5344CB8AC3E}">
        <p14:creationId xmlns:p14="http://schemas.microsoft.com/office/powerpoint/2010/main" val="2115607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66B73407-7449-404B-9025-0BF251325C33}" type="datetimeFigureOut">
              <a:rPr lang="zh-CN" altLang="en-US" smtClean="0"/>
              <a:t>2021/6/18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D4C568F-8F56-4C92-B45D-A15EF57741F1}" type="slidenum">
              <a:rPr lang="zh-CN" altLang="en-US" smtClean="0"/>
              <a:t>‹#›</a:t>
            </a:fld>
            <a:endParaRPr lang="zh-CN" altLang="en-US"/>
          </a:p>
        </p:txBody>
      </p:sp>
    </p:spTree>
    <p:extLst>
      <p:ext uri="{BB962C8B-B14F-4D97-AF65-F5344CB8AC3E}">
        <p14:creationId xmlns:p14="http://schemas.microsoft.com/office/powerpoint/2010/main" val="1102657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66B73407-7449-404B-9025-0BF251325C33}" type="datetimeFigureOut">
              <a:rPr lang="zh-CN" altLang="en-US" smtClean="0"/>
              <a:t>2021/6/18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D4C568F-8F56-4C92-B45D-A15EF57741F1}" type="slidenum">
              <a:rPr lang="zh-CN" altLang="en-US" smtClean="0"/>
              <a:t>‹#›</a:t>
            </a:fld>
            <a:endParaRPr lang="zh-CN" altLang="en-US"/>
          </a:p>
        </p:txBody>
      </p:sp>
    </p:spTree>
    <p:extLst>
      <p:ext uri="{BB962C8B-B14F-4D97-AF65-F5344CB8AC3E}">
        <p14:creationId xmlns:p14="http://schemas.microsoft.com/office/powerpoint/2010/main" val="1194399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66B73407-7449-404B-9025-0BF251325C33}" type="datetimeFigureOut">
              <a:rPr lang="zh-CN" altLang="en-US" smtClean="0"/>
              <a:t>2021/6/18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D4C568F-8F56-4C92-B45D-A15EF57741F1}" type="slidenum">
              <a:rPr lang="zh-CN" altLang="en-US" smtClean="0"/>
              <a:t>‹#›</a:t>
            </a:fld>
            <a:endParaRPr lang="zh-CN" altLang="en-US"/>
          </a:p>
        </p:txBody>
      </p:sp>
    </p:spTree>
    <p:extLst>
      <p:ext uri="{BB962C8B-B14F-4D97-AF65-F5344CB8AC3E}">
        <p14:creationId xmlns:p14="http://schemas.microsoft.com/office/powerpoint/2010/main" val="2254867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B73407-7449-404B-9025-0BF251325C33}" type="datetimeFigureOut">
              <a:rPr lang="zh-CN" altLang="en-US" smtClean="0"/>
              <a:t>2021/6/18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D4C568F-8F56-4C92-B45D-A15EF57741F1}" type="slidenum">
              <a:rPr lang="zh-CN" altLang="en-US" smtClean="0"/>
              <a:t>‹#›</a:t>
            </a:fld>
            <a:endParaRPr lang="zh-CN" altLang="en-US"/>
          </a:p>
        </p:txBody>
      </p:sp>
    </p:spTree>
    <p:extLst>
      <p:ext uri="{BB962C8B-B14F-4D97-AF65-F5344CB8AC3E}">
        <p14:creationId xmlns:p14="http://schemas.microsoft.com/office/powerpoint/2010/main" val="4182042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66B73407-7449-404B-9025-0BF251325C33}" type="datetimeFigureOut">
              <a:rPr lang="zh-CN" altLang="en-US" smtClean="0"/>
              <a:t>2021/6/18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D4C568F-8F56-4C92-B45D-A15EF57741F1}" type="slidenum">
              <a:rPr lang="zh-CN" altLang="en-US" smtClean="0"/>
              <a:t>‹#›</a:t>
            </a:fld>
            <a:endParaRPr lang="zh-CN" altLang="en-US"/>
          </a:p>
        </p:txBody>
      </p:sp>
    </p:spTree>
    <p:extLst>
      <p:ext uri="{BB962C8B-B14F-4D97-AF65-F5344CB8AC3E}">
        <p14:creationId xmlns:p14="http://schemas.microsoft.com/office/powerpoint/2010/main" val="1478721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66B73407-7449-404B-9025-0BF251325C33}" type="datetimeFigureOut">
              <a:rPr lang="zh-CN" altLang="en-US" smtClean="0"/>
              <a:t>2021/6/18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D4C568F-8F56-4C92-B45D-A15EF57741F1}" type="slidenum">
              <a:rPr lang="zh-CN" altLang="en-US" smtClean="0"/>
              <a:t>‹#›</a:t>
            </a:fld>
            <a:endParaRPr lang="zh-CN" altLang="en-US"/>
          </a:p>
        </p:txBody>
      </p:sp>
    </p:spTree>
    <p:extLst>
      <p:ext uri="{BB962C8B-B14F-4D97-AF65-F5344CB8AC3E}">
        <p14:creationId xmlns:p14="http://schemas.microsoft.com/office/powerpoint/2010/main" val="2973347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B73407-7449-404B-9025-0BF251325C33}" type="datetimeFigureOut">
              <a:rPr lang="zh-CN" altLang="en-US" smtClean="0"/>
              <a:t>2021/6/18</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4C568F-8F56-4C92-B45D-A15EF57741F1}" type="slidenum">
              <a:rPr lang="zh-CN" altLang="en-US" smtClean="0"/>
              <a:t>‹#›</a:t>
            </a:fld>
            <a:endParaRPr lang="zh-CN" altLang="en-US"/>
          </a:p>
        </p:txBody>
      </p:sp>
    </p:spTree>
    <p:extLst>
      <p:ext uri="{BB962C8B-B14F-4D97-AF65-F5344CB8AC3E}">
        <p14:creationId xmlns:p14="http://schemas.microsoft.com/office/powerpoint/2010/main" val="803267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mailto:huangkejie@zju.edu.c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11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10.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11.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12.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15.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4.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29.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tiff"/></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55.xml"/><Relationship Id="rId1" Type="http://schemas.openxmlformats.org/officeDocument/2006/relationships/slideLayout" Target="../slideLayouts/slideLayout7.xml"/><Relationship Id="rId4" Type="http://schemas.openxmlformats.org/officeDocument/2006/relationships/image" Target="NULL"/></Relationships>
</file>

<file path=ppt/slides/_rels/slide57.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56.xml"/><Relationship Id="rId1" Type="http://schemas.openxmlformats.org/officeDocument/2006/relationships/slideLayout" Target="../slideLayouts/slideLayout7.xml"/><Relationship Id="rId4" Type="http://schemas.openxmlformats.org/officeDocument/2006/relationships/image" Target="NULL"/></Relationships>
</file>

<file path=ppt/slides/_rels/slide58.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57.xml"/><Relationship Id="rId1" Type="http://schemas.openxmlformats.org/officeDocument/2006/relationships/slideLayout" Target="../slideLayouts/slideLayout7.xml"/><Relationship Id="rId4" Type="http://schemas.openxmlformats.org/officeDocument/2006/relationships/image" Target="NULL"/></Relationships>
</file>

<file path=ppt/slides/_rels/slide59.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58.xml"/><Relationship Id="rId1" Type="http://schemas.openxmlformats.org/officeDocument/2006/relationships/slideLayout" Target="../slideLayouts/slideLayout7.xml"/><Relationship Id="rId4" Type="http://schemas.openxmlformats.org/officeDocument/2006/relationships/image" Target="NUL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59.xml"/><Relationship Id="rId1" Type="http://schemas.openxmlformats.org/officeDocument/2006/relationships/slideLayout" Target="../slideLayouts/slideLayout7.xml"/><Relationship Id="rId4" Type="http://schemas.openxmlformats.org/officeDocument/2006/relationships/image" Target="NUL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1.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2.png"/><Relationship Id="rId4" Type="http://schemas.openxmlformats.org/officeDocument/2006/relationships/image" Target="../media/image510.png"/></Relationships>
</file>

<file path=ppt/slides/_rels/slide7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330.png"/><Relationship Id="rId2" Type="http://schemas.openxmlformats.org/officeDocument/2006/relationships/notesSlide" Target="../notesSlides/notesSlide78.xml"/><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250.png"/><Relationship Id="rId4" Type="http://schemas.openxmlformats.org/officeDocument/2006/relationships/image" Target="../media/image3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4.emf"/></Relationships>
</file>

<file path=ppt/slides/_rels/slide9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1.xml"/><Relationship Id="rId1" Type="http://schemas.openxmlformats.org/officeDocument/2006/relationships/slideLayout" Target="../slideLayouts/slideLayout7.xml"/><Relationship Id="rId4" Type="http://schemas.openxmlformats.org/officeDocument/2006/relationships/hyperlink" Target="http://openmp.org/mp-documents/omp-hands-on-SC08.pdf" TargetMode="External"/></Relationships>
</file>

<file path=ppt/slides/_rels/slide9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zh-CN" altLang="en-US" dirty="0"/>
              <a:t>计算机组成与系统结构</a:t>
            </a:r>
            <a:r>
              <a:rPr lang="en-US" altLang="zh-CN" dirty="0"/>
              <a:t/>
            </a:r>
            <a:br>
              <a:rPr lang="en-US" altLang="zh-CN" dirty="0"/>
            </a:br>
            <a:r>
              <a:rPr lang="en-US" altLang="zh-CN" dirty="0"/>
              <a:t>Computer Organization &amp; System Architecture</a:t>
            </a:r>
            <a:endParaRPr lang="en-US" dirty="0"/>
          </a:p>
        </p:txBody>
      </p:sp>
      <p:sp>
        <p:nvSpPr>
          <p:cNvPr id="3" name="副标题 2"/>
          <p:cNvSpPr>
            <a:spLocks noGrp="1"/>
          </p:cNvSpPr>
          <p:nvPr>
            <p:ph type="subTitle" idx="1"/>
          </p:nvPr>
        </p:nvSpPr>
        <p:spPr>
          <a:xfrm>
            <a:off x="1143000" y="3850724"/>
            <a:ext cx="5598309" cy="1655762"/>
          </a:xfrm>
        </p:spPr>
        <p:txBody>
          <a:bodyPr>
            <a:normAutofit fontScale="92500" lnSpcReduction="10000"/>
          </a:bodyPr>
          <a:lstStyle/>
          <a:p>
            <a:r>
              <a:rPr lang="en-US" dirty="0"/>
              <a:t>Huang Kejie (</a:t>
            </a:r>
            <a:r>
              <a:rPr lang="zh-CN" altLang="en-US" dirty="0"/>
              <a:t>黄科杰</a:t>
            </a:r>
            <a:r>
              <a:rPr lang="en-US" altLang="zh-CN" dirty="0"/>
              <a:t>) </a:t>
            </a:r>
            <a:r>
              <a:rPr lang="zh-CN" altLang="en-US" dirty="0"/>
              <a:t>百人计划研究员</a:t>
            </a:r>
            <a:endParaRPr lang="en-US" altLang="zh-CN" dirty="0"/>
          </a:p>
          <a:p>
            <a:r>
              <a:rPr lang="en-US" altLang="zh-CN" dirty="0"/>
              <a:t>Office: </a:t>
            </a:r>
            <a:r>
              <a:rPr lang="zh-CN" altLang="en-US" dirty="0"/>
              <a:t>玉泉校区老生仪楼</a:t>
            </a:r>
            <a:r>
              <a:rPr lang="en-US" altLang="zh-CN" dirty="0"/>
              <a:t>304</a:t>
            </a:r>
          </a:p>
          <a:p>
            <a:r>
              <a:rPr lang="en-US" dirty="0"/>
              <a:t>Email address: </a:t>
            </a:r>
            <a:r>
              <a:rPr lang="en-US" dirty="0">
                <a:hlinkClick r:id="rId2"/>
              </a:rPr>
              <a:t>huangkejie@zju.edu.cn</a:t>
            </a:r>
            <a:endParaRPr lang="en-US" dirty="0"/>
          </a:p>
          <a:p>
            <a:r>
              <a:rPr lang="en-US" dirty="0"/>
              <a:t>HP: 17706443800</a:t>
            </a:r>
          </a:p>
          <a:p>
            <a:endParaRPr lang="en-US" dirty="0"/>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55958" y="3646876"/>
            <a:ext cx="2002242" cy="2002242"/>
          </a:xfrm>
          <a:prstGeom prst="rect">
            <a:avLst/>
          </a:prstGeom>
        </p:spPr>
      </p:pic>
    </p:spTree>
    <p:extLst>
      <p:ext uri="{BB962C8B-B14F-4D97-AF65-F5344CB8AC3E}">
        <p14:creationId xmlns:p14="http://schemas.microsoft.com/office/powerpoint/2010/main" val="4122766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10</a:t>
            </a:fld>
            <a:endParaRPr lang="en-US" altLang="en-US"/>
          </a:p>
        </p:txBody>
      </p:sp>
      <p:sp>
        <p:nvSpPr>
          <p:cNvPr id="45059" name="Text Box 2"/>
          <p:cNvSpPr txBox="1">
            <a:spLocks noChangeArrowheads="1"/>
          </p:cNvSpPr>
          <p:nvPr/>
        </p:nvSpPr>
        <p:spPr bwMode="auto">
          <a:xfrm>
            <a:off x="441324" y="396875"/>
            <a:ext cx="824547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Peer Instruction(s): Critical Path</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62" name="Group 2"/>
          <p:cNvGrpSpPr/>
          <p:nvPr/>
        </p:nvGrpSpPr>
        <p:grpSpPr>
          <a:xfrm>
            <a:off x="2238375" y="1371601"/>
            <a:ext cx="6892429" cy="2917118"/>
            <a:chOff x="683624" y="1239785"/>
            <a:chExt cx="13399291" cy="6434057"/>
          </a:xfrm>
        </p:grpSpPr>
        <p:grpSp>
          <p:nvGrpSpPr>
            <p:cNvPr id="363" name="Group 171"/>
            <p:cNvGrpSpPr/>
            <p:nvPr/>
          </p:nvGrpSpPr>
          <p:grpSpPr>
            <a:xfrm>
              <a:off x="683624" y="1249155"/>
              <a:ext cx="13399291" cy="3674926"/>
              <a:chOff x="2570548" y="1802732"/>
              <a:chExt cx="7980665" cy="2298103"/>
            </a:xfrm>
          </p:grpSpPr>
          <p:sp>
            <p:nvSpPr>
              <p:cNvPr id="519" name="Line 26"/>
              <p:cNvSpPr>
                <a:spLocks noChangeShapeType="1"/>
              </p:cNvSpPr>
              <p:nvPr/>
            </p:nvSpPr>
            <p:spPr bwMode="auto">
              <a:xfrm>
                <a:off x="4851572" y="3427203"/>
                <a:ext cx="274198" cy="0"/>
              </a:xfrm>
              <a:prstGeom prst="line">
                <a:avLst/>
              </a:prstGeom>
              <a:noFill/>
              <a:ln w="28575">
                <a:solidFill>
                  <a:schemeClr val="tx2"/>
                </a:solidFill>
                <a:round/>
                <a:headEnd/>
                <a:tailEnd/>
              </a:ln>
            </p:spPr>
            <p:txBody>
              <a:bodyPr wrap="none" anchor="ctr">
                <a:prstTxWarp prst="textNoShape">
                  <a:avLst/>
                </a:prstTxWarp>
              </a:bodyPr>
              <a:lstStyle/>
              <a:p>
                <a:endParaRPr lang="en-US" sz="1500" b="1">
                  <a:solidFill>
                    <a:schemeClr val="tx2"/>
                  </a:solidFill>
                </a:endParaRPr>
              </a:p>
            </p:txBody>
          </p:sp>
          <p:sp>
            <p:nvSpPr>
              <p:cNvPr id="520" name="Rectangle 27"/>
              <p:cNvSpPr>
                <a:spLocks noChangeArrowheads="1"/>
              </p:cNvSpPr>
              <p:nvPr/>
            </p:nvSpPr>
            <p:spPr bwMode="auto">
              <a:xfrm>
                <a:off x="3691017" y="2185486"/>
                <a:ext cx="249530" cy="270293"/>
              </a:xfrm>
              <a:prstGeom prst="rect">
                <a:avLst/>
              </a:prstGeom>
              <a:noFill/>
              <a:ln w="12700">
                <a:noFill/>
                <a:miter lim="800000"/>
                <a:headEnd/>
                <a:tailEnd/>
              </a:ln>
            </p:spPr>
            <p:txBody>
              <a:bodyPr wrap="none" lIns="42416" tIns="20836" rIns="42416" bIns="20836">
                <a:prstTxWarp prst="textNoShape">
                  <a:avLst/>
                </a:prstTxWarp>
                <a:spAutoFit/>
              </a:bodyPr>
              <a:lstStyle/>
              <a:p>
                <a:pPr>
                  <a:spcBef>
                    <a:spcPct val="0"/>
                  </a:spcBef>
                </a:pPr>
                <a:r>
                  <a:rPr lang="en-US" sz="1000" b="1" dirty="0">
                    <a:solidFill>
                      <a:schemeClr val="tx2"/>
                    </a:solidFill>
                  </a:rPr>
                  <a:t>+4</a:t>
                </a:r>
              </a:p>
            </p:txBody>
          </p:sp>
          <p:sp>
            <p:nvSpPr>
              <p:cNvPr id="521" name="Line 29"/>
              <p:cNvSpPr>
                <a:spLocks noChangeShapeType="1"/>
              </p:cNvSpPr>
              <p:nvPr/>
            </p:nvSpPr>
            <p:spPr bwMode="auto">
              <a:xfrm>
                <a:off x="3923082" y="2260040"/>
                <a:ext cx="97330" cy="5418"/>
              </a:xfrm>
              <a:prstGeom prst="line">
                <a:avLst/>
              </a:prstGeom>
              <a:noFill/>
              <a:ln w="28575">
                <a:solidFill>
                  <a:schemeClr val="tx2"/>
                </a:solidFill>
                <a:round/>
                <a:headEnd/>
                <a:tailEnd/>
              </a:ln>
            </p:spPr>
            <p:txBody>
              <a:bodyPr wrap="none" anchor="ctr">
                <a:prstTxWarp prst="textNoShape">
                  <a:avLst/>
                </a:prstTxWarp>
              </a:bodyPr>
              <a:lstStyle/>
              <a:p>
                <a:endParaRPr lang="en-US" sz="1500" b="1">
                  <a:solidFill>
                    <a:schemeClr val="tx2"/>
                  </a:solidFill>
                </a:endParaRPr>
              </a:p>
            </p:txBody>
          </p:sp>
          <p:sp>
            <p:nvSpPr>
              <p:cNvPr id="522" name="Rectangle 30"/>
              <p:cNvSpPr>
                <a:spLocks noChangeArrowheads="1"/>
              </p:cNvSpPr>
              <p:nvPr/>
            </p:nvSpPr>
            <p:spPr bwMode="auto">
              <a:xfrm>
                <a:off x="4108602" y="2402325"/>
                <a:ext cx="347903" cy="270293"/>
              </a:xfrm>
              <a:prstGeom prst="rect">
                <a:avLst/>
              </a:prstGeom>
              <a:noFill/>
              <a:ln w="12700">
                <a:noFill/>
                <a:miter lim="800000"/>
                <a:headEnd/>
                <a:tailEnd/>
              </a:ln>
            </p:spPr>
            <p:txBody>
              <a:bodyPr wrap="none" lIns="42416" tIns="20836" rIns="42416" bIns="20836">
                <a:prstTxWarp prst="textNoShape">
                  <a:avLst/>
                </a:prstTxWarp>
                <a:spAutoFit/>
              </a:bodyPr>
              <a:lstStyle/>
              <a:p>
                <a:pPr>
                  <a:spcBef>
                    <a:spcPct val="0"/>
                  </a:spcBef>
                </a:pPr>
                <a:r>
                  <a:rPr lang="en-US" sz="1000" b="1" dirty="0">
                    <a:solidFill>
                      <a:schemeClr val="tx2"/>
                    </a:solidFill>
                  </a:rPr>
                  <a:t>Add</a:t>
                </a:r>
              </a:p>
            </p:txBody>
          </p:sp>
          <p:sp>
            <p:nvSpPr>
              <p:cNvPr id="523" name="Freeform 34"/>
              <p:cNvSpPr>
                <a:spLocks/>
              </p:cNvSpPr>
              <p:nvPr/>
            </p:nvSpPr>
            <p:spPr bwMode="auto">
              <a:xfrm flipV="1">
                <a:off x="3670807" y="3239112"/>
                <a:ext cx="410336" cy="28590"/>
              </a:xfrm>
              <a:custGeom>
                <a:avLst/>
                <a:gdLst>
                  <a:gd name="T0" fmla="*/ 0 w 193"/>
                  <a:gd name="T1" fmla="*/ 0 h 1"/>
                  <a:gd name="T2" fmla="*/ 144 w 193"/>
                  <a:gd name="T3" fmla="*/ 0 h 1"/>
                  <a:gd name="T4" fmla="*/ 192 w 193"/>
                  <a:gd name="T5" fmla="*/ 0 h 1"/>
                  <a:gd name="T6" fmla="*/ 0 60000 65536"/>
                  <a:gd name="T7" fmla="*/ 0 60000 65536"/>
                  <a:gd name="T8" fmla="*/ 0 60000 65536"/>
                  <a:gd name="T9" fmla="*/ 0 w 193"/>
                  <a:gd name="T10" fmla="*/ 0 h 1"/>
                  <a:gd name="T11" fmla="*/ 193 w 193"/>
                  <a:gd name="T12" fmla="*/ 1 h 1"/>
                </a:gdLst>
                <a:ahLst/>
                <a:cxnLst>
                  <a:cxn ang="T6">
                    <a:pos x="T0" y="T1"/>
                  </a:cxn>
                  <a:cxn ang="T7">
                    <a:pos x="T2" y="T3"/>
                  </a:cxn>
                  <a:cxn ang="T8">
                    <a:pos x="T4" y="T5"/>
                  </a:cxn>
                </a:cxnLst>
                <a:rect l="T9" t="T10" r="T11" b="T12"/>
                <a:pathLst>
                  <a:path w="193" h="1">
                    <a:moveTo>
                      <a:pt x="0" y="0"/>
                    </a:moveTo>
                    <a:lnTo>
                      <a:pt x="144" y="0"/>
                    </a:lnTo>
                    <a:lnTo>
                      <a:pt x="192" y="0"/>
                    </a:lnTo>
                  </a:path>
                </a:pathLst>
              </a:custGeom>
              <a:noFill/>
              <a:ln w="25400" cap="rnd">
                <a:solidFill>
                  <a:schemeClr val="tx2"/>
                </a:solidFill>
                <a:round/>
                <a:headEnd/>
                <a:tailEnd type="triangle" w="med" len="med"/>
              </a:ln>
            </p:spPr>
            <p:txBody>
              <a:bodyPr>
                <a:prstTxWarp prst="textNoShape">
                  <a:avLst/>
                </a:prstTxWarp>
              </a:bodyPr>
              <a:lstStyle/>
              <a:p>
                <a:endParaRPr lang="en-US" sz="1500" b="1">
                  <a:solidFill>
                    <a:schemeClr val="tx2"/>
                  </a:solidFill>
                </a:endParaRPr>
              </a:p>
            </p:txBody>
          </p:sp>
          <p:grpSp>
            <p:nvGrpSpPr>
              <p:cNvPr id="524" name="Group 35"/>
              <p:cNvGrpSpPr>
                <a:grpSpLocks/>
              </p:cNvGrpSpPr>
              <p:nvPr/>
            </p:nvGrpSpPr>
            <p:grpSpPr bwMode="auto">
              <a:xfrm>
                <a:off x="4011843" y="3187948"/>
                <a:ext cx="819167" cy="912887"/>
                <a:chOff x="1326" y="1691"/>
                <a:chExt cx="478" cy="538"/>
              </a:xfrm>
            </p:grpSpPr>
            <p:sp>
              <p:nvSpPr>
                <p:cNvPr id="533" name="Rectangle 37"/>
                <p:cNvSpPr>
                  <a:spLocks noChangeArrowheads="1"/>
                </p:cNvSpPr>
                <p:nvPr/>
              </p:nvSpPr>
              <p:spPr bwMode="auto">
                <a:xfrm>
                  <a:off x="1326" y="1691"/>
                  <a:ext cx="224" cy="159"/>
                </a:xfrm>
                <a:prstGeom prst="rect">
                  <a:avLst/>
                </a:prstGeom>
                <a:noFill/>
                <a:ln w="12700">
                  <a:noFill/>
                  <a:miter lim="800000"/>
                  <a:headEnd/>
                  <a:tailEnd/>
                </a:ln>
              </p:spPr>
              <p:txBody>
                <a:bodyPr wrap="none" lIns="42416" tIns="20836" rIns="42416" bIns="20836">
                  <a:prstTxWarp prst="textNoShape">
                    <a:avLst/>
                  </a:prstTxWarp>
                  <a:spAutoFit/>
                </a:bodyPr>
                <a:lstStyle/>
                <a:p>
                  <a:pPr>
                    <a:spcBef>
                      <a:spcPct val="0"/>
                    </a:spcBef>
                  </a:pPr>
                  <a:r>
                    <a:rPr lang="en-US" sz="1000" b="1" dirty="0" err="1">
                      <a:solidFill>
                        <a:schemeClr val="tx2"/>
                      </a:solidFill>
                    </a:rPr>
                    <a:t>addr</a:t>
                  </a:r>
                  <a:endParaRPr lang="en-US" sz="1000" b="1" dirty="0">
                    <a:solidFill>
                      <a:schemeClr val="tx2"/>
                    </a:solidFill>
                  </a:endParaRPr>
                </a:p>
              </p:txBody>
            </p:sp>
            <p:sp>
              <p:nvSpPr>
                <p:cNvPr id="534" name="Rectangle 38"/>
                <p:cNvSpPr>
                  <a:spLocks noChangeArrowheads="1"/>
                </p:cNvSpPr>
                <p:nvPr/>
              </p:nvSpPr>
              <p:spPr bwMode="auto">
                <a:xfrm>
                  <a:off x="1613" y="1774"/>
                  <a:ext cx="191" cy="159"/>
                </a:xfrm>
                <a:prstGeom prst="rect">
                  <a:avLst/>
                </a:prstGeom>
                <a:noFill/>
                <a:ln w="12700">
                  <a:noFill/>
                  <a:miter lim="800000"/>
                  <a:headEnd/>
                  <a:tailEnd/>
                </a:ln>
              </p:spPr>
              <p:txBody>
                <a:bodyPr wrap="none" lIns="42416" tIns="20836" rIns="42416" bIns="20836">
                  <a:prstTxWarp prst="textNoShape">
                    <a:avLst/>
                  </a:prstTxWarp>
                  <a:spAutoFit/>
                </a:bodyPr>
                <a:lstStyle/>
                <a:p>
                  <a:pPr>
                    <a:spcBef>
                      <a:spcPct val="0"/>
                    </a:spcBef>
                  </a:pPr>
                  <a:r>
                    <a:rPr lang="en-US" sz="1000" b="1" dirty="0" err="1">
                      <a:solidFill>
                        <a:schemeClr val="tx2"/>
                      </a:solidFill>
                    </a:rPr>
                    <a:t>inst</a:t>
                  </a:r>
                  <a:endParaRPr lang="en-US" sz="688" b="1" dirty="0">
                    <a:solidFill>
                      <a:schemeClr val="tx2"/>
                    </a:solidFill>
                  </a:endParaRPr>
                </a:p>
              </p:txBody>
            </p:sp>
            <p:sp>
              <p:nvSpPr>
                <p:cNvPr id="535" name="Rectangle 39"/>
                <p:cNvSpPr>
                  <a:spLocks noChangeArrowheads="1"/>
                </p:cNvSpPr>
                <p:nvPr/>
              </p:nvSpPr>
              <p:spPr bwMode="auto">
                <a:xfrm>
                  <a:off x="1432" y="2054"/>
                  <a:ext cx="303" cy="175"/>
                </a:xfrm>
                <a:prstGeom prst="rect">
                  <a:avLst/>
                </a:prstGeom>
                <a:noFill/>
                <a:ln w="25400">
                  <a:noFill/>
                  <a:miter lim="800000"/>
                  <a:headEnd/>
                  <a:tailEnd/>
                </a:ln>
              </p:spPr>
              <p:txBody>
                <a:bodyPr wrap="none" lIns="42416" tIns="20836" rIns="42416" bIns="20836">
                  <a:prstTxWarp prst="textNoShape">
                    <a:avLst/>
                  </a:prstTxWarp>
                  <a:spAutoFit/>
                </a:bodyPr>
                <a:lstStyle/>
                <a:p>
                  <a:pPr>
                    <a:spcBef>
                      <a:spcPct val="0"/>
                    </a:spcBef>
                  </a:pPr>
                  <a:r>
                    <a:rPr lang="en-US" sz="1125" b="1" dirty="0">
                      <a:solidFill>
                        <a:schemeClr val="tx2"/>
                      </a:solidFill>
                    </a:rPr>
                    <a:t>IMEM</a:t>
                  </a:r>
                </a:p>
              </p:txBody>
            </p:sp>
          </p:grpSp>
          <p:sp>
            <p:nvSpPr>
              <p:cNvPr id="525" name="Line 41"/>
              <p:cNvSpPr>
                <a:spLocks noChangeShapeType="1"/>
              </p:cNvSpPr>
              <p:nvPr/>
            </p:nvSpPr>
            <p:spPr bwMode="auto">
              <a:xfrm>
                <a:off x="3684517" y="3267702"/>
                <a:ext cx="54840" cy="0"/>
              </a:xfrm>
              <a:prstGeom prst="line">
                <a:avLst/>
              </a:prstGeom>
              <a:noFill/>
              <a:ln w="25400">
                <a:solidFill>
                  <a:schemeClr val="tx2"/>
                </a:solidFill>
                <a:round/>
                <a:headEnd/>
                <a:tailEnd/>
              </a:ln>
            </p:spPr>
            <p:txBody>
              <a:bodyPr wrap="none" anchor="ctr">
                <a:prstTxWarp prst="textNoShape">
                  <a:avLst/>
                </a:prstTxWarp>
              </a:bodyPr>
              <a:lstStyle/>
              <a:p>
                <a:endParaRPr lang="en-US" sz="1500" b="1">
                  <a:solidFill>
                    <a:schemeClr val="tx2"/>
                  </a:solidFill>
                </a:endParaRPr>
              </a:p>
            </p:txBody>
          </p:sp>
          <p:sp>
            <p:nvSpPr>
              <p:cNvPr id="526" name="Freeform 43"/>
              <p:cNvSpPr>
                <a:spLocks/>
              </p:cNvSpPr>
              <p:nvPr/>
            </p:nvSpPr>
            <p:spPr bwMode="auto">
              <a:xfrm>
                <a:off x="3506289" y="3498469"/>
                <a:ext cx="83973" cy="83144"/>
              </a:xfrm>
              <a:custGeom>
                <a:avLst/>
                <a:gdLst>
                  <a:gd name="T0" fmla="*/ 0 w 49"/>
                  <a:gd name="T1" fmla="*/ 48 h 49"/>
                  <a:gd name="T2" fmla="*/ 24 w 49"/>
                  <a:gd name="T3" fmla="*/ 0 h 49"/>
                  <a:gd name="T4" fmla="*/ 48 w 49"/>
                  <a:gd name="T5" fmla="*/ 48 h 49"/>
                  <a:gd name="T6" fmla="*/ 0 60000 65536"/>
                  <a:gd name="T7" fmla="*/ 0 60000 65536"/>
                  <a:gd name="T8" fmla="*/ 0 60000 65536"/>
                  <a:gd name="T9" fmla="*/ 0 w 49"/>
                  <a:gd name="T10" fmla="*/ 0 h 49"/>
                  <a:gd name="T11" fmla="*/ 49 w 49"/>
                  <a:gd name="T12" fmla="*/ 49 h 49"/>
                </a:gdLst>
                <a:ahLst/>
                <a:cxnLst>
                  <a:cxn ang="T6">
                    <a:pos x="T0" y="T1"/>
                  </a:cxn>
                  <a:cxn ang="T7">
                    <a:pos x="T2" y="T3"/>
                  </a:cxn>
                  <a:cxn ang="T8">
                    <a:pos x="T4" y="T5"/>
                  </a:cxn>
                </a:cxnLst>
                <a:rect l="T9" t="T10" r="T11" b="T12"/>
                <a:pathLst>
                  <a:path w="49" h="49">
                    <a:moveTo>
                      <a:pt x="0" y="48"/>
                    </a:moveTo>
                    <a:lnTo>
                      <a:pt x="24" y="0"/>
                    </a:lnTo>
                    <a:lnTo>
                      <a:pt x="48" y="48"/>
                    </a:lnTo>
                  </a:path>
                </a:pathLst>
              </a:custGeom>
              <a:noFill/>
              <a:ln w="25400" cap="rnd">
                <a:solidFill>
                  <a:schemeClr val="tx2"/>
                </a:solidFill>
                <a:round/>
                <a:headEnd/>
                <a:tailEnd/>
              </a:ln>
            </p:spPr>
            <p:txBody>
              <a:bodyPr>
                <a:prstTxWarp prst="textNoShape">
                  <a:avLst/>
                </a:prstTxWarp>
              </a:bodyPr>
              <a:lstStyle/>
              <a:p>
                <a:endParaRPr lang="en-US" sz="1500" b="1">
                  <a:solidFill>
                    <a:schemeClr val="tx2"/>
                  </a:solidFill>
                </a:endParaRPr>
              </a:p>
            </p:txBody>
          </p:sp>
          <p:sp>
            <p:nvSpPr>
              <p:cNvPr id="527" name="Freeform 44"/>
              <p:cNvSpPr>
                <a:spLocks/>
              </p:cNvSpPr>
              <p:nvPr/>
            </p:nvSpPr>
            <p:spPr bwMode="auto">
              <a:xfrm>
                <a:off x="2570548" y="1802732"/>
                <a:ext cx="2249907" cy="1545557"/>
              </a:xfrm>
              <a:custGeom>
                <a:avLst/>
                <a:gdLst>
                  <a:gd name="T0" fmla="*/ 921 w 1106"/>
                  <a:gd name="T1" fmla="*/ 410 h 845"/>
                  <a:gd name="T2" fmla="*/ 1104 w 1106"/>
                  <a:gd name="T3" fmla="*/ 409 h 845"/>
                  <a:gd name="T4" fmla="*/ 1106 w 1106"/>
                  <a:gd name="T5" fmla="*/ 1 h 845"/>
                  <a:gd name="T6" fmla="*/ 775 w 1106"/>
                  <a:gd name="T7" fmla="*/ 0 h 845"/>
                  <a:gd name="T8" fmla="*/ 2 w 1106"/>
                  <a:gd name="T9" fmla="*/ 1 h 845"/>
                  <a:gd name="T10" fmla="*/ 0 w 1106"/>
                  <a:gd name="T11" fmla="*/ 845 h 845"/>
                  <a:gd name="T12" fmla="*/ 335 w 1106"/>
                  <a:gd name="T13" fmla="*/ 845 h 845"/>
                  <a:gd name="T14" fmla="*/ 0 60000 65536"/>
                  <a:gd name="T15" fmla="*/ 0 60000 65536"/>
                  <a:gd name="T16" fmla="*/ 0 60000 65536"/>
                  <a:gd name="T17" fmla="*/ 0 60000 65536"/>
                  <a:gd name="T18" fmla="*/ 0 60000 65536"/>
                  <a:gd name="T19" fmla="*/ 0 60000 65536"/>
                  <a:gd name="T20" fmla="*/ 0 60000 65536"/>
                  <a:gd name="T21" fmla="*/ 0 w 1106"/>
                  <a:gd name="T22" fmla="*/ 0 h 845"/>
                  <a:gd name="T23" fmla="*/ 1106 w 1106"/>
                  <a:gd name="T24" fmla="*/ 845 h 8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06" h="845">
                    <a:moveTo>
                      <a:pt x="921" y="410"/>
                    </a:moveTo>
                    <a:lnTo>
                      <a:pt x="1104" y="409"/>
                    </a:lnTo>
                    <a:lnTo>
                      <a:pt x="1106" y="1"/>
                    </a:lnTo>
                    <a:lnTo>
                      <a:pt x="775" y="0"/>
                    </a:lnTo>
                    <a:lnTo>
                      <a:pt x="2" y="1"/>
                    </a:lnTo>
                    <a:lnTo>
                      <a:pt x="0" y="845"/>
                    </a:lnTo>
                    <a:lnTo>
                      <a:pt x="335" y="845"/>
                    </a:lnTo>
                  </a:path>
                </a:pathLst>
              </a:custGeom>
              <a:noFill/>
              <a:ln w="28575" cap="rnd">
                <a:solidFill>
                  <a:schemeClr val="tx2"/>
                </a:solidFill>
                <a:round/>
                <a:headEnd/>
                <a:tailEnd type="triangle" w="med" len="med"/>
              </a:ln>
            </p:spPr>
            <p:txBody>
              <a:bodyPr>
                <a:prstTxWarp prst="textNoShape">
                  <a:avLst/>
                </a:prstTxWarp>
              </a:bodyPr>
              <a:lstStyle/>
              <a:p>
                <a:endParaRPr lang="en-US" sz="1500" b="1">
                  <a:solidFill>
                    <a:schemeClr val="tx2"/>
                  </a:solidFill>
                </a:endParaRPr>
              </a:p>
            </p:txBody>
          </p:sp>
          <p:sp>
            <p:nvSpPr>
              <p:cNvPr id="528" name="Rectangle 42"/>
              <p:cNvSpPr>
                <a:spLocks noChangeArrowheads="1"/>
              </p:cNvSpPr>
              <p:nvPr/>
            </p:nvSpPr>
            <p:spPr bwMode="auto">
              <a:xfrm>
                <a:off x="2753287" y="3348468"/>
                <a:ext cx="390593" cy="270293"/>
              </a:xfrm>
              <a:prstGeom prst="rect">
                <a:avLst/>
              </a:prstGeom>
              <a:noFill/>
              <a:ln w="25400">
                <a:noFill/>
                <a:miter lim="800000"/>
                <a:headEnd/>
                <a:tailEnd/>
              </a:ln>
            </p:spPr>
            <p:txBody>
              <a:bodyPr wrap="none" lIns="42416" tIns="20836" rIns="42416" bIns="20836">
                <a:prstTxWarp prst="textNoShape">
                  <a:avLst/>
                </a:prstTxWarp>
                <a:spAutoFit/>
              </a:bodyPr>
              <a:lstStyle/>
              <a:p>
                <a:pPr>
                  <a:spcBef>
                    <a:spcPct val="0"/>
                  </a:spcBef>
                </a:pPr>
                <a:r>
                  <a:rPr lang="en-US" sz="1000" b="1" dirty="0">
                    <a:solidFill>
                      <a:schemeClr val="tx2"/>
                    </a:solidFill>
                  </a:rPr>
                  <a:t>pc+4</a:t>
                </a:r>
              </a:p>
            </p:txBody>
          </p:sp>
          <p:sp>
            <p:nvSpPr>
              <p:cNvPr id="529" name="Rectangle 42"/>
              <p:cNvSpPr>
                <a:spLocks noChangeArrowheads="1"/>
              </p:cNvSpPr>
              <p:nvPr/>
            </p:nvSpPr>
            <p:spPr bwMode="auto">
              <a:xfrm>
                <a:off x="9427592" y="2466890"/>
                <a:ext cx="390593" cy="270293"/>
              </a:xfrm>
              <a:prstGeom prst="rect">
                <a:avLst/>
              </a:prstGeom>
              <a:noFill/>
              <a:ln w="25400">
                <a:noFill/>
                <a:miter lim="800000"/>
                <a:headEnd/>
                <a:tailEnd/>
              </a:ln>
            </p:spPr>
            <p:txBody>
              <a:bodyPr wrap="none" lIns="42416" tIns="20836" rIns="42416" bIns="20836">
                <a:prstTxWarp prst="textNoShape">
                  <a:avLst/>
                </a:prstTxWarp>
                <a:spAutoFit/>
              </a:bodyPr>
              <a:lstStyle/>
              <a:p>
                <a:pPr>
                  <a:spcBef>
                    <a:spcPct val="0"/>
                  </a:spcBef>
                </a:pPr>
                <a:r>
                  <a:rPr lang="en-US" sz="1000" b="1" dirty="0">
                    <a:solidFill>
                      <a:schemeClr val="tx2"/>
                    </a:solidFill>
                  </a:rPr>
                  <a:t>pc+4</a:t>
                </a:r>
              </a:p>
            </p:txBody>
          </p:sp>
          <p:sp>
            <p:nvSpPr>
              <p:cNvPr id="530" name="Rectangle 42"/>
              <p:cNvSpPr>
                <a:spLocks noChangeArrowheads="1"/>
              </p:cNvSpPr>
              <p:nvPr/>
            </p:nvSpPr>
            <p:spPr bwMode="auto">
              <a:xfrm>
                <a:off x="10260849" y="3048965"/>
                <a:ext cx="290364" cy="270293"/>
              </a:xfrm>
              <a:prstGeom prst="rect">
                <a:avLst/>
              </a:prstGeom>
              <a:noFill/>
              <a:ln w="25400">
                <a:noFill/>
                <a:miter lim="800000"/>
                <a:headEnd/>
                <a:tailEnd/>
              </a:ln>
            </p:spPr>
            <p:txBody>
              <a:bodyPr wrap="none" lIns="42416" tIns="20836" rIns="42416" bIns="20836">
                <a:prstTxWarp prst="textNoShape">
                  <a:avLst/>
                </a:prstTxWarp>
                <a:spAutoFit/>
              </a:bodyPr>
              <a:lstStyle/>
              <a:p>
                <a:pPr>
                  <a:spcBef>
                    <a:spcPct val="0"/>
                  </a:spcBef>
                </a:pPr>
                <a:r>
                  <a:rPr lang="en-US" sz="1000" b="1" dirty="0" err="1">
                    <a:solidFill>
                      <a:schemeClr val="tx2"/>
                    </a:solidFill>
                  </a:rPr>
                  <a:t>wb</a:t>
                </a:r>
                <a:endParaRPr lang="en-US" sz="1000" b="1" dirty="0">
                  <a:solidFill>
                    <a:schemeClr val="tx2"/>
                  </a:solidFill>
                </a:endParaRPr>
              </a:p>
            </p:txBody>
          </p:sp>
          <p:sp>
            <p:nvSpPr>
              <p:cNvPr id="531" name="Rectangle 42"/>
              <p:cNvSpPr>
                <a:spLocks noChangeArrowheads="1"/>
              </p:cNvSpPr>
              <p:nvPr/>
            </p:nvSpPr>
            <p:spPr bwMode="auto">
              <a:xfrm>
                <a:off x="7791188" y="2653349"/>
                <a:ext cx="240249" cy="270293"/>
              </a:xfrm>
              <a:prstGeom prst="rect">
                <a:avLst/>
              </a:prstGeom>
              <a:noFill/>
              <a:ln w="25400">
                <a:noFill/>
                <a:miter lim="800000"/>
                <a:headEnd/>
                <a:tailEnd/>
              </a:ln>
            </p:spPr>
            <p:txBody>
              <a:bodyPr wrap="none" lIns="42416" tIns="20836" rIns="42416" bIns="20836">
                <a:prstTxWarp prst="textNoShape">
                  <a:avLst/>
                </a:prstTxWarp>
                <a:spAutoFit/>
              </a:bodyPr>
              <a:lstStyle/>
              <a:p>
                <a:pPr>
                  <a:spcBef>
                    <a:spcPct val="0"/>
                  </a:spcBef>
                </a:pPr>
                <a:r>
                  <a:rPr lang="en-US" sz="1000" b="1" dirty="0">
                    <a:solidFill>
                      <a:schemeClr val="tx2"/>
                    </a:solidFill>
                  </a:rPr>
                  <a:t>pc</a:t>
                </a:r>
              </a:p>
            </p:txBody>
          </p:sp>
          <p:sp>
            <p:nvSpPr>
              <p:cNvPr id="532" name="Rectangle 42"/>
              <p:cNvSpPr>
                <a:spLocks noChangeArrowheads="1"/>
              </p:cNvSpPr>
              <p:nvPr/>
            </p:nvSpPr>
            <p:spPr bwMode="auto">
              <a:xfrm>
                <a:off x="5603448" y="2671012"/>
                <a:ext cx="290364" cy="270293"/>
              </a:xfrm>
              <a:prstGeom prst="rect">
                <a:avLst/>
              </a:prstGeom>
              <a:noFill/>
              <a:ln w="25400">
                <a:noFill/>
                <a:miter lim="800000"/>
                <a:headEnd/>
                <a:tailEnd/>
              </a:ln>
            </p:spPr>
            <p:txBody>
              <a:bodyPr wrap="none" lIns="42416" tIns="20836" rIns="42416" bIns="20836">
                <a:prstTxWarp prst="textNoShape">
                  <a:avLst/>
                </a:prstTxWarp>
                <a:spAutoFit/>
              </a:bodyPr>
              <a:lstStyle/>
              <a:p>
                <a:pPr>
                  <a:spcBef>
                    <a:spcPct val="0"/>
                  </a:spcBef>
                </a:pPr>
                <a:r>
                  <a:rPr lang="en-US" sz="1000" b="1" dirty="0" err="1">
                    <a:solidFill>
                      <a:schemeClr val="tx2"/>
                    </a:solidFill>
                  </a:rPr>
                  <a:t>wb</a:t>
                </a:r>
                <a:endParaRPr lang="en-US" sz="1000" b="1" dirty="0">
                  <a:solidFill>
                    <a:schemeClr val="tx2"/>
                  </a:solidFill>
                </a:endParaRPr>
              </a:p>
            </p:txBody>
          </p:sp>
        </p:grpSp>
        <p:sp>
          <p:nvSpPr>
            <p:cNvPr id="364" name="Freeform 48"/>
            <p:cNvSpPr>
              <a:spLocks/>
            </p:cNvSpPr>
            <p:nvPr/>
          </p:nvSpPr>
          <p:spPr bwMode="auto">
            <a:xfrm>
              <a:off x="4987226" y="3516633"/>
              <a:ext cx="1435865" cy="373113"/>
            </a:xfrm>
            <a:custGeom>
              <a:avLst/>
              <a:gdLst>
                <a:gd name="T0" fmla="*/ 0 w 817"/>
                <a:gd name="T1" fmla="*/ 192 h 193"/>
                <a:gd name="T2" fmla="*/ 0 w 817"/>
                <a:gd name="T3" fmla="*/ 0 h 193"/>
                <a:gd name="T4" fmla="*/ 816 w 817"/>
                <a:gd name="T5" fmla="*/ 0 h 193"/>
                <a:gd name="T6" fmla="*/ 0 60000 65536"/>
                <a:gd name="T7" fmla="*/ 0 60000 65536"/>
                <a:gd name="T8" fmla="*/ 0 60000 65536"/>
                <a:gd name="T9" fmla="*/ 0 w 817"/>
                <a:gd name="T10" fmla="*/ 0 h 193"/>
                <a:gd name="T11" fmla="*/ 817 w 817"/>
                <a:gd name="T12" fmla="*/ 193 h 193"/>
              </a:gdLst>
              <a:ahLst/>
              <a:cxnLst>
                <a:cxn ang="T6">
                  <a:pos x="T0" y="T1"/>
                </a:cxn>
                <a:cxn ang="T7">
                  <a:pos x="T2" y="T3"/>
                </a:cxn>
                <a:cxn ang="T8">
                  <a:pos x="T4" y="T5"/>
                </a:cxn>
              </a:cxnLst>
              <a:rect l="T9" t="T10" r="T11" b="T12"/>
              <a:pathLst>
                <a:path w="817" h="193">
                  <a:moveTo>
                    <a:pt x="0" y="192"/>
                  </a:moveTo>
                  <a:lnTo>
                    <a:pt x="0" y="0"/>
                  </a:lnTo>
                  <a:lnTo>
                    <a:pt x="816" y="0"/>
                  </a:lnTo>
                </a:path>
              </a:pathLst>
            </a:custGeom>
            <a:noFill/>
            <a:ln w="28575" cap="rnd">
              <a:solidFill>
                <a:schemeClr val="tx2"/>
              </a:solidFill>
              <a:round/>
              <a:headEnd/>
              <a:tailEnd type="triangle" w="med" len="med"/>
            </a:ln>
          </p:spPr>
          <p:txBody>
            <a:bodyPr>
              <a:prstTxWarp prst="textNoShape">
                <a:avLst/>
              </a:prstTxWarp>
            </a:bodyPr>
            <a:lstStyle/>
            <a:p>
              <a:endParaRPr lang="en-US" sz="1125">
                <a:solidFill>
                  <a:schemeClr val="tx2"/>
                </a:solidFill>
              </a:endParaRPr>
            </a:p>
          </p:txBody>
        </p:sp>
        <p:sp>
          <p:nvSpPr>
            <p:cNvPr id="365" name="Freeform 49"/>
            <p:cNvSpPr>
              <a:spLocks/>
            </p:cNvSpPr>
            <p:nvPr/>
          </p:nvSpPr>
          <p:spPr bwMode="auto">
            <a:xfrm>
              <a:off x="4987225" y="3873331"/>
              <a:ext cx="1435865" cy="1933"/>
            </a:xfrm>
            <a:custGeom>
              <a:avLst/>
              <a:gdLst>
                <a:gd name="T0" fmla="*/ 0 w 817"/>
                <a:gd name="T1" fmla="*/ 0 h 1"/>
                <a:gd name="T2" fmla="*/ 816 w 817"/>
                <a:gd name="T3" fmla="*/ 0 h 1"/>
                <a:gd name="T4" fmla="*/ 0 60000 65536"/>
                <a:gd name="T5" fmla="*/ 0 60000 65536"/>
                <a:gd name="T6" fmla="*/ 0 w 817"/>
                <a:gd name="T7" fmla="*/ 0 h 1"/>
                <a:gd name="T8" fmla="*/ 817 w 817"/>
                <a:gd name="T9" fmla="*/ 1 h 1"/>
              </a:gdLst>
              <a:ahLst/>
              <a:cxnLst>
                <a:cxn ang="T4">
                  <a:pos x="T0" y="T1"/>
                </a:cxn>
                <a:cxn ang="T5">
                  <a:pos x="T2" y="T3"/>
                </a:cxn>
              </a:cxnLst>
              <a:rect l="T6" t="T7" r="T8" b="T9"/>
              <a:pathLst>
                <a:path w="817" h="1">
                  <a:moveTo>
                    <a:pt x="0" y="0"/>
                  </a:moveTo>
                  <a:lnTo>
                    <a:pt x="816" y="0"/>
                  </a:lnTo>
                </a:path>
              </a:pathLst>
            </a:custGeom>
            <a:noFill/>
            <a:ln w="28575" cap="rnd">
              <a:solidFill>
                <a:schemeClr val="tx2"/>
              </a:solidFill>
              <a:round/>
              <a:headEnd/>
              <a:tailEnd type="triangle" w="med" len="med"/>
            </a:ln>
          </p:spPr>
          <p:txBody>
            <a:bodyPr>
              <a:prstTxWarp prst="textNoShape">
                <a:avLst/>
              </a:prstTxWarp>
            </a:bodyPr>
            <a:lstStyle/>
            <a:p>
              <a:endParaRPr lang="en-US" sz="1125">
                <a:solidFill>
                  <a:schemeClr val="tx2"/>
                </a:solidFill>
              </a:endParaRPr>
            </a:p>
          </p:txBody>
        </p:sp>
        <p:sp>
          <p:nvSpPr>
            <p:cNvPr id="366" name="Freeform 53"/>
            <p:cNvSpPr>
              <a:spLocks/>
            </p:cNvSpPr>
            <p:nvPr/>
          </p:nvSpPr>
          <p:spPr bwMode="auto">
            <a:xfrm>
              <a:off x="7105867" y="4301180"/>
              <a:ext cx="1144409" cy="45719"/>
            </a:xfrm>
            <a:custGeom>
              <a:avLst/>
              <a:gdLst>
                <a:gd name="T0" fmla="*/ 0 w 873"/>
                <a:gd name="T1" fmla="*/ 0 h 1"/>
                <a:gd name="T2" fmla="*/ 872 w 873"/>
                <a:gd name="T3" fmla="*/ 0 h 1"/>
                <a:gd name="T4" fmla="*/ 0 60000 65536"/>
                <a:gd name="T5" fmla="*/ 0 60000 65536"/>
                <a:gd name="T6" fmla="*/ 0 w 873"/>
                <a:gd name="T7" fmla="*/ 0 h 1"/>
                <a:gd name="T8" fmla="*/ 873 w 873"/>
                <a:gd name="T9" fmla="*/ 1 h 1"/>
              </a:gdLst>
              <a:ahLst/>
              <a:cxnLst>
                <a:cxn ang="T4">
                  <a:pos x="T0" y="T1"/>
                </a:cxn>
                <a:cxn ang="T5">
                  <a:pos x="T2" y="T3"/>
                </a:cxn>
              </a:cxnLst>
              <a:rect l="T6" t="T7" r="T8" b="T9"/>
              <a:pathLst>
                <a:path w="873" h="1">
                  <a:moveTo>
                    <a:pt x="0" y="0"/>
                  </a:moveTo>
                  <a:lnTo>
                    <a:pt x="872" y="0"/>
                  </a:lnTo>
                </a:path>
              </a:pathLst>
            </a:custGeom>
            <a:noFill/>
            <a:ln w="25400" cap="rnd">
              <a:solidFill>
                <a:schemeClr val="tx2"/>
              </a:solidFill>
              <a:round/>
              <a:headEnd/>
              <a:tailEnd type="triangle" w="med" len="med"/>
            </a:ln>
          </p:spPr>
          <p:txBody>
            <a:bodyPr>
              <a:prstTxWarp prst="textNoShape">
                <a:avLst/>
              </a:prstTxWarp>
            </a:bodyPr>
            <a:lstStyle/>
            <a:p>
              <a:endParaRPr lang="en-US" sz="1125"/>
            </a:p>
          </p:txBody>
        </p:sp>
        <p:sp>
          <p:nvSpPr>
            <p:cNvPr id="367" name="Rectangle 56"/>
            <p:cNvSpPr>
              <a:spLocks noChangeArrowheads="1"/>
            </p:cNvSpPr>
            <p:nvPr/>
          </p:nvSpPr>
          <p:spPr bwMode="auto">
            <a:xfrm>
              <a:off x="5128889" y="3886859"/>
              <a:ext cx="1294640" cy="432229"/>
            </a:xfrm>
            <a:prstGeom prst="rect">
              <a:avLst/>
            </a:prstGeom>
            <a:noFill/>
            <a:ln w="12700">
              <a:noFill/>
              <a:miter lim="800000"/>
              <a:headEnd/>
              <a:tailEnd/>
            </a:ln>
          </p:spPr>
          <p:txBody>
            <a:bodyPr wrap="none" lIns="42416" tIns="20836" rIns="42416" bIns="20836">
              <a:prstTxWarp prst="textNoShape">
                <a:avLst/>
              </a:prstTxWarp>
              <a:spAutoFit/>
            </a:bodyPr>
            <a:lstStyle/>
            <a:p>
              <a:pPr>
                <a:spcBef>
                  <a:spcPct val="0"/>
                </a:spcBef>
              </a:pPr>
              <a:r>
                <a:rPr lang="en-US" sz="1000" b="1" dirty="0" err="1">
                  <a:solidFill>
                    <a:schemeClr val="tx2"/>
                  </a:solidFill>
                </a:rPr>
                <a:t>Inst</a:t>
              </a:r>
              <a:r>
                <a:rPr lang="en-US" sz="1000" b="1" dirty="0">
                  <a:solidFill>
                    <a:schemeClr val="tx2"/>
                  </a:solidFill>
                </a:rPr>
                <a:t>[24:20]</a:t>
              </a:r>
            </a:p>
          </p:txBody>
        </p:sp>
        <p:sp>
          <p:nvSpPr>
            <p:cNvPr id="368" name="Line 58"/>
            <p:cNvSpPr>
              <a:spLocks noChangeShapeType="1"/>
            </p:cNvSpPr>
            <p:nvPr/>
          </p:nvSpPr>
          <p:spPr bwMode="auto">
            <a:xfrm>
              <a:off x="4987225" y="3524366"/>
              <a:ext cx="9036" cy="3128621"/>
            </a:xfrm>
            <a:prstGeom prst="line">
              <a:avLst/>
            </a:prstGeom>
            <a:noFill/>
            <a:ln w="28575">
              <a:solidFill>
                <a:schemeClr val="tx2"/>
              </a:solidFill>
              <a:round/>
              <a:headEnd/>
              <a:tailEnd type="triangle" w="med" len="med"/>
            </a:ln>
          </p:spPr>
          <p:txBody>
            <a:bodyPr wrap="none" anchor="ctr">
              <a:prstTxWarp prst="textNoShape">
                <a:avLst/>
              </a:prstTxWarp>
            </a:bodyPr>
            <a:lstStyle/>
            <a:p>
              <a:endParaRPr lang="en-US" sz="1125"/>
            </a:p>
          </p:txBody>
        </p:sp>
        <p:sp>
          <p:nvSpPr>
            <p:cNvPr id="369" name="Freeform 61"/>
            <p:cNvSpPr>
              <a:spLocks/>
            </p:cNvSpPr>
            <p:nvPr/>
          </p:nvSpPr>
          <p:spPr bwMode="auto">
            <a:xfrm>
              <a:off x="4973167" y="4230237"/>
              <a:ext cx="1435865" cy="1933"/>
            </a:xfrm>
            <a:custGeom>
              <a:avLst/>
              <a:gdLst>
                <a:gd name="T0" fmla="*/ 0 w 817"/>
                <a:gd name="T1" fmla="*/ 0 h 1"/>
                <a:gd name="T2" fmla="*/ 816 w 817"/>
                <a:gd name="T3" fmla="*/ 0 h 1"/>
                <a:gd name="T4" fmla="*/ 0 60000 65536"/>
                <a:gd name="T5" fmla="*/ 0 60000 65536"/>
                <a:gd name="T6" fmla="*/ 0 w 817"/>
                <a:gd name="T7" fmla="*/ 0 h 1"/>
                <a:gd name="T8" fmla="*/ 817 w 817"/>
                <a:gd name="T9" fmla="*/ 1 h 1"/>
              </a:gdLst>
              <a:ahLst/>
              <a:cxnLst>
                <a:cxn ang="T4">
                  <a:pos x="T0" y="T1"/>
                </a:cxn>
                <a:cxn ang="T5">
                  <a:pos x="T2" y="T3"/>
                </a:cxn>
              </a:cxnLst>
              <a:rect l="T6" t="T7" r="T8" b="T9"/>
              <a:pathLst>
                <a:path w="817" h="1">
                  <a:moveTo>
                    <a:pt x="0" y="0"/>
                  </a:moveTo>
                  <a:lnTo>
                    <a:pt x="816" y="0"/>
                  </a:lnTo>
                </a:path>
              </a:pathLst>
            </a:custGeom>
            <a:noFill/>
            <a:ln w="28575" cap="rnd">
              <a:solidFill>
                <a:schemeClr val="tx2"/>
              </a:solidFill>
              <a:round/>
              <a:headEnd/>
              <a:tailEnd type="triangle" w="med" len="med"/>
            </a:ln>
          </p:spPr>
          <p:txBody>
            <a:bodyPr>
              <a:prstTxWarp prst="textNoShape">
                <a:avLst/>
              </a:prstTxWarp>
            </a:bodyPr>
            <a:lstStyle/>
            <a:p>
              <a:endParaRPr lang="en-US" sz="1125">
                <a:solidFill>
                  <a:schemeClr val="tx2"/>
                </a:solidFill>
              </a:endParaRPr>
            </a:p>
          </p:txBody>
        </p:sp>
        <p:grpSp>
          <p:nvGrpSpPr>
            <p:cNvPr id="370" name="Group 62"/>
            <p:cNvGrpSpPr>
              <a:grpSpLocks/>
            </p:cNvGrpSpPr>
            <p:nvPr/>
          </p:nvGrpSpPr>
          <p:grpSpPr bwMode="auto">
            <a:xfrm>
              <a:off x="9933229" y="3470170"/>
              <a:ext cx="699410" cy="1168993"/>
              <a:chOff x="4085" y="1630"/>
              <a:chExt cx="249" cy="385"/>
            </a:xfrm>
          </p:grpSpPr>
          <p:sp>
            <p:nvSpPr>
              <p:cNvPr id="516" name="Freeform 65"/>
              <p:cNvSpPr>
                <a:spLocks/>
              </p:cNvSpPr>
              <p:nvPr/>
            </p:nvSpPr>
            <p:spPr bwMode="auto">
              <a:xfrm>
                <a:off x="4085" y="1630"/>
                <a:ext cx="241" cy="385"/>
              </a:xfrm>
              <a:custGeom>
                <a:avLst/>
                <a:gdLst>
                  <a:gd name="T0" fmla="*/ 0 w 241"/>
                  <a:gd name="T1" fmla="*/ 0 h 385"/>
                  <a:gd name="T2" fmla="*/ 0 w 241"/>
                  <a:gd name="T3" fmla="*/ 160 h 385"/>
                  <a:gd name="T4" fmla="*/ 48 w 241"/>
                  <a:gd name="T5" fmla="*/ 192 h 385"/>
                  <a:gd name="T6" fmla="*/ 0 w 241"/>
                  <a:gd name="T7" fmla="*/ 224 h 385"/>
                  <a:gd name="T8" fmla="*/ 0 w 241"/>
                  <a:gd name="T9" fmla="*/ 384 h 385"/>
                  <a:gd name="T10" fmla="*/ 240 w 241"/>
                  <a:gd name="T11" fmla="*/ 288 h 385"/>
                  <a:gd name="T12" fmla="*/ 240 w 241"/>
                  <a:gd name="T13" fmla="*/ 96 h 385"/>
                  <a:gd name="T14" fmla="*/ 0 w 241"/>
                  <a:gd name="T15" fmla="*/ 0 h 385"/>
                  <a:gd name="T16" fmla="*/ 0 60000 65536"/>
                  <a:gd name="T17" fmla="*/ 0 60000 65536"/>
                  <a:gd name="T18" fmla="*/ 0 60000 65536"/>
                  <a:gd name="T19" fmla="*/ 0 60000 65536"/>
                  <a:gd name="T20" fmla="*/ 0 60000 65536"/>
                  <a:gd name="T21" fmla="*/ 0 60000 65536"/>
                  <a:gd name="T22" fmla="*/ 0 60000 65536"/>
                  <a:gd name="T23" fmla="*/ 0 60000 65536"/>
                  <a:gd name="T24" fmla="*/ 0 w 241"/>
                  <a:gd name="T25" fmla="*/ 0 h 385"/>
                  <a:gd name="T26" fmla="*/ 241 w 241"/>
                  <a:gd name="T27" fmla="*/ 385 h 38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1" h="385">
                    <a:moveTo>
                      <a:pt x="0" y="0"/>
                    </a:moveTo>
                    <a:lnTo>
                      <a:pt x="0" y="160"/>
                    </a:lnTo>
                    <a:lnTo>
                      <a:pt x="48" y="192"/>
                    </a:lnTo>
                    <a:lnTo>
                      <a:pt x="0" y="224"/>
                    </a:lnTo>
                    <a:lnTo>
                      <a:pt x="0" y="384"/>
                    </a:lnTo>
                    <a:lnTo>
                      <a:pt x="240" y="288"/>
                    </a:lnTo>
                    <a:lnTo>
                      <a:pt x="240" y="96"/>
                    </a:lnTo>
                    <a:lnTo>
                      <a:pt x="0" y="0"/>
                    </a:lnTo>
                  </a:path>
                </a:pathLst>
              </a:custGeom>
              <a:solidFill>
                <a:schemeClr val="bg1"/>
              </a:solidFill>
              <a:ln w="38100" cap="rnd">
                <a:solidFill>
                  <a:schemeClr val="tx2"/>
                </a:solidFill>
                <a:round/>
                <a:headEnd/>
                <a:tailEnd/>
              </a:ln>
            </p:spPr>
            <p:txBody>
              <a:bodyPr>
                <a:prstTxWarp prst="textNoShape">
                  <a:avLst/>
                </a:prstTxWarp>
              </a:bodyPr>
              <a:lstStyle/>
              <a:p>
                <a:endParaRPr lang="en-US" sz="1125"/>
              </a:p>
            </p:txBody>
          </p:sp>
          <p:sp>
            <p:nvSpPr>
              <p:cNvPr id="517" name="Rectangle 66"/>
              <p:cNvSpPr>
                <a:spLocks noChangeArrowheads="1"/>
              </p:cNvSpPr>
              <p:nvPr/>
            </p:nvSpPr>
            <p:spPr bwMode="auto">
              <a:xfrm>
                <a:off x="4106" y="1828"/>
                <a:ext cx="228" cy="156"/>
              </a:xfrm>
              <a:prstGeom prst="rect">
                <a:avLst/>
              </a:prstGeom>
              <a:noFill/>
              <a:ln w="38100">
                <a:noFill/>
                <a:miter lim="800000"/>
                <a:headEnd/>
                <a:tailEnd/>
              </a:ln>
            </p:spPr>
            <p:txBody>
              <a:bodyPr wrap="none" lIns="42416" tIns="20836" rIns="42416" bIns="20836">
                <a:prstTxWarp prst="textNoShape">
                  <a:avLst/>
                </a:prstTxWarp>
                <a:spAutoFit/>
              </a:bodyPr>
              <a:lstStyle/>
              <a:p>
                <a:pPr>
                  <a:spcBef>
                    <a:spcPct val="0"/>
                  </a:spcBef>
                </a:pPr>
                <a:r>
                  <a:rPr lang="en-US" sz="1125" b="1" dirty="0">
                    <a:solidFill>
                      <a:schemeClr val="tx2"/>
                    </a:solidFill>
                  </a:rPr>
                  <a:t>ALU</a:t>
                </a:r>
              </a:p>
            </p:txBody>
          </p:sp>
          <p:sp>
            <p:nvSpPr>
              <p:cNvPr id="518" name="Rectangle 66"/>
              <p:cNvSpPr>
                <a:spLocks noChangeArrowheads="1"/>
              </p:cNvSpPr>
              <p:nvPr/>
            </p:nvSpPr>
            <p:spPr bwMode="auto">
              <a:xfrm>
                <a:off x="4145" y="1708"/>
                <a:ext cx="126" cy="198"/>
              </a:xfrm>
              <a:prstGeom prst="rect">
                <a:avLst/>
              </a:prstGeom>
              <a:noFill/>
              <a:ln w="38100">
                <a:noFill/>
                <a:miter lim="800000"/>
                <a:headEnd/>
                <a:tailEnd/>
              </a:ln>
            </p:spPr>
            <p:txBody>
              <a:bodyPr wrap="none" lIns="42416" tIns="20836" rIns="42416" bIns="20836">
                <a:prstTxWarp prst="textNoShape">
                  <a:avLst/>
                </a:prstTxWarp>
                <a:spAutoFit/>
              </a:bodyPr>
              <a:lstStyle/>
              <a:p>
                <a:pPr>
                  <a:spcBef>
                    <a:spcPct val="0"/>
                  </a:spcBef>
                </a:pPr>
                <a:r>
                  <a:rPr lang="en-US" sz="1500" b="1" dirty="0">
                    <a:solidFill>
                      <a:schemeClr val="tx2"/>
                    </a:solidFill>
                  </a:rPr>
                  <a:t>+</a:t>
                </a:r>
              </a:p>
            </p:txBody>
          </p:sp>
        </p:grpSp>
        <p:sp>
          <p:nvSpPr>
            <p:cNvPr id="371" name="Rectangle 72"/>
            <p:cNvSpPr>
              <a:spLocks noChangeArrowheads="1"/>
            </p:cNvSpPr>
            <p:nvPr/>
          </p:nvSpPr>
          <p:spPr bwMode="auto">
            <a:xfrm>
              <a:off x="7010400" y="5029201"/>
              <a:ext cx="450116" cy="432229"/>
            </a:xfrm>
            <a:prstGeom prst="rect">
              <a:avLst/>
            </a:prstGeom>
            <a:noFill/>
            <a:ln w="25400">
              <a:noFill/>
              <a:miter lim="800000"/>
              <a:headEnd/>
              <a:tailEnd/>
            </a:ln>
          </p:spPr>
          <p:txBody>
            <a:bodyPr wrap="none" lIns="42416" tIns="20836" rIns="42416" bIns="20836">
              <a:prstTxWarp prst="textNoShape">
                <a:avLst/>
              </a:prstTxWarp>
              <a:spAutoFit/>
            </a:bodyPr>
            <a:lstStyle/>
            <a:p>
              <a:pPr>
                <a:spcBef>
                  <a:spcPct val="0"/>
                </a:spcBef>
              </a:pPr>
              <a:r>
                <a:rPr lang="en-US" sz="1000" b="1" dirty="0" err="1">
                  <a:solidFill>
                    <a:schemeClr val="tx2"/>
                  </a:solidFill>
                </a:rPr>
                <a:t>clk</a:t>
              </a:r>
              <a:endParaRPr lang="en-US" sz="1000" b="1" dirty="0">
                <a:solidFill>
                  <a:schemeClr val="tx2"/>
                </a:solidFill>
              </a:endParaRPr>
            </a:p>
          </p:txBody>
        </p:sp>
        <p:sp>
          <p:nvSpPr>
            <p:cNvPr id="372" name="Rectangle 74"/>
            <p:cNvSpPr>
              <a:spLocks noChangeArrowheads="1"/>
            </p:cNvSpPr>
            <p:nvPr/>
          </p:nvSpPr>
          <p:spPr bwMode="auto">
            <a:xfrm>
              <a:off x="6444181" y="2614312"/>
              <a:ext cx="1502103" cy="2303658"/>
            </a:xfrm>
            <a:prstGeom prst="rect">
              <a:avLst/>
            </a:prstGeom>
            <a:solidFill>
              <a:schemeClr val="bg1"/>
            </a:solidFill>
            <a:ln w="38100">
              <a:solidFill>
                <a:schemeClr val="tx2"/>
              </a:solidFill>
              <a:miter lim="800000"/>
              <a:headEnd/>
              <a:tailEnd/>
            </a:ln>
          </p:spPr>
          <p:txBody>
            <a:bodyPr wrap="none" anchor="ctr">
              <a:prstTxWarp prst="textNoShape">
                <a:avLst/>
              </a:prstTxWarp>
            </a:bodyPr>
            <a:lstStyle/>
            <a:p>
              <a:endParaRPr lang="en-US" sz="1125">
                <a:solidFill>
                  <a:schemeClr val="tx2"/>
                </a:solidFill>
              </a:endParaRPr>
            </a:p>
          </p:txBody>
        </p:sp>
        <p:sp>
          <p:nvSpPr>
            <p:cNvPr id="373" name="Rectangle 76"/>
            <p:cNvSpPr>
              <a:spLocks noChangeArrowheads="1"/>
            </p:cNvSpPr>
            <p:nvPr/>
          </p:nvSpPr>
          <p:spPr bwMode="auto">
            <a:xfrm>
              <a:off x="6546969" y="4541461"/>
              <a:ext cx="905102" cy="474656"/>
            </a:xfrm>
            <a:prstGeom prst="rect">
              <a:avLst/>
            </a:prstGeom>
            <a:noFill/>
            <a:ln w="12700">
              <a:noFill/>
              <a:miter lim="800000"/>
              <a:headEnd/>
              <a:tailEnd/>
            </a:ln>
          </p:spPr>
          <p:txBody>
            <a:bodyPr wrap="none" lIns="42416" tIns="20836" rIns="42416" bIns="20836">
              <a:prstTxWarp prst="textNoShape">
                <a:avLst/>
              </a:prstTxWarp>
              <a:spAutoFit/>
            </a:bodyPr>
            <a:lstStyle/>
            <a:p>
              <a:pPr>
                <a:spcBef>
                  <a:spcPct val="0"/>
                </a:spcBef>
              </a:pPr>
              <a:r>
                <a:rPr lang="en-US" sz="1125" b="1" dirty="0" err="1">
                  <a:solidFill>
                    <a:schemeClr val="tx2"/>
                  </a:solidFill>
                </a:rPr>
                <a:t>Reg</a:t>
              </a:r>
              <a:r>
                <a:rPr lang="en-US" sz="1125" b="1" dirty="0">
                  <a:solidFill>
                    <a:schemeClr val="tx2"/>
                  </a:solidFill>
                </a:rPr>
                <a:t> [ ]</a:t>
              </a:r>
            </a:p>
          </p:txBody>
        </p:sp>
        <p:sp>
          <p:nvSpPr>
            <p:cNvPr id="374" name="Line 86"/>
            <p:cNvSpPr>
              <a:spLocks noChangeShapeType="1"/>
            </p:cNvSpPr>
            <p:nvPr/>
          </p:nvSpPr>
          <p:spPr bwMode="auto">
            <a:xfrm>
              <a:off x="10612908" y="4036268"/>
              <a:ext cx="740647" cy="1"/>
            </a:xfrm>
            <a:prstGeom prst="line">
              <a:avLst/>
            </a:prstGeom>
            <a:noFill/>
            <a:ln w="28575">
              <a:solidFill>
                <a:schemeClr val="tx2"/>
              </a:solidFill>
              <a:round/>
              <a:headEnd type="none" w="med" len="med"/>
              <a:tailEnd type="triangle" w="med" len="med"/>
            </a:ln>
          </p:spPr>
          <p:txBody>
            <a:bodyPr wrap="none" anchor="ctr">
              <a:prstTxWarp prst="textNoShape">
                <a:avLst/>
              </a:prstTxWarp>
            </a:bodyPr>
            <a:lstStyle/>
            <a:p>
              <a:endParaRPr lang="en-US" sz="1125"/>
            </a:p>
          </p:txBody>
        </p:sp>
        <p:sp>
          <p:nvSpPr>
            <p:cNvPr id="375" name="Freeform 53"/>
            <p:cNvSpPr>
              <a:spLocks/>
            </p:cNvSpPr>
            <p:nvPr/>
          </p:nvSpPr>
          <p:spPr bwMode="auto">
            <a:xfrm>
              <a:off x="7966042" y="3789688"/>
              <a:ext cx="284234" cy="57178"/>
            </a:xfrm>
            <a:custGeom>
              <a:avLst/>
              <a:gdLst>
                <a:gd name="T0" fmla="*/ 0 w 873"/>
                <a:gd name="T1" fmla="*/ 0 h 1"/>
                <a:gd name="T2" fmla="*/ 872 w 873"/>
                <a:gd name="T3" fmla="*/ 0 h 1"/>
                <a:gd name="T4" fmla="*/ 0 60000 65536"/>
                <a:gd name="T5" fmla="*/ 0 60000 65536"/>
                <a:gd name="T6" fmla="*/ 0 w 873"/>
                <a:gd name="T7" fmla="*/ 0 h 1"/>
                <a:gd name="T8" fmla="*/ 873 w 873"/>
                <a:gd name="T9" fmla="*/ 1 h 1"/>
              </a:gdLst>
              <a:ahLst/>
              <a:cxnLst>
                <a:cxn ang="T4">
                  <a:pos x="T0" y="T1"/>
                </a:cxn>
                <a:cxn ang="T5">
                  <a:pos x="T2" y="T3"/>
                </a:cxn>
              </a:cxnLst>
              <a:rect l="T6" t="T7" r="T8" b="T9"/>
              <a:pathLst>
                <a:path w="873" h="1">
                  <a:moveTo>
                    <a:pt x="0" y="0"/>
                  </a:moveTo>
                  <a:lnTo>
                    <a:pt x="872" y="0"/>
                  </a:lnTo>
                </a:path>
              </a:pathLst>
            </a:custGeom>
            <a:noFill/>
            <a:ln w="28575" cap="rnd">
              <a:solidFill>
                <a:schemeClr val="tx2"/>
              </a:solidFill>
              <a:round/>
              <a:headEnd/>
              <a:tailEnd type="triangle" w="med" len="med"/>
            </a:ln>
          </p:spPr>
          <p:txBody>
            <a:bodyPr>
              <a:prstTxWarp prst="textNoShape">
                <a:avLst/>
              </a:prstTxWarp>
            </a:bodyPr>
            <a:lstStyle/>
            <a:p>
              <a:endParaRPr lang="en-US" sz="1125"/>
            </a:p>
          </p:txBody>
        </p:sp>
        <p:sp>
          <p:nvSpPr>
            <p:cNvPr id="376" name="Line 86"/>
            <p:cNvSpPr>
              <a:spLocks noChangeShapeType="1"/>
            </p:cNvSpPr>
            <p:nvPr/>
          </p:nvSpPr>
          <p:spPr bwMode="auto">
            <a:xfrm flipH="1">
              <a:off x="11044317" y="1650112"/>
              <a:ext cx="7822" cy="1428860"/>
            </a:xfrm>
            <a:prstGeom prst="line">
              <a:avLst/>
            </a:prstGeom>
            <a:noFill/>
            <a:ln w="28575">
              <a:solidFill>
                <a:schemeClr val="tx2"/>
              </a:solidFill>
              <a:round/>
              <a:headEnd/>
              <a:tailEnd/>
            </a:ln>
          </p:spPr>
          <p:txBody>
            <a:bodyPr wrap="none" anchor="ctr">
              <a:prstTxWarp prst="textNoShape">
                <a:avLst/>
              </a:prstTxWarp>
            </a:bodyPr>
            <a:lstStyle/>
            <a:p>
              <a:pPr algn="r"/>
              <a:endParaRPr lang="en-US" sz="1125" dirty="0"/>
            </a:p>
          </p:txBody>
        </p:sp>
        <p:sp>
          <p:nvSpPr>
            <p:cNvPr id="377" name="Line 86"/>
            <p:cNvSpPr>
              <a:spLocks noChangeShapeType="1"/>
            </p:cNvSpPr>
            <p:nvPr/>
          </p:nvSpPr>
          <p:spPr bwMode="auto">
            <a:xfrm flipV="1">
              <a:off x="5430367" y="1884807"/>
              <a:ext cx="8210042" cy="10160"/>
            </a:xfrm>
            <a:prstGeom prst="line">
              <a:avLst/>
            </a:prstGeom>
            <a:noFill/>
            <a:ln w="28575">
              <a:solidFill>
                <a:schemeClr val="tx2"/>
              </a:solidFill>
              <a:round/>
              <a:headEnd/>
              <a:tailEnd/>
            </a:ln>
          </p:spPr>
          <p:txBody>
            <a:bodyPr wrap="none" anchor="ctr">
              <a:prstTxWarp prst="textNoShape">
                <a:avLst/>
              </a:prstTxWarp>
            </a:bodyPr>
            <a:lstStyle/>
            <a:p>
              <a:endParaRPr lang="en-US" sz="1125"/>
            </a:p>
          </p:txBody>
        </p:sp>
        <p:sp>
          <p:nvSpPr>
            <p:cNvPr id="378" name="Line 86"/>
            <p:cNvSpPr>
              <a:spLocks noChangeShapeType="1"/>
            </p:cNvSpPr>
            <p:nvPr/>
          </p:nvSpPr>
          <p:spPr bwMode="auto">
            <a:xfrm flipH="1">
              <a:off x="5408723" y="1884807"/>
              <a:ext cx="11609" cy="1130120"/>
            </a:xfrm>
            <a:prstGeom prst="line">
              <a:avLst/>
            </a:prstGeom>
            <a:noFill/>
            <a:ln w="28575">
              <a:solidFill>
                <a:schemeClr val="tx2"/>
              </a:solidFill>
              <a:round/>
              <a:headEnd/>
              <a:tailEnd/>
            </a:ln>
          </p:spPr>
          <p:txBody>
            <a:bodyPr wrap="none" anchor="ctr">
              <a:prstTxWarp prst="textNoShape">
                <a:avLst/>
              </a:prstTxWarp>
            </a:bodyPr>
            <a:lstStyle/>
            <a:p>
              <a:pPr algn="r"/>
              <a:endParaRPr lang="en-US" sz="1125" dirty="0"/>
            </a:p>
          </p:txBody>
        </p:sp>
        <p:sp>
          <p:nvSpPr>
            <p:cNvPr id="379" name="Freeform 53"/>
            <p:cNvSpPr>
              <a:spLocks/>
            </p:cNvSpPr>
            <p:nvPr/>
          </p:nvSpPr>
          <p:spPr bwMode="auto">
            <a:xfrm flipV="1">
              <a:off x="5420332" y="2967748"/>
              <a:ext cx="1004090" cy="47180"/>
            </a:xfrm>
            <a:custGeom>
              <a:avLst/>
              <a:gdLst>
                <a:gd name="T0" fmla="*/ 0 w 873"/>
                <a:gd name="T1" fmla="*/ 0 h 1"/>
                <a:gd name="T2" fmla="*/ 872 w 873"/>
                <a:gd name="T3" fmla="*/ 0 h 1"/>
                <a:gd name="T4" fmla="*/ 0 60000 65536"/>
                <a:gd name="T5" fmla="*/ 0 60000 65536"/>
                <a:gd name="T6" fmla="*/ 0 w 873"/>
                <a:gd name="T7" fmla="*/ 0 h 1"/>
                <a:gd name="T8" fmla="*/ 873 w 873"/>
                <a:gd name="T9" fmla="*/ 1 h 1"/>
              </a:gdLst>
              <a:ahLst/>
              <a:cxnLst>
                <a:cxn ang="T4">
                  <a:pos x="T0" y="T1"/>
                </a:cxn>
                <a:cxn ang="T5">
                  <a:pos x="T2" y="T3"/>
                </a:cxn>
              </a:cxnLst>
              <a:rect l="T6" t="T7" r="T8" b="T9"/>
              <a:pathLst>
                <a:path w="873" h="1">
                  <a:moveTo>
                    <a:pt x="0" y="0"/>
                  </a:moveTo>
                  <a:lnTo>
                    <a:pt x="872" y="0"/>
                  </a:lnTo>
                </a:path>
              </a:pathLst>
            </a:custGeom>
            <a:noFill/>
            <a:ln w="25400" cap="rnd">
              <a:solidFill>
                <a:schemeClr val="tx2"/>
              </a:solidFill>
              <a:round/>
              <a:headEnd/>
              <a:tailEnd type="triangle" w="med" len="med"/>
            </a:ln>
          </p:spPr>
          <p:txBody>
            <a:bodyPr>
              <a:prstTxWarp prst="textNoShape">
                <a:avLst/>
              </a:prstTxWarp>
            </a:bodyPr>
            <a:lstStyle/>
            <a:p>
              <a:endParaRPr lang="en-US" sz="1125"/>
            </a:p>
          </p:txBody>
        </p:sp>
        <p:sp>
          <p:nvSpPr>
            <p:cNvPr id="380" name="Freeform 377"/>
            <p:cNvSpPr>
              <a:spLocks/>
            </p:cNvSpPr>
            <p:nvPr/>
          </p:nvSpPr>
          <p:spPr bwMode="auto">
            <a:xfrm>
              <a:off x="7335367" y="4785013"/>
              <a:ext cx="134282" cy="132957"/>
            </a:xfrm>
            <a:custGeom>
              <a:avLst/>
              <a:gdLst>
                <a:gd name="T0" fmla="*/ 0 w 49"/>
                <a:gd name="T1" fmla="*/ 48 h 49"/>
                <a:gd name="T2" fmla="*/ 24 w 49"/>
                <a:gd name="T3" fmla="*/ 0 h 49"/>
                <a:gd name="T4" fmla="*/ 48 w 49"/>
                <a:gd name="T5" fmla="*/ 48 h 49"/>
                <a:gd name="T6" fmla="*/ 0 60000 65536"/>
                <a:gd name="T7" fmla="*/ 0 60000 65536"/>
                <a:gd name="T8" fmla="*/ 0 60000 65536"/>
                <a:gd name="T9" fmla="*/ 0 w 49"/>
                <a:gd name="T10" fmla="*/ 0 h 49"/>
                <a:gd name="T11" fmla="*/ 49 w 49"/>
                <a:gd name="T12" fmla="*/ 49 h 49"/>
              </a:gdLst>
              <a:ahLst/>
              <a:cxnLst>
                <a:cxn ang="T6">
                  <a:pos x="T0" y="T1"/>
                </a:cxn>
                <a:cxn ang="T7">
                  <a:pos x="T2" y="T3"/>
                </a:cxn>
                <a:cxn ang="T8">
                  <a:pos x="T4" y="T5"/>
                </a:cxn>
              </a:cxnLst>
              <a:rect l="T9" t="T10" r="T11" b="T12"/>
              <a:pathLst>
                <a:path w="49" h="49">
                  <a:moveTo>
                    <a:pt x="0" y="48"/>
                  </a:moveTo>
                  <a:lnTo>
                    <a:pt x="24" y="0"/>
                  </a:lnTo>
                  <a:lnTo>
                    <a:pt x="48" y="48"/>
                  </a:lnTo>
                </a:path>
              </a:pathLst>
            </a:custGeom>
            <a:noFill/>
            <a:ln w="25400" cap="rnd">
              <a:solidFill>
                <a:schemeClr val="tx2"/>
              </a:solidFill>
              <a:round/>
              <a:headEnd/>
              <a:tailEnd/>
            </a:ln>
          </p:spPr>
          <p:txBody>
            <a:bodyPr>
              <a:prstTxWarp prst="textNoShape">
                <a:avLst/>
              </a:prstTxWarp>
            </a:bodyPr>
            <a:lstStyle/>
            <a:p>
              <a:endParaRPr lang="en-US" sz="1500" b="1">
                <a:solidFill>
                  <a:schemeClr val="tx2"/>
                </a:solidFill>
              </a:endParaRPr>
            </a:p>
          </p:txBody>
        </p:sp>
        <p:sp>
          <p:nvSpPr>
            <p:cNvPr id="381" name="Line 85"/>
            <p:cNvSpPr>
              <a:spLocks noChangeShapeType="1"/>
            </p:cNvSpPr>
            <p:nvPr/>
          </p:nvSpPr>
          <p:spPr bwMode="auto">
            <a:xfrm>
              <a:off x="7411567" y="4917970"/>
              <a:ext cx="0" cy="173990"/>
            </a:xfrm>
            <a:prstGeom prst="line">
              <a:avLst/>
            </a:prstGeom>
            <a:noFill/>
            <a:ln w="25400">
              <a:solidFill>
                <a:schemeClr val="tx2"/>
              </a:solidFill>
              <a:round/>
              <a:headEnd/>
              <a:tailEnd/>
            </a:ln>
          </p:spPr>
          <p:txBody>
            <a:bodyPr wrap="none" anchor="ctr">
              <a:prstTxWarp prst="textNoShape">
                <a:avLst/>
              </a:prstTxWarp>
            </a:bodyPr>
            <a:lstStyle/>
            <a:p>
              <a:endParaRPr lang="en-US" sz="1125">
                <a:solidFill>
                  <a:schemeClr val="tx2"/>
                </a:solidFill>
              </a:endParaRPr>
            </a:p>
          </p:txBody>
        </p:sp>
        <p:sp>
          <p:nvSpPr>
            <p:cNvPr id="382" name="Rectangle 56"/>
            <p:cNvSpPr>
              <a:spLocks noChangeArrowheads="1"/>
            </p:cNvSpPr>
            <p:nvPr/>
          </p:nvSpPr>
          <p:spPr bwMode="auto">
            <a:xfrm>
              <a:off x="5128889" y="3546371"/>
              <a:ext cx="1294640" cy="432229"/>
            </a:xfrm>
            <a:prstGeom prst="rect">
              <a:avLst/>
            </a:prstGeom>
            <a:noFill/>
            <a:ln w="12700">
              <a:noFill/>
              <a:miter lim="800000"/>
              <a:headEnd/>
              <a:tailEnd/>
            </a:ln>
          </p:spPr>
          <p:txBody>
            <a:bodyPr wrap="none" lIns="42416" tIns="20836" rIns="42416" bIns="20836">
              <a:prstTxWarp prst="textNoShape">
                <a:avLst/>
              </a:prstTxWarp>
              <a:spAutoFit/>
            </a:bodyPr>
            <a:lstStyle/>
            <a:p>
              <a:pPr>
                <a:spcBef>
                  <a:spcPct val="0"/>
                </a:spcBef>
              </a:pPr>
              <a:r>
                <a:rPr lang="en-US" sz="1000" b="1" dirty="0" err="1">
                  <a:solidFill>
                    <a:schemeClr val="tx2"/>
                  </a:solidFill>
                </a:rPr>
                <a:t>Inst</a:t>
              </a:r>
              <a:r>
                <a:rPr lang="en-US" sz="1000" b="1" dirty="0">
                  <a:solidFill>
                    <a:schemeClr val="tx2"/>
                  </a:solidFill>
                </a:rPr>
                <a:t>[19:15]</a:t>
              </a:r>
            </a:p>
          </p:txBody>
        </p:sp>
        <p:sp>
          <p:nvSpPr>
            <p:cNvPr id="383" name="Rectangle 56"/>
            <p:cNvSpPr>
              <a:spLocks noChangeArrowheads="1"/>
            </p:cNvSpPr>
            <p:nvPr/>
          </p:nvSpPr>
          <p:spPr bwMode="auto">
            <a:xfrm>
              <a:off x="5130603" y="3165369"/>
              <a:ext cx="1166873" cy="432229"/>
            </a:xfrm>
            <a:prstGeom prst="rect">
              <a:avLst/>
            </a:prstGeom>
            <a:noFill/>
            <a:ln w="12700">
              <a:noFill/>
              <a:miter lim="800000"/>
              <a:headEnd/>
              <a:tailEnd/>
            </a:ln>
          </p:spPr>
          <p:txBody>
            <a:bodyPr wrap="none" lIns="42416" tIns="20836" rIns="42416" bIns="20836">
              <a:prstTxWarp prst="textNoShape">
                <a:avLst/>
              </a:prstTxWarp>
              <a:spAutoFit/>
            </a:bodyPr>
            <a:lstStyle/>
            <a:p>
              <a:pPr>
                <a:spcBef>
                  <a:spcPct val="0"/>
                </a:spcBef>
              </a:pPr>
              <a:r>
                <a:rPr lang="en-US" sz="1000" b="1" dirty="0" err="1">
                  <a:solidFill>
                    <a:schemeClr val="tx2"/>
                  </a:solidFill>
                </a:rPr>
                <a:t>Inst</a:t>
              </a:r>
              <a:r>
                <a:rPr lang="en-US" sz="1000" b="1" dirty="0">
                  <a:solidFill>
                    <a:schemeClr val="tx2"/>
                  </a:solidFill>
                </a:rPr>
                <a:t>[11:7]</a:t>
              </a:r>
            </a:p>
          </p:txBody>
        </p:sp>
        <p:sp>
          <p:nvSpPr>
            <p:cNvPr id="384" name="Rectangle 76"/>
            <p:cNvSpPr>
              <a:spLocks noChangeArrowheads="1"/>
            </p:cNvSpPr>
            <p:nvPr/>
          </p:nvSpPr>
          <p:spPr bwMode="auto">
            <a:xfrm>
              <a:off x="6420967" y="4079769"/>
              <a:ext cx="811612" cy="432229"/>
            </a:xfrm>
            <a:prstGeom prst="rect">
              <a:avLst/>
            </a:prstGeom>
            <a:noFill/>
            <a:ln w="12700">
              <a:noFill/>
              <a:miter lim="800000"/>
              <a:headEnd/>
              <a:tailEnd/>
            </a:ln>
          </p:spPr>
          <p:txBody>
            <a:bodyPr wrap="none" lIns="42416" tIns="20836" rIns="42416" bIns="20836">
              <a:prstTxWarp prst="textNoShape">
                <a:avLst/>
              </a:prstTxWarp>
              <a:spAutoFit/>
            </a:bodyPr>
            <a:lstStyle/>
            <a:p>
              <a:pPr>
                <a:spcBef>
                  <a:spcPct val="0"/>
                </a:spcBef>
              </a:pPr>
              <a:r>
                <a:rPr lang="en-US" sz="1000" b="1" dirty="0" err="1">
                  <a:solidFill>
                    <a:schemeClr val="tx2"/>
                  </a:solidFill>
                </a:rPr>
                <a:t>AddrB</a:t>
              </a:r>
              <a:endParaRPr lang="en-US" sz="1000" b="1" dirty="0">
                <a:solidFill>
                  <a:schemeClr val="tx2"/>
                </a:solidFill>
              </a:endParaRPr>
            </a:p>
          </p:txBody>
        </p:sp>
        <p:sp>
          <p:nvSpPr>
            <p:cNvPr id="385" name="Rectangle 76"/>
            <p:cNvSpPr>
              <a:spLocks noChangeArrowheads="1"/>
            </p:cNvSpPr>
            <p:nvPr/>
          </p:nvSpPr>
          <p:spPr bwMode="auto">
            <a:xfrm>
              <a:off x="6420967" y="3698770"/>
              <a:ext cx="820959" cy="432229"/>
            </a:xfrm>
            <a:prstGeom prst="rect">
              <a:avLst/>
            </a:prstGeom>
            <a:noFill/>
            <a:ln w="12700">
              <a:noFill/>
              <a:miter lim="800000"/>
              <a:headEnd/>
              <a:tailEnd/>
            </a:ln>
          </p:spPr>
          <p:txBody>
            <a:bodyPr wrap="none" lIns="42416" tIns="20836" rIns="42416" bIns="20836">
              <a:prstTxWarp prst="textNoShape">
                <a:avLst/>
              </a:prstTxWarp>
              <a:spAutoFit/>
            </a:bodyPr>
            <a:lstStyle/>
            <a:p>
              <a:pPr>
                <a:spcBef>
                  <a:spcPct val="0"/>
                </a:spcBef>
              </a:pPr>
              <a:r>
                <a:rPr lang="en-US" sz="1000" b="1" dirty="0" err="1">
                  <a:solidFill>
                    <a:schemeClr val="tx2"/>
                  </a:solidFill>
                </a:rPr>
                <a:t>AddrA</a:t>
              </a:r>
              <a:endParaRPr lang="en-US" sz="1000" b="1" dirty="0">
                <a:solidFill>
                  <a:schemeClr val="tx2"/>
                </a:solidFill>
              </a:endParaRPr>
            </a:p>
          </p:txBody>
        </p:sp>
        <p:sp>
          <p:nvSpPr>
            <p:cNvPr id="386" name="Rectangle 76"/>
            <p:cNvSpPr>
              <a:spLocks noChangeArrowheads="1"/>
            </p:cNvSpPr>
            <p:nvPr/>
          </p:nvSpPr>
          <p:spPr bwMode="auto">
            <a:xfrm>
              <a:off x="7259168" y="3676886"/>
              <a:ext cx="802261" cy="432229"/>
            </a:xfrm>
            <a:prstGeom prst="rect">
              <a:avLst/>
            </a:prstGeom>
            <a:noFill/>
            <a:ln w="12700">
              <a:noFill/>
              <a:miter lim="800000"/>
              <a:headEnd/>
              <a:tailEnd/>
            </a:ln>
          </p:spPr>
          <p:txBody>
            <a:bodyPr wrap="none" lIns="42416" tIns="20836" rIns="42416" bIns="20836">
              <a:prstTxWarp prst="textNoShape">
                <a:avLst/>
              </a:prstTxWarp>
              <a:spAutoFit/>
            </a:bodyPr>
            <a:lstStyle/>
            <a:p>
              <a:pPr>
                <a:spcBef>
                  <a:spcPct val="0"/>
                </a:spcBef>
              </a:pPr>
              <a:r>
                <a:rPr lang="en-US" sz="1000" b="1" dirty="0" err="1">
                  <a:solidFill>
                    <a:schemeClr val="tx2"/>
                  </a:solidFill>
                </a:rPr>
                <a:t>DataA</a:t>
              </a:r>
              <a:endParaRPr lang="en-US" sz="1000" b="1" dirty="0">
                <a:solidFill>
                  <a:schemeClr val="tx2"/>
                </a:solidFill>
              </a:endParaRPr>
            </a:p>
          </p:txBody>
        </p:sp>
        <p:sp>
          <p:nvSpPr>
            <p:cNvPr id="387" name="Rectangle 76"/>
            <p:cNvSpPr>
              <a:spLocks noChangeArrowheads="1"/>
            </p:cNvSpPr>
            <p:nvPr/>
          </p:nvSpPr>
          <p:spPr bwMode="auto">
            <a:xfrm>
              <a:off x="7259168" y="4147222"/>
              <a:ext cx="792914" cy="432229"/>
            </a:xfrm>
            <a:prstGeom prst="rect">
              <a:avLst/>
            </a:prstGeom>
            <a:noFill/>
            <a:ln w="12700">
              <a:noFill/>
              <a:miter lim="800000"/>
              <a:headEnd/>
              <a:tailEnd/>
            </a:ln>
          </p:spPr>
          <p:txBody>
            <a:bodyPr wrap="none" lIns="42416" tIns="20836" rIns="42416" bIns="20836">
              <a:prstTxWarp prst="textNoShape">
                <a:avLst/>
              </a:prstTxWarp>
              <a:spAutoFit/>
            </a:bodyPr>
            <a:lstStyle/>
            <a:p>
              <a:pPr>
                <a:spcBef>
                  <a:spcPct val="0"/>
                </a:spcBef>
              </a:pPr>
              <a:r>
                <a:rPr lang="en-US" sz="1000" b="1" dirty="0" err="1">
                  <a:solidFill>
                    <a:schemeClr val="tx2"/>
                  </a:solidFill>
                </a:rPr>
                <a:t>DataB</a:t>
              </a:r>
              <a:endParaRPr lang="en-US" sz="1000" b="1" dirty="0">
                <a:solidFill>
                  <a:schemeClr val="tx2"/>
                </a:solidFill>
              </a:endParaRPr>
            </a:p>
          </p:txBody>
        </p:sp>
        <p:sp>
          <p:nvSpPr>
            <p:cNvPr id="388" name="Rectangle 76"/>
            <p:cNvSpPr>
              <a:spLocks noChangeArrowheads="1"/>
            </p:cNvSpPr>
            <p:nvPr/>
          </p:nvSpPr>
          <p:spPr bwMode="auto">
            <a:xfrm>
              <a:off x="6415940" y="3359859"/>
              <a:ext cx="827191" cy="432229"/>
            </a:xfrm>
            <a:prstGeom prst="rect">
              <a:avLst/>
            </a:prstGeom>
            <a:noFill/>
            <a:ln w="12700">
              <a:noFill/>
              <a:miter lim="800000"/>
              <a:headEnd/>
              <a:tailEnd/>
            </a:ln>
          </p:spPr>
          <p:txBody>
            <a:bodyPr wrap="none" lIns="42416" tIns="20836" rIns="42416" bIns="20836">
              <a:prstTxWarp prst="textNoShape">
                <a:avLst/>
              </a:prstTxWarp>
              <a:spAutoFit/>
            </a:bodyPr>
            <a:lstStyle/>
            <a:p>
              <a:pPr>
                <a:spcBef>
                  <a:spcPct val="0"/>
                </a:spcBef>
              </a:pPr>
              <a:r>
                <a:rPr lang="en-US" sz="1000" b="1" dirty="0" err="1">
                  <a:solidFill>
                    <a:schemeClr val="tx2"/>
                  </a:solidFill>
                </a:rPr>
                <a:t>AddrD</a:t>
              </a:r>
              <a:endParaRPr lang="en-US" sz="1000" b="1" dirty="0">
                <a:solidFill>
                  <a:schemeClr val="tx2"/>
                </a:solidFill>
              </a:endParaRPr>
            </a:p>
          </p:txBody>
        </p:sp>
        <p:sp>
          <p:nvSpPr>
            <p:cNvPr id="389" name="Rectangle 76"/>
            <p:cNvSpPr>
              <a:spLocks noChangeArrowheads="1"/>
            </p:cNvSpPr>
            <p:nvPr/>
          </p:nvSpPr>
          <p:spPr bwMode="auto">
            <a:xfrm>
              <a:off x="6420967" y="2861459"/>
              <a:ext cx="808493" cy="432229"/>
            </a:xfrm>
            <a:prstGeom prst="rect">
              <a:avLst/>
            </a:prstGeom>
            <a:noFill/>
            <a:ln w="12700">
              <a:noFill/>
              <a:miter lim="800000"/>
              <a:headEnd/>
              <a:tailEnd/>
            </a:ln>
          </p:spPr>
          <p:txBody>
            <a:bodyPr wrap="none" lIns="42416" tIns="20836" rIns="42416" bIns="20836">
              <a:prstTxWarp prst="textNoShape">
                <a:avLst/>
              </a:prstTxWarp>
              <a:spAutoFit/>
            </a:bodyPr>
            <a:lstStyle/>
            <a:p>
              <a:pPr>
                <a:spcBef>
                  <a:spcPct val="0"/>
                </a:spcBef>
              </a:pPr>
              <a:r>
                <a:rPr lang="en-US" sz="1000" b="1" dirty="0" err="1">
                  <a:solidFill>
                    <a:schemeClr val="tx2"/>
                  </a:solidFill>
                </a:rPr>
                <a:t>DataD</a:t>
              </a:r>
              <a:endParaRPr lang="en-US" sz="1000" b="1" dirty="0">
                <a:solidFill>
                  <a:schemeClr val="tx2"/>
                </a:solidFill>
              </a:endParaRPr>
            </a:p>
          </p:txBody>
        </p:sp>
        <p:sp>
          <p:nvSpPr>
            <p:cNvPr id="390" name="Rectangle 72"/>
            <p:cNvSpPr>
              <a:spLocks noChangeArrowheads="1"/>
            </p:cNvSpPr>
            <p:nvPr/>
          </p:nvSpPr>
          <p:spPr bwMode="auto">
            <a:xfrm>
              <a:off x="10613210" y="3673408"/>
              <a:ext cx="484395" cy="432229"/>
            </a:xfrm>
            <a:prstGeom prst="rect">
              <a:avLst/>
            </a:prstGeom>
            <a:noFill/>
            <a:ln w="25400">
              <a:noFill/>
              <a:miter lim="800000"/>
              <a:headEnd/>
              <a:tailEnd/>
            </a:ln>
          </p:spPr>
          <p:txBody>
            <a:bodyPr wrap="none" lIns="42416" tIns="20836" rIns="42416" bIns="20836">
              <a:prstTxWarp prst="textNoShape">
                <a:avLst/>
              </a:prstTxWarp>
              <a:spAutoFit/>
            </a:bodyPr>
            <a:lstStyle/>
            <a:p>
              <a:pPr>
                <a:spcBef>
                  <a:spcPct val="0"/>
                </a:spcBef>
              </a:pPr>
              <a:r>
                <a:rPr lang="en-US" sz="1000" b="1" dirty="0" err="1">
                  <a:solidFill>
                    <a:schemeClr val="tx2"/>
                  </a:solidFill>
                </a:rPr>
                <a:t>alu</a:t>
              </a:r>
              <a:endParaRPr lang="en-US" sz="1000" b="1" dirty="0">
                <a:solidFill>
                  <a:schemeClr val="tx2"/>
                </a:solidFill>
              </a:endParaRPr>
            </a:p>
          </p:txBody>
        </p:sp>
        <p:sp>
          <p:nvSpPr>
            <p:cNvPr id="391" name="Rectangle 76"/>
            <p:cNvSpPr>
              <a:spLocks noChangeArrowheads="1"/>
            </p:cNvSpPr>
            <p:nvPr/>
          </p:nvSpPr>
          <p:spPr bwMode="auto">
            <a:xfrm>
              <a:off x="8189520" y="2916370"/>
              <a:ext cx="1026636" cy="432229"/>
            </a:xfrm>
            <a:prstGeom prst="rect">
              <a:avLst/>
            </a:prstGeom>
            <a:noFill/>
            <a:ln w="12700">
              <a:noFill/>
              <a:miter lim="800000"/>
              <a:headEnd/>
              <a:tailEnd/>
            </a:ln>
          </p:spPr>
          <p:txBody>
            <a:bodyPr wrap="none" lIns="42416" tIns="20836" rIns="42416" bIns="20836">
              <a:prstTxWarp prst="textNoShape">
                <a:avLst/>
              </a:prstTxWarp>
              <a:spAutoFit/>
            </a:bodyPr>
            <a:lstStyle/>
            <a:p>
              <a:pPr>
                <a:spcBef>
                  <a:spcPct val="0"/>
                </a:spcBef>
              </a:pPr>
              <a:r>
                <a:rPr lang="en-US" sz="1000" b="1" dirty="0" err="1">
                  <a:solidFill>
                    <a:schemeClr val="tx2"/>
                  </a:solidFill>
                </a:rPr>
                <a:t>Reg</a:t>
              </a:r>
              <a:r>
                <a:rPr lang="en-US" sz="1000" b="1" dirty="0">
                  <a:solidFill>
                    <a:schemeClr val="tx2"/>
                  </a:solidFill>
                </a:rPr>
                <a:t>[rs1]</a:t>
              </a:r>
            </a:p>
          </p:txBody>
        </p:sp>
        <p:sp>
          <p:nvSpPr>
            <p:cNvPr id="392" name="Rectangle 76"/>
            <p:cNvSpPr>
              <a:spLocks noChangeArrowheads="1"/>
            </p:cNvSpPr>
            <p:nvPr/>
          </p:nvSpPr>
          <p:spPr bwMode="auto">
            <a:xfrm>
              <a:off x="7503225" y="5028261"/>
              <a:ext cx="1026636" cy="432229"/>
            </a:xfrm>
            <a:prstGeom prst="rect">
              <a:avLst/>
            </a:prstGeom>
            <a:noFill/>
            <a:ln w="28575">
              <a:noFill/>
              <a:miter lim="800000"/>
              <a:headEnd/>
              <a:tailEnd/>
            </a:ln>
          </p:spPr>
          <p:txBody>
            <a:bodyPr wrap="none" lIns="42416" tIns="20836" rIns="42416" bIns="20836">
              <a:prstTxWarp prst="textNoShape">
                <a:avLst/>
              </a:prstTxWarp>
              <a:spAutoFit/>
            </a:bodyPr>
            <a:lstStyle/>
            <a:p>
              <a:pPr>
                <a:spcBef>
                  <a:spcPct val="0"/>
                </a:spcBef>
              </a:pPr>
              <a:r>
                <a:rPr lang="en-US" sz="1000" b="1" dirty="0" err="1">
                  <a:solidFill>
                    <a:schemeClr val="tx2"/>
                  </a:solidFill>
                </a:rPr>
                <a:t>Reg</a:t>
              </a:r>
              <a:r>
                <a:rPr lang="en-US" sz="1000" b="1" dirty="0">
                  <a:solidFill>
                    <a:schemeClr val="tx2"/>
                  </a:solidFill>
                </a:rPr>
                <a:t>[rs2]</a:t>
              </a:r>
            </a:p>
          </p:txBody>
        </p:sp>
        <p:sp>
          <p:nvSpPr>
            <p:cNvPr id="393" name="Rectangle 390"/>
            <p:cNvSpPr>
              <a:spLocks noChangeArrowheads="1"/>
            </p:cNvSpPr>
            <p:nvPr/>
          </p:nvSpPr>
          <p:spPr bwMode="auto">
            <a:xfrm>
              <a:off x="4461841" y="6754950"/>
              <a:ext cx="1166873" cy="432229"/>
            </a:xfrm>
            <a:prstGeom prst="rect">
              <a:avLst/>
            </a:prstGeom>
            <a:noFill/>
            <a:ln w="12700">
              <a:noFill/>
              <a:miter lim="800000"/>
              <a:headEnd/>
              <a:tailEnd/>
            </a:ln>
          </p:spPr>
          <p:txBody>
            <a:bodyPr wrap="none" lIns="42416" tIns="20836" rIns="42416" bIns="20836">
              <a:prstTxWarp prst="textNoShape">
                <a:avLst/>
              </a:prstTxWarp>
              <a:spAutoFit/>
            </a:bodyPr>
            <a:lstStyle/>
            <a:p>
              <a:pPr>
                <a:spcBef>
                  <a:spcPct val="0"/>
                </a:spcBef>
              </a:pPr>
              <a:r>
                <a:rPr lang="en-US" sz="1000" b="1" dirty="0" err="1">
                  <a:solidFill>
                    <a:schemeClr val="tx2"/>
                  </a:solidFill>
                </a:rPr>
                <a:t>Inst</a:t>
              </a:r>
              <a:r>
                <a:rPr lang="en-US" sz="1000" b="1" dirty="0">
                  <a:solidFill>
                    <a:schemeClr val="tx2"/>
                  </a:solidFill>
                </a:rPr>
                <a:t>[31:0]</a:t>
              </a:r>
            </a:p>
          </p:txBody>
        </p:sp>
        <p:grpSp>
          <p:nvGrpSpPr>
            <p:cNvPr id="394" name="Group 391"/>
            <p:cNvGrpSpPr/>
            <p:nvPr/>
          </p:nvGrpSpPr>
          <p:grpSpPr>
            <a:xfrm>
              <a:off x="1228172" y="3560718"/>
              <a:ext cx="12790454" cy="4113124"/>
              <a:chOff x="1575641" y="2430859"/>
              <a:chExt cx="12790454" cy="4113124"/>
            </a:xfrm>
          </p:grpSpPr>
          <p:sp>
            <p:nvSpPr>
              <p:cNvPr id="506" name="Rectangle 74"/>
              <p:cNvSpPr>
                <a:spLocks noChangeArrowheads="1"/>
              </p:cNvSpPr>
              <p:nvPr/>
            </p:nvSpPr>
            <p:spPr bwMode="auto">
              <a:xfrm>
                <a:off x="1575641" y="5548411"/>
                <a:ext cx="12790454" cy="885086"/>
              </a:xfrm>
              <a:prstGeom prst="rect">
                <a:avLst/>
              </a:prstGeom>
              <a:noFill/>
              <a:ln w="38100">
                <a:solidFill>
                  <a:schemeClr val="tx2"/>
                </a:solidFill>
                <a:miter lim="800000"/>
                <a:headEnd/>
                <a:tailEnd/>
              </a:ln>
            </p:spPr>
            <p:txBody>
              <a:bodyPr wrap="none" anchor="ctr">
                <a:prstTxWarp prst="textNoShape">
                  <a:avLst/>
                </a:prstTxWarp>
              </a:bodyPr>
              <a:lstStyle/>
              <a:p>
                <a:endParaRPr lang="en-US" sz="1125">
                  <a:solidFill>
                    <a:schemeClr val="tx2"/>
                  </a:solidFill>
                </a:endParaRPr>
              </a:p>
            </p:txBody>
          </p:sp>
          <p:sp>
            <p:nvSpPr>
              <p:cNvPr id="507" name="Rectangle 39"/>
              <p:cNvSpPr>
                <a:spLocks noChangeArrowheads="1"/>
              </p:cNvSpPr>
              <p:nvPr/>
            </p:nvSpPr>
            <p:spPr bwMode="auto">
              <a:xfrm>
                <a:off x="4213852" y="6069327"/>
                <a:ext cx="1631206" cy="474656"/>
              </a:xfrm>
              <a:prstGeom prst="rect">
                <a:avLst/>
              </a:prstGeom>
              <a:noFill/>
              <a:ln w="25400">
                <a:noFill/>
                <a:miter lim="800000"/>
                <a:headEnd/>
                <a:tailEnd/>
              </a:ln>
            </p:spPr>
            <p:txBody>
              <a:bodyPr wrap="none" lIns="42416" tIns="20836" rIns="42416" bIns="20836">
                <a:prstTxWarp prst="textNoShape">
                  <a:avLst/>
                </a:prstTxWarp>
                <a:spAutoFit/>
              </a:bodyPr>
              <a:lstStyle/>
              <a:p>
                <a:pPr>
                  <a:spcBef>
                    <a:spcPct val="0"/>
                  </a:spcBef>
                </a:pPr>
                <a:r>
                  <a:rPr lang="en-US" sz="1125" b="1" dirty="0">
                    <a:solidFill>
                      <a:schemeClr val="tx2"/>
                    </a:solidFill>
                  </a:rPr>
                  <a:t>Control logic</a:t>
                </a:r>
              </a:p>
            </p:txBody>
          </p:sp>
          <p:sp>
            <p:nvSpPr>
              <p:cNvPr id="508" name="Rectangle 39"/>
              <p:cNvSpPr>
                <a:spLocks noChangeArrowheads="1"/>
              </p:cNvSpPr>
              <p:nvPr/>
            </p:nvSpPr>
            <p:spPr bwMode="auto">
              <a:xfrm>
                <a:off x="6986660" y="5670985"/>
                <a:ext cx="1032869" cy="432229"/>
              </a:xfrm>
              <a:prstGeom prst="rect">
                <a:avLst/>
              </a:prstGeom>
              <a:noFill/>
              <a:ln w="25400">
                <a:noFill/>
                <a:miter lim="800000"/>
                <a:headEnd/>
                <a:tailEnd/>
              </a:ln>
            </p:spPr>
            <p:txBody>
              <a:bodyPr wrap="none" lIns="42416" tIns="20836" rIns="42416" bIns="20836">
                <a:prstTxWarp prst="textNoShape">
                  <a:avLst/>
                </a:prstTxWarp>
                <a:spAutoFit/>
              </a:bodyPr>
              <a:lstStyle/>
              <a:p>
                <a:pPr>
                  <a:spcBef>
                    <a:spcPct val="0"/>
                  </a:spcBef>
                </a:pPr>
                <a:r>
                  <a:rPr lang="en-US" sz="1000" b="1" dirty="0" err="1">
                    <a:solidFill>
                      <a:schemeClr val="tx2"/>
                    </a:solidFill>
                  </a:rPr>
                  <a:t>RegWEn</a:t>
                </a:r>
                <a:endParaRPr lang="en-US" sz="1000" b="1" dirty="0">
                  <a:solidFill>
                    <a:schemeClr val="tx2"/>
                  </a:solidFill>
                </a:endParaRPr>
              </a:p>
            </p:txBody>
          </p:sp>
          <p:cxnSp>
            <p:nvCxnSpPr>
              <p:cNvPr id="509" name="Straight Arrow Connector 395"/>
              <p:cNvCxnSpPr/>
              <p:nvPr/>
            </p:nvCxnSpPr>
            <p:spPr bwMode="auto">
              <a:xfrm flipV="1">
                <a:off x="7239000" y="3807668"/>
                <a:ext cx="0" cy="1735016"/>
              </a:xfrm>
              <a:prstGeom prst="straightConnector1">
                <a:avLst/>
              </a:prstGeom>
              <a:solidFill>
                <a:schemeClr val="accent1"/>
              </a:solidFill>
              <a:ln w="28575"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510" name="Straight Arrow Connector 396"/>
              <p:cNvCxnSpPr/>
              <p:nvPr/>
            </p:nvCxnSpPr>
            <p:spPr bwMode="auto">
              <a:xfrm flipV="1">
                <a:off x="10708493" y="3367602"/>
                <a:ext cx="0" cy="2116017"/>
              </a:xfrm>
              <a:prstGeom prst="straightConnector1">
                <a:avLst/>
              </a:prstGeom>
              <a:solidFill>
                <a:schemeClr val="accent1"/>
              </a:solidFill>
              <a:ln w="28575"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511" name="Rectangle 39"/>
              <p:cNvSpPr>
                <a:spLocks noChangeArrowheads="1"/>
              </p:cNvSpPr>
              <p:nvPr/>
            </p:nvSpPr>
            <p:spPr bwMode="auto">
              <a:xfrm>
                <a:off x="10379247" y="5579606"/>
                <a:ext cx="889518" cy="432229"/>
              </a:xfrm>
              <a:prstGeom prst="rect">
                <a:avLst/>
              </a:prstGeom>
              <a:noFill/>
              <a:ln w="25400">
                <a:noFill/>
                <a:miter lim="800000"/>
                <a:headEnd/>
                <a:tailEnd/>
              </a:ln>
            </p:spPr>
            <p:txBody>
              <a:bodyPr wrap="none" lIns="42416" tIns="20836" rIns="42416" bIns="20836">
                <a:prstTxWarp prst="textNoShape">
                  <a:avLst/>
                </a:prstTxWarp>
                <a:spAutoFit/>
              </a:bodyPr>
              <a:lstStyle/>
              <a:p>
                <a:pPr>
                  <a:spcBef>
                    <a:spcPct val="0"/>
                  </a:spcBef>
                </a:pPr>
                <a:r>
                  <a:rPr lang="en-US" sz="1000" b="1" dirty="0" err="1">
                    <a:solidFill>
                      <a:schemeClr val="tx2"/>
                    </a:solidFill>
                  </a:rPr>
                  <a:t>ALUSel</a:t>
                </a:r>
                <a:endParaRPr lang="en-US" sz="1000" b="1" dirty="0">
                  <a:solidFill>
                    <a:schemeClr val="tx2"/>
                  </a:solidFill>
                </a:endParaRPr>
              </a:p>
            </p:txBody>
          </p:sp>
          <p:cxnSp>
            <p:nvCxnSpPr>
              <p:cNvPr id="512" name="Straight Arrow Connector 398"/>
              <p:cNvCxnSpPr/>
              <p:nvPr/>
            </p:nvCxnSpPr>
            <p:spPr bwMode="auto">
              <a:xfrm flipV="1">
                <a:off x="9946493" y="3655155"/>
                <a:ext cx="0" cy="1867973"/>
              </a:xfrm>
              <a:prstGeom prst="straightConnector1">
                <a:avLst/>
              </a:prstGeom>
              <a:solidFill>
                <a:schemeClr val="accent1"/>
              </a:solidFill>
              <a:ln w="28575"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513" name="Rectangle 39"/>
              <p:cNvSpPr>
                <a:spLocks noChangeArrowheads="1"/>
              </p:cNvSpPr>
              <p:nvPr/>
            </p:nvSpPr>
            <p:spPr bwMode="auto">
              <a:xfrm>
                <a:off x="9755955" y="5919561"/>
                <a:ext cx="602816" cy="432229"/>
              </a:xfrm>
              <a:prstGeom prst="rect">
                <a:avLst/>
              </a:prstGeom>
              <a:noFill/>
              <a:ln w="25400">
                <a:noFill/>
                <a:miter lim="800000"/>
                <a:headEnd/>
                <a:tailEnd/>
              </a:ln>
            </p:spPr>
            <p:txBody>
              <a:bodyPr wrap="none" lIns="42416" tIns="20836" rIns="42416" bIns="20836">
                <a:prstTxWarp prst="textNoShape">
                  <a:avLst/>
                </a:prstTxWarp>
                <a:spAutoFit/>
              </a:bodyPr>
              <a:lstStyle/>
              <a:p>
                <a:pPr>
                  <a:spcBef>
                    <a:spcPct val="0"/>
                  </a:spcBef>
                </a:pPr>
                <a:r>
                  <a:rPr lang="en-US" sz="1000" b="1" dirty="0" err="1">
                    <a:solidFill>
                      <a:schemeClr val="tx2"/>
                    </a:solidFill>
                  </a:rPr>
                  <a:t>Asel</a:t>
                </a:r>
                <a:endParaRPr lang="en-US" sz="1000" b="1" dirty="0">
                  <a:solidFill>
                    <a:schemeClr val="tx2"/>
                  </a:solidFill>
                </a:endParaRPr>
              </a:p>
            </p:txBody>
          </p:sp>
          <p:cxnSp>
            <p:nvCxnSpPr>
              <p:cNvPr id="514" name="Straight Arrow Connector 400"/>
              <p:cNvCxnSpPr/>
              <p:nvPr/>
            </p:nvCxnSpPr>
            <p:spPr bwMode="auto">
              <a:xfrm flipH="1" flipV="1">
                <a:off x="13606999" y="2430859"/>
                <a:ext cx="12216" cy="3148745"/>
              </a:xfrm>
              <a:prstGeom prst="straightConnector1">
                <a:avLst/>
              </a:prstGeom>
              <a:solidFill>
                <a:schemeClr val="accent1"/>
              </a:solidFill>
              <a:ln w="254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515" name="Rectangle 39"/>
              <p:cNvSpPr>
                <a:spLocks noChangeArrowheads="1"/>
              </p:cNvSpPr>
              <p:nvPr/>
            </p:nvSpPr>
            <p:spPr bwMode="auto">
              <a:xfrm>
                <a:off x="11528912" y="5573084"/>
                <a:ext cx="1079616" cy="432229"/>
              </a:xfrm>
              <a:prstGeom prst="rect">
                <a:avLst/>
              </a:prstGeom>
              <a:noFill/>
              <a:ln w="25400">
                <a:noFill/>
                <a:miter lim="800000"/>
                <a:headEnd/>
                <a:tailEnd/>
              </a:ln>
            </p:spPr>
            <p:txBody>
              <a:bodyPr wrap="none" lIns="42416" tIns="20836" rIns="42416" bIns="20836">
                <a:prstTxWarp prst="textNoShape">
                  <a:avLst/>
                </a:prstTxWarp>
                <a:spAutoFit/>
              </a:bodyPr>
              <a:lstStyle/>
              <a:p>
                <a:pPr>
                  <a:spcBef>
                    <a:spcPct val="0"/>
                  </a:spcBef>
                </a:pPr>
                <a:r>
                  <a:rPr lang="en-US" sz="1000" b="1" dirty="0" err="1">
                    <a:solidFill>
                      <a:schemeClr val="tx2"/>
                    </a:solidFill>
                  </a:rPr>
                  <a:t>MemRW</a:t>
                </a:r>
                <a:endParaRPr lang="en-US" sz="1000" b="1" dirty="0">
                  <a:solidFill>
                    <a:schemeClr val="tx2"/>
                  </a:solidFill>
                </a:endParaRPr>
              </a:p>
            </p:txBody>
          </p:sp>
        </p:grpSp>
        <p:grpSp>
          <p:nvGrpSpPr>
            <p:cNvPr id="395" name="Group 402"/>
            <p:cNvGrpSpPr/>
            <p:nvPr/>
          </p:nvGrpSpPr>
          <p:grpSpPr>
            <a:xfrm>
              <a:off x="9465705" y="4130535"/>
              <a:ext cx="277273" cy="733853"/>
              <a:chOff x="5791200" y="1352550"/>
              <a:chExt cx="152400" cy="533400"/>
            </a:xfrm>
          </p:grpSpPr>
          <p:sp>
            <p:nvSpPr>
              <p:cNvPr id="503" name="Trapezoid 403"/>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57150" tIns="28575" rIns="57150" bIns="28575" numCol="1" spcCol="0" rtlCol="0" fromWordArt="0" anchor="ctr" anchorCtr="0" forceAA="0" compatLnSpc="1">
                <a:prstTxWarp prst="textNoShape">
                  <a:avLst/>
                </a:prstTxWarp>
                <a:noAutofit/>
              </a:bodyPr>
              <a:lstStyle/>
              <a:p>
                <a:pPr algn="ctr"/>
                <a:endParaRPr lang="en-US" sz="3375"/>
              </a:p>
            </p:txBody>
          </p:sp>
          <p:sp>
            <p:nvSpPr>
              <p:cNvPr id="504" name="TextBox 404"/>
              <p:cNvSpPr txBox="1"/>
              <p:nvPr/>
            </p:nvSpPr>
            <p:spPr>
              <a:xfrm>
                <a:off x="5807075" y="1390651"/>
                <a:ext cx="76200" cy="215868"/>
              </a:xfrm>
              <a:prstGeom prst="rect">
                <a:avLst/>
              </a:prstGeom>
              <a:noFill/>
            </p:spPr>
            <p:txBody>
              <a:bodyPr wrap="square" lIns="0" tIns="0" rIns="0" bIns="0" rtlCol="0">
                <a:spAutoFit/>
              </a:bodyPr>
              <a:lstStyle/>
              <a:p>
                <a:r>
                  <a:rPr lang="en-US" sz="875" dirty="0"/>
                  <a:t>0</a:t>
                </a:r>
              </a:p>
            </p:txBody>
          </p:sp>
          <p:sp>
            <p:nvSpPr>
              <p:cNvPr id="505" name="TextBox 405"/>
              <p:cNvSpPr txBox="1"/>
              <p:nvPr/>
            </p:nvSpPr>
            <p:spPr>
              <a:xfrm>
                <a:off x="5821935" y="1638299"/>
                <a:ext cx="59951" cy="215868"/>
              </a:xfrm>
              <a:prstGeom prst="rect">
                <a:avLst/>
              </a:prstGeom>
              <a:noFill/>
            </p:spPr>
            <p:txBody>
              <a:bodyPr wrap="none" lIns="0" tIns="0" rIns="0" bIns="0" rtlCol="0">
                <a:spAutoFit/>
              </a:bodyPr>
              <a:lstStyle/>
              <a:p>
                <a:r>
                  <a:rPr lang="en-US" sz="875" dirty="0"/>
                  <a:t>1</a:t>
                </a:r>
              </a:p>
            </p:txBody>
          </p:sp>
        </p:grpSp>
        <p:sp>
          <p:nvSpPr>
            <p:cNvPr id="396" name="Freeform 53"/>
            <p:cNvSpPr>
              <a:spLocks/>
            </p:cNvSpPr>
            <p:nvPr/>
          </p:nvSpPr>
          <p:spPr bwMode="auto">
            <a:xfrm flipV="1">
              <a:off x="9740814" y="4416504"/>
              <a:ext cx="189373" cy="45719"/>
            </a:xfrm>
            <a:custGeom>
              <a:avLst/>
              <a:gdLst>
                <a:gd name="T0" fmla="*/ 0 w 873"/>
                <a:gd name="T1" fmla="*/ 0 h 1"/>
                <a:gd name="T2" fmla="*/ 872 w 873"/>
                <a:gd name="T3" fmla="*/ 0 h 1"/>
                <a:gd name="T4" fmla="*/ 0 60000 65536"/>
                <a:gd name="T5" fmla="*/ 0 60000 65536"/>
                <a:gd name="T6" fmla="*/ 0 w 873"/>
                <a:gd name="T7" fmla="*/ 0 h 1"/>
                <a:gd name="T8" fmla="*/ 873 w 873"/>
                <a:gd name="T9" fmla="*/ 1 h 1"/>
              </a:gdLst>
              <a:ahLst/>
              <a:cxnLst>
                <a:cxn ang="T4">
                  <a:pos x="T0" y="T1"/>
                </a:cxn>
                <a:cxn ang="T5">
                  <a:pos x="T2" y="T3"/>
                </a:cxn>
              </a:cxnLst>
              <a:rect l="T6" t="T7" r="T8" b="T9"/>
              <a:pathLst>
                <a:path w="873" h="1">
                  <a:moveTo>
                    <a:pt x="0" y="0"/>
                  </a:moveTo>
                  <a:lnTo>
                    <a:pt x="872" y="0"/>
                  </a:lnTo>
                </a:path>
              </a:pathLst>
            </a:custGeom>
            <a:noFill/>
            <a:ln w="28575" cap="rnd">
              <a:solidFill>
                <a:schemeClr val="tx2"/>
              </a:solidFill>
              <a:round/>
              <a:headEnd/>
              <a:tailEnd type="triangle" w="med" len="med"/>
            </a:ln>
          </p:spPr>
          <p:txBody>
            <a:bodyPr>
              <a:prstTxWarp prst="textNoShape">
                <a:avLst/>
              </a:prstTxWarp>
            </a:bodyPr>
            <a:lstStyle/>
            <a:p>
              <a:endParaRPr lang="en-US" sz="1125"/>
            </a:p>
          </p:txBody>
        </p:sp>
        <p:sp>
          <p:nvSpPr>
            <p:cNvPr id="397" name="Freeform 53"/>
            <p:cNvSpPr>
              <a:spLocks/>
            </p:cNvSpPr>
            <p:nvPr/>
          </p:nvSpPr>
          <p:spPr bwMode="auto">
            <a:xfrm flipV="1">
              <a:off x="9352750" y="4618724"/>
              <a:ext cx="132181" cy="59009"/>
            </a:xfrm>
            <a:custGeom>
              <a:avLst/>
              <a:gdLst>
                <a:gd name="T0" fmla="*/ 0 w 873"/>
                <a:gd name="T1" fmla="*/ 0 h 1"/>
                <a:gd name="T2" fmla="*/ 872 w 873"/>
                <a:gd name="T3" fmla="*/ 0 h 1"/>
                <a:gd name="T4" fmla="*/ 0 60000 65536"/>
                <a:gd name="T5" fmla="*/ 0 60000 65536"/>
                <a:gd name="T6" fmla="*/ 0 w 873"/>
                <a:gd name="T7" fmla="*/ 0 h 1"/>
                <a:gd name="T8" fmla="*/ 873 w 873"/>
                <a:gd name="T9" fmla="*/ 1 h 1"/>
              </a:gdLst>
              <a:ahLst/>
              <a:cxnLst>
                <a:cxn ang="T4">
                  <a:pos x="T0" y="T1"/>
                </a:cxn>
                <a:cxn ang="T5">
                  <a:pos x="T2" y="T3"/>
                </a:cxn>
              </a:cxnLst>
              <a:rect l="T6" t="T7" r="T8" b="T9"/>
              <a:pathLst>
                <a:path w="873" h="1">
                  <a:moveTo>
                    <a:pt x="0" y="0"/>
                  </a:moveTo>
                  <a:lnTo>
                    <a:pt x="872" y="0"/>
                  </a:lnTo>
                </a:path>
              </a:pathLst>
            </a:custGeom>
            <a:noFill/>
            <a:ln w="28575" cap="rnd">
              <a:solidFill>
                <a:schemeClr val="tx2"/>
              </a:solidFill>
              <a:round/>
              <a:headEnd/>
              <a:tailEnd type="triangle" w="med" len="med"/>
            </a:ln>
          </p:spPr>
          <p:txBody>
            <a:bodyPr>
              <a:prstTxWarp prst="textNoShape">
                <a:avLst/>
              </a:prstTxWarp>
            </a:bodyPr>
            <a:lstStyle/>
            <a:p>
              <a:endParaRPr lang="en-US" sz="1125"/>
            </a:p>
          </p:txBody>
        </p:sp>
        <p:sp>
          <p:nvSpPr>
            <p:cNvPr id="398" name="Line 86"/>
            <p:cNvSpPr>
              <a:spLocks noChangeShapeType="1"/>
            </p:cNvSpPr>
            <p:nvPr/>
          </p:nvSpPr>
          <p:spPr bwMode="auto">
            <a:xfrm flipH="1">
              <a:off x="9337245" y="4672713"/>
              <a:ext cx="8676" cy="848378"/>
            </a:xfrm>
            <a:prstGeom prst="line">
              <a:avLst/>
            </a:prstGeom>
            <a:noFill/>
            <a:ln w="28575">
              <a:solidFill>
                <a:schemeClr val="tx2"/>
              </a:solidFill>
              <a:round/>
              <a:headEnd/>
              <a:tailEnd/>
            </a:ln>
          </p:spPr>
          <p:txBody>
            <a:bodyPr wrap="none" anchor="ctr">
              <a:prstTxWarp prst="textNoShape">
                <a:avLst/>
              </a:prstTxWarp>
            </a:bodyPr>
            <a:lstStyle/>
            <a:p>
              <a:pPr algn="r"/>
              <a:endParaRPr lang="en-US" sz="1125" dirty="0"/>
            </a:p>
          </p:txBody>
        </p:sp>
        <p:sp>
          <p:nvSpPr>
            <p:cNvPr id="399" name="Rectangle 409"/>
            <p:cNvSpPr>
              <a:spLocks noChangeArrowheads="1"/>
            </p:cNvSpPr>
            <p:nvPr/>
          </p:nvSpPr>
          <p:spPr bwMode="auto">
            <a:xfrm>
              <a:off x="7216377" y="5549461"/>
              <a:ext cx="1251012" cy="432229"/>
            </a:xfrm>
            <a:prstGeom prst="rect">
              <a:avLst/>
            </a:prstGeom>
            <a:noFill/>
            <a:ln w="28575">
              <a:noFill/>
              <a:miter lim="800000"/>
              <a:headEnd/>
              <a:tailEnd/>
            </a:ln>
          </p:spPr>
          <p:txBody>
            <a:bodyPr wrap="none" lIns="42416" tIns="20836" rIns="42416" bIns="20836">
              <a:prstTxWarp prst="textNoShape">
                <a:avLst/>
              </a:prstTxWarp>
              <a:spAutoFit/>
            </a:bodyPr>
            <a:lstStyle/>
            <a:p>
              <a:pPr>
                <a:spcBef>
                  <a:spcPct val="0"/>
                </a:spcBef>
              </a:pPr>
              <a:r>
                <a:rPr lang="en-US" sz="1000" b="1" dirty="0" err="1">
                  <a:solidFill>
                    <a:schemeClr val="tx2"/>
                  </a:solidFill>
                </a:rPr>
                <a:t>Imm</a:t>
              </a:r>
              <a:r>
                <a:rPr lang="en-US" sz="1000" b="1" dirty="0">
                  <a:solidFill>
                    <a:schemeClr val="tx2"/>
                  </a:solidFill>
                </a:rPr>
                <a:t>[31:0]</a:t>
              </a:r>
            </a:p>
          </p:txBody>
        </p:sp>
        <p:grpSp>
          <p:nvGrpSpPr>
            <p:cNvPr id="400" name="Group 410"/>
            <p:cNvGrpSpPr/>
            <p:nvPr/>
          </p:nvGrpSpPr>
          <p:grpSpPr>
            <a:xfrm>
              <a:off x="5885687" y="4921821"/>
              <a:ext cx="978000" cy="1258157"/>
              <a:chOff x="3810000" y="3105150"/>
              <a:chExt cx="611251" cy="786348"/>
            </a:xfrm>
          </p:grpSpPr>
          <p:sp>
            <p:nvSpPr>
              <p:cNvPr id="501" name="Trapezoid 411"/>
              <p:cNvSpPr/>
              <p:nvPr/>
            </p:nvSpPr>
            <p:spPr>
              <a:xfrm rot="5400000">
                <a:off x="3695700" y="3219450"/>
                <a:ext cx="762000" cy="533400"/>
              </a:xfrm>
              <a:prstGeom prst="trapezoid">
                <a:avLst>
                  <a:gd name="adj" fmla="val 30656"/>
                </a:avLst>
              </a:prstGeom>
              <a:ln w="28575" cmpd="sng">
                <a:solidFill>
                  <a:schemeClr val="tx2"/>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5040" dirty="0"/>
              </a:p>
            </p:txBody>
          </p:sp>
          <p:sp>
            <p:nvSpPr>
              <p:cNvPr id="502" name="TextBox 412"/>
              <p:cNvSpPr txBox="1"/>
              <p:nvPr/>
            </p:nvSpPr>
            <p:spPr>
              <a:xfrm>
                <a:off x="3819018" y="3286906"/>
                <a:ext cx="602233" cy="604592"/>
              </a:xfrm>
              <a:prstGeom prst="rect">
                <a:avLst/>
              </a:prstGeom>
              <a:noFill/>
              <a:ln>
                <a:noFill/>
              </a:ln>
            </p:spPr>
            <p:txBody>
              <a:bodyPr wrap="none" rtlCol="0">
                <a:spAutoFit/>
              </a:bodyPr>
              <a:lstStyle/>
              <a:p>
                <a:r>
                  <a:rPr lang="en-US" sz="1125" b="1" dirty="0" err="1">
                    <a:solidFill>
                      <a:schemeClr val="tx2"/>
                    </a:solidFill>
                  </a:rPr>
                  <a:t>Imm</a:t>
                </a:r>
                <a:r>
                  <a:rPr lang="en-US" sz="1125" b="1" dirty="0">
                    <a:solidFill>
                      <a:schemeClr val="tx2"/>
                    </a:solidFill>
                  </a:rPr>
                  <a:t>.</a:t>
                </a:r>
              </a:p>
              <a:p>
                <a:r>
                  <a:rPr lang="en-US" sz="1125" b="1" dirty="0">
                    <a:solidFill>
                      <a:schemeClr val="tx2"/>
                    </a:solidFill>
                  </a:rPr>
                  <a:t>Gen</a:t>
                </a:r>
              </a:p>
            </p:txBody>
          </p:sp>
        </p:grpSp>
        <p:sp>
          <p:nvSpPr>
            <p:cNvPr id="401" name="Freeform 61"/>
            <p:cNvSpPr>
              <a:spLocks/>
            </p:cNvSpPr>
            <p:nvPr/>
          </p:nvSpPr>
          <p:spPr bwMode="auto">
            <a:xfrm flipV="1">
              <a:off x="5013464" y="5461027"/>
              <a:ext cx="862738" cy="74145"/>
            </a:xfrm>
            <a:custGeom>
              <a:avLst/>
              <a:gdLst>
                <a:gd name="T0" fmla="*/ 0 w 817"/>
                <a:gd name="T1" fmla="*/ 0 h 1"/>
                <a:gd name="T2" fmla="*/ 816 w 817"/>
                <a:gd name="T3" fmla="*/ 0 h 1"/>
                <a:gd name="T4" fmla="*/ 0 60000 65536"/>
                <a:gd name="T5" fmla="*/ 0 60000 65536"/>
                <a:gd name="T6" fmla="*/ 0 w 817"/>
                <a:gd name="T7" fmla="*/ 0 h 1"/>
                <a:gd name="T8" fmla="*/ 817 w 817"/>
                <a:gd name="T9" fmla="*/ 1 h 1"/>
              </a:gdLst>
              <a:ahLst/>
              <a:cxnLst>
                <a:cxn ang="T4">
                  <a:pos x="T0" y="T1"/>
                </a:cxn>
                <a:cxn ang="T5">
                  <a:pos x="T2" y="T3"/>
                </a:cxn>
              </a:cxnLst>
              <a:rect l="T6" t="T7" r="T8" b="T9"/>
              <a:pathLst>
                <a:path w="817" h="1">
                  <a:moveTo>
                    <a:pt x="0" y="0"/>
                  </a:moveTo>
                  <a:lnTo>
                    <a:pt x="816" y="0"/>
                  </a:lnTo>
                </a:path>
              </a:pathLst>
            </a:custGeom>
            <a:noFill/>
            <a:ln w="28575" cap="rnd">
              <a:solidFill>
                <a:schemeClr val="tx2"/>
              </a:solidFill>
              <a:round/>
              <a:headEnd/>
              <a:tailEnd type="triangle" w="med" len="med"/>
            </a:ln>
          </p:spPr>
          <p:txBody>
            <a:bodyPr>
              <a:prstTxWarp prst="textNoShape">
                <a:avLst/>
              </a:prstTxWarp>
            </a:bodyPr>
            <a:lstStyle/>
            <a:p>
              <a:endParaRPr lang="en-US" sz="1125">
                <a:solidFill>
                  <a:schemeClr val="tx2"/>
                </a:solidFill>
              </a:endParaRPr>
            </a:p>
          </p:txBody>
        </p:sp>
        <p:sp>
          <p:nvSpPr>
            <p:cNvPr id="402" name="Line 86"/>
            <p:cNvSpPr>
              <a:spLocks noChangeShapeType="1"/>
            </p:cNvSpPr>
            <p:nvPr/>
          </p:nvSpPr>
          <p:spPr bwMode="auto">
            <a:xfrm flipV="1">
              <a:off x="6739129" y="5508216"/>
              <a:ext cx="2606792" cy="3670"/>
            </a:xfrm>
            <a:prstGeom prst="line">
              <a:avLst/>
            </a:prstGeom>
            <a:noFill/>
            <a:ln w="28575">
              <a:solidFill>
                <a:schemeClr val="tx2"/>
              </a:solidFill>
              <a:round/>
              <a:headEnd/>
              <a:tailEnd/>
            </a:ln>
          </p:spPr>
          <p:txBody>
            <a:bodyPr wrap="none" anchor="ctr">
              <a:prstTxWarp prst="textNoShape">
                <a:avLst/>
              </a:prstTxWarp>
            </a:bodyPr>
            <a:lstStyle/>
            <a:p>
              <a:endParaRPr lang="en-US" sz="1125"/>
            </a:p>
          </p:txBody>
        </p:sp>
        <p:grpSp>
          <p:nvGrpSpPr>
            <p:cNvPr id="403" name="Group 415"/>
            <p:cNvGrpSpPr/>
            <p:nvPr/>
          </p:nvGrpSpPr>
          <p:grpSpPr>
            <a:xfrm>
              <a:off x="2153767" y="1849802"/>
              <a:ext cx="10550836" cy="3131263"/>
              <a:chOff x="3362296" y="2178345"/>
              <a:chExt cx="6597928" cy="1958125"/>
            </a:xfrm>
          </p:grpSpPr>
          <p:sp>
            <p:nvSpPr>
              <p:cNvPr id="480" name="Line 26"/>
              <p:cNvSpPr>
                <a:spLocks noChangeShapeType="1"/>
              </p:cNvSpPr>
              <p:nvPr/>
            </p:nvSpPr>
            <p:spPr bwMode="auto">
              <a:xfrm>
                <a:off x="4851572" y="3427203"/>
                <a:ext cx="274198" cy="0"/>
              </a:xfrm>
              <a:prstGeom prst="line">
                <a:avLst/>
              </a:prstGeom>
              <a:noFill/>
              <a:ln w="25400">
                <a:solidFill>
                  <a:schemeClr val="tx2"/>
                </a:solidFill>
                <a:round/>
                <a:headEnd/>
                <a:tailEnd/>
              </a:ln>
            </p:spPr>
            <p:txBody>
              <a:bodyPr wrap="none" anchor="ctr">
                <a:prstTxWarp prst="textNoShape">
                  <a:avLst/>
                </a:prstTxWarp>
              </a:bodyPr>
              <a:lstStyle/>
              <a:p>
                <a:endParaRPr lang="en-US" sz="1500" b="1">
                  <a:solidFill>
                    <a:schemeClr val="tx2"/>
                  </a:solidFill>
                </a:endParaRPr>
              </a:p>
            </p:txBody>
          </p:sp>
          <p:sp>
            <p:nvSpPr>
              <p:cNvPr id="481" name="Freeform 28"/>
              <p:cNvSpPr>
                <a:spLocks/>
              </p:cNvSpPr>
              <p:nvPr/>
            </p:nvSpPr>
            <p:spPr bwMode="auto">
              <a:xfrm>
                <a:off x="4028978" y="2178345"/>
                <a:ext cx="413011" cy="653275"/>
              </a:xfrm>
              <a:custGeom>
                <a:avLst/>
                <a:gdLst>
                  <a:gd name="T0" fmla="*/ 0 w 241"/>
                  <a:gd name="T1" fmla="*/ 0 h 385"/>
                  <a:gd name="T2" fmla="*/ 0 w 241"/>
                  <a:gd name="T3" fmla="*/ 160 h 385"/>
                  <a:gd name="T4" fmla="*/ 48 w 241"/>
                  <a:gd name="T5" fmla="*/ 192 h 385"/>
                  <a:gd name="T6" fmla="*/ 0 w 241"/>
                  <a:gd name="T7" fmla="*/ 224 h 385"/>
                  <a:gd name="T8" fmla="*/ 0 w 241"/>
                  <a:gd name="T9" fmla="*/ 384 h 385"/>
                  <a:gd name="T10" fmla="*/ 240 w 241"/>
                  <a:gd name="T11" fmla="*/ 288 h 385"/>
                  <a:gd name="T12" fmla="*/ 240 w 241"/>
                  <a:gd name="T13" fmla="*/ 96 h 385"/>
                  <a:gd name="T14" fmla="*/ 0 w 241"/>
                  <a:gd name="T15" fmla="*/ 0 h 385"/>
                  <a:gd name="T16" fmla="*/ 0 60000 65536"/>
                  <a:gd name="T17" fmla="*/ 0 60000 65536"/>
                  <a:gd name="T18" fmla="*/ 0 60000 65536"/>
                  <a:gd name="T19" fmla="*/ 0 60000 65536"/>
                  <a:gd name="T20" fmla="*/ 0 60000 65536"/>
                  <a:gd name="T21" fmla="*/ 0 60000 65536"/>
                  <a:gd name="T22" fmla="*/ 0 60000 65536"/>
                  <a:gd name="T23" fmla="*/ 0 60000 65536"/>
                  <a:gd name="T24" fmla="*/ 0 w 241"/>
                  <a:gd name="T25" fmla="*/ 0 h 385"/>
                  <a:gd name="T26" fmla="*/ 241 w 241"/>
                  <a:gd name="T27" fmla="*/ 385 h 38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1" h="385">
                    <a:moveTo>
                      <a:pt x="0" y="0"/>
                    </a:moveTo>
                    <a:lnTo>
                      <a:pt x="0" y="160"/>
                    </a:lnTo>
                    <a:lnTo>
                      <a:pt x="48" y="192"/>
                    </a:lnTo>
                    <a:lnTo>
                      <a:pt x="0" y="224"/>
                    </a:lnTo>
                    <a:lnTo>
                      <a:pt x="0" y="384"/>
                    </a:lnTo>
                    <a:lnTo>
                      <a:pt x="240" y="288"/>
                    </a:lnTo>
                    <a:lnTo>
                      <a:pt x="240" y="96"/>
                    </a:lnTo>
                    <a:lnTo>
                      <a:pt x="0" y="0"/>
                    </a:lnTo>
                  </a:path>
                </a:pathLst>
              </a:custGeom>
              <a:solidFill>
                <a:schemeClr val="bg1"/>
              </a:solidFill>
              <a:ln w="38100" cap="rnd">
                <a:solidFill>
                  <a:schemeClr val="tx2"/>
                </a:solidFill>
                <a:round/>
                <a:headEnd/>
                <a:tailEnd/>
              </a:ln>
            </p:spPr>
            <p:txBody>
              <a:bodyPr>
                <a:prstTxWarp prst="textNoShape">
                  <a:avLst/>
                </a:prstTxWarp>
              </a:bodyPr>
              <a:lstStyle/>
              <a:p>
                <a:endParaRPr lang="en-US" sz="1500" b="1">
                  <a:solidFill>
                    <a:schemeClr val="tx2"/>
                  </a:solidFill>
                </a:endParaRPr>
              </a:p>
            </p:txBody>
          </p:sp>
          <p:sp>
            <p:nvSpPr>
              <p:cNvPr id="482" name="Line 29"/>
              <p:cNvSpPr>
                <a:spLocks noChangeShapeType="1"/>
              </p:cNvSpPr>
              <p:nvPr/>
            </p:nvSpPr>
            <p:spPr bwMode="auto">
              <a:xfrm flipV="1">
                <a:off x="3923081" y="2259792"/>
                <a:ext cx="99042" cy="683"/>
              </a:xfrm>
              <a:prstGeom prst="line">
                <a:avLst/>
              </a:prstGeom>
              <a:noFill/>
              <a:ln w="28575">
                <a:solidFill>
                  <a:schemeClr val="tx2"/>
                </a:solidFill>
                <a:round/>
                <a:headEnd/>
                <a:tailEnd/>
              </a:ln>
            </p:spPr>
            <p:txBody>
              <a:bodyPr wrap="none" anchor="ctr">
                <a:prstTxWarp prst="textNoShape">
                  <a:avLst/>
                </a:prstTxWarp>
              </a:bodyPr>
              <a:lstStyle/>
              <a:p>
                <a:endParaRPr lang="en-US" sz="1500" b="1">
                  <a:solidFill>
                    <a:schemeClr val="tx2"/>
                  </a:solidFill>
                </a:endParaRPr>
              </a:p>
            </p:txBody>
          </p:sp>
          <p:sp>
            <p:nvSpPr>
              <p:cNvPr id="483" name="Rectangle 30"/>
              <p:cNvSpPr>
                <a:spLocks noChangeArrowheads="1"/>
              </p:cNvSpPr>
              <p:nvPr/>
            </p:nvSpPr>
            <p:spPr bwMode="auto">
              <a:xfrm>
                <a:off x="4108601" y="2402325"/>
                <a:ext cx="365276" cy="270293"/>
              </a:xfrm>
              <a:prstGeom prst="rect">
                <a:avLst/>
              </a:prstGeom>
              <a:noFill/>
              <a:ln w="12700">
                <a:noFill/>
                <a:miter lim="800000"/>
                <a:headEnd/>
                <a:tailEnd/>
              </a:ln>
            </p:spPr>
            <p:txBody>
              <a:bodyPr wrap="none" lIns="42416" tIns="20836" rIns="42416" bIns="20836">
                <a:prstTxWarp prst="textNoShape">
                  <a:avLst/>
                </a:prstTxWarp>
                <a:spAutoFit/>
              </a:bodyPr>
              <a:lstStyle/>
              <a:p>
                <a:pPr>
                  <a:spcBef>
                    <a:spcPct val="0"/>
                  </a:spcBef>
                </a:pPr>
                <a:r>
                  <a:rPr lang="en-US" sz="1000" b="1" dirty="0">
                    <a:solidFill>
                      <a:schemeClr val="tx2"/>
                    </a:solidFill>
                  </a:rPr>
                  <a:t>Add</a:t>
                </a:r>
              </a:p>
            </p:txBody>
          </p:sp>
          <p:sp>
            <p:nvSpPr>
              <p:cNvPr id="484" name="Rectangle 31"/>
              <p:cNvSpPr>
                <a:spLocks noChangeArrowheads="1"/>
              </p:cNvSpPr>
              <p:nvPr/>
            </p:nvSpPr>
            <p:spPr bwMode="auto">
              <a:xfrm>
                <a:off x="3362296" y="3662680"/>
                <a:ext cx="281478" cy="270293"/>
              </a:xfrm>
              <a:prstGeom prst="rect">
                <a:avLst/>
              </a:prstGeom>
              <a:noFill/>
              <a:ln w="12700">
                <a:noFill/>
                <a:miter lim="800000"/>
                <a:headEnd/>
                <a:tailEnd/>
              </a:ln>
            </p:spPr>
            <p:txBody>
              <a:bodyPr wrap="none" lIns="42416" tIns="20836" rIns="42416" bIns="20836">
                <a:prstTxWarp prst="textNoShape">
                  <a:avLst/>
                </a:prstTxWarp>
                <a:spAutoFit/>
              </a:bodyPr>
              <a:lstStyle/>
              <a:p>
                <a:pPr>
                  <a:spcBef>
                    <a:spcPct val="0"/>
                  </a:spcBef>
                </a:pPr>
                <a:r>
                  <a:rPr lang="en-US" sz="1000" b="1">
                    <a:solidFill>
                      <a:schemeClr val="tx2"/>
                    </a:solidFill>
                  </a:rPr>
                  <a:t>clk</a:t>
                </a:r>
              </a:p>
            </p:txBody>
          </p:sp>
          <p:sp>
            <p:nvSpPr>
              <p:cNvPr id="485" name="Line 32"/>
              <p:cNvSpPr>
                <a:spLocks noChangeShapeType="1"/>
              </p:cNvSpPr>
              <p:nvPr/>
            </p:nvSpPr>
            <p:spPr bwMode="auto">
              <a:xfrm>
                <a:off x="3557701" y="3576523"/>
                <a:ext cx="0" cy="140836"/>
              </a:xfrm>
              <a:prstGeom prst="line">
                <a:avLst/>
              </a:prstGeom>
              <a:noFill/>
              <a:ln w="28575">
                <a:solidFill>
                  <a:schemeClr val="tx2"/>
                </a:solidFill>
                <a:round/>
                <a:headEnd/>
                <a:tailEnd/>
              </a:ln>
            </p:spPr>
            <p:txBody>
              <a:bodyPr wrap="none" anchor="ctr">
                <a:prstTxWarp prst="textNoShape">
                  <a:avLst/>
                </a:prstTxWarp>
              </a:bodyPr>
              <a:lstStyle/>
              <a:p>
                <a:endParaRPr lang="en-US" sz="1500" b="1">
                  <a:solidFill>
                    <a:schemeClr val="tx2"/>
                  </a:solidFill>
                </a:endParaRPr>
              </a:p>
            </p:txBody>
          </p:sp>
          <p:grpSp>
            <p:nvGrpSpPr>
              <p:cNvPr id="486" name="Group 35"/>
              <p:cNvGrpSpPr>
                <a:grpSpLocks/>
              </p:cNvGrpSpPr>
              <p:nvPr/>
            </p:nvGrpSpPr>
            <p:grpSpPr bwMode="auto">
              <a:xfrm>
                <a:off x="4011842" y="3072566"/>
                <a:ext cx="5948382" cy="1063904"/>
                <a:chOff x="1326" y="1623"/>
                <a:chExt cx="3471" cy="627"/>
              </a:xfrm>
            </p:grpSpPr>
            <p:sp>
              <p:nvSpPr>
                <p:cNvPr id="492" name="Rectangle 36"/>
                <p:cNvSpPr>
                  <a:spLocks noChangeArrowheads="1"/>
                </p:cNvSpPr>
                <p:nvPr/>
              </p:nvSpPr>
              <p:spPr bwMode="auto">
                <a:xfrm>
                  <a:off x="1331" y="1623"/>
                  <a:ext cx="472" cy="584"/>
                </a:xfrm>
                <a:prstGeom prst="rect">
                  <a:avLst/>
                </a:prstGeom>
                <a:solidFill>
                  <a:schemeClr val="bg1"/>
                </a:solidFill>
                <a:ln w="38100">
                  <a:solidFill>
                    <a:schemeClr val="tx2"/>
                  </a:solidFill>
                  <a:miter lim="800000"/>
                  <a:headEnd/>
                  <a:tailEnd/>
                </a:ln>
              </p:spPr>
              <p:txBody>
                <a:bodyPr wrap="none" anchor="ctr">
                  <a:prstTxWarp prst="textNoShape">
                    <a:avLst/>
                  </a:prstTxWarp>
                </a:bodyPr>
                <a:lstStyle/>
                <a:p>
                  <a:endParaRPr lang="en-US" sz="1500" b="1">
                    <a:solidFill>
                      <a:schemeClr val="tx2"/>
                    </a:solidFill>
                  </a:endParaRPr>
                </a:p>
              </p:txBody>
            </p:sp>
            <p:sp>
              <p:nvSpPr>
                <p:cNvPr id="493" name="Rectangle 37"/>
                <p:cNvSpPr>
                  <a:spLocks noChangeArrowheads="1"/>
                </p:cNvSpPr>
                <p:nvPr/>
              </p:nvSpPr>
              <p:spPr bwMode="auto">
                <a:xfrm>
                  <a:off x="1326" y="1691"/>
                  <a:ext cx="235" cy="159"/>
                </a:xfrm>
                <a:prstGeom prst="rect">
                  <a:avLst/>
                </a:prstGeom>
                <a:noFill/>
                <a:ln w="12700">
                  <a:noFill/>
                  <a:miter lim="800000"/>
                  <a:headEnd/>
                  <a:tailEnd/>
                </a:ln>
              </p:spPr>
              <p:txBody>
                <a:bodyPr wrap="none" lIns="42416" tIns="20836" rIns="42416" bIns="20836">
                  <a:prstTxWarp prst="textNoShape">
                    <a:avLst/>
                  </a:prstTxWarp>
                  <a:spAutoFit/>
                </a:bodyPr>
                <a:lstStyle/>
                <a:p>
                  <a:pPr>
                    <a:spcBef>
                      <a:spcPct val="0"/>
                    </a:spcBef>
                  </a:pPr>
                  <a:r>
                    <a:rPr lang="en-US" sz="1000" b="1" dirty="0" err="1">
                      <a:solidFill>
                        <a:schemeClr val="tx2"/>
                      </a:solidFill>
                    </a:rPr>
                    <a:t>addr</a:t>
                  </a:r>
                  <a:endParaRPr lang="en-US" sz="1000" b="1" dirty="0">
                    <a:solidFill>
                      <a:schemeClr val="tx2"/>
                    </a:solidFill>
                  </a:endParaRPr>
                </a:p>
              </p:txBody>
            </p:sp>
            <p:sp>
              <p:nvSpPr>
                <p:cNvPr id="494" name="Rectangle 38"/>
                <p:cNvSpPr>
                  <a:spLocks noChangeArrowheads="1"/>
                </p:cNvSpPr>
                <p:nvPr/>
              </p:nvSpPr>
              <p:spPr bwMode="auto">
                <a:xfrm>
                  <a:off x="1613" y="1774"/>
                  <a:ext cx="201" cy="159"/>
                </a:xfrm>
                <a:prstGeom prst="rect">
                  <a:avLst/>
                </a:prstGeom>
                <a:noFill/>
                <a:ln w="12700">
                  <a:noFill/>
                  <a:miter lim="800000"/>
                  <a:headEnd/>
                  <a:tailEnd/>
                </a:ln>
              </p:spPr>
              <p:txBody>
                <a:bodyPr wrap="none" lIns="42416" tIns="20836" rIns="42416" bIns="20836">
                  <a:prstTxWarp prst="textNoShape">
                    <a:avLst/>
                  </a:prstTxWarp>
                  <a:spAutoFit/>
                </a:bodyPr>
                <a:lstStyle/>
                <a:p>
                  <a:pPr>
                    <a:spcBef>
                      <a:spcPct val="0"/>
                    </a:spcBef>
                  </a:pPr>
                  <a:r>
                    <a:rPr lang="en-US" sz="1000" b="1" dirty="0" err="1">
                      <a:solidFill>
                        <a:schemeClr val="tx2"/>
                      </a:solidFill>
                    </a:rPr>
                    <a:t>inst</a:t>
                  </a:r>
                  <a:endParaRPr lang="en-US" sz="688" b="1" dirty="0">
                    <a:solidFill>
                      <a:schemeClr val="tx2"/>
                    </a:solidFill>
                  </a:endParaRPr>
                </a:p>
              </p:txBody>
            </p:sp>
            <p:sp>
              <p:nvSpPr>
                <p:cNvPr id="495" name="Rectangle 39"/>
                <p:cNvSpPr>
                  <a:spLocks noChangeArrowheads="1"/>
                </p:cNvSpPr>
                <p:nvPr/>
              </p:nvSpPr>
              <p:spPr bwMode="auto">
                <a:xfrm>
                  <a:off x="1432" y="2054"/>
                  <a:ext cx="318" cy="175"/>
                </a:xfrm>
                <a:prstGeom prst="rect">
                  <a:avLst/>
                </a:prstGeom>
                <a:noFill/>
                <a:ln w="25400">
                  <a:noFill/>
                  <a:miter lim="800000"/>
                  <a:headEnd/>
                  <a:tailEnd/>
                </a:ln>
              </p:spPr>
              <p:txBody>
                <a:bodyPr wrap="none" lIns="42416" tIns="20836" rIns="42416" bIns="20836">
                  <a:prstTxWarp prst="textNoShape">
                    <a:avLst/>
                  </a:prstTxWarp>
                  <a:spAutoFit/>
                </a:bodyPr>
                <a:lstStyle/>
                <a:p>
                  <a:pPr>
                    <a:spcBef>
                      <a:spcPct val="0"/>
                    </a:spcBef>
                  </a:pPr>
                  <a:r>
                    <a:rPr lang="en-US" sz="1125" b="1" dirty="0">
                      <a:solidFill>
                        <a:schemeClr val="tx2"/>
                      </a:solidFill>
                    </a:rPr>
                    <a:t>IMEM</a:t>
                  </a:r>
                </a:p>
              </p:txBody>
            </p:sp>
            <p:sp>
              <p:nvSpPr>
                <p:cNvPr id="496" name="Rectangle 36"/>
                <p:cNvSpPr>
                  <a:spLocks noChangeArrowheads="1"/>
                </p:cNvSpPr>
                <p:nvPr/>
              </p:nvSpPr>
              <p:spPr bwMode="auto">
                <a:xfrm>
                  <a:off x="4304" y="1630"/>
                  <a:ext cx="472" cy="584"/>
                </a:xfrm>
                <a:prstGeom prst="rect">
                  <a:avLst/>
                </a:prstGeom>
                <a:solidFill>
                  <a:schemeClr val="bg1"/>
                </a:solidFill>
                <a:ln w="38100">
                  <a:solidFill>
                    <a:schemeClr val="tx2"/>
                  </a:solidFill>
                  <a:miter lim="800000"/>
                  <a:headEnd/>
                  <a:tailEnd/>
                </a:ln>
              </p:spPr>
              <p:txBody>
                <a:bodyPr wrap="none" anchor="ctr">
                  <a:prstTxWarp prst="textNoShape">
                    <a:avLst/>
                  </a:prstTxWarp>
                </a:bodyPr>
                <a:lstStyle/>
                <a:p>
                  <a:endParaRPr lang="en-US" sz="1500" b="1">
                    <a:solidFill>
                      <a:schemeClr val="tx2"/>
                    </a:solidFill>
                  </a:endParaRPr>
                </a:p>
              </p:txBody>
            </p:sp>
            <p:sp>
              <p:nvSpPr>
                <p:cNvPr id="497" name="Rectangle 39"/>
                <p:cNvSpPr>
                  <a:spLocks noChangeArrowheads="1"/>
                </p:cNvSpPr>
                <p:nvPr/>
              </p:nvSpPr>
              <p:spPr bwMode="auto">
                <a:xfrm>
                  <a:off x="4328" y="2075"/>
                  <a:ext cx="355" cy="175"/>
                </a:xfrm>
                <a:prstGeom prst="rect">
                  <a:avLst/>
                </a:prstGeom>
                <a:noFill/>
                <a:ln w="25400">
                  <a:noFill/>
                  <a:miter lim="800000"/>
                  <a:headEnd/>
                  <a:tailEnd/>
                </a:ln>
              </p:spPr>
              <p:txBody>
                <a:bodyPr wrap="none" lIns="42416" tIns="20836" rIns="42416" bIns="20836">
                  <a:prstTxWarp prst="textNoShape">
                    <a:avLst/>
                  </a:prstTxWarp>
                  <a:spAutoFit/>
                </a:bodyPr>
                <a:lstStyle/>
                <a:p>
                  <a:pPr>
                    <a:spcBef>
                      <a:spcPct val="0"/>
                    </a:spcBef>
                  </a:pPr>
                  <a:r>
                    <a:rPr lang="en-US" sz="1125" b="1" dirty="0">
                      <a:solidFill>
                        <a:schemeClr val="tx2"/>
                      </a:solidFill>
                    </a:rPr>
                    <a:t>DMEM</a:t>
                  </a:r>
                </a:p>
              </p:txBody>
            </p:sp>
            <p:sp>
              <p:nvSpPr>
                <p:cNvPr id="498" name="Rectangle 37"/>
                <p:cNvSpPr>
                  <a:spLocks noChangeArrowheads="1"/>
                </p:cNvSpPr>
                <p:nvPr/>
              </p:nvSpPr>
              <p:spPr bwMode="auto">
                <a:xfrm>
                  <a:off x="4319" y="1829"/>
                  <a:ext cx="235" cy="159"/>
                </a:xfrm>
                <a:prstGeom prst="rect">
                  <a:avLst/>
                </a:prstGeom>
                <a:noFill/>
                <a:ln w="12700">
                  <a:noFill/>
                  <a:miter lim="800000"/>
                  <a:headEnd/>
                  <a:tailEnd/>
                </a:ln>
              </p:spPr>
              <p:txBody>
                <a:bodyPr wrap="none" lIns="42416" tIns="20836" rIns="42416" bIns="20836">
                  <a:prstTxWarp prst="textNoShape">
                    <a:avLst/>
                  </a:prstTxWarp>
                  <a:spAutoFit/>
                </a:bodyPr>
                <a:lstStyle/>
                <a:p>
                  <a:pPr>
                    <a:spcBef>
                      <a:spcPct val="0"/>
                    </a:spcBef>
                  </a:pPr>
                  <a:r>
                    <a:rPr lang="en-US" sz="1000" b="1" dirty="0" err="1">
                      <a:solidFill>
                        <a:schemeClr val="tx2"/>
                      </a:solidFill>
                    </a:rPr>
                    <a:t>addr</a:t>
                  </a:r>
                  <a:endParaRPr lang="en-US" sz="1000" b="1" dirty="0">
                    <a:solidFill>
                      <a:schemeClr val="tx2"/>
                    </a:solidFill>
                  </a:endParaRPr>
                </a:p>
              </p:txBody>
            </p:sp>
            <p:sp>
              <p:nvSpPr>
                <p:cNvPr id="499" name="Rectangle 37"/>
                <p:cNvSpPr>
                  <a:spLocks noChangeArrowheads="1"/>
                </p:cNvSpPr>
                <p:nvPr/>
              </p:nvSpPr>
              <p:spPr bwMode="auto">
                <a:xfrm>
                  <a:off x="4508" y="1744"/>
                  <a:ext cx="289" cy="159"/>
                </a:xfrm>
                <a:prstGeom prst="rect">
                  <a:avLst/>
                </a:prstGeom>
                <a:noFill/>
                <a:ln w="12700">
                  <a:noFill/>
                  <a:miter lim="800000"/>
                  <a:headEnd/>
                  <a:tailEnd/>
                </a:ln>
              </p:spPr>
              <p:txBody>
                <a:bodyPr wrap="none" lIns="42416" tIns="20836" rIns="42416" bIns="20836">
                  <a:prstTxWarp prst="textNoShape">
                    <a:avLst/>
                  </a:prstTxWarp>
                  <a:spAutoFit/>
                </a:bodyPr>
                <a:lstStyle/>
                <a:p>
                  <a:pPr>
                    <a:spcBef>
                      <a:spcPct val="0"/>
                    </a:spcBef>
                  </a:pPr>
                  <a:r>
                    <a:rPr lang="en-US" sz="1000" b="1" dirty="0" err="1">
                      <a:solidFill>
                        <a:schemeClr val="tx2"/>
                      </a:solidFill>
                    </a:rPr>
                    <a:t>DataR</a:t>
                  </a:r>
                  <a:endParaRPr lang="en-US" sz="1000" b="1" dirty="0">
                    <a:solidFill>
                      <a:schemeClr val="tx2"/>
                    </a:solidFill>
                  </a:endParaRPr>
                </a:p>
              </p:txBody>
            </p:sp>
            <p:sp>
              <p:nvSpPr>
                <p:cNvPr id="500" name="Rectangle 37"/>
                <p:cNvSpPr>
                  <a:spLocks noChangeArrowheads="1"/>
                </p:cNvSpPr>
                <p:nvPr/>
              </p:nvSpPr>
              <p:spPr bwMode="auto">
                <a:xfrm>
                  <a:off x="4303" y="1983"/>
                  <a:ext cx="321" cy="159"/>
                </a:xfrm>
                <a:prstGeom prst="rect">
                  <a:avLst/>
                </a:prstGeom>
                <a:noFill/>
                <a:ln w="12700">
                  <a:noFill/>
                  <a:miter lim="800000"/>
                  <a:headEnd/>
                  <a:tailEnd/>
                </a:ln>
              </p:spPr>
              <p:txBody>
                <a:bodyPr wrap="none" lIns="42416" tIns="20836" rIns="42416" bIns="20836">
                  <a:prstTxWarp prst="textNoShape">
                    <a:avLst/>
                  </a:prstTxWarp>
                  <a:spAutoFit/>
                </a:bodyPr>
                <a:lstStyle/>
                <a:p>
                  <a:pPr>
                    <a:spcBef>
                      <a:spcPct val="0"/>
                    </a:spcBef>
                  </a:pPr>
                  <a:r>
                    <a:rPr lang="en-US" sz="1000" b="1" dirty="0" err="1">
                      <a:solidFill>
                        <a:schemeClr val="tx2"/>
                      </a:solidFill>
                    </a:rPr>
                    <a:t>DataW</a:t>
                  </a:r>
                  <a:endParaRPr lang="en-US" sz="1000" b="1" dirty="0">
                    <a:solidFill>
                      <a:schemeClr val="tx2"/>
                    </a:solidFill>
                  </a:endParaRPr>
                </a:p>
              </p:txBody>
            </p:sp>
          </p:grpSp>
          <p:sp>
            <p:nvSpPr>
              <p:cNvPr id="487" name="Rectangle 40"/>
              <p:cNvSpPr>
                <a:spLocks noChangeArrowheads="1"/>
              </p:cNvSpPr>
              <p:nvPr/>
            </p:nvSpPr>
            <p:spPr bwMode="auto">
              <a:xfrm>
                <a:off x="3437739" y="2955487"/>
                <a:ext cx="219358" cy="624429"/>
              </a:xfrm>
              <a:prstGeom prst="rect">
                <a:avLst/>
              </a:prstGeom>
              <a:solidFill>
                <a:schemeClr val="bg1"/>
              </a:solidFill>
              <a:ln w="38100">
                <a:solidFill>
                  <a:schemeClr val="tx2"/>
                </a:solidFill>
                <a:miter lim="800000"/>
                <a:headEnd/>
                <a:tailEnd/>
              </a:ln>
            </p:spPr>
            <p:txBody>
              <a:bodyPr wrap="none" anchor="ctr">
                <a:prstTxWarp prst="textNoShape">
                  <a:avLst/>
                </a:prstTxWarp>
              </a:bodyPr>
              <a:lstStyle/>
              <a:p>
                <a:endParaRPr lang="en-US" sz="1500" b="1">
                  <a:solidFill>
                    <a:schemeClr val="tx2"/>
                  </a:solidFill>
                </a:endParaRPr>
              </a:p>
            </p:txBody>
          </p:sp>
          <p:sp>
            <p:nvSpPr>
              <p:cNvPr id="488" name="Line 41"/>
              <p:cNvSpPr>
                <a:spLocks noChangeShapeType="1"/>
              </p:cNvSpPr>
              <p:nvPr/>
            </p:nvSpPr>
            <p:spPr bwMode="auto">
              <a:xfrm>
                <a:off x="3684517" y="3267702"/>
                <a:ext cx="54840" cy="0"/>
              </a:xfrm>
              <a:prstGeom prst="line">
                <a:avLst/>
              </a:prstGeom>
              <a:noFill/>
              <a:ln w="25400">
                <a:solidFill>
                  <a:schemeClr val="tx2"/>
                </a:solidFill>
                <a:round/>
                <a:headEnd/>
                <a:tailEnd/>
              </a:ln>
            </p:spPr>
            <p:txBody>
              <a:bodyPr wrap="none" anchor="ctr">
                <a:prstTxWarp prst="textNoShape">
                  <a:avLst/>
                </a:prstTxWarp>
              </a:bodyPr>
              <a:lstStyle/>
              <a:p>
                <a:endParaRPr lang="en-US" sz="1500" b="1">
                  <a:solidFill>
                    <a:schemeClr val="tx2"/>
                  </a:solidFill>
                </a:endParaRPr>
              </a:p>
            </p:txBody>
          </p:sp>
          <p:sp>
            <p:nvSpPr>
              <p:cNvPr id="489" name="Rectangle 42"/>
              <p:cNvSpPr>
                <a:spLocks noChangeArrowheads="1"/>
              </p:cNvSpPr>
              <p:nvPr/>
            </p:nvSpPr>
            <p:spPr bwMode="auto">
              <a:xfrm>
                <a:off x="3409948" y="3157761"/>
                <a:ext cx="248349" cy="243761"/>
              </a:xfrm>
              <a:prstGeom prst="rect">
                <a:avLst/>
              </a:prstGeom>
              <a:noFill/>
              <a:ln w="25400">
                <a:noFill/>
                <a:miter lim="800000"/>
                <a:headEnd/>
                <a:tailEnd/>
              </a:ln>
            </p:spPr>
            <p:txBody>
              <a:bodyPr wrap="none" lIns="42416" tIns="20836" rIns="42416" bIns="20836">
                <a:prstTxWarp prst="textNoShape">
                  <a:avLst/>
                </a:prstTxWarp>
                <a:spAutoFit/>
              </a:bodyPr>
              <a:lstStyle/>
              <a:p>
                <a:pPr>
                  <a:spcBef>
                    <a:spcPct val="0"/>
                  </a:spcBef>
                </a:pPr>
                <a:r>
                  <a:rPr lang="en-US" sz="875" b="1" dirty="0">
                    <a:solidFill>
                      <a:schemeClr val="tx2"/>
                    </a:solidFill>
                  </a:rPr>
                  <a:t>PC</a:t>
                </a:r>
              </a:p>
            </p:txBody>
          </p:sp>
          <p:sp>
            <p:nvSpPr>
              <p:cNvPr id="490" name="Freeform 43"/>
              <p:cNvSpPr>
                <a:spLocks/>
              </p:cNvSpPr>
              <p:nvPr/>
            </p:nvSpPr>
            <p:spPr bwMode="auto">
              <a:xfrm>
                <a:off x="3506289" y="3498469"/>
                <a:ext cx="83973" cy="83144"/>
              </a:xfrm>
              <a:custGeom>
                <a:avLst/>
                <a:gdLst>
                  <a:gd name="T0" fmla="*/ 0 w 49"/>
                  <a:gd name="T1" fmla="*/ 48 h 49"/>
                  <a:gd name="T2" fmla="*/ 24 w 49"/>
                  <a:gd name="T3" fmla="*/ 0 h 49"/>
                  <a:gd name="T4" fmla="*/ 48 w 49"/>
                  <a:gd name="T5" fmla="*/ 48 h 49"/>
                  <a:gd name="T6" fmla="*/ 0 60000 65536"/>
                  <a:gd name="T7" fmla="*/ 0 60000 65536"/>
                  <a:gd name="T8" fmla="*/ 0 60000 65536"/>
                  <a:gd name="T9" fmla="*/ 0 w 49"/>
                  <a:gd name="T10" fmla="*/ 0 h 49"/>
                  <a:gd name="T11" fmla="*/ 49 w 49"/>
                  <a:gd name="T12" fmla="*/ 49 h 49"/>
                </a:gdLst>
                <a:ahLst/>
                <a:cxnLst>
                  <a:cxn ang="T6">
                    <a:pos x="T0" y="T1"/>
                  </a:cxn>
                  <a:cxn ang="T7">
                    <a:pos x="T2" y="T3"/>
                  </a:cxn>
                  <a:cxn ang="T8">
                    <a:pos x="T4" y="T5"/>
                  </a:cxn>
                </a:cxnLst>
                <a:rect l="T9" t="T10" r="T11" b="T12"/>
                <a:pathLst>
                  <a:path w="49" h="49">
                    <a:moveTo>
                      <a:pt x="0" y="48"/>
                    </a:moveTo>
                    <a:lnTo>
                      <a:pt x="24" y="0"/>
                    </a:lnTo>
                    <a:lnTo>
                      <a:pt x="48" y="48"/>
                    </a:lnTo>
                  </a:path>
                </a:pathLst>
              </a:custGeom>
              <a:noFill/>
              <a:ln w="25400" cap="rnd">
                <a:solidFill>
                  <a:schemeClr val="tx2"/>
                </a:solidFill>
                <a:round/>
                <a:headEnd/>
                <a:tailEnd/>
              </a:ln>
            </p:spPr>
            <p:txBody>
              <a:bodyPr>
                <a:prstTxWarp prst="textNoShape">
                  <a:avLst/>
                </a:prstTxWarp>
              </a:bodyPr>
              <a:lstStyle/>
              <a:p>
                <a:endParaRPr lang="en-US" sz="1500" b="1">
                  <a:solidFill>
                    <a:schemeClr val="tx2"/>
                  </a:solidFill>
                </a:endParaRPr>
              </a:p>
            </p:txBody>
          </p:sp>
          <p:sp>
            <p:nvSpPr>
              <p:cNvPr id="491" name="Freeform 45"/>
              <p:cNvSpPr>
                <a:spLocks/>
              </p:cNvSpPr>
              <p:nvPr/>
            </p:nvSpPr>
            <p:spPr bwMode="auto">
              <a:xfrm>
                <a:off x="3741071" y="2711145"/>
                <a:ext cx="287908" cy="565040"/>
              </a:xfrm>
              <a:custGeom>
                <a:avLst/>
                <a:gdLst>
                  <a:gd name="T0" fmla="*/ 1 w 168"/>
                  <a:gd name="T1" fmla="*/ 333 h 333"/>
                  <a:gd name="T2" fmla="*/ 0 w 168"/>
                  <a:gd name="T3" fmla="*/ 5 h 333"/>
                  <a:gd name="T4" fmla="*/ 5 w 168"/>
                  <a:gd name="T5" fmla="*/ 0 h 333"/>
                  <a:gd name="T6" fmla="*/ 168 w 168"/>
                  <a:gd name="T7" fmla="*/ 4 h 333"/>
                  <a:gd name="T8" fmla="*/ 0 60000 65536"/>
                  <a:gd name="T9" fmla="*/ 0 60000 65536"/>
                  <a:gd name="T10" fmla="*/ 0 60000 65536"/>
                  <a:gd name="T11" fmla="*/ 0 60000 65536"/>
                  <a:gd name="T12" fmla="*/ 0 w 168"/>
                  <a:gd name="T13" fmla="*/ 0 h 333"/>
                  <a:gd name="T14" fmla="*/ 168 w 168"/>
                  <a:gd name="T15" fmla="*/ 333 h 333"/>
                </a:gdLst>
                <a:ahLst/>
                <a:cxnLst>
                  <a:cxn ang="T8">
                    <a:pos x="T0" y="T1"/>
                  </a:cxn>
                  <a:cxn ang="T9">
                    <a:pos x="T2" y="T3"/>
                  </a:cxn>
                  <a:cxn ang="T10">
                    <a:pos x="T4" y="T5"/>
                  </a:cxn>
                  <a:cxn ang="T11">
                    <a:pos x="T6" y="T7"/>
                  </a:cxn>
                </a:cxnLst>
                <a:rect l="T12" t="T13" r="T14" b="T15"/>
                <a:pathLst>
                  <a:path w="168" h="333">
                    <a:moveTo>
                      <a:pt x="1" y="333"/>
                    </a:moveTo>
                    <a:lnTo>
                      <a:pt x="0" y="5"/>
                    </a:lnTo>
                    <a:lnTo>
                      <a:pt x="5" y="0"/>
                    </a:lnTo>
                    <a:lnTo>
                      <a:pt x="168" y="4"/>
                    </a:lnTo>
                  </a:path>
                </a:pathLst>
              </a:custGeom>
              <a:noFill/>
              <a:ln w="25400">
                <a:solidFill>
                  <a:schemeClr val="tx2"/>
                </a:solidFill>
                <a:round/>
                <a:headEnd/>
                <a:tailEnd type="triangle" w="med" len="med"/>
              </a:ln>
            </p:spPr>
            <p:txBody>
              <a:bodyPr wrap="none" anchor="ctr">
                <a:prstTxWarp prst="textNoShape">
                  <a:avLst/>
                </a:prstTxWarp>
              </a:bodyPr>
              <a:lstStyle/>
              <a:p>
                <a:endParaRPr lang="en-US" sz="1500" b="1">
                  <a:solidFill>
                    <a:schemeClr val="tx2"/>
                  </a:solidFill>
                </a:endParaRPr>
              </a:p>
            </p:txBody>
          </p:sp>
        </p:grpSp>
        <p:sp>
          <p:nvSpPr>
            <p:cNvPr id="404" name="Rectangle 56"/>
            <p:cNvSpPr>
              <a:spLocks noChangeArrowheads="1"/>
            </p:cNvSpPr>
            <p:nvPr/>
          </p:nvSpPr>
          <p:spPr bwMode="auto">
            <a:xfrm>
              <a:off x="5008063" y="4832243"/>
              <a:ext cx="780448" cy="771650"/>
            </a:xfrm>
            <a:prstGeom prst="rect">
              <a:avLst/>
            </a:prstGeom>
            <a:noFill/>
            <a:ln w="12700">
              <a:noFill/>
              <a:miter lim="800000"/>
              <a:headEnd/>
              <a:tailEnd/>
            </a:ln>
          </p:spPr>
          <p:txBody>
            <a:bodyPr wrap="none" lIns="42416" tIns="20836" rIns="42416" bIns="20836">
              <a:prstTxWarp prst="textNoShape">
                <a:avLst/>
              </a:prstTxWarp>
              <a:spAutoFit/>
            </a:bodyPr>
            <a:lstStyle/>
            <a:p>
              <a:pPr algn="l">
                <a:spcBef>
                  <a:spcPct val="0"/>
                </a:spcBef>
              </a:pPr>
              <a:r>
                <a:rPr lang="en-US" sz="1000" b="1" dirty="0" err="1">
                  <a:solidFill>
                    <a:schemeClr val="tx2"/>
                  </a:solidFill>
                </a:rPr>
                <a:t>Inst</a:t>
              </a:r>
              <a:r>
                <a:rPr lang="en-US" sz="1000" b="1" dirty="0">
                  <a:solidFill>
                    <a:schemeClr val="tx2"/>
                  </a:solidFill>
                </a:rPr>
                <a:t/>
              </a:r>
              <a:br>
                <a:rPr lang="en-US" sz="1000" b="1" dirty="0">
                  <a:solidFill>
                    <a:schemeClr val="tx2"/>
                  </a:solidFill>
                </a:rPr>
              </a:br>
              <a:r>
                <a:rPr lang="en-US" sz="1000" b="1" dirty="0">
                  <a:solidFill>
                    <a:schemeClr val="tx2"/>
                  </a:solidFill>
                </a:rPr>
                <a:t>[31:7]</a:t>
              </a:r>
            </a:p>
          </p:txBody>
        </p:sp>
        <p:grpSp>
          <p:nvGrpSpPr>
            <p:cNvPr id="405" name="Group 438"/>
            <p:cNvGrpSpPr/>
            <p:nvPr/>
          </p:nvGrpSpPr>
          <p:grpSpPr>
            <a:xfrm>
              <a:off x="13104224" y="2432217"/>
              <a:ext cx="383176" cy="1207794"/>
              <a:chOff x="5791200" y="1352550"/>
              <a:chExt cx="152400" cy="533400"/>
            </a:xfrm>
          </p:grpSpPr>
          <p:sp>
            <p:nvSpPr>
              <p:cNvPr id="476" name="Trapezoid 439"/>
              <p:cNvSpPr/>
              <p:nvPr/>
            </p:nvSpPr>
            <p:spPr>
              <a:xfrm rot="5400000">
                <a:off x="5600700" y="1543050"/>
                <a:ext cx="533400" cy="152400"/>
              </a:xfrm>
              <a:prstGeom prst="trapezoid">
                <a:avLst>
                  <a:gd name="adj" fmla="val 62709"/>
                </a:avLst>
              </a:prstGeom>
              <a:solidFill>
                <a:srgbClr val="FFFFFF"/>
              </a:solidFill>
              <a:ln w="28575" cmpd="sng">
                <a:solidFill>
                  <a:schemeClr val="tx2"/>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57150" tIns="28575" rIns="57150" bIns="28575" numCol="1" spcCol="0" rtlCol="0" fromWordArt="0" anchor="ctr" anchorCtr="0" forceAA="0" compatLnSpc="1">
                <a:prstTxWarp prst="textNoShape">
                  <a:avLst/>
                </a:prstTxWarp>
                <a:noAutofit/>
              </a:bodyPr>
              <a:lstStyle/>
              <a:p>
                <a:pPr algn="ctr"/>
                <a:endParaRPr lang="en-US" sz="3375"/>
              </a:p>
            </p:txBody>
          </p:sp>
          <p:sp>
            <p:nvSpPr>
              <p:cNvPr id="477" name="TextBox 440"/>
              <p:cNvSpPr txBox="1"/>
              <p:nvPr/>
            </p:nvSpPr>
            <p:spPr>
              <a:xfrm>
                <a:off x="5803629" y="1585907"/>
                <a:ext cx="76200" cy="131161"/>
              </a:xfrm>
              <a:prstGeom prst="rect">
                <a:avLst/>
              </a:prstGeom>
              <a:noFill/>
            </p:spPr>
            <p:txBody>
              <a:bodyPr wrap="square" lIns="0" tIns="0" rIns="0" bIns="0" rtlCol="0">
                <a:spAutoFit/>
              </a:bodyPr>
              <a:lstStyle/>
              <a:p>
                <a:r>
                  <a:rPr lang="en-US" sz="875" dirty="0"/>
                  <a:t>1</a:t>
                </a:r>
              </a:p>
            </p:txBody>
          </p:sp>
          <p:sp>
            <p:nvSpPr>
              <p:cNvPr id="478" name="TextBox 441"/>
              <p:cNvSpPr txBox="1"/>
              <p:nvPr/>
            </p:nvSpPr>
            <p:spPr>
              <a:xfrm>
                <a:off x="5821934" y="1737123"/>
                <a:ext cx="43382" cy="131161"/>
              </a:xfrm>
              <a:prstGeom prst="rect">
                <a:avLst/>
              </a:prstGeom>
              <a:noFill/>
            </p:spPr>
            <p:txBody>
              <a:bodyPr wrap="none" lIns="0" tIns="0" rIns="0" bIns="0" rtlCol="0">
                <a:spAutoFit/>
              </a:bodyPr>
              <a:lstStyle/>
              <a:p>
                <a:r>
                  <a:rPr lang="en-US" sz="875" dirty="0"/>
                  <a:t>0</a:t>
                </a:r>
              </a:p>
            </p:txBody>
          </p:sp>
          <p:sp>
            <p:nvSpPr>
              <p:cNvPr id="479" name="TextBox 442"/>
              <p:cNvSpPr txBox="1"/>
              <p:nvPr/>
            </p:nvSpPr>
            <p:spPr>
              <a:xfrm>
                <a:off x="5803772" y="1427521"/>
                <a:ext cx="76200" cy="131161"/>
              </a:xfrm>
              <a:prstGeom prst="rect">
                <a:avLst/>
              </a:prstGeom>
              <a:noFill/>
            </p:spPr>
            <p:txBody>
              <a:bodyPr wrap="square" lIns="0" tIns="0" rIns="0" bIns="0" rtlCol="0">
                <a:spAutoFit/>
              </a:bodyPr>
              <a:lstStyle/>
              <a:p>
                <a:r>
                  <a:rPr lang="en-US" sz="875" dirty="0"/>
                  <a:t>2</a:t>
                </a:r>
              </a:p>
            </p:txBody>
          </p:sp>
        </p:grpSp>
        <p:sp>
          <p:nvSpPr>
            <p:cNvPr id="406" name="Rectangle 72"/>
            <p:cNvSpPr>
              <a:spLocks noChangeArrowheads="1"/>
            </p:cNvSpPr>
            <p:nvPr/>
          </p:nvSpPr>
          <p:spPr bwMode="auto">
            <a:xfrm>
              <a:off x="12148432" y="5072934"/>
              <a:ext cx="450116" cy="432229"/>
            </a:xfrm>
            <a:prstGeom prst="rect">
              <a:avLst/>
            </a:prstGeom>
            <a:noFill/>
            <a:ln w="25400">
              <a:noFill/>
              <a:miter lim="800000"/>
              <a:headEnd/>
              <a:tailEnd/>
            </a:ln>
          </p:spPr>
          <p:txBody>
            <a:bodyPr wrap="none" lIns="42416" tIns="20836" rIns="42416" bIns="20836">
              <a:prstTxWarp prst="textNoShape">
                <a:avLst/>
              </a:prstTxWarp>
              <a:spAutoFit/>
            </a:bodyPr>
            <a:lstStyle/>
            <a:p>
              <a:pPr>
                <a:spcBef>
                  <a:spcPct val="0"/>
                </a:spcBef>
              </a:pPr>
              <a:r>
                <a:rPr lang="en-US" sz="1000" b="1" dirty="0" err="1">
                  <a:solidFill>
                    <a:schemeClr val="tx2"/>
                  </a:solidFill>
                </a:rPr>
                <a:t>clk</a:t>
              </a:r>
              <a:endParaRPr lang="en-US" sz="1000" b="1" dirty="0">
                <a:solidFill>
                  <a:schemeClr val="tx2"/>
                </a:solidFill>
              </a:endParaRPr>
            </a:p>
          </p:txBody>
        </p:sp>
        <p:sp>
          <p:nvSpPr>
            <p:cNvPr id="407" name="Freeform 444"/>
            <p:cNvSpPr>
              <a:spLocks/>
            </p:cNvSpPr>
            <p:nvPr/>
          </p:nvSpPr>
          <p:spPr bwMode="auto">
            <a:xfrm>
              <a:off x="12292486" y="4724400"/>
              <a:ext cx="134282" cy="132957"/>
            </a:xfrm>
            <a:custGeom>
              <a:avLst/>
              <a:gdLst>
                <a:gd name="T0" fmla="*/ 0 w 49"/>
                <a:gd name="T1" fmla="*/ 48 h 49"/>
                <a:gd name="T2" fmla="*/ 24 w 49"/>
                <a:gd name="T3" fmla="*/ 0 h 49"/>
                <a:gd name="T4" fmla="*/ 48 w 49"/>
                <a:gd name="T5" fmla="*/ 48 h 49"/>
                <a:gd name="T6" fmla="*/ 0 60000 65536"/>
                <a:gd name="T7" fmla="*/ 0 60000 65536"/>
                <a:gd name="T8" fmla="*/ 0 60000 65536"/>
                <a:gd name="T9" fmla="*/ 0 w 49"/>
                <a:gd name="T10" fmla="*/ 0 h 49"/>
                <a:gd name="T11" fmla="*/ 49 w 49"/>
                <a:gd name="T12" fmla="*/ 49 h 49"/>
              </a:gdLst>
              <a:ahLst/>
              <a:cxnLst>
                <a:cxn ang="T6">
                  <a:pos x="T0" y="T1"/>
                </a:cxn>
                <a:cxn ang="T7">
                  <a:pos x="T2" y="T3"/>
                </a:cxn>
                <a:cxn ang="T8">
                  <a:pos x="T4" y="T5"/>
                </a:cxn>
              </a:cxnLst>
              <a:rect l="T9" t="T10" r="T11" b="T12"/>
              <a:pathLst>
                <a:path w="49" h="49">
                  <a:moveTo>
                    <a:pt x="0" y="48"/>
                  </a:moveTo>
                  <a:lnTo>
                    <a:pt x="24" y="0"/>
                  </a:lnTo>
                  <a:lnTo>
                    <a:pt x="48" y="48"/>
                  </a:lnTo>
                </a:path>
              </a:pathLst>
            </a:custGeom>
            <a:noFill/>
            <a:ln w="25400" cap="rnd">
              <a:solidFill>
                <a:schemeClr val="tx2"/>
              </a:solidFill>
              <a:round/>
              <a:headEnd/>
              <a:tailEnd/>
            </a:ln>
          </p:spPr>
          <p:txBody>
            <a:bodyPr>
              <a:prstTxWarp prst="textNoShape">
                <a:avLst/>
              </a:prstTxWarp>
            </a:bodyPr>
            <a:lstStyle/>
            <a:p>
              <a:endParaRPr lang="en-US" sz="1500" b="1">
                <a:solidFill>
                  <a:schemeClr val="tx2"/>
                </a:solidFill>
              </a:endParaRPr>
            </a:p>
          </p:txBody>
        </p:sp>
        <p:sp>
          <p:nvSpPr>
            <p:cNvPr id="408" name="Line 85"/>
            <p:cNvSpPr>
              <a:spLocks noChangeShapeType="1"/>
            </p:cNvSpPr>
            <p:nvPr/>
          </p:nvSpPr>
          <p:spPr bwMode="auto">
            <a:xfrm>
              <a:off x="12368686" y="4857357"/>
              <a:ext cx="0" cy="173990"/>
            </a:xfrm>
            <a:prstGeom prst="line">
              <a:avLst/>
            </a:prstGeom>
            <a:noFill/>
            <a:ln w="25400">
              <a:solidFill>
                <a:schemeClr val="tx2"/>
              </a:solidFill>
              <a:round/>
              <a:headEnd/>
              <a:tailEnd/>
            </a:ln>
          </p:spPr>
          <p:txBody>
            <a:bodyPr wrap="none" anchor="ctr">
              <a:prstTxWarp prst="textNoShape">
                <a:avLst/>
              </a:prstTxWarp>
            </a:bodyPr>
            <a:lstStyle/>
            <a:p>
              <a:endParaRPr lang="en-US" sz="1125">
                <a:solidFill>
                  <a:schemeClr val="tx2"/>
                </a:solidFill>
              </a:endParaRPr>
            </a:p>
          </p:txBody>
        </p:sp>
        <p:sp>
          <p:nvSpPr>
            <p:cNvPr id="409" name="Freeform 53"/>
            <p:cNvSpPr>
              <a:spLocks/>
            </p:cNvSpPr>
            <p:nvPr/>
          </p:nvSpPr>
          <p:spPr bwMode="auto">
            <a:xfrm flipV="1">
              <a:off x="11075432" y="3014291"/>
              <a:ext cx="2014351" cy="78248"/>
            </a:xfrm>
            <a:custGeom>
              <a:avLst/>
              <a:gdLst>
                <a:gd name="T0" fmla="*/ 0 w 873"/>
                <a:gd name="T1" fmla="*/ 0 h 1"/>
                <a:gd name="T2" fmla="*/ 872 w 873"/>
                <a:gd name="T3" fmla="*/ 0 h 1"/>
                <a:gd name="T4" fmla="*/ 0 60000 65536"/>
                <a:gd name="T5" fmla="*/ 0 60000 65536"/>
                <a:gd name="T6" fmla="*/ 0 w 873"/>
                <a:gd name="T7" fmla="*/ 0 h 1"/>
                <a:gd name="T8" fmla="*/ 873 w 873"/>
                <a:gd name="T9" fmla="*/ 1 h 1"/>
              </a:gdLst>
              <a:ahLst/>
              <a:cxnLst>
                <a:cxn ang="T4">
                  <a:pos x="T0" y="T1"/>
                </a:cxn>
                <a:cxn ang="T5">
                  <a:pos x="T2" y="T3"/>
                </a:cxn>
              </a:cxnLst>
              <a:rect l="T6" t="T7" r="T8" b="T9"/>
              <a:pathLst>
                <a:path w="873" h="1">
                  <a:moveTo>
                    <a:pt x="0" y="0"/>
                  </a:moveTo>
                  <a:lnTo>
                    <a:pt x="872" y="0"/>
                  </a:lnTo>
                </a:path>
              </a:pathLst>
            </a:custGeom>
            <a:noFill/>
            <a:ln w="28575" cap="rnd">
              <a:solidFill>
                <a:schemeClr val="tx2"/>
              </a:solidFill>
              <a:round/>
              <a:headEnd/>
              <a:tailEnd type="triangle" w="med" len="med"/>
            </a:ln>
          </p:spPr>
          <p:txBody>
            <a:bodyPr>
              <a:prstTxWarp prst="textNoShape">
                <a:avLst/>
              </a:prstTxWarp>
            </a:bodyPr>
            <a:lstStyle/>
            <a:p>
              <a:endParaRPr lang="en-US" sz="1125"/>
            </a:p>
          </p:txBody>
        </p:sp>
        <p:sp>
          <p:nvSpPr>
            <p:cNvPr id="410" name="Line 86"/>
            <p:cNvSpPr>
              <a:spLocks noChangeShapeType="1"/>
            </p:cNvSpPr>
            <p:nvPr/>
          </p:nvSpPr>
          <p:spPr bwMode="auto">
            <a:xfrm>
              <a:off x="12875624" y="3415999"/>
              <a:ext cx="226898" cy="5318"/>
            </a:xfrm>
            <a:prstGeom prst="line">
              <a:avLst/>
            </a:prstGeom>
            <a:noFill/>
            <a:ln w="28575">
              <a:solidFill>
                <a:schemeClr val="tx2"/>
              </a:solidFill>
              <a:round/>
              <a:headEnd type="none" w="med" len="med"/>
              <a:tailEnd type="triangle" w="med" len="med"/>
            </a:ln>
          </p:spPr>
          <p:txBody>
            <a:bodyPr wrap="none" anchor="ctr">
              <a:prstTxWarp prst="textNoShape">
                <a:avLst/>
              </a:prstTxWarp>
            </a:bodyPr>
            <a:lstStyle/>
            <a:p>
              <a:endParaRPr lang="en-US" sz="1125"/>
            </a:p>
          </p:txBody>
        </p:sp>
        <p:sp>
          <p:nvSpPr>
            <p:cNvPr id="411" name="Line 86"/>
            <p:cNvSpPr>
              <a:spLocks noChangeShapeType="1"/>
            </p:cNvSpPr>
            <p:nvPr/>
          </p:nvSpPr>
          <p:spPr bwMode="auto">
            <a:xfrm flipH="1">
              <a:off x="12873920" y="3415999"/>
              <a:ext cx="1" cy="322871"/>
            </a:xfrm>
            <a:prstGeom prst="line">
              <a:avLst/>
            </a:prstGeom>
            <a:noFill/>
            <a:ln w="28575">
              <a:solidFill>
                <a:schemeClr val="tx2"/>
              </a:solidFill>
              <a:round/>
              <a:headEnd/>
              <a:tailEnd/>
            </a:ln>
          </p:spPr>
          <p:txBody>
            <a:bodyPr wrap="none" anchor="ctr">
              <a:prstTxWarp prst="textNoShape">
                <a:avLst/>
              </a:prstTxWarp>
            </a:bodyPr>
            <a:lstStyle/>
            <a:p>
              <a:pPr algn="r"/>
              <a:endParaRPr lang="en-US" sz="1125" dirty="0"/>
            </a:p>
          </p:txBody>
        </p:sp>
        <p:sp>
          <p:nvSpPr>
            <p:cNvPr id="412" name="Line 86"/>
            <p:cNvSpPr>
              <a:spLocks noChangeShapeType="1"/>
            </p:cNvSpPr>
            <p:nvPr/>
          </p:nvSpPr>
          <p:spPr bwMode="auto">
            <a:xfrm>
              <a:off x="12647053" y="3738868"/>
              <a:ext cx="226867" cy="1"/>
            </a:xfrm>
            <a:prstGeom prst="line">
              <a:avLst/>
            </a:prstGeom>
            <a:noFill/>
            <a:ln w="28575">
              <a:solidFill>
                <a:schemeClr val="tx2"/>
              </a:solidFill>
              <a:round/>
              <a:headEnd/>
              <a:tailEnd/>
            </a:ln>
          </p:spPr>
          <p:txBody>
            <a:bodyPr wrap="none" anchor="ctr">
              <a:prstTxWarp prst="textNoShape">
                <a:avLst/>
              </a:prstTxWarp>
            </a:bodyPr>
            <a:lstStyle/>
            <a:p>
              <a:endParaRPr lang="en-US" sz="1125"/>
            </a:p>
          </p:txBody>
        </p:sp>
        <p:sp>
          <p:nvSpPr>
            <p:cNvPr id="413" name="Line 86"/>
            <p:cNvSpPr>
              <a:spLocks noChangeShapeType="1"/>
            </p:cNvSpPr>
            <p:nvPr/>
          </p:nvSpPr>
          <p:spPr bwMode="auto">
            <a:xfrm>
              <a:off x="13487399" y="3092539"/>
              <a:ext cx="129086" cy="0"/>
            </a:xfrm>
            <a:prstGeom prst="line">
              <a:avLst/>
            </a:prstGeom>
            <a:noFill/>
            <a:ln w="28575">
              <a:solidFill>
                <a:schemeClr val="tx2"/>
              </a:solidFill>
              <a:round/>
              <a:headEnd/>
              <a:tailEnd/>
            </a:ln>
          </p:spPr>
          <p:txBody>
            <a:bodyPr wrap="none" anchor="ctr">
              <a:prstTxWarp prst="textNoShape">
                <a:avLst/>
              </a:prstTxWarp>
            </a:bodyPr>
            <a:lstStyle/>
            <a:p>
              <a:endParaRPr lang="en-US" sz="1125"/>
            </a:p>
          </p:txBody>
        </p:sp>
        <p:sp>
          <p:nvSpPr>
            <p:cNvPr id="414" name="Line 86"/>
            <p:cNvSpPr>
              <a:spLocks noChangeShapeType="1"/>
            </p:cNvSpPr>
            <p:nvPr/>
          </p:nvSpPr>
          <p:spPr bwMode="auto">
            <a:xfrm flipH="1">
              <a:off x="13616485" y="1861222"/>
              <a:ext cx="23924" cy="1231318"/>
            </a:xfrm>
            <a:prstGeom prst="line">
              <a:avLst/>
            </a:prstGeom>
            <a:noFill/>
            <a:ln w="28575">
              <a:solidFill>
                <a:schemeClr val="tx2"/>
              </a:solidFill>
              <a:round/>
              <a:headEnd/>
              <a:tailEnd/>
            </a:ln>
          </p:spPr>
          <p:txBody>
            <a:bodyPr wrap="none" anchor="ctr">
              <a:prstTxWarp prst="textNoShape">
                <a:avLst/>
              </a:prstTxWarp>
            </a:bodyPr>
            <a:lstStyle/>
            <a:p>
              <a:pPr algn="r"/>
              <a:endParaRPr lang="en-US" sz="1125" dirty="0"/>
            </a:p>
          </p:txBody>
        </p:sp>
        <p:sp>
          <p:nvSpPr>
            <p:cNvPr id="415" name="Rectangle 39"/>
            <p:cNvSpPr>
              <a:spLocks noChangeArrowheads="1"/>
            </p:cNvSpPr>
            <p:nvPr/>
          </p:nvSpPr>
          <p:spPr bwMode="auto">
            <a:xfrm>
              <a:off x="12888277" y="6705601"/>
              <a:ext cx="839657" cy="432229"/>
            </a:xfrm>
            <a:prstGeom prst="rect">
              <a:avLst/>
            </a:prstGeom>
            <a:noFill/>
            <a:ln w="25400">
              <a:noFill/>
              <a:miter lim="800000"/>
              <a:headEnd/>
              <a:tailEnd/>
            </a:ln>
          </p:spPr>
          <p:txBody>
            <a:bodyPr wrap="none" lIns="42416" tIns="20836" rIns="42416" bIns="20836">
              <a:prstTxWarp prst="textNoShape">
                <a:avLst/>
              </a:prstTxWarp>
              <a:spAutoFit/>
            </a:bodyPr>
            <a:lstStyle/>
            <a:p>
              <a:pPr>
                <a:spcBef>
                  <a:spcPct val="0"/>
                </a:spcBef>
              </a:pPr>
              <a:r>
                <a:rPr lang="en-US" sz="1000" b="1" dirty="0" err="1">
                  <a:solidFill>
                    <a:schemeClr val="tx2"/>
                  </a:solidFill>
                </a:rPr>
                <a:t>WBSel</a:t>
              </a:r>
              <a:endParaRPr lang="en-US" sz="1000" b="1" dirty="0">
                <a:solidFill>
                  <a:schemeClr val="tx2"/>
                </a:solidFill>
              </a:endParaRPr>
            </a:p>
          </p:txBody>
        </p:sp>
        <p:sp>
          <p:nvSpPr>
            <p:cNvPr id="416" name="Line 86"/>
            <p:cNvSpPr>
              <a:spLocks noChangeShapeType="1"/>
            </p:cNvSpPr>
            <p:nvPr/>
          </p:nvSpPr>
          <p:spPr bwMode="auto">
            <a:xfrm>
              <a:off x="11044317" y="4541459"/>
              <a:ext cx="302997" cy="8529"/>
            </a:xfrm>
            <a:prstGeom prst="line">
              <a:avLst/>
            </a:prstGeom>
            <a:noFill/>
            <a:ln w="28575">
              <a:solidFill>
                <a:schemeClr val="tx2"/>
              </a:solidFill>
              <a:round/>
              <a:headEnd type="none" w="med" len="med"/>
              <a:tailEnd type="triangle" w="med" len="med"/>
            </a:ln>
          </p:spPr>
          <p:txBody>
            <a:bodyPr wrap="none" anchor="ctr">
              <a:prstTxWarp prst="textNoShape">
                <a:avLst/>
              </a:prstTxWarp>
            </a:bodyPr>
            <a:lstStyle/>
            <a:p>
              <a:endParaRPr lang="en-US" sz="1125"/>
            </a:p>
          </p:txBody>
        </p:sp>
        <p:sp>
          <p:nvSpPr>
            <p:cNvPr id="417" name="Line 86"/>
            <p:cNvSpPr>
              <a:spLocks noChangeShapeType="1"/>
            </p:cNvSpPr>
            <p:nvPr/>
          </p:nvSpPr>
          <p:spPr bwMode="auto">
            <a:xfrm>
              <a:off x="11044317" y="4548642"/>
              <a:ext cx="2507" cy="524290"/>
            </a:xfrm>
            <a:prstGeom prst="line">
              <a:avLst/>
            </a:prstGeom>
            <a:noFill/>
            <a:ln w="28575">
              <a:solidFill>
                <a:schemeClr val="tx2"/>
              </a:solidFill>
              <a:round/>
              <a:headEnd/>
              <a:tailEnd/>
            </a:ln>
          </p:spPr>
          <p:txBody>
            <a:bodyPr wrap="none" anchor="ctr">
              <a:prstTxWarp prst="textNoShape">
                <a:avLst/>
              </a:prstTxWarp>
            </a:bodyPr>
            <a:lstStyle/>
            <a:p>
              <a:pPr algn="r"/>
              <a:endParaRPr lang="en-US" sz="1125" dirty="0"/>
            </a:p>
          </p:txBody>
        </p:sp>
        <p:sp>
          <p:nvSpPr>
            <p:cNvPr id="418" name="Line 86"/>
            <p:cNvSpPr>
              <a:spLocks noChangeShapeType="1"/>
            </p:cNvSpPr>
            <p:nvPr/>
          </p:nvSpPr>
          <p:spPr bwMode="auto">
            <a:xfrm>
              <a:off x="8072516" y="5051062"/>
              <a:ext cx="2971801" cy="36905"/>
            </a:xfrm>
            <a:prstGeom prst="line">
              <a:avLst/>
            </a:prstGeom>
            <a:noFill/>
            <a:ln w="28575">
              <a:solidFill>
                <a:schemeClr val="tx2"/>
              </a:solidFill>
              <a:round/>
              <a:headEnd/>
              <a:tailEnd/>
            </a:ln>
          </p:spPr>
          <p:txBody>
            <a:bodyPr wrap="none" anchor="ctr">
              <a:prstTxWarp prst="textNoShape">
                <a:avLst/>
              </a:prstTxWarp>
            </a:bodyPr>
            <a:lstStyle/>
            <a:p>
              <a:endParaRPr lang="en-US" sz="1125"/>
            </a:p>
          </p:txBody>
        </p:sp>
        <p:sp>
          <p:nvSpPr>
            <p:cNvPr id="419" name="Line 86"/>
            <p:cNvSpPr>
              <a:spLocks noChangeShapeType="1"/>
            </p:cNvSpPr>
            <p:nvPr/>
          </p:nvSpPr>
          <p:spPr bwMode="auto">
            <a:xfrm flipH="1">
              <a:off x="8072517" y="4287425"/>
              <a:ext cx="2507" cy="775342"/>
            </a:xfrm>
            <a:prstGeom prst="line">
              <a:avLst/>
            </a:prstGeom>
            <a:noFill/>
            <a:ln w="28575">
              <a:solidFill>
                <a:schemeClr val="tx2"/>
              </a:solidFill>
              <a:round/>
              <a:headEnd/>
              <a:tailEnd/>
            </a:ln>
          </p:spPr>
          <p:txBody>
            <a:bodyPr wrap="none" anchor="ctr">
              <a:prstTxWarp prst="textNoShape">
                <a:avLst/>
              </a:prstTxWarp>
            </a:bodyPr>
            <a:lstStyle/>
            <a:p>
              <a:pPr algn="r"/>
              <a:endParaRPr lang="en-US" sz="1125" dirty="0"/>
            </a:p>
          </p:txBody>
        </p:sp>
        <p:cxnSp>
          <p:nvCxnSpPr>
            <p:cNvPr id="420" name="Straight Arrow Connector 457"/>
            <p:cNvCxnSpPr/>
            <p:nvPr/>
          </p:nvCxnSpPr>
          <p:spPr bwMode="auto">
            <a:xfrm flipV="1">
              <a:off x="11685153" y="4901204"/>
              <a:ext cx="0" cy="1771339"/>
            </a:xfrm>
            <a:prstGeom prst="straightConnector1">
              <a:avLst/>
            </a:prstGeom>
            <a:solidFill>
              <a:schemeClr val="accent1"/>
            </a:solidFill>
            <a:ln w="28575" cap="flat" cmpd="sng" algn="ctr">
              <a:solidFill>
                <a:schemeClr val="tx2"/>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nvGrpSpPr>
            <p:cNvPr id="421" name="Group 458"/>
            <p:cNvGrpSpPr/>
            <p:nvPr/>
          </p:nvGrpSpPr>
          <p:grpSpPr>
            <a:xfrm>
              <a:off x="8142281" y="3450512"/>
              <a:ext cx="1169248" cy="1258157"/>
              <a:chOff x="3738867" y="3105150"/>
              <a:chExt cx="730780" cy="786348"/>
            </a:xfrm>
          </p:grpSpPr>
          <p:sp>
            <p:nvSpPr>
              <p:cNvPr id="474" name="Trapezoid 459"/>
              <p:cNvSpPr/>
              <p:nvPr/>
            </p:nvSpPr>
            <p:spPr>
              <a:xfrm rot="5400000">
                <a:off x="3695700" y="3219450"/>
                <a:ext cx="762000" cy="533400"/>
              </a:xfrm>
              <a:prstGeom prst="trapezoid">
                <a:avLst>
                  <a:gd name="adj" fmla="val 30656"/>
                </a:avLst>
              </a:prstGeom>
              <a:ln w="28575" cmpd="sng">
                <a:solidFill>
                  <a:schemeClr val="tx2"/>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5040" dirty="0"/>
              </a:p>
            </p:txBody>
          </p:sp>
          <p:sp>
            <p:nvSpPr>
              <p:cNvPr id="475" name="TextBox 460"/>
              <p:cNvSpPr txBox="1"/>
              <p:nvPr/>
            </p:nvSpPr>
            <p:spPr>
              <a:xfrm>
                <a:off x="3738867" y="3286906"/>
                <a:ext cx="730780" cy="604592"/>
              </a:xfrm>
              <a:prstGeom prst="rect">
                <a:avLst/>
              </a:prstGeom>
              <a:noFill/>
              <a:ln>
                <a:noFill/>
              </a:ln>
            </p:spPr>
            <p:txBody>
              <a:bodyPr wrap="none" rtlCol="0">
                <a:spAutoFit/>
              </a:bodyPr>
              <a:lstStyle/>
              <a:p>
                <a:r>
                  <a:rPr lang="en-US" sz="1125" b="1" dirty="0"/>
                  <a:t>Branch</a:t>
                </a:r>
              </a:p>
              <a:p>
                <a:r>
                  <a:rPr lang="en-US" sz="1125" b="1" dirty="0"/>
                  <a:t>Comp</a:t>
                </a:r>
              </a:p>
            </p:txBody>
          </p:sp>
        </p:grpSp>
        <p:sp>
          <p:nvSpPr>
            <p:cNvPr id="422" name="Freeform 53"/>
            <p:cNvSpPr>
              <a:spLocks/>
            </p:cNvSpPr>
            <p:nvPr/>
          </p:nvSpPr>
          <p:spPr bwMode="auto">
            <a:xfrm flipV="1">
              <a:off x="9222488" y="4267199"/>
              <a:ext cx="250237" cy="45719"/>
            </a:xfrm>
            <a:custGeom>
              <a:avLst/>
              <a:gdLst>
                <a:gd name="T0" fmla="*/ 0 w 873"/>
                <a:gd name="T1" fmla="*/ 0 h 1"/>
                <a:gd name="T2" fmla="*/ 872 w 873"/>
                <a:gd name="T3" fmla="*/ 0 h 1"/>
                <a:gd name="T4" fmla="*/ 0 60000 65536"/>
                <a:gd name="T5" fmla="*/ 0 60000 65536"/>
                <a:gd name="T6" fmla="*/ 0 w 873"/>
                <a:gd name="T7" fmla="*/ 0 h 1"/>
                <a:gd name="T8" fmla="*/ 873 w 873"/>
                <a:gd name="T9" fmla="*/ 1 h 1"/>
              </a:gdLst>
              <a:ahLst/>
              <a:cxnLst>
                <a:cxn ang="T4">
                  <a:pos x="T0" y="T1"/>
                </a:cxn>
                <a:cxn ang="T5">
                  <a:pos x="T2" y="T3"/>
                </a:cxn>
              </a:cxnLst>
              <a:rect l="T6" t="T7" r="T8" b="T9"/>
              <a:pathLst>
                <a:path w="873" h="1">
                  <a:moveTo>
                    <a:pt x="0" y="0"/>
                  </a:moveTo>
                  <a:lnTo>
                    <a:pt x="872" y="0"/>
                  </a:lnTo>
                </a:path>
              </a:pathLst>
            </a:custGeom>
            <a:noFill/>
            <a:ln w="28575" cap="rnd">
              <a:solidFill>
                <a:schemeClr val="tx2"/>
              </a:solidFill>
              <a:round/>
              <a:headEnd/>
              <a:tailEnd type="triangle" w="med" len="med"/>
            </a:ln>
          </p:spPr>
          <p:txBody>
            <a:bodyPr>
              <a:prstTxWarp prst="textNoShape">
                <a:avLst/>
              </a:prstTxWarp>
            </a:bodyPr>
            <a:lstStyle/>
            <a:p>
              <a:endParaRPr lang="en-US" sz="1125"/>
            </a:p>
          </p:txBody>
        </p:sp>
        <p:sp>
          <p:nvSpPr>
            <p:cNvPr id="423" name="Line 86"/>
            <p:cNvSpPr>
              <a:spLocks noChangeShapeType="1"/>
            </p:cNvSpPr>
            <p:nvPr/>
          </p:nvSpPr>
          <p:spPr bwMode="auto">
            <a:xfrm>
              <a:off x="9208148" y="4305652"/>
              <a:ext cx="63" cy="741932"/>
            </a:xfrm>
            <a:prstGeom prst="line">
              <a:avLst/>
            </a:prstGeom>
            <a:noFill/>
            <a:ln w="28575">
              <a:solidFill>
                <a:schemeClr val="tx2"/>
              </a:solidFill>
              <a:round/>
              <a:headEnd/>
              <a:tailEnd/>
            </a:ln>
          </p:spPr>
          <p:txBody>
            <a:bodyPr wrap="none" anchor="ctr">
              <a:prstTxWarp prst="textNoShape">
                <a:avLst/>
              </a:prstTxWarp>
            </a:bodyPr>
            <a:lstStyle/>
            <a:p>
              <a:pPr algn="r"/>
              <a:endParaRPr lang="en-US" sz="1125" dirty="0"/>
            </a:p>
          </p:txBody>
        </p:sp>
        <p:grpSp>
          <p:nvGrpSpPr>
            <p:cNvPr id="424" name="Group 463"/>
            <p:cNvGrpSpPr/>
            <p:nvPr/>
          </p:nvGrpSpPr>
          <p:grpSpPr>
            <a:xfrm>
              <a:off x="9475581" y="3350151"/>
              <a:ext cx="277273" cy="733853"/>
              <a:chOff x="5791200" y="1352550"/>
              <a:chExt cx="152400" cy="533400"/>
            </a:xfrm>
          </p:grpSpPr>
          <p:sp>
            <p:nvSpPr>
              <p:cNvPr id="471" name="Trapezoid 464"/>
              <p:cNvSpPr/>
              <p:nvPr/>
            </p:nvSpPr>
            <p:spPr>
              <a:xfrm rot="5400000">
                <a:off x="5600700" y="1543050"/>
                <a:ext cx="533400" cy="152400"/>
              </a:xfrm>
              <a:prstGeom prst="trapezoid">
                <a:avLst>
                  <a:gd name="adj" fmla="val 62709"/>
                </a:avLst>
              </a:prstGeom>
              <a:solidFill>
                <a:srgbClr val="FFFFFF"/>
              </a:solidFill>
              <a:ln w="28575" cmpd="sng">
                <a:solidFill>
                  <a:schemeClr val="tx2"/>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57150" tIns="28575" rIns="57150" bIns="28575" numCol="1" spcCol="0" rtlCol="0" fromWordArt="0" anchor="ctr" anchorCtr="0" forceAA="0" compatLnSpc="1">
                <a:prstTxWarp prst="textNoShape">
                  <a:avLst/>
                </a:prstTxWarp>
                <a:noAutofit/>
              </a:bodyPr>
              <a:lstStyle/>
              <a:p>
                <a:pPr algn="ctr"/>
                <a:endParaRPr lang="en-US" sz="3375"/>
              </a:p>
            </p:txBody>
          </p:sp>
          <p:sp>
            <p:nvSpPr>
              <p:cNvPr id="472" name="TextBox 465"/>
              <p:cNvSpPr txBox="1"/>
              <p:nvPr/>
            </p:nvSpPr>
            <p:spPr>
              <a:xfrm>
                <a:off x="5807075" y="1390651"/>
                <a:ext cx="76200" cy="215868"/>
              </a:xfrm>
              <a:prstGeom prst="rect">
                <a:avLst/>
              </a:prstGeom>
              <a:noFill/>
              <a:ln>
                <a:noFill/>
              </a:ln>
            </p:spPr>
            <p:txBody>
              <a:bodyPr wrap="square" lIns="0" tIns="0" rIns="0" bIns="0" rtlCol="0">
                <a:spAutoFit/>
              </a:bodyPr>
              <a:lstStyle/>
              <a:p>
                <a:r>
                  <a:rPr lang="en-US" sz="875" dirty="0"/>
                  <a:t>1</a:t>
                </a:r>
              </a:p>
            </p:txBody>
          </p:sp>
          <p:sp>
            <p:nvSpPr>
              <p:cNvPr id="473" name="TextBox 466"/>
              <p:cNvSpPr txBox="1"/>
              <p:nvPr/>
            </p:nvSpPr>
            <p:spPr>
              <a:xfrm>
                <a:off x="5821934" y="1638299"/>
                <a:ext cx="59951" cy="215868"/>
              </a:xfrm>
              <a:prstGeom prst="rect">
                <a:avLst/>
              </a:prstGeom>
              <a:noFill/>
              <a:ln>
                <a:noFill/>
              </a:ln>
            </p:spPr>
            <p:txBody>
              <a:bodyPr wrap="none" lIns="0" tIns="0" rIns="0" bIns="0" rtlCol="0">
                <a:spAutoFit/>
              </a:bodyPr>
              <a:lstStyle/>
              <a:p>
                <a:r>
                  <a:rPr lang="en-US" sz="875" dirty="0"/>
                  <a:t>0</a:t>
                </a:r>
              </a:p>
            </p:txBody>
          </p:sp>
        </p:grpSp>
        <p:sp>
          <p:nvSpPr>
            <p:cNvPr id="425" name="Freeform 53"/>
            <p:cNvSpPr>
              <a:spLocks/>
            </p:cNvSpPr>
            <p:nvPr/>
          </p:nvSpPr>
          <p:spPr bwMode="auto">
            <a:xfrm flipV="1">
              <a:off x="9218088" y="3838340"/>
              <a:ext cx="276719" cy="67520"/>
            </a:xfrm>
            <a:custGeom>
              <a:avLst/>
              <a:gdLst>
                <a:gd name="T0" fmla="*/ 0 w 873"/>
                <a:gd name="T1" fmla="*/ 0 h 1"/>
                <a:gd name="T2" fmla="*/ 872 w 873"/>
                <a:gd name="T3" fmla="*/ 0 h 1"/>
                <a:gd name="T4" fmla="*/ 0 60000 65536"/>
                <a:gd name="T5" fmla="*/ 0 60000 65536"/>
                <a:gd name="T6" fmla="*/ 0 w 873"/>
                <a:gd name="T7" fmla="*/ 0 h 1"/>
                <a:gd name="T8" fmla="*/ 873 w 873"/>
                <a:gd name="T9" fmla="*/ 1 h 1"/>
              </a:gdLst>
              <a:ahLst/>
              <a:cxnLst>
                <a:cxn ang="T4">
                  <a:pos x="T0" y="T1"/>
                </a:cxn>
                <a:cxn ang="T5">
                  <a:pos x="T2" y="T3"/>
                </a:cxn>
              </a:cxnLst>
              <a:rect l="T6" t="T7" r="T8" b="T9"/>
              <a:pathLst>
                <a:path w="873" h="1">
                  <a:moveTo>
                    <a:pt x="0" y="0"/>
                  </a:moveTo>
                  <a:lnTo>
                    <a:pt x="872" y="0"/>
                  </a:lnTo>
                </a:path>
              </a:pathLst>
            </a:custGeom>
            <a:noFill/>
            <a:ln w="28575" cap="rnd">
              <a:solidFill>
                <a:schemeClr val="tx2"/>
              </a:solidFill>
              <a:round/>
              <a:headEnd/>
              <a:tailEnd type="triangle" w="med" len="med"/>
            </a:ln>
          </p:spPr>
          <p:txBody>
            <a:bodyPr>
              <a:prstTxWarp prst="textNoShape">
                <a:avLst/>
              </a:prstTxWarp>
            </a:bodyPr>
            <a:lstStyle/>
            <a:p>
              <a:endParaRPr lang="en-US" sz="1125"/>
            </a:p>
          </p:txBody>
        </p:sp>
        <p:sp>
          <p:nvSpPr>
            <p:cNvPr id="426" name="Freeform 53"/>
            <p:cNvSpPr>
              <a:spLocks/>
            </p:cNvSpPr>
            <p:nvPr/>
          </p:nvSpPr>
          <p:spPr bwMode="auto">
            <a:xfrm flipV="1">
              <a:off x="9382495" y="3486813"/>
              <a:ext cx="100106" cy="45719"/>
            </a:xfrm>
            <a:custGeom>
              <a:avLst/>
              <a:gdLst>
                <a:gd name="T0" fmla="*/ 0 w 873"/>
                <a:gd name="T1" fmla="*/ 0 h 1"/>
                <a:gd name="T2" fmla="*/ 872 w 873"/>
                <a:gd name="T3" fmla="*/ 0 h 1"/>
                <a:gd name="T4" fmla="*/ 0 60000 65536"/>
                <a:gd name="T5" fmla="*/ 0 60000 65536"/>
                <a:gd name="T6" fmla="*/ 0 w 873"/>
                <a:gd name="T7" fmla="*/ 0 h 1"/>
                <a:gd name="T8" fmla="*/ 873 w 873"/>
                <a:gd name="T9" fmla="*/ 1 h 1"/>
              </a:gdLst>
              <a:ahLst/>
              <a:cxnLst>
                <a:cxn ang="T4">
                  <a:pos x="T0" y="T1"/>
                </a:cxn>
                <a:cxn ang="T5">
                  <a:pos x="T2" y="T3"/>
                </a:cxn>
              </a:cxnLst>
              <a:rect l="T6" t="T7" r="T8" b="T9"/>
              <a:pathLst>
                <a:path w="873" h="1">
                  <a:moveTo>
                    <a:pt x="0" y="0"/>
                  </a:moveTo>
                  <a:lnTo>
                    <a:pt x="872" y="0"/>
                  </a:lnTo>
                </a:path>
              </a:pathLst>
            </a:custGeom>
            <a:noFill/>
            <a:ln w="28575" cap="rnd">
              <a:solidFill>
                <a:schemeClr val="tx2"/>
              </a:solidFill>
              <a:round/>
              <a:headEnd/>
              <a:tailEnd type="triangle" w="med" len="med"/>
            </a:ln>
          </p:spPr>
          <p:txBody>
            <a:bodyPr>
              <a:prstTxWarp prst="textNoShape">
                <a:avLst/>
              </a:prstTxWarp>
            </a:bodyPr>
            <a:lstStyle/>
            <a:p>
              <a:endParaRPr lang="en-US" sz="1125"/>
            </a:p>
          </p:txBody>
        </p:sp>
        <p:sp>
          <p:nvSpPr>
            <p:cNvPr id="427" name="Line 86"/>
            <p:cNvSpPr>
              <a:spLocks noChangeShapeType="1"/>
            </p:cNvSpPr>
            <p:nvPr/>
          </p:nvSpPr>
          <p:spPr bwMode="auto">
            <a:xfrm>
              <a:off x="9360632" y="2273321"/>
              <a:ext cx="2127" cy="1270600"/>
            </a:xfrm>
            <a:prstGeom prst="line">
              <a:avLst/>
            </a:prstGeom>
            <a:noFill/>
            <a:ln w="28575">
              <a:solidFill>
                <a:schemeClr val="tx2"/>
              </a:solidFill>
              <a:round/>
              <a:headEnd/>
              <a:tailEnd/>
            </a:ln>
          </p:spPr>
          <p:txBody>
            <a:bodyPr wrap="none" anchor="ctr">
              <a:prstTxWarp prst="textNoShape">
                <a:avLst/>
              </a:prstTxWarp>
            </a:bodyPr>
            <a:lstStyle/>
            <a:p>
              <a:pPr algn="r"/>
              <a:endParaRPr lang="en-US" sz="1125" dirty="0"/>
            </a:p>
          </p:txBody>
        </p:sp>
        <p:sp>
          <p:nvSpPr>
            <p:cNvPr id="428" name="Freeform 53"/>
            <p:cNvSpPr>
              <a:spLocks/>
            </p:cNvSpPr>
            <p:nvPr/>
          </p:nvSpPr>
          <p:spPr bwMode="auto">
            <a:xfrm flipV="1">
              <a:off x="9751424" y="3657600"/>
              <a:ext cx="189373" cy="45719"/>
            </a:xfrm>
            <a:custGeom>
              <a:avLst/>
              <a:gdLst>
                <a:gd name="T0" fmla="*/ 0 w 873"/>
                <a:gd name="T1" fmla="*/ 0 h 1"/>
                <a:gd name="T2" fmla="*/ 872 w 873"/>
                <a:gd name="T3" fmla="*/ 0 h 1"/>
                <a:gd name="T4" fmla="*/ 0 60000 65536"/>
                <a:gd name="T5" fmla="*/ 0 60000 65536"/>
                <a:gd name="T6" fmla="*/ 0 w 873"/>
                <a:gd name="T7" fmla="*/ 0 h 1"/>
                <a:gd name="T8" fmla="*/ 873 w 873"/>
                <a:gd name="T9" fmla="*/ 1 h 1"/>
              </a:gdLst>
              <a:ahLst/>
              <a:cxnLst>
                <a:cxn ang="T4">
                  <a:pos x="T0" y="T1"/>
                </a:cxn>
                <a:cxn ang="T5">
                  <a:pos x="T2" y="T3"/>
                </a:cxn>
              </a:cxnLst>
              <a:rect l="T6" t="T7" r="T8" b="T9"/>
              <a:pathLst>
                <a:path w="873" h="1">
                  <a:moveTo>
                    <a:pt x="0" y="0"/>
                  </a:moveTo>
                  <a:lnTo>
                    <a:pt x="872" y="0"/>
                  </a:lnTo>
                </a:path>
              </a:pathLst>
            </a:custGeom>
            <a:noFill/>
            <a:ln w="28575" cap="rnd">
              <a:solidFill>
                <a:schemeClr val="tx2"/>
              </a:solidFill>
              <a:round/>
              <a:headEnd/>
              <a:tailEnd type="triangle" w="med" len="med"/>
            </a:ln>
          </p:spPr>
          <p:txBody>
            <a:bodyPr>
              <a:prstTxWarp prst="textNoShape">
                <a:avLst/>
              </a:prstTxWarp>
            </a:bodyPr>
            <a:lstStyle/>
            <a:p>
              <a:endParaRPr lang="en-US" sz="1125"/>
            </a:p>
          </p:txBody>
        </p:sp>
        <p:sp>
          <p:nvSpPr>
            <p:cNvPr id="429" name="Line 86"/>
            <p:cNvSpPr>
              <a:spLocks noChangeShapeType="1"/>
            </p:cNvSpPr>
            <p:nvPr/>
          </p:nvSpPr>
          <p:spPr bwMode="auto">
            <a:xfrm>
              <a:off x="8066392" y="3321677"/>
              <a:ext cx="4316" cy="478082"/>
            </a:xfrm>
            <a:prstGeom prst="line">
              <a:avLst/>
            </a:prstGeom>
            <a:noFill/>
            <a:ln w="28575">
              <a:solidFill>
                <a:schemeClr val="tx2"/>
              </a:solidFill>
              <a:round/>
              <a:headEnd/>
              <a:tailEnd/>
            </a:ln>
          </p:spPr>
          <p:txBody>
            <a:bodyPr wrap="none" anchor="ctr">
              <a:prstTxWarp prst="textNoShape">
                <a:avLst/>
              </a:prstTxWarp>
            </a:bodyPr>
            <a:lstStyle/>
            <a:p>
              <a:pPr algn="r"/>
              <a:endParaRPr lang="en-US" sz="1125" dirty="0"/>
            </a:p>
          </p:txBody>
        </p:sp>
        <p:sp>
          <p:nvSpPr>
            <p:cNvPr id="430" name="Line 86"/>
            <p:cNvSpPr>
              <a:spLocks noChangeShapeType="1"/>
            </p:cNvSpPr>
            <p:nvPr/>
          </p:nvSpPr>
          <p:spPr bwMode="auto">
            <a:xfrm flipV="1">
              <a:off x="8055458" y="3314273"/>
              <a:ext cx="1143959" cy="2761"/>
            </a:xfrm>
            <a:prstGeom prst="line">
              <a:avLst/>
            </a:prstGeom>
            <a:noFill/>
            <a:ln w="28575">
              <a:solidFill>
                <a:schemeClr val="tx2"/>
              </a:solidFill>
              <a:round/>
              <a:headEnd/>
              <a:tailEnd/>
            </a:ln>
          </p:spPr>
          <p:txBody>
            <a:bodyPr wrap="none" anchor="ctr">
              <a:prstTxWarp prst="textNoShape">
                <a:avLst/>
              </a:prstTxWarp>
            </a:bodyPr>
            <a:lstStyle/>
            <a:p>
              <a:endParaRPr lang="en-US" sz="1125"/>
            </a:p>
          </p:txBody>
        </p:sp>
        <p:sp>
          <p:nvSpPr>
            <p:cNvPr id="431" name="Line 86"/>
            <p:cNvSpPr>
              <a:spLocks noChangeShapeType="1"/>
            </p:cNvSpPr>
            <p:nvPr/>
          </p:nvSpPr>
          <p:spPr bwMode="auto">
            <a:xfrm flipH="1">
              <a:off x="9212608" y="3314273"/>
              <a:ext cx="6472" cy="575473"/>
            </a:xfrm>
            <a:prstGeom prst="line">
              <a:avLst/>
            </a:prstGeom>
            <a:noFill/>
            <a:ln w="28575">
              <a:solidFill>
                <a:schemeClr val="tx2"/>
              </a:solidFill>
              <a:round/>
              <a:headEnd/>
              <a:tailEnd/>
            </a:ln>
          </p:spPr>
          <p:txBody>
            <a:bodyPr wrap="none" anchor="ctr">
              <a:prstTxWarp prst="textNoShape">
                <a:avLst/>
              </a:prstTxWarp>
            </a:bodyPr>
            <a:lstStyle/>
            <a:p>
              <a:pPr algn="r"/>
              <a:endParaRPr lang="en-US" sz="1125" dirty="0"/>
            </a:p>
          </p:txBody>
        </p:sp>
        <p:sp>
          <p:nvSpPr>
            <p:cNvPr id="432" name="Line 86"/>
            <p:cNvSpPr>
              <a:spLocks noChangeShapeType="1"/>
            </p:cNvSpPr>
            <p:nvPr/>
          </p:nvSpPr>
          <p:spPr bwMode="auto">
            <a:xfrm>
              <a:off x="4987224" y="2263585"/>
              <a:ext cx="4384271" cy="6514"/>
            </a:xfrm>
            <a:prstGeom prst="line">
              <a:avLst/>
            </a:prstGeom>
            <a:noFill/>
            <a:ln w="28575">
              <a:solidFill>
                <a:schemeClr val="tx2"/>
              </a:solidFill>
              <a:round/>
              <a:headEnd/>
              <a:tailEnd/>
            </a:ln>
          </p:spPr>
          <p:txBody>
            <a:bodyPr wrap="none" anchor="ctr">
              <a:prstTxWarp prst="textNoShape">
                <a:avLst/>
              </a:prstTxWarp>
            </a:bodyPr>
            <a:lstStyle/>
            <a:p>
              <a:endParaRPr lang="en-US" sz="1125"/>
            </a:p>
          </p:txBody>
        </p:sp>
        <p:sp>
          <p:nvSpPr>
            <p:cNvPr id="433" name="Line 86"/>
            <p:cNvSpPr>
              <a:spLocks noChangeShapeType="1"/>
            </p:cNvSpPr>
            <p:nvPr/>
          </p:nvSpPr>
          <p:spPr bwMode="auto">
            <a:xfrm flipV="1">
              <a:off x="2742175" y="3078971"/>
              <a:ext cx="2228280" cy="6389"/>
            </a:xfrm>
            <a:prstGeom prst="line">
              <a:avLst/>
            </a:prstGeom>
            <a:noFill/>
            <a:ln w="28575">
              <a:solidFill>
                <a:schemeClr val="tx2"/>
              </a:solidFill>
              <a:round/>
              <a:headEnd/>
              <a:tailEnd/>
            </a:ln>
          </p:spPr>
          <p:txBody>
            <a:bodyPr wrap="none" anchor="ctr">
              <a:prstTxWarp prst="textNoShape">
                <a:avLst/>
              </a:prstTxWarp>
            </a:bodyPr>
            <a:lstStyle/>
            <a:p>
              <a:endParaRPr lang="en-US" sz="1125"/>
            </a:p>
          </p:txBody>
        </p:sp>
        <p:sp>
          <p:nvSpPr>
            <p:cNvPr id="434" name="Line 86"/>
            <p:cNvSpPr>
              <a:spLocks noChangeShapeType="1"/>
            </p:cNvSpPr>
            <p:nvPr/>
          </p:nvSpPr>
          <p:spPr bwMode="auto">
            <a:xfrm flipH="1">
              <a:off x="4969701" y="2281847"/>
              <a:ext cx="754" cy="789542"/>
            </a:xfrm>
            <a:prstGeom prst="line">
              <a:avLst/>
            </a:prstGeom>
            <a:noFill/>
            <a:ln w="28575">
              <a:solidFill>
                <a:schemeClr val="tx2"/>
              </a:solidFill>
              <a:round/>
              <a:headEnd/>
              <a:tailEnd/>
            </a:ln>
          </p:spPr>
          <p:txBody>
            <a:bodyPr wrap="none" anchor="ctr">
              <a:prstTxWarp prst="textNoShape">
                <a:avLst/>
              </a:prstTxWarp>
            </a:bodyPr>
            <a:lstStyle/>
            <a:p>
              <a:pPr algn="r"/>
              <a:endParaRPr lang="en-US" sz="1125" dirty="0"/>
            </a:p>
          </p:txBody>
        </p:sp>
        <p:cxnSp>
          <p:nvCxnSpPr>
            <p:cNvPr id="435" name="Straight Arrow Connector 477"/>
            <p:cNvCxnSpPr/>
            <p:nvPr/>
          </p:nvCxnSpPr>
          <p:spPr bwMode="auto">
            <a:xfrm flipH="1" flipV="1">
              <a:off x="6302276" y="6019800"/>
              <a:ext cx="9852" cy="633187"/>
            </a:xfrm>
            <a:prstGeom prst="straightConnector1">
              <a:avLst/>
            </a:prstGeom>
            <a:solidFill>
              <a:schemeClr val="accent1"/>
            </a:solidFill>
            <a:ln w="28575" cap="flat" cmpd="sng" algn="ctr">
              <a:solidFill>
                <a:schemeClr val="tx2"/>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436" name="Rectangle 39"/>
            <p:cNvSpPr>
              <a:spLocks noChangeArrowheads="1"/>
            </p:cNvSpPr>
            <p:nvPr/>
          </p:nvSpPr>
          <p:spPr bwMode="auto">
            <a:xfrm>
              <a:off x="5789023" y="6774507"/>
              <a:ext cx="942497" cy="432229"/>
            </a:xfrm>
            <a:prstGeom prst="rect">
              <a:avLst/>
            </a:prstGeom>
            <a:noFill/>
            <a:ln w="25400">
              <a:noFill/>
              <a:miter lim="800000"/>
              <a:headEnd/>
              <a:tailEnd/>
            </a:ln>
          </p:spPr>
          <p:txBody>
            <a:bodyPr wrap="none" lIns="42416" tIns="20836" rIns="42416" bIns="20836">
              <a:prstTxWarp prst="textNoShape">
                <a:avLst/>
              </a:prstTxWarp>
              <a:spAutoFit/>
            </a:bodyPr>
            <a:lstStyle/>
            <a:p>
              <a:pPr>
                <a:spcBef>
                  <a:spcPct val="0"/>
                </a:spcBef>
              </a:pPr>
              <a:r>
                <a:rPr lang="en-US" sz="1000" b="1" dirty="0" err="1">
                  <a:solidFill>
                    <a:schemeClr val="tx2"/>
                  </a:solidFill>
                </a:rPr>
                <a:t>ImmSel</a:t>
              </a:r>
              <a:endParaRPr lang="en-US" sz="1000" b="1" dirty="0">
                <a:solidFill>
                  <a:schemeClr val="tx2"/>
                </a:solidFill>
              </a:endParaRPr>
            </a:p>
          </p:txBody>
        </p:sp>
        <p:sp>
          <p:nvSpPr>
            <p:cNvPr id="437" name="Line 58"/>
            <p:cNvSpPr>
              <a:spLocks noChangeShapeType="1"/>
            </p:cNvSpPr>
            <p:nvPr/>
          </p:nvSpPr>
          <p:spPr bwMode="auto">
            <a:xfrm flipH="1">
              <a:off x="8675292" y="4545249"/>
              <a:ext cx="9855" cy="2107738"/>
            </a:xfrm>
            <a:prstGeom prst="line">
              <a:avLst/>
            </a:prstGeom>
            <a:noFill/>
            <a:ln w="28575">
              <a:solidFill>
                <a:schemeClr val="tx2"/>
              </a:solidFill>
              <a:round/>
              <a:headEnd/>
              <a:tailEnd type="triangle" w="med" len="med"/>
            </a:ln>
          </p:spPr>
          <p:txBody>
            <a:bodyPr wrap="none" anchor="ctr">
              <a:prstTxWarp prst="textNoShape">
                <a:avLst/>
              </a:prstTxWarp>
            </a:bodyPr>
            <a:lstStyle/>
            <a:p>
              <a:endParaRPr lang="en-US" sz="1125"/>
            </a:p>
          </p:txBody>
        </p:sp>
        <p:sp>
          <p:nvSpPr>
            <p:cNvPr id="438" name="Line 58"/>
            <p:cNvSpPr>
              <a:spLocks noChangeShapeType="1"/>
            </p:cNvSpPr>
            <p:nvPr/>
          </p:nvSpPr>
          <p:spPr bwMode="auto">
            <a:xfrm flipH="1">
              <a:off x="8895579" y="4476881"/>
              <a:ext cx="15219" cy="2195662"/>
            </a:xfrm>
            <a:prstGeom prst="line">
              <a:avLst/>
            </a:prstGeom>
            <a:noFill/>
            <a:ln w="28575">
              <a:solidFill>
                <a:schemeClr val="tx2"/>
              </a:solidFill>
              <a:round/>
              <a:headEnd/>
              <a:tailEnd type="triangle" w="med" len="med"/>
            </a:ln>
          </p:spPr>
          <p:txBody>
            <a:bodyPr wrap="none" anchor="ctr">
              <a:prstTxWarp prst="textNoShape">
                <a:avLst/>
              </a:prstTxWarp>
            </a:bodyPr>
            <a:lstStyle/>
            <a:p>
              <a:endParaRPr lang="en-US" sz="1125"/>
            </a:p>
          </p:txBody>
        </p:sp>
        <p:cxnSp>
          <p:nvCxnSpPr>
            <p:cNvPr id="439" name="Straight Arrow Connector 481"/>
            <p:cNvCxnSpPr/>
            <p:nvPr/>
          </p:nvCxnSpPr>
          <p:spPr bwMode="auto">
            <a:xfrm flipV="1">
              <a:off x="8424899" y="4618725"/>
              <a:ext cx="20333" cy="2034262"/>
            </a:xfrm>
            <a:prstGeom prst="straightConnector1">
              <a:avLst/>
            </a:prstGeom>
            <a:solidFill>
              <a:schemeClr val="accent1"/>
            </a:solidFill>
            <a:ln w="28575" cap="flat" cmpd="sng" algn="ctr">
              <a:solidFill>
                <a:schemeClr val="tx2"/>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nvGrpSpPr>
            <p:cNvPr id="440" name="Group 482"/>
            <p:cNvGrpSpPr/>
            <p:nvPr/>
          </p:nvGrpSpPr>
          <p:grpSpPr>
            <a:xfrm>
              <a:off x="1818411" y="3242022"/>
              <a:ext cx="277273" cy="733853"/>
              <a:chOff x="5791200" y="1352550"/>
              <a:chExt cx="152400" cy="533400"/>
            </a:xfrm>
          </p:grpSpPr>
          <p:sp>
            <p:nvSpPr>
              <p:cNvPr id="468" name="Trapezoid 483"/>
              <p:cNvSpPr/>
              <p:nvPr/>
            </p:nvSpPr>
            <p:spPr>
              <a:xfrm rot="5400000">
                <a:off x="5600700" y="1543050"/>
                <a:ext cx="533400" cy="152400"/>
              </a:xfrm>
              <a:prstGeom prst="trapezoid">
                <a:avLst>
                  <a:gd name="adj" fmla="val 62709"/>
                </a:avLst>
              </a:prstGeom>
              <a:solidFill>
                <a:srgbClr val="FFFFFF"/>
              </a:solidFill>
              <a:ln w="28575" cmpd="sng">
                <a:solidFill>
                  <a:schemeClr val="tx2"/>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57150" tIns="28575" rIns="57150" bIns="28575" numCol="1" spcCol="0" rtlCol="0" fromWordArt="0" anchor="ctr" anchorCtr="0" forceAA="0" compatLnSpc="1">
                <a:prstTxWarp prst="textNoShape">
                  <a:avLst/>
                </a:prstTxWarp>
                <a:noAutofit/>
              </a:bodyPr>
              <a:lstStyle/>
              <a:p>
                <a:pPr algn="ctr"/>
                <a:endParaRPr lang="en-US" sz="3375"/>
              </a:p>
            </p:txBody>
          </p:sp>
          <p:sp>
            <p:nvSpPr>
              <p:cNvPr id="469" name="TextBox 484"/>
              <p:cNvSpPr txBox="1"/>
              <p:nvPr/>
            </p:nvSpPr>
            <p:spPr>
              <a:xfrm>
                <a:off x="5807075" y="1390651"/>
                <a:ext cx="76200" cy="215868"/>
              </a:xfrm>
              <a:prstGeom prst="rect">
                <a:avLst/>
              </a:prstGeom>
              <a:noFill/>
              <a:ln>
                <a:noFill/>
              </a:ln>
            </p:spPr>
            <p:txBody>
              <a:bodyPr wrap="square" lIns="0" tIns="0" rIns="0" bIns="0" rtlCol="0">
                <a:spAutoFit/>
              </a:bodyPr>
              <a:lstStyle/>
              <a:p>
                <a:r>
                  <a:rPr lang="en-US" sz="875" dirty="0"/>
                  <a:t>1</a:t>
                </a:r>
              </a:p>
            </p:txBody>
          </p:sp>
          <p:sp>
            <p:nvSpPr>
              <p:cNvPr id="470" name="TextBox 485"/>
              <p:cNvSpPr txBox="1"/>
              <p:nvPr/>
            </p:nvSpPr>
            <p:spPr>
              <a:xfrm>
                <a:off x="5821934" y="1638299"/>
                <a:ext cx="59951" cy="215868"/>
              </a:xfrm>
              <a:prstGeom prst="rect">
                <a:avLst/>
              </a:prstGeom>
              <a:noFill/>
              <a:ln>
                <a:noFill/>
              </a:ln>
            </p:spPr>
            <p:txBody>
              <a:bodyPr wrap="none" lIns="0" tIns="0" rIns="0" bIns="0" rtlCol="0">
                <a:spAutoFit/>
              </a:bodyPr>
              <a:lstStyle/>
              <a:p>
                <a:r>
                  <a:rPr lang="en-US" sz="875" dirty="0"/>
                  <a:t>0</a:t>
                </a:r>
              </a:p>
            </p:txBody>
          </p:sp>
        </p:grpSp>
        <p:sp>
          <p:nvSpPr>
            <p:cNvPr id="441" name="Freeform 53"/>
            <p:cNvSpPr>
              <a:spLocks/>
            </p:cNvSpPr>
            <p:nvPr/>
          </p:nvSpPr>
          <p:spPr bwMode="auto">
            <a:xfrm flipV="1">
              <a:off x="1216354" y="3341949"/>
              <a:ext cx="617211" cy="79367"/>
            </a:xfrm>
            <a:custGeom>
              <a:avLst/>
              <a:gdLst>
                <a:gd name="T0" fmla="*/ 0 w 873"/>
                <a:gd name="T1" fmla="*/ 0 h 1"/>
                <a:gd name="T2" fmla="*/ 872 w 873"/>
                <a:gd name="T3" fmla="*/ 0 h 1"/>
                <a:gd name="T4" fmla="*/ 0 60000 65536"/>
                <a:gd name="T5" fmla="*/ 0 60000 65536"/>
                <a:gd name="T6" fmla="*/ 0 w 873"/>
                <a:gd name="T7" fmla="*/ 0 h 1"/>
                <a:gd name="T8" fmla="*/ 873 w 873"/>
                <a:gd name="T9" fmla="*/ 1 h 1"/>
              </a:gdLst>
              <a:ahLst/>
              <a:cxnLst>
                <a:cxn ang="T4">
                  <a:pos x="T0" y="T1"/>
                </a:cxn>
                <a:cxn ang="T5">
                  <a:pos x="T2" y="T3"/>
                </a:cxn>
              </a:cxnLst>
              <a:rect l="T6" t="T7" r="T8" b="T9"/>
              <a:pathLst>
                <a:path w="873" h="1">
                  <a:moveTo>
                    <a:pt x="0" y="0"/>
                  </a:moveTo>
                  <a:lnTo>
                    <a:pt x="872" y="0"/>
                  </a:lnTo>
                </a:path>
              </a:pathLst>
            </a:custGeom>
            <a:noFill/>
            <a:ln w="28575" cap="rnd">
              <a:solidFill>
                <a:schemeClr val="tx2"/>
              </a:solidFill>
              <a:round/>
              <a:headEnd/>
              <a:tailEnd type="triangle" w="med" len="med"/>
            </a:ln>
          </p:spPr>
          <p:txBody>
            <a:bodyPr>
              <a:prstTxWarp prst="textNoShape">
                <a:avLst/>
              </a:prstTxWarp>
            </a:bodyPr>
            <a:lstStyle/>
            <a:p>
              <a:endParaRPr lang="en-US" sz="1125"/>
            </a:p>
          </p:txBody>
        </p:sp>
        <p:sp>
          <p:nvSpPr>
            <p:cNvPr id="442" name="Line 86"/>
            <p:cNvSpPr>
              <a:spLocks noChangeShapeType="1"/>
            </p:cNvSpPr>
            <p:nvPr/>
          </p:nvSpPr>
          <p:spPr bwMode="auto">
            <a:xfrm flipH="1">
              <a:off x="1214651" y="1676400"/>
              <a:ext cx="1701" cy="1745060"/>
            </a:xfrm>
            <a:prstGeom prst="line">
              <a:avLst/>
            </a:prstGeom>
            <a:noFill/>
            <a:ln w="28575">
              <a:solidFill>
                <a:schemeClr val="tx2"/>
              </a:solidFill>
              <a:round/>
              <a:headEnd/>
              <a:tailEnd/>
            </a:ln>
          </p:spPr>
          <p:txBody>
            <a:bodyPr wrap="none" anchor="ctr">
              <a:prstTxWarp prst="textNoShape">
                <a:avLst/>
              </a:prstTxWarp>
            </a:bodyPr>
            <a:lstStyle/>
            <a:p>
              <a:pPr algn="r"/>
              <a:endParaRPr lang="en-US" sz="1125" dirty="0"/>
            </a:p>
          </p:txBody>
        </p:sp>
        <p:sp>
          <p:nvSpPr>
            <p:cNvPr id="443" name="Line 86"/>
            <p:cNvSpPr>
              <a:spLocks noChangeShapeType="1"/>
            </p:cNvSpPr>
            <p:nvPr/>
          </p:nvSpPr>
          <p:spPr bwMode="auto">
            <a:xfrm flipV="1">
              <a:off x="1228171" y="1650111"/>
              <a:ext cx="9816146" cy="22015"/>
            </a:xfrm>
            <a:prstGeom prst="line">
              <a:avLst/>
            </a:prstGeom>
            <a:noFill/>
            <a:ln w="28575">
              <a:solidFill>
                <a:schemeClr val="tx2"/>
              </a:solidFill>
              <a:round/>
              <a:headEnd/>
              <a:tailEnd/>
            </a:ln>
          </p:spPr>
          <p:txBody>
            <a:bodyPr wrap="none" anchor="ctr">
              <a:prstTxWarp prst="textNoShape">
                <a:avLst/>
              </a:prstTxWarp>
            </a:bodyPr>
            <a:lstStyle/>
            <a:p>
              <a:endParaRPr lang="en-US" sz="1125"/>
            </a:p>
          </p:txBody>
        </p:sp>
        <p:sp>
          <p:nvSpPr>
            <p:cNvPr id="444" name="Rectangle 489"/>
            <p:cNvSpPr>
              <a:spLocks noChangeArrowheads="1"/>
            </p:cNvSpPr>
            <p:nvPr/>
          </p:nvSpPr>
          <p:spPr bwMode="auto">
            <a:xfrm>
              <a:off x="1592765" y="6767180"/>
              <a:ext cx="736818" cy="432229"/>
            </a:xfrm>
            <a:prstGeom prst="rect">
              <a:avLst/>
            </a:prstGeom>
            <a:noFill/>
            <a:ln w="12700">
              <a:noFill/>
              <a:miter lim="800000"/>
              <a:headEnd/>
              <a:tailEnd/>
            </a:ln>
          </p:spPr>
          <p:txBody>
            <a:bodyPr wrap="none" lIns="42416" tIns="20836" rIns="42416" bIns="20836">
              <a:prstTxWarp prst="textNoShape">
                <a:avLst/>
              </a:prstTxWarp>
              <a:spAutoFit/>
            </a:bodyPr>
            <a:lstStyle/>
            <a:p>
              <a:pPr>
                <a:spcBef>
                  <a:spcPct val="0"/>
                </a:spcBef>
              </a:pPr>
              <a:r>
                <a:rPr lang="en-US" sz="1000" b="1" dirty="0" err="1">
                  <a:solidFill>
                    <a:schemeClr val="tx2"/>
                  </a:solidFill>
                </a:rPr>
                <a:t>PCSel</a:t>
              </a:r>
              <a:endParaRPr lang="en-US" sz="1000" b="1" dirty="0">
                <a:solidFill>
                  <a:schemeClr val="tx2"/>
                </a:solidFill>
              </a:endParaRPr>
            </a:p>
          </p:txBody>
        </p:sp>
        <p:sp>
          <p:nvSpPr>
            <p:cNvPr id="445" name="Line 86"/>
            <p:cNvSpPr>
              <a:spLocks noChangeShapeType="1"/>
            </p:cNvSpPr>
            <p:nvPr/>
          </p:nvSpPr>
          <p:spPr bwMode="auto">
            <a:xfrm>
              <a:off x="2084888" y="3568948"/>
              <a:ext cx="226898" cy="5318"/>
            </a:xfrm>
            <a:prstGeom prst="line">
              <a:avLst/>
            </a:prstGeom>
            <a:noFill/>
            <a:ln w="28575">
              <a:solidFill>
                <a:schemeClr val="tx2"/>
              </a:solidFill>
              <a:round/>
              <a:headEnd type="none" w="med" len="med"/>
              <a:tailEnd type="triangle" w="med" len="med"/>
            </a:ln>
          </p:spPr>
          <p:txBody>
            <a:bodyPr wrap="none" anchor="ctr">
              <a:prstTxWarp prst="textNoShape">
                <a:avLst/>
              </a:prstTxWarp>
            </a:bodyPr>
            <a:lstStyle/>
            <a:p>
              <a:endParaRPr lang="en-US" sz="1125"/>
            </a:p>
          </p:txBody>
        </p:sp>
        <p:cxnSp>
          <p:nvCxnSpPr>
            <p:cNvPr id="446" name="Straight Arrow Connector 491"/>
            <p:cNvCxnSpPr/>
            <p:nvPr/>
          </p:nvCxnSpPr>
          <p:spPr bwMode="auto">
            <a:xfrm flipH="1" flipV="1">
              <a:off x="1959019" y="3911004"/>
              <a:ext cx="26912" cy="2777434"/>
            </a:xfrm>
            <a:prstGeom prst="straightConnector1">
              <a:avLst/>
            </a:prstGeom>
            <a:solidFill>
              <a:schemeClr val="accent1"/>
            </a:solidFill>
            <a:ln w="28575" cap="flat" cmpd="sng" algn="ctr">
              <a:solidFill>
                <a:schemeClr val="tx2"/>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447" name="Line 86"/>
            <p:cNvSpPr>
              <a:spLocks noChangeShapeType="1"/>
            </p:cNvSpPr>
            <p:nvPr/>
          </p:nvSpPr>
          <p:spPr bwMode="auto">
            <a:xfrm flipH="1">
              <a:off x="11044317" y="3078299"/>
              <a:ext cx="4684" cy="942934"/>
            </a:xfrm>
            <a:prstGeom prst="line">
              <a:avLst/>
            </a:prstGeom>
            <a:noFill/>
            <a:ln w="28575">
              <a:solidFill>
                <a:schemeClr val="tx2"/>
              </a:solidFill>
              <a:round/>
              <a:headEnd/>
              <a:tailEnd/>
            </a:ln>
          </p:spPr>
          <p:txBody>
            <a:bodyPr wrap="none" anchor="ctr">
              <a:prstTxWarp prst="textNoShape">
                <a:avLst/>
              </a:prstTxWarp>
            </a:bodyPr>
            <a:lstStyle/>
            <a:p>
              <a:pPr algn="r"/>
              <a:endParaRPr lang="en-US" sz="1125" dirty="0"/>
            </a:p>
          </p:txBody>
        </p:sp>
        <p:sp>
          <p:nvSpPr>
            <p:cNvPr id="448" name="TextBox 493"/>
            <p:cNvSpPr txBox="1"/>
            <p:nvPr/>
          </p:nvSpPr>
          <p:spPr>
            <a:xfrm>
              <a:off x="8084720" y="6805871"/>
              <a:ext cx="523543" cy="339419"/>
            </a:xfrm>
            <a:prstGeom prst="rect">
              <a:avLst/>
            </a:prstGeom>
            <a:noFill/>
          </p:spPr>
          <p:txBody>
            <a:bodyPr wrap="none" lIns="0" tIns="0" rIns="0" bIns="0" rtlCol="0">
              <a:spAutoFit/>
            </a:bodyPr>
            <a:lstStyle/>
            <a:p>
              <a:r>
                <a:rPr lang="en-US" sz="1000" b="1" dirty="0" err="1">
                  <a:solidFill>
                    <a:schemeClr val="tx2"/>
                  </a:solidFill>
                </a:rPr>
                <a:t>BrUn</a:t>
              </a:r>
              <a:endParaRPr lang="en-US" sz="1000" b="1" dirty="0">
                <a:solidFill>
                  <a:schemeClr val="tx2"/>
                </a:solidFill>
              </a:endParaRPr>
            </a:p>
          </p:txBody>
        </p:sp>
        <p:sp>
          <p:nvSpPr>
            <p:cNvPr id="449" name="TextBox 494"/>
            <p:cNvSpPr txBox="1"/>
            <p:nvPr/>
          </p:nvSpPr>
          <p:spPr>
            <a:xfrm>
              <a:off x="8384317" y="7221379"/>
              <a:ext cx="483033" cy="339419"/>
            </a:xfrm>
            <a:prstGeom prst="rect">
              <a:avLst/>
            </a:prstGeom>
            <a:noFill/>
          </p:spPr>
          <p:txBody>
            <a:bodyPr wrap="none" lIns="0" tIns="0" rIns="0" bIns="0" rtlCol="0">
              <a:spAutoFit/>
            </a:bodyPr>
            <a:lstStyle/>
            <a:p>
              <a:r>
                <a:rPr lang="en-US" sz="1000" b="1" dirty="0" err="1">
                  <a:solidFill>
                    <a:schemeClr val="tx2"/>
                  </a:solidFill>
                </a:rPr>
                <a:t>BrEq</a:t>
              </a:r>
              <a:endParaRPr lang="en-US" sz="1000" b="1" dirty="0">
                <a:solidFill>
                  <a:schemeClr val="tx2"/>
                </a:solidFill>
              </a:endParaRPr>
            </a:p>
          </p:txBody>
        </p:sp>
        <p:sp>
          <p:nvSpPr>
            <p:cNvPr id="450" name="TextBox 495"/>
            <p:cNvSpPr txBox="1"/>
            <p:nvPr/>
          </p:nvSpPr>
          <p:spPr>
            <a:xfrm>
              <a:off x="8694885" y="6805871"/>
              <a:ext cx="458102" cy="339419"/>
            </a:xfrm>
            <a:prstGeom prst="rect">
              <a:avLst/>
            </a:prstGeom>
            <a:noFill/>
          </p:spPr>
          <p:txBody>
            <a:bodyPr wrap="none" lIns="0" tIns="0" rIns="0" bIns="0" rtlCol="0">
              <a:spAutoFit/>
            </a:bodyPr>
            <a:lstStyle/>
            <a:p>
              <a:r>
                <a:rPr lang="en-US" sz="1000" b="1" dirty="0" err="1">
                  <a:solidFill>
                    <a:schemeClr val="tx2"/>
                  </a:solidFill>
                </a:rPr>
                <a:t>BrLT</a:t>
              </a:r>
              <a:endParaRPr lang="en-US" sz="1000" b="1" dirty="0">
                <a:solidFill>
                  <a:schemeClr val="tx2"/>
                </a:solidFill>
              </a:endParaRPr>
            </a:p>
          </p:txBody>
        </p:sp>
        <p:grpSp>
          <p:nvGrpSpPr>
            <p:cNvPr id="451" name="Group 496"/>
            <p:cNvGrpSpPr/>
            <p:nvPr/>
          </p:nvGrpSpPr>
          <p:grpSpPr>
            <a:xfrm>
              <a:off x="1228172" y="3560718"/>
              <a:ext cx="12790454" cy="4113124"/>
              <a:chOff x="1575641" y="2430859"/>
              <a:chExt cx="12790454" cy="4113124"/>
            </a:xfrm>
          </p:grpSpPr>
          <p:sp>
            <p:nvSpPr>
              <p:cNvPr id="460" name="Rectangle 74"/>
              <p:cNvSpPr>
                <a:spLocks noChangeArrowheads="1"/>
              </p:cNvSpPr>
              <p:nvPr/>
            </p:nvSpPr>
            <p:spPr bwMode="auto">
              <a:xfrm>
                <a:off x="1575641" y="5548411"/>
                <a:ext cx="12790454" cy="885086"/>
              </a:xfrm>
              <a:prstGeom prst="rect">
                <a:avLst/>
              </a:prstGeom>
              <a:noFill/>
              <a:ln w="38100">
                <a:solidFill>
                  <a:schemeClr val="tx2"/>
                </a:solidFill>
                <a:miter lim="800000"/>
                <a:headEnd/>
                <a:tailEnd/>
              </a:ln>
            </p:spPr>
            <p:txBody>
              <a:bodyPr wrap="none" anchor="ctr">
                <a:prstTxWarp prst="textNoShape">
                  <a:avLst/>
                </a:prstTxWarp>
              </a:bodyPr>
              <a:lstStyle/>
              <a:p>
                <a:endParaRPr lang="en-US" sz="1125">
                  <a:solidFill>
                    <a:schemeClr val="tx2"/>
                  </a:solidFill>
                </a:endParaRPr>
              </a:p>
            </p:txBody>
          </p:sp>
          <p:sp>
            <p:nvSpPr>
              <p:cNvPr id="461" name="Rectangle 39"/>
              <p:cNvSpPr>
                <a:spLocks noChangeArrowheads="1"/>
              </p:cNvSpPr>
              <p:nvPr/>
            </p:nvSpPr>
            <p:spPr bwMode="auto">
              <a:xfrm>
                <a:off x="4213852" y="6069327"/>
                <a:ext cx="1631206" cy="474656"/>
              </a:xfrm>
              <a:prstGeom prst="rect">
                <a:avLst/>
              </a:prstGeom>
              <a:noFill/>
              <a:ln w="25400">
                <a:noFill/>
                <a:miter lim="800000"/>
                <a:headEnd/>
                <a:tailEnd/>
              </a:ln>
            </p:spPr>
            <p:txBody>
              <a:bodyPr wrap="none" lIns="42416" tIns="20836" rIns="42416" bIns="20836">
                <a:prstTxWarp prst="textNoShape">
                  <a:avLst/>
                </a:prstTxWarp>
                <a:spAutoFit/>
              </a:bodyPr>
              <a:lstStyle/>
              <a:p>
                <a:pPr>
                  <a:spcBef>
                    <a:spcPct val="0"/>
                  </a:spcBef>
                </a:pPr>
                <a:r>
                  <a:rPr lang="en-US" sz="1125" b="1" dirty="0">
                    <a:solidFill>
                      <a:schemeClr val="tx2"/>
                    </a:solidFill>
                  </a:rPr>
                  <a:t>Control logic</a:t>
                </a:r>
              </a:p>
            </p:txBody>
          </p:sp>
          <p:cxnSp>
            <p:nvCxnSpPr>
              <p:cNvPr id="462" name="Straight Arrow Connector 499"/>
              <p:cNvCxnSpPr/>
              <p:nvPr/>
            </p:nvCxnSpPr>
            <p:spPr bwMode="auto">
              <a:xfrm flipV="1">
                <a:off x="7239000" y="3807668"/>
                <a:ext cx="0" cy="1735016"/>
              </a:xfrm>
              <a:prstGeom prst="straightConnector1">
                <a:avLst/>
              </a:prstGeom>
              <a:solidFill>
                <a:schemeClr val="accent1"/>
              </a:solidFill>
              <a:ln w="28575"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63" name="Straight Arrow Connector 500"/>
              <p:cNvCxnSpPr/>
              <p:nvPr/>
            </p:nvCxnSpPr>
            <p:spPr bwMode="auto">
              <a:xfrm flipV="1">
                <a:off x="10708493" y="3367602"/>
                <a:ext cx="0" cy="2116017"/>
              </a:xfrm>
              <a:prstGeom prst="straightConnector1">
                <a:avLst/>
              </a:prstGeom>
              <a:solidFill>
                <a:schemeClr val="accent1"/>
              </a:solidFill>
              <a:ln w="28575"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64" name="Straight Arrow Connector 501"/>
              <p:cNvCxnSpPr/>
              <p:nvPr/>
            </p:nvCxnSpPr>
            <p:spPr bwMode="auto">
              <a:xfrm flipV="1">
                <a:off x="9946493" y="3655155"/>
                <a:ext cx="0" cy="1867973"/>
              </a:xfrm>
              <a:prstGeom prst="straightConnector1">
                <a:avLst/>
              </a:prstGeom>
              <a:solidFill>
                <a:schemeClr val="accent1"/>
              </a:solidFill>
              <a:ln w="28575"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465" name="Rectangle 39"/>
              <p:cNvSpPr>
                <a:spLocks noChangeArrowheads="1"/>
              </p:cNvSpPr>
              <p:nvPr/>
            </p:nvSpPr>
            <p:spPr bwMode="auto">
              <a:xfrm>
                <a:off x="9642779" y="5553822"/>
                <a:ext cx="593467" cy="432229"/>
              </a:xfrm>
              <a:prstGeom prst="rect">
                <a:avLst/>
              </a:prstGeom>
              <a:noFill/>
              <a:ln w="25400">
                <a:noFill/>
                <a:miter lim="800000"/>
                <a:headEnd/>
                <a:tailEnd/>
              </a:ln>
            </p:spPr>
            <p:txBody>
              <a:bodyPr wrap="none" lIns="42416" tIns="20836" rIns="42416" bIns="20836">
                <a:prstTxWarp prst="textNoShape">
                  <a:avLst/>
                </a:prstTxWarp>
                <a:spAutoFit/>
              </a:bodyPr>
              <a:lstStyle/>
              <a:p>
                <a:pPr>
                  <a:spcBef>
                    <a:spcPct val="0"/>
                  </a:spcBef>
                </a:pPr>
                <a:r>
                  <a:rPr lang="en-US" sz="1000" b="1" dirty="0" err="1">
                    <a:solidFill>
                      <a:schemeClr val="tx2"/>
                    </a:solidFill>
                  </a:rPr>
                  <a:t>Bsel</a:t>
                </a:r>
                <a:endParaRPr lang="en-US" sz="1000" b="1" dirty="0">
                  <a:solidFill>
                    <a:schemeClr val="tx2"/>
                  </a:solidFill>
                </a:endParaRPr>
              </a:p>
            </p:txBody>
          </p:sp>
          <p:cxnSp>
            <p:nvCxnSpPr>
              <p:cNvPr id="466" name="Straight Arrow Connector 503"/>
              <p:cNvCxnSpPr/>
              <p:nvPr/>
            </p:nvCxnSpPr>
            <p:spPr bwMode="auto">
              <a:xfrm flipH="1" flipV="1">
                <a:off x="13606999" y="2430859"/>
                <a:ext cx="12216" cy="3148745"/>
              </a:xfrm>
              <a:prstGeom prst="straightConnector1">
                <a:avLst/>
              </a:prstGeom>
              <a:solidFill>
                <a:schemeClr val="accent1"/>
              </a:solidFill>
              <a:ln w="25400" cap="flat" cmpd="sng" algn="ctr">
                <a:solidFill>
                  <a:schemeClr val="tx2"/>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67" name="Straight Arrow Connector 504"/>
              <p:cNvCxnSpPr/>
              <p:nvPr/>
            </p:nvCxnSpPr>
            <p:spPr bwMode="auto">
              <a:xfrm flipH="1" flipV="1">
                <a:off x="10022529" y="2904651"/>
                <a:ext cx="2340" cy="152196"/>
              </a:xfrm>
              <a:prstGeom prst="straightConnector1">
                <a:avLst/>
              </a:prstGeom>
              <a:solidFill>
                <a:schemeClr val="accent1"/>
              </a:solidFill>
              <a:ln w="28575"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sp>
          <p:nvSpPr>
            <p:cNvPr id="452" name="Line 86"/>
            <p:cNvSpPr>
              <a:spLocks noChangeShapeType="1"/>
            </p:cNvSpPr>
            <p:nvPr/>
          </p:nvSpPr>
          <p:spPr bwMode="auto">
            <a:xfrm>
              <a:off x="9805327" y="4182953"/>
              <a:ext cx="4799" cy="2464286"/>
            </a:xfrm>
            <a:prstGeom prst="line">
              <a:avLst/>
            </a:prstGeom>
            <a:noFill/>
            <a:ln w="28575">
              <a:solidFill>
                <a:schemeClr val="tx2"/>
              </a:solidFill>
              <a:round/>
              <a:headEnd/>
              <a:tailEnd/>
            </a:ln>
          </p:spPr>
          <p:txBody>
            <a:bodyPr wrap="none" anchor="ctr">
              <a:prstTxWarp prst="textNoShape">
                <a:avLst/>
              </a:prstTxWarp>
            </a:bodyPr>
            <a:lstStyle/>
            <a:p>
              <a:pPr algn="r"/>
              <a:endParaRPr lang="en-US" sz="1125" dirty="0"/>
            </a:p>
          </p:txBody>
        </p:sp>
        <p:sp>
          <p:nvSpPr>
            <p:cNvPr id="453" name="Line 86"/>
            <p:cNvSpPr>
              <a:spLocks noChangeShapeType="1"/>
            </p:cNvSpPr>
            <p:nvPr/>
          </p:nvSpPr>
          <p:spPr bwMode="auto">
            <a:xfrm>
              <a:off x="9677400" y="4186706"/>
              <a:ext cx="130048" cy="4294"/>
            </a:xfrm>
            <a:prstGeom prst="line">
              <a:avLst/>
            </a:prstGeom>
            <a:noFill/>
            <a:ln w="28575">
              <a:solidFill>
                <a:schemeClr val="tx2"/>
              </a:solidFill>
              <a:round/>
              <a:headEnd/>
              <a:tailEnd/>
            </a:ln>
          </p:spPr>
          <p:txBody>
            <a:bodyPr wrap="none" anchor="ctr">
              <a:prstTxWarp prst="textNoShape">
                <a:avLst/>
              </a:prstTxWarp>
            </a:bodyPr>
            <a:lstStyle/>
            <a:p>
              <a:endParaRPr lang="en-US" sz="1125"/>
            </a:p>
          </p:txBody>
        </p:sp>
        <p:sp>
          <p:nvSpPr>
            <p:cNvPr id="454" name="Line 86"/>
            <p:cNvSpPr>
              <a:spLocks noChangeShapeType="1"/>
            </p:cNvSpPr>
            <p:nvPr/>
          </p:nvSpPr>
          <p:spPr bwMode="auto">
            <a:xfrm flipV="1">
              <a:off x="4479836" y="1239785"/>
              <a:ext cx="8394084" cy="15887"/>
            </a:xfrm>
            <a:prstGeom prst="line">
              <a:avLst/>
            </a:prstGeom>
            <a:noFill/>
            <a:ln w="28575">
              <a:solidFill>
                <a:schemeClr val="tx2"/>
              </a:solidFill>
              <a:round/>
              <a:headEnd/>
              <a:tailEnd/>
            </a:ln>
          </p:spPr>
          <p:txBody>
            <a:bodyPr wrap="none" anchor="ctr">
              <a:prstTxWarp prst="textNoShape">
                <a:avLst/>
              </a:prstTxWarp>
            </a:bodyPr>
            <a:lstStyle/>
            <a:p>
              <a:endParaRPr lang="en-US" sz="1125"/>
            </a:p>
          </p:txBody>
        </p:sp>
        <p:sp>
          <p:nvSpPr>
            <p:cNvPr id="455" name="Line 86"/>
            <p:cNvSpPr>
              <a:spLocks noChangeShapeType="1"/>
            </p:cNvSpPr>
            <p:nvPr/>
          </p:nvSpPr>
          <p:spPr bwMode="auto">
            <a:xfrm>
              <a:off x="12877800" y="2737882"/>
              <a:ext cx="226898" cy="5318"/>
            </a:xfrm>
            <a:prstGeom prst="line">
              <a:avLst/>
            </a:prstGeom>
            <a:noFill/>
            <a:ln w="28575">
              <a:solidFill>
                <a:schemeClr val="tx2"/>
              </a:solidFill>
              <a:round/>
              <a:headEnd type="none" w="med" len="med"/>
              <a:tailEnd type="triangle" w="med" len="med"/>
            </a:ln>
          </p:spPr>
          <p:txBody>
            <a:bodyPr wrap="none" anchor="ctr">
              <a:prstTxWarp prst="textNoShape">
                <a:avLst/>
              </a:prstTxWarp>
            </a:bodyPr>
            <a:lstStyle/>
            <a:p>
              <a:endParaRPr lang="en-US" sz="1125"/>
            </a:p>
          </p:txBody>
        </p:sp>
        <p:sp>
          <p:nvSpPr>
            <p:cNvPr id="456" name="Line 86"/>
            <p:cNvSpPr>
              <a:spLocks noChangeShapeType="1"/>
            </p:cNvSpPr>
            <p:nvPr/>
          </p:nvSpPr>
          <p:spPr bwMode="auto">
            <a:xfrm>
              <a:off x="12873920" y="1245512"/>
              <a:ext cx="3880" cy="1501445"/>
            </a:xfrm>
            <a:prstGeom prst="line">
              <a:avLst/>
            </a:prstGeom>
            <a:noFill/>
            <a:ln w="28575">
              <a:solidFill>
                <a:schemeClr val="tx2"/>
              </a:solidFill>
              <a:round/>
              <a:headEnd/>
              <a:tailEnd/>
            </a:ln>
          </p:spPr>
          <p:txBody>
            <a:bodyPr wrap="none" anchor="ctr">
              <a:prstTxWarp prst="textNoShape">
                <a:avLst/>
              </a:prstTxWarp>
            </a:bodyPr>
            <a:lstStyle/>
            <a:p>
              <a:pPr algn="r"/>
              <a:endParaRPr lang="en-US" sz="1125" dirty="0"/>
            </a:p>
          </p:txBody>
        </p:sp>
        <p:sp>
          <p:nvSpPr>
            <p:cNvPr id="457" name="Rectangle 72"/>
            <p:cNvSpPr>
              <a:spLocks noChangeArrowheads="1"/>
            </p:cNvSpPr>
            <p:nvPr/>
          </p:nvSpPr>
          <p:spPr bwMode="auto">
            <a:xfrm>
              <a:off x="12642443" y="3777522"/>
              <a:ext cx="696306" cy="432229"/>
            </a:xfrm>
            <a:prstGeom prst="rect">
              <a:avLst/>
            </a:prstGeom>
            <a:noFill/>
            <a:ln w="25400">
              <a:noFill/>
              <a:miter lim="800000"/>
              <a:headEnd/>
              <a:tailEnd/>
            </a:ln>
          </p:spPr>
          <p:txBody>
            <a:bodyPr wrap="none" lIns="42416" tIns="20836" rIns="42416" bIns="20836">
              <a:prstTxWarp prst="textNoShape">
                <a:avLst/>
              </a:prstTxWarp>
              <a:spAutoFit/>
            </a:bodyPr>
            <a:lstStyle/>
            <a:p>
              <a:pPr>
                <a:spcBef>
                  <a:spcPct val="0"/>
                </a:spcBef>
              </a:pPr>
              <a:r>
                <a:rPr lang="en-US" sz="1000" b="1" dirty="0">
                  <a:solidFill>
                    <a:schemeClr val="tx2"/>
                  </a:solidFill>
                </a:rPr>
                <a:t>mem</a:t>
              </a:r>
            </a:p>
          </p:txBody>
        </p:sp>
        <p:sp>
          <p:nvSpPr>
            <p:cNvPr id="458" name="Rectangle 72"/>
            <p:cNvSpPr>
              <a:spLocks noChangeArrowheads="1"/>
            </p:cNvSpPr>
            <p:nvPr/>
          </p:nvSpPr>
          <p:spPr bwMode="auto">
            <a:xfrm>
              <a:off x="12389260" y="2731389"/>
              <a:ext cx="484395" cy="432229"/>
            </a:xfrm>
            <a:prstGeom prst="rect">
              <a:avLst/>
            </a:prstGeom>
            <a:noFill/>
            <a:ln w="25400">
              <a:noFill/>
              <a:miter lim="800000"/>
              <a:headEnd/>
              <a:tailEnd/>
            </a:ln>
          </p:spPr>
          <p:txBody>
            <a:bodyPr wrap="none" lIns="42416" tIns="20836" rIns="42416" bIns="20836">
              <a:prstTxWarp prst="textNoShape">
                <a:avLst/>
              </a:prstTxWarp>
              <a:spAutoFit/>
            </a:bodyPr>
            <a:lstStyle/>
            <a:p>
              <a:pPr>
                <a:spcBef>
                  <a:spcPct val="0"/>
                </a:spcBef>
              </a:pPr>
              <a:r>
                <a:rPr lang="en-US" sz="1000" b="1" dirty="0" err="1">
                  <a:solidFill>
                    <a:schemeClr val="tx2"/>
                  </a:solidFill>
                </a:rPr>
                <a:t>alu</a:t>
              </a:r>
              <a:endParaRPr lang="en-US" sz="1000" b="1" dirty="0">
                <a:solidFill>
                  <a:schemeClr val="tx2"/>
                </a:solidFill>
              </a:endParaRPr>
            </a:p>
          </p:txBody>
        </p:sp>
        <p:sp>
          <p:nvSpPr>
            <p:cNvPr id="459" name="Rectangle 72"/>
            <p:cNvSpPr>
              <a:spLocks noChangeArrowheads="1"/>
            </p:cNvSpPr>
            <p:nvPr/>
          </p:nvSpPr>
          <p:spPr bwMode="auto">
            <a:xfrm>
              <a:off x="1264837" y="3100747"/>
              <a:ext cx="484395" cy="432229"/>
            </a:xfrm>
            <a:prstGeom prst="rect">
              <a:avLst/>
            </a:prstGeom>
            <a:noFill/>
            <a:ln w="25400">
              <a:noFill/>
              <a:miter lim="800000"/>
              <a:headEnd/>
              <a:tailEnd/>
            </a:ln>
          </p:spPr>
          <p:txBody>
            <a:bodyPr wrap="none" lIns="42416" tIns="20836" rIns="42416" bIns="20836">
              <a:prstTxWarp prst="textNoShape">
                <a:avLst/>
              </a:prstTxWarp>
              <a:spAutoFit/>
            </a:bodyPr>
            <a:lstStyle/>
            <a:p>
              <a:pPr>
                <a:spcBef>
                  <a:spcPct val="0"/>
                </a:spcBef>
              </a:pPr>
              <a:r>
                <a:rPr lang="en-US" sz="1000" b="1" dirty="0" err="1">
                  <a:solidFill>
                    <a:schemeClr val="tx2"/>
                  </a:solidFill>
                </a:rPr>
                <a:t>alu</a:t>
              </a:r>
              <a:endParaRPr lang="en-US" sz="1000" b="1" dirty="0">
                <a:solidFill>
                  <a:schemeClr val="tx2"/>
                </a:solidFill>
              </a:endParaRPr>
            </a:p>
          </p:txBody>
        </p:sp>
      </p:grpSp>
      <p:sp>
        <p:nvSpPr>
          <p:cNvPr id="536" name="Rectangle 3"/>
          <p:cNvSpPr/>
          <p:nvPr/>
        </p:nvSpPr>
        <p:spPr>
          <a:xfrm>
            <a:off x="24220" y="2482396"/>
            <a:ext cx="8191500" cy="1323439"/>
          </a:xfrm>
          <a:prstGeom prst="rect">
            <a:avLst/>
          </a:prstGeom>
        </p:spPr>
        <p:txBody>
          <a:bodyPr wrap="square">
            <a:spAutoFit/>
          </a:bodyPr>
          <a:lstStyle/>
          <a:p>
            <a:pPr algn="l"/>
            <a:r>
              <a:rPr lang="en-US" altLang="en-US" sz="2000" b="1" dirty="0">
                <a:ea typeface="ＭＳ Ｐゴシック" panose="020B0600070205080204" pitchFamily="34" charset="-128"/>
              </a:rPr>
              <a:t>Critical </a:t>
            </a:r>
            <a:br>
              <a:rPr lang="en-US" altLang="en-US" sz="2000" b="1" dirty="0">
                <a:ea typeface="ＭＳ Ｐゴシック" panose="020B0600070205080204" pitchFamily="34" charset="-128"/>
              </a:rPr>
            </a:br>
            <a:r>
              <a:rPr lang="en-US" altLang="en-US" sz="2000" b="1" dirty="0">
                <a:ea typeface="ＭＳ Ｐゴシック" panose="020B0600070205080204" pitchFamily="34" charset="-128"/>
              </a:rPr>
              <a:t>path for a </a:t>
            </a:r>
            <a:r>
              <a:rPr lang="en-US" altLang="en-US" sz="2000" b="1" dirty="0" err="1">
                <a:ea typeface="ＭＳ Ｐゴシック" panose="020B0600070205080204" pitchFamily="34" charset="-128"/>
              </a:rPr>
              <a:t>addi</a:t>
            </a:r>
            <a:endParaRPr lang="en-US" altLang="en-US" sz="2000" b="1" dirty="0">
              <a:ea typeface="ＭＳ Ｐゴシック" panose="020B0600070205080204" pitchFamily="34" charset="-128"/>
            </a:endParaRPr>
          </a:p>
          <a:p>
            <a:pPr algn="l"/>
            <a:endParaRPr lang="en-US" sz="2000" b="1" dirty="0">
              <a:ea typeface="ＭＳ Ｐゴシック" panose="020B0600070205080204" pitchFamily="34" charset="-128"/>
            </a:endParaRPr>
          </a:p>
          <a:p>
            <a:pPr algn="l"/>
            <a:r>
              <a:rPr lang="en-US" sz="2000" b="1" dirty="0">
                <a:ea typeface="ＭＳ Ｐゴシック" panose="020B0600070205080204" pitchFamily="34" charset="-128"/>
              </a:rPr>
              <a:t>R[</a:t>
            </a:r>
            <a:r>
              <a:rPr lang="en-US" sz="2000" b="1" dirty="0" err="1">
                <a:ea typeface="ＭＳ Ｐゴシック" panose="020B0600070205080204" pitchFamily="34" charset="-128"/>
              </a:rPr>
              <a:t>rd</a:t>
            </a:r>
            <a:r>
              <a:rPr lang="en-US" sz="2000" b="1" dirty="0">
                <a:ea typeface="ＭＳ Ｐゴシック" panose="020B0600070205080204" pitchFamily="34" charset="-128"/>
              </a:rPr>
              <a:t>] = R[rs1]+</a:t>
            </a:r>
            <a:r>
              <a:rPr lang="en-US" sz="2000" b="1" dirty="0" err="1">
                <a:ea typeface="ＭＳ Ｐゴシック" panose="020B0600070205080204" pitchFamily="34" charset="-128"/>
              </a:rPr>
              <a:t>imm</a:t>
            </a:r>
            <a:endParaRPr lang="en-US" sz="2000" b="1" dirty="0"/>
          </a:p>
        </p:txBody>
      </p:sp>
      <p:sp>
        <p:nvSpPr>
          <p:cNvPr id="537" name="Rectangle 3"/>
          <p:cNvSpPr txBox="1">
            <a:spLocks noChangeArrowheads="1"/>
          </p:cNvSpPr>
          <p:nvPr/>
        </p:nvSpPr>
        <p:spPr>
          <a:xfrm>
            <a:off x="784426" y="4650841"/>
            <a:ext cx="8517417" cy="1619250"/>
          </a:xfrm>
          <a:prstGeom prst="rect">
            <a:avLst/>
          </a:prstGeom>
          <a:no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81000" indent="-381000">
              <a:lnSpc>
                <a:spcPct val="85000"/>
              </a:lnSpc>
              <a:spcBef>
                <a:spcPct val="45000"/>
              </a:spcBef>
              <a:buFont typeface="+mj-lt"/>
              <a:buAutoNum type="arabicParenR"/>
              <a:tabLst>
                <a:tab pos="461368" algn="l"/>
              </a:tabLst>
            </a:pPr>
            <a:r>
              <a:rPr lang="en-US" sz="2000" dirty="0" err="1">
                <a:latin typeface="Arial" panose="020B0604020202020204" pitchFamily="34" charset="0"/>
                <a:cs typeface="Arial" panose="020B0604020202020204" pitchFamily="34" charset="0"/>
              </a:rPr>
              <a:t>t</a:t>
            </a:r>
            <a:r>
              <a:rPr lang="en-US" sz="2000" baseline="-25000" dirty="0" err="1">
                <a:solidFill>
                  <a:srgbClr val="000000"/>
                </a:solidFill>
                <a:latin typeface="Arial" panose="020B0604020202020204" pitchFamily="34" charset="0"/>
                <a:cs typeface="Arial" panose="020B0604020202020204" pitchFamily="34" charset="0"/>
              </a:rPr>
              <a:t>clk</a:t>
            </a:r>
            <a:r>
              <a:rPr lang="en-US" sz="2000" baseline="-25000" dirty="0">
                <a:solidFill>
                  <a:srgbClr val="000000"/>
                </a:solidFill>
                <a:latin typeface="Arial" panose="020B0604020202020204" pitchFamily="34" charset="0"/>
                <a:cs typeface="Arial" panose="020B0604020202020204" pitchFamily="34" charset="0"/>
              </a:rPr>
              <a:t>-q</a:t>
            </a:r>
            <a:r>
              <a:rPr lang="en-US" sz="2000" dirty="0">
                <a:solidFill>
                  <a:srgbClr val="000000"/>
                </a:solidFill>
                <a:latin typeface="Arial" panose="020B0604020202020204" pitchFamily="34" charset="0"/>
                <a:cs typeface="Arial" panose="020B0604020202020204" pitchFamily="34" charset="0"/>
              </a:rPr>
              <a:t> + </a:t>
            </a:r>
            <a:r>
              <a:rPr lang="en-US" sz="2000" dirty="0" err="1">
                <a:solidFill>
                  <a:srgbClr val="000000"/>
                </a:solidFill>
                <a:latin typeface="Arial" panose="020B0604020202020204" pitchFamily="34" charset="0"/>
                <a:cs typeface="Arial" panose="020B0604020202020204" pitchFamily="34" charset="0"/>
              </a:rPr>
              <a:t>t</a:t>
            </a:r>
            <a:r>
              <a:rPr lang="en-US" sz="2000" baseline="-25000" dirty="0" err="1">
                <a:latin typeface="Arial" panose="020B0604020202020204" pitchFamily="34" charset="0"/>
                <a:cs typeface="Arial" panose="020B0604020202020204" pitchFamily="34" charset="0"/>
              </a:rPr>
              <a:t>A</a:t>
            </a:r>
            <a:r>
              <a:rPr lang="en-US" sz="2000" baseline="-25000" dirty="0" err="1">
                <a:solidFill>
                  <a:srgbClr val="000000"/>
                </a:solidFill>
                <a:latin typeface="Arial" panose="020B0604020202020204" pitchFamily="34" charset="0"/>
                <a:cs typeface="Arial" panose="020B0604020202020204" pitchFamily="34" charset="0"/>
              </a:rPr>
              <a:t>dd</a:t>
            </a:r>
            <a:r>
              <a:rPr lang="en-US" sz="2000" dirty="0">
                <a:solidFill>
                  <a:srgbClr val="000000"/>
                </a:solidFill>
                <a:latin typeface="Arial" panose="020B0604020202020204" pitchFamily="34" charset="0"/>
                <a:cs typeface="Arial" panose="020B0604020202020204" pitchFamily="34" charset="0"/>
              </a:rPr>
              <a:t> + </a:t>
            </a:r>
            <a:r>
              <a:rPr lang="en-US" sz="2000" dirty="0" err="1">
                <a:solidFill>
                  <a:srgbClr val="000000"/>
                </a:solidFill>
                <a:latin typeface="Arial" panose="020B0604020202020204" pitchFamily="34" charset="0"/>
                <a:cs typeface="Arial" panose="020B0604020202020204" pitchFamily="34" charset="0"/>
              </a:rPr>
              <a:t>t</a:t>
            </a:r>
            <a:r>
              <a:rPr lang="en-US" sz="2000" baseline="-25000" dirty="0" err="1">
                <a:solidFill>
                  <a:srgbClr val="000000"/>
                </a:solidFill>
                <a:latin typeface="Arial" panose="020B0604020202020204" pitchFamily="34" charset="0"/>
                <a:cs typeface="Arial" panose="020B0604020202020204" pitchFamily="34" charset="0"/>
              </a:rPr>
              <a:t>IMEM</a:t>
            </a:r>
            <a:r>
              <a:rPr lang="en-US" sz="2000" dirty="0">
                <a:solidFill>
                  <a:srgbClr val="000000"/>
                </a:solidFill>
                <a:latin typeface="Arial" panose="020B0604020202020204" pitchFamily="34" charset="0"/>
                <a:cs typeface="Arial" panose="020B0604020202020204" pitchFamily="34" charset="0"/>
              </a:rPr>
              <a:t> + </a:t>
            </a:r>
            <a:r>
              <a:rPr lang="en-US" sz="2000" dirty="0" err="1">
                <a:solidFill>
                  <a:srgbClr val="000000"/>
                </a:solidFill>
                <a:latin typeface="Arial" panose="020B0604020202020204" pitchFamily="34" charset="0"/>
                <a:cs typeface="Arial" panose="020B0604020202020204" pitchFamily="34" charset="0"/>
              </a:rPr>
              <a:t>t</a:t>
            </a:r>
            <a:r>
              <a:rPr lang="en-US" sz="2000" baseline="-25000" dirty="0" err="1">
                <a:solidFill>
                  <a:srgbClr val="000000"/>
                </a:solidFill>
                <a:latin typeface="Arial" panose="020B0604020202020204" pitchFamily="34" charset="0"/>
                <a:cs typeface="Arial" panose="020B0604020202020204" pitchFamily="34" charset="0"/>
              </a:rPr>
              <a:t>Reg</a:t>
            </a:r>
            <a:r>
              <a:rPr lang="en-US" sz="2000" dirty="0">
                <a:solidFill>
                  <a:srgbClr val="000000"/>
                </a:solidFill>
                <a:latin typeface="Arial" panose="020B0604020202020204" pitchFamily="34" charset="0"/>
                <a:cs typeface="Arial" panose="020B0604020202020204" pitchFamily="34" charset="0"/>
              </a:rPr>
              <a:t> + </a:t>
            </a:r>
            <a:r>
              <a:rPr lang="en-US" sz="2000" dirty="0" err="1">
                <a:solidFill>
                  <a:srgbClr val="000000"/>
                </a:solidFill>
                <a:latin typeface="Arial" panose="020B0604020202020204" pitchFamily="34" charset="0"/>
                <a:cs typeface="Arial" panose="020B0604020202020204" pitchFamily="34" charset="0"/>
              </a:rPr>
              <a:t>t</a:t>
            </a:r>
            <a:r>
              <a:rPr lang="en-US" sz="2000" baseline="-25000" dirty="0" err="1">
                <a:solidFill>
                  <a:srgbClr val="000000"/>
                </a:solidFill>
                <a:latin typeface="Arial" panose="020B0604020202020204" pitchFamily="34" charset="0"/>
                <a:cs typeface="Arial" panose="020B0604020202020204" pitchFamily="34" charset="0"/>
              </a:rPr>
              <a:t>BComp</a:t>
            </a:r>
            <a:r>
              <a:rPr lang="en-US" sz="2000" dirty="0">
                <a:solidFill>
                  <a:srgbClr val="000000"/>
                </a:solidFill>
                <a:latin typeface="Arial" panose="020B0604020202020204" pitchFamily="34" charset="0"/>
                <a:cs typeface="Arial" panose="020B0604020202020204" pitchFamily="34" charset="0"/>
              </a:rPr>
              <a:t> + </a:t>
            </a:r>
            <a:r>
              <a:rPr lang="en-US" sz="2000" dirty="0" err="1">
                <a:solidFill>
                  <a:srgbClr val="000000"/>
                </a:solidFill>
                <a:latin typeface="Arial" panose="020B0604020202020204" pitchFamily="34" charset="0"/>
                <a:cs typeface="Arial" panose="020B0604020202020204" pitchFamily="34" charset="0"/>
              </a:rPr>
              <a:t>t</a:t>
            </a:r>
            <a:r>
              <a:rPr lang="en-US" sz="2000" baseline="-25000" dirty="0" err="1">
                <a:solidFill>
                  <a:srgbClr val="000000"/>
                </a:solidFill>
                <a:latin typeface="Arial" panose="020B0604020202020204" pitchFamily="34" charset="0"/>
                <a:cs typeface="Arial" panose="020B0604020202020204" pitchFamily="34" charset="0"/>
              </a:rPr>
              <a:t>ALU</a:t>
            </a:r>
            <a:r>
              <a:rPr lang="en-US" sz="2000" dirty="0">
                <a:solidFill>
                  <a:srgbClr val="000000"/>
                </a:solidFill>
                <a:latin typeface="Arial" panose="020B0604020202020204" pitchFamily="34" charset="0"/>
                <a:cs typeface="Arial" panose="020B0604020202020204" pitchFamily="34" charset="0"/>
              </a:rPr>
              <a:t> + </a:t>
            </a:r>
            <a:r>
              <a:rPr lang="en-US" sz="2000" dirty="0" err="1">
                <a:solidFill>
                  <a:srgbClr val="000000"/>
                </a:solidFill>
                <a:latin typeface="Arial" panose="020B0604020202020204" pitchFamily="34" charset="0"/>
                <a:cs typeface="Arial" panose="020B0604020202020204" pitchFamily="34" charset="0"/>
              </a:rPr>
              <a:t>t</a:t>
            </a:r>
            <a:r>
              <a:rPr lang="en-US" sz="2000" baseline="-25000" dirty="0" err="1">
                <a:solidFill>
                  <a:srgbClr val="000000"/>
                </a:solidFill>
                <a:latin typeface="Arial" panose="020B0604020202020204" pitchFamily="34" charset="0"/>
                <a:cs typeface="Arial" panose="020B0604020202020204" pitchFamily="34" charset="0"/>
              </a:rPr>
              <a:t>DMEM</a:t>
            </a:r>
            <a:r>
              <a:rPr lang="en-US" sz="2000" dirty="0">
                <a:solidFill>
                  <a:srgbClr val="000000"/>
                </a:solidFill>
                <a:latin typeface="Arial" panose="020B0604020202020204" pitchFamily="34" charset="0"/>
                <a:cs typeface="Arial" panose="020B0604020202020204" pitchFamily="34" charset="0"/>
              </a:rPr>
              <a:t> + </a:t>
            </a:r>
            <a:r>
              <a:rPr lang="en-US" sz="2000" dirty="0" err="1">
                <a:solidFill>
                  <a:srgbClr val="000000"/>
                </a:solidFill>
                <a:latin typeface="Arial" panose="020B0604020202020204" pitchFamily="34" charset="0"/>
                <a:cs typeface="Arial" panose="020B0604020202020204" pitchFamily="34" charset="0"/>
              </a:rPr>
              <a:t>t</a:t>
            </a:r>
            <a:r>
              <a:rPr lang="en-US" sz="2000" baseline="-25000" dirty="0" err="1">
                <a:solidFill>
                  <a:srgbClr val="000000"/>
                </a:solidFill>
                <a:latin typeface="Arial" panose="020B0604020202020204" pitchFamily="34" charset="0"/>
                <a:cs typeface="Arial" panose="020B0604020202020204" pitchFamily="34" charset="0"/>
              </a:rPr>
              <a:t>mux</a:t>
            </a:r>
            <a:r>
              <a:rPr lang="en-US" sz="2000" dirty="0">
                <a:solidFill>
                  <a:srgbClr val="000000"/>
                </a:solidFill>
                <a:latin typeface="Arial" panose="020B0604020202020204" pitchFamily="34" charset="0"/>
                <a:cs typeface="Arial" panose="020B0604020202020204" pitchFamily="34" charset="0"/>
              </a:rPr>
              <a:t> + </a:t>
            </a:r>
            <a:r>
              <a:rPr lang="en-US" sz="2000" dirty="0" err="1">
                <a:solidFill>
                  <a:srgbClr val="000000"/>
                </a:solidFill>
                <a:latin typeface="Arial" panose="020B0604020202020204" pitchFamily="34" charset="0"/>
                <a:cs typeface="Arial" panose="020B0604020202020204" pitchFamily="34" charset="0"/>
              </a:rPr>
              <a:t>t</a:t>
            </a:r>
            <a:r>
              <a:rPr lang="en-US" sz="2000" baseline="-25000" dirty="0" err="1">
                <a:solidFill>
                  <a:srgbClr val="000000"/>
                </a:solidFill>
                <a:latin typeface="Arial" panose="020B0604020202020204" pitchFamily="34" charset="0"/>
                <a:cs typeface="Arial" panose="020B0604020202020204" pitchFamily="34" charset="0"/>
              </a:rPr>
              <a:t>Setup</a:t>
            </a:r>
            <a:endParaRPr lang="en-US" sz="2000" baseline="-25000" dirty="0">
              <a:latin typeface="Arial" panose="020B0604020202020204" pitchFamily="34" charset="0"/>
              <a:cs typeface="Arial" panose="020B0604020202020204" pitchFamily="34" charset="0"/>
            </a:endParaRPr>
          </a:p>
          <a:p>
            <a:pPr marL="381000" indent="-381000">
              <a:lnSpc>
                <a:spcPct val="85000"/>
              </a:lnSpc>
              <a:spcBef>
                <a:spcPct val="45000"/>
              </a:spcBef>
              <a:buFont typeface="+mj-lt"/>
              <a:buAutoNum type="arabicParenR"/>
              <a:tabLst>
                <a:tab pos="461368" algn="l"/>
              </a:tabLst>
            </a:pPr>
            <a:r>
              <a:rPr lang="en-US" sz="2000" dirty="0" err="1">
                <a:latin typeface="Arial" panose="020B0604020202020204" pitchFamily="34" charset="0"/>
                <a:cs typeface="Arial" panose="020B0604020202020204" pitchFamily="34" charset="0"/>
              </a:rPr>
              <a:t>t</a:t>
            </a:r>
            <a:r>
              <a:rPr lang="en-US" sz="2000" baseline="-25000" dirty="0" err="1">
                <a:latin typeface="Arial" panose="020B0604020202020204" pitchFamily="34" charset="0"/>
                <a:cs typeface="Arial" panose="020B0604020202020204" pitchFamily="34" charset="0"/>
              </a:rPr>
              <a:t>clk</a:t>
            </a:r>
            <a:r>
              <a:rPr lang="en-US" sz="2000" baseline="-25000" dirty="0">
                <a:latin typeface="Arial" panose="020B0604020202020204" pitchFamily="34" charset="0"/>
                <a:cs typeface="Arial" panose="020B0604020202020204" pitchFamily="34" charset="0"/>
              </a:rPr>
              <a:t>-q</a:t>
            </a:r>
            <a:r>
              <a:rPr lang="en-US" sz="2000" dirty="0">
                <a:latin typeface="Arial" panose="020B0604020202020204" pitchFamily="34" charset="0"/>
                <a:cs typeface="Arial" panose="020B0604020202020204" pitchFamily="34" charset="0"/>
              </a:rPr>
              <a:t> + </a:t>
            </a:r>
            <a:r>
              <a:rPr lang="en-US" sz="2000" dirty="0" err="1">
                <a:latin typeface="Arial" panose="020B0604020202020204" pitchFamily="34" charset="0"/>
                <a:cs typeface="Arial" panose="020B0604020202020204" pitchFamily="34" charset="0"/>
              </a:rPr>
              <a:t>t</a:t>
            </a:r>
            <a:r>
              <a:rPr lang="en-US" sz="2000" baseline="-25000" dirty="0" err="1">
                <a:latin typeface="Arial" panose="020B0604020202020204" pitchFamily="34" charset="0"/>
                <a:cs typeface="Arial" panose="020B0604020202020204" pitchFamily="34" charset="0"/>
              </a:rPr>
              <a:t>IMEM</a:t>
            </a:r>
            <a:r>
              <a:rPr lang="en-US" sz="2000" dirty="0">
                <a:latin typeface="Arial" panose="020B0604020202020204" pitchFamily="34" charset="0"/>
                <a:cs typeface="Arial" panose="020B0604020202020204" pitchFamily="34" charset="0"/>
              </a:rPr>
              <a:t> + max{</a:t>
            </a:r>
            <a:r>
              <a:rPr lang="en-US" sz="2000" dirty="0" err="1">
                <a:latin typeface="Arial" panose="020B0604020202020204" pitchFamily="34" charset="0"/>
                <a:cs typeface="Arial" panose="020B0604020202020204" pitchFamily="34" charset="0"/>
              </a:rPr>
              <a:t>t</a:t>
            </a:r>
            <a:r>
              <a:rPr lang="en-US" sz="2000" baseline="-25000" dirty="0" err="1">
                <a:latin typeface="Arial" panose="020B0604020202020204" pitchFamily="34" charset="0"/>
                <a:cs typeface="Arial" panose="020B0604020202020204" pitchFamily="34" charset="0"/>
              </a:rPr>
              <a:t>Reg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a:t>
            </a:r>
            <a:r>
              <a:rPr lang="en-US" sz="2000" baseline="-25000" dirty="0" err="1">
                <a:latin typeface="Arial" panose="020B0604020202020204" pitchFamily="34" charset="0"/>
                <a:cs typeface="Arial" panose="020B0604020202020204" pitchFamily="34" charset="0"/>
              </a:rPr>
              <a:t>Imm</a:t>
            </a:r>
            <a:r>
              <a:rPr lang="en-US" sz="2000" dirty="0">
                <a:latin typeface="Arial" panose="020B0604020202020204" pitchFamily="34" charset="0"/>
                <a:cs typeface="Arial" panose="020B0604020202020204" pitchFamily="34" charset="0"/>
              </a:rPr>
              <a:t>} + </a:t>
            </a:r>
            <a:r>
              <a:rPr lang="en-US" sz="2000" dirty="0" err="1">
                <a:latin typeface="Arial" panose="020B0604020202020204" pitchFamily="34" charset="0"/>
                <a:cs typeface="Arial" panose="020B0604020202020204" pitchFamily="34" charset="0"/>
              </a:rPr>
              <a:t>t</a:t>
            </a:r>
            <a:r>
              <a:rPr lang="en-US" sz="2000" baseline="-25000" dirty="0" err="1">
                <a:latin typeface="Arial" panose="020B0604020202020204" pitchFamily="34" charset="0"/>
                <a:cs typeface="Arial" panose="020B0604020202020204" pitchFamily="34" charset="0"/>
              </a:rPr>
              <a:t>ALU</a:t>
            </a:r>
            <a:r>
              <a:rPr lang="en-US" sz="2000" dirty="0">
                <a:latin typeface="Arial" panose="020B0604020202020204" pitchFamily="34" charset="0"/>
                <a:cs typeface="Arial" panose="020B0604020202020204" pitchFamily="34" charset="0"/>
              </a:rPr>
              <a:t> + 2t</a:t>
            </a:r>
            <a:r>
              <a:rPr lang="en-US" sz="2000" baseline="-25000" dirty="0">
                <a:latin typeface="Arial" panose="020B0604020202020204" pitchFamily="34" charset="0"/>
                <a:cs typeface="Arial" panose="020B0604020202020204" pitchFamily="34" charset="0"/>
              </a:rPr>
              <a:t>mux</a:t>
            </a:r>
            <a:r>
              <a:rPr lang="en-US" sz="2000" dirty="0">
                <a:latin typeface="Arial" panose="020B0604020202020204" pitchFamily="34" charset="0"/>
                <a:cs typeface="Arial" panose="020B0604020202020204" pitchFamily="34" charset="0"/>
              </a:rPr>
              <a:t> + </a:t>
            </a:r>
            <a:r>
              <a:rPr lang="en-US" sz="2000" dirty="0" err="1">
                <a:latin typeface="Arial" panose="020B0604020202020204" pitchFamily="34" charset="0"/>
                <a:cs typeface="Arial" panose="020B0604020202020204" pitchFamily="34" charset="0"/>
              </a:rPr>
              <a:t>t</a:t>
            </a:r>
            <a:r>
              <a:rPr lang="en-US" sz="2000" baseline="-25000" dirty="0" err="1">
                <a:latin typeface="Arial" panose="020B0604020202020204" pitchFamily="34" charset="0"/>
                <a:cs typeface="Arial" panose="020B0604020202020204" pitchFamily="34" charset="0"/>
              </a:rPr>
              <a:t>Setup</a:t>
            </a:r>
            <a:endParaRPr lang="en-US" sz="2000" baseline="-25000" dirty="0">
              <a:latin typeface="Arial" panose="020B0604020202020204" pitchFamily="34" charset="0"/>
              <a:cs typeface="Arial" panose="020B0604020202020204" pitchFamily="34" charset="0"/>
            </a:endParaRPr>
          </a:p>
          <a:p>
            <a:pPr marL="381000" indent="-381000">
              <a:lnSpc>
                <a:spcPct val="85000"/>
              </a:lnSpc>
              <a:spcBef>
                <a:spcPct val="45000"/>
              </a:spcBef>
              <a:buFont typeface="+mj-lt"/>
              <a:buAutoNum type="arabicParenR"/>
              <a:tabLst>
                <a:tab pos="461368" algn="l"/>
              </a:tabLst>
            </a:pPr>
            <a:r>
              <a:rPr lang="en-US" sz="2000" dirty="0" err="1">
                <a:latin typeface="Arial" panose="020B0604020202020204" pitchFamily="34" charset="0"/>
                <a:cs typeface="Arial" panose="020B0604020202020204" pitchFamily="34" charset="0"/>
              </a:rPr>
              <a:t>t</a:t>
            </a:r>
            <a:r>
              <a:rPr lang="en-US" sz="2000" baseline="-25000" dirty="0" err="1">
                <a:latin typeface="Arial" panose="020B0604020202020204" pitchFamily="34" charset="0"/>
                <a:cs typeface="Arial" panose="020B0604020202020204" pitchFamily="34" charset="0"/>
              </a:rPr>
              <a:t>clk</a:t>
            </a:r>
            <a:r>
              <a:rPr lang="en-US" sz="2000" baseline="-25000" dirty="0">
                <a:latin typeface="Arial" panose="020B0604020202020204" pitchFamily="34" charset="0"/>
                <a:cs typeface="Arial" panose="020B0604020202020204" pitchFamily="34" charset="0"/>
              </a:rPr>
              <a:t>-q</a:t>
            </a:r>
            <a:r>
              <a:rPr lang="en-US" sz="2000" dirty="0">
                <a:latin typeface="Arial" panose="020B0604020202020204" pitchFamily="34" charset="0"/>
                <a:cs typeface="Arial" panose="020B0604020202020204" pitchFamily="34" charset="0"/>
              </a:rPr>
              <a:t> + </a:t>
            </a:r>
            <a:r>
              <a:rPr lang="en-US" sz="2000" dirty="0" err="1">
                <a:latin typeface="Arial" panose="020B0604020202020204" pitchFamily="34" charset="0"/>
                <a:cs typeface="Arial" panose="020B0604020202020204" pitchFamily="34" charset="0"/>
              </a:rPr>
              <a:t>t</a:t>
            </a:r>
            <a:r>
              <a:rPr lang="en-US" sz="2000" baseline="-25000" dirty="0" err="1">
                <a:latin typeface="Arial" panose="020B0604020202020204" pitchFamily="34" charset="0"/>
                <a:cs typeface="Arial" panose="020B0604020202020204" pitchFamily="34" charset="0"/>
              </a:rPr>
              <a:t>IMEM</a:t>
            </a:r>
            <a:r>
              <a:rPr lang="en-US" sz="2000" dirty="0">
                <a:latin typeface="Arial" panose="020B0604020202020204" pitchFamily="34" charset="0"/>
                <a:cs typeface="Arial" panose="020B0604020202020204" pitchFamily="34" charset="0"/>
              </a:rPr>
              <a:t> + max{</a:t>
            </a:r>
            <a:r>
              <a:rPr lang="en-US" sz="2000" dirty="0" err="1">
                <a:latin typeface="Arial" panose="020B0604020202020204" pitchFamily="34" charset="0"/>
                <a:cs typeface="Arial" panose="020B0604020202020204" pitchFamily="34" charset="0"/>
              </a:rPr>
              <a:t>t</a:t>
            </a:r>
            <a:r>
              <a:rPr lang="en-US" sz="2000" baseline="-25000" dirty="0" err="1">
                <a:latin typeface="Arial" panose="020B0604020202020204" pitchFamily="34" charset="0"/>
                <a:cs typeface="Arial" panose="020B0604020202020204" pitchFamily="34" charset="0"/>
              </a:rPr>
              <a:t>Reg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a:t>
            </a:r>
            <a:r>
              <a:rPr lang="en-US" sz="2000" baseline="-25000" dirty="0" err="1">
                <a:latin typeface="Arial" panose="020B0604020202020204" pitchFamily="34" charset="0"/>
                <a:cs typeface="Arial" panose="020B0604020202020204" pitchFamily="34" charset="0"/>
              </a:rPr>
              <a:t>Imm</a:t>
            </a:r>
            <a:r>
              <a:rPr lang="en-US" sz="2000" dirty="0">
                <a:latin typeface="Arial" panose="020B0604020202020204" pitchFamily="34" charset="0"/>
                <a:cs typeface="Arial" panose="020B0604020202020204" pitchFamily="34" charset="0"/>
              </a:rPr>
              <a:t>} + </a:t>
            </a:r>
            <a:r>
              <a:rPr lang="en-US" sz="2000" dirty="0" err="1">
                <a:latin typeface="Arial" panose="020B0604020202020204" pitchFamily="34" charset="0"/>
                <a:cs typeface="Arial" panose="020B0604020202020204" pitchFamily="34" charset="0"/>
              </a:rPr>
              <a:t>t</a:t>
            </a:r>
            <a:r>
              <a:rPr lang="en-US" sz="2000" baseline="-25000" dirty="0" err="1">
                <a:latin typeface="Arial" panose="020B0604020202020204" pitchFamily="34" charset="0"/>
                <a:cs typeface="Arial" panose="020B0604020202020204" pitchFamily="34" charset="0"/>
              </a:rPr>
              <a:t>ALU</a:t>
            </a:r>
            <a:r>
              <a:rPr lang="en-US" sz="2000" dirty="0">
                <a:latin typeface="Arial" panose="020B0604020202020204" pitchFamily="34" charset="0"/>
                <a:cs typeface="Arial" panose="020B0604020202020204" pitchFamily="34" charset="0"/>
              </a:rPr>
              <a:t> + 3t</a:t>
            </a:r>
            <a:r>
              <a:rPr lang="en-US" sz="2000" baseline="-25000" dirty="0">
                <a:latin typeface="Arial" panose="020B0604020202020204" pitchFamily="34" charset="0"/>
                <a:cs typeface="Arial" panose="020B0604020202020204" pitchFamily="34" charset="0"/>
              </a:rPr>
              <a:t>mux </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a:t>
            </a:r>
            <a:r>
              <a:rPr lang="en-US" sz="2000" baseline="-25000" dirty="0" err="1">
                <a:latin typeface="Arial" panose="020B0604020202020204" pitchFamily="34" charset="0"/>
                <a:cs typeface="Arial" panose="020B0604020202020204" pitchFamily="34" charset="0"/>
              </a:rPr>
              <a:t>DMEM</a:t>
            </a:r>
            <a:r>
              <a:rPr lang="en-US" sz="2000" dirty="0">
                <a:latin typeface="Arial" panose="020B0604020202020204" pitchFamily="34" charset="0"/>
                <a:cs typeface="Arial" panose="020B0604020202020204" pitchFamily="34" charset="0"/>
              </a:rPr>
              <a:t> + </a:t>
            </a:r>
            <a:r>
              <a:rPr lang="en-US" sz="2000" dirty="0" err="1">
                <a:latin typeface="Arial" panose="020B0604020202020204" pitchFamily="34" charset="0"/>
                <a:cs typeface="Arial" panose="020B0604020202020204" pitchFamily="34" charset="0"/>
              </a:rPr>
              <a:t>t</a:t>
            </a:r>
            <a:r>
              <a:rPr lang="en-US" sz="2000" baseline="-25000" dirty="0" err="1">
                <a:latin typeface="Arial" panose="020B0604020202020204" pitchFamily="34" charset="0"/>
                <a:cs typeface="Arial" panose="020B0604020202020204" pitchFamily="34" charset="0"/>
              </a:rPr>
              <a:t>Setup</a:t>
            </a:r>
            <a:endParaRPr lang="en-US" sz="2000" baseline="-25000" dirty="0">
              <a:latin typeface="Arial" panose="020B0604020202020204" pitchFamily="34" charset="0"/>
              <a:cs typeface="Arial" panose="020B0604020202020204" pitchFamily="34" charset="0"/>
            </a:endParaRPr>
          </a:p>
          <a:p>
            <a:pPr marL="381000" indent="-381000">
              <a:lnSpc>
                <a:spcPct val="85000"/>
              </a:lnSpc>
              <a:spcBef>
                <a:spcPct val="45000"/>
              </a:spcBef>
              <a:buFont typeface="+mj-lt"/>
              <a:buAutoNum type="arabicParenR"/>
              <a:tabLst>
                <a:tab pos="461368" algn="l"/>
              </a:tabLst>
            </a:pPr>
            <a:r>
              <a:rPr lang="en-US" sz="2000" dirty="0">
                <a:latin typeface="Arial" panose="020B0604020202020204" pitchFamily="34" charset="0"/>
                <a:cs typeface="Arial" panose="020B0604020202020204" pitchFamily="34" charset="0"/>
              </a:rPr>
              <a:t>None of the above</a:t>
            </a:r>
          </a:p>
        </p:txBody>
      </p:sp>
      <p:sp>
        <p:nvSpPr>
          <p:cNvPr id="538" name="Freeform 4"/>
          <p:cNvSpPr/>
          <p:nvPr/>
        </p:nvSpPr>
        <p:spPr bwMode="auto">
          <a:xfrm>
            <a:off x="3147859" y="2433484"/>
            <a:ext cx="1318138" cy="248879"/>
          </a:xfrm>
          <a:custGeom>
            <a:avLst/>
            <a:gdLst>
              <a:gd name="connsiteX0" fmla="*/ 0 w 2109020"/>
              <a:gd name="connsiteY0" fmla="*/ 398207 h 398207"/>
              <a:gd name="connsiteX1" fmla="*/ 154858 w 2109020"/>
              <a:gd name="connsiteY1" fmla="*/ 0 h 398207"/>
              <a:gd name="connsiteX2" fmla="*/ 656303 w 2109020"/>
              <a:gd name="connsiteY2" fmla="*/ 0 h 398207"/>
              <a:gd name="connsiteX3" fmla="*/ 1666568 w 2109020"/>
              <a:gd name="connsiteY3" fmla="*/ 213852 h 398207"/>
              <a:gd name="connsiteX4" fmla="*/ 2109020 w 2109020"/>
              <a:gd name="connsiteY4" fmla="*/ 199103 h 3982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9020" h="398207">
                <a:moveTo>
                  <a:pt x="0" y="398207"/>
                </a:moveTo>
                <a:lnTo>
                  <a:pt x="154858" y="0"/>
                </a:lnTo>
                <a:lnTo>
                  <a:pt x="656303" y="0"/>
                </a:lnTo>
                <a:lnTo>
                  <a:pt x="1666568" y="213852"/>
                </a:lnTo>
                <a:lnTo>
                  <a:pt x="2109020" y="199103"/>
                </a:lnTo>
              </a:path>
            </a:pathLst>
          </a:custGeom>
          <a:noFill/>
          <a:ln w="762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57150" tIns="28575" rIns="57150" bIns="28575" numCol="1" rtlCol="0" anchor="t" anchorCtr="0" compatLnSpc="1">
            <a:prstTxWarp prst="textNoShape">
              <a:avLst/>
            </a:prstTxWarp>
          </a:bodyPr>
          <a:lstStyle/>
          <a:p>
            <a:pPr algn="ctr" defTabSz="571500" fontAlgn="base">
              <a:spcBef>
                <a:spcPct val="0"/>
              </a:spcBef>
              <a:spcAft>
                <a:spcPct val="0"/>
              </a:spcAft>
            </a:pPr>
            <a:endParaRPr lang="en-US" sz="3500">
              <a:solidFill>
                <a:srgbClr val="000000"/>
              </a:solidFill>
              <a:latin typeface="Gill Sans" charset="0"/>
              <a:ea typeface="ヒラギノ角ゴ ProN W3" charset="0"/>
              <a:cs typeface="ヒラギノ角ゴ ProN W3" charset="0"/>
              <a:sym typeface="Gill Sans" charset="0"/>
            </a:endParaRPr>
          </a:p>
        </p:txBody>
      </p:sp>
      <p:sp>
        <p:nvSpPr>
          <p:cNvPr id="539" name="Freeform 5"/>
          <p:cNvSpPr/>
          <p:nvPr/>
        </p:nvSpPr>
        <p:spPr bwMode="auto">
          <a:xfrm>
            <a:off x="4465996" y="1654584"/>
            <a:ext cx="4429125" cy="1378053"/>
          </a:xfrm>
          <a:custGeom>
            <a:avLst/>
            <a:gdLst>
              <a:gd name="connsiteX0" fmla="*/ 0 w 7086600"/>
              <a:gd name="connsiteY0" fmla="*/ 1452717 h 2204884"/>
              <a:gd name="connsiteX1" fmla="*/ 1179871 w 7086600"/>
              <a:gd name="connsiteY1" fmla="*/ 1452717 h 2204884"/>
              <a:gd name="connsiteX2" fmla="*/ 2403987 w 7086600"/>
              <a:gd name="connsiteY2" fmla="*/ 1423220 h 2204884"/>
              <a:gd name="connsiteX3" fmla="*/ 2514600 w 7086600"/>
              <a:gd name="connsiteY3" fmla="*/ 1408471 h 2204884"/>
              <a:gd name="connsiteX4" fmla="*/ 2514600 w 7086600"/>
              <a:gd name="connsiteY4" fmla="*/ 1025013 h 2204884"/>
              <a:gd name="connsiteX5" fmla="*/ 3458496 w 7086600"/>
              <a:gd name="connsiteY5" fmla="*/ 1061884 h 2204884"/>
              <a:gd name="connsiteX6" fmla="*/ 3451122 w 7086600"/>
              <a:gd name="connsiteY6" fmla="*/ 1489588 h 2204884"/>
              <a:gd name="connsiteX7" fmla="*/ 3664974 w 7086600"/>
              <a:gd name="connsiteY7" fmla="*/ 1489588 h 2204884"/>
              <a:gd name="connsiteX8" fmla="*/ 3952567 w 7086600"/>
              <a:gd name="connsiteY8" fmla="*/ 1319981 h 2204884"/>
              <a:gd name="connsiteX9" fmla="*/ 4645741 w 7086600"/>
              <a:gd name="connsiteY9" fmla="*/ 1555955 h 2204884"/>
              <a:gd name="connsiteX10" fmla="*/ 4970206 w 7086600"/>
              <a:gd name="connsiteY10" fmla="*/ 1570704 h 2204884"/>
              <a:gd name="connsiteX11" fmla="*/ 4962832 w 7086600"/>
              <a:gd name="connsiteY11" fmla="*/ 899652 h 2204884"/>
              <a:gd name="connsiteX12" fmla="*/ 6681019 w 7086600"/>
              <a:gd name="connsiteY12" fmla="*/ 884904 h 2204884"/>
              <a:gd name="connsiteX13" fmla="*/ 6975987 w 7086600"/>
              <a:gd name="connsiteY13" fmla="*/ 884904 h 2204884"/>
              <a:gd name="connsiteX14" fmla="*/ 7086600 w 7086600"/>
              <a:gd name="connsiteY14" fmla="*/ 884904 h 2204884"/>
              <a:gd name="connsiteX15" fmla="*/ 7086600 w 7086600"/>
              <a:gd name="connsiteY15" fmla="*/ 0 h 2204884"/>
              <a:gd name="connsiteX16" fmla="*/ 331838 w 7086600"/>
              <a:gd name="connsiteY16" fmla="*/ 14749 h 2204884"/>
              <a:gd name="connsiteX17" fmla="*/ 339212 w 7086600"/>
              <a:gd name="connsiteY17" fmla="*/ 818536 h 2204884"/>
              <a:gd name="connsiteX18" fmla="*/ 1172496 w 7086600"/>
              <a:gd name="connsiteY18" fmla="*/ 855407 h 2204884"/>
              <a:gd name="connsiteX19" fmla="*/ 1976283 w 7086600"/>
              <a:gd name="connsiteY19" fmla="*/ 2204884 h 2204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086600" h="2204884">
                <a:moveTo>
                  <a:pt x="0" y="1452717"/>
                </a:moveTo>
                <a:lnTo>
                  <a:pt x="1179871" y="1452717"/>
                </a:lnTo>
                <a:lnTo>
                  <a:pt x="2403987" y="1423220"/>
                </a:lnTo>
                <a:lnTo>
                  <a:pt x="2514600" y="1408471"/>
                </a:lnTo>
                <a:lnTo>
                  <a:pt x="2514600" y="1025013"/>
                </a:lnTo>
                <a:lnTo>
                  <a:pt x="3458496" y="1061884"/>
                </a:lnTo>
                <a:lnTo>
                  <a:pt x="3451122" y="1489588"/>
                </a:lnTo>
                <a:lnTo>
                  <a:pt x="3664974" y="1489588"/>
                </a:lnTo>
                <a:lnTo>
                  <a:pt x="3952567" y="1319981"/>
                </a:lnTo>
                <a:lnTo>
                  <a:pt x="4645741" y="1555955"/>
                </a:lnTo>
                <a:lnTo>
                  <a:pt x="4970206" y="1570704"/>
                </a:lnTo>
                <a:lnTo>
                  <a:pt x="4962832" y="899652"/>
                </a:lnTo>
                <a:lnTo>
                  <a:pt x="6681019" y="884904"/>
                </a:lnTo>
                <a:lnTo>
                  <a:pt x="6975987" y="884904"/>
                </a:lnTo>
                <a:lnTo>
                  <a:pt x="7086600" y="884904"/>
                </a:lnTo>
                <a:lnTo>
                  <a:pt x="7086600" y="0"/>
                </a:lnTo>
                <a:lnTo>
                  <a:pt x="331838" y="14749"/>
                </a:lnTo>
                <a:lnTo>
                  <a:pt x="339212" y="818536"/>
                </a:lnTo>
                <a:lnTo>
                  <a:pt x="1172496" y="855407"/>
                </a:lnTo>
                <a:lnTo>
                  <a:pt x="1976283" y="2204884"/>
                </a:lnTo>
              </a:path>
            </a:pathLst>
          </a:custGeom>
          <a:noFill/>
          <a:ln w="762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57150" tIns="28575" rIns="57150" bIns="28575" numCol="1" rtlCol="0" anchor="t" anchorCtr="0" compatLnSpc="1">
            <a:prstTxWarp prst="textNoShape">
              <a:avLst/>
            </a:prstTxWarp>
          </a:bodyPr>
          <a:lstStyle/>
          <a:p>
            <a:pPr algn="ctr" defTabSz="571500" fontAlgn="base">
              <a:spcBef>
                <a:spcPct val="0"/>
              </a:spcBef>
              <a:spcAft>
                <a:spcPct val="0"/>
              </a:spcAft>
            </a:pPr>
            <a:endParaRPr lang="en-US" sz="3500">
              <a:solidFill>
                <a:srgbClr val="000000"/>
              </a:solidFill>
              <a:latin typeface="Gill Sans" charset="0"/>
              <a:ea typeface="ヒラギノ角ゴ ProN W3" charset="0"/>
              <a:cs typeface="ヒラギノ角ゴ ProN W3" charset="0"/>
              <a:sym typeface="Gill Sans" charset="0"/>
            </a:endParaRPr>
          </a:p>
        </p:txBody>
      </p:sp>
      <p:sp>
        <p:nvSpPr>
          <p:cNvPr id="540" name="Freeform 6"/>
          <p:cNvSpPr/>
          <p:nvPr/>
        </p:nvSpPr>
        <p:spPr bwMode="auto">
          <a:xfrm>
            <a:off x="4447561" y="2571751"/>
            <a:ext cx="2926633" cy="737419"/>
          </a:xfrm>
          <a:custGeom>
            <a:avLst/>
            <a:gdLst>
              <a:gd name="connsiteX0" fmla="*/ 0 w 4682613"/>
              <a:gd name="connsiteY0" fmla="*/ 0 h 1179871"/>
              <a:gd name="connsiteX1" fmla="*/ 7374 w 4682613"/>
              <a:gd name="connsiteY1" fmla="*/ 1179871 h 1179871"/>
              <a:gd name="connsiteX2" fmla="*/ 3539613 w 4682613"/>
              <a:gd name="connsiteY2" fmla="*/ 1157748 h 1179871"/>
              <a:gd name="connsiteX3" fmla="*/ 3561735 w 4682613"/>
              <a:gd name="connsiteY3" fmla="*/ 575187 h 1179871"/>
              <a:gd name="connsiteX4" fmla="*/ 3967316 w 4682613"/>
              <a:gd name="connsiteY4" fmla="*/ 412955 h 1179871"/>
              <a:gd name="connsiteX5" fmla="*/ 4085303 w 4682613"/>
              <a:gd name="connsiteY5" fmla="*/ 412955 h 1179871"/>
              <a:gd name="connsiteX6" fmla="*/ 4682613 w 4682613"/>
              <a:gd name="connsiteY6" fmla="*/ 103239 h 1179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82613" h="1179871">
                <a:moveTo>
                  <a:pt x="0" y="0"/>
                </a:moveTo>
                <a:lnTo>
                  <a:pt x="7374" y="1179871"/>
                </a:lnTo>
                <a:lnTo>
                  <a:pt x="3539613" y="1157748"/>
                </a:lnTo>
                <a:lnTo>
                  <a:pt x="3561735" y="575187"/>
                </a:lnTo>
                <a:lnTo>
                  <a:pt x="3967316" y="412955"/>
                </a:lnTo>
                <a:lnTo>
                  <a:pt x="4085303" y="412955"/>
                </a:lnTo>
                <a:lnTo>
                  <a:pt x="4682613" y="103239"/>
                </a:lnTo>
              </a:path>
            </a:pathLst>
          </a:custGeom>
          <a:noFill/>
          <a:ln w="762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57150" tIns="28575" rIns="57150" bIns="28575" numCol="1" rtlCol="0" anchor="t" anchorCtr="0" compatLnSpc="1">
            <a:prstTxWarp prst="textNoShape">
              <a:avLst/>
            </a:prstTxWarp>
          </a:bodyPr>
          <a:lstStyle/>
          <a:p>
            <a:pPr algn="ctr" defTabSz="571500" fontAlgn="base">
              <a:spcBef>
                <a:spcPct val="0"/>
              </a:spcBef>
              <a:spcAft>
                <a:spcPct val="0"/>
              </a:spcAft>
            </a:pPr>
            <a:endParaRPr lang="en-US" sz="3500">
              <a:solidFill>
                <a:srgbClr val="000000"/>
              </a:solidFill>
              <a:latin typeface="Gill Sans" charset="0"/>
              <a:ea typeface="ヒラギノ角ゴ ProN W3" charset="0"/>
              <a:cs typeface="ヒラギノ角ゴ ProN W3" charset="0"/>
              <a:sym typeface="Gill Sans" charset="0"/>
            </a:endParaRPr>
          </a:p>
        </p:txBody>
      </p:sp>
      <p:sp>
        <p:nvSpPr>
          <p:cNvPr id="2" name="矩形 1"/>
          <p:cNvSpPr/>
          <p:nvPr/>
        </p:nvSpPr>
        <p:spPr>
          <a:xfrm>
            <a:off x="694923" y="5028149"/>
            <a:ext cx="7660081" cy="4325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95748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8" grpId="0" animBg="1"/>
      <p:bldP spid="539" grpId="0" animBg="1"/>
      <p:bldP spid="540" grpId="0" animBg="1"/>
      <p:bldP spid="2"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100</a:t>
            </a:fld>
            <a:endParaRPr lang="en-US" altLang="en-US"/>
          </a:p>
        </p:txBody>
      </p:sp>
      <p:sp>
        <p:nvSpPr>
          <p:cNvPr id="45059" name="Text Box 2"/>
          <p:cNvSpPr txBox="1">
            <a:spLocks noChangeArrowheads="1"/>
          </p:cNvSpPr>
          <p:nvPr/>
        </p:nvSpPr>
        <p:spPr bwMode="auto">
          <a:xfrm>
            <a:off x="441324" y="396875"/>
            <a:ext cx="754951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Shared Memory and Caches</a:t>
            </a:r>
            <a:endParaRPr lang="en-US" altLang="en-US" b="1" dirty="0">
              <a:solidFill>
                <a:srgbClr val="CC0000"/>
              </a:solidFill>
              <a:latin typeface="Courier New" panose="02070309020205020404" pitchFamily="49" charset="0"/>
              <a:cs typeface="Courier New" panose="02070309020205020404" pitchFamily="49" charset="0"/>
            </a:endParaRP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1" name="Text Box 4"/>
          <p:cNvSpPr txBox="1">
            <a:spLocks noChangeArrowheads="1"/>
          </p:cNvSpPr>
          <p:nvPr/>
        </p:nvSpPr>
        <p:spPr bwMode="auto">
          <a:xfrm>
            <a:off x="381000" y="1243694"/>
            <a:ext cx="8487833"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
                <a:srgbClr val="CC0000"/>
              </a:buClr>
            </a:pPr>
            <a:r>
              <a:rPr lang="en-US" altLang="en-US" sz="2400" dirty="0">
                <a:latin typeface="Arial" panose="020B0604020202020204" pitchFamily="34" charset="0"/>
              </a:rPr>
              <a:t> Now:</a:t>
            </a:r>
          </a:p>
          <a:p>
            <a:pPr lvl="1">
              <a:spcBef>
                <a:spcPct val="0"/>
              </a:spcBef>
              <a:buClr>
                <a:srgbClr val="CC0000"/>
              </a:buClr>
            </a:pPr>
            <a:r>
              <a:rPr lang="en-US" altLang="en-US" sz="2000" dirty="0">
                <a:latin typeface="Arial" panose="020B0604020202020204" pitchFamily="34" charset="0"/>
              </a:rPr>
              <a:t>Processor 0 writes Memory[1000] with 40</a:t>
            </a:r>
          </a:p>
        </p:txBody>
      </p:sp>
      <p:grpSp>
        <p:nvGrpSpPr>
          <p:cNvPr id="6" name="Group 63"/>
          <p:cNvGrpSpPr/>
          <p:nvPr/>
        </p:nvGrpSpPr>
        <p:grpSpPr>
          <a:xfrm>
            <a:off x="1546573" y="2113829"/>
            <a:ext cx="6125783" cy="3543136"/>
            <a:chOff x="1464035" y="1066800"/>
            <a:chExt cx="5758729" cy="3048000"/>
          </a:xfrm>
        </p:grpSpPr>
        <p:sp>
          <p:nvSpPr>
            <p:cNvPr id="7" name="Rectangle 5"/>
            <p:cNvSpPr>
              <a:spLocks noChangeArrowheads="1"/>
            </p:cNvSpPr>
            <p:nvPr/>
          </p:nvSpPr>
          <p:spPr bwMode="auto">
            <a:xfrm>
              <a:off x="1524000" y="1066800"/>
              <a:ext cx="1295400" cy="609600"/>
            </a:xfrm>
            <a:prstGeom prst="rect">
              <a:avLst/>
            </a:prstGeom>
            <a:noFill/>
            <a:ln w="12700">
              <a:solidFill>
                <a:schemeClr val="tx1"/>
              </a:solidFill>
              <a:miter lim="800000"/>
              <a:headEnd/>
              <a:tailEnd/>
            </a:ln>
            <a:effectLst/>
          </p:spPr>
          <p:txBody>
            <a:bodyPr wrap="none" anchor="ctr"/>
            <a:lstStyle/>
            <a:p>
              <a:endParaRPr lang="en-US" dirty="0">
                <a:latin typeface="Arial" panose="020B0604020202020204" pitchFamily="34" charset="0"/>
                <a:cs typeface="Arial" panose="020B0604020202020204" pitchFamily="34" charset="0"/>
              </a:endParaRPr>
            </a:p>
          </p:txBody>
        </p:sp>
        <p:sp>
          <p:nvSpPr>
            <p:cNvPr id="8" name="Text Box 6"/>
            <p:cNvSpPr txBox="1">
              <a:spLocks noChangeArrowheads="1"/>
            </p:cNvSpPr>
            <p:nvPr/>
          </p:nvSpPr>
          <p:spPr bwMode="auto">
            <a:xfrm>
              <a:off x="1464035" y="1196220"/>
              <a:ext cx="1415329" cy="317720"/>
            </a:xfrm>
            <a:prstGeom prst="rect">
              <a:avLst/>
            </a:prstGeom>
            <a:noFill/>
            <a:ln w="12700">
              <a:noFill/>
              <a:miter lim="800000"/>
              <a:headEnd/>
              <a:tailEnd/>
            </a:ln>
            <a:effectLst/>
          </p:spPr>
          <p:txBody>
            <a:bodyPr wrap="none">
              <a:spAutoFit/>
            </a:bodyPr>
            <a:lstStyle/>
            <a:p>
              <a:r>
                <a:rPr lang="en-US" b="1" dirty="0">
                  <a:latin typeface="Arial" panose="020B0604020202020204" pitchFamily="34" charset="0"/>
                  <a:cs typeface="Arial" panose="020B0604020202020204" pitchFamily="34" charset="0"/>
                </a:rPr>
                <a:t>Processor </a:t>
              </a:r>
              <a:r>
                <a:rPr lang="en-US" altLang="zh-CN" b="1" dirty="0">
                  <a:latin typeface="Arial" panose="020B0604020202020204" pitchFamily="34" charset="0"/>
                  <a:cs typeface="Arial" panose="020B0604020202020204" pitchFamily="34" charset="0"/>
                </a:rPr>
                <a:t>0</a:t>
              </a:r>
              <a:endParaRPr lang="en-US" b="1" dirty="0">
                <a:latin typeface="Arial" panose="020B0604020202020204" pitchFamily="34" charset="0"/>
                <a:cs typeface="Arial" panose="020B0604020202020204" pitchFamily="34" charset="0"/>
              </a:endParaRPr>
            </a:p>
          </p:txBody>
        </p:sp>
        <p:sp>
          <p:nvSpPr>
            <p:cNvPr id="9" name="Rectangle 7"/>
            <p:cNvSpPr>
              <a:spLocks noChangeArrowheads="1"/>
            </p:cNvSpPr>
            <p:nvPr/>
          </p:nvSpPr>
          <p:spPr bwMode="auto">
            <a:xfrm>
              <a:off x="3200400" y="1066800"/>
              <a:ext cx="1295400" cy="609600"/>
            </a:xfrm>
            <a:prstGeom prst="rect">
              <a:avLst/>
            </a:prstGeom>
            <a:noFill/>
            <a:ln w="12700">
              <a:solidFill>
                <a:schemeClr val="tx1"/>
              </a:solidFill>
              <a:miter lim="800000"/>
              <a:headEnd/>
              <a:tailEnd/>
            </a:ln>
            <a:effectLst/>
          </p:spPr>
          <p:txBody>
            <a:bodyPr wrap="none" anchor="ctr"/>
            <a:lstStyle/>
            <a:p>
              <a:endParaRPr lang="en-US" dirty="0">
                <a:latin typeface="Arial" panose="020B0604020202020204" pitchFamily="34" charset="0"/>
                <a:cs typeface="Arial" panose="020B0604020202020204" pitchFamily="34" charset="0"/>
              </a:endParaRPr>
            </a:p>
          </p:txBody>
        </p:sp>
        <p:sp>
          <p:nvSpPr>
            <p:cNvPr id="10" name="Rectangle 8"/>
            <p:cNvSpPr>
              <a:spLocks noChangeArrowheads="1"/>
            </p:cNvSpPr>
            <p:nvPr/>
          </p:nvSpPr>
          <p:spPr bwMode="auto">
            <a:xfrm>
              <a:off x="5867400" y="1066800"/>
              <a:ext cx="1295400" cy="609600"/>
            </a:xfrm>
            <a:prstGeom prst="rect">
              <a:avLst/>
            </a:prstGeom>
            <a:noFill/>
            <a:ln w="12700">
              <a:solidFill>
                <a:schemeClr val="tx1"/>
              </a:solidFill>
              <a:miter lim="800000"/>
              <a:headEnd/>
              <a:tailEnd/>
            </a:ln>
            <a:effectLst/>
          </p:spPr>
          <p:txBody>
            <a:bodyPr wrap="none" anchor="ctr"/>
            <a:lstStyle/>
            <a:p>
              <a:endParaRPr lang="en-US" dirty="0">
                <a:latin typeface="Arial" panose="020B0604020202020204" pitchFamily="34" charset="0"/>
                <a:cs typeface="Arial" panose="020B0604020202020204" pitchFamily="34" charset="0"/>
              </a:endParaRPr>
            </a:p>
          </p:txBody>
        </p:sp>
        <p:sp>
          <p:nvSpPr>
            <p:cNvPr id="11" name="Text Box 9"/>
            <p:cNvSpPr txBox="1">
              <a:spLocks noChangeArrowheads="1"/>
            </p:cNvSpPr>
            <p:nvPr/>
          </p:nvSpPr>
          <p:spPr bwMode="auto">
            <a:xfrm>
              <a:off x="3157383" y="1201217"/>
              <a:ext cx="1415329" cy="317720"/>
            </a:xfrm>
            <a:prstGeom prst="rect">
              <a:avLst/>
            </a:prstGeom>
            <a:noFill/>
            <a:ln w="12700">
              <a:noFill/>
              <a:miter lim="800000"/>
              <a:headEnd/>
              <a:tailEnd/>
            </a:ln>
            <a:effectLst/>
          </p:spPr>
          <p:txBody>
            <a:bodyPr wrap="none">
              <a:spAutoFit/>
            </a:bodyPr>
            <a:lstStyle/>
            <a:p>
              <a:r>
                <a:rPr lang="en-US" b="1" dirty="0">
                  <a:latin typeface="Arial" panose="020B0604020202020204" pitchFamily="34" charset="0"/>
                  <a:cs typeface="Arial" panose="020B0604020202020204" pitchFamily="34" charset="0"/>
                </a:rPr>
                <a:t>Processor </a:t>
              </a:r>
              <a:r>
                <a:rPr lang="en-US" altLang="zh-CN" b="1" dirty="0">
                  <a:latin typeface="Arial" panose="020B0604020202020204" pitchFamily="34" charset="0"/>
                  <a:cs typeface="Arial" panose="020B0604020202020204" pitchFamily="34" charset="0"/>
                </a:rPr>
                <a:t>1</a:t>
              </a:r>
              <a:endParaRPr lang="en-US" b="1" dirty="0">
                <a:latin typeface="Arial" panose="020B0604020202020204" pitchFamily="34" charset="0"/>
                <a:cs typeface="Arial" panose="020B0604020202020204" pitchFamily="34" charset="0"/>
              </a:endParaRPr>
            </a:p>
          </p:txBody>
        </p:sp>
        <p:sp>
          <p:nvSpPr>
            <p:cNvPr id="12" name="Text Box 10"/>
            <p:cNvSpPr txBox="1">
              <a:spLocks noChangeArrowheads="1"/>
            </p:cNvSpPr>
            <p:nvPr/>
          </p:nvSpPr>
          <p:spPr bwMode="auto">
            <a:xfrm>
              <a:off x="5807435" y="1192752"/>
              <a:ext cx="1415329" cy="317720"/>
            </a:xfrm>
            <a:prstGeom prst="rect">
              <a:avLst/>
            </a:prstGeom>
            <a:noFill/>
            <a:ln w="12700">
              <a:noFill/>
              <a:miter lim="800000"/>
              <a:headEnd/>
              <a:tailEnd/>
            </a:ln>
            <a:effectLst/>
          </p:spPr>
          <p:txBody>
            <a:bodyPr wrap="none">
              <a:spAutoFit/>
            </a:bodyPr>
            <a:lstStyle/>
            <a:p>
              <a:r>
                <a:rPr lang="en-US" b="1" dirty="0">
                  <a:latin typeface="Arial" panose="020B0604020202020204" pitchFamily="34" charset="0"/>
                  <a:cs typeface="Arial" panose="020B0604020202020204" pitchFamily="34" charset="0"/>
                </a:rPr>
                <a:t>Processor </a:t>
              </a:r>
              <a:r>
                <a:rPr lang="en-US" altLang="zh-CN" b="1" dirty="0">
                  <a:latin typeface="Arial" panose="020B0604020202020204" pitchFamily="34" charset="0"/>
                  <a:cs typeface="Arial" panose="020B0604020202020204" pitchFamily="34" charset="0"/>
                </a:rPr>
                <a:t>2</a:t>
              </a:r>
              <a:endParaRPr lang="en-US" b="1" dirty="0">
                <a:latin typeface="Arial" panose="020B0604020202020204" pitchFamily="34" charset="0"/>
                <a:cs typeface="Arial" panose="020B0604020202020204" pitchFamily="34" charset="0"/>
              </a:endParaRPr>
            </a:p>
          </p:txBody>
        </p:sp>
        <p:sp>
          <p:nvSpPr>
            <p:cNvPr id="13" name="Rectangle 11"/>
            <p:cNvSpPr>
              <a:spLocks noChangeArrowheads="1"/>
            </p:cNvSpPr>
            <p:nvPr/>
          </p:nvSpPr>
          <p:spPr bwMode="auto">
            <a:xfrm>
              <a:off x="1524000" y="1981200"/>
              <a:ext cx="1295400" cy="533400"/>
            </a:xfrm>
            <a:prstGeom prst="rect">
              <a:avLst/>
            </a:prstGeom>
            <a:noFill/>
            <a:ln w="12700">
              <a:solidFill>
                <a:schemeClr val="tx1"/>
              </a:solidFill>
              <a:miter lim="800000"/>
              <a:headEnd/>
              <a:tailEnd/>
            </a:ln>
            <a:effectLst/>
          </p:spPr>
          <p:txBody>
            <a:bodyPr wrap="none" anchor="ctr"/>
            <a:lstStyle/>
            <a:p>
              <a:endParaRPr lang="en-US" dirty="0">
                <a:latin typeface="Arial" panose="020B0604020202020204" pitchFamily="34" charset="0"/>
                <a:cs typeface="Arial" panose="020B0604020202020204" pitchFamily="34" charset="0"/>
              </a:endParaRPr>
            </a:p>
          </p:txBody>
        </p:sp>
        <p:sp>
          <p:nvSpPr>
            <p:cNvPr id="14" name="Rectangle 12"/>
            <p:cNvSpPr>
              <a:spLocks noChangeArrowheads="1"/>
            </p:cNvSpPr>
            <p:nvPr/>
          </p:nvSpPr>
          <p:spPr bwMode="auto">
            <a:xfrm>
              <a:off x="3200400" y="1981200"/>
              <a:ext cx="1295400" cy="533400"/>
            </a:xfrm>
            <a:prstGeom prst="rect">
              <a:avLst/>
            </a:prstGeom>
            <a:noFill/>
            <a:ln w="12700">
              <a:solidFill>
                <a:schemeClr val="tx1"/>
              </a:solidFill>
              <a:miter lim="800000"/>
              <a:headEnd/>
              <a:tailEnd/>
            </a:ln>
            <a:effectLst/>
          </p:spPr>
          <p:txBody>
            <a:bodyPr wrap="none" anchor="ctr"/>
            <a:lstStyle/>
            <a:p>
              <a:endParaRPr lang="en-US" dirty="0">
                <a:latin typeface="Arial" panose="020B0604020202020204" pitchFamily="34" charset="0"/>
                <a:cs typeface="Arial" panose="020B0604020202020204" pitchFamily="34" charset="0"/>
              </a:endParaRPr>
            </a:p>
          </p:txBody>
        </p:sp>
        <p:sp>
          <p:nvSpPr>
            <p:cNvPr id="15" name="Rectangle 13"/>
            <p:cNvSpPr>
              <a:spLocks noChangeArrowheads="1"/>
            </p:cNvSpPr>
            <p:nvPr/>
          </p:nvSpPr>
          <p:spPr bwMode="auto">
            <a:xfrm>
              <a:off x="5867400" y="1981200"/>
              <a:ext cx="1295400" cy="533400"/>
            </a:xfrm>
            <a:prstGeom prst="rect">
              <a:avLst/>
            </a:prstGeom>
            <a:noFill/>
            <a:ln w="12700">
              <a:solidFill>
                <a:schemeClr val="tx1"/>
              </a:solidFill>
              <a:miter lim="800000"/>
              <a:headEnd/>
              <a:tailEnd/>
            </a:ln>
            <a:effectLst/>
          </p:spPr>
          <p:txBody>
            <a:bodyPr wrap="none" anchor="ctr"/>
            <a:lstStyle/>
            <a:p>
              <a:endParaRPr lang="en-US" dirty="0">
                <a:latin typeface="Arial" panose="020B0604020202020204" pitchFamily="34" charset="0"/>
                <a:cs typeface="Arial" panose="020B0604020202020204" pitchFamily="34" charset="0"/>
              </a:endParaRPr>
            </a:p>
          </p:txBody>
        </p:sp>
        <p:sp>
          <p:nvSpPr>
            <p:cNvPr id="16" name="Text Box 14"/>
            <p:cNvSpPr txBox="1">
              <a:spLocks noChangeArrowheads="1"/>
            </p:cNvSpPr>
            <p:nvPr/>
          </p:nvSpPr>
          <p:spPr bwMode="auto">
            <a:xfrm>
              <a:off x="1752599" y="2057400"/>
              <a:ext cx="824604" cy="317720"/>
            </a:xfrm>
            <a:prstGeom prst="rect">
              <a:avLst/>
            </a:prstGeom>
            <a:noFill/>
            <a:ln w="12700">
              <a:noFill/>
              <a:miter lim="800000"/>
              <a:headEnd/>
              <a:tailEnd/>
            </a:ln>
            <a:effectLst/>
          </p:spPr>
          <p:txBody>
            <a:bodyPr wrap="none">
              <a:spAutoFit/>
            </a:bodyPr>
            <a:lstStyle/>
            <a:p>
              <a:r>
                <a:rPr lang="en-US" b="1" dirty="0">
                  <a:latin typeface="Arial" panose="020B0604020202020204" pitchFamily="34" charset="0"/>
                  <a:cs typeface="Arial" panose="020B0604020202020204" pitchFamily="34" charset="0"/>
                </a:rPr>
                <a:t>Cache</a:t>
              </a:r>
            </a:p>
          </p:txBody>
        </p:sp>
        <p:sp>
          <p:nvSpPr>
            <p:cNvPr id="17" name="Text Box 15"/>
            <p:cNvSpPr txBox="1">
              <a:spLocks noChangeArrowheads="1"/>
            </p:cNvSpPr>
            <p:nvPr/>
          </p:nvSpPr>
          <p:spPr bwMode="auto">
            <a:xfrm>
              <a:off x="3429000" y="2057400"/>
              <a:ext cx="824604" cy="317720"/>
            </a:xfrm>
            <a:prstGeom prst="rect">
              <a:avLst/>
            </a:prstGeom>
            <a:noFill/>
            <a:ln w="12700">
              <a:noFill/>
              <a:miter lim="800000"/>
              <a:headEnd/>
              <a:tailEnd/>
            </a:ln>
            <a:effectLst/>
          </p:spPr>
          <p:txBody>
            <a:bodyPr wrap="none">
              <a:spAutoFit/>
            </a:bodyPr>
            <a:lstStyle/>
            <a:p>
              <a:r>
                <a:rPr lang="en-US" b="1" dirty="0">
                  <a:latin typeface="Arial" panose="020B0604020202020204" pitchFamily="34" charset="0"/>
                  <a:cs typeface="Arial" panose="020B0604020202020204" pitchFamily="34" charset="0"/>
                </a:rPr>
                <a:t>Cache</a:t>
              </a:r>
            </a:p>
          </p:txBody>
        </p:sp>
        <p:sp>
          <p:nvSpPr>
            <p:cNvPr id="18" name="Text Box 16"/>
            <p:cNvSpPr txBox="1">
              <a:spLocks noChangeArrowheads="1"/>
            </p:cNvSpPr>
            <p:nvPr/>
          </p:nvSpPr>
          <p:spPr bwMode="auto">
            <a:xfrm>
              <a:off x="6172199" y="2057400"/>
              <a:ext cx="824604" cy="317720"/>
            </a:xfrm>
            <a:prstGeom prst="rect">
              <a:avLst/>
            </a:prstGeom>
            <a:noFill/>
            <a:ln w="12700">
              <a:noFill/>
              <a:miter lim="800000"/>
              <a:headEnd/>
              <a:tailEnd/>
            </a:ln>
            <a:effectLst/>
          </p:spPr>
          <p:txBody>
            <a:bodyPr wrap="none">
              <a:spAutoFit/>
            </a:bodyPr>
            <a:lstStyle/>
            <a:p>
              <a:r>
                <a:rPr lang="en-US" b="1" dirty="0">
                  <a:latin typeface="Arial" panose="020B0604020202020204" pitchFamily="34" charset="0"/>
                  <a:cs typeface="Arial" panose="020B0604020202020204" pitchFamily="34" charset="0"/>
                </a:rPr>
                <a:t>Cache</a:t>
              </a:r>
            </a:p>
          </p:txBody>
        </p:sp>
        <p:sp>
          <p:nvSpPr>
            <p:cNvPr id="19" name="Rectangle 17"/>
            <p:cNvSpPr>
              <a:spLocks noChangeArrowheads="1"/>
            </p:cNvSpPr>
            <p:nvPr/>
          </p:nvSpPr>
          <p:spPr bwMode="auto">
            <a:xfrm>
              <a:off x="1524000" y="2895600"/>
              <a:ext cx="5638800" cy="304800"/>
            </a:xfrm>
            <a:prstGeom prst="rect">
              <a:avLst/>
            </a:prstGeom>
            <a:noFill/>
            <a:ln w="12700">
              <a:solidFill>
                <a:schemeClr val="accent2"/>
              </a:solidFill>
              <a:miter lim="800000"/>
              <a:headEnd/>
              <a:tailEnd/>
            </a:ln>
            <a:effectLst/>
          </p:spPr>
          <p:txBody>
            <a:bodyPr wrap="none" anchor="ctr"/>
            <a:lstStyle/>
            <a:p>
              <a:pPr algn="ctr"/>
              <a:r>
                <a:rPr lang="en-US" b="1" dirty="0">
                  <a:latin typeface="Arial" panose="020B0604020202020204" pitchFamily="34" charset="0"/>
                  <a:cs typeface="Arial" panose="020B0604020202020204" pitchFamily="34" charset="0"/>
                </a:rPr>
                <a:t>Interconnection Network</a:t>
              </a:r>
            </a:p>
          </p:txBody>
        </p:sp>
        <p:sp>
          <p:nvSpPr>
            <p:cNvPr id="20" name="Rectangle 18"/>
            <p:cNvSpPr>
              <a:spLocks noChangeArrowheads="1"/>
            </p:cNvSpPr>
            <p:nvPr/>
          </p:nvSpPr>
          <p:spPr bwMode="auto">
            <a:xfrm>
              <a:off x="2590800" y="3581400"/>
              <a:ext cx="1905000" cy="533400"/>
            </a:xfrm>
            <a:prstGeom prst="rect">
              <a:avLst/>
            </a:prstGeom>
            <a:noFill/>
            <a:ln w="12700">
              <a:solidFill>
                <a:schemeClr val="tx1"/>
              </a:solidFill>
              <a:miter lim="800000"/>
              <a:headEnd/>
              <a:tailEnd/>
            </a:ln>
            <a:effectLst/>
          </p:spPr>
          <p:txBody>
            <a:bodyPr wrap="none" anchor="ctr"/>
            <a:lstStyle/>
            <a:p>
              <a:endParaRPr lang="en-US" dirty="0">
                <a:latin typeface="Arial" panose="020B0604020202020204" pitchFamily="34" charset="0"/>
                <a:cs typeface="Arial" panose="020B0604020202020204" pitchFamily="34" charset="0"/>
              </a:endParaRPr>
            </a:p>
          </p:txBody>
        </p:sp>
        <p:sp>
          <p:nvSpPr>
            <p:cNvPr id="21" name="Text Box 19"/>
            <p:cNvSpPr txBox="1">
              <a:spLocks noChangeArrowheads="1"/>
            </p:cNvSpPr>
            <p:nvPr/>
          </p:nvSpPr>
          <p:spPr bwMode="auto">
            <a:xfrm>
              <a:off x="3048000" y="3657601"/>
              <a:ext cx="1005439" cy="317720"/>
            </a:xfrm>
            <a:prstGeom prst="rect">
              <a:avLst/>
            </a:prstGeom>
            <a:noFill/>
            <a:ln w="12700">
              <a:noFill/>
              <a:miter lim="800000"/>
              <a:headEnd/>
              <a:tailEnd/>
            </a:ln>
            <a:effectLst/>
          </p:spPr>
          <p:txBody>
            <a:bodyPr wrap="none">
              <a:spAutoFit/>
            </a:bodyPr>
            <a:lstStyle/>
            <a:p>
              <a:r>
                <a:rPr lang="en-US" b="1" dirty="0">
                  <a:latin typeface="Arial" panose="020B0604020202020204" pitchFamily="34" charset="0"/>
                  <a:cs typeface="Arial" panose="020B0604020202020204" pitchFamily="34" charset="0"/>
                </a:rPr>
                <a:t>Memory</a:t>
              </a:r>
            </a:p>
          </p:txBody>
        </p:sp>
        <p:sp>
          <p:nvSpPr>
            <p:cNvPr id="22" name="Rectangle 20"/>
            <p:cNvSpPr>
              <a:spLocks noChangeArrowheads="1"/>
            </p:cNvSpPr>
            <p:nvPr/>
          </p:nvSpPr>
          <p:spPr bwMode="auto">
            <a:xfrm>
              <a:off x="5105400" y="3581400"/>
              <a:ext cx="1371600" cy="533400"/>
            </a:xfrm>
            <a:prstGeom prst="rect">
              <a:avLst/>
            </a:prstGeom>
            <a:noFill/>
            <a:ln w="12700">
              <a:solidFill>
                <a:schemeClr val="tx1"/>
              </a:solidFill>
              <a:miter lim="800000"/>
              <a:headEnd/>
              <a:tailEnd/>
            </a:ln>
            <a:effectLst/>
          </p:spPr>
          <p:txBody>
            <a:bodyPr wrap="none" anchor="ctr"/>
            <a:lstStyle/>
            <a:p>
              <a:endParaRPr lang="en-US" dirty="0">
                <a:latin typeface="Arial" panose="020B0604020202020204" pitchFamily="34" charset="0"/>
                <a:cs typeface="Arial" panose="020B0604020202020204" pitchFamily="34" charset="0"/>
              </a:endParaRPr>
            </a:p>
          </p:txBody>
        </p:sp>
        <p:sp>
          <p:nvSpPr>
            <p:cNvPr id="23" name="Text Box 21"/>
            <p:cNvSpPr txBox="1">
              <a:spLocks noChangeArrowheads="1"/>
            </p:cNvSpPr>
            <p:nvPr/>
          </p:nvSpPr>
          <p:spPr bwMode="auto">
            <a:xfrm>
              <a:off x="5562600" y="3733800"/>
              <a:ext cx="462936" cy="317720"/>
            </a:xfrm>
            <a:prstGeom prst="rect">
              <a:avLst/>
            </a:prstGeom>
            <a:noFill/>
            <a:ln w="12700">
              <a:noFill/>
              <a:miter lim="800000"/>
              <a:headEnd/>
              <a:tailEnd/>
            </a:ln>
            <a:effectLst/>
          </p:spPr>
          <p:txBody>
            <a:bodyPr wrap="none">
              <a:spAutoFit/>
            </a:bodyPr>
            <a:lstStyle/>
            <a:p>
              <a:r>
                <a:rPr lang="en-US" b="1" dirty="0">
                  <a:latin typeface="Arial" panose="020B0604020202020204" pitchFamily="34" charset="0"/>
                  <a:cs typeface="Arial" panose="020B0604020202020204" pitchFamily="34" charset="0"/>
                </a:rPr>
                <a:t>I/O</a:t>
              </a:r>
            </a:p>
          </p:txBody>
        </p:sp>
        <p:sp>
          <p:nvSpPr>
            <p:cNvPr id="24" name="Line 22"/>
            <p:cNvSpPr>
              <a:spLocks noChangeShapeType="1"/>
            </p:cNvSpPr>
            <p:nvPr/>
          </p:nvSpPr>
          <p:spPr bwMode="auto">
            <a:xfrm>
              <a:off x="2133600" y="1676400"/>
              <a:ext cx="0" cy="304800"/>
            </a:xfrm>
            <a:prstGeom prst="line">
              <a:avLst/>
            </a:prstGeom>
            <a:noFill/>
            <a:ln w="12700">
              <a:solidFill>
                <a:schemeClr val="tx1"/>
              </a:solidFill>
              <a:round/>
              <a:headEnd type="triangle" w="med" len="med"/>
              <a:tailEnd type="triangle" w="med" len="med"/>
            </a:ln>
            <a:effectLst/>
          </p:spPr>
          <p:txBody>
            <a:bodyPr wrap="none" anchor="ctr"/>
            <a:lstStyle/>
            <a:p>
              <a:endParaRPr lang="en-US" dirty="0">
                <a:latin typeface="Arial" panose="020B0604020202020204" pitchFamily="34" charset="0"/>
                <a:cs typeface="Arial" panose="020B0604020202020204" pitchFamily="34" charset="0"/>
              </a:endParaRPr>
            </a:p>
          </p:txBody>
        </p:sp>
        <p:sp>
          <p:nvSpPr>
            <p:cNvPr id="25" name="Line 23"/>
            <p:cNvSpPr>
              <a:spLocks noChangeShapeType="1"/>
            </p:cNvSpPr>
            <p:nvPr/>
          </p:nvSpPr>
          <p:spPr bwMode="auto">
            <a:xfrm>
              <a:off x="3810000" y="1676400"/>
              <a:ext cx="0" cy="304800"/>
            </a:xfrm>
            <a:prstGeom prst="line">
              <a:avLst/>
            </a:prstGeom>
            <a:noFill/>
            <a:ln w="12700">
              <a:solidFill>
                <a:schemeClr val="tx1"/>
              </a:solidFill>
              <a:round/>
              <a:headEnd type="triangle" w="med" len="med"/>
              <a:tailEnd type="triangle" w="med" len="med"/>
            </a:ln>
            <a:effectLst/>
          </p:spPr>
          <p:txBody>
            <a:bodyPr wrap="none" anchor="ctr"/>
            <a:lstStyle/>
            <a:p>
              <a:endParaRPr lang="en-US" dirty="0">
                <a:latin typeface="Arial" panose="020B0604020202020204" pitchFamily="34" charset="0"/>
                <a:cs typeface="Arial" panose="020B0604020202020204" pitchFamily="34" charset="0"/>
              </a:endParaRPr>
            </a:p>
          </p:txBody>
        </p:sp>
        <p:sp>
          <p:nvSpPr>
            <p:cNvPr id="26" name="Line 24"/>
            <p:cNvSpPr>
              <a:spLocks noChangeShapeType="1"/>
            </p:cNvSpPr>
            <p:nvPr/>
          </p:nvSpPr>
          <p:spPr bwMode="auto">
            <a:xfrm>
              <a:off x="6477000" y="1676400"/>
              <a:ext cx="0" cy="304800"/>
            </a:xfrm>
            <a:prstGeom prst="line">
              <a:avLst/>
            </a:prstGeom>
            <a:noFill/>
            <a:ln w="12700">
              <a:solidFill>
                <a:schemeClr val="tx1"/>
              </a:solidFill>
              <a:round/>
              <a:headEnd type="triangle" w="med" len="med"/>
              <a:tailEnd type="triangle" w="med" len="med"/>
            </a:ln>
            <a:effectLst/>
          </p:spPr>
          <p:txBody>
            <a:bodyPr wrap="none" anchor="ctr"/>
            <a:lstStyle/>
            <a:p>
              <a:endParaRPr lang="en-US" dirty="0">
                <a:latin typeface="Arial" panose="020B0604020202020204" pitchFamily="34" charset="0"/>
                <a:cs typeface="Arial" panose="020B0604020202020204" pitchFamily="34" charset="0"/>
              </a:endParaRPr>
            </a:p>
          </p:txBody>
        </p:sp>
        <p:sp>
          <p:nvSpPr>
            <p:cNvPr id="27" name="Line 25"/>
            <p:cNvSpPr>
              <a:spLocks noChangeShapeType="1"/>
            </p:cNvSpPr>
            <p:nvPr/>
          </p:nvSpPr>
          <p:spPr bwMode="auto">
            <a:xfrm>
              <a:off x="6477000" y="2514600"/>
              <a:ext cx="0" cy="381000"/>
            </a:xfrm>
            <a:prstGeom prst="line">
              <a:avLst/>
            </a:prstGeom>
            <a:noFill/>
            <a:ln w="12700">
              <a:solidFill>
                <a:schemeClr val="tx1"/>
              </a:solidFill>
              <a:round/>
              <a:headEnd type="triangle" w="med" len="med"/>
              <a:tailEnd type="triangle" w="med" len="med"/>
            </a:ln>
            <a:effectLst/>
          </p:spPr>
          <p:txBody>
            <a:bodyPr wrap="none" anchor="ctr"/>
            <a:lstStyle/>
            <a:p>
              <a:endParaRPr lang="en-US" dirty="0">
                <a:latin typeface="Arial" panose="020B0604020202020204" pitchFamily="34" charset="0"/>
                <a:cs typeface="Arial" panose="020B0604020202020204" pitchFamily="34" charset="0"/>
              </a:endParaRPr>
            </a:p>
          </p:txBody>
        </p:sp>
        <p:sp>
          <p:nvSpPr>
            <p:cNvPr id="28" name="Line 26"/>
            <p:cNvSpPr>
              <a:spLocks noChangeShapeType="1"/>
            </p:cNvSpPr>
            <p:nvPr/>
          </p:nvSpPr>
          <p:spPr bwMode="auto">
            <a:xfrm>
              <a:off x="3810000" y="2514600"/>
              <a:ext cx="0" cy="381000"/>
            </a:xfrm>
            <a:prstGeom prst="line">
              <a:avLst/>
            </a:prstGeom>
            <a:noFill/>
            <a:ln w="12700">
              <a:solidFill>
                <a:schemeClr val="tx1"/>
              </a:solidFill>
              <a:round/>
              <a:headEnd type="triangle" w="med" len="med"/>
              <a:tailEnd type="triangle" w="med" len="med"/>
            </a:ln>
            <a:effectLst/>
          </p:spPr>
          <p:txBody>
            <a:bodyPr wrap="none" anchor="ctr"/>
            <a:lstStyle/>
            <a:p>
              <a:endParaRPr lang="en-US" dirty="0">
                <a:latin typeface="Arial" panose="020B0604020202020204" pitchFamily="34" charset="0"/>
                <a:cs typeface="Arial" panose="020B0604020202020204" pitchFamily="34" charset="0"/>
              </a:endParaRPr>
            </a:p>
          </p:txBody>
        </p:sp>
        <p:sp>
          <p:nvSpPr>
            <p:cNvPr id="29" name="Line 27"/>
            <p:cNvSpPr>
              <a:spLocks noChangeShapeType="1"/>
            </p:cNvSpPr>
            <p:nvPr/>
          </p:nvSpPr>
          <p:spPr bwMode="auto">
            <a:xfrm>
              <a:off x="2133600" y="2514600"/>
              <a:ext cx="0" cy="381000"/>
            </a:xfrm>
            <a:prstGeom prst="line">
              <a:avLst/>
            </a:prstGeom>
            <a:noFill/>
            <a:ln w="12700">
              <a:solidFill>
                <a:schemeClr val="tx1"/>
              </a:solidFill>
              <a:round/>
              <a:headEnd type="triangle" w="med" len="med"/>
              <a:tailEnd type="triangle" w="med" len="med"/>
            </a:ln>
            <a:effectLst/>
          </p:spPr>
          <p:txBody>
            <a:bodyPr wrap="none" anchor="ctr"/>
            <a:lstStyle/>
            <a:p>
              <a:endParaRPr lang="en-US" dirty="0">
                <a:latin typeface="Arial" panose="020B0604020202020204" pitchFamily="34" charset="0"/>
                <a:cs typeface="Arial" panose="020B0604020202020204" pitchFamily="34" charset="0"/>
              </a:endParaRPr>
            </a:p>
          </p:txBody>
        </p:sp>
        <p:sp>
          <p:nvSpPr>
            <p:cNvPr id="30" name="Line 28"/>
            <p:cNvSpPr>
              <a:spLocks noChangeShapeType="1"/>
            </p:cNvSpPr>
            <p:nvPr/>
          </p:nvSpPr>
          <p:spPr bwMode="auto">
            <a:xfrm>
              <a:off x="3505200" y="3200400"/>
              <a:ext cx="0" cy="381000"/>
            </a:xfrm>
            <a:prstGeom prst="line">
              <a:avLst/>
            </a:prstGeom>
            <a:noFill/>
            <a:ln w="12700">
              <a:solidFill>
                <a:schemeClr val="tx1"/>
              </a:solidFill>
              <a:round/>
              <a:headEnd type="triangle" w="med" len="med"/>
              <a:tailEnd type="triangle" w="med" len="med"/>
            </a:ln>
            <a:effectLst/>
          </p:spPr>
          <p:txBody>
            <a:bodyPr wrap="none" anchor="ctr"/>
            <a:lstStyle/>
            <a:p>
              <a:endParaRPr lang="en-US" dirty="0">
                <a:latin typeface="Arial" panose="020B0604020202020204" pitchFamily="34" charset="0"/>
                <a:cs typeface="Arial" panose="020B0604020202020204" pitchFamily="34" charset="0"/>
              </a:endParaRPr>
            </a:p>
          </p:txBody>
        </p:sp>
        <p:sp>
          <p:nvSpPr>
            <p:cNvPr id="31" name="Line 29"/>
            <p:cNvSpPr>
              <a:spLocks noChangeShapeType="1"/>
            </p:cNvSpPr>
            <p:nvPr/>
          </p:nvSpPr>
          <p:spPr bwMode="auto">
            <a:xfrm>
              <a:off x="5791200" y="3200400"/>
              <a:ext cx="0" cy="381000"/>
            </a:xfrm>
            <a:prstGeom prst="line">
              <a:avLst/>
            </a:prstGeom>
            <a:noFill/>
            <a:ln w="12700">
              <a:solidFill>
                <a:schemeClr val="tx1"/>
              </a:solidFill>
              <a:round/>
              <a:headEnd type="triangle" w="med" len="med"/>
              <a:tailEnd type="triangle" w="med" len="med"/>
            </a:ln>
            <a:effectLst/>
          </p:spPr>
          <p:txBody>
            <a:bodyPr wrap="none" anchor="ctr"/>
            <a:lstStyle/>
            <a:p>
              <a:endParaRPr lang="en-US" dirty="0">
                <a:latin typeface="Arial" panose="020B0604020202020204" pitchFamily="34" charset="0"/>
                <a:cs typeface="Arial" panose="020B0604020202020204" pitchFamily="34" charset="0"/>
              </a:endParaRPr>
            </a:p>
          </p:txBody>
        </p:sp>
      </p:grpSp>
      <p:sp>
        <p:nvSpPr>
          <p:cNvPr id="35" name="TextBox 36"/>
          <p:cNvSpPr txBox="1"/>
          <p:nvPr/>
        </p:nvSpPr>
        <p:spPr>
          <a:xfrm>
            <a:off x="3550126" y="3302128"/>
            <a:ext cx="1221453" cy="369332"/>
          </a:xfrm>
          <a:prstGeom prst="rect">
            <a:avLst/>
          </a:prstGeom>
          <a:solidFill>
            <a:srgbClr val="FFFFFF"/>
          </a:solidFill>
        </p:spPr>
        <p:txBody>
          <a:bodyPr wrap="square" rtlCol="0">
            <a:spAutoFit/>
          </a:bodyPr>
          <a:lstStyle/>
          <a:p>
            <a:r>
              <a:rPr lang="en-US" dirty="0">
                <a:solidFill>
                  <a:srgbClr val="3366FF"/>
                </a:solidFill>
                <a:latin typeface="Arial" panose="020B0604020202020204" pitchFamily="34" charset="0"/>
                <a:cs typeface="Arial" panose="020B0604020202020204" pitchFamily="34" charset="0"/>
              </a:rPr>
              <a:t>1000 </a:t>
            </a:r>
            <a:r>
              <a:rPr lang="en-US" b="1" dirty="0">
                <a:solidFill>
                  <a:srgbClr val="3366FF"/>
                </a:solidFill>
                <a:latin typeface="Arial" panose="020B0604020202020204" pitchFamily="34" charset="0"/>
                <a:cs typeface="Arial" panose="020B0604020202020204" pitchFamily="34" charset="0"/>
              </a:rPr>
              <a:t>20</a:t>
            </a:r>
          </a:p>
        </p:txBody>
      </p:sp>
      <p:sp>
        <p:nvSpPr>
          <p:cNvPr id="36" name="TextBox 37"/>
          <p:cNvSpPr txBox="1"/>
          <p:nvPr/>
        </p:nvSpPr>
        <p:spPr>
          <a:xfrm>
            <a:off x="6382683" y="3292725"/>
            <a:ext cx="1221453" cy="369332"/>
          </a:xfrm>
          <a:prstGeom prst="rect">
            <a:avLst/>
          </a:prstGeom>
          <a:solidFill>
            <a:srgbClr val="FFFFFF"/>
          </a:solidFill>
        </p:spPr>
        <p:txBody>
          <a:bodyPr wrap="square" rtlCol="0">
            <a:spAutoFit/>
          </a:bodyPr>
          <a:lstStyle/>
          <a:p>
            <a:r>
              <a:rPr lang="en-US" dirty="0">
                <a:solidFill>
                  <a:srgbClr val="3366FF"/>
                </a:solidFill>
                <a:latin typeface="Arial" panose="020B0604020202020204" pitchFamily="34" charset="0"/>
                <a:cs typeface="Arial" panose="020B0604020202020204" pitchFamily="34" charset="0"/>
              </a:rPr>
              <a:t>1000 </a:t>
            </a:r>
            <a:r>
              <a:rPr lang="en-US" b="1" dirty="0">
                <a:solidFill>
                  <a:srgbClr val="3366FF"/>
                </a:solidFill>
                <a:latin typeface="Arial" panose="020B0604020202020204" pitchFamily="34" charset="0"/>
                <a:cs typeface="Arial" panose="020B0604020202020204" pitchFamily="34" charset="0"/>
              </a:rPr>
              <a:t>20</a:t>
            </a:r>
          </a:p>
        </p:txBody>
      </p:sp>
      <p:sp>
        <p:nvSpPr>
          <p:cNvPr id="37" name="TextBox 39"/>
          <p:cNvSpPr txBox="1"/>
          <p:nvPr/>
        </p:nvSpPr>
        <p:spPr>
          <a:xfrm>
            <a:off x="724147" y="2260132"/>
            <a:ext cx="863333" cy="369332"/>
          </a:xfrm>
          <a:prstGeom prst="rect">
            <a:avLst/>
          </a:prstGeom>
          <a:solidFill>
            <a:srgbClr val="FFFFFF"/>
          </a:solidFill>
        </p:spPr>
        <p:txBody>
          <a:bodyPr wrap="square" rtlCol="0">
            <a:spAutoFit/>
          </a:bodyPr>
          <a:lstStyle/>
          <a:p>
            <a:r>
              <a:rPr lang="en-US" dirty="0">
                <a:solidFill>
                  <a:srgbClr val="3366FF"/>
                </a:solidFill>
                <a:latin typeface="Arial" panose="020B0604020202020204" pitchFamily="34" charset="0"/>
                <a:cs typeface="Arial" panose="020B0604020202020204" pitchFamily="34" charset="0"/>
              </a:rPr>
              <a:t>1000</a:t>
            </a:r>
          </a:p>
        </p:txBody>
      </p:sp>
      <p:sp>
        <p:nvSpPr>
          <p:cNvPr id="38" name="TextBox 41"/>
          <p:cNvSpPr txBox="1"/>
          <p:nvPr/>
        </p:nvSpPr>
        <p:spPr>
          <a:xfrm>
            <a:off x="1779554" y="3315330"/>
            <a:ext cx="1127716" cy="369332"/>
          </a:xfrm>
          <a:prstGeom prst="rect">
            <a:avLst/>
          </a:prstGeom>
          <a:solidFill>
            <a:srgbClr val="FFFFFF"/>
          </a:solidFill>
        </p:spPr>
        <p:txBody>
          <a:bodyPr wrap="square" rtlCol="0">
            <a:spAutoFit/>
          </a:bodyPr>
          <a:lstStyle/>
          <a:p>
            <a:r>
              <a:rPr lang="en-US" dirty="0">
                <a:solidFill>
                  <a:srgbClr val="3366FF"/>
                </a:solidFill>
                <a:latin typeface="Arial" panose="020B0604020202020204" pitchFamily="34" charset="0"/>
                <a:cs typeface="Arial" panose="020B0604020202020204" pitchFamily="34" charset="0"/>
              </a:rPr>
              <a:t>1000 </a:t>
            </a:r>
            <a:r>
              <a:rPr lang="en-US" b="1" dirty="0">
                <a:solidFill>
                  <a:srgbClr val="3366FF"/>
                </a:solidFill>
                <a:latin typeface="Arial" panose="020B0604020202020204" pitchFamily="34" charset="0"/>
                <a:cs typeface="Arial" panose="020B0604020202020204" pitchFamily="34" charset="0"/>
              </a:rPr>
              <a:t>40</a:t>
            </a:r>
          </a:p>
        </p:txBody>
      </p:sp>
      <p:sp>
        <p:nvSpPr>
          <p:cNvPr id="39" name="TextBox 44"/>
          <p:cNvSpPr txBox="1"/>
          <p:nvPr/>
        </p:nvSpPr>
        <p:spPr>
          <a:xfrm>
            <a:off x="3179520" y="5155751"/>
            <a:ext cx="1221453" cy="369332"/>
          </a:xfrm>
          <a:prstGeom prst="rect">
            <a:avLst/>
          </a:prstGeom>
          <a:solidFill>
            <a:srgbClr val="FFFFFF"/>
          </a:solidFill>
        </p:spPr>
        <p:txBody>
          <a:bodyPr wrap="square" rtlCol="0">
            <a:spAutoFit/>
          </a:bodyPr>
          <a:lstStyle/>
          <a:p>
            <a:r>
              <a:rPr lang="en-US" dirty="0">
                <a:solidFill>
                  <a:srgbClr val="3366FF"/>
                </a:solidFill>
                <a:latin typeface="Arial" panose="020B0604020202020204" pitchFamily="34" charset="0"/>
                <a:cs typeface="Arial" panose="020B0604020202020204" pitchFamily="34" charset="0"/>
              </a:rPr>
              <a:t>1000 </a:t>
            </a:r>
            <a:r>
              <a:rPr lang="en-US" b="1" dirty="0">
                <a:solidFill>
                  <a:srgbClr val="3366FF"/>
                </a:solidFill>
                <a:latin typeface="Arial" panose="020B0604020202020204" pitchFamily="34" charset="0"/>
                <a:cs typeface="Arial" panose="020B0604020202020204" pitchFamily="34" charset="0"/>
              </a:rPr>
              <a:t>40</a:t>
            </a:r>
          </a:p>
        </p:txBody>
      </p:sp>
      <p:sp>
        <p:nvSpPr>
          <p:cNvPr id="40" name="TextBox 42"/>
          <p:cNvSpPr txBox="1"/>
          <p:nvPr/>
        </p:nvSpPr>
        <p:spPr>
          <a:xfrm>
            <a:off x="3543929" y="5802353"/>
            <a:ext cx="1827744" cy="553998"/>
          </a:xfrm>
          <a:prstGeom prst="rect">
            <a:avLst/>
          </a:prstGeom>
          <a:noFill/>
        </p:spPr>
        <p:txBody>
          <a:bodyPr wrap="none" rtlCol="0">
            <a:spAutoFit/>
          </a:bodyPr>
          <a:lstStyle/>
          <a:p>
            <a:r>
              <a:rPr lang="en-US" sz="3000" dirty="0">
                <a:latin typeface="Arial" panose="020B0604020202020204" pitchFamily="34" charset="0"/>
                <a:cs typeface="Arial" panose="020B0604020202020204" pitchFamily="34" charset="0"/>
              </a:rPr>
              <a:t>Problem?</a:t>
            </a:r>
          </a:p>
        </p:txBody>
      </p:sp>
    </p:spTree>
    <p:extLst>
      <p:ext uri="{BB962C8B-B14F-4D97-AF65-F5344CB8AC3E}">
        <p14:creationId xmlns:p14="http://schemas.microsoft.com/office/powerpoint/2010/main" val="244297932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101</a:t>
            </a:fld>
            <a:endParaRPr lang="en-US" altLang="en-US"/>
          </a:p>
        </p:txBody>
      </p:sp>
      <p:sp>
        <p:nvSpPr>
          <p:cNvPr id="45059" name="Text Box 2"/>
          <p:cNvSpPr txBox="1">
            <a:spLocks noChangeArrowheads="1"/>
          </p:cNvSpPr>
          <p:nvPr/>
        </p:nvSpPr>
        <p:spPr bwMode="auto">
          <a:xfrm>
            <a:off x="441324" y="396875"/>
            <a:ext cx="754951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Keeping Multiple Caches Coherent</a:t>
            </a:r>
            <a:endParaRPr lang="en-US" altLang="en-US" b="1" dirty="0">
              <a:solidFill>
                <a:srgbClr val="CC0000"/>
              </a:solidFill>
              <a:latin typeface="Courier New" panose="02070309020205020404" pitchFamily="49" charset="0"/>
              <a:cs typeface="Courier New" panose="02070309020205020404" pitchFamily="49" charset="0"/>
            </a:endParaRP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1" name="Text Box 4"/>
          <p:cNvSpPr txBox="1">
            <a:spLocks noChangeArrowheads="1"/>
          </p:cNvSpPr>
          <p:nvPr/>
        </p:nvSpPr>
        <p:spPr bwMode="auto">
          <a:xfrm>
            <a:off x="381000" y="1243694"/>
            <a:ext cx="8487833"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
                <a:srgbClr val="CC0000"/>
              </a:buClr>
            </a:pPr>
            <a:r>
              <a:rPr lang="en-US" altLang="en-US" sz="2400" dirty="0">
                <a:latin typeface="Arial" panose="020B0604020202020204" pitchFamily="34" charset="0"/>
              </a:rPr>
              <a:t> Architect’s job: shared memory </a:t>
            </a:r>
            <a:br>
              <a:rPr lang="en-US" altLang="en-US" sz="2400" dirty="0">
                <a:latin typeface="Arial" panose="020B0604020202020204" pitchFamily="34" charset="0"/>
              </a:rPr>
            </a:br>
            <a:r>
              <a:rPr lang="en-US" altLang="en-US" sz="2400" dirty="0">
                <a:latin typeface="Arial" panose="020B0604020202020204" pitchFamily="34" charset="0"/>
              </a:rPr>
              <a:t>	=&gt; keep cache values </a:t>
            </a:r>
            <a:r>
              <a:rPr lang="en-US" altLang="en-US" sz="2400" b="1" i="1" dirty="0">
                <a:latin typeface="Arial" panose="020B0604020202020204" pitchFamily="34" charset="0"/>
              </a:rPr>
              <a:t>coherent</a:t>
            </a:r>
          </a:p>
          <a:p>
            <a:pPr>
              <a:spcBef>
                <a:spcPct val="0"/>
              </a:spcBef>
              <a:buClr>
                <a:srgbClr val="CC0000"/>
              </a:buClr>
            </a:pPr>
            <a:endParaRPr lang="en-US" altLang="en-US" sz="2400" dirty="0">
              <a:latin typeface="Arial" panose="020B0604020202020204" pitchFamily="34" charset="0"/>
            </a:endParaRPr>
          </a:p>
          <a:p>
            <a:pPr>
              <a:spcBef>
                <a:spcPct val="0"/>
              </a:spcBef>
              <a:buClr>
                <a:srgbClr val="CC0000"/>
              </a:buClr>
            </a:pPr>
            <a:r>
              <a:rPr lang="en-US" altLang="en-US" sz="2400" dirty="0">
                <a:latin typeface="Arial" panose="020B0604020202020204" pitchFamily="34" charset="0"/>
              </a:rPr>
              <a:t> Idea: When any processor has cache miss or writes, notify other processors via interconnection network</a:t>
            </a:r>
          </a:p>
          <a:p>
            <a:pPr lvl="1">
              <a:spcBef>
                <a:spcPct val="0"/>
              </a:spcBef>
              <a:buClr>
                <a:srgbClr val="CC0000"/>
              </a:buClr>
            </a:pPr>
            <a:r>
              <a:rPr lang="en-US" altLang="en-US" sz="2000" dirty="0">
                <a:latin typeface="Arial" panose="020B0604020202020204" pitchFamily="34" charset="0"/>
              </a:rPr>
              <a:t>If only reading, many processors can have copies</a:t>
            </a:r>
          </a:p>
          <a:p>
            <a:pPr lvl="1">
              <a:spcBef>
                <a:spcPct val="0"/>
              </a:spcBef>
              <a:buClr>
                <a:srgbClr val="CC0000"/>
              </a:buClr>
            </a:pPr>
            <a:r>
              <a:rPr lang="en-US" altLang="en-US" sz="2000" dirty="0">
                <a:latin typeface="Arial" panose="020B0604020202020204" pitchFamily="34" charset="0"/>
              </a:rPr>
              <a:t>If a processor writes, invalidate any other copies</a:t>
            </a:r>
          </a:p>
          <a:p>
            <a:pPr>
              <a:spcBef>
                <a:spcPct val="0"/>
              </a:spcBef>
              <a:buClr>
                <a:srgbClr val="CC0000"/>
              </a:buClr>
            </a:pPr>
            <a:endParaRPr lang="en-US" altLang="en-US" sz="2400" dirty="0">
              <a:latin typeface="Arial" panose="020B0604020202020204" pitchFamily="34" charset="0"/>
            </a:endParaRPr>
          </a:p>
          <a:p>
            <a:pPr>
              <a:spcBef>
                <a:spcPct val="0"/>
              </a:spcBef>
              <a:buClr>
                <a:srgbClr val="CC0000"/>
              </a:buClr>
            </a:pPr>
            <a:r>
              <a:rPr lang="en-US" altLang="en-US" sz="2400" dirty="0">
                <a:latin typeface="Arial" panose="020B0604020202020204" pitchFamily="34" charset="0"/>
              </a:rPr>
              <a:t> Write transactions from one processor, other caches  “snoop” the common interconnect checking for tags they hold</a:t>
            </a:r>
          </a:p>
          <a:p>
            <a:pPr lvl="1">
              <a:spcBef>
                <a:spcPct val="0"/>
              </a:spcBef>
              <a:buClr>
                <a:srgbClr val="CC0000"/>
              </a:buClr>
            </a:pPr>
            <a:r>
              <a:rPr lang="en-US" altLang="en-US" sz="2000" dirty="0">
                <a:latin typeface="Arial" panose="020B0604020202020204" pitchFamily="34" charset="0"/>
              </a:rPr>
              <a:t>Invalidate any copies of same address modified in other cache</a:t>
            </a:r>
          </a:p>
        </p:txBody>
      </p:sp>
    </p:spTree>
    <p:extLst>
      <p:ext uri="{BB962C8B-B14F-4D97-AF65-F5344CB8AC3E}">
        <p14:creationId xmlns:p14="http://schemas.microsoft.com/office/powerpoint/2010/main" val="240365388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102</a:t>
            </a:fld>
            <a:endParaRPr lang="en-US" altLang="en-US"/>
          </a:p>
        </p:txBody>
      </p:sp>
      <p:sp>
        <p:nvSpPr>
          <p:cNvPr id="45059" name="Text Box 2"/>
          <p:cNvSpPr txBox="1">
            <a:spLocks noChangeArrowheads="1"/>
          </p:cNvSpPr>
          <p:nvPr/>
        </p:nvSpPr>
        <p:spPr bwMode="auto">
          <a:xfrm>
            <a:off x="441324" y="396875"/>
            <a:ext cx="754951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Snoopy Cache, Goodman 1983</a:t>
            </a:r>
            <a:endParaRPr lang="en-US" altLang="en-US" b="1" dirty="0">
              <a:solidFill>
                <a:srgbClr val="CC0000"/>
              </a:solidFill>
              <a:latin typeface="Courier New" panose="02070309020205020404" pitchFamily="49" charset="0"/>
              <a:cs typeface="Courier New" panose="02070309020205020404" pitchFamily="49" charset="0"/>
            </a:endParaRP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1" name="Text Box 4"/>
          <p:cNvSpPr txBox="1">
            <a:spLocks noChangeArrowheads="1"/>
          </p:cNvSpPr>
          <p:nvPr/>
        </p:nvSpPr>
        <p:spPr bwMode="auto">
          <a:xfrm>
            <a:off x="381000" y="1243694"/>
            <a:ext cx="848783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
                <a:srgbClr val="CC0000"/>
              </a:buClr>
            </a:pPr>
            <a:r>
              <a:rPr lang="en-US" altLang="en-US" sz="2400" dirty="0">
                <a:latin typeface="Arial" panose="020B0604020202020204" pitchFamily="34" charset="0"/>
              </a:rPr>
              <a:t> Idea: Have cache watch (or snoop upon) other memory transactions, and then “do the right thing”</a:t>
            </a:r>
          </a:p>
          <a:p>
            <a:pPr>
              <a:spcBef>
                <a:spcPct val="0"/>
              </a:spcBef>
              <a:buClr>
                <a:srgbClr val="CC0000"/>
              </a:buClr>
            </a:pPr>
            <a:r>
              <a:rPr lang="en-US" altLang="en-US" sz="2400" dirty="0">
                <a:latin typeface="Arial" panose="020B0604020202020204" pitchFamily="34" charset="0"/>
              </a:rPr>
              <a:t> Snoopy cache tags are dual-ported</a:t>
            </a:r>
          </a:p>
        </p:txBody>
      </p:sp>
      <p:grpSp>
        <p:nvGrpSpPr>
          <p:cNvPr id="6" name="Group 4"/>
          <p:cNvGrpSpPr>
            <a:grpSpLocks/>
          </p:cNvGrpSpPr>
          <p:nvPr/>
        </p:nvGrpSpPr>
        <p:grpSpPr bwMode="auto">
          <a:xfrm>
            <a:off x="1195552" y="2743036"/>
            <a:ext cx="6367463" cy="2919412"/>
            <a:chOff x="1054" y="1993"/>
            <a:chExt cx="4011" cy="1839"/>
          </a:xfrm>
        </p:grpSpPr>
        <p:sp>
          <p:nvSpPr>
            <p:cNvPr id="7" name="Rectangle 5"/>
            <p:cNvSpPr>
              <a:spLocks noChangeArrowheads="1"/>
            </p:cNvSpPr>
            <p:nvPr/>
          </p:nvSpPr>
          <p:spPr bwMode="auto">
            <a:xfrm>
              <a:off x="1064" y="2648"/>
              <a:ext cx="560" cy="752"/>
            </a:xfrm>
            <a:prstGeom prst="rect">
              <a:avLst/>
            </a:prstGeom>
            <a:noFill/>
            <a:ln w="25400">
              <a:solidFill>
                <a:schemeClr val="tx1"/>
              </a:solidFill>
              <a:miter lim="800000"/>
              <a:headEnd/>
              <a:tailEnd/>
            </a:ln>
            <a:effectLst/>
          </p:spPr>
          <p:txBody>
            <a:bodyPr wrap="none" anchor="ctr">
              <a:prstTxWarp prst="textNoShape">
                <a:avLst/>
              </a:prstTxWarp>
            </a:bodyPr>
            <a:lstStyle/>
            <a:p>
              <a:pPr algn="ctr"/>
              <a:endParaRPr lang="en-US" sz="1800">
                <a:solidFill>
                  <a:srgbClr val="000000"/>
                </a:solidFill>
                <a:latin typeface="Calibri"/>
                <a:ea typeface="ＭＳ Ｐゴシック"/>
                <a:cs typeface="Calibri"/>
              </a:endParaRPr>
            </a:p>
          </p:txBody>
        </p:sp>
        <p:sp>
          <p:nvSpPr>
            <p:cNvPr id="8" name="Rectangle 6"/>
            <p:cNvSpPr>
              <a:spLocks noChangeArrowheads="1"/>
            </p:cNvSpPr>
            <p:nvPr/>
          </p:nvSpPr>
          <p:spPr bwMode="auto">
            <a:xfrm>
              <a:off x="1054" y="2844"/>
              <a:ext cx="562" cy="330"/>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sz="2400" dirty="0">
                  <a:solidFill>
                    <a:srgbClr val="000000"/>
                  </a:solidFill>
                  <a:latin typeface="Calibri"/>
                  <a:ea typeface="ＭＳ Ｐゴシック"/>
                  <a:cs typeface="Calibri"/>
                </a:rPr>
                <a:t> Proc.</a:t>
              </a:r>
              <a:r>
                <a:rPr lang="en-US" sz="2800" dirty="0">
                  <a:solidFill>
                    <a:srgbClr val="000000"/>
                  </a:solidFill>
                  <a:latin typeface="Calibri"/>
                  <a:ea typeface="ＭＳ Ｐゴシック"/>
                  <a:cs typeface="Calibri"/>
                </a:rPr>
                <a:t> </a:t>
              </a:r>
            </a:p>
          </p:txBody>
        </p:sp>
        <p:sp>
          <p:nvSpPr>
            <p:cNvPr id="9" name="Rectangle 7"/>
            <p:cNvSpPr>
              <a:spLocks noChangeArrowheads="1"/>
            </p:cNvSpPr>
            <p:nvPr/>
          </p:nvSpPr>
          <p:spPr bwMode="auto">
            <a:xfrm>
              <a:off x="2120" y="2552"/>
              <a:ext cx="944" cy="1280"/>
            </a:xfrm>
            <a:prstGeom prst="rect">
              <a:avLst/>
            </a:prstGeom>
            <a:noFill/>
            <a:ln w="25400">
              <a:solidFill>
                <a:schemeClr val="tx1"/>
              </a:solidFill>
              <a:miter lim="800000"/>
              <a:headEnd/>
              <a:tailEnd/>
            </a:ln>
            <a:effectLst/>
          </p:spPr>
          <p:txBody>
            <a:bodyPr wrap="none" anchor="ctr">
              <a:prstTxWarp prst="textNoShape">
                <a:avLst/>
              </a:prstTxWarp>
            </a:bodyPr>
            <a:lstStyle/>
            <a:p>
              <a:pPr algn="ctr"/>
              <a:endParaRPr lang="en-US" sz="1800">
                <a:solidFill>
                  <a:srgbClr val="000000"/>
                </a:solidFill>
                <a:latin typeface="Calibri"/>
                <a:ea typeface="ＭＳ Ｐゴシック"/>
                <a:cs typeface="Calibri"/>
              </a:endParaRPr>
            </a:p>
          </p:txBody>
        </p:sp>
        <p:sp>
          <p:nvSpPr>
            <p:cNvPr id="10" name="Rectangle 8"/>
            <p:cNvSpPr>
              <a:spLocks noChangeArrowheads="1"/>
            </p:cNvSpPr>
            <p:nvPr/>
          </p:nvSpPr>
          <p:spPr bwMode="auto">
            <a:xfrm>
              <a:off x="2250" y="3534"/>
              <a:ext cx="638" cy="291"/>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sz="2400">
                  <a:solidFill>
                    <a:srgbClr val="000000"/>
                  </a:solidFill>
                  <a:latin typeface="Calibri"/>
                  <a:ea typeface="ＭＳ Ｐゴシック"/>
                  <a:cs typeface="Calibri"/>
                </a:rPr>
                <a:t> Cache</a:t>
              </a:r>
            </a:p>
          </p:txBody>
        </p:sp>
        <p:sp>
          <p:nvSpPr>
            <p:cNvPr id="11" name="Rectangle 9"/>
            <p:cNvSpPr>
              <a:spLocks noChangeArrowheads="1"/>
            </p:cNvSpPr>
            <p:nvPr/>
          </p:nvSpPr>
          <p:spPr bwMode="auto">
            <a:xfrm>
              <a:off x="3598" y="2584"/>
              <a:ext cx="1467" cy="640"/>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sz="2000" dirty="0">
                  <a:solidFill>
                    <a:srgbClr val="000000"/>
                  </a:solidFill>
                  <a:latin typeface="Calibri"/>
                  <a:ea typeface="ＭＳ Ｐゴシック"/>
                  <a:cs typeface="Calibri"/>
                </a:rPr>
                <a:t>Snoopy read port</a:t>
              </a:r>
            </a:p>
            <a:p>
              <a:pPr>
                <a:spcBef>
                  <a:spcPct val="0"/>
                </a:spcBef>
              </a:pPr>
              <a:r>
                <a:rPr lang="en-US" sz="2000" dirty="0">
                  <a:solidFill>
                    <a:srgbClr val="000000"/>
                  </a:solidFill>
                  <a:latin typeface="Calibri"/>
                  <a:ea typeface="ＭＳ Ｐゴシック"/>
                  <a:cs typeface="Calibri"/>
                </a:rPr>
                <a:t>attached to Memory</a:t>
              </a:r>
            </a:p>
            <a:p>
              <a:pPr>
                <a:spcBef>
                  <a:spcPct val="0"/>
                </a:spcBef>
              </a:pPr>
              <a:r>
                <a:rPr lang="en-US" sz="2000" dirty="0">
                  <a:solidFill>
                    <a:srgbClr val="000000"/>
                  </a:solidFill>
                  <a:latin typeface="Calibri"/>
                  <a:ea typeface="ＭＳ Ｐゴシック"/>
                  <a:cs typeface="Calibri"/>
                </a:rPr>
                <a:t>Bus</a:t>
              </a:r>
            </a:p>
          </p:txBody>
        </p:sp>
        <p:sp>
          <p:nvSpPr>
            <p:cNvPr id="12" name="Line 10"/>
            <p:cNvSpPr>
              <a:spLocks noChangeShapeType="1"/>
            </p:cNvSpPr>
            <p:nvPr/>
          </p:nvSpPr>
          <p:spPr bwMode="auto">
            <a:xfrm>
              <a:off x="1632" y="2784"/>
              <a:ext cx="624" cy="0"/>
            </a:xfrm>
            <a:prstGeom prst="line">
              <a:avLst/>
            </a:prstGeom>
            <a:noFill/>
            <a:ln w="25400">
              <a:solidFill>
                <a:schemeClr val="tx1"/>
              </a:solidFill>
              <a:round/>
              <a:headEnd type="none" w="sm" len="sm"/>
              <a:tailEnd type="stealth" w="med" len="med"/>
            </a:ln>
            <a:effectLst/>
          </p:spPr>
          <p:txBody>
            <a:bodyPr wrap="none" anchor="ctr">
              <a:prstTxWarp prst="textNoShape">
                <a:avLst/>
              </a:prstTxWarp>
            </a:bodyPr>
            <a:lstStyle/>
            <a:p>
              <a:pPr algn="ctr"/>
              <a:endParaRPr lang="en-US" sz="1800">
                <a:solidFill>
                  <a:srgbClr val="000000"/>
                </a:solidFill>
                <a:latin typeface="Calibri"/>
                <a:ea typeface="ＭＳ Ｐゴシック"/>
                <a:cs typeface="Calibri"/>
              </a:endParaRPr>
            </a:p>
          </p:txBody>
        </p:sp>
        <p:sp>
          <p:nvSpPr>
            <p:cNvPr id="13" name="Line 11"/>
            <p:cNvSpPr>
              <a:spLocks noChangeShapeType="1"/>
            </p:cNvSpPr>
            <p:nvPr/>
          </p:nvSpPr>
          <p:spPr bwMode="auto">
            <a:xfrm>
              <a:off x="1632" y="2880"/>
              <a:ext cx="624" cy="0"/>
            </a:xfrm>
            <a:prstGeom prst="line">
              <a:avLst/>
            </a:prstGeom>
            <a:noFill/>
            <a:ln w="12700">
              <a:solidFill>
                <a:schemeClr val="tx1"/>
              </a:solidFill>
              <a:round/>
              <a:headEnd type="none" w="sm" len="sm"/>
              <a:tailEnd type="stealth" w="med" len="med"/>
            </a:ln>
            <a:effectLst/>
          </p:spPr>
          <p:txBody>
            <a:bodyPr wrap="none" anchor="ctr">
              <a:prstTxWarp prst="textNoShape">
                <a:avLst/>
              </a:prstTxWarp>
            </a:bodyPr>
            <a:lstStyle/>
            <a:p>
              <a:pPr algn="ctr"/>
              <a:endParaRPr lang="en-US" sz="1800">
                <a:solidFill>
                  <a:srgbClr val="000000"/>
                </a:solidFill>
                <a:latin typeface="Calibri"/>
                <a:ea typeface="ＭＳ Ｐゴシック"/>
                <a:cs typeface="Calibri"/>
              </a:endParaRPr>
            </a:p>
          </p:txBody>
        </p:sp>
        <p:sp>
          <p:nvSpPr>
            <p:cNvPr id="14" name="Line 12"/>
            <p:cNvSpPr>
              <a:spLocks noChangeShapeType="1"/>
            </p:cNvSpPr>
            <p:nvPr/>
          </p:nvSpPr>
          <p:spPr bwMode="auto">
            <a:xfrm>
              <a:off x="1632" y="3264"/>
              <a:ext cx="624" cy="0"/>
            </a:xfrm>
            <a:prstGeom prst="line">
              <a:avLst/>
            </a:prstGeom>
            <a:noFill/>
            <a:ln w="25400">
              <a:solidFill>
                <a:schemeClr val="tx1"/>
              </a:solidFill>
              <a:round/>
              <a:headEnd type="stealth" w="med" len="med"/>
              <a:tailEnd type="stealth" w="med" len="med"/>
            </a:ln>
            <a:effectLst/>
          </p:spPr>
          <p:txBody>
            <a:bodyPr wrap="none" anchor="ctr">
              <a:prstTxWarp prst="textNoShape">
                <a:avLst/>
              </a:prstTxWarp>
            </a:bodyPr>
            <a:lstStyle/>
            <a:p>
              <a:pPr algn="ctr"/>
              <a:endParaRPr lang="en-US" sz="1800">
                <a:solidFill>
                  <a:srgbClr val="000000"/>
                </a:solidFill>
                <a:latin typeface="Calibri"/>
                <a:ea typeface="ＭＳ Ｐゴシック"/>
                <a:cs typeface="Calibri"/>
              </a:endParaRPr>
            </a:p>
          </p:txBody>
        </p:sp>
        <p:sp>
          <p:nvSpPr>
            <p:cNvPr id="15" name="Rectangle 13"/>
            <p:cNvSpPr>
              <a:spLocks noChangeArrowheads="1"/>
            </p:cNvSpPr>
            <p:nvPr/>
          </p:nvSpPr>
          <p:spPr bwMode="auto">
            <a:xfrm>
              <a:off x="2264" y="3128"/>
              <a:ext cx="656" cy="320"/>
            </a:xfrm>
            <a:prstGeom prst="rect">
              <a:avLst/>
            </a:prstGeom>
            <a:noFill/>
            <a:ln w="25400">
              <a:solidFill>
                <a:schemeClr val="tx1"/>
              </a:solidFill>
              <a:miter lim="800000"/>
              <a:headEnd/>
              <a:tailEnd/>
            </a:ln>
            <a:effectLst/>
          </p:spPr>
          <p:txBody>
            <a:bodyPr wrap="none" anchor="ctr">
              <a:prstTxWarp prst="textNoShape">
                <a:avLst/>
              </a:prstTxWarp>
            </a:bodyPr>
            <a:lstStyle/>
            <a:p>
              <a:pPr algn="ctr"/>
              <a:endParaRPr lang="en-US" sz="1800">
                <a:solidFill>
                  <a:srgbClr val="000000"/>
                </a:solidFill>
                <a:latin typeface="Calibri"/>
                <a:ea typeface="ＭＳ Ｐゴシック"/>
                <a:cs typeface="Calibri"/>
              </a:endParaRPr>
            </a:p>
          </p:txBody>
        </p:sp>
        <p:sp>
          <p:nvSpPr>
            <p:cNvPr id="16" name="Rectangle 14"/>
            <p:cNvSpPr>
              <a:spLocks noChangeArrowheads="1"/>
            </p:cNvSpPr>
            <p:nvPr/>
          </p:nvSpPr>
          <p:spPr bwMode="auto">
            <a:xfrm>
              <a:off x="2264" y="2696"/>
              <a:ext cx="656" cy="320"/>
            </a:xfrm>
            <a:prstGeom prst="rect">
              <a:avLst/>
            </a:prstGeom>
            <a:noFill/>
            <a:ln w="25400">
              <a:solidFill>
                <a:schemeClr val="tx1"/>
              </a:solidFill>
              <a:miter lim="800000"/>
              <a:headEnd/>
              <a:tailEnd/>
            </a:ln>
            <a:effectLst/>
          </p:spPr>
          <p:txBody>
            <a:bodyPr wrap="none" anchor="ctr">
              <a:prstTxWarp prst="textNoShape">
                <a:avLst/>
              </a:prstTxWarp>
            </a:bodyPr>
            <a:lstStyle/>
            <a:p>
              <a:pPr algn="ctr"/>
              <a:endParaRPr lang="en-US" sz="1800">
                <a:solidFill>
                  <a:srgbClr val="000000"/>
                </a:solidFill>
                <a:latin typeface="Calibri"/>
                <a:ea typeface="ＭＳ Ｐゴシック"/>
                <a:cs typeface="Calibri"/>
              </a:endParaRPr>
            </a:p>
          </p:txBody>
        </p:sp>
        <p:sp>
          <p:nvSpPr>
            <p:cNvPr id="17" name="Rectangle 15"/>
            <p:cNvSpPr>
              <a:spLocks noChangeArrowheads="1"/>
            </p:cNvSpPr>
            <p:nvPr/>
          </p:nvSpPr>
          <p:spPr bwMode="auto">
            <a:xfrm>
              <a:off x="2350" y="3112"/>
              <a:ext cx="478" cy="376"/>
            </a:xfrm>
            <a:prstGeom prst="rect">
              <a:avLst/>
            </a:prstGeom>
            <a:noFill/>
            <a:ln w="9525">
              <a:noFill/>
              <a:miter lim="800000"/>
              <a:headEnd/>
              <a:tailEnd/>
            </a:ln>
            <a:effectLst/>
          </p:spPr>
          <p:txBody>
            <a:bodyPr wrap="none" lIns="92075" tIns="46038" rIns="92075" bIns="46038">
              <a:prstTxWarp prst="textNoShape">
                <a:avLst/>
              </a:prstTxWarp>
              <a:spAutoFit/>
            </a:bodyPr>
            <a:lstStyle/>
            <a:p>
              <a:pPr>
                <a:lnSpc>
                  <a:spcPct val="90000"/>
                </a:lnSpc>
                <a:spcBef>
                  <a:spcPct val="0"/>
                </a:spcBef>
              </a:pPr>
              <a:r>
                <a:rPr lang="en-US" sz="1800" dirty="0">
                  <a:solidFill>
                    <a:srgbClr val="000000"/>
                  </a:solidFill>
                  <a:latin typeface="Calibri"/>
                  <a:ea typeface="ＭＳ Ｐゴシック"/>
                  <a:cs typeface="Calibri"/>
                </a:rPr>
                <a:t> Data</a:t>
              </a:r>
            </a:p>
            <a:p>
              <a:pPr>
                <a:lnSpc>
                  <a:spcPct val="90000"/>
                </a:lnSpc>
                <a:spcBef>
                  <a:spcPct val="0"/>
                </a:spcBef>
              </a:pPr>
              <a:r>
                <a:rPr lang="en-US" sz="1800" dirty="0">
                  <a:solidFill>
                    <a:srgbClr val="000000"/>
                  </a:solidFill>
                  <a:latin typeface="Calibri"/>
                  <a:ea typeface="ＭＳ Ｐゴシック"/>
                  <a:cs typeface="Calibri"/>
                </a:rPr>
                <a:t>(lines)</a:t>
              </a:r>
            </a:p>
          </p:txBody>
        </p:sp>
        <p:sp>
          <p:nvSpPr>
            <p:cNvPr id="18" name="Rectangle 16"/>
            <p:cNvSpPr>
              <a:spLocks noChangeArrowheads="1"/>
            </p:cNvSpPr>
            <p:nvPr/>
          </p:nvSpPr>
          <p:spPr bwMode="auto">
            <a:xfrm>
              <a:off x="2308" y="2721"/>
              <a:ext cx="521" cy="317"/>
            </a:xfrm>
            <a:prstGeom prst="rect">
              <a:avLst/>
            </a:prstGeom>
            <a:noFill/>
            <a:ln w="9525">
              <a:noFill/>
              <a:miter lim="800000"/>
              <a:headEnd/>
              <a:tailEnd/>
            </a:ln>
            <a:effectLst/>
          </p:spPr>
          <p:txBody>
            <a:bodyPr wrap="none" lIns="0" tIns="0" rIns="0" bIns="0" anchor="ctr" anchorCtr="0">
              <a:prstTxWarp prst="textNoShape">
                <a:avLst/>
              </a:prstTxWarp>
              <a:spAutoFit/>
            </a:bodyPr>
            <a:lstStyle/>
            <a:p>
              <a:pPr algn="ctr">
                <a:lnSpc>
                  <a:spcPct val="90000"/>
                </a:lnSpc>
                <a:spcBef>
                  <a:spcPct val="0"/>
                </a:spcBef>
              </a:pPr>
              <a:r>
                <a:rPr lang="en-US" sz="1800" dirty="0">
                  <a:solidFill>
                    <a:srgbClr val="000000"/>
                  </a:solidFill>
                  <a:latin typeface="Calibri"/>
                  <a:ea typeface="ＭＳ Ｐゴシック"/>
                  <a:cs typeface="Calibri"/>
                </a:rPr>
                <a:t>Tags and</a:t>
              </a:r>
            </a:p>
            <a:p>
              <a:pPr algn="ctr">
                <a:lnSpc>
                  <a:spcPct val="90000"/>
                </a:lnSpc>
                <a:spcBef>
                  <a:spcPct val="0"/>
                </a:spcBef>
              </a:pPr>
              <a:r>
                <a:rPr lang="en-US" sz="1800" dirty="0">
                  <a:solidFill>
                    <a:srgbClr val="000000"/>
                  </a:solidFill>
                  <a:latin typeface="Calibri"/>
                  <a:ea typeface="ＭＳ Ｐゴシック"/>
                  <a:cs typeface="Calibri"/>
                </a:rPr>
                <a:t>    State</a:t>
              </a:r>
            </a:p>
          </p:txBody>
        </p:sp>
        <p:sp>
          <p:nvSpPr>
            <p:cNvPr id="19" name="Line 17"/>
            <p:cNvSpPr>
              <a:spLocks noChangeShapeType="1"/>
            </p:cNvSpPr>
            <p:nvPr/>
          </p:nvSpPr>
          <p:spPr bwMode="auto">
            <a:xfrm>
              <a:off x="2928" y="2784"/>
              <a:ext cx="624" cy="0"/>
            </a:xfrm>
            <a:prstGeom prst="line">
              <a:avLst/>
            </a:prstGeom>
            <a:noFill/>
            <a:ln w="25400">
              <a:solidFill>
                <a:schemeClr val="tx1"/>
              </a:solidFill>
              <a:round/>
              <a:headEnd type="stealth" w="med" len="med"/>
              <a:tailEnd type="none" w="sm" len="sm"/>
            </a:ln>
            <a:effectLst/>
          </p:spPr>
          <p:txBody>
            <a:bodyPr wrap="none" anchor="ctr">
              <a:prstTxWarp prst="textNoShape">
                <a:avLst/>
              </a:prstTxWarp>
            </a:bodyPr>
            <a:lstStyle/>
            <a:p>
              <a:pPr algn="ctr"/>
              <a:endParaRPr lang="en-US" sz="1800">
                <a:solidFill>
                  <a:srgbClr val="000000"/>
                </a:solidFill>
                <a:latin typeface="Calibri"/>
                <a:ea typeface="ＭＳ Ｐゴシック"/>
                <a:cs typeface="Calibri"/>
              </a:endParaRPr>
            </a:p>
          </p:txBody>
        </p:sp>
        <p:sp>
          <p:nvSpPr>
            <p:cNvPr id="20" name="Line 18"/>
            <p:cNvSpPr>
              <a:spLocks noChangeShapeType="1"/>
            </p:cNvSpPr>
            <p:nvPr/>
          </p:nvSpPr>
          <p:spPr bwMode="auto">
            <a:xfrm>
              <a:off x="2928" y="2880"/>
              <a:ext cx="624" cy="0"/>
            </a:xfrm>
            <a:prstGeom prst="line">
              <a:avLst/>
            </a:prstGeom>
            <a:noFill/>
            <a:ln w="12700">
              <a:solidFill>
                <a:schemeClr val="tx1"/>
              </a:solidFill>
              <a:round/>
              <a:headEnd type="stealth" w="med" len="med"/>
              <a:tailEnd type="none" w="sm" len="sm"/>
            </a:ln>
            <a:effectLst/>
          </p:spPr>
          <p:txBody>
            <a:bodyPr wrap="none" anchor="ctr">
              <a:prstTxWarp prst="textNoShape">
                <a:avLst/>
              </a:prstTxWarp>
            </a:bodyPr>
            <a:lstStyle/>
            <a:p>
              <a:pPr algn="ctr"/>
              <a:endParaRPr lang="en-US" sz="1800">
                <a:solidFill>
                  <a:srgbClr val="000000"/>
                </a:solidFill>
                <a:latin typeface="Calibri"/>
                <a:ea typeface="ＭＳ Ｐゴシック"/>
                <a:cs typeface="Calibri"/>
              </a:endParaRPr>
            </a:p>
          </p:txBody>
        </p:sp>
        <p:sp>
          <p:nvSpPr>
            <p:cNvPr id="21" name="Rectangle 19"/>
            <p:cNvSpPr>
              <a:spLocks noChangeArrowheads="1"/>
            </p:cNvSpPr>
            <p:nvPr/>
          </p:nvSpPr>
          <p:spPr bwMode="auto">
            <a:xfrm>
              <a:off x="1712" y="2556"/>
              <a:ext cx="201" cy="233"/>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sz="1800">
                  <a:solidFill>
                    <a:srgbClr val="000000"/>
                  </a:solidFill>
                  <a:latin typeface="Calibri"/>
                  <a:ea typeface="ＭＳ Ｐゴシック"/>
                  <a:cs typeface="Calibri"/>
                </a:rPr>
                <a:t>A</a:t>
              </a:r>
            </a:p>
          </p:txBody>
        </p:sp>
        <p:sp>
          <p:nvSpPr>
            <p:cNvPr id="22" name="Rectangle 20"/>
            <p:cNvSpPr>
              <a:spLocks noChangeArrowheads="1"/>
            </p:cNvSpPr>
            <p:nvPr/>
          </p:nvSpPr>
          <p:spPr bwMode="auto">
            <a:xfrm>
              <a:off x="1760" y="3276"/>
              <a:ext cx="207" cy="233"/>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sz="1800">
                  <a:solidFill>
                    <a:srgbClr val="000000"/>
                  </a:solidFill>
                  <a:latin typeface="Calibri"/>
                  <a:ea typeface="ＭＳ Ｐゴシック"/>
                  <a:cs typeface="Calibri"/>
                </a:rPr>
                <a:t>D</a:t>
              </a:r>
            </a:p>
          </p:txBody>
        </p:sp>
        <p:sp>
          <p:nvSpPr>
            <p:cNvPr id="23" name="Rectangle 21"/>
            <p:cNvSpPr>
              <a:spLocks noChangeArrowheads="1"/>
            </p:cNvSpPr>
            <p:nvPr/>
          </p:nvSpPr>
          <p:spPr bwMode="auto">
            <a:xfrm>
              <a:off x="1672" y="2852"/>
              <a:ext cx="384" cy="233"/>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sz="1800">
                  <a:solidFill>
                    <a:srgbClr val="000000"/>
                  </a:solidFill>
                  <a:latin typeface="Calibri"/>
                  <a:ea typeface="ＭＳ Ｐゴシック"/>
                  <a:cs typeface="Calibri"/>
                </a:rPr>
                <a:t>R/W </a:t>
              </a:r>
            </a:p>
          </p:txBody>
        </p:sp>
        <p:sp>
          <p:nvSpPr>
            <p:cNvPr id="24" name="Line 22"/>
            <p:cNvSpPr>
              <a:spLocks noChangeShapeType="1"/>
            </p:cNvSpPr>
            <p:nvPr/>
          </p:nvSpPr>
          <p:spPr bwMode="auto">
            <a:xfrm flipV="1">
              <a:off x="1920" y="2112"/>
              <a:ext cx="0" cy="672"/>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pPr algn="ctr"/>
              <a:endParaRPr lang="en-US" sz="1800">
                <a:solidFill>
                  <a:srgbClr val="000000"/>
                </a:solidFill>
                <a:latin typeface="Calibri"/>
                <a:ea typeface="ＭＳ Ｐゴシック"/>
                <a:cs typeface="Calibri"/>
              </a:endParaRPr>
            </a:p>
          </p:txBody>
        </p:sp>
        <p:sp>
          <p:nvSpPr>
            <p:cNvPr id="25" name="Line 23"/>
            <p:cNvSpPr>
              <a:spLocks noChangeShapeType="1"/>
            </p:cNvSpPr>
            <p:nvPr/>
          </p:nvSpPr>
          <p:spPr bwMode="auto">
            <a:xfrm>
              <a:off x="1920" y="2112"/>
              <a:ext cx="720" cy="0"/>
            </a:xfrm>
            <a:prstGeom prst="line">
              <a:avLst/>
            </a:prstGeom>
            <a:noFill/>
            <a:ln w="25400">
              <a:solidFill>
                <a:schemeClr val="tx1"/>
              </a:solidFill>
              <a:round/>
              <a:headEnd type="none" w="sm" len="sm"/>
              <a:tailEnd type="stealth" w="med" len="med"/>
            </a:ln>
            <a:effectLst/>
          </p:spPr>
          <p:txBody>
            <a:bodyPr wrap="none" anchor="ctr">
              <a:prstTxWarp prst="textNoShape">
                <a:avLst/>
              </a:prstTxWarp>
            </a:bodyPr>
            <a:lstStyle/>
            <a:p>
              <a:pPr algn="ctr"/>
              <a:endParaRPr lang="en-US" sz="1800">
                <a:solidFill>
                  <a:srgbClr val="000000"/>
                </a:solidFill>
                <a:latin typeface="Calibri"/>
                <a:ea typeface="ＭＳ Ｐゴシック"/>
                <a:cs typeface="Calibri"/>
              </a:endParaRPr>
            </a:p>
          </p:txBody>
        </p:sp>
        <p:sp>
          <p:nvSpPr>
            <p:cNvPr id="26" name="Line 24"/>
            <p:cNvSpPr>
              <a:spLocks noChangeShapeType="1"/>
            </p:cNvSpPr>
            <p:nvPr/>
          </p:nvSpPr>
          <p:spPr bwMode="auto">
            <a:xfrm flipV="1">
              <a:off x="2016" y="2256"/>
              <a:ext cx="0" cy="624"/>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pPr algn="ctr"/>
              <a:endParaRPr lang="en-US" sz="1800">
                <a:solidFill>
                  <a:srgbClr val="000000"/>
                </a:solidFill>
                <a:latin typeface="Calibri"/>
                <a:ea typeface="ＭＳ Ｐゴシック"/>
                <a:cs typeface="Calibri"/>
              </a:endParaRPr>
            </a:p>
          </p:txBody>
        </p:sp>
        <p:sp>
          <p:nvSpPr>
            <p:cNvPr id="27" name="Line 25"/>
            <p:cNvSpPr>
              <a:spLocks noChangeShapeType="1"/>
            </p:cNvSpPr>
            <p:nvPr/>
          </p:nvSpPr>
          <p:spPr bwMode="auto">
            <a:xfrm>
              <a:off x="2016" y="2256"/>
              <a:ext cx="624" cy="0"/>
            </a:xfrm>
            <a:prstGeom prst="line">
              <a:avLst/>
            </a:prstGeom>
            <a:noFill/>
            <a:ln w="12700">
              <a:solidFill>
                <a:schemeClr val="tx1"/>
              </a:solidFill>
              <a:round/>
              <a:headEnd type="none" w="sm" len="sm"/>
              <a:tailEnd type="stealth" w="med" len="med"/>
            </a:ln>
            <a:effectLst/>
          </p:spPr>
          <p:txBody>
            <a:bodyPr wrap="none" anchor="ctr">
              <a:prstTxWarp prst="textNoShape">
                <a:avLst/>
              </a:prstTxWarp>
            </a:bodyPr>
            <a:lstStyle/>
            <a:p>
              <a:pPr algn="ctr"/>
              <a:endParaRPr lang="en-US" sz="1800">
                <a:solidFill>
                  <a:srgbClr val="000000"/>
                </a:solidFill>
                <a:latin typeface="Calibri"/>
                <a:ea typeface="ＭＳ Ｐゴシック"/>
                <a:cs typeface="Calibri"/>
              </a:endParaRPr>
            </a:p>
          </p:txBody>
        </p:sp>
        <p:sp>
          <p:nvSpPr>
            <p:cNvPr id="28" name="Rectangle 26"/>
            <p:cNvSpPr>
              <a:spLocks noChangeArrowheads="1"/>
            </p:cNvSpPr>
            <p:nvPr/>
          </p:nvSpPr>
          <p:spPr bwMode="auto">
            <a:xfrm>
              <a:off x="2682" y="1993"/>
              <a:ext cx="1865" cy="446"/>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sz="2000" dirty="0">
                  <a:solidFill>
                    <a:srgbClr val="000000"/>
                  </a:solidFill>
                  <a:latin typeface="Calibri"/>
                  <a:ea typeface="ＭＳ Ｐゴシック"/>
                  <a:cs typeface="Calibri"/>
                </a:rPr>
                <a:t>Used to drive Memory Bus</a:t>
              </a:r>
            </a:p>
            <a:p>
              <a:pPr>
                <a:spcBef>
                  <a:spcPct val="0"/>
                </a:spcBef>
              </a:pPr>
              <a:r>
                <a:rPr lang="en-US" sz="2000" dirty="0">
                  <a:solidFill>
                    <a:srgbClr val="000000"/>
                  </a:solidFill>
                  <a:latin typeface="Calibri"/>
                  <a:ea typeface="ＭＳ Ｐゴシック"/>
                  <a:cs typeface="Calibri"/>
                </a:rPr>
                <a:t>when Cache is Bus Master</a:t>
              </a:r>
            </a:p>
          </p:txBody>
        </p:sp>
        <p:sp>
          <p:nvSpPr>
            <p:cNvPr id="29" name="Rectangle 27"/>
            <p:cNvSpPr>
              <a:spLocks noChangeArrowheads="1"/>
            </p:cNvSpPr>
            <p:nvPr/>
          </p:nvSpPr>
          <p:spPr bwMode="auto">
            <a:xfrm>
              <a:off x="3248" y="2556"/>
              <a:ext cx="201" cy="233"/>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sz="1800">
                  <a:solidFill>
                    <a:srgbClr val="000000"/>
                  </a:solidFill>
                  <a:latin typeface="Calibri"/>
                  <a:ea typeface="ＭＳ Ｐゴシック"/>
                  <a:cs typeface="Calibri"/>
                </a:rPr>
                <a:t>A</a:t>
              </a:r>
            </a:p>
          </p:txBody>
        </p:sp>
        <p:sp>
          <p:nvSpPr>
            <p:cNvPr id="30" name="Rectangle 28"/>
            <p:cNvSpPr>
              <a:spLocks noChangeArrowheads="1"/>
            </p:cNvSpPr>
            <p:nvPr/>
          </p:nvSpPr>
          <p:spPr bwMode="auto">
            <a:xfrm>
              <a:off x="3168" y="2860"/>
              <a:ext cx="384" cy="233"/>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sz="1800">
                  <a:solidFill>
                    <a:srgbClr val="000000"/>
                  </a:solidFill>
                  <a:latin typeface="Calibri"/>
                  <a:ea typeface="ＭＳ Ｐゴシック"/>
                  <a:cs typeface="Calibri"/>
                </a:rPr>
                <a:t>R/W </a:t>
              </a:r>
            </a:p>
          </p:txBody>
        </p:sp>
      </p:grpSp>
    </p:spTree>
    <p:extLst>
      <p:ext uri="{BB962C8B-B14F-4D97-AF65-F5344CB8AC3E}">
        <p14:creationId xmlns:p14="http://schemas.microsoft.com/office/powerpoint/2010/main" val="270283340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103</a:t>
            </a:fld>
            <a:endParaRPr lang="en-US" altLang="en-US"/>
          </a:p>
        </p:txBody>
      </p:sp>
      <p:sp>
        <p:nvSpPr>
          <p:cNvPr id="45059" name="Text Box 2"/>
          <p:cNvSpPr txBox="1">
            <a:spLocks noChangeArrowheads="1"/>
          </p:cNvSpPr>
          <p:nvPr/>
        </p:nvSpPr>
        <p:spPr bwMode="auto">
          <a:xfrm>
            <a:off x="441324" y="396875"/>
            <a:ext cx="754951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How Does HW Keep $ Coherent?</a:t>
            </a:r>
            <a:endParaRPr lang="en-US" altLang="en-US" b="1" dirty="0">
              <a:solidFill>
                <a:srgbClr val="CC0000"/>
              </a:solidFill>
              <a:latin typeface="Courier New" panose="02070309020205020404" pitchFamily="49" charset="0"/>
              <a:cs typeface="Courier New" panose="02070309020205020404" pitchFamily="49" charset="0"/>
            </a:endParaRP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1" name="Text Box 4"/>
          <p:cNvSpPr txBox="1">
            <a:spLocks noChangeArrowheads="1"/>
          </p:cNvSpPr>
          <p:nvPr/>
        </p:nvSpPr>
        <p:spPr bwMode="auto">
          <a:xfrm>
            <a:off x="381000" y="1243694"/>
            <a:ext cx="8487833" cy="4647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
                <a:srgbClr val="CC0000"/>
              </a:buClr>
            </a:pPr>
            <a:r>
              <a:rPr lang="en-US" altLang="en-US" sz="2400" dirty="0">
                <a:latin typeface="Arial" panose="020B0604020202020204" pitchFamily="34" charset="0"/>
              </a:rPr>
              <a:t> Each cache tracks state of each </a:t>
            </a:r>
            <a:r>
              <a:rPr lang="en-US" altLang="en-US" sz="2400" i="1" dirty="0">
                <a:solidFill>
                  <a:srgbClr val="FF0000"/>
                </a:solidFill>
                <a:latin typeface="Arial" panose="020B0604020202020204" pitchFamily="34" charset="0"/>
              </a:rPr>
              <a:t>block</a:t>
            </a:r>
            <a:r>
              <a:rPr lang="en-US" altLang="en-US" sz="2400" dirty="0">
                <a:latin typeface="Arial" panose="020B0604020202020204" pitchFamily="34" charset="0"/>
              </a:rPr>
              <a:t> in cache:</a:t>
            </a:r>
          </a:p>
          <a:p>
            <a:pPr marL="457200" indent="-457200">
              <a:spcBef>
                <a:spcPct val="0"/>
              </a:spcBef>
              <a:buClr>
                <a:srgbClr val="CC0000"/>
              </a:buClr>
              <a:buFont typeface="+mj-lt"/>
              <a:buAutoNum type="arabicPeriod"/>
            </a:pPr>
            <a:r>
              <a:rPr lang="en-US" altLang="en-US" sz="2400" i="1" dirty="0">
                <a:solidFill>
                  <a:srgbClr val="FF0000"/>
                </a:solidFill>
                <a:latin typeface="Arial" panose="020B0604020202020204" pitchFamily="34" charset="0"/>
              </a:rPr>
              <a:t>Shared</a:t>
            </a:r>
            <a:r>
              <a:rPr lang="en-US" altLang="en-US" sz="2400" dirty="0">
                <a:latin typeface="Arial" panose="020B0604020202020204" pitchFamily="34" charset="0"/>
              </a:rPr>
              <a:t>:  up-to-date data, other caches may have a copy</a:t>
            </a:r>
          </a:p>
          <a:p>
            <a:pPr marL="457200" indent="-457200">
              <a:spcBef>
                <a:spcPct val="0"/>
              </a:spcBef>
              <a:buClr>
                <a:srgbClr val="CC0000"/>
              </a:buClr>
              <a:buFont typeface="+mj-lt"/>
              <a:buAutoNum type="arabicPeriod"/>
            </a:pPr>
            <a:r>
              <a:rPr lang="en-US" altLang="en-US" sz="2400" i="1" dirty="0">
                <a:solidFill>
                  <a:srgbClr val="FF0000"/>
                </a:solidFill>
                <a:latin typeface="Arial" panose="020B0604020202020204" pitchFamily="34" charset="0"/>
              </a:rPr>
              <a:t>Modified</a:t>
            </a:r>
            <a:r>
              <a:rPr lang="en-US" altLang="en-US" sz="2400" dirty="0">
                <a:latin typeface="Arial" panose="020B0604020202020204" pitchFamily="34" charset="0"/>
              </a:rPr>
              <a:t>: up-to-date data, changed (dirty), no other cache has a copy, OK to write, memory out-of-date </a:t>
            </a:r>
          </a:p>
          <a:p>
            <a:pPr marL="457200" indent="-457200">
              <a:spcBef>
                <a:spcPct val="0"/>
              </a:spcBef>
              <a:buClr>
                <a:srgbClr val="CC0000"/>
              </a:buClr>
              <a:buFont typeface="+mj-lt"/>
              <a:buAutoNum type="arabicPeriod"/>
            </a:pPr>
            <a:r>
              <a:rPr lang="en-US" altLang="en-US" sz="2400" i="1" dirty="0">
                <a:solidFill>
                  <a:srgbClr val="FF0000"/>
                </a:solidFill>
                <a:latin typeface="Arial" panose="020B0604020202020204" pitchFamily="34" charset="0"/>
              </a:rPr>
              <a:t>Exclusive</a:t>
            </a:r>
            <a:r>
              <a:rPr lang="en-US" altLang="en-US" sz="2400" dirty="0">
                <a:latin typeface="Arial" panose="020B0604020202020204" pitchFamily="34" charset="0"/>
              </a:rPr>
              <a:t>: up-to-date data, no other cache has a copy, OK to write, memory up-to-date</a:t>
            </a:r>
          </a:p>
          <a:p>
            <a:pPr marL="1200150" lvl="1" indent="-457200">
              <a:spcBef>
                <a:spcPct val="0"/>
              </a:spcBef>
              <a:buClr>
                <a:srgbClr val="CC0000"/>
              </a:buClr>
              <a:buFont typeface="Arial" panose="020B0604020202020204" pitchFamily="34" charset="0"/>
              <a:buChar char="•"/>
            </a:pPr>
            <a:r>
              <a:rPr lang="en-US" altLang="en-US" sz="2000" dirty="0">
                <a:latin typeface="Arial" panose="020B0604020202020204" pitchFamily="34" charset="0"/>
              </a:rPr>
              <a:t>Avoids writing to memory if block replaced</a:t>
            </a:r>
          </a:p>
          <a:p>
            <a:pPr marL="1200150" lvl="1" indent="-457200">
              <a:spcBef>
                <a:spcPct val="0"/>
              </a:spcBef>
              <a:buClr>
                <a:srgbClr val="CC0000"/>
              </a:buClr>
              <a:buFont typeface="Arial" panose="020B0604020202020204" pitchFamily="34" charset="0"/>
              <a:buChar char="•"/>
            </a:pPr>
            <a:r>
              <a:rPr lang="en-US" altLang="en-US" sz="2000" dirty="0">
                <a:latin typeface="Arial" panose="020B0604020202020204" pitchFamily="34" charset="0"/>
              </a:rPr>
              <a:t>Supplies data on read instead of going to memory</a:t>
            </a:r>
          </a:p>
          <a:p>
            <a:pPr marL="457200" indent="-457200">
              <a:spcBef>
                <a:spcPct val="0"/>
              </a:spcBef>
              <a:buClr>
                <a:srgbClr val="CC0000"/>
              </a:buClr>
              <a:buFont typeface="+mj-lt"/>
              <a:buAutoNum type="arabicPeriod"/>
            </a:pPr>
            <a:r>
              <a:rPr lang="en-US" altLang="en-US" sz="2400" dirty="0">
                <a:latin typeface="Arial" panose="020B0604020202020204" pitchFamily="34" charset="0"/>
              </a:rPr>
              <a:t>Owner:  up-to-date data, other caches may have a copy (they must be in Shared state)</a:t>
            </a:r>
          </a:p>
          <a:p>
            <a:pPr marL="1200150" lvl="1" indent="-457200">
              <a:spcBef>
                <a:spcPct val="0"/>
              </a:spcBef>
              <a:buClr>
                <a:srgbClr val="CC0000"/>
              </a:buClr>
              <a:buFont typeface="Arial" panose="020B0604020202020204" pitchFamily="34" charset="0"/>
              <a:buChar char="•"/>
            </a:pPr>
            <a:r>
              <a:rPr lang="en-US" altLang="en-US" sz="2000" dirty="0">
                <a:latin typeface="Arial" panose="020B0604020202020204" pitchFamily="34" charset="0"/>
              </a:rPr>
              <a:t>Only cache that supplies data on read instead of going to memory</a:t>
            </a:r>
          </a:p>
          <a:p>
            <a:pPr marL="457200" indent="-457200">
              <a:spcBef>
                <a:spcPct val="0"/>
              </a:spcBef>
              <a:buClr>
                <a:srgbClr val="CC0000"/>
              </a:buClr>
              <a:buFont typeface="+mj-lt"/>
              <a:buAutoNum type="arabicPeriod"/>
            </a:pPr>
            <a:endParaRPr lang="en-US" altLang="en-US" sz="2400" dirty="0">
              <a:latin typeface="Arial" panose="020B0604020202020204" pitchFamily="34" charset="0"/>
            </a:endParaRPr>
          </a:p>
        </p:txBody>
      </p:sp>
      <p:sp>
        <p:nvSpPr>
          <p:cNvPr id="2" name="矩形 1"/>
          <p:cNvSpPr/>
          <p:nvPr/>
        </p:nvSpPr>
        <p:spPr>
          <a:xfrm>
            <a:off x="1601470" y="5648465"/>
            <a:ext cx="5774690" cy="707886"/>
          </a:xfrm>
          <a:prstGeom prst="rect">
            <a:avLst/>
          </a:prstGeom>
        </p:spPr>
        <p:txBody>
          <a:bodyPr wrap="square">
            <a:spAutoFit/>
          </a:bodyPr>
          <a:lstStyle/>
          <a:p>
            <a:r>
              <a:rPr lang="en-US" sz="2000" b="1" dirty="0">
                <a:latin typeface="Arial" panose="020B0604020202020204" pitchFamily="34" charset="0"/>
                <a:cs typeface="Arial" panose="020B0604020202020204" pitchFamily="34" charset="0"/>
              </a:rPr>
              <a:t>Two Optional Performance Optimizations of Cache Coherency via New States</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4079265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104</a:t>
            </a:fld>
            <a:endParaRPr lang="en-US" altLang="en-US"/>
          </a:p>
        </p:txBody>
      </p:sp>
      <p:sp>
        <p:nvSpPr>
          <p:cNvPr id="45059" name="Text Box 2"/>
          <p:cNvSpPr txBox="1">
            <a:spLocks noChangeArrowheads="1"/>
          </p:cNvSpPr>
          <p:nvPr/>
        </p:nvSpPr>
        <p:spPr bwMode="auto">
          <a:xfrm>
            <a:off x="381000" y="199037"/>
            <a:ext cx="754951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Cache State-Transition Diagram</a:t>
            </a:r>
            <a:br>
              <a:rPr lang="en-US" altLang="en-US" dirty="0">
                <a:solidFill>
                  <a:srgbClr val="CC0000"/>
                </a:solidFill>
                <a:latin typeface="Arial" panose="020B0604020202020204" pitchFamily="34" charset="0"/>
              </a:rPr>
            </a:br>
            <a:r>
              <a:rPr lang="en-US" altLang="en-US" dirty="0">
                <a:solidFill>
                  <a:srgbClr val="CC0000"/>
                </a:solidFill>
                <a:latin typeface="Arial" panose="020B0604020202020204" pitchFamily="34" charset="0"/>
              </a:rPr>
              <a:t>The MSI protocol</a:t>
            </a:r>
            <a:endParaRPr lang="en-US" altLang="en-US" b="1" dirty="0">
              <a:solidFill>
                <a:srgbClr val="CC0000"/>
              </a:solidFill>
              <a:latin typeface="Courier New" panose="02070309020205020404" pitchFamily="49" charset="0"/>
              <a:cs typeface="Courier New" panose="02070309020205020404" pitchFamily="49" charset="0"/>
            </a:endParaRPr>
          </a:p>
        </p:txBody>
      </p:sp>
      <p:sp>
        <p:nvSpPr>
          <p:cNvPr id="45060" name="Line 3"/>
          <p:cNvSpPr>
            <a:spLocks noChangeShapeType="1"/>
          </p:cNvSpPr>
          <p:nvPr/>
        </p:nvSpPr>
        <p:spPr bwMode="auto">
          <a:xfrm>
            <a:off x="441324" y="1243694"/>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 name="Oval 3"/>
          <p:cNvSpPr>
            <a:spLocks noChangeArrowheads="1"/>
          </p:cNvSpPr>
          <p:nvPr/>
        </p:nvSpPr>
        <p:spPr bwMode="auto">
          <a:xfrm>
            <a:off x="5824536" y="3200838"/>
            <a:ext cx="736600" cy="736600"/>
          </a:xfrm>
          <a:prstGeom prst="ellipse">
            <a:avLst/>
          </a:prstGeom>
          <a:solidFill>
            <a:schemeClr val="bg1"/>
          </a:solidFill>
          <a:ln w="25400">
            <a:solidFill>
              <a:schemeClr val="accent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7" name="Oval 4"/>
          <p:cNvSpPr>
            <a:spLocks noChangeArrowheads="1"/>
          </p:cNvSpPr>
          <p:nvPr/>
        </p:nvSpPr>
        <p:spPr bwMode="auto">
          <a:xfrm>
            <a:off x="3081336" y="5182038"/>
            <a:ext cx="736600" cy="736600"/>
          </a:xfrm>
          <a:prstGeom prst="ellipse">
            <a:avLst/>
          </a:prstGeom>
          <a:solidFill>
            <a:schemeClr val="bg1"/>
          </a:solidFill>
          <a:ln w="25400">
            <a:solidFill>
              <a:schemeClr val="accent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8" name="Oval 5"/>
          <p:cNvSpPr>
            <a:spLocks noChangeArrowheads="1"/>
          </p:cNvSpPr>
          <p:nvPr/>
        </p:nvSpPr>
        <p:spPr bwMode="auto">
          <a:xfrm>
            <a:off x="5824536" y="5182038"/>
            <a:ext cx="736600" cy="736600"/>
          </a:xfrm>
          <a:prstGeom prst="ellipse">
            <a:avLst/>
          </a:prstGeom>
          <a:solidFill>
            <a:schemeClr val="bg1"/>
          </a:solidFill>
          <a:ln w="25400">
            <a:solidFill>
              <a:schemeClr val="accent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9" name="Rectangle 6"/>
          <p:cNvSpPr>
            <a:spLocks noChangeArrowheads="1"/>
          </p:cNvSpPr>
          <p:nvPr/>
        </p:nvSpPr>
        <p:spPr bwMode="auto">
          <a:xfrm>
            <a:off x="5973761" y="3340538"/>
            <a:ext cx="441325" cy="457200"/>
          </a:xfrm>
          <a:prstGeom prst="rect">
            <a:avLst/>
          </a:prstGeom>
          <a:noFill/>
          <a:ln w="9525">
            <a:noFill/>
            <a:miter lim="800000"/>
            <a:headEnd/>
            <a:tailEnd/>
          </a:ln>
          <a:effectLst/>
        </p:spPr>
        <p:txBody>
          <a:bodyPr wrap="none" lIns="92075" tIns="46038" rIns="92075" bIns="46038">
            <a:prstTxWarp prst="textNoShape">
              <a:avLst/>
            </a:prstTxWarp>
            <a:spAutoFit/>
          </a:bodyPr>
          <a:lstStyle/>
          <a:p>
            <a:pPr eaLnBrk="1" hangingPunct="1">
              <a:spcBef>
                <a:spcPct val="0"/>
              </a:spcBef>
            </a:pPr>
            <a:r>
              <a:rPr lang="en-US" sz="2400">
                <a:solidFill>
                  <a:srgbClr val="56127A"/>
                </a:solidFill>
                <a:latin typeface="Verdana" charset="0"/>
                <a:ea typeface="ＭＳ Ｐゴシック"/>
                <a:cs typeface="ＭＳ Ｐゴシック"/>
              </a:rPr>
              <a:t>M</a:t>
            </a:r>
          </a:p>
        </p:txBody>
      </p:sp>
      <p:sp>
        <p:nvSpPr>
          <p:cNvPr id="10" name="Rectangle 7"/>
          <p:cNvSpPr>
            <a:spLocks noChangeArrowheads="1"/>
          </p:cNvSpPr>
          <p:nvPr/>
        </p:nvSpPr>
        <p:spPr bwMode="auto">
          <a:xfrm>
            <a:off x="3255961" y="5321738"/>
            <a:ext cx="392113" cy="457200"/>
          </a:xfrm>
          <a:prstGeom prst="rect">
            <a:avLst/>
          </a:prstGeom>
          <a:noFill/>
          <a:ln w="9525">
            <a:noFill/>
            <a:miter lim="800000"/>
            <a:headEnd/>
            <a:tailEnd/>
          </a:ln>
          <a:effectLst/>
        </p:spPr>
        <p:txBody>
          <a:bodyPr wrap="none" lIns="92075" tIns="46038" rIns="92075" bIns="46038">
            <a:prstTxWarp prst="textNoShape">
              <a:avLst/>
            </a:prstTxWarp>
            <a:spAutoFit/>
          </a:bodyPr>
          <a:lstStyle/>
          <a:p>
            <a:pPr eaLnBrk="1" hangingPunct="1">
              <a:spcBef>
                <a:spcPct val="0"/>
              </a:spcBef>
            </a:pPr>
            <a:r>
              <a:rPr lang="en-US" sz="2400">
                <a:solidFill>
                  <a:srgbClr val="56127A"/>
                </a:solidFill>
                <a:latin typeface="Verdana" charset="0"/>
                <a:ea typeface="ＭＳ Ｐゴシック"/>
                <a:cs typeface="ＭＳ Ｐゴシック"/>
              </a:rPr>
              <a:t>S</a:t>
            </a:r>
          </a:p>
        </p:txBody>
      </p:sp>
      <p:sp>
        <p:nvSpPr>
          <p:cNvPr id="11" name="Rectangle 8"/>
          <p:cNvSpPr>
            <a:spLocks noChangeArrowheads="1"/>
          </p:cNvSpPr>
          <p:nvPr/>
        </p:nvSpPr>
        <p:spPr bwMode="auto">
          <a:xfrm>
            <a:off x="6059486" y="5321738"/>
            <a:ext cx="312738" cy="457200"/>
          </a:xfrm>
          <a:prstGeom prst="rect">
            <a:avLst/>
          </a:prstGeom>
          <a:noFill/>
          <a:ln w="9525">
            <a:noFill/>
            <a:miter lim="800000"/>
            <a:headEnd/>
            <a:tailEnd/>
          </a:ln>
          <a:effectLst/>
        </p:spPr>
        <p:txBody>
          <a:bodyPr wrap="none" lIns="92075" tIns="46038" rIns="92075" bIns="46038">
            <a:prstTxWarp prst="textNoShape">
              <a:avLst/>
            </a:prstTxWarp>
            <a:spAutoFit/>
          </a:bodyPr>
          <a:lstStyle/>
          <a:p>
            <a:pPr eaLnBrk="1" hangingPunct="1">
              <a:spcBef>
                <a:spcPct val="0"/>
              </a:spcBef>
            </a:pPr>
            <a:r>
              <a:rPr lang="en-US" sz="2400">
                <a:solidFill>
                  <a:srgbClr val="56127A"/>
                </a:solidFill>
                <a:latin typeface="Verdana" charset="0"/>
                <a:ea typeface="ＭＳ Ｐゴシック"/>
                <a:cs typeface="ＭＳ Ｐゴシック"/>
              </a:rPr>
              <a:t>I</a:t>
            </a:r>
          </a:p>
        </p:txBody>
      </p:sp>
      <p:grpSp>
        <p:nvGrpSpPr>
          <p:cNvPr id="12" name="Group 9"/>
          <p:cNvGrpSpPr>
            <a:grpSpLocks/>
          </p:cNvGrpSpPr>
          <p:nvPr/>
        </p:nvGrpSpPr>
        <p:grpSpPr bwMode="auto">
          <a:xfrm>
            <a:off x="1046161" y="1402201"/>
            <a:ext cx="5772150" cy="1633537"/>
            <a:chOff x="614" y="835"/>
            <a:chExt cx="3636" cy="1029"/>
          </a:xfrm>
        </p:grpSpPr>
        <p:sp>
          <p:nvSpPr>
            <p:cNvPr id="13" name="Rectangle 10"/>
            <p:cNvSpPr>
              <a:spLocks noChangeArrowheads="1"/>
            </p:cNvSpPr>
            <p:nvPr/>
          </p:nvSpPr>
          <p:spPr bwMode="auto">
            <a:xfrm>
              <a:off x="3200" y="835"/>
              <a:ext cx="1050" cy="634"/>
            </a:xfrm>
            <a:prstGeom prst="rect">
              <a:avLst/>
            </a:prstGeom>
            <a:noFill/>
            <a:ln w="9525">
              <a:noFill/>
              <a:miter lim="800000"/>
              <a:headEnd/>
              <a:tailEnd/>
            </a:ln>
            <a:effectLst/>
          </p:spPr>
          <p:txBody>
            <a:bodyPr wrap="none" lIns="92075" tIns="46038" rIns="92075" bIns="46038">
              <a:prstTxWarp prst="textNoShape">
                <a:avLst/>
              </a:prstTxWarp>
              <a:spAutoFit/>
            </a:bodyPr>
            <a:lstStyle/>
            <a:p>
              <a:pPr eaLnBrk="1" hangingPunct="1">
                <a:spcBef>
                  <a:spcPct val="0"/>
                </a:spcBef>
              </a:pPr>
              <a:r>
                <a:rPr lang="en-US" sz="2000">
                  <a:solidFill>
                    <a:srgbClr val="56127A"/>
                  </a:solidFill>
                  <a:latin typeface="Verdana" charset="0"/>
                  <a:ea typeface="ＭＳ Ｐゴシック"/>
                  <a:cs typeface="ＭＳ Ｐゴシック"/>
                </a:rPr>
                <a:t>M</a:t>
              </a:r>
              <a:r>
                <a:rPr lang="en-US" sz="2000">
                  <a:solidFill>
                    <a:prstClr val="black"/>
                  </a:solidFill>
                  <a:latin typeface="Verdana" charset="0"/>
                  <a:ea typeface="ＭＳ Ｐゴシック"/>
                  <a:cs typeface="ＭＳ Ｐゴシック"/>
                </a:rPr>
                <a:t>: Modified</a:t>
              </a:r>
            </a:p>
            <a:p>
              <a:pPr eaLnBrk="1" hangingPunct="1">
                <a:spcBef>
                  <a:spcPct val="0"/>
                </a:spcBef>
              </a:pPr>
              <a:r>
                <a:rPr lang="en-US" sz="2000">
                  <a:solidFill>
                    <a:srgbClr val="56127A"/>
                  </a:solidFill>
                  <a:latin typeface="Verdana" charset="0"/>
                  <a:ea typeface="ＭＳ Ｐゴシック"/>
                  <a:cs typeface="ＭＳ Ｐゴシック"/>
                </a:rPr>
                <a:t>S</a:t>
              </a:r>
              <a:r>
                <a:rPr lang="en-US" sz="2000">
                  <a:solidFill>
                    <a:prstClr val="black"/>
                  </a:solidFill>
                  <a:latin typeface="Verdana" charset="0"/>
                  <a:ea typeface="ＭＳ Ｐゴシック"/>
                  <a:cs typeface="ＭＳ Ｐゴシック"/>
                </a:rPr>
                <a:t>: Shared</a:t>
              </a:r>
              <a:r>
                <a:rPr lang="en-US" sz="2000">
                  <a:solidFill>
                    <a:srgbClr val="244A58"/>
                  </a:solidFill>
                  <a:latin typeface="Verdana" charset="0"/>
                  <a:ea typeface="ＭＳ Ｐゴシック"/>
                  <a:cs typeface="ＭＳ Ｐゴシック"/>
                </a:rPr>
                <a:t> </a:t>
              </a:r>
              <a:endParaRPr lang="en-US" sz="2000">
                <a:solidFill>
                  <a:prstClr val="black"/>
                </a:solidFill>
                <a:latin typeface="Verdana" charset="0"/>
                <a:ea typeface="ＭＳ Ｐゴシック"/>
                <a:cs typeface="ＭＳ Ｐゴシック"/>
              </a:endParaRPr>
            </a:p>
            <a:p>
              <a:pPr eaLnBrk="1" hangingPunct="1">
                <a:spcBef>
                  <a:spcPct val="0"/>
                </a:spcBef>
              </a:pPr>
              <a:r>
                <a:rPr lang="en-US" sz="2000">
                  <a:solidFill>
                    <a:srgbClr val="56127A"/>
                  </a:solidFill>
                  <a:latin typeface="Verdana" charset="0"/>
                  <a:ea typeface="ＭＳ Ｐゴシック"/>
                  <a:cs typeface="ＭＳ Ｐゴシック"/>
                </a:rPr>
                <a:t> I</a:t>
              </a:r>
              <a:r>
                <a:rPr lang="en-US" sz="2000">
                  <a:solidFill>
                    <a:prstClr val="black"/>
                  </a:solidFill>
                  <a:latin typeface="Verdana" charset="0"/>
                  <a:ea typeface="ＭＳ Ｐゴシック"/>
                  <a:cs typeface="ＭＳ Ｐゴシック"/>
                </a:rPr>
                <a:t>: Invalid</a:t>
              </a:r>
            </a:p>
          </p:txBody>
        </p:sp>
        <p:sp>
          <p:nvSpPr>
            <p:cNvPr id="14" name="Rectangle 11"/>
            <p:cNvSpPr>
              <a:spLocks noChangeArrowheads="1"/>
            </p:cNvSpPr>
            <p:nvPr/>
          </p:nvSpPr>
          <p:spPr bwMode="auto">
            <a:xfrm>
              <a:off x="614" y="854"/>
              <a:ext cx="2526" cy="252"/>
            </a:xfrm>
            <a:prstGeom prst="rect">
              <a:avLst/>
            </a:prstGeom>
            <a:noFill/>
            <a:ln w="9525">
              <a:noFill/>
              <a:miter lim="800000"/>
              <a:headEnd/>
              <a:tailEnd/>
            </a:ln>
            <a:effectLst/>
          </p:spPr>
          <p:txBody>
            <a:bodyPr wrap="none" lIns="92075" tIns="46038" rIns="92075" bIns="46038">
              <a:prstTxWarp prst="textNoShape">
                <a:avLst/>
              </a:prstTxWarp>
              <a:spAutoFit/>
            </a:bodyPr>
            <a:lstStyle/>
            <a:p>
              <a:pPr eaLnBrk="1" hangingPunct="1">
                <a:spcBef>
                  <a:spcPct val="0"/>
                </a:spcBef>
              </a:pPr>
              <a:r>
                <a:rPr lang="en-US" sz="2000" i="1" dirty="0">
                  <a:solidFill>
                    <a:srgbClr val="56127A"/>
                  </a:solidFill>
                  <a:latin typeface="Verdana" charset="0"/>
                  <a:ea typeface="ＭＳ Ｐゴシック"/>
                  <a:cs typeface="ＭＳ Ｐゴシック"/>
                </a:rPr>
                <a:t>Each </a:t>
              </a:r>
              <a:r>
                <a:rPr lang="en-US" sz="2000" dirty="0">
                  <a:solidFill>
                    <a:srgbClr val="56127A"/>
                  </a:solidFill>
                  <a:latin typeface="Verdana" charset="0"/>
                  <a:ea typeface="ＭＳ Ｐゴシック"/>
                  <a:cs typeface="ＭＳ Ｐゴシック"/>
                </a:rPr>
                <a:t>cache line has state bits</a:t>
              </a:r>
            </a:p>
          </p:txBody>
        </p:sp>
        <p:sp>
          <p:nvSpPr>
            <p:cNvPr id="15" name="Rectangle 12"/>
            <p:cNvSpPr>
              <a:spLocks noChangeArrowheads="1"/>
            </p:cNvSpPr>
            <p:nvPr/>
          </p:nvSpPr>
          <p:spPr bwMode="auto">
            <a:xfrm>
              <a:off x="680" y="1256"/>
              <a:ext cx="2336" cy="272"/>
            </a:xfrm>
            <a:prstGeom prst="rect">
              <a:avLst/>
            </a:prstGeom>
            <a:solidFill>
              <a:schemeClr val="bg1"/>
            </a:solidFill>
            <a:ln w="25400">
              <a:solidFill>
                <a:schemeClr val="accent1"/>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16" name="Line 13"/>
            <p:cNvSpPr>
              <a:spLocks noChangeShapeType="1"/>
            </p:cNvSpPr>
            <p:nvPr/>
          </p:nvSpPr>
          <p:spPr bwMode="auto">
            <a:xfrm>
              <a:off x="864" y="1248"/>
              <a:ext cx="0" cy="288"/>
            </a:xfrm>
            <a:prstGeom prst="line">
              <a:avLst/>
            </a:prstGeom>
            <a:noFill/>
            <a:ln w="25400">
              <a:solidFill>
                <a:schemeClr val="accent1"/>
              </a:solidFill>
              <a:round/>
              <a:headEnd type="none" w="sm" len="sm"/>
              <a:tailEnd type="none" w="sm" len="sm"/>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17" name="Line 14"/>
            <p:cNvSpPr>
              <a:spLocks noChangeShapeType="1"/>
            </p:cNvSpPr>
            <p:nvPr/>
          </p:nvSpPr>
          <p:spPr bwMode="auto">
            <a:xfrm>
              <a:off x="1056" y="1248"/>
              <a:ext cx="0" cy="288"/>
            </a:xfrm>
            <a:prstGeom prst="line">
              <a:avLst/>
            </a:prstGeom>
            <a:noFill/>
            <a:ln w="25400">
              <a:solidFill>
                <a:schemeClr val="accent1"/>
              </a:solidFill>
              <a:round/>
              <a:headEnd type="none" w="sm" len="sm"/>
              <a:tailEnd type="none" w="sm" len="sm"/>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18" name="Rectangle 15"/>
            <p:cNvSpPr>
              <a:spLocks noChangeArrowheads="1"/>
            </p:cNvSpPr>
            <p:nvPr/>
          </p:nvSpPr>
          <p:spPr bwMode="auto">
            <a:xfrm>
              <a:off x="1382" y="1267"/>
              <a:ext cx="1070" cy="250"/>
            </a:xfrm>
            <a:prstGeom prst="rect">
              <a:avLst/>
            </a:prstGeom>
            <a:noFill/>
            <a:ln w="9525">
              <a:noFill/>
              <a:miter lim="800000"/>
              <a:headEnd/>
              <a:tailEnd/>
            </a:ln>
            <a:effectLst/>
          </p:spPr>
          <p:txBody>
            <a:bodyPr wrap="none" lIns="92075" tIns="46038" rIns="92075" bIns="46038">
              <a:prstTxWarp prst="textNoShape">
                <a:avLst/>
              </a:prstTxWarp>
              <a:spAutoFit/>
            </a:bodyPr>
            <a:lstStyle/>
            <a:p>
              <a:pPr eaLnBrk="1" hangingPunct="1">
                <a:spcBef>
                  <a:spcPct val="0"/>
                </a:spcBef>
              </a:pPr>
              <a:r>
                <a:rPr lang="en-US" sz="2000">
                  <a:solidFill>
                    <a:srgbClr val="56127A"/>
                  </a:solidFill>
                  <a:latin typeface="Verdana" charset="0"/>
                  <a:ea typeface="ＭＳ Ｐゴシック"/>
                  <a:cs typeface="ＭＳ Ｐゴシック"/>
                </a:rPr>
                <a:t>Address tag</a:t>
              </a:r>
            </a:p>
          </p:txBody>
        </p:sp>
        <p:sp>
          <p:nvSpPr>
            <p:cNvPr id="19" name="Rectangle 16"/>
            <p:cNvSpPr>
              <a:spLocks noChangeArrowheads="1"/>
            </p:cNvSpPr>
            <p:nvPr/>
          </p:nvSpPr>
          <p:spPr bwMode="auto">
            <a:xfrm>
              <a:off x="647" y="1530"/>
              <a:ext cx="477" cy="334"/>
            </a:xfrm>
            <a:prstGeom prst="rect">
              <a:avLst/>
            </a:prstGeom>
            <a:noFill/>
            <a:ln w="9525">
              <a:noFill/>
              <a:miter lim="800000"/>
              <a:headEnd/>
              <a:tailEnd/>
            </a:ln>
            <a:effectLst/>
          </p:spPr>
          <p:txBody>
            <a:bodyPr wrap="none" lIns="92075" tIns="46038" rIns="92075" bIns="46038">
              <a:prstTxWarp prst="textNoShape">
                <a:avLst/>
              </a:prstTxWarp>
              <a:spAutoFit/>
            </a:bodyPr>
            <a:lstStyle/>
            <a:p>
              <a:pPr eaLnBrk="1" hangingPunct="1">
                <a:lnSpc>
                  <a:spcPct val="80000"/>
                </a:lnSpc>
                <a:spcBef>
                  <a:spcPct val="0"/>
                </a:spcBef>
              </a:pPr>
              <a:r>
                <a:rPr lang="en-US" sz="1800">
                  <a:solidFill>
                    <a:srgbClr val="56127A"/>
                  </a:solidFill>
                  <a:latin typeface="Verdana" charset="0"/>
                  <a:ea typeface="ＭＳ Ｐゴシック"/>
                  <a:cs typeface="ＭＳ Ｐゴシック"/>
                </a:rPr>
                <a:t>state</a:t>
              </a:r>
            </a:p>
            <a:p>
              <a:pPr eaLnBrk="1" hangingPunct="1">
                <a:lnSpc>
                  <a:spcPct val="80000"/>
                </a:lnSpc>
                <a:spcBef>
                  <a:spcPct val="0"/>
                </a:spcBef>
              </a:pPr>
              <a:r>
                <a:rPr lang="en-US" sz="1800">
                  <a:solidFill>
                    <a:srgbClr val="56127A"/>
                  </a:solidFill>
                  <a:latin typeface="Verdana" charset="0"/>
                  <a:ea typeface="ＭＳ Ｐゴシック"/>
                  <a:cs typeface="ＭＳ Ｐゴシック"/>
                </a:rPr>
                <a:t> bits</a:t>
              </a:r>
            </a:p>
          </p:txBody>
        </p:sp>
        <p:sp>
          <p:nvSpPr>
            <p:cNvPr id="20" name="Line 17"/>
            <p:cNvSpPr>
              <a:spLocks noChangeShapeType="1"/>
            </p:cNvSpPr>
            <p:nvPr/>
          </p:nvSpPr>
          <p:spPr bwMode="auto">
            <a:xfrm>
              <a:off x="672" y="1536"/>
              <a:ext cx="0" cy="48"/>
            </a:xfrm>
            <a:prstGeom prst="line">
              <a:avLst/>
            </a:prstGeom>
            <a:noFill/>
            <a:ln w="25400">
              <a:solidFill>
                <a:schemeClr val="accent1"/>
              </a:solidFill>
              <a:round/>
              <a:headEnd type="none" w="sm" len="sm"/>
              <a:tailEnd type="none" w="sm" len="sm"/>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21" name="Line 18"/>
            <p:cNvSpPr>
              <a:spLocks noChangeShapeType="1"/>
            </p:cNvSpPr>
            <p:nvPr/>
          </p:nvSpPr>
          <p:spPr bwMode="auto">
            <a:xfrm>
              <a:off x="1056" y="1536"/>
              <a:ext cx="0" cy="48"/>
            </a:xfrm>
            <a:prstGeom prst="line">
              <a:avLst/>
            </a:prstGeom>
            <a:noFill/>
            <a:ln w="25400">
              <a:solidFill>
                <a:schemeClr val="accent1"/>
              </a:solidFill>
              <a:round/>
              <a:headEnd type="none" w="sm" len="sm"/>
              <a:tailEnd type="none" w="sm" len="sm"/>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grpSp>
      <p:grpSp>
        <p:nvGrpSpPr>
          <p:cNvPr id="22" name="Group 19"/>
          <p:cNvGrpSpPr>
            <a:grpSpLocks/>
          </p:cNvGrpSpPr>
          <p:nvPr/>
        </p:nvGrpSpPr>
        <p:grpSpPr bwMode="auto">
          <a:xfrm>
            <a:off x="2459878" y="2679161"/>
            <a:ext cx="3429650" cy="923300"/>
            <a:chOff x="2407" y="1938"/>
            <a:chExt cx="1376" cy="311"/>
          </a:xfrm>
        </p:grpSpPr>
        <p:sp>
          <p:nvSpPr>
            <p:cNvPr id="23" name="Line 20"/>
            <p:cNvSpPr>
              <a:spLocks noChangeShapeType="1"/>
            </p:cNvSpPr>
            <p:nvPr/>
          </p:nvSpPr>
          <p:spPr bwMode="auto">
            <a:xfrm>
              <a:off x="3691" y="2144"/>
              <a:ext cx="92" cy="26"/>
            </a:xfrm>
            <a:prstGeom prst="line">
              <a:avLst/>
            </a:prstGeom>
            <a:noFill/>
            <a:ln w="25400">
              <a:solidFill>
                <a:schemeClr val="hlink"/>
              </a:solidFill>
              <a:round/>
              <a:headEnd type="none" w="sm" len="sm"/>
              <a:tailEnd type="stealth" w="lg" len="lg"/>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24" name="Rectangle 21"/>
            <p:cNvSpPr>
              <a:spLocks noChangeArrowheads="1"/>
            </p:cNvSpPr>
            <p:nvPr/>
          </p:nvSpPr>
          <p:spPr bwMode="auto">
            <a:xfrm>
              <a:off x="2407" y="1938"/>
              <a:ext cx="1376" cy="311"/>
            </a:xfrm>
            <a:prstGeom prst="rect">
              <a:avLst/>
            </a:prstGeom>
            <a:noFill/>
            <a:ln w="9525">
              <a:noFill/>
              <a:miter lim="800000"/>
              <a:headEnd/>
              <a:tailEnd/>
            </a:ln>
            <a:effectLst/>
          </p:spPr>
          <p:txBody>
            <a:bodyPr wrap="square" lIns="92075" tIns="46038" rIns="92075" bIns="46038">
              <a:prstTxWarp prst="textNoShape">
                <a:avLst/>
              </a:prstTxWarp>
              <a:spAutoFit/>
            </a:bodyPr>
            <a:lstStyle/>
            <a:p>
              <a:pPr eaLnBrk="1" hangingPunct="1">
                <a:spcBef>
                  <a:spcPct val="0"/>
                </a:spcBef>
              </a:pPr>
              <a:r>
                <a:rPr lang="en-US" sz="1800" dirty="0">
                  <a:solidFill>
                    <a:prstClr val="black"/>
                  </a:solidFill>
                  <a:latin typeface="Verdana" charset="0"/>
                  <a:ea typeface="ＭＳ Ｐゴシック"/>
                  <a:cs typeface="ＭＳ Ｐゴシック"/>
                </a:rPr>
                <a:t>Write miss</a:t>
              </a:r>
            </a:p>
            <a:p>
              <a:pPr eaLnBrk="1" hangingPunct="1">
                <a:spcBef>
                  <a:spcPct val="0"/>
                </a:spcBef>
              </a:pPr>
              <a:r>
                <a:rPr lang="en-US" sz="1800" dirty="0">
                  <a:solidFill>
                    <a:prstClr val="black"/>
                  </a:solidFill>
                  <a:latin typeface="Verdana" charset="0"/>
                  <a:ea typeface="ＭＳ Ｐゴシック"/>
                  <a:cs typeface="ＭＳ Ｐゴシック"/>
                </a:rPr>
                <a:t>(P1 gets line from memory)</a:t>
              </a:r>
            </a:p>
            <a:p>
              <a:pPr eaLnBrk="1" hangingPunct="1">
                <a:spcBef>
                  <a:spcPct val="0"/>
                </a:spcBef>
              </a:pPr>
              <a:endParaRPr lang="en-US" sz="1800" dirty="0">
                <a:solidFill>
                  <a:prstClr val="black"/>
                </a:solidFill>
                <a:latin typeface="Verdana" charset="0"/>
                <a:ea typeface="ＭＳ Ｐゴシック"/>
                <a:cs typeface="ＭＳ Ｐゴシック"/>
              </a:endParaRPr>
            </a:p>
          </p:txBody>
        </p:sp>
      </p:grpSp>
      <p:grpSp>
        <p:nvGrpSpPr>
          <p:cNvPr id="25" name="Group 22"/>
          <p:cNvGrpSpPr>
            <a:grpSpLocks/>
          </p:cNvGrpSpPr>
          <p:nvPr/>
        </p:nvGrpSpPr>
        <p:grpSpPr bwMode="auto">
          <a:xfrm>
            <a:off x="6192849" y="3950138"/>
            <a:ext cx="2454279" cy="1406525"/>
            <a:chOff x="3840" y="2448"/>
            <a:chExt cx="1546" cy="886"/>
          </a:xfrm>
        </p:grpSpPr>
        <p:sp>
          <p:nvSpPr>
            <p:cNvPr id="26" name="Line 23"/>
            <p:cNvSpPr>
              <a:spLocks noChangeShapeType="1"/>
            </p:cNvSpPr>
            <p:nvPr/>
          </p:nvSpPr>
          <p:spPr bwMode="auto">
            <a:xfrm>
              <a:off x="3840" y="2448"/>
              <a:ext cx="0" cy="768"/>
            </a:xfrm>
            <a:prstGeom prst="line">
              <a:avLst/>
            </a:prstGeom>
            <a:noFill/>
            <a:ln w="25400">
              <a:solidFill>
                <a:schemeClr val="hlink"/>
              </a:solidFill>
              <a:round/>
              <a:headEnd type="none" w="sm" len="sm"/>
              <a:tailEnd type="stealth" w="lg" len="lg"/>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27" name="Rectangle 24"/>
            <p:cNvSpPr>
              <a:spLocks noChangeArrowheads="1"/>
            </p:cNvSpPr>
            <p:nvPr/>
          </p:nvSpPr>
          <p:spPr bwMode="auto">
            <a:xfrm>
              <a:off x="3984" y="2752"/>
              <a:ext cx="1402" cy="582"/>
            </a:xfrm>
            <a:prstGeom prst="rect">
              <a:avLst/>
            </a:prstGeom>
            <a:noFill/>
            <a:ln w="9525">
              <a:noFill/>
              <a:miter lim="800000"/>
              <a:headEnd/>
              <a:tailEnd/>
            </a:ln>
            <a:effectLst/>
          </p:spPr>
          <p:txBody>
            <a:bodyPr wrap="square" lIns="92075" tIns="46038" rIns="92075" bIns="46038">
              <a:prstTxWarp prst="textNoShape">
                <a:avLst/>
              </a:prstTxWarp>
              <a:spAutoFit/>
            </a:bodyPr>
            <a:lstStyle/>
            <a:p>
              <a:pPr eaLnBrk="1" hangingPunct="1">
                <a:spcBef>
                  <a:spcPct val="0"/>
                </a:spcBef>
              </a:pPr>
              <a:r>
                <a:rPr lang="en-US" sz="1800" dirty="0">
                  <a:solidFill>
                    <a:prstClr val="black"/>
                  </a:solidFill>
                  <a:latin typeface="Verdana" charset="0"/>
                  <a:ea typeface="ＭＳ Ｐゴシック"/>
                  <a:cs typeface="ＭＳ Ｐゴシック"/>
                </a:rPr>
                <a:t>Other processor</a:t>
              </a:r>
            </a:p>
            <a:p>
              <a:pPr eaLnBrk="1" hangingPunct="1">
                <a:spcBef>
                  <a:spcPct val="0"/>
                </a:spcBef>
              </a:pPr>
              <a:r>
                <a:rPr lang="en-US" sz="1800" dirty="0">
                  <a:solidFill>
                    <a:prstClr val="black"/>
                  </a:solidFill>
                  <a:latin typeface="Verdana" charset="0"/>
                  <a:ea typeface="ＭＳ Ｐゴシック"/>
                  <a:cs typeface="ＭＳ Ｐゴシック"/>
                </a:rPr>
                <a:t>intent to write (P</a:t>
              </a:r>
              <a:r>
                <a:rPr lang="en-US" sz="1800" baseline="-25000" dirty="0">
                  <a:solidFill>
                    <a:prstClr val="black"/>
                  </a:solidFill>
                  <a:latin typeface="Verdana" charset="0"/>
                  <a:ea typeface="ＭＳ Ｐゴシック"/>
                  <a:cs typeface="ＭＳ Ｐゴシック"/>
                </a:rPr>
                <a:t>1</a:t>
              </a:r>
              <a:r>
                <a:rPr lang="en-US" sz="1800" dirty="0">
                  <a:solidFill>
                    <a:prstClr val="black"/>
                  </a:solidFill>
                  <a:latin typeface="Verdana" charset="0"/>
                  <a:ea typeface="ＭＳ Ｐゴシック"/>
                  <a:cs typeface="ＭＳ Ｐゴシック"/>
                </a:rPr>
                <a:t> writes back)</a:t>
              </a:r>
            </a:p>
          </p:txBody>
        </p:sp>
      </p:grpSp>
      <p:grpSp>
        <p:nvGrpSpPr>
          <p:cNvPr id="28" name="Group 25"/>
          <p:cNvGrpSpPr>
            <a:grpSpLocks/>
          </p:cNvGrpSpPr>
          <p:nvPr/>
        </p:nvGrpSpPr>
        <p:grpSpPr bwMode="auto">
          <a:xfrm>
            <a:off x="96836" y="4508938"/>
            <a:ext cx="3429000" cy="762000"/>
            <a:chOff x="998" y="3118"/>
            <a:chExt cx="946" cy="480"/>
          </a:xfrm>
        </p:grpSpPr>
        <p:sp>
          <p:nvSpPr>
            <p:cNvPr id="29" name="Line 26"/>
            <p:cNvSpPr>
              <a:spLocks noChangeShapeType="1"/>
            </p:cNvSpPr>
            <p:nvPr/>
          </p:nvSpPr>
          <p:spPr bwMode="auto">
            <a:xfrm>
              <a:off x="1566" y="3454"/>
              <a:ext cx="294" cy="144"/>
            </a:xfrm>
            <a:prstGeom prst="line">
              <a:avLst/>
            </a:prstGeom>
            <a:noFill/>
            <a:ln w="25400">
              <a:solidFill>
                <a:schemeClr val="hlink"/>
              </a:solidFill>
              <a:round/>
              <a:headEnd type="none" w="sm" len="sm"/>
              <a:tailEnd type="stealth" w="lg" len="lg"/>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30" name="Rectangle 27"/>
            <p:cNvSpPr>
              <a:spLocks noChangeArrowheads="1"/>
            </p:cNvSpPr>
            <p:nvPr/>
          </p:nvSpPr>
          <p:spPr bwMode="auto">
            <a:xfrm>
              <a:off x="998" y="3118"/>
              <a:ext cx="946" cy="376"/>
            </a:xfrm>
            <a:prstGeom prst="rect">
              <a:avLst/>
            </a:prstGeom>
            <a:noFill/>
            <a:ln w="9525">
              <a:noFill/>
              <a:miter lim="800000"/>
              <a:headEnd/>
              <a:tailEnd/>
            </a:ln>
            <a:effectLst/>
          </p:spPr>
          <p:txBody>
            <a:bodyPr wrap="square" lIns="92075" tIns="46038" rIns="92075" bIns="46038">
              <a:prstTxWarp prst="textNoShape">
                <a:avLst/>
              </a:prstTxWarp>
              <a:spAutoFit/>
            </a:bodyPr>
            <a:lstStyle/>
            <a:p>
              <a:pPr eaLnBrk="1" hangingPunct="1">
                <a:lnSpc>
                  <a:spcPct val="90000"/>
                </a:lnSpc>
                <a:spcBef>
                  <a:spcPct val="0"/>
                </a:spcBef>
              </a:pPr>
              <a:r>
                <a:rPr lang="en-US" sz="1800" dirty="0">
                  <a:solidFill>
                    <a:prstClr val="black"/>
                  </a:solidFill>
                  <a:latin typeface="Verdana" charset="0"/>
                  <a:ea typeface="ＭＳ Ｐゴシック"/>
                  <a:cs typeface="ＭＳ Ｐゴシック"/>
                </a:rPr>
                <a:t> Read miss</a:t>
              </a:r>
            </a:p>
            <a:p>
              <a:pPr eaLnBrk="1" hangingPunct="1">
                <a:lnSpc>
                  <a:spcPct val="90000"/>
                </a:lnSpc>
                <a:spcBef>
                  <a:spcPct val="0"/>
                </a:spcBef>
              </a:pPr>
              <a:r>
                <a:rPr lang="en-US" sz="1800" dirty="0">
                  <a:solidFill>
                    <a:prstClr val="black"/>
                  </a:solidFill>
                  <a:latin typeface="Verdana" charset="0"/>
                  <a:ea typeface="ＭＳ Ｐゴシック"/>
                  <a:cs typeface="ＭＳ Ｐゴシック"/>
                </a:rPr>
                <a:t>(P1 gets line from memory)</a:t>
              </a:r>
            </a:p>
          </p:txBody>
        </p:sp>
      </p:grpSp>
      <p:grpSp>
        <p:nvGrpSpPr>
          <p:cNvPr id="31" name="Group 28"/>
          <p:cNvGrpSpPr>
            <a:grpSpLocks/>
          </p:cNvGrpSpPr>
          <p:nvPr/>
        </p:nvGrpSpPr>
        <p:grpSpPr bwMode="auto">
          <a:xfrm>
            <a:off x="3678236" y="3721538"/>
            <a:ext cx="2373313" cy="1600200"/>
            <a:chOff x="2256" y="2304"/>
            <a:chExt cx="1495" cy="1008"/>
          </a:xfrm>
        </p:grpSpPr>
        <p:sp>
          <p:nvSpPr>
            <p:cNvPr id="32" name="Line 29"/>
            <p:cNvSpPr>
              <a:spLocks noChangeShapeType="1"/>
            </p:cNvSpPr>
            <p:nvPr/>
          </p:nvSpPr>
          <p:spPr bwMode="auto">
            <a:xfrm flipV="1">
              <a:off x="2256" y="2304"/>
              <a:ext cx="1392" cy="1008"/>
            </a:xfrm>
            <a:prstGeom prst="line">
              <a:avLst/>
            </a:prstGeom>
            <a:noFill/>
            <a:ln w="25400">
              <a:solidFill>
                <a:schemeClr val="hlink"/>
              </a:solidFill>
              <a:round/>
              <a:headEnd type="none" w="sm" len="sm"/>
              <a:tailEnd type="stealth" w="lg" len="lg"/>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33" name="Rectangle 30"/>
            <p:cNvSpPr>
              <a:spLocks noChangeArrowheads="1"/>
            </p:cNvSpPr>
            <p:nvPr/>
          </p:nvSpPr>
          <p:spPr bwMode="auto">
            <a:xfrm rot="19440000">
              <a:off x="2409" y="2781"/>
              <a:ext cx="1342" cy="231"/>
            </a:xfrm>
            <a:prstGeom prst="rect">
              <a:avLst/>
            </a:prstGeom>
            <a:noFill/>
            <a:ln w="9525">
              <a:noFill/>
              <a:miter lim="800000"/>
              <a:headEnd/>
              <a:tailEnd/>
            </a:ln>
            <a:effectLst/>
          </p:spPr>
          <p:txBody>
            <a:bodyPr wrap="none" lIns="92075" tIns="46038" rIns="92075" bIns="46038">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a:t>
              </a:r>
              <a:r>
                <a:rPr lang="en-US" sz="1800" baseline="-25000">
                  <a:solidFill>
                    <a:prstClr val="black"/>
                  </a:solidFill>
                  <a:latin typeface="Verdana" charset="0"/>
                  <a:ea typeface="ＭＳ Ｐゴシック"/>
                  <a:cs typeface="ＭＳ Ｐゴシック"/>
                </a:rPr>
                <a:t>1</a:t>
              </a:r>
              <a:r>
                <a:rPr lang="en-US" sz="1800">
                  <a:solidFill>
                    <a:prstClr val="black"/>
                  </a:solidFill>
                  <a:latin typeface="Verdana" charset="0"/>
                  <a:ea typeface="ＭＳ Ｐゴシック"/>
                  <a:cs typeface="ＭＳ Ｐゴシック"/>
                </a:rPr>
                <a:t> intent to write</a:t>
              </a:r>
            </a:p>
          </p:txBody>
        </p:sp>
      </p:grpSp>
      <p:grpSp>
        <p:nvGrpSpPr>
          <p:cNvPr id="34" name="Group 31"/>
          <p:cNvGrpSpPr>
            <a:grpSpLocks/>
          </p:cNvGrpSpPr>
          <p:nvPr/>
        </p:nvGrpSpPr>
        <p:grpSpPr bwMode="auto">
          <a:xfrm>
            <a:off x="3814761" y="5550338"/>
            <a:ext cx="2020888" cy="693738"/>
            <a:chOff x="2342" y="3456"/>
            <a:chExt cx="1273" cy="437"/>
          </a:xfrm>
        </p:grpSpPr>
        <p:sp>
          <p:nvSpPr>
            <p:cNvPr id="35" name="Line 32"/>
            <p:cNvSpPr>
              <a:spLocks noChangeShapeType="1"/>
            </p:cNvSpPr>
            <p:nvPr/>
          </p:nvSpPr>
          <p:spPr bwMode="auto">
            <a:xfrm>
              <a:off x="2352" y="3456"/>
              <a:ext cx="1248" cy="0"/>
            </a:xfrm>
            <a:prstGeom prst="line">
              <a:avLst/>
            </a:prstGeom>
            <a:noFill/>
            <a:ln w="25400">
              <a:solidFill>
                <a:schemeClr val="hlink"/>
              </a:solidFill>
              <a:round/>
              <a:headEnd type="none" w="sm" len="sm"/>
              <a:tailEnd type="stealth" w="lg" len="lg"/>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36" name="Rectangle 33"/>
            <p:cNvSpPr>
              <a:spLocks noChangeArrowheads="1"/>
            </p:cNvSpPr>
            <p:nvPr/>
          </p:nvSpPr>
          <p:spPr bwMode="auto">
            <a:xfrm>
              <a:off x="2342" y="3489"/>
              <a:ext cx="1273" cy="404"/>
            </a:xfrm>
            <a:prstGeom prst="rect">
              <a:avLst/>
            </a:prstGeom>
            <a:noFill/>
            <a:ln w="9525">
              <a:noFill/>
              <a:miter lim="800000"/>
              <a:headEnd/>
              <a:tailEnd/>
            </a:ln>
            <a:effectLst/>
          </p:spPr>
          <p:txBody>
            <a:bodyPr wrap="none" lIns="92075" tIns="46038" rIns="92075" bIns="46038">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Other processor</a:t>
              </a:r>
            </a:p>
            <a:p>
              <a:pPr eaLnBrk="1" hangingPunct="1">
                <a:spcBef>
                  <a:spcPct val="0"/>
                </a:spcBef>
              </a:pPr>
              <a:r>
                <a:rPr lang="en-US" sz="1800">
                  <a:solidFill>
                    <a:prstClr val="black"/>
                  </a:solidFill>
                  <a:latin typeface="Verdana" charset="0"/>
                  <a:ea typeface="ＭＳ Ｐゴシック"/>
                  <a:cs typeface="ＭＳ Ｐゴシック"/>
                </a:rPr>
                <a:t>intent to write</a:t>
              </a:r>
            </a:p>
          </p:txBody>
        </p:sp>
      </p:grpSp>
      <p:grpSp>
        <p:nvGrpSpPr>
          <p:cNvPr id="37" name="Group 34"/>
          <p:cNvGrpSpPr>
            <a:grpSpLocks/>
          </p:cNvGrpSpPr>
          <p:nvPr/>
        </p:nvGrpSpPr>
        <p:grpSpPr bwMode="auto">
          <a:xfrm>
            <a:off x="1147761" y="5475726"/>
            <a:ext cx="2289175" cy="844550"/>
            <a:chOff x="662" y="3409"/>
            <a:chExt cx="1442" cy="532"/>
          </a:xfrm>
        </p:grpSpPr>
        <p:sp>
          <p:nvSpPr>
            <p:cNvPr id="38" name="Arc 35"/>
            <p:cNvSpPr>
              <a:spLocks/>
            </p:cNvSpPr>
            <p:nvPr/>
          </p:nvSpPr>
          <p:spPr bwMode="auto">
            <a:xfrm>
              <a:off x="1632" y="3409"/>
              <a:ext cx="472" cy="432"/>
            </a:xfrm>
            <a:custGeom>
              <a:avLst/>
              <a:gdLst>
                <a:gd name="G0" fmla="+- 21600 0 0"/>
                <a:gd name="G1" fmla="+- 21600 0 0"/>
                <a:gd name="G2" fmla="+- 21600 0 0"/>
                <a:gd name="T0" fmla="*/ 42457 w 42457"/>
                <a:gd name="T1" fmla="*/ 27218 h 43200"/>
                <a:gd name="T2" fmla="*/ 21510 w 42457"/>
                <a:gd name="T3" fmla="*/ 0 h 43200"/>
                <a:gd name="T4" fmla="*/ 21600 w 42457"/>
                <a:gd name="T5" fmla="*/ 21600 h 43200"/>
              </a:gdLst>
              <a:ahLst/>
              <a:cxnLst>
                <a:cxn ang="0">
                  <a:pos x="T0" y="T1"/>
                </a:cxn>
                <a:cxn ang="0">
                  <a:pos x="T2" y="T3"/>
                </a:cxn>
                <a:cxn ang="0">
                  <a:pos x="T4" y="T5"/>
                </a:cxn>
              </a:cxnLst>
              <a:rect l="0" t="0" r="r" b="b"/>
              <a:pathLst>
                <a:path w="42457" h="43200" fill="none" extrusionOk="0">
                  <a:moveTo>
                    <a:pt x="42456" y="27217"/>
                  </a:moveTo>
                  <a:cubicBezTo>
                    <a:pt x="39916" y="36647"/>
                    <a:pt x="31365" y="43199"/>
                    <a:pt x="21600" y="43199"/>
                  </a:cubicBezTo>
                  <a:cubicBezTo>
                    <a:pt x="9670" y="43200"/>
                    <a:pt x="0" y="33529"/>
                    <a:pt x="0" y="21600"/>
                  </a:cubicBezTo>
                  <a:cubicBezTo>
                    <a:pt x="0" y="9705"/>
                    <a:pt x="9615" y="49"/>
                    <a:pt x="21510" y="0"/>
                  </a:cubicBezTo>
                </a:path>
                <a:path w="42457" h="43200" stroke="0" extrusionOk="0">
                  <a:moveTo>
                    <a:pt x="42456" y="27217"/>
                  </a:moveTo>
                  <a:cubicBezTo>
                    <a:pt x="39916" y="36647"/>
                    <a:pt x="31365" y="43199"/>
                    <a:pt x="21600" y="43199"/>
                  </a:cubicBezTo>
                  <a:cubicBezTo>
                    <a:pt x="9670" y="43200"/>
                    <a:pt x="0" y="33529"/>
                    <a:pt x="0" y="21600"/>
                  </a:cubicBezTo>
                  <a:cubicBezTo>
                    <a:pt x="0" y="9705"/>
                    <a:pt x="9615" y="49"/>
                    <a:pt x="21510" y="0"/>
                  </a:cubicBezTo>
                  <a:lnTo>
                    <a:pt x="21600" y="21600"/>
                  </a:lnTo>
                  <a:close/>
                </a:path>
              </a:pathLst>
            </a:custGeom>
            <a:noFill/>
            <a:ln w="25400" cap="rnd">
              <a:solidFill>
                <a:schemeClr val="hlink"/>
              </a:solidFill>
              <a:round/>
              <a:headEnd type="stealth" w="lg" len="lg"/>
              <a:tailEnd type="none" w="sm" len="sm"/>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39" name="Rectangle 36"/>
            <p:cNvSpPr>
              <a:spLocks noChangeArrowheads="1"/>
            </p:cNvSpPr>
            <p:nvPr/>
          </p:nvSpPr>
          <p:spPr bwMode="auto">
            <a:xfrm>
              <a:off x="662" y="3537"/>
              <a:ext cx="1017" cy="404"/>
            </a:xfrm>
            <a:prstGeom prst="rect">
              <a:avLst/>
            </a:prstGeom>
            <a:noFill/>
            <a:ln w="9525">
              <a:noFill/>
              <a:miter lim="800000"/>
              <a:headEnd/>
              <a:tailEnd/>
            </a:ln>
            <a:effectLst/>
          </p:spPr>
          <p:txBody>
            <a:bodyPr wrap="none" lIns="92075" tIns="46038" rIns="92075" bIns="46038">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Read by any</a:t>
              </a:r>
            </a:p>
            <a:p>
              <a:pPr eaLnBrk="1" hangingPunct="1">
                <a:spcBef>
                  <a:spcPct val="0"/>
                </a:spcBef>
              </a:pPr>
              <a:r>
                <a:rPr lang="en-US" sz="1800">
                  <a:solidFill>
                    <a:prstClr val="black"/>
                  </a:solidFill>
                  <a:latin typeface="Verdana" charset="0"/>
                  <a:ea typeface="ＭＳ Ｐゴシック"/>
                  <a:cs typeface="ＭＳ Ｐゴシック"/>
                </a:rPr>
                <a:t> processor</a:t>
              </a:r>
            </a:p>
          </p:txBody>
        </p:sp>
      </p:grpSp>
      <p:grpSp>
        <p:nvGrpSpPr>
          <p:cNvPr id="40" name="Group 37"/>
          <p:cNvGrpSpPr>
            <a:grpSpLocks/>
          </p:cNvGrpSpPr>
          <p:nvPr/>
        </p:nvGrpSpPr>
        <p:grpSpPr bwMode="auto">
          <a:xfrm>
            <a:off x="6316661" y="3088126"/>
            <a:ext cx="1739900" cy="641350"/>
            <a:chOff x="3918" y="1905"/>
            <a:chExt cx="1096" cy="404"/>
          </a:xfrm>
        </p:grpSpPr>
        <p:sp>
          <p:nvSpPr>
            <p:cNvPr id="41" name="Arc 38"/>
            <p:cNvSpPr>
              <a:spLocks/>
            </p:cNvSpPr>
            <p:nvPr/>
          </p:nvSpPr>
          <p:spPr bwMode="auto">
            <a:xfrm>
              <a:off x="3918" y="1921"/>
              <a:ext cx="354" cy="288"/>
            </a:xfrm>
            <a:custGeom>
              <a:avLst/>
              <a:gdLst>
                <a:gd name="G0" fmla="+- 18277 0 0"/>
                <a:gd name="G1" fmla="+- 21600 0 0"/>
                <a:gd name="G2" fmla="+- 21600 0 0"/>
                <a:gd name="T0" fmla="*/ 0 w 39877"/>
                <a:gd name="T1" fmla="*/ 10088 h 43200"/>
                <a:gd name="T2" fmla="*/ 18277 w 39877"/>
                <a:gd name="T3" fmla="*/ 43200 h 43200"/>
                <a:gd name="T4" fmla="*/ 18277 w 39877"/>
                <a:gd name="T5" fmla="*/ 21600 h 43200"/>
              </a:gdLst>
              <a:ahLst/>
              <a:cxnLst>
                <a:cxn ang="0">
                  <a:pos x="T0" y="T1"/>
                </a:cxn>
                <a:cxn ang="0">
                  <a:pos x="T2" y="T3"/>
                </a:cxn>
                <a:cxn ang="0">
                  <a:pos x="T4" y="T5"/>
                </a:cxn>
              </a:cxnLst>
              <a:rect l="0" t="0" r="r" b="b"/>
              <a:pathLst>
                <a:path w="39877" h="43200" fill="none" extrusionOk="0">
                  <a:moveTo>
                    <a:pt x="0" y="10088"/>
                  </a:moveTo>
                  <a:cubicBezTo>
                    <a:pt x="3955" y="3809"/>
                    <a:pt x="10856" y="-1"/>
                    <a:pt x="18277" y="-1"/>
                  </a:cubicBezTo>
                  <a:cubicBezTo>
                    <a:pt x="30206" y="0"/>
                    <a:pt x="39877" y="9670"/>
                    <a:pt x="39877" y="21600"/>
                  </a:cubicBezTo>
                  <a:cubicBezTo>
                    <a:pt x="39877" y="33529"/>
                    <a:pt x="30206" y="43200"/>
                    <a:pt x="18276" y="43200"/>
                  </a:cubicBezTo>
                </a:path>
                <a:path w="39877" h="43200" stroke="0" extrusionOk="0">
                  <a:moveTo>
                    <a:pt x="0" y="10088"/>
                  </a:moveTo>
                  <a:cubicBezTo>
                    <a:pt x="3955" y="3809"/>
                    <a:pt x="10856" y="-1"/>
                    <a:pt x="18277" y="-1"/>
                  </a:cubicBezTo>
                  <a:cubicBezTo>
                    <a:pt x="30206" y="0"/>
                    <a:pt x="39877" y="9670"/>
                    <a:pt x="39877" y="21600"/>
                  </a:cubicBezTo>
                  <a:cubicBezTo>
                    <a:pt x="39877" y="33529"/>
                    <a:pt x="30206" y="43200"/>
                    <a:pt x="18276" y="43200"/>
                  </a:cubicBezTo>
                  <a:lnTo>
                    <a:pt x="18277" y="21600"/>
                  </a:lnTo>
                  <a:close/>
                </a:path>
              </a:pathLst>
            </a:custGeom>
            <a:noFill/>
            <a:ln w="25400" cap="rnd">
              <a:solidFill>
                <a:schemeClr val="hlink"/>
              </a:solidFill>
              <a:round/>
              <a:headEnd type="stealth" w="lg" len="lg"/>
              <a:tailEnd type="none" w="sm" len="sm"/>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42" name="Rectangle 39"/>
            <p:cNvSpPr>
              <a:spLocks noChangeArrowheads="1"/>
            </p:cNvSpPr>
            <p:nvPr/>
          </p:nvSpPr>
          <p:spPr bwMode="auto">
            <a:xfrm>
              <a:off x="4262" y="1905"/>
              <a:ext cx="752" cy="404"/>
            </a:xfrm>
            <a:prstGeom prst="rect">
              <a:avLst/>
            </a:prstGeom>
            <a:noFill/>
            <a:ln w="9525">
              <a:noFill/>
              <a:miter lim="800000"/>
              <a:headEnd/>
              <a:tailEnd/>
            </a:ln>
            <a:effectLst/>
          </p:spPr>
          <p:txBody>
            <a:bodyPr wrap="none" lIns="92075" tIns="46038" rIns="92075" bIns="46038">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a:t>
              </a:r>
              <a:r>
                <a:rPr lang="en-US" sz="1800" baseline="-25000">
                  <a:solidFill>
                    <a:prstClr val="black"/>
                  </a:solidFill>
                  <a:latin typeface="Verdana" charset="0"/>
                  <a:ea typeface="ＭＳ Ｐゴシック"/>
                  <a:cs typeface="ＭＳ Ｐゴシック"/>
                </a:rPr>
                <a:t>1</a:t>
              </a:r>
              <a:r>
                <a:rPr lang="en-US" sz="1800">
                  <a:solidFill>
                    <a:prstClr val="black"/>
                  </a:solidFill>
                  <a:latin typeface="Verdana" charset="0"/>
                  <a:ea typeface="ＭＳ Ｐゴシック"/>
                  <a:cs typeface="ＭＳ Ｐゴシック"/>
                </a:rPr>
                <a:t> reads</a:t>
              </a:r>
            </a:p>
            <a:p>
              <a:pPr eaLnBrk="1" hangingPunct="1">
                <a:spcBef>
                  <a:spcPct val="0"/>
                </a:spcBef>
              </a:pPr>
              <a:r>
                <a:rPr lang="en-US" sz="1800">
                  <a:solidFill>
                    <a:prstClr val="black"/>
                  </a:solidFill>
                  <a:latin typeface="Verdana" charset="0"/>
                  <a:ea typeface="ＭＳ Ｐゴシック"/>
                  <a:cs typeface="ＭＳ Ｐゴシック"/>
                </a:rPr>
                <a:t>or writes</a:t>
              </a:r>
            </a:p>
          </p:txBody>
        </p:sp>
      </p:grpSp>
      <p:sp>
        <p:nvSpPr>
          <p:cNvPr id="43" name="Text Box 40"/>
          <p:cNvSpPr txBox="1">
            <a:spLocks noChangeArrowheads="1"/>
          </p:cNvSpPr>
          <p:nvPr/>
        </p:nvSpPr>
        <p:spPr bwMode="auto">
          <a:xfrm>
            <a:off x="6557961" y="5880538"/>
            <a:ext cx="2189163" cy="701675"/>
          </a:xfrm>
          <a:prstGeom prst="rect">
            <a:avLst/>
          </a:prstGeom>
          <a:noFill/>
          <a:ln w="9525">
            <a:noFill/>
            <a:miter lim="800000"/>
            <a:headEnd/>
            <a:tailEnd/>
          </a:ln>
          <a:effectLst/>
        </p:spPr>
        <p:txBody>
          <a:bodyPr>
            <a:prstTxWarp prst="textNoShape">
              <a:avLst/>
            </a:prstTxWarp>
            <a:spAutoFit/>
          </a:bodyPr>
          <a:lstStyle/>
          <a:p>
            <a:pPr eaLnBrk="1" hangingPunct="1">
              <a:spcBef>
                <a:spcPct val="0"/>
              </a:spcBef>
            </a:pPr>
            <a:r>
              <a:rPr lang="en-US" sz="2000">
                <a:solidFill>
                  <a:prstClr val="black"/>
                </a:solidFill>
                <a:latin typeface="Verdana" charset="0"/>
                <a:ea typeface="ＭＳ Ｐゴシック"/>
                <a:cs typeface="ＭＳ Ｐゴシック"/>
              </a:rPr>
              <a:t>Cache state in processor P</a:t>
            </a:r>
            <a:r>
              <a:rPr lang="en-US" sz="2000" baseline="-25000">
                <a:solidFill>
                  <a:prstClr val="black"/>
                </a:solidFill>
                <a:latin typeface="Verdana" charset="0"/>
                <a:ea typeface="ＭＳ Ｐゴシック"/>
                <a:cs typeface="ＭＳ Ｐゴシック"/>
              </a:rPr>
              <a:t>1</a:t>
            </a:r>
            <a:endParaRPr lang="en-US" sz="2000">
              <a:solidFill>
                <a:prstClr val="black"/>
              </a:solidFill>
              <a:latin typeface="Verdana" charset="0"/>
              <a:ea typeface="ＭＳ Ｐゴシック"/>
              <a:cs typeface="ＭＳ Ｐゴシック"/>
            </a:endParaRPr>
          </a:p>
        </p:txBody>
      </p:sp>
      <p:grpSp>
        <p:nvGrpSpPr>
          <p:cNvPr id="44" name="Group 41"/>
          <p:cNvGrpSpPr>
            <a:grpSpLocks/>
          </p:cNvGrpSpPr>
          <p:nvPr/>
        </p:nvGrpSpPr>
        <p:grpSpPr bwMode="auto">
          <a:xfrm>
            <a:off x="2557461" y="3481826"/>
            <a:ext cx="3254375" cy="1725612"/>
            <a:chOff x="1550" y="2153"/>
            <a:chExt cx="2050" cy="1087"/>
          </a:xfrm>
        </p:grpSpPr>
        <p:sp>
          <p:nvSpPr>
            <p:cNvPr id="45" name="Rectangle 42"/>
            <p:cNvSpPr>
              <a:spLocks noChangeArrowheads="1"/>
            </p:cNvSpPr>
            <p:nvPr/>
          </p:nvSpPr>
          <p:spPr bwMode="auto">
            <a:xfrm>
              <a:off x="1550" y="2153"/>
              <a:ext cx="1739" cy="408"/>
            </a:xfrm>
            <a:prstGeom prst="rect">
              <a:avLst/>
            </a:prstGeom>
            <a:noFill/>
            <a:ln w="9525">
              <a:noFill/>
              <a:miter lim="800000"/>
              <a:headEnd/>
              <a:tailEnd/>
            </a:ln>
            <a:effectLst/>
          </p:spPr>
          <p:txBody>
            <a:bodyPr wrap="none" lIns="92075" tIns="46038" rIns="92075" bIns="46038">
              <a:prstTxWarp prst="textNoShape">
                <a:avLst/>
              </a:prstTxWarp>
              <a:spAutoFit/>
            </a:bodyPr>
            <a:lstStyle/>
            <a:p>
              <a:pPr eaLnBrk="1" hangingPunct="1">
                <a:spcBef>
                  <a:spcPct val="0"/>
                </a:spcBef>
              </a:pPr>
              <a:r>
                <a:rPr lang="en-US" sz="1800" dirty="0">
                  <a:solidFill>
                    <a:prstClr val="black"/>
                  </a:solidFill>
                  <a:latin typeface="Verdana" charset="0"/>
                  <a:ea typeface="ＭＳ Ｐゴシック"/>
                  <a:cs typeface="ＭＳ Ｐゴシック"/>
                </a:rPr>
                <a:t>Other processor reads</a:t>
              </a:r>
            </a:p>
            <a:p>
              <a:pPr eaLnBrk="1" hangingPunct="1">
                <a:spcBef>
                  <a:spcPct val="0"/>
                </a:spcBef>
              </a:pPr>
              <a:r>
                <a:rPr lang="en-US" sz="1800" dirty="0">
                  <a:solidFill>
                    <a:prstClr val="black"/>
                  </a:solidFill>
                  <a:latin typeface="Verdana" charset="0"/>
                  <a:ea typeface="ＭＳ Ｐゴシック"/>
                  <a:cs typeface="ＭＳ Ｐゴシック"/>
                </a:rPr>
                <a:t>(P</a:t>
              </a:r>
              <a:r>
                <a:rPr lang="en-US" sz="1800" baseline="-25000" dirty="0">
                  <a:solidFill>
                    <a:prstClr val="black"/>
                  </a:solidFill>
                  <a:latin typeface="Verdana" charset="0"/>
                  <a:ea typeface="ＭＳ Ｐゴシック"/>
                  <a:cs typeface="ＭＳ Ｐゴシック"/>
                </a:rPr>
                <a:t>1</a:t>
              </a:r>
              <a:r>
                <a:rPr lang="en-US" sz="1800" dirty="0">
                  <a:solidFill>
                    <a:prstClr val="black"/>
                  </a:solidFill>
                  <a:latin typeface="Verdana" charset="0"/>
                  <a:ea typeface="ＭＳ Ｐゴシック"/>
                  <a:cs typeface="ＭＳ Ｐゴシック"/>
                </a:rPr>
                <a:t> writes back)</a:t>
              </a:r>
            </a:p>
          </p:txBody>
        </p:sp>
        <p:sp>
          <p:nvSpPr>
            <p:cNvPr id="46" name="Freeform 43"/>
            <p:cNvSpPr>
              <a:spLocks/>
            </p:cNvSpPr>
            <p:nvPr/>
          </p:nvSpPr>
          <p:spPr bwMode="auto">
            <a:xfrm>
              <a:off x="2192" y="2232"/>
              <a:ext cx="1408" cy="1008"/>
            </a:xfrm>
            <a:custGeom>
              <a:avLst/>
              <a:gdLst/>
              <a:ahLst/>
              <a:cxnLst>
                <a:cxn ang="0">
                  <a:pos x="0" y="1008"/>
                </a:cxn>
                <a:cxn ang="0">
                  <a:pos x="520" y="376"/>
                </a:cxn>
                <a:cxn ang="0">
                  <a:pos x="1408" y="0"/>
                </a:cxn>
              </a:cxnLst>
              <a:rect l="0" t="0" r="r" b="b"/>
              <a:pathLst>
                <a:path w="1408" h="1008">
                  <a:moveTo>
                    <a:pt x="0" y="1008"/>
                  </a:moveTo>
                  <a:cubicBezTo>
                    <a:pt x="142" y="776"/>
                    <a:pt x="285" y="544"/>
                    <a:pt x="520" y="376"/>
                  </a:cubicBezTo>
                  <a:cubicBezTo>
                    <a:pt x="755" y="208"/>
                    <a:pt x="1081" y="104"/>
                    <a:pt x="1408" y="0"/>
                  </a:cubicBezTo>
                </a:path>
              </a:pathLst>
            </a:custGeom>
            <a:noFill/>
            <a:ln w="28575" cap="flat" cmpd="sng">
              <a:solidFill>
                <a:srgbClr val="B69CAC"/>
              </a:solidFill>
              <a:prstDash val="solid"/>
              <a:round/>
              <a:headEnd type="stealth" w="lg" len="lg"/>
              <a:tailEnd type="none" w="med" len="me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grpSp>
    </p:spTree>
    <p:extLst>
      <p:ext uri="{BB962C8B-B14F-4D97-AF65-F5344CB8AC3E}">
        <p14:creationId xmlns:p14="http://schemas.microsoft.com/office/powerpoint/2010/main" val="879655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wipe(up)">
                                      <p:cBhvr>
                                        <p:cTn id="31" dur="1000"/>
                                        <p:tgtEl>
                                          <p:spTgt spid="44"/>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499"/>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105</a:t>
            </a:fld>
            <a:endParaRPr lang="en-US" altLang="en-US"/>
          </a:p>
        </p:txBody>
      </p:sp>
      <p:sp>
        <p:nvSpPr>
          <p:cNvPr id="45059" name="Text Box 2"/>
          <p:cNvSpPr txBox="1">
            <a:spLocks noChangeArrowheads="1"/>
          </p:cNvSpPr>
          <p:nvPr/>
        </p:nvSpPr>
        <p:spPr bwMode="auto">
          <a:xfrm>
            <a:off x="381000" y="15436"/>
            <a:ext cx="7977462"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Two-Processor Example</a:t>
            </a:r>
            <a:br>
              <a:rPr lang="en-US" altLang="en-US" dirty="0">
                <a:solidFill>
                  <a:srgbClr val="CC0000"/>
                </a:solidFill>
                <a:latin typeface="Arial" panose="020B0604020202020204" pitchFamily="34" charset="0"/>
              </a:rPr>
            </a:br>
            <a:r>
              <a:rPr lang="en-US" altLang="en-US" dirty="0">
                <a:solidFill>
                  <a:srgbClr val="CC0000"/>
                </a:solidFill>
                <a:latin typeface="Arial" panose="020B0604020202020204" pitchFamily="34" charset="0"/>
              </a:rPr>
              <a:t>(Reading and writing the same cache line)</a:t>
            </a:r>
            <a:endParaRPr lang="en-US" altLang="en-US" b="1" dirty="0">
              <a:solidFill>
                <a:srgbClr val="CC0000"/>
              </a:solidFill>
              <a:latin typeface="Courier New" panose="02070309020205020404" pitchFamily="49" charset="0"/>
              <a:cs typeface="Courier New" panose="02070309020205020404" pitchFamily="49" charset="0"/>
            </a:endParaRP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 name="Arc 3"/>
          <p:cNvSpPr>
            <a:spLocks/>
          </p:cNvSpPr>
          <p:nvPr/>
        </p:nvSpPr>
        <p:spPr bwMode="auto">
          <a:xfrm>
            <a:off x="6524625" y="1356969"/>
            <a:ext cx="561975" cy="457200"/>
          </a:xfrm>
          <a:custGeom>
            <a:avLst/>
            <a:gdLst>
              <a:gd name="G0" fmla="+- 18277 0 0"/>
              <a:gd name="G1" fmla="+- 21600 0 0"/>
              <a:gd name="G2" fmla="+- 21600 0 0"/>
              <a:gd name="T0" fmla="*/ 0 w 39877"/>
              <a:gd name="T1" fmla="*/ 10088 h 43200"/>
              <a:gd name="T2" fmla="*/ 18277 w 39877"/>
              <a:gd name="T3" fmla="*/ 43200 h 43200"/>
              <a:gd name="T4" fmla="*/ 18277 w 39877"/>
              <a:gd name="T5" fmla="*/ 21600 h 43200"/>
            </a:gdLst>
            <a:ahLst/>
            <a:cxnLst>
              <a:cxn ang="0">
                <a:pos x="T0" y="T1"/>
              </a:cxn>
              <a:cxn ang="0">
                <a:pos x="T2" y="T3"/>
              </a:cxn>
              <a:cxn ang="0">
                <a:pos x="T4" y="T5"/>
              </a:cxn>
            </a:cxnLst>
            <a:rect l="0" t="0" r="r" b="b"/>
            <a:pathLst>
              <a:path w="39877" h="43200" fill="none" extrusionOk="0">
                <a:moveTo>
                  <a:pt x="0" y="10088"/>
                </a:moveTo>
                <a:cubicBezTo>
                  <a:pt x="3955" y="3809"/>
                  <a:pt x="10856" y="-1"/>
                  <a:pt x="18277" y="-1"/>
                </a:cubicBezTo>
                <a:cubicBezTo>
                  <a:pt x="30206" y="0"/>
                  <a:pt x="39877" y="9670"/>
                  <a:pt x="39877" y="21600"/>
                </a:cubicBezTo>
                <a:cubicBezTo>
                  <a:pt x="39877" y="33529"/>
                  <a:pt x="30206" y="43200"/>
                  <a:pt x="18276" y="43200"/>
                </a:cubicBezTo>
              </a:path>
              <a:path w="39877" h="43200" stroke="0" extrusionOk="0">
                <a:moveTo>
                  <a:pt x="0" y="10088"/>
                </a:moveTo>
                <a:cubicBezTo>
                  <a:pt x="3955" y="3809"/>
                  <a:pt x="10856" y="-1"/>
                  <a:pt x="18277" y="-1"/>
                </a:cubicBezTo>
                <a:cubicBezTo>
                  <a:pt x="30206" y="0"/>
                  <a:pt x="39877" y="9670"/>
                  <a:pt x="39877" y="21600"/>
                </a:cubicBezTo>
                <a:cubicBezTo>
                  <a:pt x="39877" y="33529"/>
                  <a:pt x="30206" y="43200"/>
                  <a:pt x="18276" y="43200"/>
                </a:cubicBezTo>
                <a:lnTo>
                  <a:pt x="18277" y="21600"/>
                </a:lnTo>
                <a:close/>
              </a:path>
            </a:pathLst>
          </a:custGeom>
          <a:noFill/>
          <a:ln w="25400" cap="rnd">
            <a:solidFill>
              <a:schemeClr val="hlink"/>
            </a:solidFill>
            <a:round/>
            <a:headEnd type="stealth" w="lg" len="lg"/>
            <a:tailEnd type="none" w="sm" len="sm"/>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7" name="Line 4"/>
          <p:cNvSpPr>
            <a:spLocks noChangeShapeType="1"/>
          </p:cNvSpPr>
          <p:nvPr/>
        </p:nvSpPr>
        <p:spPr bwMode="auto">
          <a:xfrm flipH="1" flipV="1">
            <a:off x="6705600" y="1964981"/>
            <a:ext cx="533400" cy="228600"/>
          </a:xfrm>
          <a:prstGeom prst="line">
            <a:avLst/>
          </a:prstGeom>
          <a:noFill/>
          <a:ln w="25400">
            <a:solidFill>
              <a:schemeClr val="hlink"/>
            </a:solidFill>
            <a:round/>
            <a:headEnd type="none" w="sm" len="sm"/>
            <a:tailEnd type="stealth" w="lg" len="lg"/>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8" name="Oval 5"/>
          <p:cNvSpPr>
            <a:spLocks noChangeArrowheads="1"/>
          </p:cNvSpPr>
          <p:nvPr/>
        </p:nvSpPr>
        <p:spPr bwMode="auto">
          <a:xfrm>
            <a:off x="6032500" y="1444281"/>
            <a:ext cx="736600" cy="736600"/>
          </a:xfrm>
          <a:prstGeom prst="ellipse">
            <a:avLst/>
          </a:prstGeom>
          <a:solidFill>
            <a:schemeClr val="bg1"/>
          </a:solidFill>
          <a:ln w="25400">
            <a:solidFill>
              <a:schemeClr val="accent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9" name="Oval 6"/>
          <p:cNvSpPr>
            <a:spLocks noChangeArrowheads="1"/>
          </p:cNvSpPr>
          <p:nvPr/>
        </p:nvSpPr>
        <p:spPr bwMode="auto">
          <a:xfrm>
            <a:off x="3289300" y="3068294"/>
            <a:ext cx="736600" cy="736600"/>
          </a:xfrm>
          <a:prstGeom prst="ellipse">
            <a:avLst/>
          </a:prstGeom>
          <a:solidFill>
            <a:schemeClr val="bg1"/>
          </a:solidFill>
          <a:ln w="25400">
            <a:solidFill>
              <a:schemeClr val="accent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10" name="Oval 7"/>
          <p:cNvSpPr>
            <a:spLocks noChangeArrowheads="1"/>
          </p:cNvSpPr>
          <p:nvPr/>
        </p:nvSpPr>
        <p:spPr bwMode="auto">
          <a:xfrm>
            <a:off x="6032500" y="3068294"/>
            <a:ext cx="736600" cy="736600"/>
          </a:xfrm>
          <a:prstGeom prst="ellipse">
            <a:avLst/>
          </a:prstGeom>
          <a:solidFill>
            <a:schemeClr val="bg1"/>
          </a:solidFill>
          <a:ln w="25400">
            <a:solidFill>
              <a:schemeClr val="accent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11" name="Rectangle 8"/>
          <p:cNvSpPr>
            <a:spLocks noChangeArrowheads="1"/>
          </p:cNvSpPr>
          <p:nvPr/>
        </p:nvSpPr>
        <p:spPr bwMode="auto">
          <a:xfrm>
            <a:off x="6181725" y="1583981"/>
            <a:ext cx="449091" cy="462307"/>
          </a:xfrm>
          <a:prstGeom prst="rect">
            <a:avLst/>
          </a:prstGeom>
          <a:noFill/>
          <a:ln w="9525">
            <a:noFill/>
            <a:miter lim="800000"/>
            <a:headEnd/>
            <a:tailEnd/>
          </a:ln>
          <a:effectLst/>
        </p:spPr>
        <p:txBody>
          <a:bodyPr wrap="none" lIns="92075" tIns="46038" rIns="92075" bIns="46038">
            <a:prstTxWarp prst="textNoShape">
              <a:avLst/>
            </a:prstTxWarp>
            <a:spAutoFit/>
          </a:bodyPr>
          <a:lstStyle/>
          <a:p>
            <a:pPr eaLnBrk="1" hangingPunct="1">
              <a:spcBef>
                <a:spcPct val="0"/>
              </a:spcBef>
            </a:pPr>
            <a:r>
              <a:rPr lang="en-US" sz="2400">
                <a:solidFill>
                  <a:srgbClr val="56127A"/>
                </a:solidFill>
                <a:latin typeface="Calibri"/>
                <a:ea typeface="ＭＳ Ｐゴシック"/>
                <a:cs typeface="Calibri"/>
              </a:rPr>
              <a:t>M</a:t>
            </a:r>
          </a:p>
        </p:txBody>
      </p:sp>
      <p:sp>
        <p:nvSpPr>
          <p:cNvPr id="12" name="Rectangle 9"/>
          <p:cNvSpPr>
            <a:spLocks noChangeArrowheads="1"/>
          </p:cNvSpPr>
          <p:nvPr/>
        </p:nvSpPr>
        <p:spPr bwMode="auto">
          <a:xfrm>
            <a:off x="3463925" y="3207994"/>
            <a:ext cx="327363" cy="462307"/>
          </a:xfrm>
          <a:prstGeom prst="rect">
            <a:avLst/>
          </a:prstGeom>
          <a:noFill/>
          <a:ln w="9525">
            <a:noFill/>
            <a:miter lim="800000"/>
            <a:headEnd/>
            <a:tailEnd/>
          </a:ln>
          <a:effectLst/>
        </p:spPr>
        <p:txBody>
          <a:bodyPr wrap="none" lIns="92075" tIns="46038" rIns="92075" bIns="46038">
            <a:prstTxWarp prst="textNoShape">
              <a:avLst/>
            </a:prstTxWarp>
            <a:spAutoFit/>
          </a:bodyPr>
          <a:lstStyle/>
          <a:p>
            <a:pPr eaLnBrk="1" hangingPunct="1">
              <a:spcBef>
                <a:spcPct val="0"/>
              </a:spcBef>
            </a:pPr>
            <a:r>
              <a:rPr lang="en-US" sz="2400">
                <a:solidFill>
                  <a:srgbClr val="56127A"/>
                </a:solidFill>
                <a:latin typeface="Calibri"/>
                <a:ea typeface="ＭＳ Ｐゴシック"/>
                <a:cs typeface="Calibri"/>
              </a:rPr>
              <a:t>S</a:t>
            </a:r>
          </a:p>
        </p:txBody>
      </p:sp>
      <p:sp>
        <p:nvSpPr>
          <p:cNvPr id="13" name="Rectangle 10"/>
          <p:cNvSpPr>
            <a:spLocks noChangeArrowheads="1"/>
          </p:cNvSpPr>
          <p:nvPr/>
        </p:nvSpPr>
        <p:spPr bwMode="auto">
          <a:xfrm>
            <a:off x="6267450" y="3207994"/>
            <a:ext cx="263494" cy="462307"/>
          </a:xfrm>
          <a:prstGeom prst="rect">
            <a:avLst/>
          </a:prstGeom>
          <a:noFill/>
          <a:ln w="9525">
            <a:noFill/>
            <a:miter lim="800000"/>
            <a:headEnd/>
            <a:tailEnd/>
          </a:ln>
          <a:effectLst/>
        </p:spPr>
        <p:txBody>
          <a:bodyPr wrap="none" lIns="92075" tIns="46038" rIns="92075" bIns="46038">
            <a:prstTxWarp prst="textNoShape">
              <a:avLst/>
            </a:prstTxWarp>
            <a:spAutoFit/>
          </a:bodyPr>
          <a:lstStyle/>
          <a:p>
            <a:pPr eaLnBrk="1" hangingPunct="1">
              <a:spcBef>
                <a:spcPct val="0"/>
              </a:spcBef>
            </a:pPr>
            <a:r>
              <a:rPr lang="en-US" sz="2400">
                <a:solidFill>
                  <a:srgbClr val="56127A"/>
                </a:solidFill>
                <a:latin typeface="Calibri"/>
                <a:ea typeface="ＭＳ Ｐゴシック"/>
                <a:cs typeface="Calibri"/>
              </a:rPr>
              <a:t>I</a:t>
            </a:r>
          </a:p>
        </p:txBody>
      </p:sp>
      <p:sp>
        <p:nvSpPr>
          <p:cNvPr id="14" name="Line 11"/>
          <p:cNvSpPr>
            <a:spLocks noChangeShapeType="1"/>
          </p:cNvSpPr>
          <p:nvPr/>
        </p:nvSpPr>
        <p:spPr bwMode="auto">
          <a:xfrm>
            <a:off x="4038600" y="3436594"/>
            <a:ext cx="1981200" cy="0"/>
          </a:xfrm>
          <a:prstGeom prst="line">
            <a:avLst/>
          </a:prstGeom>
          <a:noFill/>
          <a:ln w="25400">
            <a:solidFill>
              <a:schemeClr val="accent2"/>
            </a:solidFill>
            <a:prstDash val="lgDashDotDot"/>
            <a:round/>
            <a:headEnd type="none" w="sm" len="sm"/>
            <a:tailEnd type="stealth" w="lg" len="lg"/>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15" name="Line 12"/>
          <p:cNvSpPr>
            <a:spLocks noChangeShapeType="1"/>
          </p:cNvSpPr>
          <p:nvPr/>
        </p:nvSpPr>
        <p:spPr bwMode="auto">
          <a:xfrm>
            <a:off x="6400800" y="2193581"/>
            <a:ext cx="0" cy="914400"/>
          </a:xfrm>
          <a:prstGeom prst="line">
            <a:avLst/>
          </a:prstGeom>
          <a:noFill/>
          <a:ln w="25400">
            <a:solidFill>
              <a:schemeClr val="hlink"/>
            </a:solidFill>
            <a:round/>
            <a:headEnd type="none" w="sm" len="sm"/>
            <a:tailEnd type="stealth" w="lg" len="lg"/>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16" name="Rectangle 13"/>
          <p:cNvSpPr>
            <a:spLocks noChangeArrowheads="1"/>
          </p:cNvSpPr>
          <p:nvPr/>
        </p:nvSpPr>
        <p:spPr bwMode="auto">
          <a:xfrm>
            <a:off x="7223125" y="2017369"/>
            <a:ext cx="1520749" cy="462307"/>
          </a:xfrm>
          <a:prstGeom prst="rect">
            <a:avLst/>
          </a:prstGeom>
          <a:noFill/>
          <a:ln w="9525">
            <a:noFill/>
            <a:miter lim="800000"/>
            <a:headEnd/>
            <a:tailEnd/>
          </a:ln>
          <a:effectLst/>
        </p:spPr>
        <p:txBody>
          <a:bodyPr wrap="none" lIns="92075" tIns="46038" rIns="92075" bIns="46038">
            <a:prstTxWarp prst="textNoShape">
              <a:avLst/>
            </a:prstTxWarp>
            <a:spAutoFit/>
          </a:bodyPr>
          <a:lstStyle/>
          <a:p>
            <a:pPr eaLnBrk="1" hangingPunct="1">
              <a:spcBef>
                <a:spcPct val="0"/>
              </a:spcBef>
            </a:pPr>
            <a:r>
              <a:rPr lang="en-US" sz="2400">
                <a:solidFill>
                  <a:prstClr val="black"/>
                </a:solidFill>
                <a:latin typeface="Calibri"/>
                <a:ea typeface="ＭＳ Ｐゴシック"/>
                <a:cs typeface="Calibri"/>
              </a:rPr>
              <a:t>Write miss</a:t>
            </a:r>
          </a:p>
        </p:txBody>
      </p:sp>
      <p:sp>
        <p:nvSpPr>
          <p:cNvPr id="17" name="Rectangle 14"/>
          <p:cNvSpPr>
            <a:spLocks noChangeArrowheads="1"/>
          </p:cNvSpPr>
          <p:nvPr/>
        </p:nvSpPr>
        <p:spPr bwMode="auto">
          <a:xfrm>
            <a:off x="1981200" y="2903194"/>
            <a:ext cx="884908" cy="763928"/>
          </a:xfrm>
          <a:prstGeom prst="rect">
            <a:avLst/>
          </a:prstGeom>
          <a:noFill/>
          <a:ln w="9525">
            <a:noFill/>
            <a:miter lim="800000"/>
            <a:headEnd/>
            <a:tailEnd/>
          </a:ln>
          <a:effectLst/>
        </p:spPr>
        <p:txBody>
          <a:bodyPr wrap="none" lIns="92075" tIns="46038" rIns="92075" bIns="46038">
            <a:prstTxWarp prst="textNoShape">
              <a:avLst/>
            </a:prstTxWarp>
            <a:spAutoFit/>
          </a:bodyPr>
          <a:lstStyle/>
          <a:p>
            <a:pPr eaLnBrk="1" hangingPunct="1">
              <a:lnSpc>
                <a:spcPct val="90000"/>
              </a:lnSpc>
              <a:spcBef>
                <a:spcPct val="0"/>
              </a:spcBef>
            </a:pPr>
            <a:r>
              <a:rPr lang="en-US" sz="2400">
                <a:solidFill>
                  <a:prstClr val="black"/>
                </a:solidFill>
                <a:latin typeface="Calibri"/>
                <a:ea typeface="ＭＳ Ｐゴシック"/>
                <a:cs typeface="Calibri"/>
              </a:rPr>
              <a:t> Read</a:t>
            </a:r>
          </a:p>
          <a:p>
            <a:pPr eaLnBrk="1" hangingPunct="1">
              <a:lnSpc>
                <a:spcPct val="90000"/>
              </a:lnSpc>
              <a:spcBef>
                <a:spcPct val="0"/>
              </a:spcBef>
            </a:pPr>
            <a:r>
              <a:rPr lang="en-US" sz="2400">
                <a:solidFill>
                  <a:prstClr val="black"/>
                </a:solidFill>
                <a:latin typeface="Calibri"/>
                <a:ea typeface="ＭＳ Ｐゴシック"/>
                <a:cs typeface="Calibri"/>
              </a:rPr>
              <a:t> miss</a:t>
            </a:r>
          </a:p>
        </p:txBody>
      </p:sp>
      <p:sp>
        <p:nvSpPr>
          <p:cNvPr id="18" name="Rectangle 15"/>
          <p:cNvSpPr>
            <a:spLocks noChangeArrowheads="1"/>
          </p:cNvSpPr>
          <p:nvPr/>
        </p:nvSpPr>
        <p:spPr bwMode="auto">
          <a:xfrm rot="19798330">
            <a:off x="4052805" y="2486303"/>
            <a:ext cx="2330616" cy="462307"/>
          </a:xfrm>
          <a:prstGeom prst="rect">
            <a:avLst/>
          </a:prstGeom>
          <a:noFill/>
          <a:ln w="9525">
            <a:noFill/>
            <a:miter lim="800000"/>
            <a:headEnd/>
            <a:tailEnd/>
          </a:ln>
          <a:effectLst/>
        </p:spPr>
        <p:txBody>
          <a:bodyPr wrap="none" lIns="92075" tIns="46038" rIns="92075" bIns="46038">
            <a:prstTxWarp prst="textNoShape">
              <a:avLst/>
            </a:prstTxWarp>
            <a:spAutoFit/>
          </a:bodyPr>
          <a:lstStyle/>
          <a:p>
            <a:pPr eaLnBrk="1" hangingPunct="1">
              <a:spcBef>
                <a:spcPct val="0"/>
              </a:spcBef>
            </a:pPr>
            <a:r>
              <a:rPr lang="en-US" sz="2400">
                <a:solidFill>
                  <a:prstClr val="black"/>
                </a:solidFill>
                <a:latin typeface="Calibri"/>
                <a:ea typeface="ＭＳ Ｐゴシック"/>
                <a:cs typeface="Calibri"/>
              </a:rPr>
              <a:t>P</a:t>
            </a:r>
            <a:r>
              <a:rPr lang="en-US" sz="2400" baseline="-25000">
                <a:solidFill>
                  <a:prstClr val="black"/>
                </a:solidFill>
                <a:latin typeface="Calibri"/>
                <a:ea typeface="ＭＳ Ｐゴシック"/>
                <a:cs typeface="Calibri"/>
              </a:rPr>
              <a:t>1</a:t>
            </a:r>
            <a:r>
              <a:rPr lang="en-US" sz="2400">
                <a:solidFill>
                  <a:prstClr val="black"/>
                </a:solidFill>
                <a:latin typeface="Calibri"/>
                <a:ea typeface="ＭＳ Ｐゴシック"/>
                <a:cs typeface="Calibri"/>
              </a:rPr>
              <a:t> intent to write</a:t>
            </a:r>
          </a:p>
        </p:txBody>
      </p:sp>
      <p:sp>
        <p:nvSpPr>
          <p:cNvPr id="19" name="Rectangle 16"/>
          <p:cNvSpPr>
            <a:spLocks noChangeArrowheads="1"/>
          </p:cNvSpPr>
          <p:nvPr/>
        </p:nvSpPr>
        <p:spPr bwMode="auto">
          <a:xfrm>
            <a:off x="4022725" y="3488981"/>
            <a:ext cx="2330616" cy="462307"/>
          </a:xfrm>
          <a:prstGeom prst="rect">
            <a:avLst/>
          </a:prstGeom>
          <a:noFill/>
          <a:ln w="9525">
            <a:noFill/>
            <a:miter lim="800000"/>
            <a:headEnd/>
            <a:tailEnd/>
          </a:ln>
          <a:effectLst/>
        </p:spPr>
        <p:txBody>
          <a:bodyPr wrap="none" lIns="92075" tIns="46038" rIns="92075" bIns="46038">
            <a:prstTxWarp prst="textNoShape">
              <a:avLst/>
            </a:prstTxWarp>
            <a:spAutoFit/>
          </a:bodyPr>
          <a:lstStyle/>
          <a:p>
            <a:pPr eaLnBrk="1" hangingPunct="1">
              <a:spcBef>
                <a:spcPct val="0"/>
              </a:spcBef>
            </a:pPr>
            <a:r>
              <a:rPr lang="en-US" sz="2400">
                <a:solidFill>
                  <a:prstClr val="black"/>
                </a:solidFill>
                <a:latin typeface="Calibri"/>
                <a:ea typeface="ＭＳ Ｐゴシック"/>
                <a:cs typeface="Calibri"/>
              </a:rPr>
              <a:t>P</a:t>
            </a:r>
            <a:r>
              <a:rPr lang="en-US" sz="2400" baseline="-25000">
                <a:solidFill>
                  <a:prstClr val="black"/>
                </a:solidFill>
                <a:latin typeface="Calibri"/>
                <a:ea typeface="ＭＳ Ｐゴシック"/>
                <a:cs typeface="Calibri"/>
              </a:rPr>
              <a:t>2</a:t>
            </a:r>
            <a:r>
              <a:rPr lang="en-US" sz="2400">
                <a:solidFill>
                  <a:prstClr val="black"/>
                </a:solidFill>
                <a:latin typeface="Calibri"/>
                <a:ea typeface="ＭＳ Ｐゴシック"/>
                <a:cs typeface="Calibri"/>
              </a:rPr>
              <a:t> intent to write</a:t>
            </a:r>
          </a:p>
        </p:txBody>
      </p:sp>
      <p:sp>
        <p:nvSpPr>
          <p:cNvPr id="20" name="Rectangle 17"/>
          <p:cNvSpPr>
            <a:spLocks noChangeArrowheads="1"/>
          </p:cNvSpPr>
          <p:nvPr/>
        </p:nvSpPr>
        <p:spPr bwMode="auto">
          <a:xfrm>
            <a:off x="3449638" y="1571281"/>
            <a:ext cx="1942840" cy="831639"/>
          </a:xfrm>
          <a:prstGeom prst="rect">
            <a:avLst/>
          </a:prstGeom>
          <a:noFill/>
          <a:ln w="9525">
            <a:noFill/>
            <a:miter lim="800000"/>
            <a:headEnd/>
            <a:tailEnd/>
          </a:ln>
          <a:effectLst/>
        </p:spPr>
        <p:txBody>
          <a:bodyPr wrap="none" lIns="92075" tIns="46038" rIns="92075" bIns="46038">
            <a:prstTxWarp prst="textNoShape">
              <a:avLst/>
            </a:prstTxWarp>
            <a:spAutoFit/>
          </a:bodyPr>
          <a:lstStyle/>
          <a:p>
            <a:pPr eaLnBrk="1" hangingPunct="1">
              <a:spcBef>
                <a:spcPct val="0"/>
              </a:spcBef>
            </a:pPr>
            <a:r>
              <a:rPr lang="en-US" sz="2400">
                <a:solidFill>
                  <a:prstClr val="black"/>
                </a:solidFill>
                <a:latin typeface="Calibri"/>
                <a:ea typeface="ＭＳ Ｐゴシック"/>
                <a:cs typeface="Calibri"/>
              </a:rPr>
              <a:t>P</a:t>
            </a:r>
            <a:r>
              <a:rPr lang="en-US" sz="2400" baseline="-25000">
                <a:solidFill>
                  <a:prstClr val="black"/>
                </a:solidFill>
                <a:latin typeface="Calibri"/>
                <a:ea typeface="ＭＳ Ｐゴシック"/>
                <a:cs typeface="Calibri"/>
              </a:rPr>
              <a:t>2</a:t>
            </a:r>
            <a:r>
              <a:rPr lang="en-US" sz="2400">
                <a:solidFill>
                  <a:prstClr val="black"/>
                </a:solidFill>
                <a:latin typeface="Calibri"/>
                <a:ea typeface="ＭＳ Ｐゴシック"/>
                <a:cs typeface="Calibri"/>
              </a:rPr>
              <a:t> reads,</a:t>
            </a:r>
            <a:endParaRPr lang="en-US" sz="1800">
              <a:solidFill>
                <a:prstClr val="black"/>
              </a:solidFill>
              <a:latin typeface="Calibri"/>
              <a:ea typeface="ＭＳ Ｐゴシック"/>
              <a:cs typeface="Calibri"/>
            </a:endParaRPr>
          </a:p>
          <a:p>
            <a:pPr eaLnBrk="1" hangingPunct="1">
              <a:spcBef>
                <a:spcPct val="0"/>
              </a:spcBef>
            </a:pPr>
            <a:r>
              <a:rPr lang="en-US" sz="2400">
                <a:solidFill>
                  <a:prstClr val="black"/>
                </a:solidFill>
                <a:latin typeface="Calibri"/>
                <a:ea typeface="ＭＳ Ｐゴシック"/>
                <a:cs typeface="Calibri"/>
              </a:rPr>
              <a:t>P</a:t>
            </a:r>
            <a:r>
              <a:rPr lang="en-US" sz="2400" baseline="-25000">
                <a:solidFill>
                  <a:prstClr val="black"/>
                </a:solidFill>
                <a:latin typeface="Calibri"/>
                <a:ea typeface="ＭＳ Ｐゴシック"/>
                <a:cs typeface="Calibri"/>
              </a:rPr>
              <a:t>1</a:t>
            </a:r>
            <a:r>
              <a:rPr lang="en-US" sz="2400">
                <a:solidFill>
                  <a:prstClr val="black"/>
                </a:solidFill>
                <a:latin typeface="Calibri"/>
                <a:ea typeface="ＭＳ Ｐゴシック"/>
                <a:cs typeface="Calibri"/>
              </a:rPr>
              <a:t> writes back</a:t>
            </a:r>
          </a:p>
        </p:txBody>
      </p:sp>
      <p:sp>
        <p:nvSpPr>
          <p:cNvPr id="21" name="Rectangle 18"/>
          <p:cNvSpPr>
            <a:spLocks noChangeArrowheads="1"/>
          </p:cNvSpPr>
          <p:nvPr/>
        </p:nvSpPr>
        <p:spPr bwMode="auto">
          <a:xfrm>
            <a:off x="7070725" y="1331569"/>
            <a:ext cx="1299685" cy="831639"/>
          </a:xfrm>
          <a:prstGeom prst="rect">
            <a:avLst/>
          </a:prstGeom>
          <a:noFill/>
          <a:ln w="9525">
            <a:noFill/>
            <a:miter lim="800000"/>
            <a:headEnd/>
            <a:tailEnd/>
          </a:ln>
          <a:effectLst/>
        </p:spPr>
        <p:txBody>
          <a:bodyPr wrap="none" lIns="92075" tIns="46038" rIns="92075" bIns="46038">
            <a:prstTxWarp prst="textNoShape">
              <a:avLst/>
            </a:prstTxWarp>
            <a:spAutoFit/>
          </a:bodyPr>
          <a:lstStyle/>
          <a:p>
            <a:pPr eaLnBrk="1" hangingPunct="1">
              <a:spcBef>
                <a:spcPct val="0"/>
              </a:spcBef>
            </a:pPr>
            <a:r>
              <a:rPr lang="en-US" sz="2400">
                <a:solidFill>
                  <a:prstClr val="black"/>
                </a:solidFill>
                <a:latin typeface="Calibri"/>
                <a:ea typeface="ＭＳ Ｐゴシック"/>
                <a:cs typeface="Calibri"/>
              </a:rPr>
              <a:t>P</a:t>
            </a:r>
            <a:r>
              <a:rPr lang="en-US" sz="2400" baseline="-25000">
                <a:solidFill>
                  <a:prstClr val="black"/>
                </a:solidFill>
                <a:latin typeface="Calibri"/>
                <a:ea typeface="ＭＳ Ｐゴシック"/>
                <a:cs typeface="Calibri"/>
              </a:rPr>
              <a:t>1</a:t>
            </a:r>
            <a:r>
              <a:rPr lang="en-US" sz="2400">
                <a:solidFill>
                  <a:prstClr val="black"/>
                </a:solidFill>
                <a:latin typeface="Calibri"/>
                <a:ea typeface="ＭＳ Ｐゴシック"/>
                <a:cs typeface="Calibri"/>
              </a:rPr>
              <a:t> reads</a:t>
            </a:r>
          </a:p>
          <a:p>
            <a:pPr eaLnBrk="1" hangingPunct="1">
              <a:spcBef>
                <a:spcPct val="0"/>
              </a:spcBef>
            </a:pPr>
            <a:r>
              <a:rPr lang="en-US" sz="2400">
                <a:solidFill>
                  <a:prstClr val="black"/>
                </a:solidFill>
                <a:latin typeface="Calibri"/>
                <a:ea typeface="ＭＳ Ｐゴシック"/>
                <a:cs typeface="Calibri"/>
              </a:rPr>
              <a:t>or writes</a:t>
            </a:r>
          </a:p>
        </p:txBody>
      </p:sp>
      <p:sp>
        <p:nvSpPr>
          <p:cNvPr id="22" name="Rectangle 19"/>
          <p:cNvSpPr>
            <a:spLocks noChangeArrowheads="1"/>
          </p:cNvSpPr>
          <p:nvPr/>
        </p:nvSpPr>
        <p:spPr bwMode="auto">
          <a:xfrm>
            <a:off x="6400800" y="2498381"/>
            <a:ext cx="2330616" cy="462307"/>
          </a:xfrm>
          <a:prstGeom prst="rect">
            <a:avLst/>
          </a:prstGeom>
          <a:noFill/>
          <a:ln w="9525">
            <a:noFill/>
            <a:miter lim="800000"/>
            <a:headEnd/>
            <a:tailEnd/>
          </a:ln>
          <a:effectLst/>
        </p:spPr>
        <p:txBody>
          <a:bodyPr wrap="none" lIns="92075" tIns="46038" rIns="92075" bIns="46038">
            <a:prstTxWarp prst="textNoShape">
              <a:avLst/>
            </a:prstTxWarp>
            <a:spAutoFit/>
          </a:bodyPr>
          <a:lstStyle/>
          <a:p>
            <a:pPr eaLnBrk="1" hangingPunct="1">
              <a:spcBef>
                <a:spcPct val="0"/>
              </a:spcBef>
            </a:pPr>
            <a:r>
              <a:rPr lang="en-US" sz="2400">
                <a:solidFill>
                  <a:prstClr val="black"/>
                </a:solidFill>
                <a:latin typeface="Calibri"/>
                <a:ea typeface="ＭＳ Ｐゴシック"/>
                <a:cs typeface="Calibri"/>
              </a:rPr>
              <a:t>P</a:t>
            </a:r>
            <a:r>
              <a:rPr lang="en-US" sz="2400" baseline="-25000">
                <a:solidFill>
                  <a:prstClr val="black"/>
                </a:solidFill>
                <a:latin typeface="Calibri"/>
                <a:ea typeface="ＭＳ Ｐゴシック"/>
                <a:cs typeface="Calibri"/>
              </a:rPr>
              <a:t>2</a:t>
            </a:r>
            <a:r>
              <a:rPr lang="en-US" sz="2400">
                <a:solidFill>
                  <a:prstClr val="black"/>
                </a:solidFill>
                <a:latin typeface="Calibri"/>
                <a:ea typeface="ＭＳ Ｐゴシック"/>
                <a:cs typeface="Calibri"/>
              </a:rPr>
              <a:t> intent to write</a:t>
            </a:r>
          </a:p>
        </p:txBody>
      </p:sp>
      <p:sp>
        <p:nvSpPr>
          <p:cNvPr id="23" name="Rectangle 20"/>
          <p:cNvSpPr>
            <a:spLocks noChangeArrowheads="1"/>
          </p:cNvSpPr>
          <p:nvPr/>
        </p:nvSpPr>
        <p:spPr bwMode="auto">
          <a:xfrm>
            <a:off x="1884363" y="1333156"/>
            <a:ext cx="609600" cy="462307"/>
          </a:xfrm>
          <a:prstGeom prst="rect">
            <a:avLst/>
          </a:prstGeom>
          <a:noFill/>
          <a:ln w="9525">
            <a:noFill/>
            <a:miter lim="800000"/>
            <a:headEnd/>
            <a:tailEnd/>
          </a:ln>
          <a:effectLst/>
        </p:spPr>
        <p:txBody>
          <a:bodyPr lIns="92075" tIns="46038" rIns="92075" bIns="46038">
            <a:prstTxWarp prst="textNoShape">
              <a:avLst/>
            </a:prstTxWarp>
            <a:spAutoFit/>
          </a:bodyPr>
          <a:lstStyle/>
          <a:p>
            <a:pPr eaLnBrk="1" hangingPunct="1">
              <a:spcBef>
                <a:spcPct val="0"/>
              </a:spcBef>
            </a:pPr>
            <a:r>
              <a:rPr lang="en-US" sz="2400">
                <a:solidFill>
                  <a:prstClr val="black"/>
                </a:solidFill>
                <a:latin typeface="Calibri"/>
                <a:ea typeface="ＭＳ Ｐゴシック"/>
                <a:cs typeface="Calibri"/>
              </a:rPr>
              <a:t>P</a:t>
            </a:r>
            <a:r>
              <a:rPr lang="en-US" sz="2400" baseline="-25000">
                <a:solidFill>
                  <a:prstClr val="black"/>
                </a:solidFill>
                <a:latin typeface="Calibri"/>
                <a:ea typeface="ＭＳ Ｐゴシック"/>
                <a:cs typeface="Calibri"/>
              </a:rPr>
              <a:t>1</a:t>
            </a:r>
            <a:endParaRPr lang="en-US" sz="2400">
              <a:solidFill>
                <a:prstClr val="black"/>
              </a:solidFill>
              <a:latin typeface="Calibri"/>
              <a:ea typeface="ＭＳ Ｐゴシック"/>
              <a:cs typeface="Calibri"/>
            </a:endParaRPr>
          </a:p>
        </p:txBody>
      </p:sp>
      <p:sp>
        <p:nvSpPr>
          <p:cNvPr id="24" name="Arc 21"/>
          <p:cNvSpPr>
            <a:spLocks/>
          </p:cNvSpPr>
          <p:nvPr/>
        </p:nvSpPr>
        <p:spPr bwMode="auto">
          <a:xfrm>
            <a:off x="6511925" y="4127156"/>
            <a:ext cx="561975" cy="457200"/>
          </a:xfrm>
          <a:custGeom>
            <a:avLst/>
            <a:gdLst>
              <a:gd name="G0" fmla="+- 18277 0 0"/>
              <a:gd name="G1" fmla="+- 21600 0 0"/>
              <a:gd name="G2" fmla="+- 21600 0 0"/>
              <a:gd name="T0" fmla="*/ 0 w 39877"/>
              <a:gd name="T1" fmla="*/ 10088 h 43200"/>
              <a:gd name="T2" fmla="*/ 18277 w 39877"/>
              <a:gd name="T3" fmla="*/ 43200 h 43200"/>
              <a:gd name="T4" fmla="*/ 18277 w 39877"/>
              <a:gd name="T5" fmla="*/ 21600 h 43200"/>
            </a:gdLst>
            <a:ahLst/>
            <a:cxnLst>
              <a:cxn ang="0">
                <a:pos x="T0" y="T1"/>
              </a:cxn>
              <a:cxn ang="0">
                <a:pos x="T2" y="T3"/>
              </a:cxn>
              <a:cxn ang="0">
                <a:pos x="T4" y="T5"/>
              </a:cxn>
            </a:cxnLst>
            <a:rect l="0" t="0" r="r" b="b"/>
            <a:pathLst>
              <a:path w="39877" h="43200" fill="none" extrusionOk="0">
                <a:moveTo>
                  <a:pt x="0" y="10088"/>
                </a:moveTo>
                <a:cubicBezTo>
                  <a:pt x="3955" y="3809"/>
                  <a:pt x="10856" y="-1"/>
                  <a:pt x="18277" y="-1"/>
                </a:cubicBezTo>
                <a:cubicBezTo>
                  <a:pt x="30206" y="0"/>
                  <a:pt x="39877" y="9670"/>
                  <a:pt x="39877" y="21600"/>
                </a:cubicBezTo>
                <a:cubicBezTo>
                  <a:pt x="39877" y="33529"/>
                  <a:pt x="30206" y="43200"/>
                  <a:pt x="18276" y="43200"/>
                </a:cubicBezTo>
              </a:path>
              <a:path w="39877" h="43200" stroke="0" extrusionOk="0">
                <a:moveTo>
                  <a:pt x="0" y="10088"/>
                </a:moveTo>
                <a:cubicBezTo>
                  <a:pt x="3955" y="3809"/>
                  <a:pt x="10856" y="-1"/>
                  <a:pt x="18277" y="-1"/>
                </a:cubicBezTo>
                <a:cubicBezTo>
                  <a:pt x="30206" y="0"/>
                  <a:pt x="39877" y="9670"/>
                  <a:pt x="39877" y="21600"/>
                </a:cubicBezTo>
                <a:cubicBezTo>
                  <a:pt x="39877" y="33529"/>
                  <a:pt x="30206" y="43200"/>
                  <a:pt x="18276" y="43200"/>
                </a:cubicBezTo>
                <a:lnTo>
                  <a:pt x="18277" y="21600"/>
                </a:lnTo>
                <a:close/>
              </a:path>
            </a:pathLst>
          </a:custGeom>
          <a:noFill/>
          <a:ln w="25400" cap="rnd">
            <a:solidFill>
              <a:schemeClr val="hlink"/>
            </a:solidFill>
            <a:round/>
            <a:headEnd type="stealth" w="lg" len="lg"/>
            <a:tailEnd type="none" w="sm" len="sm"/>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25" name="Line 22"/>
          <p:cNvSpPr>
            <a:spLocks noChangeShapeType="1"/>
          </p:cNvSpPr>
          <p:nvPr/>
        </p:nvSpPr>
        <p:spPr bwMode="auto">
          <a:xfrm flipH="1" flipV="1">
            <a:off x="6692900" y="4735169"/>
            <a:ext cx="533400" cy="228600"/>
          </a:xfrm>
          <a:prstGeom prst="line">
            <a:avLst/>
          </a:prstGeom>
          <a:noFill/>
          <a:ln w="25400">
            <a:solidFill>
              <a:schemeClr val="hlink"/>
            </a:solidFill>
            <a:round/>
            <a:headEnd type="none" w="sm" len="sm"/>
            <a:tailEnd type="stealth" w="lg" len="lg"/>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26" name="Oval 23"/>
          <p:cNvSpPr>
            <a:spLocks noChangeArrowheads="1"/>
          </p:cNvSpPr>
          <p:nvPr/>
        </p:nvSpPr>
        <p:spPr bwMode="auto">
          <a:xfrm>
            <a:off x="5994400" y="4214469"/>
            <a:ext cx="736600" cy="736600"/>
          </a:xfrm>
          <a:prstGeom prst="ellipse">
            <a:avLst/>
          </a:prstGeom>
          <a:solidFill>
            <a:schemeClr val="bg1"/>
          </a:solidFill>
          <a:ln w="25400">
            <a:solidFill>
              <a:schemeClr val="accent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27" name="Oval 24"/>
          <p:cNvSpPr>
            <a:spLocks noChangeArrowheads="1"/>
          </p:cNvSpPr>
          <p:nvPr/>
        </p:nvSpPr>
        <p:spPr bwMode="auto">
          <a:xfrm>
            <a:off x="3276600" y="5838481"/>
            <a:ext cx="736600" cy="736600"/>
          </a:xfrm>
          <a:prstGeom prst="ellipse">
            <a:avLst/>
          </a:prstGeom>
          <a:solidFill>
            <a:schemeClr val="bg1"/>
          </a:solidFill>
          <a:ln w="25400">
            <a:solidFill>
              <a:schemeClr val="accent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28" name="Oval 25"/>
          <p:cNvSpPr>
            <a:spLocks noChangeArrowheads="1"/>
          </p:cNvSpPr>
          <p:nvPr/>
        </p:nvSpPr>
        <p:spPr bwMode="auto">
          <a:xfrm>
            <a:off x="6019800" y="5838481"/>
            <a:ext cx="736600" cy="736600"/>
          </a:xfrm>
          <a:prstGeom prst="ellipse">
            <a:avLst/>
          </a:prstGeom>
          <a:solidFill>
            <a:schemeClr val="bg1"/>
          </a:solidFill>
          <a:ln w="25400">
            <a:solidFill>
              <a:schemeClr val="accent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29" name="Rectangle 26"/>
          <p:cNvSpPr>
            <a:spLocks noChangeArrowheads="1"/>
          </p:cNvSpPr>
          <p:nvPr/>
        </p:nvSpPr>
        <p:spPr bwMode="auto">
          <a:xfrm>
            <a:off x="6169025" y="4354169"/>
            <a:ext cx="449091" cy="462307"/>
          </a:xfrm>
          <a:prstGeom prst="rect">
            <a:avLst/>
          </a:prstGeom>
          <a:noFill/>
          <a:ln w="9525">
            <a:noFill/>
            <a:miter lim="800000"/>
            <a:headEnd/>
            <a:tailEnd/>
          </a:ln>
          <a:effectLst/>
        </p:spPr>
        <p:txBody>
          <a:bodyPr wrap="none" lIns="92075" tIns="46038" rIns="92075" bIns="46038">
            <a:prstTxWarp prst="textNoShape">
              <a:avLst/>
            </a:prstTxWarp>
            <a:spAutoFit/>
          </a:bodyPr>
          <a:lstStyle/>
          <a:p>
            <a:pPr eaLnBrk="1" hangingPunct="1">
              <a:spcBef>
                <a:spcPct val="0"/>
              </a:spcBef>
            </a:pPr>
            <a:r>
              <a:rPr lang="en-US" sz="2400">
                <a:solidFill>
                  <a:srgbClr val="56127A"/>
                </a:solidFill>
                <a:latin typeface="Calibri"/>
                <a:ea typeface="ＭＳ Ｐゴシック"/>
                <a:cs typeface="Calibri"/>
              </a:rPr>
              <a:t>M</a:t>
            </a:r>
          </a:p>
        </p:txBody>
      </p:sp>
      <p:sp>
        <p:nvSpPr>
          <p:cNvPr id="30" name="Rectangle 27"/>
          <p:cNvSpPr>
            <a:spLocks noChangeArrowheads="1"/>
          </p:cNvSpPr>
          <p:nvPr/>
        </p:nvSpPr>
        <p:spPr bwMode="auto">
          <a:xfrm>
            <a:off x="3451225" y="5978181"/>
            <a:ext cx="327363" cy="462307"/>
          </a:xfrm>
          <a:prstGeom prst="rect">
            <a:avLst/>
          </a:prstGeom>
          <a:noFill/>
          <a:ln w="9525">
            <a:noFill/>
            <a:miter lim="800000"/>
            <a:headEnd/>
            <a:tailEnd/>
          </a:ln>
          <a:effectLst/>
        </p:spPr>
        <p:txBody>
          <a:bodyPr wrap="none" lIns="92075" tIns="46038" rIns="92075" bIns="46038">
            <a:prstTxWarp prst="textNoShape">
              <a:avLst/>
            </a:prstTxWarp>
            <a:spAutoFit/>
          </a:bodyPr>
          <a:lstStyle/>
          <a:p>
            <a:pPr eaLnBrk="1" hangingPunct="1">
              <a:spcBef>
                <a:spcPct val="0"/>
              </a:spcBef>
            </a:pPr>
            <a:r>
              <a:rPr lang="en-US" sz="2400">
                <a:solidFill>
                  <a:srgbClr val="56127A"/>
                </a:solidFill>
                <a:latin typeface="Calibri"/>
                <a:ea typeface="ＭＳ Ｐゴシック"/>
                <a:cs typeface="Calibri"/>
              </a:rPr>
              <a:t>S</a:t>
            </a:r>
          </a:p>
        </p:txBody>
      </p:sp>
      <p:sp>
        <p:nvSpPr>
          <p:cNvPr id="31" name="Rectangle 28"/>
          <p:cNvSpPr>
            <a:spLocks noChangeArrowheads="1"/>
          </p:cNvSpPr>
          <p:nvPr/>
        </p:nvSpPr>
        <p:spPr bwMode="auto">
          <a:xfrm>
            <a:off x="6254750" y="5978181"/>
            <a:ext cx="263494" cy="462307"/>
          </a:xfrm>
          <a:prstGeom prst="rect">
            <a:avLst/>
          </a:prstGeom>
          <a:noFill/>
          <a:ln w="9525">
            <a:noFill/>
            <a:miter lim="800000"/>
            <a:headEnd/>
            <a:tailEnd/>
          </a:ln>
          <a:effectLst/>
        </p:spPr>
        <p:txBody>
          <a:bodyPr wrap="none" lIns="92075" tIns="46038" rIns="92075" bIns="46038">
            <a:prstTxWarp prst="textNoShape">
              <a:avLst/>
            </a:prstTxWarp>
            <a:spAutoFit/>
          </a:bodyPr>
          <a:lstStyle/>
          <a:p>
            <a:pPr eaLnBrk="1" hangingPunct="1">
              <a:spcBef>
                <a:spcPct val="0"/>
              </a:spcBef>
            </a:pPr>
            <a:r>
              <a:rPr lang="en-US" sz="2400">
                <a:solidFill>
                  <a:srgbClr val="56127A"/>
                </a:solidFill>
                <a:latin typeface="Calibri"/>
                <a:ea typeface="ＭＳ Ｐゴシック"/>
                <a:cs typeface="Calibri"/>
              </a:rPr>
              <a:t>I</a:t>
            </a:r>
          </a:p>
        </p:txBody>
      </p:sp>
      <p:sp>
        <p:nvSpPr>
          <p:cNvPr id="32" name="Line 29"/>
          <p:cNvSpPr>
            <a:spLocks noChangeShapeType="1"/>
          </p:cNvSpPr>
          <p:nvPr/>
        </p:nvSpPr>
        <p:spPr bwMode="auto">
          <a:xfrm>
            <a:off x="4025900" y="6206781"/>
            <a:ext cx="1981200" cy="0"/>
          </a:xfrm>
          <a:prstGeom prst="line">
            <a:avLst/>
          </a:prstGeom>
          <a:noFill/>
          <a:ln w="25400" cap="rnd">
            <a:solidFill>
              <a:schemeClr val="bg2"/>
            </a:solidFill>
            <a:prstDash val="sysDot"/>
            <a:round/>
            <a:headEnd type="none" w="sm" len="sm"/>
            <a:tailEnd type="stealth" w="lg" len="lg"/>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33" name="Line 30"/>
          <p:cNvSpPr>
            <a:spLocks noChangeShapeType="1"/>
          </p:cNvSpPr>
          <p:nvPr/>
        </p:nvSpPr>
        <p:spPr bwMode="auto">
          <a:xfrm>
            <a:off x="6388100" y="4963769"/>
            <a:ext cx="0" cy="914400"/>
          </a:xfrm>
          <a:prstGeom prst="line">
            <a:avLst/>
          </a:prstGeom>
          <a:noFill/>
          <a:ln w="25400">
            <a:solidFill>
              <a:schemeClr val="hlink"/>
            </a:solidFill>
            <a:round/>
            <a:headEnd type="none" w="sm" len="sm"/>
            <a:tailEnd type="stealth" w="lg" len="lg"/>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34" name="Rectangle 31"/>
          <p:cNvSpPr>
            <a:spLocks noChangeArrowheads="1"/>
          </p:cNvSpPr>
          <p:nvPr/>
        </p:nvSpPr>
        <p:spPr bwMode="auto">
          <a:xfrm>
            <a:off x="7210425" y="4787556"/>
            <a:ext cx="1520749" cy="462307"/>
          </a:xfrm>
          <a:prstGeom prst="rect">
            <a:avLst/>
          </a:prstGeom>
          <a:noFill/>
          <a:ln w="9525">
            <a:noFill/>
            <a:miter lim="800000"/>
            <a:headEnd/>
            <a:tailEnd/>
          </a:ln>
          <a:effectLst/>
        </p:spPr>
        <p:txBody>
          <a:bodyPr wrap="none" lIns="92075" tIns="46038" rIns="92075" bIns="46038">
            <a:prstTxWarp prst="textNoShape">
              <a:avLst/>
            </a:prstTxWarp>
            <a:spAutoFit/>
          </a:bodyPr>
          <a:lstStyle/>
          <a:p>
            <a:pPr eaLnBrk="1" hangingPunct="1">
              <a:spcBef>
                <a:spcPct val="0"/>
              </a:spcBef>
            </a:pPr>
            <a:r>
              <a:rPr lang="en-US" sz="2400">
                <a:solidFill>
                  <a:prstClr val="black"/>
                </a:solidFill>
                <a:latin typeface="Calibri"/>
                <a:ea typeface="ＭＳ Ｐゴシック"/>
                <a:cs typeface="Calibri"/>
              </a:rPr>
              <a:t>Write miss</a:t>
            </a:r>
          </a:p>
        </p:txBody>
      </p:sp>
      <p:sp>
        <p:nvSpPr>
          <p:cNvPr id="35" name="Rectangle 32"/>
          <p:cNvSpPr>
            <a:spLocks noChangeArrowheads="1"/>
          </p:cNvSpPr>
          <p:nvPr/>
        </p:nvSpPr>
        <p:spPr bwMode="auto">
          <a:xfrm>
            <a:off x="1968500" y="5673381"/>
            <a:ext cx="884908" cy="763928"/>
          </a:xfrm>
          <a:prstGeom prst="rect">
            <a:avLst/>
          </a:prstGeom>
          <a:noFill/>
          <a:ln w="9525">
            <a:noFill/>
            <a:miter lim="800000"/>
            <a:headEnd/>
            <a:tailEnd/>
          </a:ln>
          <a:effectLst/>
        </p:spPr>
        <p:txBody>
          <a:bodyPr wrap="none" lIns="92075" tIns="46038" rIns="92075" bIns="46038">
            <a:prstTxWarp prst="textNoShape">
              <a:avLst/>
            </a:prstTxWarp>
            <a:spAutoFit/>
          </a:bodyPr>
          <a:lstStyle/>
          <a:p>
            <a:pPr eaLnBrk="1" hangingPunct="1">
              <a:lnSpc>
                <a:spcPct val="90000"/>
              </a:lnSpc>
              <a:spcBef>
                <a:spcPct val="0"/>
              </a:spcBef>
            </a:pPr>
            <a:r>
              <a:rPr lang="en-US" sz="2400">
                <a:solidFill>
                  <a:prstClr val="black"/>
                </a:solidFill>
                <a:latin typeface="Calibri"/>
                <a:ea typeface="ＭＳ Ｐゴシック"/>
                <a:cs typeface="Calibri"/>
              </a:rPr>
              <a:t> Read</a:t>
            </a:r>
          </a:p>
          <a:p>
            <a:pPr eaLnBrk="1" hangingPunct="1">
              <a:lnSpc>
                <a:spcPct val="90000"/>
              </a:lnSpc>
              <a:spcBef>
                <a:spcPct val="0"/>
              </a:spcBef>
            </a:pPr>
            <a:r>
              <a:rPr lang="en-US" sz="2400">
                <a:solidFill>
                  <a:prstClr val="black"/>
                </a:solidFill>
                <a:latin typeface="Calibri"/>
                <a:ea typeface="ＭＳ Ｐゴシック"/>
                <a:cs typeface="Calibri"/>
              </a:rPr>
              <a:t> miss</a:t>
            </a:r>
          </a:p>
        </p:txBody>
      </p:sp>
      <p:sp>
        <p:nvSpPr>
          <p:cNvPr id="36" name="Rectangle 33"/>
          <p:cNvSpPr>
            <a:spLocks noChangeArrowheads="1"/>
          </p:cNvSpPr>
          <p:nvPr/>
        </p:nvSpPr>
        <p:spPr bwMode="auto">
          <a:xfrm rot="19798330">
            <a:off x="4040105" y="5256491"/>
            <a:ext cx="2330616" cy="462307"/>
          </a:xfrm>
          <a:prstGeom prst="rect">
            <a:avLst/>
          </a:prstGeom>
          <a:noFill/>
          <a:ln w="9525">
            <a:noFill/>
            <a:miter lim="800000"/>
            <a:headEnd/>
            <a:tailEnd/>
          </a:ln>
          <a:effectLst/>
        </p:spPr>
        <p:txBody>
          <a:bodyPr wrap="none" lIns="92075" tIns="46038" rIns="92075" bIns="46038">
            <a:prstTxWarp prst="textNoShape">
              <a:avLst/>
            </a:prstTxWarp>
            <a:spAutoFit/>
          </a:bodyPr>
          <a:lstStyle/>
          <a:p>
            <a:pPr eaLnBrk="1" hangingPunct="1">
              <a:spcBef>
                <a:spcPct val="0"/>
              </a:spcBef>
            </a:pPr>
            <a:r>
              <a:rPr lang="en-US" sz="2400">
                <a:solidFill>
                  <a:prstClr val="black"/>
                </a:solidFill>
                <a:latin typeface="Calibri"/>
                <a:ea typeface="ＭＳ Ｐゴシック"/>
                <a:cs typeface="Calibri"/>
              </a:rPr>
              <a:t>P</a:t>
            </a:r>
            <a:r>
              <a:rPr lang="en-US" sz="2400" baseline="-25000">
                <a:solidFill>
                  <a:prstClr val="black"/>
                </a:solidFill>
                <a:latin typeface="Calibri"/>
                <a:ea typeface="ＭＳ Ｐゴシック"/>
                <a:cs typeface="Calibri"/>
              </a:rPr>
              <a:t>2</a:t>
            </a:r>
            <a:r>
              <a:rPr lang="en-US" sz="2400">
                <a:solidFill>
                  <a:prstClr val="black"/>
                </a:solidFill>
                <a:latin typeface="Calibri"/>
                <a:ea typeface="ＭＳ Ｐゴシック"/>
                <a:cs typeface="Calibri"/>
              </a:rPr>
              <a:t> intent to write</a:t>
            </a:r>
          </a:p>
        </p:txBody>
      </p:sp>
      <p:sp>
        <p:nvSpPr>
          <p:cNvPr id="37" name="Rectangle 34"/>
          <p:cNvSpPr>
            <a:spLocks noChangeArrowheads="1"/>
          </p:cNvSpPr>
          <p:nvPr/>
        </p:nvSpPr>
        <p:spPr bwMode="auto">
          <a:xfrm>
            <a:off x="4010025" y="6259169"/>
            <a:ext cx="2330616" cy="462307"/>
          </a:xfrm>
          <a:prstGeom prst="rect">
            <a:avLst/>
          </a:prstGeom>
          <a:noFill/>
          <a:ln w="9525">
            <a:noFill/>
            <a:miter lim="800000"/>
            <a:headEnd/>
            <a:tailEnd/>
          </a:ln>
          <a:effectLst/>
        </p:spPr>
        <p:txBody>
          <a:bodyPr wrap="none" lIns="92075" tIns="46038" rIns="92075" bIns="46038">
            <a:prstTxWarp prst="textNoShape">
              <a:avLst/>
            </a:prstTxWarp>
            <a:spAutoFit/>
          </a:bodyPr>
          <a:lstStyle/>
          <a:p>
            <a:pPr eaLnBrk="1" hangingPunct="1">
              <a:spcBef>
                <a:spcPct val="0"/>
              </a:spcBef>
            </a:pPr>
            <a:r>
              <a:rPr lang="en-US" sz="2400">
                <a:solidFill>
                  <a:prstClr val="black"/>
                </a:solidFill>
                <a:latin typeface="Calibri"/>
                <a:ea typeface="ＭＳ Ｐゴシック"/>
                <a:cs typeface="Calibri"/>
              </a:rPr>
              <a:t>P</a:t>
            </a:r>
            <a:r>
              <a:rPr lang="en-US" sz="2400" baseline="-25000">
                <a:solidFill>
                  <a:prstClr val="black"/>
                </a:solidFill>
                <a:latin typeface="Calibri"/>
                <a:ea typeface="ＭＳ Ｐゴシック"/>
                <a:cs typeface="Calibri"/>
              </a:rPr>
              <a:t>1</a:t>
            </a:r>
            <a:r>
              <a:rPr lang="en-US" sz="2400">
                <a:solidFill>
                  <a:prstClr val="black"/>
                </a:solidFill>
                <a:latin typeface="Calibri"/>
                <a:ea typeface="ＭＳ Ｐゴシック"/>
                <a:cs typeface="Calibri"/>
              </a:rPr>
              <a:t> intent to write</a:t>
            </a:r>
          </a:p>
        </p:txBody>
      </p:sp>
      <p:sp>
        <p:nvSpPr>
          <p:cNvPr id="38" name="Rectangle 35"/>
          <p:cNvSpPr>
            <a:spLocks noChangeArrowheads="1"/>
          </p:cNvSpPr>
          <p:nvPr/>
        </p:nvSpPr>
        <p:spPr bwMode="auto">
          <a:xfrm>
            <a:off x="3500438" y="4239869"/>
            <a:ext cx="1942840" cy="831639"/>
          </a:xfrm>
          <a:prstGeom prst="rect">
            <a:avLst/>
          </a:prstGeom>
          <a:noFill/>
          <a:ln w="9525">
            <a:noFill/>
            <a:miter lim="800000"/>
            <a:headEnd/>
            <a:tailEnd/>
          </a:ln>
          <a:effectLst/>
        </p:spPr>
        <p:txBody>
          <a:bodyPr wrap="none" lIns="92075" tIns="46038" rIns="92075" bIns="46038">
            <a:prstTxWarp prst="textNoShape">
              <a:avLst/>
            </a:prstTxWarp>
            <a:spAutoFit/>
          </a:bodyPr>
          <a:lstStyle/>
          <a:p>
            <a:pPr eaLnBrk="1" hangingPunct="1">
              <a:spcBef>
                <a:spcPct val="0"/>
              </a:spcBef>
            </a:pPr>
            <a:r>
              <a:rPr lang="en-US" sz="2400">
                <a:solidFill>
                  <a:prstClr val="black"/>
                </a:solidFill>
                <a:latin typeface="Calibri"/>
                <a:ea typeface="ＭＳ Ｐゴシック"/>
                <a:cs typeface="Calibri"/>
              </a:rPr>
              <a:t>P</a:t>
            </a:r>
            <a:r>
              <a:rPr lang="en-US" sz="2400" baseline="-25000">
                <a:solidFill>
                  <a:prstClr val="black"/>
                </a:solidFill>
                <a:latin typeface="Calibri"/>
                <a:ea typeface="ＭＳ Ｐゴシック"/>
                <a:cs typeface="Calibri"/>
              </a:rPr>
              <a:t>1</a:t>
            </a:r>
            <a:r>
              <a:rPr lang="en-US" sz="2400">
                <a:solidFill>
                  <a:prstClr val="black"/>
                </a:solidFill>
                <a:latin typeface="Calibri"/>
                <a:ea typeface="ＭＳ Ｐゴシック"/>
                <a:cs typeface="Calibri"/>
              </a:rPr>
              <a:t> reads,</a:t>
            </a:r>
            <a:endParaRPr lang="en-US" sz="1800">
              <a:solidFill>
                <a:prstClr val="black"/>
              </a:solidFill>
              <a:latin typeface="Calibri"/>
              <a:ea typeface="ＭＳ Ｐゴシック"/>
              <a:cs typeface="Calibri"/>
            </a:endParaRPr>
          </a:p>
          <a:p>
            <a:pPr eaLnBrk="1" hangingPunct="1">
              <a:spcBef>
                <a:spcPct val="0"/>
              </a:spcBef>
            </a:pPr>
            <a:r>
              <a:rPr lang="en-US" sz="2400">
                <a:solidFill>
                  <a:prstClr val="black"/>
                </a:solidFill>
                <a:latin typeface="Calibri"/>
                <a:ea typeface="ＭＳ Ｐゴシック"/>
                <a:cs typeface="Calibri"/>
              </a:rPr>
              <a:t>P</a:t>
            </a:r>
            <a:r>
              <a:rPr lang="en-US" sz="2400" baseline="-25000">
                <a:solidFill>
                  <a:prstClr val="black"/>
                </a:solidFill>
                <a:latin typeface="Calibri"/>
                <a:ea typeface="ＭＳ Ｐゴシック"/>
                <a:cs typeface="Calibri"/>
              </a:rPr>
              <a:t>2</a:t>
            </a:r>
            <a:r>
              <a:rPr lang="en-US" sz="2400">
                <a:solidFill>
                  <a:prstClr val="black"/>
                </a:solidFill>
                <a:latin typeface="Calibri"/>
                <a:ea typeface="ＭＳ Ｐゴシック"/>
                <a:cs typeface="Calibri"/>
              </a:rPr>
              <a:t> writes back</a:t>
            </a:r>
          </a:p>
        </p:txBody>
      </p:sp>
      <p:sp>
        <p:nvSpPr>
          <p:cNvPr id="39" name="Rectangle 36"/>
          <p:cNvSpPr>
            <a:spLocks noChangeArrowheads="1"/>
          </p:cNvSpPr>
          <p:nvPr/>
        </p:nvSpPr>
        <p:spPr bwMode="auto">
          <a:xfrm>
            <a:off x="7058025" y="4101756"/>
            <a:ext cx="1299685" cy="831639"/>
          </a:xfrm>
          <a:prstGeom prst="rect">
            <a:avLst/>
          </a:prstGeom>
          <a:noFill/>
          <a:ln w="9525">
            <a:noFill/>
            <a:miter lim="800000"/>
            <a:headEnd/>
            <a:tailEnd/>
          </a:ln>
          <a:effectLst/>
        </p:spPr>
        <p:txBody>
          <a:bodyPr wrap="none" lIns="92075" tIns="46038" rIns="92075" bIns="46038">
            <a:prstTxWarp prst="textNoShape">
              <a:avLst/>
            </a:prstTxWarp>
            <a:spAutoFit/>
          </a:bodyPr>
          <a:lstStyle/>
          <a:p>
            <a:pPr eaLnBrk="1" hangingPunct="1">
              <a:spcBef>
                <a:spcPct val="0"/>
              </a:spcBef>
            </a:pPr>
            <a:r>
              <a:rPr lang="en-US" sz="2400">
                <a:solidFill>
                  <a:prstClr val="black"/>
                </a:solidFill>
                <a:latin typeface="Calibri"/>
                <a:ea typeface="ＭＳ Ｐゴシック"/>
                <a:cs typeface="Calibri"/>
              </a:rPr>
              <a:t>P</a:t>
            </a:r>
            <a:r>
              <a:rPr lang="en-US" sz="2400" baseline="-25000">
                <a:solidFill>
                  <a:prstClr val="black"/>
                </a:solidFill>
                <a:latin typeface="Calibri"/>
                <a:ea typeface="ＭＳ Ｐゴシック"/>
                <a:cs typeface="Calibri"/>
              </a:rPr>
              <a:t>2</a:t>
            </a:r>
            <a:r>
              <a:rPr lang="en-US" sz="2400">
                <a:solidFill>
                  <a:prstClr val="black"/>
                </a:solidFill>
                <a:latin typeface="Calibri"/>
                <a:ea typeface="ＭＳ Ｐゴシック"/>
                <a:cs typeface="Calibri"/>
              </a:rPr>
              <a:t> reads</a:t>
            </a:r>
          </a:p>
          <a:p>
            <a:pPr eaLnBrk="1" hangingPunct="1">
              <a:spcBef>
                <a:spcPct val="0"/>
              </a:spcBef>
            </a:pPr>
            <a:r>
              <a:rPr lang="en-US" sz="2400">
                <a:solidFill>
                  <a:prstClr val="black"/>
                </a:solidFill>
                <a:latin typeface="Calibri"/>
                <a:ea typeface="ＭＳ Ｐゴシック"/>
                <a:cs typeface="Calibri"/>
              </a:rPr>
              <a:t>or writes</a:t>
            </a:r>
          </a:p>
        </p:txBody>
      </p:sp>
      <p:sp>
        <p:nvSpPr>
          <p:cNvPr id="40" name="Rectangle 37"/>
          <p:cNvSpPr>
            <a:spLocks noChangeArrowheads="1"/>
          </p:cNvSpPr>
          <p:nvPr/>
        </p:nvSpPr>
        <p:spPr bwMode="auto">
          <a:xfrm>
            <a:off x="6388100" y="5268569"/>
            <a:ext cx="2330616" cy="462307"/>
          </a:xfrm>
          <a:prstGeom prst="rect">
            <a:avLst/>
          </a:prstGeom>
          <a:noFill/>
          <a:ln w="9525">
            <a:noFill/>
            <a:miter lim="800000"/>
            <a:headEnd/>
            <a:tailEnd/>
          </a:ln>
          <a:effectLst/>
        </p:spPr>
        <p:txBody>
          <a:bodyPr wrap="none" lIns="92075" tIns="46038" rIns="92075" bIns="46038">
            <a:prstTxWarp prst="textNoShape">
              <a:avLst/>
            </a:prstTxWarp>
            <a:spAutoFit/>
          </a:bodyPr>
          <a:lstStyle/>
          <a:p>
            <a:pPr eaLnBrk="1" hangingPunct="1">
              <a:spcBef>
                <a:spcPct val="0"/>
              </a:spcBef>
            </a:pPr>
            <a:r>
              <a:rPr lang="en-US" sz="2400">
                <a:solidFill>
                  <a:prstClr val="black"/>
                </a:solidFill>
                <a:latin typeface="Calibri"/>
                <a:ea typeface="ＭＳ Ｐゴシック"/>
                <a:cs typeface="Calibri"/>
              </a:rPr>
              <a:t>P</a:t>
            </a:r>
            <a:r>
              <a:rPr lang="en-US" sz="2400" baseline="-25000">
                <a:solidFill>
                  <a:prstClr val="black"/>
                </a:solidFill>
                <a:latin typeface="Calibri"/>
                <a:ea typeface="ＭＳ Ｐゴシック"/>
                <a:cs typeface="Calibri"/>
              </a:rPr>
              <a:t>1</a:t>
            </a:r>
            <a:r>
              <a:rPr lang="en-US" sz="2400">
                <a:solidFill>
                  <a:prstClr val="black"/>
                </a:solidFill>
                <a:latin typeface="Calibri"/>
                <a:ea typeface="ＭＳ Ｐゴシック"/>
                <a:cs typeface="Calibri"/>
              </a:rPr>
              <a:t> intent to write</a:t>
            </a:r>
          </a:p>
        </p:txBody>
      </p:sp>
      <p:sp>
        <p:nvSpPr>
          <p:cNvPr id="41" name="Freeform 38"/>
          <p:cNvSpPr>
            <a:spLocks/>
          </p:cNvSpPr>
          <p:nvPr/>
        </p:nvSpPr>
        <p:spPr bwMode="auto">
          <a:xfrm>
            <a:off x="3829050" y="1837981"/>
            <a:ext cx="2222500" cy="1270000"/>
          </a:xfrm>
          <a:custGeom>
            <a:avLst/>
            <a:gdLst/>
            <a:ahLst/>
            <a:cxnLst>
              <a:cxn ang="0">
                <a:pos x="1400" y="0"/>
              </a:cxn>
              <a:cxn ang="0">
                <a:pos x="560" y="240"/>
              </a:cxn>
              <a:cxn ang="0">
                <a:pos x="0" y="800"/>
              </a:cxn>
            </a:cxnLst>
            <a:rect l="0" t="0" r="r" b="b"/>
            <a:pathLst>
              <a:path w="1400" h="800">
                <a:moveTo>
                  <a:pt x="1400" y="0"/>
                </a:moveTo>
                <a:cubicBezTo>
                  <a:pt x="1096" y="53"/>
                  <a:pt x="793" y="107"/>
                  <a:pt x="560" y="240"/>
                </a:cubicBezTo>
                <a:cubicBezTo>
                  <a:pt x="327" y="373"/>
                  <a:pt x="163" y="586"/>
                  <a:pt x="0" y="800"/>
                </a:cubicBezTo>
              </a:path>
            </a:pathLst>
          </a:custGeom>
          <a:noFill/>
          <a:ln w="19050" cap="flat" cmpd="sng">
            <a:solidFill>
              <a:schemeClr val="tx1"/>
            </a:solidFill>
            <a:prstDash val="lgDashDot"/>
            <a:round/>
            <a:headEnd type="none" w="med" len="med"/>
            <a:tailEnd type="stealth" w="lg" len="lg"/>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42" name="Freeform 39"/>
          <p:cNvSpPr>
            <a:spLocks/>
          </p:cNvSpPr>
          <p:nvPr/>
        </p:nvSpPr>
        <p:spPr bwMode="auto">
          <a:xfrm>
            <a:off x="3740150" y="4543081"/>
            <a:ext cx="2222500" cy="1270000"/>
          </a:xfrm>
          <a:custGeom>
            <a:avLst/>
            <a:gdLst/>
            <a:ahLst/>
            <a:cxnLst>
              <a:cxn ang="0">
                <a:pos x="1400" y="0"/>
              </a:cxn>
              <a:cxn ang="0">
                <a:pos x="560" y="240"/>
              </a:cxn>
              <a:cxn ang="0">
                <a:pos x="0" y="800"/>
              </a:cxn>
            </a:cxnLst>
            <a:rect l="0" t="0" r="r" b="b"/>
            <a:pathLst>
              <a:path w="1400" h="800">
                <a:moveTo>
                  <a:pt x="1400" y="0"/>
                </a:moveTo>
                <a:cubicBezTo>
                  <a:pt x="1096" y="53"/>
                  <a:pt x="793" y="107"/>
                  <a:pt x="560" y="240"/>
                </a:cubicBezTo>
                <a:cubicBezTo>
                  <a:pt x="327" y="373"/>
                  <a:pt x="163" y="586"/>
                  <a:pt x="0" y="800"/>
                </a:cubicBezTo>
              </a:path>
            </a:pathLst>
          </a:custGeom>
          <a:noFill/>
          <a:ln w="19050" cap="flat" cmpd="sng">
            <a:solidFill>
              <a:schemeClr val="tx1"/>
            </a:solidFill>
            <a:prstDash val="lgDashDot"/>
            <a:round/>
            <a:headEnd type="none" w="med" len="med"/>
            <a:tailEnd type="stealth" w="lg" len="lg"/>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43" name="Line 40"/>
          <p:cNvSpPr>
            <a:spLocks noChangeShapeType="1"/>
          </p:cNvSpPr>
          <p:nvPr/>
        </p:nvSpPr>
        <p:spPr bwMode="auto">
          <a:xfrm flipV="1">
            <a:off x="3873500" y="4735169"/>
            <a:ext cx="2209800" cy="1295400"/>
          </a:xfrm>
          <a:prstGeom prst="line">
            <a:avLst/>
          </a:prstGeom>
          <a:noFill/>
          <a:ln w="25400">
            <a:solidFill>
              <a:schemeClr val="accent2"/>
            </a:solidFill>
            <a:prstDash val="lgDashDotDot"/>
            <a:round/>
            <a:headEnd type="none" w="sm" len="sm"/>
            <a:tailEnd type="stealth" w="lg" len="lg"/>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44" name="Line 41"/>
          <p:cNvSpPr>
            <a:spLocks noChangeShapeType="1"/>
          </p:cNvSpPr>
          <p:nvPr/>
        </p:nvSpPr>
        <p:spPr bwMode="auto">
          <a:xfrm>
            <a:off x="2654300" y="5901981"/>
            <a:ext cx="685800" cy="152400"/>
          </a:xfrm>
          <a:prstGeom prst="line">
            <a:avLst/>
          </a:prstGeom>
          <a:noFill/>
          <a:ln w="25400">
            <a:solidFill>
              <a:schemeClr val="accent2"/>
            </a:solidFill>
            <a:prstDash val="dashDot"/>
            <a:round/>
            <a:headEnd type="none" w="sm" len="sm"/>
            <a:tailEnd type="stealth" w="lg" len="lg"/>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45" name="Line 42"/>
          <p:cNvSpPr>
            <a:spLocks noChangeShapeType="1"/>
          </p:cNvSpPr>
          <p:nvPr/>
        </p:nvSpPr>
        <p:spPr bwMode="auto">
          <a:xfrm flipV="1">
            <a:off x="3886200" y="1964981"/>
            <a:ext cx="2209800" cy="1295400"/>
          </a:xfrm>
          <a:prstGeom prst="line">
            <a:avLst/>
          </a:prstGeom>
          <a:noFill/>
          <a:ln w="25400" cap="rnd">
            <a:solidFill>
              <a:schemeClr val="bg2"/>
            </a:solidFill>
            <a:prstDash val="sysDot"/>
            <a:round/>
            <a:headEnd type="none" w="sm" len="sm"/>
            <a:tailEnd type="stealth" w="lg" len="lg"/>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46" name="Line 43"/>
          <p:cNvSpPr>
            <a:spLocks noChangeShapeType="1"/>
          </p:cNvSpPr>
          <p:nvPr/>
        </p:nvSpPr>
        <p:spPr bwMode="auto">
          <a:xfrm>
            <a:off x="2667000" y="3131794"/>
            <a:ext cx="685800" cy="152400"/>
          </a:xfrm>
          <a:prstGeom prst="line">
            <a:avLst/>
          </a:prstGeom>
          <a:noFill/>
          <a:ln w="25400">
            <a:solidFill>
              <a:schemeClr val="hlink"/>
            </a:solidFill>
            <a:round/>
            <a:headEnd type="none" w="sm" len="sm"/>
            <a:tailEnd type="stealth" w="lg" len="lg"/>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47" name="Rectangle 44"/>
          <p:cNvSpPr>
            <a:spLocks noChangeArrowheads="1"/>
          </p:cNvSpPr>
          <p:nvPr/>
        </p:nvSpPr>
        <p:spPr bwMode="auto">
          <a:xfrm>
            <a:off x="1873250" y="1307756"/>
            <a:ext cx="6642100" cy="2560638"/>
          </a:xfrm>
          <a:prstGeom prst="rect">
            <a:avLst/>
          </a:prstGeom>
          <a:noFill/>
          <a:ln w="9525">
            <a:solidFill>
              <a:schemeClr val="tx1"/>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48" name="Rectangle 45"/>
          <p:cNvSpPr>
            <a:spLocks noChangeArrowheads="1"/>
          </p:cNvSpPr>
          <p:nvPr/>
        </p:nvSpPr>
        <p:spPr bwMode="auto">
          <a:xfrm>
            <a:off x="1892300" y="4089056"/>
            <a:ext cx="609600" cy="462307"/>
          </a:xfrm>
          <a:prstGeom prst="rect">
            <a:avLst/>
          </a:prstGeom>
          <a:noFill/>
          <a:ln w="9525">
            <a:noFill/>
            <a:miter lim="800000"/>
            <a:headEnd/>
            <a:tailEnd/>
          </a:ln>
          <a:effectLst/>
        </p:spPr>
        <p:txBody>
          <a:bodyPr lIns="92075" tIns="46038" rIns="92075" bIns="46038">
            <a:prstTxWarp prst="textNoShape">
              <a:avLst/>
            </a:prstTxWarp>
            <a:spAutoFit/>
          </a:bodyPr>
          <a:lstStyle/>
          <a:p>
            <a:pPr eaLnBrk="1" hangingPunct="1">
              <a:spcBef>
                <a:spcPct val="0"/>
              </a:spcBef>
            </a:pPr>
            <a:r>
              <a:rPr lang="en-US" sz="2400">
                <a:solidFill>
                  <a:prstClr val="black"/>
                </a:solidFill>
                <a:latin typeface="Calibri"/>
                <a:ea typeface="ＭＳ Ｐゴシック"/>
                <a:cs typeface="Calibri"/>
              </a:rPr>
              <a:t>P</a:t>
            </a:r>
            <a:r>
              <a:rPr lang="en-US" sz="2400" baseline="-25000">
                <a:solidFill>
                  <a:prstClr val="black"/>
                </a:solidFill>
                <a:latin typeface="Calibri"/>
                <a:ea typeface="ＭＳ Ｐゴシック"/>
                <a:cs typeface="Calibri"/>
              </a:rPr>
              <a:t>2</a:t>
            </a:r>
            <a:endParaRPr lang="en-US" sz="2400">
              <a:solidFill>
                <a:prstClr val="black"/>
              </a:solidFill>
              <a:latin typeface="Calibri"/>
              <a:ea typeface="ＭＳ Ｐゴシック"/>
              <a:cs typeface="Calibri"/>
            </a:endParaRPr>
          </a:p>
        </p:txBody>
      </p:sp>
      <p:sp>
        <p:nvSpPr>
          <p:cNvPr id="49" name="Rectangle 46"/>
          <p:cNvSpPr>
            <a:spLocks noChangeArrowheads="1"/>
          </p:cNvSpPr>
          <p:nvPr/>
        </p:nvSpPr>
        <p:spPr bwMode="auto">
          <a:xfrm>
            <a:off x="1881188" y="4063656"/>
            <a:ext cx="6642100" cy="2560638"/>
          </a:xfrm>
          <a:prstGeom prst="rect">
            <a:avLst/>
          </a:prstGeom>
          <a:noFill/>
          <a:ln w="9525">
            <a:solidFill>
              <a:schemeClr val="tx1"/>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50" name="Rectangle 47"/>
          <p:cNvSpPr>
            <a:spLocks noChangeArrowheads="1"/>
          </p:cNvSpPr>
          <p:nvPr/>
        </p:nvSpPr>
        <p:spPr bwMode="auto">
          <a:xfrm>
            <a:off x="361950" y="1447456"/>
            <a:ext cx="1349375" cy="462307"/>
          </a:xfrm>
          <a:prstGeom prst="rect">
            <a:avLst/>
          </a:prstGeom>
          <a:noFill/>
          <a:ln w="9525">
            <a:noFill/>
            <a:miter lim="800000"/>
            <a:headEnd/>
            <a:tailEnd/>
          </a:ln>
          <a:effectLst/>
        </p:spPr>
        <p:txBody>
          <a:bodyPr lIns="92075" tIns="46038" rIns="92075" bIns="46038">
            <a:prstTxWarp prst="textNoShape">
              <a:avLst/>
            </a:prstTxWarp>
            <a:spAutoFit/>
          </a:bodyPr>
          <a:lstStyle/>
          <a:p>
            <a:pPr eaLnBrk="1" hangingPunct="1">
              <a:spcBef>
                <a:spcPct val="0"/>
              </a:spcBef>
            </a:pPr>
            <a:r>
              <a:rPr lang="en-US" sz="2400">
                <a:solidFill>
                  <a:prstClr val="black"/>
                </a:solidFill>
                <a:latin typeface="Calibri"/>
                <a:ea typeface="ＭＳ Ｐゴシック"/>
                <a:cs typeface="Calibri"/>
              </a:rPr>
              <a:t>P</a:t>
            </a:r>
            <a:r>
              <a:rPr lang="en-US" sz="2400" baseline="-25000">
                <a:solidFill>
                  <a:prstClr val="black"/>
                </a:solidFill>
                <a:latin typeface="Calibri"/>
                <a:ea typeface="ＭＳ Ｐゴシック"/>
                <a:cs typeface="Calibri"/>
              </a:rPr>
              <a:t>1 </a:t>
            </a:r>
            <a:r>
              <a:rPr lang="en-US" sz="2400">
                <a:solidFill>
                  <a:prstClr val="black"/>
                </a:solidFill>
                <a:latin typeface="Calibri"/>
                <a:ea typeface="ＭＳ Ｐゴシック"/>
                <a:cs typeface="Calibri"/>
              </a:rPr>
              <a:t>reads</a:t>
            </a:r>
          </a:p>
        </p:txBody>
      </p:sp>
      <p:sp>
        <p:nvSpPr>
          <p:cNvPr id="51" name="Rectangle 48"/>
          <p:cNvSpPr>
            <a:spLocks noChangeArrowheads="1"/>
          </p:cNvSpPr>
          <p:nvPr/>
        </p:nvSpPr>
        <p:spPr bwMode="auto">
          <a:xfrm>
            <a:off x="361950" y="1752256"/>
            <a:ext cx="1349375" cy="462307"/>
          </a:xfrm>
          <a:prstGeom prst="rect">
            <a:avLst/>
          </a:prstGeom>
          <a:noFill/>
          <a:ln w="9525">
            <a:noFill/>
            <a:miter lim="800000"/>
            <a:headEnd/>
            <a:tailEnd/>
          </a:ln>
          <a:effectLst/>
        </p:spPr>
        <p:txBody>
          <a:bodyPr lIns="92075" tIns="46038" rIns="92075" bIns="46038">
            <a:prstTxWarp prst="textNoShape">
              <a:avLst/>
            </a:prstTxWarp>
            <a:spAutoFit/>
          </a:bodyPr>
          <a:lstStyle/>
          <a:p>
            <a:pPr eaLnBrk="1" hangingPunct="1">
              <a:spcBef>
                <a:spcPct val="0"/>
              </a:spcBef>
            </a:pPr>
            <a:r>
              <a:rPr lang="en-US" sz="2400">
                <a:solidFill>
                  <a:prstClr val="black"/>
                </a:solidFill>
                <a:latin typeface="Calibri"/>
                <a:ea typeface="ＭＳ Ｐゴシック"/>
                <a:cs typeface="Calibri"/>
              </a:rPr>
              <a:t>P</a:t>
            </a:r>
            <a:r>
              <a:rPr lang="en-US" sz="2400" baseline="-25000">
                <a:solidFill>
                  <a:prstClr val="black"/>
                </a:solidFill>
                <a:latin typeface="Calibri"/>
                <a:ea typeface="ＭＳ Ｐゴシック"/>
                <a:cs typeface="Calibri"/>
              </a:rPr>
              <a:t>1 </a:t>
            </a:r>
            <a:r>
              <a:rPr lang="en-US" sz="2400">
                <a:solidFill>
                  <a:prstClr val="black"/>
                </a:solidFill>
                <a:latin typeface="Calibri"/>
                <a:ea typeface="ＭＳ Ｐゴシック"/>
                <a:cs typeface="Calibri"/>
              </a:rPr>
              <a:t>writes</a:t>
            </a:r>
          </a:p>
        </p:txBody>
      </p:sp>
      <p:sp>
        <p:nvSpPr>
          <p:cNvPr id="52" name="Rectangle 49"/>
          <p:cNvSpPr>
            <a:spLocks noChangeArrowheads="1"/>
          </p:cNvSpPr>
          <p:nvPr/>
        </p:nvSpPr>
        <p:spPr bwMode="auto">
          <a:xfrm>
            <a:off x="361950" y="2066581"/>
            <a:ext cx="1349375" cy="462307"/>
          </a:xfrm>
          <a:prstGeom prst="rect">
            <a:avLst/>
          </a:prstGeom>
          <a:noFill/>
          <a:ln w="9525">
            <a:noFill/>
            <a:miter lim="800000"/>
            <a:headEnd/>
            <a:tailEnd/>
          </a:ln>
          <a:effectLst/>
        </p:spPr>
        <p:txBody>
          <a:bodyPr lIns="92075" tIns="46038" rIns="92075" bIns="46038">
            <a:prstTxWarp prst="textNoShape">
              <a:avLst/>
            </a:prstTxWarp>
            <a:spAutoFit/>
          </a:bodyPr>
          <a:lstStyle/>
          <a:p>
            <a:pPr eaLnBrk="1" hangingPunct="1">
              <a:spcBef>
                <a:spcPct val="0"/>
              </a:spcBef>
            </a:pPr>
            <a:r>
              <a:rPr lang="en-US" sz="2400">
                <a:solidFill>
                  <a:prstClr val="black"/>
                </a:solidFill>
                <a:latin typeface="Calibri"/>
                <a:ea typeface="ＭＳ Ｐゴシック"/>
                <a:cs typeface="Calibri"/>
              </a:rPr>
              <a:t>P</a:t>
            </a:r>
            <a:r>
              <a:rPr lang="en-US" sz="2400" baseline="-25000">
                <a:solidFill>
                  <a:prstClr val="black"/>
                </a:solidFill>
                <a:latin typeface="Calibri"/>
                <a:ea typeface="ＭＳ Ｐゴシック"/>
                <a:cs typeface="Calibri"/>
              </a:rPr>
              <a:t>2 </a:t>
            </a:r>
            <a:r>
              <a:rPr lang="en-US" sz="2400">
                <a:solidFill>
                  <a:prstClr val="black"/>
                </a:solidFill>
                <a:latin typeface="Calibri"/>
                <a:ea typeface="ＭＳ Ｐゴシック"/>
                <a:cs typeface="Calibri"/>
              </a:rPr>
              <a:t>reads</a:t>
            </a:r>
          </a:p>
        </p:txBody>
      </p:sp>
      <p:sp>
        <p:nvSpPr>
          <p:cNvPr id="53" name="Rectangle 50"/>
          <p:cNvSpPr>
            <a:spLocks noChangeArrowheads="1"/>
          </p:cNvSpPr>
          <p:nvPr/>
        </p:nvSpPr>
        <p:spPr bwMode="auto">
          <a:xfrm>
            <a:off x="361950" y="2342806"/>
            <a:ext cx="1349375" cy="462307"/>
          </a:xfrm>
          <a:prstGeom prst="rect">
            <a:avLst/>
          </a:prstGeom>
          <a:noFill/>
          <a:ln w="9525">
            <a:noFill/>
            <a:miter lim="800000"/>
            <a:headEnd/>
            <a:tailEnd/>
          </a:ln>
          <a:effectLst/>
        </p:spPr>
        <p:txBody>
          <a:bodyPr lIns="92075" tIns="46038" rIns="92075" bIns="46038">
            <a:prstTxWarp prst="textNoShape">
              <a:avLst/>
            </a:prstTxWarp>
            <a:spAutoFit/>
          </a:bodyPr>
          <a:lstStyle/>
          <a:p>
            <a:pPr eaLnBrk="1" hangingPunct="1">
              <a:spcBef>
                <a:spcPct val="0"/>
              </a:spcBef>
            </a:pPr>
            <a:r>
              <a:rPr lang="en-US" sz="2400">
                <a:solidFill>
                  <a:prstClr val="black"/>
                </a:solidFill>
                <a:latin typeface="Calibri"/>
                <a:ea typeface="ＭＳ Ｐゴシック"/>
                <a:cs typeface="Calibri"/>
              </a:rPr>
              <a:t>P</a:t>
            </a:r>
            <a:r>
              <a:rPr lang="en-US" sz="2400" baseline="-25000">
                <a:solidFill>
                  <a:prstClr val="black"/>
                </a:solidFill>
                <a:latin typeface="Calibri"/>
                <a:ea typeface="ＭＳ Ｐゴシック"/>
                <a:cs typeface="Calibri"/>
              </a:rPr>
              <a:t>2 </a:t>
            </a:r>
            <a:r>
              <a:rPr lang="en-US" sz="2400">
                <a:solidFill>
                  <a:prstClr val="black"/>
                </a:solidFill>
                <a:latin typeface="Calibri"/>
                <a:ea typeface="ＭＳ Ｐゴシック"/>
                <a:cs typeface="Calibri"/>
              </a:rPr>
              <a:t>writes</a:t>
            </a:r>
          </a:p>
        </p:txBody>
      </p:sp>
      <p:sp>
        <p:nvSpPr>
          <p:cNvPr id="54" name="Rectangle 51"/>
          <p:cNvSpPr>
            <a:spLocks noChangeArrowheads="1"/>
          </p:cNvSpPr>
          <p:nvPr/>
        </p:nvSpPr>
        <p:spPr bwMode="auto">
          <a:xfrm>
            <a:off x="352425" y="2942881"/>
            <a:ext cx="1349375" cy="462307"/>
          </a:xfrm>
          <a:prstGeom prst="rect">
            <a:avLst/>
          </a:prstGeom>
          <a:noFill/>
          <a:ln w="9525">
            <a:noFill/>
            <a:miter lim="800000"/>
            <a:headEnd/>
            <a:tailEnd/>
          </a:ln>
          <a:effectLst/>
        </p:spPr>
        <p:txBody>
          <a:bodyPr lIns="92075" tIns="46038" rIns="92075" bIns="46038">
            <a:prstTxWarp prst="textNoShape">
              <a:avLst/>
            </a:prstTxWarp>
            <a:spAutoFit/>
          </a:bodyPr>
          <a:lstStyle/>
          <a:p>
            <a:pPr eaLnBrk="1" hangingPunct="1">
              <a:spcBef>
                <a:spcPct val="0"/>
              </a:spcBef>
            </a:pPr>
            <a:r>
              <a:rPr lang="en-US" sz="2400">
                <a:solidFill>
                  <a:prstClr val="black"/>
                </a:solidFill>
                <a:latin typeface="Calibri"/>
                <a:ea typeface="ＭＳ Ｐゴシック"/>
                <a:cs typeface="Calibri"/>
              </a:rPr>
              <a:t>P</a:t>
            </a:r>
            <a:r>
              <a:rPr lang="en-US" sz="2400" baseline="-25000">
                <a:solidFill>
                  <a:prstClr val="black"/>
                </a:solidFill>
                <a:latin typeface="Calibri"/>
                <a:ea typeface="ＭＳ Ｐゴシック"/>
                <a:cs typeface="Calibri"/>
              </a:rPr>
              <a:t>1 </a:t>
            </a:r>
            <a:r>
              <a:rPr lang="en-US" sz="2400">
                <a:solidFill>
                  <a:prstClr val="black"/>
                </a:solidFill>
                <a:latin typeface="Calibri"/>
                <a:ea typeface="ＭＳ Ｐゴシック"/>
                <a:cs typeface="Calibri"/>
              </a:rPr>
              <a:t>writes</a:t>
            </a:r>
          </a:p>
        </p:txBody>
      </p:sp>
      <p:sp>
        <p:nvSpPr>
          <p:cNvPr id="55" name="Rectangle 52"/>
          <p:cNvSpPr>
            <a:spLocks noChangeArrowheads="1"/>
          </p:cNvSpPr>
          <p:nvPr/>
        </p:nvSpPr>
        <p:spPr bwMode="auto">
          <a:xfrm>
            <a:off x="352425" y="3238156"/>
            <a:ext cx="1349375" cy="462307"/>
          </a:xfrm>
          <a:prstGeom prst="rect">
            <a:avLst/>
          </a:prstGeom>
          <a:noFill/>
          <a:ln w="9525">
            <a:noFill/>
            <a:miter lim="800000"/>
            <a:headEnd/>
            <a:tailEnd/>
          </a:ln>
          <a:effectLst/>
        </p:spPr>
        <p:txBody>
          <a:bodyPr lIns="92075" tIns="46038" rIns="92075" bIns="46038">
            <a:prstTxWarp prst="textNoShape">
              <a:avLst/>
            </a:prstTxWarp>
            <a:spAutoFit/>
          </a:bodyPr>
          <a:lstStyle/>
          <a:p>
            <a:pPr eaLnBrk="1" hangingPunct="1">
              <a:spcBef>
                <a:spcPct val="0"/>
              </a:spcBef>
            </a:pPr>
            <a:r>
              <a:rPr lang="en-US" sz="2400">
                <a:solidFill>
                  <a:prstClr val="black"/>
                </a:solidFill>
                <a:latin typeface="Calibri"/>
                <a:ea typeface="ＭＳ Ｐゴシック"/>
                <a:cs typeface="Calibri"/>
              </a:rPr>
              <a:t>P</a:t>
            </a:r>
            <a:r>
              <a:rPr lang="en-US" sz="2400" baseline="-25000">
                <a:solidFill>
                  <a:prstClr val="black"/>
                </a:solidFill>
                <a:latin typeface="Calibri"/>
                <a:ea typeface="ＭＳ Ｐゴシック"/>
                <a:cs typeface="Calibri"/>
              </a:rPr>
              <a:t>2 </a:t>
            </a:r>
            <a:r>
              <a:rPr lang="en-US" sz="2400">
                <a:solidFill>
                  <a:prstClr val="black"/>
                </a:solidFill>
                <a:latin typeface="Calibri"/>
                <a:ea typeface="ＭＳ Ｐゴシック"/>
                <a:cs typeface="Calibri"/>
              </a:rPr>
              <a:t>writes</a:t>
            </a:r>
          </a:p>
        </p:txBody>
      </p:sp>
      <p:sp>
        <p:nvSpPr>
          <p:cNvPr id="56" name="Rectangle 53"/>
          <p:cNvSpPr>
            <a:spLocks noChangeArrowheads="1"/>
          </p:cNvSpPr>
          <p:nvPr/>
        </p:nvSpPr>
        <p:spPr bwMode="auto">
          <a:xfrm>
            <a:off x="368300" y="2639669"/>
            <a:ext cx="1349375" cy="462307"/>
          </a:xfrm>
          <a:prstGeom prst="rect">
            <a:avLst/>
          </a:prstGeom>
          <a:noFill/>
          <a:ln w="9525">
            <a:noFill/>
            <a:miter lim="800000"/>
            <a:headEnd/>
            <a:tailEnd/>
          </a:ln>
          <a:effectLst/>
        </p:spPr>
        <p:txBody>
          <a:bodyPr lIns="92075" tIns="46038" rIns="92075" bIns="46038">
            <a:prstTxWarp prst="textNoShape">
              <a:avLst/>
            </a:prstTxWarp>
            <a:spAutoFit/>
          </a:bodyPr>
          <a:lstStyle/>
          <a:p>
            <a:pPr eaLnBrk="1" hangingPunct="1">
              <a:spcBef>
                <a:spcPct val="0"/>
              </a:spcBef>
            </a:pPr>
            <a:r>
              <a:rPr lang="en-US" sz="2400" dirty="0">
                <a:solidFill>
                  <a:prstClr val="black"/>
                </a:solidFill>
                <a:latin typeface="Calibri"/>
                <a:ea typeface="ＭＳ Ｐゴシック"/>
                <a:cs typeface="Calibri"/>
              </a:rPr>
              <a:t>P</a:t>
            </a:r>
            <a:r>
              <a:rPr lang="en-US" sz="2400" baseline="-25000" dirty="0">
                <a:solidFill>
                  <a:prstClr val="black"/>
                </a:solidFill>
                <a:latin typeface="Calibri"/>
                <a:ea typeface="ＭＳ Ｐゴシック"/>
                <a:cs typeface="Calibri"/>
              </a:rPr>
              <a:t>1 </a:t>
            </a:r>
            <a:r>
              <a:rPr lang="en-US" sz="2400" dirty="0">
                <a:solidFill>
                  <a:prstClr val="black"/>
                </a:solidFill>
                <a:latin typeface="Calibri"/>
                <a:ea typeface="ＭＳ Ｐゴシック"/>
                <a:cs typeface="Calibri"/>
              </a:rPr>
              <a:t>reads</a:t>
            </a:r>
          </a:p>
        </p:txBody>
      </p:sp>
      <p:sp>
        <p:nvSpPr>
          <p:cNvPr id="57" name="Rectangle 54"/>
          <p:cNvSpPr>
            <a:spLocks noChangeArrowheads="1"/>
          </p:cNvSpPr>
          <p:nvPr/>
        </p:nvSpPr>
        <p:spPr bwMode="auto">
          <a:xfrm>
            <a:off x="352425" y="3552481"/>
            <a:ext cx="1349375" cy="462307"/>
          </a:xfrm>
          <a:prstGeom prst="rect">
            <a:avLst/>
          </a:prstGeom>
          <a:noFill/>
          <a:ln w="9525">
            <a:noFill/>
            <a:miter lim="800000"/>
            <a:headEnd/>
            <a:tailEnd/>
          </a:ln>
          <a:effectLst/>
        </p:spPr>
        <p:txBody>
          <a:bodyPr lIns="92075" tIns="46038" rIns="92075" bIns="46038">
            <a:prstTxWarp prst="textNoShape">
              <a:avLst/>
            </a:prstTxWarp>
            <a:spAutoFit/>
          </a:bodyPr>
          <a:lstStyle/>
          <a:p>
            <a:pPr eaLnBrk="1" hangingPunct="1">
              <a:spcBef>
                <a:spcPct val="0"/>
              </a:spcBef>
            </a:pPr>
            <a:r>
              <a:rPr lang="en-US" sz="2400">
                <a:solidFill>
                  <a:prstClr val="black"/>
                </a:solidFill>
                <a:latin typeface="Calibri"/>
                <a:ea typeface="ＭＳ Ｐゴシック"/>
                <a:cs typeface="Calibri"/>
              </a:rPr>
              <a:t>P</a:t>
            </a:r>
            <a:r>
              <a:rPr lang="en-US" sz="2400" baseline="-25000">
                <a:solidFill>
                  <a:prstClr val="black"/>
                </a:solidFill>
                <a:latin typeface="Calibri"/>
                <a:ea typeface="ＭＳ Ｐゴシック"/>
                <a:cs typeface="Calibri"/>
              </a:rPr>
              <a:t>1 </a:t>
            </a:r>
            <a:r>
              <a:rPr lang="en-US" sz="2400">
                <a:solidFill>
                  <a:prstClr val="black"/>
                </a:solidFill>
                <a:latin typeface="Calibri"/>
                <a:ea typeface="ＭＳ Ｐゴシック"/>
                <a:cs typeface="Calibri"/>
              </a:rPr>
              <a:t>writes</a:t>
            </a:r>
          </a:p>
        </p:txBody>
      </p:sp>
    </p:spTree>
    <p:extLst>
      <p:ext uri="{BB962C8B-B14F-4D97-AF65-F5344CB8AC3E}">
        <p14:creationId xmlns:p14="http://schemas.microsoft.com/office/powerpoint/2010/main" val="2532470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p:cTn id="11" dur="500" fill="hold"/>
                                        <p:tgtEl>
                                          <p:spTgt spid="17"/>
                                        </p:tgtEl>
                                        <p:attrNameLst>
                                          <p:attrName>ppt_w</p:attrName>
                                        </p:attrNameLst>
                                      </p:cBhvr>
                                      <p:tavLst>
                                        <p:tav tm="0">
                                          <p:val>
                                            <p:fltVal val="0"/>
                                          </p:val>
                                        </p:tav>
                                        <p:tav tm="100000">
                                          <p:val>
                                            <p:strVal val="#ppt_w"/>
                                          </p:val>
                                        </p:tav>
                                      </p:tavLst>
                                    </p:anim>
                                    <p:anim calcmode="lin" valueType="num">
                                      <p:cBhvr>
                                        <p:cTn id="12" dur="500" fill="hold"/>
                                        <p:tgtEl>
                                          <p:spTgt spid="17"/>
                                        </p:tgtEl>
                                        <p:attrNameLst>
                                          <p:attrName>ppt_h</p:attrName>
                                        </p:attrNameLst>
                                      </p:cBhvr>
                                      <p:tavLst>
                                        <p:tav tm="0">
                                          <p:val>
                                            <p:fltVal val="0"/>
                                          </p:val>
                                        </p:tav>
                                        <p:tav tm="100000">
                                          <p:val>
                                            <p:strVal val="#ppt_h"/>
                                          </p:val>
                                        </p:tav>
                                      </p:tavLst>
                                    </p:anim>
                                    <p:animEffect transition="in" filter="fade">
                                      <p:cBhvr>
                                        <p:cTn id="13" dur="500"/>
                                        <p:tgtEl>
                                          <p:spTgt spid="17"/>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blinds(horizontal)">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53"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p:cTn id="25" dur="500" fill="hold"/>
                                        <p:tgtEl>
                                          <p:spTgt spid="18"/>
                                        </p:tgtEl>
                                        <p:attrNameLst>
                                          <p:attrName>ppt_w</p:attrName>
                                        </p:attrNameLst>
                                      </p:cBhvr>
                                      <p:tavLst>
                                        <p:tav tm="0">
                                          <p:val>
                                            <p:fltVal val="0"/>
                                          </p:val>
                                        </p:tav>
                                        <p:tav tm="100000">
                                          <p:val>
                                            <p:strVal val="#ppt_w"/>
                                          </p:val>
                                        </p:tav>
                                      </p:tavLst>
                                    </p:anim>
                                    <p:anim calcmode="lin" valueType="num">
                                      <p:cBhvr>
                                        <p:cTn id="26" dur="500" fill="hold"/>
                                        <p:tgtEl>
                                          <p:spTgt spid="18"/>
                                        </p:tgtEl>
                                        <p:attrNameLst>
                                          <p:attrName>ppt_h</p:attrName>
                                        </p:attrNameLst>
                                      </p:cBhvr>
                                      <p:tavLst>
                                        <p:tav tm="0">
                                          <p:val>
                                            <p:fltVal val="0"/>
                                          </p:val>
                                        </p:tav>
                                        <p:tav tm="100000">
                                          <p:val>
                                            <p:strVal val="#ppt_h"/>
                                          </p:val>
                                        </p:tav>
                                      </p:tavLst>
                                    </p:anim>
                                    <p:animEffect transition="in" filter="fade">
                                      <p:cBhvr>
                                        <p:cTn id="27" dur="500"/>
                                        <p:tgtEl>
                                          <p:spTgt spid="18"/>
                                        </p:tgtEl>
                                      </p:cBhvr>
                                    </p:animEffect>
                                  </p:childTnLst>
                                </p:cTn>
                              </p:par>
                              <p:par>
                                <p:cTn id="28" presetID="53" presetClass="entr" presetSubtype="0" fill="hold" grpId="0" nodeType="withEffect">
                                  <p:stCondLst>
                                    <p:cond delay="0"/>
                                  </p:stCondLst>
                                  <p:childTnLst>
                                    <p:set>
                                      <p:cBhvr>
                                        <p:cTn id="29" dur="1" fill="hold">
                                          <p:stCondLst>
                                            <p:cond delay="0"/>
                                          </p:stCondLst>
                                        </p:cTn>
                                        <p:tgtEl>
                                          <p:spTgt spid="45"/>
                                        </p:tgtEl>
                                        <p:attrNameLst>
                                          <p:attrName>style.visibility</p:attrName>
                                        </p:attrNameLst>
                                      </p:cBhvr>
                                      <p:to>
                                        <p:strVal val="visible"/>
                                      </p:to>
                                    </p:set>
                                    <p:anim calcmode="lin" valueType="num">
                                      <p:cBhvr>
                                        <p:cTn id="30" dur="500" fill="hold"/>
                                        <p:tgtEl>
                                          <p:spTgt spid="45"/>
                                        </p:tgtEl>
                                        <p:attrNameLst>
                                          <p:attrName>ppt_w</p:attrName>
                                        </p:attrNameLst>
                                      </p:cBhvr>
                                      <p:tavLst>
                                        <p:tav tm="0">
                                          <p:val>
                                            <p:fltVal val="0"/>
                                          </p:val>
                                        </p:tav>
                                        <p:tav tm="100000">
                                          <p:val>
                                            <p:strVal val="#ppt_w"/>
                                          </p:val>
                                        </p:tav>
                                      </p:tavLst>
                                    </p:anim>
                                    <p:anim calcmode="lin" valueType="num">
                                      <p:cBhvr>
                                        <p:cTn id="31" dur="500" fill="hold"/>
                                        <p:tgtEl>
                                          <p:spTgt spid="45"/>
                                        </p:tgtEl>
                                        <p:attrNameLst>
                                          <p:attrName>ppt_h</p:attrName>
                                        </p:attrNameLst>
                                      </p:cBhvr>
                                      <p:tavLst>
                                        <p:tav tm="0">
                                          <p:val>
                                            <p:fltVal val="0"/>
                                          </p:val>
                                        </p:tav>
                                        <p:tav tm="100000">
                                          <p:val>
                                            <p:strVal val="#ppt_h"/>
                                          </p:val>
                                        </p:tav>
                                      </p:tavLst>
                                    </p:anim>
                                    <p:animEffect transition="in" filter="fade">
                                      <p:cBhvr>
                                        <p:cTn id="32" dur="500"/>
                                        <p:tgtEl>
                                          <p:spTgt spid="45"/>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p:cTn id="37" dur="500" fill="hold"/>
                                        <p:tgtEl>
                                          <p:spTgt spid="21"/>
                                        </p:tgtEl>
                                        <p:attrNameLst>
                                          <p:attrName>ppt_w</p:attrName>
                                        </p:attrNameLst>
                                      </p:cBhvr>
                                      <p:tavLst>
                                        <p:tav tm="0">
                                          <p:val>
                                            <p:fltVal val="0"/>
                                          </p:val>
                                        </p:tav>
                                        <p:tav tm="100000">
                                          <p:val>
                                            <p:strVal val="#ppt_w"/>
                                          </p:val>
                                        </p:tav>
                                      </p:tavLst>
                                    </p:anim>
                                    <p:anim calcmode="lin" valueType="num">
                                      <p:cBhvr>
                                        <p:cTn id="38" dur="500" fill="hold"/>
                                        <p:tgtEl>
                                          <p:spTgt spid="21"/>
                                        </p:tgtEl>
                                        <p:attrNameLst>
                                          <p:attrName>ppt_h</p:attrName>
                                        </p:attrNameLst>
                                      </p:cBhvr>
                                      <p:tavLst>
                                        <p:tav tm="0">
                                          <p:val>
                                            <p:fltVal val="0"/>
                                          </p:val>
                                        </p:tav>
                                        <p:tav tm="100000">
                                          <p:val>
                                            <p:strVal val="#ppt_h"/>
                                          </p:val>
                                        </p:tav>
                                      </p:tavLst>
                                    </p:anim>
                                    <p:animEffect transition="in" filter="fade">
                                      <p:cBhvr>
                                        <p:cTn id="39" dur="500"/>
                                        <p:tgtEl>
                                          <p:spTgt spid="21"/>
                                        </p:tgtEl>
                                      </p:cBhvr>
                                    </p:animEffect>
                                  </p:childTnLst>
                                </p:cTn>
                              </p:par>
                              <p:par>
                                <p:cTn id="40" presetID="53" presetClass="entr" presetSubtype="0"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500" fill="hold"/>
                                        <p:tgtEl>
                                          <p:spTgt spid="6"/>
                                        </p:tgtEl>
                                        <p:attrNameLst>
                                          <p:attrName>ppt_w</p:attrName>
                                        </p:attrNameLst>
                                      </p:cBhvr>
                                      <p:tavLst>
                                        <p:tav tm="0">
                                          <p:val>
                                            <p:fltVal val="0"/>
                                          </p:val>
                                        </p:tav>
                                        <p:tav tm="100000">
                                          <p:val>
                                            <p:strVal val="#ppt_w"/>
                                          </p:val>
                                        </p:tav>
                                      </p:tavLst>
                                    </p:anim>
                                    <p:anim calcmode="lin" valueType="num">
                                      <p:cBhvr>
                                        <p:cTn id="43" dur="500" fill="hold"/>
                                        <p:tgtEl>
                                          <p:spTgt spid="6"/>
                                        </p:tgtEl>
                                        <p:attrNameLst>
                                          <p:attrName>ppt_h</p:attrName>
                                        </p:attrNameLst>
                                      </p:cBhvr>
                                      <p:tavLst>
                                        <p:tav tm="0">
                                          <p:val>
                                            <p:fltVal val="0"/>
                                          </p:val>
                                        </p:tav>
                                        <p:tav tm="100000">
                                          <p:val>
                                            <p:strVal val="#ppt_h"/>
                                          </p:val>
                                        </p:tav>
                                      </p:tavLst>
                                    </p:anim>
                                    <p:animEffect transition="in" filter="fade">
                                      <p:cBhvr>
                                        <p:cTn id="44" dur="500"/>
                                        <p:tgtEl>
                                          <p:spTgt spid="6"/>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53" presetClass="entr" presetSubtype="0" fill="hold" grpId="0" nodeType="clickEffect">
                                  <p:stCondLst>
                                    <p:cond delay="0"/>
                                  </p:stCondLst>
                                  <p:childTnLst>
                                    <p:set>
                                      <p:cBhvr>
                                        <p:cTn id="52" dur="1" fill="hold">
                                          <p:stCondLst>
                                            <p:cond delay="0"/>
                                          </p:stCondLst>
                                        </p:cTn>
                                        <p:tgtEl>
                                          <p:spTgt spid="35"/>
                                        </p:tgtEl>
                                        <p:attrNameLst>
                                          <p:attrName>style.visibility</p:attrName>
                                        </p:attrNameLst>
                                      </p:cBhvr>
                                      <p:to>
                                        <p:strVal val="visible"/>
                                      </p:to>
                                    </p:set>
                                    <p:anim calcmode="lin" valueType="num">
                                      <p:cBhvr>
                                        <p:cTn id="53" dur="500" fill="hold"/>
                                        <p:tgtEl>
                                          <p:spTgt spid="35"/>
                                        </p:tgtEl>
                                        <p:attrNameLst>
                                          <p:attrName>ppt_w</p:attrName>
                                        </p:attrNameLst>
                                      </p:cBhvr>
                                      <p:tavLst>
                                        <p:tav tm="0">
                                          <p:val>
                                            <p:fltVal val="0"/>
                                          </p:val>
                                        </p:tav>
                                        <p:tav tm="100000">
                                          <p:val>
                                            <p:strVal val="#ppt_w"/>
                                          </p:val>
                                        </p:tav>
                                      </p:tavLst>
                                    </p:anim>
                                    <p:anim calcmode="lin" valueType="num">
                                      <p:cBhvr>
                                        <p:cTn id="54" dur="500" fill="hold"/>
                                        <p:tgtEl>
                                          <p:spTgt spid="35"/>
                                        </p:tgtEl>
                                        <p:attrNameLst>
                                          <p:attrName>ppt_h</p:attrName>
                                        </p:attrNameLst>
                                      </p:cBhvr>
                                      <p:tavLst>
                                        <p:tav tm="0">
                                          <p:val>
                                            <p:fltVal val="0"/>
                                          </p:val>
                                        </p:tav>
                                        <p:tav tm="100000">
                                          <p:val>
                                            <p:strVal val="#ppt_h"/>
                                          </p:val>
                                        </p:tav>
                                      </p:tavLst>
                                    </p:anim>
                                    <p:animEffect transition="in" filter="fade">
                                      <p:cBhvr>
                                        <p:cTn id="55" dur="500"/>
                                        <p:tgtEl>
                                          <p:spTgt spid="35"/>
                                        </p:tgtEl>
                                      </p:cBhvr>
                                    </p:animEffect>
                                  </p:childTnLst>
                                </p:cTn>
                              </p:par>
                              <p:par>
                                <p:cTn id="56" presetID="53" presetClass="entr" presetSubtype="0" fill="hold" grpId="0" nodeType="withEffect">
                                  <p:stCondLst>
                                    <p:cond delay="0"/>
                                  </p:stCondLst>
                                  <p:childTnLst>
                                    <p:set>
                                      <p:cBhvr>
                                        <p:cTn id="57" dur="1" fill="hold">
                                          <p:stCondLst>
                                            <p:cond delay="0"/>
                                          </p:stCondLst>
                                        </p:cTn>
                                        <p:tgtEl>
                                          <p:spTgt spid="44"/>
                                        </p:tgtEl>
                                        <p:attrNameLst>
                                          <p:attrName>style.visibility</p:attrName>
                                        </p:attrNameLst>
                                      </p:cBhvr>
                                      <p:to>
                                        <p:strVal val="visible"/>
                                      </p:to>
                                    </p:set>
                                    <p:anim calcmode="lin" valueType="num">
                                      <p:cBhvr>
                                        <p:cTn id="58" dur="500" fill="hold"/>
                                        <p:tgtEl>
                                          <p:spTgt spid="44"/>
                                        </p:tgtEl>
                                        <p:attrNameLst>
                                          <p:attrName>ppt_w</p:attrName>
                                        </p:attrNameLst>
                                      </p:cBhvr>
                                      <p:tavLst>
                                        <p:tav tm="0">
                                          <p:val>
                                            <p:fltVal val="0"/>
                                          </p:val>
                                        </p:tav>
                                        <p:tav tm="100000">
                                          <p:val>
                                            <p:strVal val="#ppt_w"/>
                                          </p:val>
                                        </p:tav>
                                      </p:tavLst>
                                    </p:anim>
                                    <p:anim calcmode="lin" valueType="num">
                                      <p:cBhvr>
                                        <p:cTn id="59" dur="500" fill="hold"/>
                                        <p:tgtEl>
                                          <p:spTgt spid="44"/>
                                        </p:tgtEl>
                                        <p:attrNameLst>
                                          <p:attrName>ppt_h</p:attrName>
                                        </p:attrNameLst>
                                      </p:cBhvr>
                                      <p:tavLst>
                                        <p:tav tm="0">
                                          <p:val>
                                            <p:fltVal val="0"/>
                                          </p:val>
                                        </p:tav>
                                        <p:tav tm="100000">
                                          <p:val>
                                            <p:strVal val="#ppt_h"/>
                                          </p:val>
                                        </p:tav>
                                      </p:tavLst>
                                    </p:anim>
                                    <p:animEffect transition="in" filter="fade">
                                      <p:cBhvr>
                                        <p:cTn id="60" dur="500"/>
                                        <p:tgtEl>
                                          <p:spTgt spid="44"/>
                                        </p:tgtEl>
                                      </p:cBhvr>
                                    </p:animEffect>
                                  </p:childTnLst>
                                </p:cTn>
                              </p:par>
                            </p:childTnLst>
                          </p:cTn>
                        </p:par>
                      </p:childTnLst>
                    </p:cTn>
                  </p:par>
                  <p:par>
                    <p:cTn id="61" fill="hold">
                      <p:stCondLst>
                        <p:cond delay="indefinite"/>
                      </p:stCondLst>
                      <p:childTnLst>
                        <p:par>
                          <p:cTn id="62" fill="hold">
                            <p:stCondLst>
                              <p:cond delay="0"/>
                            </p:stCondLst>
                            <p:childTnLst>
                              <p:par>
                                <p:cTn id="63" presetID="53" presetClass="entr" presetSubtype="0" fill="hold" grpId="0" nodeType="clickEffect">
                                  <p:stCondLst>
                                    <p:cond delay="0"/>
                                  </p:stCondLst>
                                  <p:childTnLst>
                                    <p:set>
                                      <p:cBhvr>
                                        <p:cTn id="64" dur="1" fill="hold">
                                          <p:stCondLst>
                                            <p:cond delay="0"/>
                                          </p:stCondLst>
                                        </p:cTn>
                                        <p:tgtEl>
                                          <p:spTgt spid="41"/>
                                        </p:tgtEl>
                                        <p:attrNameLst>
                                          <p:attrName>style.visibility</p:attrName>
                                        </p:attrNameLst>
                                      </p:cBhvr>
                                      <p:to>
                                        <p:strVal val="visible"/>
                                      </p:to>
                                    </p:set>
                                    <p:anim calcmode="lin" valueType="num">
                                      <p:cBhvr>
                                        <p:cTn id="65" dur="500" fill="hold"/>
                                        <p:tgtEl>
                                          <p:spTgt spid="41"/>
                                        </p:tgtEl>
                                        <p:attrNameLst>
                                          <p:attrName>ppt_w</p:attrName>
                                        </p:attrNameLst>
                                      </p:cBhvr>
                                      <p:tavLst>
                                        <p:tav tm="0">
                                          <p:val>
                                            <p:fltVal val="0"/>
                                          </p:val>
                                        </p:tav>
                                        <p:tav tm="100000">
                                          <p:val>
                                            <p:strVal val="#ppt_w"/>
                                          </p:val>
                                        </p:tav>
                                      </p:tavLst>
                                    </p:anim>
                                    <p:anim calcmode="lin" valueType="num">
                                      <p:cBhvr>
                                        <p:cTn id="66" dur="500" fill="hold"/>
                                        <p:tgtEl>
                                          <p:spTgt spid="41"/>
                                        </p:tgtEl>
                                        <p:attrNameLst>
                                          <p:attrName>ppt_h</p:attrName>
                                        </p:attrNameLst>
                                      </p:cBhvr>
                                      <p:tavLst>
                                        <p:tav tm="0">
                                          <p:val>
                                            <p:fltVal val="0"/>
                                          </p:val>
                                        </p:tav>
                                        <p:tav tm="100000">
                                          <p:val>
                                            <p:strVal val="#ppt_h"/>
                                          </p:val>
                                        </p:tav>
                                      </p:tavLst>
                                    </p:anim>
                                    <p:animEffect transition="in" filter="fade">
                                      <p:cBhvr>
                                        <p:cTn id="67" dur="500"/>
                                        <p:tgtEl>
                                          <p:spTgt spid="41"/>
                                        </p:tgtEl>
                                      </p:cBhvr>
                                    </p:animEffect>
                                  </p:childTnLst>
                                </p:cTn>
                              </p:par>
                              <p:par>
                                <p:cTn id="68" presetID="53" presetClass="entr" presetSubtype="0" fill="hold" grpId="0" nodeType="withEffect">
                                  <p:stCondLst>
                                    <p:cond delay="0"/>
                                  </p:stCondLst>
                                  <p:childTnLst>
                                    <p:set>
                                      <p:cBhvr>
                                        <p:cTn id="69" dur="1" fill="hold">
                                          <p:stCondLst>
                                            <p:cond delay="0"/>
                                          </p:stCondLst>
                                        </p:cTn>
                                        <p:tgtEl>
                                          <p:spTgt spid="20"/>
                                        </p:tgtEl>
                                        <p:attrNameLst>
                                          <p:attrName>style.visibility</p:attrName>
                                        </p:attrNameLst>
                                      </p:cBhvr>
                                      <p:to>
                                        <p:strVal val="visible"/>
                                      </p:to>
                                    </p:set>
                                    <p:anim calcmode="lin" valueType="num">
                                      <p:cBhvr>
                                        <p:cTn id="70" dur="500" fill="hold"/>
                                        <p:tgtEl>
                                          <p:spTgt spid="20"/>
                                        </p:tgtEl>
                                        <p:attrNameLst>
                                          <p:attrName>ppt_w</p:attrName>
                                        </p:attrNameLst>
                                      </p:cBhvr>
                                      <p:tavLst>
                                        <p:tav tm="0">
                                          <p:val>
                                            <p:fltVal val="0"/>
                                          </p:val>
                                        </p:tav>
                                        <p:tav tm="100000">
                                          <p:val>
                                            <p:strVal val="#ppt_w"/>
                                          </p:val>
                                        </p:tav>
                                      </p:tavLst>
                                    </p:anim>
                                    <p:anim calcmode="lin" valueType="num">
                                      <p:cBhvr>
                                        <p:cTn id="71" dur="500" fill="hold"/>
                                        <p:tgtEl>
                                          <p:spTgt spid="20"/>
                                        </p:tgtEl>
                                        <p:attrNameLst>
                                          <p:attrName>ppt_h</p:attrName>
                                        </p:attrNameLst>
                                      </p:cBhvr>
                                      <p:tavLst>
                                        <p:tav tm="0">
                                          <p:val>
                                            <p:fltVal val="0"/>
                                          </p:val>
                                        </p:tav>
                                        <p:tav tm="100000">
                                          <p:val>
                                            <p:strVal val="#ppt_h"/>
                                          </p:val>
                                        </p:tav>
                                      </p:tavLst>
                                    </p:anim>
                                    <p:animEffect transition="in" filter="fade">
                                      <p:cBhvr>
                                        <p:cTn id="72" dur="500"/>
                                        <p:tgtEl>
                                          <p:spTgt spid="20"/>
                                        </p:tgtEl>
                                      </p:cBhvr>
                                    </p:animEffec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53"/>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53" presetClass="entr" presetSubtype="0" fill="hold" grpId="0" nodeType="clickEffect">
                                  <p:stCondLst>
                                    <p:cond delay="0"/>
                                  </p:stCondLst>
                                  <p:childTnLst>
                                    <p:set>
                                      <p:cBhvr>
                                        <p:cTn id="80" dur="1" fill="hold">
                                          <p:stCondLst>
                                            <p:cond delay="0"/>
                                          </p:stCondLst>
                                        </p:cTn>
                                        <p:tgtEl>
                                          <p:spTgt spid="14"/>
                                        </p:tgtEl>
                                        <p:attrNameLst>
                                          <p:attrName>style.visibility</p:attrName>
                                        </p:attrNameLst>
                                      </p:cBhvr>
                                      <p:to>
                                        <p:strVal val="visible"/>
                                      </p:to>
                                    </p:set>
                                    <p:anim calcmode="lin" valueType="num">
                                      <p:cBhvr>
                                        <p:cTn id="81" dur="500" fill="hold"/>
                                        <p:tgtEl>
                                          <p:spTgt spid="14"/>
                                        </p:tgtEl>
                                        <p:attrNameLst>
                                          <p:attrName>ppt_w</p:attrName>
                                        </p:attrNameLst>
                                      </p:cBhvr>
                                      <p:tavLst>
                                        <p:tav tm="0">
                                          <p:val>
                                            <p:fltVal val="0"/>
                                          </p:val>
                                        </p:tav>
                                        <p:tav tm="100000">
                                          <p:val>
                                            <p:strVal val="#ppt_w"/>
                                          </p:val>
                                        </p:tav>
                                      </p:tavLst>
                                    </p:anim>
                                    <p:anim calcmode="lin" valueType="num">
                                      <p:cBhvr>
                                        <p:cTn id="82" dur="500" fill="hold"/>
                                        <p:tgtEl>
                                          <p:spTgt spid="14"/>
                                        </p:tgtEl>
                                        <p:attrNameLst>
                                          <p:attrName>ppt_h</p:attrName>
                                        </p:attrNameLst>
                                      </p:cBhvr>
                                      <p:tavLst>
                                        <p:tav tm="0">
                                          <p:val>
                                            <p:fltVal val="0"/>
                                          </p:val>
                                        </p:tav>
                                        <p:tav tm="100000">
                                          <p:val>
                                            <p:strVal val="#ppt_h"/>
                                          </p:val>
                                        </p:tav>
                                      </p:tavLst>
                                    </p:anim>
                                    <p:animEffect transition="in" filter="fade">
                                      <p:cBhvr>
                                        <p:cTn id="83" dur="500"/>
                                        <p:tgtEl>
                                          <p:spTgt spid="14"/>
                                        </p:tgtEl>
                                      </p:cBhvr>
                                    </p:animEffect>
                                  </p:childTnLst>
                                </p:cTn>
                              </p:par>
                              <p:par>
                                <p:cTn id="84" presetID="53" presetClass="entr" presetSubtype="0" fill="hold" grpId="0" nodeType="withEffect">
                                  <p:stCondLst>
                                    <p:cond delay="0"/>
                                  </p:stCondLst>
                                  <p:childTnLst>
                                    <p:set>
                                      <p:cBhvr>
                                        <p:cTn id="85" dur="1" fill="hold">
                                          <p:stCondLst>
                                            <p:cond delay="0"/>
                                          </p:stCondLst>
                                        </p:cTn>
                                        <p:tgtEl>
                                          <p:spTgt spid="19"/>
                                        </p:tgtEl>
                                        <p:attrNameLst>
                                          <p:attrName>style.visibility</p:attrName>
                                        </p:attrNameLst>
                                      </p:cBhvr>
                                      <p:to>
                                        <p:strVal val="visible"/>
                                      </p:to>
                                    </p:set>
                                    <p:anim calcmode="lin" valueType="num">
                                      <p:cBhvr>
                                        <p:cTn id="86" dur="500" fill="hold"/>
                                        <p:tgtEl>
                                          <p:spTgt spid="19"/>
                                        </p:tgtEl>
                                        <p:attrNameLst>
                                          <p:attrName>ppt_w</p:attrName>
                                        </p:attrNameLst>
                                      </p:cBhvr>
                                      <p:tavLst>
                                        <p:tav tm="0">
                                          <p:val>
                                            <p:fltVal val="0"/>
                                          </p:val>
                                        </p:tav>
                                        <p:tav tm="100000">
                                          <p:val>
                                            <p:strVal val="#ppt_w"/>
                                          </p:val>
                                        </p:tav>
                                      </p:tavLst>
                                    </p:anim>
                                    <p:anim calcmode="lin" valueType="num">
                                      <p:cBhvr>
                                        <p:cTn id="87" dur="500" fill="hold"/>
                                        <p:tgtEl>
                                          <p:spTgt spid="19"/>
                                        </p:tgtEl>
                                        <p:attrNameLst>
                                          <p:attrName>ppt_h</p:attrName>
                                        </p:attrNameLst>
                                      </p:cBhvr>
                                      <p:tavLst>
                                        <p:tav tm="0">
                                          <p:val>
                                            <p:fltVal val="0"/>
                                          </p:val>
                                        </p:tav>
                                        <p:tav tm="100000">
                                          <p:val>
                                            <p:strVal val="#ppt_h"/>
                                          </p:val>
                                        </p:tav>
                                      </p:tavLst>
                                    </p:anim>
                                    <p:animEffect transition="in" filter="fade">
                                      <p:cBhvr>
                                        <p:cTn id="88" dur="500"/>
                                        <p:tgtEl>
                                          <p:spTgt spid="19"/>
                                        </p:tgtEl>
                                      </p:cBhvr>
                                    </p:animEffect>
                                  </p:childTnLst>
                                </p:cTn>
                              </p:par>
                            </p:childTnLst>
                          </p:cTn>
                        </p:par>
                      </p:childTnLst>
                    </p:cTn>
                  </p:par>
                  <p:par>
                    <p:cTn id="89" fill="hold">
                      <p:stCondLst>
                        <p:cond delay="indefinite"/>
                      </p:stCondLst>
                      <p:childTnLst>
                        <p:par>
                          <p:cTn id="90" fill="hold">
                            <p:stCondLst>
                              <p:cond delay="0"/>
                            </p:stCondLst>
                            <p:childTnLst>
                              <p:par>
                                <p:cTn id="91" presetID="53" presetClass="entr" presetSubtype="0" fill="hold" grpId="0" nodeType="clickEffect">
                                  <p:stCondLst>
                                    <p:cond delay="0"/>
                                  </p:stCondLst>
                                  <p:childTnLst>
                                    <p:set>
                                      <p:cBhvr>
                                        <p:cTn id="92" dur="1" fill="hold">
                                          <p:stCondLst>
                                            <p:cond delay="0"/>
                                          </p:stCondLst>
                                        </p:cTn>
                                        <p:tgtEl>
                                          <p:spTgt spid="43"/>
                                        </p:tgtEl>
                                        <p:attrNameLst>
                                          <p:attrName>style.visibility</p:attrName>
                                        </p:attrNameLst>
                                      </p:cBhvr>
                                      <p:to>
                                        <p:strVal val="visible"/>
                                      </p:to>
                                    </p:set>
                                    <p:anim calcmode="lin" valueType="num">
                                      <p:cBhvr>
                                        <p:cTn id="93" dur="500" fill="hold"/>
                                        <p:tgtEl>
                                          <p:spTgt spid="43"/>
                                        </p:tgtEl>
                                        <p:attrNameLst>
                                          <p:attrName>ppt_w</p:attrName>
                                        </p:attrNameLst>
                                      </p:cBhvr>
                                      <p:tavLst>
                                        <p:tav tm="0">
                                          <p:val>
                                            <p:fltVal val="0"/>
                                          </p:val>
                                        </p:tav>
                                        <p:tav tm="100000">
                                          <p:val>
                                            <p:strVal val="#ppt_w"/>
                                          </p:val>
                                        </p:tav>
                                      </p:tavLst>
                                    </p:anim>
                                    <p:anim calcmode="lin" valueType="num">
                                      <p:cBhvr>
                                        <p:cTn id="94" dur="500" fill="hold"/>
                                        <p:tgtEl>
                                          <p:spTgt spid="43"/>
                                        </p:tgtEl>
                                        <p:attrNameLst>
                                          <p:attrName>ppt_h</p:attrName>
                                        </p:attrNameLst>
                                      </p:cBhvr>
                                      <p:tavLst>
                                        <p:tav tm="0">
                                          <p:val>
                                            <p:fltVal val="0"/>
                                          </p:val>
                                        </p:tav>
                                        <p:tav tm="100000">
                                          <p:val>
                                            <p:strVal val="#ppt_h"/>
                                          </p:val>
                                        </p:tav>
                                      </p:tavLst>
                                    </p:anim>
                                    <p:animEffect transition="in" filter="fade">
                                      <p:cBhvr>
                                        <p:cTn id="95" dur="500"/>
                                        <p:tgtEl>
                                          <p:spTgt spid="43"/>
                                        </p:tgtEl>
                                      </p:cBhvr>
                                    </p:animEffect>
                                  </p:childTnLst>
                                </p:cTn>
                              </p:par>
                              <p:par>
                                <p:cTn id="96" presetID="53" presetClass="entr" presetSubtype="0" fill="hold" grpId="0" nodeType="withEffect">
                                  <p:stCondLst>
                                    <p:cond delay="0"/>
                                  </p:stCondLst>
                                  <p:childTnLst>
                                    <p:set>
                                      <p:cBhvr>
                                        <p:cTn id="97" dur="1" fill="hold">
                                          <p:stCondLst>
                                            <p:cond delay="0"/>
                                          </p:stCondLst>
                                        </p:cTn>
                                        <p:tgtEl>
                                          <p:spTgt spid="36"/>
                                        </p:tgtEl>
                                        <p:attrNameLst>
                                          <p:attrName>style.visibility</p:attrName>
                                        </p:attrNameLst>
                                      </p:cBhvr>
                                      <p:to>
                                        <p:strVal val="visible"/>
                                      </p:to>
                                    </p:set>
                                    <p:anim calcmode="lin" valueType="num">
                                      <p:cBhvr>
                                        <p:cTn id="98" dur="500" fill="hold"/>
                                        <p:tgtEl>
                                          <p:spTgt spid="36"/>
                                        </p:tgtEl>
                                        <p:attrNameLst>
                                          <p:attrName>ppt_w</p:attrName>
                                        </p:attrNameLst>
                                      </p:cBhvr>
                                      <p:tavLst>
                                        <p:tav tm="0">
                                          <p:val>
                                            <p:fltVal val="0"/>
                                          </p:val>
                                        </p:tav>
                                        <p:tav tm="100000">
                                          <p:val>
                                            <p:strVal val="#ppt_w"/>
                                          </p:val>
                                        </p:tav>
                                      </p:tavLst>
                                    </p:anim>
                                    <p:anim calcmode="lin" valueType="num">
                                      <p:cBhvr>
                                        <p:cTn id="99" dur="500" fill="hold"/>
                                        <p:tgtEl>
                                          <p:spTgt spid="36"/>
                                        </p:tgtEl>
                                        <p:attrNameLst>
                                          <p:attrName>ppt_h</p:attrName>
                                        </p:attrNameLst>
                                      </p:cBhvr>
                                      <p:tavLst>
                                        <p:tav tm="0">
                                          <p:val>
                                            <p:fltVal val="0"/>
                                          </p:val>
                                        </p:tav>
                                        <p:tav tm="100000">
                                          <p:val>
                                            <p:strVal val="#ppt_h"/>
                                          </p:val>
                                        </p:tav>
                                      </p:tavLst>
                                    </p:anim>
                                    <p:animEffect transition="in" filter="fade">
                                      <p:cBhvr>
                                        <p:cTn id="100" dur="500"/>
                                        <p:tgtEl>
                                          <p:spTgt spid="36"/>
                                        </p:tgtEl>
                                      </p:cBhvr>
                                    </p:animEffect>
                                  </p:childTnLst>
                                </p:cTn>
                              </p:par>
                            </p:childTnLst>
                          </p:cTn>
                        </p:par>
                      </p:childTnLst>
                    </p:cTn>
                  </p:par>
                  <p:par>
                    <p:cTn id="101" fill="hold">
                      <p:stCondLst>
                        <p:cond delay="indefinite"/>
                      </p:stCondLst>
                      <p:childTnLst>
                        <p:par>
                          <p:cTn id="102" fill="hold">
                            <p:stCondLst>
                              <p:cond delay="0"/>
                            </p:stCondLst>
                            <p:childTnLst>
                              <p:par>
                                <p:cTn id="103" presetID="53" presetClass="entr" presetSubtype="0" fill="hold" grpId="0" nodeType="clickEffect">
                                  <p:stCondLst>
                                    <p:cond delay="0"/>
                                  </p:stCondLst>
                                  <p:childTnLst>
                                    <p:set>
                                      <p:cBhvr>
                                        <p:cTn id="104" dur="1" fill="hold">
                                          <p:stCondLst>
                                            <p:cond delay="0"/>
                                          </p:stCondLst>
                                        </p:cTn>
                                        <p:tgtEl>
                                          <p:spTgt spid="39"/>
                                        </p:tgtEl>
                                        <p:attrNameLst>
                                          <p:attrName>style.visibility</p:attrName>
                                        </p:attrNameLst>
                                      </p:cBhvr>
                                      <p:to>
                                        <p:strVal val="visible"/>
                                      </p:to>
                                    </p:set>
                                    <p:anim calcmode="lin" valueType="num">
                                      <p:cBhvr>
                                        <p:cTn id="105" dur="500" fill="hold"/>
                                        <p:tgtEl>
                                          <p:spTgt spid="39"/>
                                        </p:tgtEl>
                                        <p:attrNameLst>
                                          <p:attrName>ppt_w</p:attrName>
                                        </p:attrNameLst>
                                      </p:cBhvr>
                                      <p:tavLst>
                                        <p:tav tm="0">
                                          <p:val>
                                            <p:fltVal val="0"/>
                                          </p:val>
                                        </p:tav>
                                        <p:tav tm="100000">
                                          <p:val>
                                            <p:strVal val="#ppt_w"/>
                                          </p:val>
                                        </p:tav>
                                      </p:tavLst>
                                    </p:anim>
                                    <p:anim calcmode="lin" valueType="num">
                                      <p:cBhvr>
                                        <p:cTn id="106" dur="500" fill="hold"/>
                                        <p:tgtEl>
                                          <p:spTgt spid="39"/>
                                        </p:tgtEl>
                                        <p:attrNameLst>
                                          <p:attrName>ppt_h</p:attrName>
                                        </p:attrNameLst>
                                      </p:cBhvr>
                                      <p:tavLst>
                                        <p:tav tm="0">
                                          <p:val>
                                            <p:fltVal val="0"/>
                                          </p:val>
                                        </p:tav>
                                        <p:tav tm="100000">
                                          <p:val>
                                            <p:strVal val="#ppt_h"/>
                                          </p:val>
                                        </p:tav>
                                      </p:tavLst>
                                    </p:anim>
                                    <p:animEffect transition="in" filter="fade">
                                      <p:cBhvr>
                                        <p:cTn id="107" dur="500"/>
                                        <p:tgtEl>
                                          <p:spTgt spid="39"/>
                                        </p:tgtEl>
                                      </p:cBhvr>
                                    </p:animEffect>
                                  </p:childTnLst>
                                </p:cTn>
                              </p:par>
                              <p:par>
                                <p:cTn id="108" presetID="53" presetClass="entr" presetSubtype="0" fill="hold" grpId="0" nodeType="withEffect">
                                  <p:stCondLst>
                                    <p:cond delay="0"/>
                                  </p:stCondLst>
                                  <p:childTnLst>
                                    <p:set>
                                      <p:cBhvr>
                                        <p:cTn id="109" dur="1" fill="hold">
                                          <p:stCondLst>
                                            <p:cond delay="0"/>
                                          </p:stCondLst>
                                        </p:cTn>
                                        <p:tgtEl>
                                          <p:spTgt spid="24"/>
                                        </p:tgtEl>
                                        <p:attrNameLst>
                                          <p:attrName>style.visibility</p:attrName>
                                        </p:attrNameLst>
                                      </p:cBhvr>
                                      <p:to>
                                        <p:strVal val="visible"/>
                                      </p:to>
                                    </p:set>
                                    <p:anim calcmode="lin" valueType="num">
                                      <p:cBhvr>
                                        <p:cTn id="110" dur="500" fill="hold"/>
                                        <p:tgtEl>
                                          <p:spTgt spid="24"/>
                                        </p:tgtEl>
                                        <p:attrNameLst>
                                          <p:attrName>ppt_w</p:attrName>
                                        </p:attrNameLst>
                                      </p:cBhvr>
                                      <p:tavLst>
                                        <p:tav tm="0">
                                          <p:val>
                                            <p:fltVal val="0"/>
                                          </p:val>
                                        </p:tav>
                                        <p:tav tm="100000">
                                          <p:val>
                                            <p:strVal val="#ppt_w"/>
                                          </p:val>
                                        </p:tav>
                                      </p:tavLst>
                                    </p:anim>
                                    <p:anim calcmode="lin" valueType="num">
                                      <p:cBhvr>
                                        <p:cTn id="111" dur="500" fill="hold"/>
                                        <p:tgtEl>
                                          <p:spTgt spid="24"/>
                                        </p:tgtEl>
                                        <p:attrNameLst>
                                          <p:attrName>ppt_h</p:attrName>
                                        </p:attrNameLst>
                                      </p:cBhvr>
                                      <p:tavLst>
                                        <p:tav tm="0">
                                          <p:val>
                                            <p:fltVal val="0"/>
                                          </p:val>
                                        </p:tav>
                                        <p:tav tm="100000">
                                          <p:val>
                                            <p:strVal val="#ppt_h"/>
                                          </p:val>
                                        </p:tav>
                                      </p:tavLst>
                                    </p:anim>
                                    <p:animEffect transition="in" filter="fade">
                                      <p:cBhvr>
                                        <p:cTn id="112" dur="500"/>
                                        <p:tgtEl>
                                          <p:spTgt spid="24"/>
                                        </p:tgtEl>
                                      </p:cBhvr>
                                    </p:animEffec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56"/>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26" presetClass="emph" presetSubtype="0" fill="hold" grpId="1" nodeType="clickEffect">
                                  <p:stCondLst>
                                    <p:cond delay="0"/>
                                  </p:stCondLst>
                                  <p:childTnLst>
                                    <p:animEffect transition="out" filter="fade">
                                      <p:cBhvr>
                                        <p:cTn id="120" dur="1000" tmFilter="0, 0; .2, .5; .8, .5; 1, 0"/>
                                        <p:tgtEl>
                                          <p:spTgt spid="17"/>
                                        </p:tgtEl>
                                      </p:cBhvr>
                                    </p:animEffect>
                                    <p:animScale>
                                      <p:cBhvr>
                                        <p:cTn id="121" dur="500" autoRev="1" fill="hold"/>
                                        <p:tgtEl>
                                          <p:spTgt spid="17"/>
                                        </p:tgtEl>
                                      </p:cBhvr>
                                      <p:by x="105000" y="105000"/>
                                    </p:animScale>
                                  </p:childTnLst>
                                </p:cTn>
                              </p:par>
                              <p:par>
                                <p:cTn id="122" presetID="26" presetClass="emph" presetSubtype="0" fill="hold" grpId="1" nodeType="withEffect">
                                  <p:stCondLst>
                                    <p:cond delay="0"/>
                                  </p:stCondLst>
                                  <p:childTnLst>
                                    <p:animEffect transition="out" filter="fade">
                                      <p:cBhvr>
                                        <p:cTn id="123" dur="1000" tmFilter="0, 0; .2, .5; .8, .5; 1, 0"/>
                                        <p:tgtEl>
                                          <p:spTgt spid="46"/>
                                        </p:tgtEl>
                                      </p:cBhvr>
                                    </p:animEffect>
                                    <p:animScale>
                                      <p:cBhvr>
                                        <p:cTn id="124" dur="500" autoRev="1" fill="hold"/>
                                        <p:tgtEl>
                                          <p:spTgt spid="46"/>
                                        </p:tgtEl>
                                      </p:cBhvr>
                                      <p:by x="105000" y="105000"/>
                                    </p:animScale>
                                  </p:childTnLst>
                                </p:cTn>
                              </p:par>
                            </p:childTnLst>
                          </p:cTn>
                        </p:par>
                      </p:childTnLst>
                    </p:cTn>
                  </p:par>
                  <p:par>
                    <p:cTn id="125" fill="hold">
                      <p:stCondLst>
                        <p:cond delay="indefinite"/>
                      </p:stCondLst>
                      <p:childTnLst>
                        <p:par>
                          <p:cTn id="126" fill="hold">
                            <p:stCondLst>
                              <p:cond delay="0"/>
                            </p:stCondLst>
                            <p:childTnLst>
                              <p:par>
                                <p:cTn id="127" presetID="53" presetClass="entr" presetSubtype="0" fill="hold" grpId="0" nodeType="clickEffect">
                                  <p:stCondLst>
                                    <p:cond delay="0"/>
                                  </p:stCondLst>
                                  <p:childTnLst>
                                    <p:set>
                                      <p:cBhvr>
                                        <p:cTn id="128" dur="1" fill="hold">
                                          <p:stCondLst>
                                            <p:cond delay="0"/>
                                          </p:stCondLst>
                                        </p:cTn>
                                        <p:tgtEl>
                                          <p:spTgt spid="42"/>
                                        </p:tgtEl>
                                        <p:attrNameLst>
                                          <p:attrName>style.visibility</p:attrName>
                                        </p:attrNameLst>
                                      </p:cBhvr>
                                      <p:to>
                                        <p:strVal val="visible"/>
                                      </p:to>
                                    </p:set>
                                    <p:anim calcmode="lin" valueType="num">
                                      <p:cBhvr>
                                        <p:cTn id="129" dur="500" fill="hold"/>
                                        <p:tgtEl>
                                          <p:spTgt spid="42"/>
                                        </p:tgtEl>
                                        <p:attrNameLst>
                                          <p:attrName>ppt_w</p:attrName>
                                        </p:attrNameLst>
                                      </p:cBhvr>
                                      <p:tavLst>
                                        <p:tav tm="0">
                                          <p:val>
                                            <p:fltVal val="0"/>
                                          </p:val>
                                        </p:tav>
                                        <p:tav tm="100000">
                                          <p:val>
                                            <p:strVal val="#ppt_w"/>
                                          </p:val>
                                        </p:tav>
                                      </p:tavLst>
                                    </p:anim>
                                    <p:anim calcmode="lin" valueType="num">
                                      <p:cBhvr>
                                        <p:cTn id="130" dur="500" fill="hold"/>
                                        <p:tgtEl>
                                          <p:spTgt spid="42"/>
                                        </p:tgtEl>
                                        <p:attrNameLst>
                                          <p:attrName>ppt_h</p:attrName>
                                        </p:attrNameLst>
                                      </p:cBhvr>
                                      <p:tavLst>
                                        <p:tav tm="0">
                                          <p:val>
                                            <p:fltVal val="0"/>
                                          </p:val>
                                        </p:tav>
                                        <p:tav tm="100000">
                                          <p:val>
                                            <p:strVal val="#ppt_h"/>
                                          </p:val>
                                        </p:tav>
                                      </p:tavLst>
                                    </p:anim>
                                    <p:animEffect transition="in" filter="fade">
                                      <p:cBhvr>
                                        <p:cTn id="131" dur="500"/>
                                        <p:tgtEl>
                                          <p:spTgt spid="42"/>
                                        </p:tgtEl>
                                      </p:cBhvr>
                                    </p:animEffect>
                                  </p:childTnLst>
                                </p:cTn>
                              </p:par>
                              <p:par>
                                <p:cTn id="132" presetID="53" presetClass="entr" presetSubtype="0" fill="hold" grpId="0" nodeType="withEffect">
                                  <p:stCondLst>
                                    <p:cond delay="0"/>
                                  </p:stCondLst>
                                  <p:childTnLst>
                                    <p:set>
                                      <p:cBhvr>
                                        <p:cTn id="133" dur="1" fill="hold">
                                          <p:stCondLst>
                                            <p:cond delay="0"/>
                                          </p:stCondLst>
                                        </p:cTn>
                                        <p:tgtEl>
                                          <p:spTgt spid="38"/>
                                        </p:tgtEl>
                                        <p:attrNameLst>
                                          <p:attrName>style.visibility</p:attrName>
                                        </p:attrNameLst>
                                      </p:cBhvr>
                                      <p:to>
                                        <p:strVal val="visible"/>
                                      </p:to>
                                    </p:set>
                                    <p:anim calcmode="lin" valueType="num">
                                      <p:cBhvr>
                                        <p:cTn id="134" dur="500" fill="hold"/>
                                        <p:tgtEl>
                                          <p:spTgt spid="38"/>
                                        </p:tgtEl>
                                        <p:attrNameLst>
                                          <p:attrName>ppt_w</p:attrName>
                                        </p:attrNameLst>
                                      </p:cBhvr>
                                      <p:tavLst>
                                        <p:tav tm="0">
                                          <p:val>
                                            <p:fltVal val="0"/>
                                          </p:val>
                                        </p:tav>
                                        <p:tav tm="100000">
                                          <p:val>
                                            <p:strVal val="#ppt_w"/>
                                          </p:val>
                                        </p:tav>
                                      </p:tavLst>
                                    </p:anim>
                                    <p:anim calcmode="lin" valueType="num">
                                      <p:cBhvr>
                                        <p:cTn id="135" dur="500" fill="hold"/>
                                        <p:tgtEl>
                                          <p:spTgt spid="38"/>
                                        </p:tgtEl>
                                        <p:attrNameLst>
                                          <p:attrName>ppt_h</p:attrName>
                                        </p:attrNameLst>
                                      </p:cBhvr>
                                      <p:tavLst>
                                        <p:tav tm="0">
                                          <p:val>
                                            <p:fltVal val="0"/>
                                          </p:val>
                                        </p:tav>
                                        <p:tav tm="100000">
                                          <p:val>
                                            <p:strVal val="#ppt_h"/>
                                          </p:val>
                                        </p:tav>
                                      </p:tavLst>
                                    </p:anim>
                                    <p:animEffect transition="in" filter="fade">
                                      <p:cBhvr>
                                        <p:cTn id="136" dur="500"/>
                                        <p:tgtEl>
                                          <p:spTgt spid="38"/>
                                        </p:tgtEl>
                                      </p:cBhvr>
                                    </p:animEffec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54"/>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53" presetClass="entr" presetSubtype="0" fill="hold" grpId="0" nodeType="clickEffect">
                                  <p:stCondLst>
                                    <p:cond delay="0"/>
                                  </p:stCondLst>
                                  <p:childTnLst>
                                    <p:set>
                                      <p:cBhvr>
                                        <p:cTn id="144" dur="1" fill="hold">
                                          <p:stCondLst>
                                            <p:cond delay="0"/>
                                          </p:stCondLst>
                                        </p:cTn>
                                        <p:tgtEl>
                                          <p:spTgt spid="32"/>
                                        </p:tgtEl>
                                        <p:attrNameLst>
                                          <p:attrName>style.visibility</p:attrName>
                                        </p:attrNameLst>
                                      </p:cBhvr>
                                      <p:to>
                                        <p:strVal val="visible"/>
                                      </p:to>
                                    </p:set>
                                    <p:anim calcmode="lin" valueType="num">
                                      <p:cBhvr>
                                        <p:cTn id="145" dur="500" fill="hold"/>
                                        <p:tgtEl>
                                          <p:spTgt spid="32"/>
                                        </p:tgtEl>
                                        <p:attrNameLst>
                                          <p:attrName>ppt_w</p:attrName>
                                        </p:attrNameLst>
                                      </p:cBhvr>
                                      <p:tavLst>
                                        <p:tav tm="0">
                                          <p:val>
                                            <p:fltVal val="0"/>
                                          </p:val>
                                        </p:tav>
                                        <p:tav tm="100000">
                                          <p:val>
                                            <p:strVal val="#ppt_w"/>
                                          </p:val>
                                        </p:tav>
                                      </p:tavLst>
                                    </p:anim>
                                    <p:anim calcmode="lin" valueType="num">
                                      <p:cBhvr>
                                        <p:cTn id="146" dur="500" fill="hold"/>
                                        <p:tgtEl>
                                          <p:spTgt spid="32"/>
                                        </p:tgtEl>
                                        <p:attrNameLst>
                                          <p:attrName>ppt_h</p:attrName>
                                        </p:attrNameLst>
                                      </p:cBhvr>
                                      <p:tavLst>
                                        <p:tav tm="0">
                                          <p:val>
                                            <p:fltVal val="0"/>
                                          </p:val>
                                        </p:tav>
                                        <p:tav tm="100000">
                                          <p:val>
                                            <p:strVal val="#ppt_h"/>
                                          </p:val>
                                        </p:tav>
                                      </p:tavLst>
                                    </p:anim>
                                    <p:animEffect transition="in" filter="fade">
                                      <p:cBhvr>
                                        <p:cTn id="147" dur="500"/>
                                        <p:tgtEl>
                                          <p:spTgt spid="32"/>
                                        </p:tgtEl>
                                      </p:cBhvr>
                                    </p:animEffect>
                                  </p:childTnLst>
                                </p:cTn>
                              </p:par>
                              <p:par>
                                <p:cTn id="148" presetID="53" presetClass="entr" presetSubtype="0" fill="hold" grpId="0" nodeType="withEffect">
                                  <p:stCondLst>
                                    <p:cond delay="0"/>
                                  </p:stCondLst>
                                  <p:childTnLst>
                                    <p:set>
                                      <p:cBhvr>
                                        <p:cTn id="149" dur="1" fill="hold">
                                          <p:stCondLst>
                                            <p:cond delay="0"/>
                                          </p:stCondLst>
                                        </p:cTn>
                                        <p:tgtEl>
                                          <p:spTgt spid="37"/>
                                        </p:tgtEl>
                                        <p:attrNameLst>
                                          <p:attrName>style.visibility</p:attrName>
                                        </p:attrNameLst>
                                      </p:cBhvr>
                                      <p:to>
                                        <p:strVal val="visible"/>
                                      </p:to>
                                    </p:set>
                                    <p:anim calcmode="lin" valueType="num">
                                      <p:cBhvr>
                                        <p:cTn id="150" dur="500" fill="hold"/>
                                        <p:tgtEl>
                                          <p:spTgt spid="37"/>
                                        </p:tgtEl>
                                        <p:attrNameLst>
                                          <p:attrName>ppt_w</p:attrName>
                                        </p:attrNameLst>
                                      </p:cBhvr>
                                      <p:tavLst>
                                        <p:tav tm="0">
                                          <p:val>
                                            <p:fltVal val="0"/>
                                          </p:val>
                                        </p:tav>
                                        <p:tav tm="100000">
                                          <p:val>
                                            <p:strVal val="#ppt_w"/>
                                          </p:val>
                                        </p:tav>
                                      </p:tavLst>
                                    </p:anim>
                                    <p:anim calcmode="lin" valueType="num">
                                      <p:cBhvr>
                                        <p:cTn id="151" dur="500" fill="hold"/>
                                        <p:tgtEl>
                                          <p:spTgt spid="37"/>
                                        </p:tgtEl>
                                        <p:attrNameLst>
                                          <p:attrName>ppt_h</p:attrName>
                                        </p:attrNameLst>
                                      </p:cBhvr>
                                      <p:tavLst>
                                        <p:tav tm="0">
                                          <p:val>
                                            <p:fltVal val="0"/>
                                          </p:val>
                                        </p:tav>
                                        <p:tav tm="100000">
                                          <p:val>
                                            <p:strVal val="#ppt_h"/>
                                          </p:val>
                                        </p:tav>
                                      </p:tavLst>
                                    </p:anim>
                                    <p:animEffect transition="in" filter="fade">
                                      <p:cBhvr>
                                        <p:cTn id="152" dur="500"/>
                                        <p:tgtEl>
                                          <p:spTgt spid="37"/>
                                        </p:tgtEl>
                                      </p:cBhvr>
                                    </p:animEffect>
                                  </p:childTnLst>
                                </p:cTn>
                              </p:par>
                            </p:childTnLst>
                          </p:cTn>
                        </p:par>
                      </p:childTnLst>
                    </p:cTn>
                  </p:par>
                  <p:par>
                    <p:cTn id="153" fill="hold">
                      <p:stCondLst>
                        <p:cond delay="indefinite"/>
                      </p:stCondLst>
                      <p:childTnLst>
                        <p:par>
                          <p:cTn id="154" fill="hold">
                            <p:stCondLst>
                              <p:cond delay="0"/>
                            </p:stCondLst>
                            <p:childTnLst>
                              <p:par>
                                <p:cTn id="155" presetID="26" presetClass="emph" presetSubtype="0" fill="hold" grpId="1" nodeType="clickEffect">
                                  <p:stCondLst>
                                    <p:cond delay="0"/>
                                  </p:stCondLst>
                                  <p:childTnLst>
                                    <p:animEffect transition="out" filter="fade">
                                      <p:cBhvr>
                                        <p:cTn id="156" dur="1000" tmFilter="0, 0; .2, .5; .8, .5; 1, 0"/>
                                        <p:tgtEl>
                                          <p:spTgt spid="45"/>
                                        </p:tgtEl>
                                      </p:cBhvr>
                                    </p:animEffect>
                                    <p:animScale>
                                      <p:cBhvr>
                                        <p:cTn id="157" dur="500" autoRev="1" fill="hold"/>
                                        <p:tgtEl>
                                          <p:spTgt spid="45"/>
                                        </p:tgtEl>
                                      </p:cBhvr>
                                      <p:by x="105000" y="105000"/>
                                    </p:animScale>
                                  </p:childTnLst>
                                </p:cTn>
                              </p:par>
                              <p:par>
                                <p:cTn id="158" presetID="26" presetClass="emph" presetSubtype="0" fill="hold" grpId="1" nodeType="withEffect">
                                  <p:stCondLst>
                                    <p:cond delay="0"/>
                                  </p:stCondLst>
                                  <p:childTnLst>
                                    <p:animEffect transition="out" filter="fade">
                                      <p:cBhvr>
                                        <p:cTn id="159" dur="1000" tmFilter="0, 0; .2, .5; .8, .5; 1, 0"/>
                                        <p:tgtEl>
                                          <p:spTgt spid="18"/>
                                        </p:tgtEl>
                                      </p:cBhvr>
                                    </p:animEffect>
                                    <p:animScale>
                                      <p:cBhvr>
                                        <p:cTn id="160" dur="500" autoRev="1" fill="hold"/>
                                        <p:tgtEl>
                                          <p:spTgt spid="18"/>
                                        </p:tgtEl>
                                      </p:cBhvr>
                                      <p:by x="105000" y="105000"/>
                                    </p:animScale>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55"/>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53" presetClass="entr" presetSubtype="0" fill="hold" grpId="0" nodeType="clickEffect">
                                  <p:stCondLst>
                                    <p:cond delay="0"/>
                                  </p:stCondLst>
                                  <p:childTnLst>
                                    <p:set>
                                      <p:cBhvr>
                                        <p:cTn id="168" dur="1" fill="hold">
                                          <p:stCondLst>
                                            <p:cond delay="0"/>
                                          </p:stCondLst>
                                        </p:cTn>
                                        <p:tgtEl>
                                          <p:spTgt spid="34"/>
                                        </p:tgtEl>
                                        <p:attrNameLst>
                                          <p:attrName>style.visibility</p:attrName>
                                        </p:attrNameLst>
                                      </p:cBhvr>
                                      <p:to>
                                        <p:strVal val="visible"/>
                                      </p:to>
                                    </p:set>
                                    <p:anim calcmode="lin" valueType="num">
                                      <p:cBhvr>
                                        <p:cTn id="169" dur="500" fill="hold"/>
                                        <p:tgtEl>
                                          <p:spTgt spid="34"/>
                                        </p:tgtEl>
                                        <p:attrNameLst>
                                          <p:attrName>ppt_w</p:attrName>
                                        </p:attrNameLst>
                                      </p:cBhvr>
                                      <p:tavLst>
                                        <p:tav tm="0">
                                          <p:val>
                                            <p:fltVal val="0"/>
                                          </p:val>
                                        </p:tav>
                                        <p:tav tm="100000">
                                          <p:val>
                                            <p:strVal val="#ppt_w"/>
                                          </p:val>
                                        </p:tav>
                                      </p:tavLst>
                                    </p:anim>
                                    <p:anim calcmode="lin" valueType="num">
                                      <p:cBhvr>
                                        <p:cTn id="170" dur="500" fill="hold"/>
                                        <p:tgtEl>
                                          <p:spTgt spid="34"/>
                                        </p:tgtEl>
                                        <p:attrNameLst>
                                          <p:attrName>ppt_h</p:attrName>
                                        </p:attrNameLst>
                                      </p:cBhvr>
                                      <p:tavLst>
                                        <p:tav tm="0">
                                          <p:val>
                                            <p:fltVal val="0"/>
                                          </p:val>
                                        </p:tav>
                                        <p:tav tm="100000">
                                          <p:val>
                                            <p:strVal val="#ppt_h"/>
                                          </p:val>
                                        </p:tav>
                                      </p:tavLst>
                                    </p:anim>
                                    <p:animEffect transition="in" filter="fade">
                                      <p:cBhvr>
                                        <p:cTn id="171" dur="500"/>
                                        <p:tgtEl>
                                          <p:spTgt spid="34"/>
                                        </p:tgtEl>
                                      </p:cBhvr>
                                    </p:animEffect>
                                  </p:childTnLst>
                                </p:cTn>
                              </p:par>
                              <p:par>
                                <p:cTn id="172" presetID="53" presetClass="entr" presetSubtype="0" fill="hold" grpId="0" nodeType="withEffect">
                                  <p:stCondLst>
                                    <p:cond delay="0"/>
                                  </p:stCondLst>
                                  <p:childTnLst>
                                    <p:set>
                                      <p:cBhvr>
                                        <p:cTn id="173" dur="1" fill="hold">
                                          <p:stCondLst>
                                            <p:cond delay="0"/>
                                          </p:stCondLst>
                                        </p:cTn>
                                        <p:tgtEl>
                                          <p:spTgt spid="25"/>
                                        </p:tgtEl>
                                        <p:attrNameLst>
                                          <p:attrName>style.visibility</p:attrName>
                                        </p:attrNameLst>
                                      </p:cBhvr>
                                      <p:to>
                                        <p:strVal val="visible"/>
                                      </p:to>
                                    </p:set>
                                    <p:anim calcmode="lin" valueType="num">
                                      <p:cBhvr>
                                        <p:cTn id="174" dur="500" fill="hold"/>
                                        <p:tgtEl>
                                          <p:spTgt spid="25"/>
                                        </p:tgtEl>
                                        <p:attrNameLst>
                                          <p:attrName>ppt_w</p:attrName>
                                        </p:attrNameLst>
                                      </p:cBhvr>
                                      <p:tavLst>
                                        <p:tav tm="0">
                                          <p:val>
                                            <p:fltVal val="0"/>
                                          </p:val>
                                        </p:tav>
                                        <p:tav tm="100000">
                                          <p:val>
                                            <p:strVal val="#ppt_w"/>
                                          </p:val>
                                        </p:tav>
                                      </p:tavLst>
                                    </p:anim>
                                    <p:anim calcmode="lin" valueType="num">
                                      <p:cBhvr>
                                        <p:cTn id="175" dur="500" fill="hold"/>
                                        <p:tgtEl>
                                          <p:spTgt spid="25"/>
                                        </p:tgtEl>
                                        <p:attrNameLst>
                                          <p:attrName>ppt_h</p:attrName>
                                        </p:attrNameLst>
                                      </p:cBhvr>
                                      <p:tavLst>
                                        <p:tav tm="0">
                                          <p:val>
                                            <p:fltVal val="0"/>
                                          </p:val>
                                        </p:tav>
                                        <p:tav tm="100000">
                                          <p:val>
                                            <p:strVal val="#ppt_h"/>
                                          </p:val>
                                        </p:tav>
                                      </p:tavLst>
                                    </p:anim>
                                    <p:animEffect transition="in" filter="fade">
                                      <p:cBhvr>
                                        <p:cTn id="176" dur="500"/>
                                        <p:tgtEl>
                                          <p:spTgt spid="25"/>
                                        </p:tgtEl>
                                      </p:cBhvr>
                                    </p:animEffect>
                                  </p:childTnLst>
                                </p:cTn>
                              </p:par>
                            </p:childTnLst>
                          </p:cTn>
                        </p:par>
                      </p:childTnLst>
                    </p:cTn>
                  </p:par>
                  <p:par>
                    <p:cTn id="177" fill="hold">
                      <p:stCondLst>
                        <p:cond delay="indefinite"/>
                      </p:stCondLst>
                      <p:childTnLst>
                        <p:par>
                          <p:cTn id="178" fill="hold">
                            <p:stCondLst>
                              <p:cond delay="0"/>
                            </p:stCondLst>
                            <p:childTnLst>
                              <p:par>
                                <p:cTn id="179" presetID="53" presetClass="entr" presetSubtype="0" fill="hold" grpId="0" nodeType="clickEffect">
                                  <p:stCondLst>
                                    <p:cond delay="0"/>
                                  </p:stCondLst>
                                  <p:childTnLst>
                                    <p:set>
                                      <p:cBhvr>
                                        <p:cTn id="180" dur="1" fill="hold">
                                          <p:stCondLst>
                                            <p:cond delay="0"/>
                                          </p:stCondLst>
                                        </p:cTn>
                                        <p:tgtEl>
                                          <p:spTgt spid="22"/>
                                        </p:tgtEl>
                                        <p:attrNameLst>
                                          <p:attrName>style.visibility</p:attrName>
                                        </p:attrNameLst>
                                      </p:cBhvr>
                                      <p:to>
                                        <p:strVal val="visible"/>
                                      </p:to>
                                    </p:set>
                                    <p:anim calcmode="lin" valueType="num">
                                      <p:cBhvr>
                                        <p:cTn id="181" dur="500" fill="hold"/>
                                        <p:tgtEl>
                                          <p:spTgt spid="22"/>
                                        </p:tgtEl>
                                        <p:attrNameLst>
                                          <p:attrName>ppt_w</p:attrName>
                                        </p:attrNameLst>
                                      </p:cBhvr>
                                      <p:tavLst>
                                        <p:tav tm="0">
                                          <p:val>
                                            <p:fltVal val="0"/>
                                          </p:val>
                                        </p:tav>
                                        <p:tav tm="100000">
                                          <p:val>
                                            <p:strVal val="#ppt_w"/>
                                          </p:val>
                                        </p:tav>
                                      </p:tavLst>
                                    </p:anim>
                                    <p:anim calcmode="lin" valueType="num">
                                      <p:cBhvr>
                                        <p:cTn id="182" dur="500" fill="hold"/>
                                        <p:tgtEl>
                                          <p:spTgt spid="22"/>
                                        </p:tgtEl>
                                        <p:attrNameLst>
                                          <p:attrName>ppt_h</p:attrName>
                                        </p:attrNameLst>
                                      </p:cBhvr>
                                      <p:tavLst>
                                        <p:tav tm="0">
                                          <p:val>
                                            <p:fltVal val="0"/>
                                          </p:val>
                                        </p:tav>
                                        <p:tav tm="100000">
                                          <p:val>
                                            <p:strVal val="#ppt_h"/>
                                          </p:val>
                                        </p:tav>
                                      </p:tavLst>
                                    </p:anim>
                                    <p:animEffect transition="in" filter="fade">
                                      <p:cBhvr>
                                        <p:cTn id="183" dur="500"/>
                                        <p:tgtEl>
                                          <p:spTgt spid="22"/>
                                        </p:tgtEl>
                                      </p:cBhvr>
                                    </p:animEffect>
                                  </p:childTnLst>
                                </p:cTn>
                              </p:par>
                              <p:par>
                                <p:cTn id="184" presetID="53" presetClass="entr" presetSubtype="0" fill="hold" grpId="0" nodeType="withEffect">
                                  <p:stCondLst>
                                    <p:cond delay="0"/>
                                  </p:stCondLst>
                                  <p:childTnLst>
                                    <p:set>
                                      <p:cBhvr>
                                        <p:cTn id="185" dur="1" fill="hold">
                                          <p:stCondLst>
                                            <p:cond delay="0"/>
                                          </p:stCondLst>
                                        </p:cTn>
                                        <p:tgtEl>
                                          <p:spTgt spid="15"/>
                                        </p:tgtEl>
                                        <p:attrNameLst>
                                          <p:attrName>style.visibility</p:attrName>
                                        </p:attrNameLst>
                                      </p:cBhvr>
                                      <p:to>
                                        <p:strVal val="visible"/>
                                      </p:to>
                                    </p:set>
                                    <p:anim calcmode="lin" valueType="num">
                                      <p:cBhvr>
                                        <p:cTn id="186" dur="500" fill="hold"/>
                                        <p:tgtEl>
                                          <p:spTgt spid="15"/>
                                        </p:tgtEl>
                                        <p:attrNameLst>
                                          <p:attrName>ppt_w</p:attrName>
                                        </p:attrNameLst>
                                      </p:cBhvr>
                                      <p:tavLst>
                                        <p:tav tm="0">
                                          <p:val>
                                            <p:fltVal val="0"/>
                                          </p:val>
                                        </p:tav>
                                        <p:tav tm="100000">
                                          <p:val>
                                            <p:strVal val="#ppt_w"/>
                                          </p:val>
                                        </p:tav>
                                      </p:tavLst>
                                    </p:anim>
                                    <p:anim calcmode="lin" valueType="num">
                                      <p:cBhvr>
                                        <p:cTn id="187" dur="500" fill="hold"/>
                                        <p:tgtEl>
                                          <p:spTgt spid="15"/>
                                        </p:tgtEl>
                                        <p:attrNameLst>
                                          <p:attrName>ppt_h</p:attrName>
                                        </p:attrNameLst>
                                      </p:cBhvr>
                                      <p:tavLst>
                                        <p:tav tm="0">
                                          <p:val>
                                            <p:fltVal val="0"/>
                                          </p:val>
                                        </p:tav>
                                        <p:tav tm="100000">
                                          <p:val>
                                            <p:strVal val="#ppt_h"/>
                                          </p:val>
                                        </p:tav>
                                      </p:tavLst>
                                    </p:anim>
                                    <p:animEffect transition="in" filter="fade">
                                      <p:cBhvr>
                                        <p:cTn id="188" dur="500"/>
                                        <p:tgtEl>
                                          <p:spTgt spid="15"/>
                                        </p:tgtEl>
                                      </p:cBhvr>
                                    </p:animEffect>
                                  </p:childTnLst>
                                </p:cTn>
                              </p:par>
                            </p:childTnLst>
                          </p:cTn>
                        </p:par>
                      </p:childTnLst>
                    </p:cTn>
                  </p:par>
                  <p:par>
                    <p:cTn id="189" fill="hold">
                      <p:stCondLst>
                        <p:cond delay="indefinite"/>
                      </p:stCondLst>
                      <p:childTnLst>
                        <p:par>
                          <p:cTn id="190" fill="hold">
                            <p:stCondLst>
                              <p:cond delay="0"/>
                            </p:stCondLst>
                            <p:childTnLst>
                              <p:par>
                                <p:cTn id="191" presetID="1" presetClass="entr" presetSubtype="0" fill="hold" grpId="0" nodeType="clickEffect">
                                  <p:stCondLst>
                                    <p:cond delay="0"/>
                                  </p:stCondLst>
                                  <p:childTnLst>
                                    <p:set>
                                      <p:cBhvr>
                                        <p:cTn id="192" dur="1" fill="hold">
                                          <p:stCondLst>
                                            <p:cond delay="0"/>
                                          </p:stCondLst>
                                        </p:cTn>
                                        <p:tgtEl>
                                          <p:spTgt spid="57"/>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presetID="53" presetClass="entr" presetSubtype="0" fill="hold" grpId="0" nodeType="clickEffect">
                                  <p:stCondLst>
                                    <p:cond delay="0"/>
                                  </p:stCondLst>
                                  <p:childTnLst>
                                    <p:set>
                                      <p:cBhvr>
                                        <p:cTn id="196" dur="1" fill="hold">
                                          <p:stCondLst>
                                            <p:cond delay="0"/>
                                          </p:stCondLst>
                                        </p:cTn>
                                        <p:tgtEl>
                                          <p:spTgt spid="7"/>
                                        </p:tgtEl>
                                        <p:attrNameLst>
                                          <p:attrName>style.visibility</p:attrName>
                                        </p:attrNameLst>
                                      </p:cBhvr>
                                      <p:to>
                                        <p:strVal val="visible"/>
                                      </p:to>
                                    </p:set>
                                    <p:anim calcmode="lin" valueType="num">
                                      <p:cBhvr>
                                        <p:cTn id="197" dur="500" fill="hold"/>
                                        <p:tgtEl>
                                          <p:spTgt spid="7"/>
                                        </p:tgtEl>
                                        <p:attrNameLst>
                                          <p:attrName>ppt_w</p:attrName>
                                        </p:attrNameLst>
                                      </p:cBhvr>
                                      <p:tavLst>
                                        <p:tav tm="0">
                                          <p:val>
                                            <p:fltVal val="0"/>
                                          </p:val>
                                        </p:tav>
                                        <p:tav tm="100000">
                                          <p:val>
                                            <p:strVal val="#ppt_w"/>
                                          </p:val>
                                        </p:tav>
                                      </p:tavLst>
                                    </p:anim>
                                    <p:anim calcmode="lin" valueType="num">
                                      <p:cBhvr>
                                        <p:cTn id="198" dur="500" fill="hold"/>
                                        <p:tgtEl>
                                          <p:spTgt spid="7"/>
                                        </p:tgtEl>
                                        <p:attrNameLst>
                                          <p:attrName>ppt_h</p:attrName>
                                        </p:attrNameLst>
                                      </p:cBhvr>
                                      <p:tavLst>
                                        <p:tav tm="0">
                                          <p:val>
                                            <p:fltVal val="0"/>
                                          </p:val>
                                        </p:tav>
                                        <p:tav tm="100000">
                                          <p:val>
                                            <p:strVal val="#ppt_h"/>
                                          </p:val>
                                        </p:tav>
                                      </p:tavLst>
                                    </p:anim>
                                    <p:animEffect transition="in" filter="fade">
                                      <p:cBhvr>
                                        <p:cTn id="199" dur="500"/>
                                        <p:tgtEl>
                                          <p:spTgt spid="7"/>
                                        </p:tgtEl>
                                      </p:cBhvr>
                                    </p:animEffect>
                                  </p:childTnLst>
                                </p:cTn>
                              </p:par>
                              <p:par>
                                <p:cTn id="200" presetID="53" presetClass="entr" presetSubtype="0" fill="hold" grpId="0" nodeType="withEffect">
                                  <p:stCondLst>
                                    <p:cond delay="0"/>
                                  </p:stCondLst>
                                  <p:childTnLst>
                                    <p:set>
                                      <p:cBhvr>
                                        <p:cTn id="201" dur="1" fill="hold">
                                          <p:stCondLst>
                                            <p:cond delay="0"/>
                                          </p:stCondLst>
                                        </p:cTn>
                                        <p:tgtEl>
                                          <p:spTgt spid="16"/>
                                        </p:tgtEl>
                                        <p:attrNameLst>
                                          <p:attrName>style.visibility</p:attrName>
                                        </p:attrNameLst>
                                      </p:cBhvr>
                                      <p:to>
                                        <p:strVal val="visible"/>
                                      </p:to>
                                    </p:set>
                                    <p:anim calcmode="lin" valueType="num">
                                      <p:cBhvr>
                                        <p:cTn id="202" dur="500" fill="hold"/>
                                        <p:tgtEl>
                                          <p:spTgt spid="16"/>
                                        </p:tgtEl>
                                        <p:attrNameLst>
                                          <p:attrName>ppt_w</p:attrName>
                                        </p:attrNameLst>
                                      </p:cBhvr>
                                      <p:tavLst>
                                        <p:tav tm="0">
                                          <p:val>
                                            <p:fltVal val="0"/>
                                          </p:val>
                                        </p:tav>
                                        <p:tav tm="100000">
                                          <p:val>
                                            <p:strVal val="#ppt_w"/>
                                          </p:val>
                                        </p:tav>
                                      </p:tavLst>
                                    </p:anim>
                                    <p:anim calcmode="lin" valueType="num">
                                      <p:cBhvr>
                                        <p:cTn id="203" dur="500" fill="hold"/>
                                        <p:tgtEl>
                                          <p:spTgt spid="16"/>
                                        </p:tgtEl>
                                        <p:attrNameLst>
                                          <p:attrName>ppt_h</p:attrName>
                                        </p:attrNameLst>
                                      </p:cBhvr>
                                      <p:tavLst>
                                        <p:tav tm="0">
                                          <p:val>
                                            <p:fltVal val="0"/>
                                          </p:val>
                                        </p:tav>
                                        <p:tav tm="100000">
                                          <p:val>
                                            <p:strVal val="#ppt_h"/>
                                          </p:val>
                                        </p:tav>
                                      </p:tavLst>
                                    </p:anim>
                                    <p:animEffect transition="in" filter="fade">
                                      <p:cBhvr>
                                        <p:cTn id="204" dur="500"/>
                                        <p:tgtEl>
                                          <p:spTgt spid="16"/>
                                        </p:tgtEl>
                                      </p:cBhvr>
                                    </p:animEffect>
                                  </p:childTnLst>
                                </p:cTn>
                              </p:par>
                            </p:childTnLst>
                          </p:cTn>
                        </p:par>
                      </p:childTnLst>
                    </p:cTn>
                  </p:par>
                  <p:par>
                    <p:cTn id="205" fill="hold">
                      <p:stCondLst>
                        <p:cond delay="indefinite"/>
                      </p:stCondLst>
                      <p:childTnLst>
                        <p:par>
                          <p:cTn id="206" fill="hold">
                            <p:stCondLst>
                              <p:cond delay="0"/>
                            </p:stCondLst>
                            <p:childTnLst>
                              <p:par>
                                <p:cTn id="207" presetID="53" presetClass="entr" presetSubtype="0" fill="hold" grpId="0" nodeType="clickEffect">
                                  <p:stCondLst>
                                    <p:cond delay="0"/>
                                  </p:stCondLst>
                                  <p:childTnLst>
                                    <p:set>
                                      <p:cBhvr>
                                        <p:cTn id="208" dur="1" fill="hold">
                                          <p:stCondLst>
                                            <p:cond delay="0"/>
                                          </p:stCondLst>
                                        </p:cTn>
                                        <p:tgtEl>
                                          <p:spTgt spid="40"/>
                                        </p:tgtEl>
                                        <p:attrNameLst>
                                          <p:attrName>style.visibility</p:attrName>
                                        </p:attrNameLst>
                                      </p:cBhvr>
                                      <p:to>
                                        <p:strVal val="visible"/>
                                      </p:to>
                                    </p:set>
                                    <p:anim calcmode="lin" valueType="num">
                                      <p:cBhvr>
                                        <p:cTn id="209" dur="500" fill="hold"/>
                                        <p:tgtEl>
                                          <p:spTgt spid="40"/>
                                        </p:tgtEl>
                                        <p:attrNameLst>
                                          <p:attrName>ppt_w</p:attrName>
                                        </p:attrNameLst>
                                      </p:cBhvr>
                                      <p:tavLst>
                                        <p:tav tm="0">
                                          <p:val>
                                            <p:fltVal val="0"/>
                                          </p:val>
                                        </p:tav>
                                        <p:tav tm="100000">
                                          <p:val>
                                            <p:strVal val="#ppt_w"/>
                                          </p:val>
                                        </p:tav>
                                      </p:tavLst>
                                    </p:anim>
                                    <p:anim calcmode="lin" valueType="num">
                                      <p:cBhvr>
                                        <p:cTn id="210" dur="500" fill="hold"/>
                                        <p:tgtEl>
                                          <p:spTgt spid="40"/>
                                        </p:tgtEl>
                                        <p:attrNameLst>
                                          <p:attrName>ppt_h</p:attrName>
                                        </p:attrNameLst>
                                      </p:cBhvr>
                                      <p:tavLst>
                                        <p:tav tm="0">
                                          <p:val>
                                            <p:fltVal val="0"/>
                                          </p:val>
                                        </p:tav>
                                        <p:tav tm="100000">
                                          <p:val>
                                            <p:strVal val="#ppt_h"/>
                                          </p:val>
                                        </p:tav>
                                      </p:tavLst>
                                    </p:anim>
                                    <p:animEffect transition="in" filter="fade">
                                      <p:cBhvr>
                                        <p:cTn id="211" dur="500"/>
                                        <p:tgtEl>
                                          <p:spTgt spid="40"/>
                                        </p:tgtEl>
                                      </p:cBhvr>
                                    </p:animEffect>
                                  </p:childTnLst>
                                </p:cTn>
                              </p:par>
                              <p:par>
                                <p:cTn id="212" presetID="53" presetClass="entr" presetSubtype="0" fill="hold" grpId="0" nodeType="withEffect">
                                  <p:stCondLst>
                                    <p:cond delay="0"/>
                                  </p:stCondLst>
                                  <p:childTnLst>
                                    <p:set>
                                      <p:cBhvr>
                                        <p:cTn id="213" dur="1" fill="hold">
                                          <p:stCondLst>
                                            <p:cond delay="0"/>
                                          </p:stCondLst>
                                        </p:cTn>
                                        <p:tgtEl>
                                          <p:spTgt spid="33"/>
                                        </p:tgtEl>
                                        <p:attrNameLst>
                                          <p:attrName>style.visibility</p:attrName>
                                        </p:attrNameLst>
                                      </p:cBhvr>
                                      <p:to>
                                        <p:strVal val="visible"/>
                                      </p:to>
                                    </p:set>
                                    <p:anim calcmode="lin" valueType="num">
                                      <p:cBhvr>
                                        <p:cTn id="214" dur="500" fill="hold"/>
                                        <p:tgtEl>
                                          <p:spTgt spid="33"/>
                                        </p:tgtEl>
                                        <p:attrNameLst>
                                          <p:attrName>ppt_w</p:attrName>
                                        </p:attrNameLst>
                                      </p:cBhvr>
                                      <p:tavLst>
                                        <p:tav tm="0">
                                          <p:val>
                                            <p:fltVal val="0"/>
                                          </p:val>
                                        </p:tav>
                                        <p:tav tm="100000">
                                          <p:val>
                                            <p:strVal val="#ppt_w"/>
                                          </p:val>
                                        </p:tav>
                                      </p:tavLst>
                                    </p:anim>
                                    <p:anim calcmode="lin" valueType="num">
                                      <p:cBhvr>
                                        <p:cTn id="215" dur="500" fill="hold"/>
                                        <p:tgtEl>
                                          <p:spTgt spid="33"/>
                                        </p:tgtEl>
                                        <p:attrNameLst>
                                          <p:attrName>ppt_h</p:attrName>
                                        </p:attrNameLst>
                                      </p:cBhvr>
                                      <p:tavLst>
                                        <p:tav tm="0">
                                          <p:val>
                                            <p:fltVal val="0"/>
                                          </p:val>
                                        </p:tav>
                                        <p:tav tm="100000">
                                          <p:val>
                                            <p:strVal val="#ppt_h"/>
                                          </p:val>
                                        </p:tav>
                                      </p:tavLst>
                                    </p:anim>
                                    <p:animEffect transition="in" filter="fade">
                                      <p:cBhvr>
                                        <p:cTn id="21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4" grpId="0" animBg="1"/>
      <p:bldP spid="15" grpId="0" animBg="1"/>
      <p:bldP spid="16" grpId="0"/>
      <p:bldP spid="17" grpId="0"/>
      <p:bldP spid="17" grpId="1"/>
      <p:bldP spid="18" grpId="0"/>
      <p:bldP spid="18" grpId="1"/>
      <p:bldP spid="19" grpId="0"/>
      <p:bldP spid="20" grpId="0"/>
      <p:bldP spid="21" grpId="0"/>
      <p:bldP spid="22" grpId="0"/>
      <p:bldP spid="24" grpId="0" animBg="1"/>
      <p:bldP spid="25" grpId="0" animBg="1"/>
      <p:bldP spid="32" grpId="0" animBg="1"/>
      <p:bldP spid="33" grpId="0" animBg="1"/>
      <p:bldP spid="34" grpId="0"/>
      <p:bldP spid="35" grpId="0"/>
      <p:bldP spid="36" grpId="0"/>
      <p:bldP spid="37" grpId="0"/>
      <p:bldP spid="38" grpId="0"/>
      <p:bldP spid="39" grpId="0"/>
      <p:bldP spid="40" grpId="0"/>
      <p:bldP spid="41" grpId="0" animBg="1"/>
      <p:bldP spid="42" grpId="0" animBg="1"/>
      <p:bldP spid="43" grpId="0" animBg="1"/>
      <p:bldP spid="44" grpId="0" animBg="1"/>
      <p:bldP spid="45" grpId="0" animBg="1"/>
      <p:bldP spid="45" grpId="1" animBg="1"/>
      <p:bldP spid="46" grpId="0" animBg="1"/>
      <p:bldP spid="46" grpId="1" animBg="1"/>
      <p:bldP spid="50" grpId="0"/>
      <p:bldP spid="51" grpId="0"/>
      <p:bldP spid="52" grpId="0"/>
      <p:bldP spid="53" grpId="0"/>
      <p:bldP spid="54" grpId="0"/>
      <p:bldP spid="55" grpId="0"/>
      <p:bldP spid="56" grpId="0"/>
      <p:bldP spid="57"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106</a:t>
            </a:fld>
            <a:endParaRPr lang="en-US" altLang="en-US"/>
          </a:p>
        </p:txBody>
      </p:sp>
      <p:sp>
        <p:nvSpPr>
          <p:cNvPr id="45059" name="Text Box 2"/>
          <p:cNvSpPr txBox="1">
            <a:spLocks noChangeArrowheads="1"/>
          </p:cNvSpPr>
          <p:nvPr/>
        </p:nvSpPr>
        <p:spPr bwMode="auto">
          <a:xfrm>
            <a:off x="381000" y="127337"/>
            <a:ext cx="754951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MESI: An Enhanced MSI protocol</a:t>
            </a:r>
            <a:br>
              <a:rPr lang="en-US" altLang="en-US" dirty="0">
                <a:solidFill>
                  <a:srgbClr val="CC0000"/>
                </a:solidFill>
                <a:latin typeface="Arial" panose="020B0604020202020204" pitchFamily="34" charset="0"/>
              </a:rPr>
            </a:br>
            <a:r>
              <a:rPr lang="en-US" altLang="en-US" sz="2800" dirty="0">
                <a:solidFill>
                  <a:srgbClr val="CC0000"/>
                </a:solidFill>
                <a:latin typeface="Arial" panose="020B0604020202020204" pitchFamily="34" charset="0"/>
              </a:rPr>
              <a:t> increased performance for private data</a:t>
            </a:r>
            <a:endParaRPr lang="en-US" altLang="en-US" b="1" dirty="0">
              <a:solidFill>
                <a:srgbClr val="CC0000"/>
              </a:solidFill>
              <a:latin typeface="Courier New" panose="02070309020205020404" pitchFamily="49" charset="0"/>
              <a:cs typeface="Courier New" panose="02070309020205020404" pitchFamily="49" charset="0"/>
            </a:endParaRP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 name="Oval 3"/>
          <p:cNvSpPr>
            <a:spLocks noChangeArrowheads="1"/>
          </p:cNvSpPr>
          <p:nvPr/>
        </p:nvSpPr>
        <p:spPr bwMode="auto">
          <a:xfrm>
            <a:off x="2921438" y="3043183"/>
            <a:ext cx="736600" cy="736600"/>
          </a:xfrm>
          <a:prstGeom prst="ellipse">
            <a:avLst/>
          </a:prstGeom>
          <a:solidFill>
            <a:schemeClr val="bg1"/>
          </a:solidFill>
          <a:ln w="25400">
            <a:solidFill>
              <a:schemeClr val="accent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7" name="Oval 4"/>
          <p:cNvSpPr>
            <a:spLocks noChangeArrowheads="1"/>
          </p:cNvSpPr>
          <p:nvPr/>
        </p:nvSpPr>
        <p:spPr bwMode="auto">
          <a:xfrm>
            <a:off x="5664638" y="3043183"/>
            <a:ext cx="736600" cy="736600"/>
          </a:xfrm>
          <a:prstGeom prst="ellipse">
            <a:avLst/>
          </a:prstGeom>
          <a:solidFill>
            <a:schemeClr val="bg1"/>
          </a:solidFill>
          <a:ln w="25400">
            <a:solidFill>
              <a:schemeClr val="accent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8" name="Oval 5"/>
          <p:cNvSpPr>
            <a:spLocks noChangeArrowheads="1"/>
          </p:cNvSpPr>
          <p:nvPr/>
        </p:nvSpPr>
        <p:spPr bwMode="auto">
          <a:xfrm>
            <a:off x="2921438" y="5024383"/>
            <a:ext cx="736600" cy="736600"/>
          </a:xfrm>
          <a:prstGeom prst="ellipse">
            <a:avLst/>
          </a:prstGeom>
          <a:solidFill>
            <a:schemeClr val="bg1"/>
          </a:solidFill>
          <a:ln w="25400">
            <a:solidFill>
              <a:schemeClr val="accent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9" name="Oval 6"/>
          <p:cNvSpPr>
            <a:spLocks noChangeArrowheads="1"/>
          </p:cNvSpPr>
          <p:nvPr/>
        </p:nvSpPr>
        <p:spPr bwMode="auto">
          <a:xfrm>
            <a:off x="5664638" y="5024383"/>
            <a:ext cx="736600" cy="736600"/>
          </a:xfrm>
          <a:prstGeom prst="ellipse">
            <a:avLst/>
          </a:prstGeom>
          <a:solidFill>
            <a:schemeClr val="bg1"/>
          </a:solidFill>
          <a:ln w="25400">
            <a:solidFill>
              <a:schemeClr val="accent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10" name="Rectangle 7"/>
          <p:cNvSpPr>
            <a:spLocks noChangeArrowheads="1"/>
          </p:cNvSpPr>
          <p:nvPr/>
        </p:nvSpPr>
        <p:spPr bwMode="auto">
          <a:xfrm>
            <a:off x="3070663" y="3182883"/>
            <a:ext cx="449091" cy="462307"/>
          </a:xfrm>
          <a:prstGeom prst="rect">
            <a:avLst/>
          </a:prstGeom>
          <a:noFill/>
          <a:ln w="9525">
            <a:noFill/>
            <a:miter lim="800000"/>
            <a:headEnd/>
            <a:tailEnd/>
          </a:ln>
          <a:effectLst/>
        </p:spPr>
        <p:txBody>
          <a:bodyPr wrap="none" lIns="92075" tIns="46038" rIns="92075" bIns="46038">
            <a:prstTxWarp prst="textNoShape">
              <a:avLst/>
            </a:prstTxWarp>
            <a:spAutoFit/>
          </a:bodyPr>
          <a:lstStyle/>
          <a:p>
            <a:pPr eaLnBrk="1" hangingPunct="1">
              <a:spcBef>
                <a:spcPct val="0"/>
              </a:spcBef>
            </a:pPr>
            <a:r>
              <a:rPr lang="en-US" sz="2400">
                <a:solidFill>
                  <a:srgbClr val="56127A"/>
                </a:solidFill>
                <a:latin typeface="Calibri"/>
                <a:ea typeface="ＭＳ Ｐゴシック"/>
                <a:cs typeface="Calibri"/>
              </a:rPr>
              <a:t>M</a:t>
            </a:r>
          </a:p>
        </p:txBody>
      </p:sp>
      <p:sp>
        <p:nvSpPr>
          <p:cNvPr id="11" name="Rectangle 8"/>
          <p:cNvSpPr>
            <a:spLocks noChangeArrowheads="1"/>
          </p:cNvSpPr>
          <p:nvPr/>
        </p:nvSpPr>
        <p:spPr bwMode="auto">
          <a:xfrm>
            <a:off x="5813863" y="3182883"/>
            <a:ext cx="336230" cy="462307"/>
          </a:xfrm>
          <a:prstGeom prst="rect">
            <a:avLst/>
          </a:prstGeom>
          <a:noFill/>
          <a:ln w="9525">
            <a:noFill/>
            <a:miter lim="800000"/>
            <a:headEnd/>
            <a:tailEnd/>
          </a:ln>
          <a:effectLst/>
        </p:spPr>
        <p:txBody>
          <a:bodyPr wrap="none" lIns="92075" tIns="46038" rIns="92075" bIns="46038">
            <a:prstTxWarp prst="textNoShape">
              <a:avLst/>
            </a:prstTxWarp>
            <a:spAutoFit/>
          </a:bodyPr>
          <a:lstStyle/>
          <a:p>
            <a:pPr eaLnBrk="1" hangingPunct="1">
              <a:spcBef>
                <a:spcPct val="0"/>
              </a:spcBef>
            </a:pPr>
            <a:r>
              <a:rPr lang="en-US" sz="2400">
                <a:solidFill>
                  <a:srgbClr val="56127A"/>
                </a:solidFill>
                <a:latin typeface="Calibri"/>
                <a:ea typeface="ＭＳ Ｐゴシック"/>
                <a:cs typeface="Calibri"/>
              </a:rPr>
              <a:t>E</a:t>
            </a:r>
          </a:p>
        </p:txBody>
      </p:sp>
      <p:sp>
        <p:nvSpPr>
          <p:cNvPr id="12" name="Rectangle 9"/>
          <p:cNvSpPr>
            <a:spLocks noChangeArrowheads="1"/>
          </p:cNvSpPr>
          <p:nvPr/>
        </p:nvSpPr>
        <p:spPr bwMode="auto">
          <a:xfrm>
            <a:off x="3096063" y="5164083"/>
            <a:ext cx="327363" cy="462307"/>
          </a:xfrm>
          <a:prstGeom prst="rect">
            <a:avLst/>
          </a:prstGeom>
          <a:noFill/>
          <a:ln w="9525">
            <a:noFill/>
            <a:miter lim="800000"/>
            <a:headEnd/>
            <a:tailEnd/>
          </a:ln>
          <a:effectLst/>
        </p:spPr>
        <p:txBody>
          <a:bodyPr wrap="none" lIns="92075" tIns="46038" rIns="92075" bIns="46038">
            <a:prstTxWarp prst="textNoShape">
              <a:avLst/>
            </a:prstTxWarp>
            <a:spAutoFit/>
          </a:bodyPr>
          <a:lstStyle/>
          <a:p>
            <a:pPr eaLnBrk="1" hangingPunct="1">
              <a:spcBef>
                <a:spcPct val="0"/>
              </a:spcBef>
            </a:pPr>
            <a:r>
              <a:rPr lang="en-US" sz="2400">
                <a:solidFill>
                  <a:srgbClr val="56127A"/>
                </a:solidFill>
                <a:latin typeface="Calibri"/>
                <a:ea typeface="ＭＳ Ｐゴシック"/>
                <a:cs typeface="Calibri"/>
              </a:rPr>
              <a:t>S</a:t>
            </a:r>
          </a:p>
        </p:txBody>
      </p:sp>
      <p:sp>
        <p:nvSpPr>
          <p:cNvPr id="13" name="Rectangle 10"/>
          <p:cNvSpPr>
            <a:spLocks noChangeArrowheads="1"/>
          </p:cNvSpPr>
          <p:nvPr/>
        </p:nvSpPr>
        <p:spPr bwMode="auto">
          <a:xfrm>
            <a:off x="5899588" y="5164083"/>
            <a:ext cx="263494" cy="462307"/>
          </a:xfrm>
          <a:prstGeom prst="rect">
            <a:avLst/>
          </a:prstGeom>
          <a:noFill/>
          <a:ln w="9525">
            <a:noFill/>
            <a:miter lim="800000"/>
            <a:headEnd/>
            <a:tailEnd/>
          </a:ln>
          <a:effectLst/>
        </p:spPr>
        <p:txBody>
          <a:bodyPr wrap="none" lIns="92075" tIns="46038" rIns="92075" bIns="46038">
            <a:prstTxWarp prst="textNoShape">
              <a:avLst/>
            </a:prstTxWarp>
            <a:spAutoFit/>
          </a:bodyPr>
          <a:lstStyle/>
          <a:p>
            <a:pPr eaLnBrk="1" hangingPunct="1">
              <a:spcBef>
                <a:spcPct val="0"/>
              </a:spcBef>
            </a:pPr>
            <a:r>
              <a:rPr lang="en-US" sz="2400">
                <a:solidFill>
                  <a:srgbClr val="56127A"/>
                </a:solidFill>
                <a:latin typeface="Calibri"/>
                <a:ea typeface="ＭＳ Ｐゴシック"/>
                <a:cs typeface="Calibri"/>
              </a:rPr>
              <a:t>I</a:t>
            </a:r>
          </a:p>
        </p:txBody>
      </p:sp>
      <p:grpSp>
        <p:nvGrpSpPr>
          <p:cNvPr id="14" name="Group 11"/>
          <p:cNvGrpSpPr>
            <a:grpSpLocks/>
          </p:cNvGrpSpPr>
          <p:nvPr/>
        </p:nvGrpSpPr>
        <p:grpSpPr bwMode="auto">
          <a:xfrm>
            <a:off x="911663" y="1231846"/>
            <a:ext cx="7156451" cy="1649412"/>
            <a:chOff x="614" y="835"/>
            <a:chExt cx="4508" cy="1039"/>
          </a:xfrm>
        </p:grpSpPr>
        <p:sp>
          <p:nvSpPr>
            <p:cNvPr id="15" name="Rectangle 12"/>
            <p:cNvSpPr>
              <a:spLocks noChangeArrowheads="1"/>
            </p:cNvSpPr>
            <p:nvPr/>
          </p:nvSpPr>
          <p:spPr bwMode="auto">
            <a:xfrm>
              <a:off x="3200" y="835"/>
              <a:ext cx="1922" cy="834"/>
            </a:xfrm>
            <a:prstGeom prst="rect">
              <a:avLst/>
            </a:prstGeom>
            <a:noFill/>
            <a:ln w="9525">
              <a:noFill/>
              <a:miter lim="800000"/>
              <a:headEnd/>
              <a:tailEnd/>
            </a:ln>
            <a:effectLst/>
          </p:spPr>
          <p:txBody>
            <a:bodyPr wrap="none" lIns="92075" tIns="46038" rIns="92075" bIns="46038">
              <a:prstTxWarp prst="textNoShape">
                <a:avLst/>
              </a:prstTxWarp>
              <a:spAutoFit/>
            </a:bodyPr>
            <a:lstStyle/>
            <a:p>
              <a:pPr eaLnBrk="1" hangingPunct="1">
                <a:spcBef>
                  <a:spcPct val="0"/>
                </a:spcBef>
              </a:pPr>
              <a:r>
                <a:rPr lang="en-US" sz="2000" dirty="0">
                  <a:solidFill>
                    <a:srgbClr val="56127A"/>
                  </a:solidFill>
                  <a:latin typeface="Calibri"/>
                  <a:ea typeface="ＭＳ Ｐゴシック"/>
                  <a:cs typeface="Calibri"/>
                </a:rPr>
                <a:t>M</a:t>
              </a:r>
              <a:r>
                <a:rPr lang="en-US" sz="2000" dirty="0">
                  <a:solidFill>
                    <a:prstClr val="black"/>
                  </a:solidFill>
                  <a:latin typeface="Calibri"/>
                  <a:ea typeface="ＭＳ Ｐゴシック"/>
                  <a:cs typeface="Calibri"/>
                </a:rPr>
                <a:t>: Modified Exclusive</a:t>
              </a:r>
              <a:endParaRPr lang="en-US" sz="2000" dirty="0">
                <a:solidFill>
                  <a:srgbClr val="244A58"/>
                </a:solidFill>
                <a:latin typeface="Calibri"/>
                <a:ea typeface="ＭＳ Ｐゴシック"/>
                <a:cs typeface="Calibri"/>
              </a:endParaRPr>
            </a:p>
            <a:p>
              <a:pPr eaLnBrk="1" hangingPunct="1">
                <a:spcBef>
                  <a:spcPct val="0"/>
                </a:spcBef>
              </a:pPr>
              <a:r>
                <a:rPr lang="en-US" sz="2000" dirty="0">
                  <a:solidFill>
                    <a:srgbClr val="56127A"/>
                  </a:solidFill>
                  <a:latin typeface="Calibri"/>
                  <a:ea typeface="ＭＳ Ｐゴシック"/>
                  <a:cs typeface="Calibri"/>
                </a:rPr>
                <a:t>E</a:t>
              </a:r>
              <a:r>
                <a:rPr lang="en-US" sz="2000" dirty="0">
                  <a:solidFill>
                    <a:prstClr val="black"/>
                  </a:solidFill>
                  <a:latin typeface="Calibri"/>
                  <a:ea typeface="ＭＳ Ｐゴシック"/>
                  <a:cs typeface="Calibri"/>
                </a:rPr>
                <a:t>: Exclusive but unmodified</a:t>
              </a:r>
            </a:p>
            <a:p>
              <a:pPr eaLnBrk="1" hangingPunct="1">
                <a:spcBef>
                  <a:spcPct val="0"/>
                </a:spcBef>
              </a:pPr>
              <a:r>
                <a:rPr lang="en-US" sz="2000" dirty="0">
                  <a:solidFill>
                    <a:srgbClr val="56127A"/>
                  </a:solidFill>
                  <a:latin typeface="Calibri"/>
                  <a:ea typeface="ＭＳ Ｐゴシック"/>
                  <a:cs typeface="Calibri"/>
                </a:rPr>
                <a:t>S</a:t>
              </a:r>
              <a:r>
                <a:rPr lang="en-US" sz="2000" dirty="0">
                  <a:solidFill>
                    <a:prstClr val="black"/>
                  </a:solidFill>
                  <a:latin typeface="Calibri"/>
                  <a:ea typeface="ＭＳ Ｐゴシック"/>
                  <a:cs typeface="Calibri"/>
                </a:rPr>
                <a:t>: Shared</a:t>
              </a:r>
              <a:r>
                <a:rPr lang="en-US" sz="2000" dirty="0">
                  <a:solidFill>
                    <a:srgbClr val="244A58"/>
                  </a:solidFill>
                  <a:latin typeface="Calibri"/>
                  <a:ea typeface="ＭＳ Ｐゴシック"/>
                  <a:cs typeface="Calibri"/>
                </a:rPr>
                <a:t> </a:t>
              </a:r>
              <a:endParaRPr lang="en-US" sz="2000" dirty="0">
                <a:solidFill>
                  <a:prstClr val="black"/>
                </a:solidFill>
                <a:latin typeface="Calibri"/>
                <a:ea typeface="ＭＳ Ｐゴシック"/>
                <a:cs typeface="Calibri"/>
              </a:endParaRPr>
            </a:p>
            <a:p>
              <a:pPr eaLnBrk="1" hangingPunct="1">
                <a:spcBef>
                  <a:spcPct val="0"/>
                </a:spcBef>
              </a:pPr>
              <a:r>
                <a:rPr lang="en-US" sz="2000" dirty="0">
                  <a:solidFill>
                    <a:srgbClr val="56127A"/>
                  </a:solidFill>
                  <a:latin typeface="Calibri"/>
                  <a:ea typeface="ＭＳ Ｐゴシック"/>
                  <a:cs typeface="Calibri"/>
                </a:rPr>
                <a:t> I</a:t>
              </a:r>
              <a:r>
                <a:rPr lang="en-US" sz="2000" dirty="0">
                  <a:solidFill>
                    <a:prstClr val="black"/>
                  </a:solidFill>
                  <a:latin typeface="Calibri"/>
                  <a:ea typeface="ＭＳ Ｐゴシック"/>
                  <a:cs typeface="Calibri"/>
                </a:rPr>
                <a:t>: Invalid</a:t>
              </a:r>
            </a:p>
          </p:txBody>
        </p:sp>
        <p:sp>
          <p:nvSpPr>
            <p:cNvPr id="16" name="Rectangle 13"/>
            <p:cNvSpPr>
              <a:spLocks noChangeArrowheads="1"/>
            </p:cNvSpPr>
            <p:nvPr/>
          </p:nvSpPr>
          <p:spPr bwMode="auto">
            <a:xfrm>
              <a:off x="614" y="854"/>
              <a:ext cx="2076" cy="291"/>
            </a:xfrm>
            <a:prstGeom prst="rect">
              <a:avLst/>
            </a:prstGeom>
            <a:noFill/>
            <a:ln w="9525">
              <a:noFill/>
              <a:miter lim="800000"/>
              <a:headEnd/>
              <a:tailEnd/>
            </a:ln>
            <a:effectLst/>
          </p:spPr>
          <p:txBody>
            <a:bodyPr wrap="none" lIns="92075" tIns="46038" rIns="92075" bIns="46038">
              <a:prstTxWarp prst="textNoShape">
                <a:avLst/>
              </a:prstTxWarp>
              <a:spAutoFit/>
            </a:bodyPr>
            <a:lstStyle/>
            <a:p>
              <a:pPr eaLnBrk="1" hangingPunct="1">
                <a:spcBef>
                  <a:spcPct val="0"/>
                </a:spcBef>
              </a:pPr>
              <a:r>
                <a:rPr lang="en-US" sz="2400" i="1">
                  <a:solidFill>
                    <a:srgbClr val="56127A"/>
                  </a:solidFill>
                  <a:latin typeface="Calibri"/>
                  <a:ea typeface="ＭＳ Ｐゴシック"/>
                  <a:cs typeface="Calibri"/>
                </a:rPr>
                <a:t>Each </a:t>
              </a:r>
              <a:r>
                <a:rPr lang="en-US" sz="2400">
                  <a:solidFill>
                    <a:srgbClr val="56127A"/>
                  </a:solidFill>
                  <a:latin typeface="Calibri"/>
                  <a:ea typeface="ＭＳ Ｐゴシック"/>
                  <a:cs typeface="Calibri"/>
                </a:rPr>
                <a:t>cache line has a tag</a:t>
              </a:r>
            </a:p>
          </p:txBody>
        </p:sp>
        <p:sp>
          <p:nvSpPr>
            <p:cNvPr id="17" name="Rectangle 14"/>
            <p:cNvSpPr>
              <a:spLocks noChangeArrowheads="1"/>
            </p:cNvSpPr>
            <p:nvPr/>
          </p:nvSpPr>
          <p:spPr bwMode="auto">
            <a:xfrm>
              <a:off x="680" y="1256"/>
              <a:ext cx="2336" cy="272"/>
            </a:xfrm>
            <a:prstGeom prst="rect">
              <a:avLst/>
            </a:prstGeom>
            <a:solidFill>
              <a:schemeClr val="bg1"/>
            </a:solidFill>
            <a:ln w="25400">
              <a:solidFill>
                <a:schemeClr val="accent1"/>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18" name="Line 15"/>
            <p:cNvSpPr>
              <a:spLocks noChangeShapeType="1"/>
            </p:cNvSpPr>
            <p:nvPr/>
          </p:nvSpPr>
          <p:spPr bwMode="auto">
            <a:xfrm>
              <a:off x="864" y="1248"/>
              <a:ext cx="0" cy="288"/>
            </a:xfrm>
            <a:prstGeom prst="line">
              <a:avLst/>
            </a:prstGeom>
            <a:noFill/>
            <a:ln w="25400">
              <a:solidFill>
                <a:schemeClr val="accent1"/>
              </a:solidFill>
              <a:round/>
              <a:headEnd type="none" w="sm" len="sm"/>
              <a:tailEnd type="none" w="sm" len="sm"/>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19" name="Line 16"/>
            <p:cNvSpPr>
              <a:spLocks noChangeShapeType="1"/>
            </p:cNvSpPr>
            <p:nvPr/>
          </p:nvSpPr>
          <p:spPr bwMode="auto">
            <a:xfrm>
              <a:off x="1056" y="1248"/>
              <a:ext cx="0" cy="288"/>
            </a:xfrm>
            <a:prstGeom prst="line">
              <a:avLst/>
            </a:prstGeom>
            <a:noFill/>
            <a:ln w="25400">
              <a:solidFill>
                <a:schemeClr val="accent1"/>
              </a:solidFill>
              <a:round/>
              <a:headEnd type="none" w="sm" len="sm"/>
              <a:tailEnd type="none" w="sm" len="sm"/>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20" name="Rectangle 17"/>
            <p:cNvSpPr>
              <a:spLocks noChangeArrowheads="1"/>
            </p:cNvSpPr>
            <p:nvPr/>
          </p:nvSpPr>
          <p:spPr bwMode="auto">
            <a:xfrm>
              <a:off x="1382" y="1267"/>
              <a:ext cx="888" cy="252"/>
            </a:xfrm>
            <a:prstGeom prst="rect">
              <a:avLst/>
            </a:prstGeom>
            <a:noFill/>
            <a:ln w="9525">
              <a:noFill/>
              <a:miter lim="800000"/>
              <a:headEnd/>
              <a:tailEnd/>
            </a:ln>
            <a:effectLst/>
          </p:spPr>
          <p:txBody>
            <a:bodyPr wrap="none" lIns="92075" tIns="46038" rIns="92075" bIns="46038">
              <a:prstTxWarp prst="textNoShape">
                <a:avLst/>
              </a:prstTxWarp>
              <a:spAutoFit/>
            </a:bodyPr>
            <a:lstStyle/>
            <a:p>
              <a:pPr eaLnBrk="1" hangingPunct="1">
                <a:spcBef>
                  <a:spcPct val="0"/>
                </a:spcBef>
              </a:pPr>
              <a:r>
                <a:rPr lang="en-US" sz="2000">
                  <a:solidFill>
                    <a:srgbClr val="56127A"/>
                  </a:solidFill>
                  <a:latin typeface="Calibri"/>
                  <a:ea typeface="ＭＳ Ｐゴシック"/>
                  <a:cs typeface="Calibri"/>
                </a:rPr>
                <a:t>Address tag</a:t>
              </a:r>
            </a:p>
          </p:txBody>
        </p:sp>
        <p:sp>
          <p:nvSpPr>
            <p:cNvPr id="21" name="Rectangle 18"/>
            <p:cNvSpPr>
              <a:spLocks noChangeArrowheads="1"/>
            </p:cNvSpPr>
            <p:nvPr/>
          </p:nvSpPr>
          <p:spPr bwMode="auto">
            <a:xfrm>
              <a:off x="647" y="1530"/>
              <a:ext cx="413" cy="344"/>
            </a:xfrm>
            <a:prstGeom prst="rect">
              <a:avLst/>
            </a:prstGeom>
            <a:noFill/>
            <a:ln w="9525">
              <a:noFill/>
              <a:miter lim="800000"/>
              <a:headEnd/>
              <a:tailEnd/>
            </a:ln>
            <a:effectLst/>
          </p:spPr>
          <p:txBody>
            <a:bodyPr wrap="none" lIns="92075" tIns="46038" rIns="92075" bIns="46038">
              <a:prstTxWarp prst="textNoShape">
                <a:avLst/>
              </a:prstTxWarp>
              <a:spAutoFit/>
            </a:bodyPr>
            <a:lstStyle/>
            <a:p>
              <a:pPr eaLnBrk="1" hangingPunct="1">
                <a:lnSpc>
                  <a:spcPct val="80000"/>
                </a:lnSpc>
                <a:spcBef>
                  <a:spcPct val="0"/>
                </a:spcBef>
              </a:pPr>
              <a:r>
                <a:rPr lang="en-US" sz="1800">
                  <a:solidFill>
                    <a:srgbClr val="56127A"/>
                  </a:solidFill>
                  <a:latin typeface="Calibri"/>
                  <a:ea typeface="ＭＳ Ｐゴシック"/>
                  <a:cs typeface="Calibri"/>
                </a:rPr>
                <a:t>state</a:t>
              </a:r>
            </a:p>
            <a:p>
              <a:pPr eaLnBrk="1" hangingPunct="1">
                <a:lnSpc>
                  <a:spcPct val="80000"/>
                </a:lnSpc>
                <a:spcBef>
                  <a:spcPct val="0"/>
                </a:spcBef>
              </a:pPr>
              <a:r>
                <a:rPr lang="en-US" sz="1800">
                  <a:solidFill>
                    <a:srgbClr val="56127A"/>
                  </a:solidFill>
                  <a:latin typeface="Calibri"/>
                  <a:ea typeface="ＭＳ Ｐゴシック"/>
                  <a:cs typeface="Calibri"/>
                </a:rPr>
                <a:t> bits</a:t>
              </a:r>
            </a:p>
          </p:txBody>
        </p:sp>
        <p:sp>
          <p:nvSpPr>
            <p:cNvPr id="22" name="Line 19"/>
            <p:cNvSpPr>
              <a:spLocks noChangeShapeType="1"/>
            </p:cNvSpPr>
            <p:nvPr/>
          </p:nvSpPr>
          <p:spPr bwMode="auto">
            <a:xfrm>
              <a:off x="672" y="1536"/>
              <a:ext cx="0" cy="48"/>
            </a:xfrm>
            <a:prstGeom prst="line">
              <a:avLst/>
            </a:prstGeom>
            <a:noFill/>
            <a:ln w="25400">
              <a:solidFill>
                <a:schemeClr val="accent1"/>
              </a:solidFill>
              <a:round/>
              <a:headEnd type="none" w="sm" len="sm"/>
              <a:tailEnd type="none" w="sm" len="sm"/>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23" name="Line 20"/>
            <p:cNvSpPr>
              <a:spLocks noChangeShapeType="1"/>
            </p:cNvSpPr>
            <p:nvPr/>
          </p:nvSpPr>
          <p:spPr bwMode="auto">
            <a:xfrm>
              <a:off x="1056" y="1536"/>
              <a:ext cx="0" cy="48"/>
            </a:xfrm>
            <a:prstGeom prst="line">
              <a:avLst/>
            </a:prstGeom>
            <a:noFill/>
            <a:ln w="25400">
              <a:solidFill>
                <a:schemeClr val="accent1"/>
              </a:solidFill>
              <a:round/>
              <a:headEnd type="none" w="sm" len="sm"/>
              <a:tailEnd type="none" w="sm" len="sm"/>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grpSp>
      <p:grpSp>
        <p:nvGrpSpPr>
          <p:cNvPr id="24" name="Group 21"/>
          <p:cNvGrpSpPr>
            <a:grpSpLocks/>
          </p:cNvGrpSpPr>
          <p:nvPr/>
        </p:nvGrpSpPr>
        <p:grpSpPr bwMode="auto">
          <a:xfrm>
            <a:off x="1765739" y="2674883"/>
            <a:ext cx="1447800" cy="381000"/>
            <a:chOff x="1243" y="1641"/>
            <a:chExt cx="912" cy="240"/>
          </a:xfrm>
        </p:grpSpPr>
        <p:sp>
          <p:nvSpPr>
            <p:cNvPr id="25" name="Line 22"/>
            <p:cNvSpPr>
              <a:spLocks noChangeShapeType="1"/>
            </p:cNvSpPr>
            <p:nvPr/>
          </p:nvSpPr>
          <p:spPr bwMode="auto">
            <a:xfrm>
              <a:off x="2059" y="1833"/>
              <a:ext cx="96" cy="48"/>
            </a:xfrm>
            <a:prstGeom prst="line">
              <a:avLst/>
            </a:prstGeom>
            <a:noFill/>
            <a:ln w="25400">
              <a:solidFill>
                <a:schemeClr val="hlink"/>
              </a:solidFill>
              <a:round/>
              <a:headEnd type="none" w="sm" len="sm"/>
              <a:tailEnd type="stealth" w="lg" len="lg"/>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26" name="Rectangle 23"/>
            <p:cNvSpPr>
              <a:spLocks noChangeArrowheads="1"/>
            </p:cNvSpPr>
            <p:nvPr/>
          </p:nvSpPr>
          <p:spPr bwMode="auto">
            <a:xfrm>
              <a:off x="1243" y="1641"/>
              <a:ext cx="748" cy="233"/>
            </a:xfrm>
            <a:prstGeom prst="rect">
              <a:avLst/>
            </a:prstGeom>
            <a:noFill/>
            <a:ln w="9525">
              <a:noFill/>
              <a:miter lim="800000"/>
              <a:headEnd/>
              <a:tailEnd/>
            </a:ln>
            <a:effectLst/>
          </p:spPr>
          <p:txBody>
            <a:bodyPr wrap="none" lIns="92075" tIns="46038" rIns="92075" bIns="46038">
              <a:prstTxWarp prst="textNoShape">
                <a:avLst/>
              </a:prstTxWarp>
              <a:spAutoFit/>
            </a:bodyPr>
            <a:lstStyle/>
            <a:p>
              <a:pPr eaLnBrk="1" hangingPunct="1">
                <a:spcBef>
                  <a:spcPct val="0"/>
                </a:spcBef>
              </a:pPr>
              <a:r>
                <a:rPr lang="en-US" sz="1800" dirty="0">
                  <a:solidFill>
                    <a:prstClr val="black"/>
                  </a:solidFill>
                  <a:latin typeface="Calibri"/>
                  <a:ea typeface="ＭＳ Ｐゴシック"/>
                  <a:cs typeface="Calibri"/>
                </a:rPr>
                <a:t>Write miss</a:t>
              </a:r>
            </a:p>
          </p:txBody>
        </p:sp>
      </p:grpSp>
      <p:grpSp>
        <p:nvGrpSpPr>
          <p:cNvPr id="27" name="Group 24"/>
          <p:cNvGrpSpPr>
            <a:grpSpLocks/>
          </p:cNvGrpSpPr>
          <p:nvPr/>
        </p:nvGrpSpPr>
        <p:grpSpPr bwMode="auto">
          <a:xfrm>
            <a:off x="6032938" y="3792483"/>
            <a:ext cx="1763713" cy="1219200"/>
            <a:chOff x="3840" y="2448"/>
            <a:chExt cx="1111" cy="768"/>
          </a:xfrm>
        </p:grpSpPr>
        <p:sp>
          <p:nvSpPr>
            <p:cNvPr id="28" name="Line 25"/>
            <p:cNvSpPr>
              <a:spLocks noChangeShapeType="1"/>
            </p:cNvSpPr>
            <p:nvPr/>
          </p:nvSpPr>
          <p:spPr bwMode="auto">
            <a:xfrm>
              <a:off x="3840" y="2448"/>
              <a:ext cx="0" cy="768"/>
            </a:xfrm>
            <a:prstGeom prst="line">
              <a:avLst/>
            </a:prstGeom>
            <a:noFill/>
            <a:ln w="25400">
              <a:solidFill>
                <a:schemeClr val="hlink"/>
              </a:solidFill>
              <a:round/>
              <a:headEnd type="none" w="sm" len="sm"/>
              <a:tailEnd type="stealth" w="lg" len="lg"/>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29" name="Rectangle 26"/>
            <p:cNvSpPr>
              <a:spLocks noChangeArrowheads="1"/>
            </p:cNvSpPr>
            <p:nvPr/>
          </p:nvSpPr>
          <p:spPr bwMode="auto">
            <a:xfrm>
              <a:off x="3878" y="2625"/>
              <a:ext cx="1073" cy="408"/>
            </a:xfrm>
            <a:prstGeom prst="rect">
              <a:avLst/>
            </a:prstGeom>
            <a:noFill/>
            <a:ln w="9525">
              <a:noFill/>
              <a:miter lim="800000"/>
              <a:headEnd/>
              <a:tailEnd/>
            </a:ln>
            <a:effectLst/>
          </p:spPr>
          <p:txBody>
            <a:bodyPr wrap="none" lIns="92075" tIns="46038" rIns="92075" bIns="46038">
              <a:prstTxWarp prst="textNoShape">
                <a:avLst/>
              </a:prstTxWarp>
              <a:spAutoFit/>
            </a:bodyPr>
            <a:lstStyle/>
            <a:p>
              <a:pPr eaLnBrk="1" hangingPunct="1">
                <a:spcBef>
                  <a:spcPct val="0"/>
                </a:spcBef>
              </a:pPr>
              <a:r>
                <a:rPr lang="en-US" sz="1800" dirty="0">
                  <a:solidFill>
                    <a:prstClr val="black"/>
                  </a:solidFill>
                  <a:latin typeface="Calibri"/>
                  <a:ea typeface="ＭＳ Ｐゴシック"/>
                  <a:cs typeface="Calibri"/>
                </a:rPr>
                <a:t>Other processor</a:t>
              </a:r>
            </a:p>
            <a:p>
              <a:pPr eaLnBrk="1" hangingPunct="1">
                <a:spcBef>
                  <a:spcPct val="0"/>
                </a:spcBef>
              </a:pPr>
              <a:r>
                <a:rPr lang="en-US" sz="1800" dirty="0">
                  <a:solidFill>
                    <a:prstClr val="black"/>
                  </a:solidFill>
                  <a:latin typeface="Calibri"/>
                  <a:ea typeface="ＭＳ Ｐゴシック"/>
                  <a:cs typeface="Calibri"/>
                </a:rPr>
                <a:t>intent to write</a:t>
              </a:r>
            </a:p>
          </p:txBody>
        </p:sp>
      </p:grpSp>
      <p:sp>
        <p:nvSpPr>
          <p:cNvPr id="30" name="Line 27"/>
          <p:cNvSpPr>
            <a:spLocks noChangeShapeType="1"/>
          </p:cNvSpPr>
          <p:nvPr/>
        </p:nvSpPr>
        <p:spPr bwMode="auto">
          <a:xfrm>
            <a:off x="2299138" y="5087883"/>
            <a:ext cx="685800" cy="152400"/>
          </a:xfrm>
          <a:prstGeom prst="line">
            <a:avLst/>
          </a:prstGeom>
          <a:noFill/>
          <a:ln w="25400">
            <a:solidFill>
              <a:schemeClr val="hlink"/>
            </a:solidFill>
            <a:round/>
            <a:headEnd type="none" w="sm" len="sm"/>
            <a:tailEnd type="stealth" w="lg" len="lg"/>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31" name="Rectangle 28"/>
          <p:cNvSpPr>
            <a:spLocks noChangeArrowheads="1"/>
          </p:cNvSpPr>
          <p:nvPr/>
        </p:nvSpPr>
        <p:spPr bwMode="auto">
          <a:xfrm>
            <a:off x="1078351" y="4711646"/>
            <a:ext cx="1185696" cy="596190"/>
          </a:xfrm>
          <a:prstGeom prst="rect">
            <a:avLst/>
          </a:prstGeom>
          <a:noFill/>
          <a:ln w="9525">
            <a:noFill/>
            <a:miter lim="800000"/>
            <a:headEnd/>
            <a:tailEnd/>
          </a:ln>
          <a:effectLst/>
        </p:spPr>
        <p:txBody>
          <a:bodyPr wrap="none" lIns="92075" tIns="46038" rIns="92075" bIns="46038">
            <a:prstTxWarp prst="textNoShape">
              <a:avLst/>
            </a:prstTxWarp>
            <a:spAutoFit/>
          </a:bodyPr>
          <a:lstStyle/>
          <a:p>
            <a:pPr eaLnBrk="1" hangingPunct="1">
              <a:lnSpc>
                <a:spcPct val="90000"/>
              </a:lnSpc>
              <a:spcBef>
                <a:spcPct val="0"/>
              </a:spcBef>
            </a:pPr>
            <a:r>
              <a:rPr lang="en-US" sz="1800">
                <a:solidFill>
                  <a:prstClr val="black"/>
                </a:solidFill>
                <a:latin typeface="Calibri"/>
                <a:ea typeface="ＭＳ Ｐゴシック"/>
                <a:cs typeface="Calibri"/>
              </a:rPr>
              <a:t>Read miss,</a:t>
            </a:r>
          </a:p>
          <a:p>
            <a:pPr eaLnBrk="1" hangingPunct="1">
              <a:lnSpc>
                <a:spcPct val="90000"/>
              </a:lnSpc>
              <a:spcBef>
                <a:spcPct val="0"/>
              </a:spcBef>
            </a:pPr>
            <a:r>
              <a:rPr lang="en-US" sz="1800">
                <a:solidFill>
                  <a:prstClr val="black"/>
                </a:solidFill>
                <a:latin typeface="Calibri"/>
                <a:ea typeface="ＭＳ Ｐゴシック"/>
                <a:cs typeface="Calibri"/>
              </a:rPr>
              <a:t>shared</a:t>
            </a:r>
          </a:p>
        </p:txBody>
      </p:sp>
      <p:grpSp>
        <p:nvGrpSpPr>
          <p:cNvPr id="32" name="Group 29"/>
          <p:cNvGrpSpPr>
            <a:grpSpLocks/>
          </p:cNvGrpSpPr>
          <p:nvPr/>
        </p:nvGrpSpPr>
        <p:grpSpPr bwMode="auto">
          <a:xfrm>
            <a:off x="3654862" y="5392683"/>
            <a:ext cx="1997075" cy="700088"/>
            <a:chOff x="2342" y="3456"/>
            <a:chExt cx="1258" cy="441"/>
          </a:xfrm>
        </p:grpSpPr>
        <p:sp>
          <p:nvSpPr>
            <p:cNvPr id="33" name="Line 30"/>
            <p:cNvSpPr>
              <a:spLocks noChangeShapeType="1"/>
            </p:cNvSpPr>
            <p:nvPr/>
          </p:nvSpPr>
          <p:spPr bwMode="auto">
            <a:xfrm>
              <a:off x="2352" y="3456"/>
              <a:ext cx="1248" cy="0"/>
            </a:xfrm>
            <a:prstGeom prst="line">
              <a:avLst/>
            </a:prstGeom>
            <a:noFill/>
            <a:ln w="25400">
              <a:solidFill>
                <a:schemeClr val="hlink"/>
              </a:solidFill>
              <a:round/>
              <a:headEnd type="none" w="sm" len="sm"/>
              <a:tailEnd type="stealth" w="lg" len="lg"/>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34" name="Rectangle 31"/>
            <p:cNvSpPr>
              <a:spLocks noChangeArrowheads="1"/>
            </p:cNvSpPr>
            <p:nvPr/>
          </p:nvSpPr>
          <p:spPr bwMode="auto">
            <a:xfrm>
              <a:off x="2342" y="3489"/>
              <a:ext cx="1073" cy="408"/>
            </a:xfrm>
            <a:prstGeom prst="rect">
              <a:avLst/>
            </a:prstGeom>
            <a:noFill/>
            <a:ln w="9525">
              <a:noFill/>
              <a:miter lim="800000"/>
              <a:headEnd/>
              <a:tailEnd/>
            </a:ln>
            <a:effectLst/>
          </p:spPr>
          <p:txBody>
            <a:bodyPr wrap="none" lIns="92075" tIns="46038" rIns="92075" bIns="46038">
              <a:prstTxWarp prst="textNoShape">
                <a:avLst/>
              </a:prstTxWarp>
              <a:spAutoFit/>
            </a:bodyPr>
            <a:lstStyle/>
            <a:p>
              <a:pPr eaLnBrk="1" hangingPunct="1">
                <a:spcBef>
                  <a:spcPct val="0"/>
                </a:spcBef>
              </a:pPr>
              <a:r>
                <a:rPr lang="en-US" sz="1800">
                  <a:solidFill>
                    <a:prstClr val="black"/>
                  </a:solidFill>
                  <a:latin typeface="Calibri"/>
                  <a:ea typeface="ＭＳ Ｐゴシック"/>
                  <a:cs typeface="Calibri"/>
                </a:rPr>
                <a:t>Other processor</a:t>
              </a:r>
            </a:p>
            <a:p>
              <a:pPr eaLnBrk="1" hangingPunct="1">
                <a:spcBef>
                  <a:spcPct val="0"/>
                </a:spcBef>
              </a:pPr>
              <a:r>
                <a:rPr lang="en-US" sz="1800">
                  <a:solidFill>
                    <a:prstClr val="black"/>
                  </a:solidFill>
                  <a:latin typeface="Calibri"/>
                  <a:ea typeface="ＭＳ Ｐゴシック"/>
                  <a:cs typeface="Calibri"/>
                </a:rPr>
                <a:t>intent to write</a:t>
              </a:r>
            </a:p>
          </p:txBody>
        </p:sp>
      </p:grpSp>
      <p:grpSp>
        <p:nvGrpSpPr>
          <p:cNvPr id="35" name="Group 32"/>
          <p:cNvGrpSpPr>
            <a:grpSpLocks/>
          </p:cNvGrpSpPr>
          <p:nvPr/>
        </p:nvGrpSpPr>
        <p:grpSpPr bwMode="auto">
          <a:xfrm>
            <a:off x="3670738" y="3006671"/>
            <a:ext cx="1981200" cy="404812"/>
            <a:chOff x="2352" y="1953"/>
            <a:chExt cx="1248" cy="255"/>
          </a:xfrm>
        </p:grpSpPr>
        <p:sp>
          <p:nvSpPr>
            <p:cNvPr id="36" name="Line 33"/>
            <p:cNvSpPr>
              <a:spLocks noChangeShapeType="1"/>
            </p:cNvSpPr>
            <p:nvPr/>
          </p:nvSpPr>
          <p:spPr bwMode="auto">
            <a:xfrm flipH="1">
              <a:off x="2352" y="2208"/>
              <a:ext cx="1248" cy="0"/>
            </a:xfrm>
            <a:prstGeom prst="line">
              <a:avLst/>
            </a:prstGeom>
            <a:noFill/>
            <a:ln w="25400">
              <a:solidFill>
                <a:schemeClr val="hlink"/>
              </a:solidFill>
              <a:round/>
              <a:headEnd type="none" w="sm" len="sm"/>
              <a:tailEnd type="stealth" w="lg" len="lg"/>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37" name="Rectangle 34"/>
            <p:cNvSpPr>
              <a:spLocks noChangeArrowheads="1"/>
            </p:cNvSpPr>
            <p:nvPr/>
          </p:nvSpPr>
          <p:spPr bwMode="auto">
            <a:xfrm>
              <a:off x="2726" y="1953"/>
              <a:ext cx="583" cy="233"/>
            </a:xfrm>
            <a:prstGeom prst="rect">
              <a:avLst/>
            </a:prstGeom>
            <a:noFill/>
            <a:ln w="9525">
              <a:noFill/>
              <a:miter lim="800000"/>
              <a:headEnd/>
              <a:tailEnd/>
            </a:ln>
            <a:effectLst/>
          </p:spPr>
          <p:txBody>
            <a:bodyPr wrap="none" lIns="92075" tIns="46038" rIns="92075" bIns="46038">
              <a:prstTxWarp prst="textNoShape">
                <a:avLst/>
              </a:prstTxWarp>
              <a:spAutoFit/>
            </a:bodyPr>
            <a:lstStyle/>
            <a:p>
              <a:pPr eaLnBrk="1" hangingPunct="1">
                <a:spcBef>
                  <a:spcPct val="0"/>
                </a:spcBef>
              </a:pPr>
              <a:r>
                <a:rPr lang="en-US" sz="1800">
                  <a:solidFill>
                    <a:prstClr val="black"/>
                  </a:solidFill>
                  <a:latin typeface="Calibri"/>
                  <a:ea typeface="ＭＳ Ｐゴシック"/>
                  <a:cs typeface="Calibri"/>
                </a:rPr>
                <a:t>P</a:t>
              </a:r>
              <a:r>
                <a:rPr lang="en-US" sz="1800" baseline="-25000">
                  <a:solidFill>
                    <a:prstClr val="black"/>
                  </a:solidFill>
                  <a:latin typeface="Calibri"/>
                  <a:ea typeface="ＭＳ Ｐゴシック"/>
                  <a:cs typeface="Calibri"/>
                </a:rPr>
                <a:t>1</a:t>
              </a:r>
              <a:r>
                <a:rPr lang="en-US" sz="1800">
                  <a:solidFill>
                    <a:prstClr val="black"/>
                  </a:solidFill>
                  <a:latin typeface="Calibri"/>
                  <a:ea typeface="ＭＳ Ｐゴシック"/>
                  <a:cs typeface="Calibri"/>
                </a:rPr>
                <a:t> write</a:t>
              </a:r>
            </a:p>
          </p:txBody>
        </p:sp>
      </p:grpSp>
      <p:grpSp>
        <p:nvGrpSpPr>
          <p:cNvPr id="38" name="Group 35"/>
          <p:cNvGrpSpPr>
            <a:grpSpLocks/>
          </p:cNvGrpSpPr>
          <p:nvPr/>
        </p:nvGrpSpPr>
        <p:grpSpPr bwMode="auto">
          <a:xfrm>
            <a:off x="987863" y="5318071"/>
            <a:ext cx="2289175" cy="850900"/>
            <a:chOff x="662" y="3409"/>
            <a:chExt cx="1442" cy="536"/>
          </a:xfrm>
        </p:grpSpPr>
        <p:sp>
          <p:nvSpPr>
            <p:cNvPr id="39" name="Arc 36"/>
            <p:cNvSpPr>
              <a:spLocks/>
            </p:cNvSpPr>
            <p:nvPr/>
          </p:nvSpPr>
          <p:spPr bwMode="auto">
            <a:xfrm>
              <a:off x="1632" y="3409"/>
              <a:ext cx="472" cy="432"/>
            </a:xfrm>
            <a:custGeom>
              <a:avLst/>
              <a:gdLst>
                <a:gd name="G0" fmla="+- 21600 0 0"/>
                <a:gd name="G1" fmla="+- 21600 0 0"/>
                <a:gd name="G2" fmla="+- 21600 0 0"/>
                <a:gd name="T0" fmla="*/ 42457 w 42457"/>
                <a:gd name="T1" fmla="*/ 27218 h 43200"/>
                <a:gd name="T2" fmla="*/ 21510 w 42457"/>
                <a:gd name="T3" fmla="*/ 0 h 43200"/>
                <a:gd name="T4" fmla="*/ 21600 w 42457"/>
                <a:gd name="T5" fmla="*/ 21600 h 43200"/>
              </a:gdLst>
              <a:ahLst/>
              <a:cxnLst>
                <a:cxn ang="0">
                  <a:pos x="T0" y="T1"/>
                </a:cxn>
                <a:cxn ang="0">
                  <a:pos x="T2" y="T3"/>
                </a:cxn>
                <a:cxn ang="0">
                  <a:pos x="T4" y="T5"/>
                </a:cxn>
              </a:cxnLst>
              <a:rect l="0" t="0" r="r" b="b"/>
              <a:pathLst>
                <a:path w="42457" h="43200" fill="none" extrusionOk="0">
                  <a:moveTo>
                    <a:pt x="42456" y="27217"/>
                  </a:moveTo>
                  <a:cubicBezTo>
                    <a:pt x="39916" y="36647"/>
                    <a:pt x="31365" y="43199"/>
                    <a:pt x="21600" y="43199"/>
                  </a:cubicBezTo>
                  <a:cubicBezTo>
                    <a:pt x="9670" y="43200"/>
                    <a:pt x="0" y="33529"/>
                    <a:pt x="0" y="21600"/>
                  </a:cubicBezTo>
                  <a:cubicBezTo>
                    <a:pt x="0" y="9705"/>
                    <a:pt x="9615" y="49"/>
                    <a:pt x="21510" y="0"/>
                  </a:cubicBezTo>
                </a:path>
                <a:path w="42457" h="43200" stroke="0" extrusionOk="0">
                  <a:moveTo>
                    <a:pt x="42456" y="27217"/>
                  </a:moveTo>
                  <a:cubicBezTo>
                    <a:pt x="39916" y="36647"/>
                    <a:pt x="31365" y="43199"/>
                    <a:pt x="21600" y="43199"/>
                  </a:cubicBezTo>
                  <a:cubicBezTo>
                    <a:pt x="9670" y="43200"/>
                    <a:pt x="0" y="33529"/>
                    <a:pt x="0" y="21600"/>
                  </a:cubicBezTo>
                  <a:cubicBezTo>
                    <a:pt x="0" y="9705"/>
                    <a:pt x="9615" y="49"/>
                    <a:pt x="21510" y="0"/>
                  </a:cubicBezTo>
                  <a:lnTo>
                    <a:pt x="21600" y="21600"/>
                  </a:lnTo>
                  <a:close/>
                </a:path>
              </a:pathLst>
            </a:custGeom>
            <a:noFill/>
            <a:ln w="25400" cap="rnd">
              <a:solidFill>
                <a:schemeClr val="hlink"/>
              </a:solidFill>
              <a:round/>
              <a:headEnd type="stealth" w="lg" len="lg"/>
              <a:tailEnd type="none" w="sm" len="sm"/>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40" name="Rectangle 37"/>
            <p:cNvSpPr>
              <a:spLocks noChangeArrowheads="1"/>
            </p:cNvSpPr>
            <p:nvPr/>
          </p:nvSpPr>
          <p:spPr bwMode="auto">
            <a:xfrm>
              <a:off x="662" y="3537"/>
              <a:ext cx="836" cy="408"/>
            </a:xfrm>
            <a:prstGeom prst="rect">
              <a:avLst/>
            </a:prstGeom>
            <a:noFill/>
            <a:ln w="9525">
              <a:noFill/>
              <a:miter lim="800000"/>
              <a:headEnd/>
              <a:tailEnd/>
            </a:ln>
            <a:effectLst/>
          </p:spPr>
          <p:txBody>
            <a:bodyPr wrap="none" lIns="92075" tIns="46038" rIns="92075" bIns="46038">
              <a:prstTxWarp prst="textNoShape">
                <a:avLst/>
              </a:prstTxWarp>
              <a:spAutoFit/>
            </a:bodyPr>
            <a:lstStyle/>
            <a:p>
              <a:pPr eaLnBrk="1" hangingPunct="1">
                <a:spcBef>
                  <a:spcPct val="0"/>
                </a:spcBef>
              </a:pPr>
              <a:r>
                <a:rPr lang="en-US" sz="1800">
                  <a:solidFill>
                    <a:prstClr val="black"/>
                  </a:solidFill>
                  <a:latin typeface="Calibri"/>
                  <a:ea typeface="ＭＳ Ｐゴシック"/>
                  <a:cs typeface="Calibri"/>
                </a:rPr>
                <a:t>Read by any</a:t>
              </a:r>
            </a:p>
            <a:p>
              <a:pPr eaLnBrk="1" hangingPunct="1">
                <a:spcBef>
                  <a:spcPct val="0"/>
                </a:spcBef>
              </a:pPr>
              <a:r>
                <a:rPr lang="en-US" sz="1800">
                  <a:solidFill>
                    <a:prstClr val="black"/>
                  </a:solidFill>
                  <a:latin typeface="Calibri"/>
                  <a:ea typeface="ＭＳ Ｐゴシック"/>
                  <a:cs typeface="Calibri"/>
                </a:rPr>
                <a:t> processor</a:t>
              </a:r>
            </a:p>
          </p:txBody>
        </p:sp>
      </p:grpSp>
      <p:grpSp>
        <p:nvGrpSpPr>
          <p:cNvPr id="41" name="Group 38"/>
          <p:cNvGrpSpPr>
            <a:grpSpLocks/>
          </p:cNvGrpSpPr>
          <p:nvPr/>
        </p:nvGrpSpPr>
        <p:grpSpPr bwMode="auto">
          <a:xfrm>
            <a:off x="1075176" y="3792483"/>
            <a:ext cx="2276475" cy="1219200"/>
            <a:chOff x="717" y="2448"/>
            <a:chExt cx="1434" cy="768"/>
          </a:xfrm>
        </p:grpSpPr>
        <p:sp>
          <p:nvSpPr>
            <p:cNvPr id="42" name="Line 39"/>
            <p:cNvSpPr>
              <a:spLocks noChangeShapeType="1"/>
            </p:cNvSpPr>
            <p:nvPr/>
          </p:nvSpPr>
          <p:spPr bwMode="auto">
            <a:xfrm>
              <a:off x="2112" y="2448"/>
              <a:ext cx="0" cy="768"/>
            </a:xfrm>
            <a:prstGeom prst="line">
              <a:avLst/>
            </a:prstGeom>
            <a:noFill/>
            <a:ln w="25400">
              <a:solidFill>
                <a:schemeClr val="hlink"/>
              </a:solidFill>
              <a:round/>
              <a:headEnd type="none" w="sm" len="sm"/>
              <a:tailEnd type="stealth" w="lg" len="lg"/>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43" name="Rectangle 40"/>
            <p:cNvSpPr>
              <a:spLocks noChangeArrowheads="1"/>
            </p:cNvSpPr>
            <p:nvPr/>
          </p:nvSpPr>
          <p:spPr bwMode="auto">
            <a:xfrm>
              <a:off x="717" y="2577"/>
              <a:ext cx="1434" cy="427"/>
            </a:xfrm>
            <a:prstGeom prst="rect">
              <a:avLst/>
            </a:prstGeom>
            <a:noFill/>
            <a:ln w="9525">
              <a:noFill/>
              <a:miter lim="800000"/>
              <a:headEnd/>
              <a:tailEnd/>
            </a:ln>
            <a:effectLst/>
          </p:spPr>
          <p:txBody>
            <a:bodyPr wrap="none" lIns="92075" tIns="46038" rIns="92075" bIns="46038">
              <a:prstTxWarp prst="textNoShape">
                <a:avLst/>
              </a:prstTxWarp>
              <a:spAutoFit/>
            </a:bodyPr>
            <a:lstStyle/>
            <a:p>
              <a:pPr algn="r" eaLnBrk="1" hangingPunct="1">
                <a:spcBef>
                  <a:spcPct val="0"/>
                </a:spcBef>
              </a:pPr>
              <a:r>
                <a:rPr lang="en-US" sz="1800">
                  <a:solidFill>
                    <a:prstClr val="black"/>
                  </a:solidFill>
                  <a:latin typeface="Calibri"/>
                  <a:ea typeface="ＭＳ Ｐゴシック"/>
                  <a:cs typeface="Calibri"/>
                </a:rPr>
                <a:t>Other processor reads</a:t>
              </a:r>
            </a:p>
            <a:p>
              <a:pPr algn="r" eaLnBrk="1" hangingPunct="1">
                <a:spcBef>
                  <a:spcPct val="0"/>
                </a:spcBef>
              </a:pPr>
              <a:r>
                <a:rPr lang="en-US" sz="2000">
                  <a:solidFill>
                    <a:prstClr val="black"/>
                  </a:solidFill>
                  <a:latin typeface="Calibri"/>
                  <a:ea typeface="ＭＳ Ｐゴシック"/>
                  <a:cs typeface="Calibri"/>
                </a:rPr>
                <a:t>P</a:t>
              </a:r>
              <a:r>
                <a:rPr lang="en-US" sz="2000" baseline="-25000">
                  <a:solidFill>
                    <a:prstClr val="black"/>
                  </a:solidFill>
                  <a:latin typeface="Calibri"/>
                  <a:ea typeface="ＭＳ Ｐゴシック"/>
                  <a:cs typeface="Calibri"/>
                </a:rPr>
                <a:t>1</a:t>
              </a:r>
              <a:r>
                <a:rPr lang="en-US" sz="2000">
                  <a:solidFill>
                    <a:prstClr val="black"/>
                  </a:solidFill>
                  <a:latin typeface="Calibri"/>
                  <a:ea typeface="ＭＳ Ｐゴシック"/>
                  <a:cs typeface="Calibri"/>
                </a:rPr>
                <a:t> </a:t>
              </a:r>
              <a:r>
                <a:rPr lang="en-US" sz="1800">
                  <a:solidFill>
                    <a:prstClr val="black"/>
                  </a:solidFill>
                  <a:latin typeface="Calibri"/>
                  <a:ea typeface="ＭＳ Ｐゴシック"/>
                  <a:cs typeface="Calibri"/>
                </a:rPr>
                <a:t>writes back</a:t>
              </a:r>
            </a:p>
          </p:txBody>
        </p:sp>
      </p:grpSp>
      <p:grpSp>
        <p:nvGrpSpPr>
          <p:cNvPr id="44" name="Group 41"/>
          <p:cNvGrpSpPr>
            <a:grpSpLocks/>
          </p:cNvGrpSpPr>
          <p:nvPr/>
        </p:nvGrpSpPr>
        <p:grpSpPr bwMode="auto">
          <a:xfrm>
            <a:off x="6156765" y="2930471"/>
            <a:ext cx="1408113" cy="482600"/>
            <a:chOff x="3918" y="1905"/>
            <a:chExt cx="887" cy="304"/>
          </a:xfrm>
        </p:grpSpPr>
        <p:sp>
          <p:nvSpPr>
            <p:cNvPr id="45" name="Arc 42"/>
            <p:cNvSpPr>
              <a:spLocks/>
            </p:cNvSpPr>
            <p:nvPr/>
          </p:nvSpPr>
          <p:spPr bwMode="auto">
            <a:xfrm>
              <a:off x="3918" y="1921"/>
              <a:ext cx="354" cy="288"/>
            </a:xfrm>
            <a:custGeom>
              <a:avLst/>
              <a:gdLst>
                <a:gd name="G0" fmla="+- 18277 0 0"/>
                <a:gd name="G1" fmla="+- 21600 0 0"/>
                <a:gd name="G2" fmla="+- 21600 0 0"/>
                <a:gd name="T0" fmla="*/ 0 w 39877"/>
                <a:gd name="T1" fmla="*/ 10088 h 43200"/>
                <a:gd name="T2" fmla="*/ 18277 w 39877"/>
                <a:gd name="T3" fmla="*/ 43200 h 43200"/>
                <a:gd name="T4" fmla="*/ 18277 w 39877"/>
                <a:gd name="T5" fmla="*/ 21600 h 43200"/>
              </a:gdLst>
              <a:ahLst/>
              <a:cxnLst>
                <a:cxn ang="0">
                  <a:pos x="T0" y="T1"/>
                </a:cxn>
                <a:cxn ang="0">
                  <a:pos x="T2" y="T3"/>
                </a:cxn>
                <a:cxn ang="0">
                  <a:pos x="T4" y="T5"/>
                </a:cxn>
              </a:cxnLst>
              <a:rect l="0" t="0" r="r" b="b"/>
              <a:pathLst>
                <a:path w="39877" h="43200" fill="none" extrusionOk="0">
                  <a:moveTo>
                    <a:pt x="0" y="10088"/>
                  </a:moveTo>
                  <a:cubicBezTo>
                    <a:pt x="3955" y="3809"/>
                    <a:pt x="10856" y="-1"/>
                    <a:pt x="18277" y="-1"/>
                  </a:cubicBezTo>
                  <a:cubicBezTo>
                    <a:pt x="30206" y="0"/>
                    <a:pt x="39877" y="9670"/>
                    <a:pt x="39877" y="21600"/>
                  </a:cubicBezTo>
                  <a:cubicBezTo>
                    <a:pt x="39877" y="33529"/>
                    <a:pt x="30206" y="43200"/>
                    <a:pt x="18276" y="43200"/>
                  </a:cubicBezTo>
                </a:path>
                <a:path w="39877" h="43200" stroke="0" extrusionOk="0">
                  <a:moveTo>
                    <a:pt x="0" y="10088"/>
                  </a:moveTo>
                  <a:cubicBezTo>
                    <a:pt x="3955" y="3809"/>
                    <a:pt x="10856" y="-1"/>
                    <a:pt x="18277" y="-1"/>
                  </a:cubicBezTo>
                  <a:cubicBezTo>
                    <a:pt x="30206" y="0"/>
                    <a:pt x="39877" y="9670"/>
                    <a:pt x="39877" y="21600"/>
                  </a:cubicBezTo>
                  <a:cubicBezTo>
                    <a:pt x="39877" y="33529"/>
                    <a:pt x="30206" y="43200"/>
                    <a:pt x="18276" y="43200"/>
                  </a:cubicBezTo>
                  <a:lnTo>
                    <a:pt x="18277" y="21600"/>
                  </a:lnTo>
                  <a:close/>
                </a:path>
              </a:pathLst>
            </a:custGeom>
            <a:noFill/>
            <a:ln w="25400" cap="rnd">
              <a:solidFill>
                <a:schemeClr val="hlink"/>
              </a:solidFill>
              <a:round/>
              <a:headEnd type="stealth" w="lg" len="lg"/>
              <a:tailEnd type="none" w="sm" len="sm"/>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46" name="Rectangle 43"/>
            <p:cNvSpPr>
              <a:spLocks noChangeArrowheads="1"/>
            </p:cNvSpPr>
            <p:nvPr/>
          </p:nvSpPr>
          <p:spPr bwMode="auto">
            <a:xfrm>
              <a:off x="4262" y="1905"/>
              <a:ext cx="543" cy="233"/>
            </a:xfrm>
            <a:prstGeom prst="rect">
              <a:avLst/>
            </a:prstGeom>
            <a:noFill/>
            <a:ln w="9525">
              <a:noFill/>
              <a:miter lim="800000"/>
              <a:headEnd/>
              <a:tailEnd/>
            </a:ln>
            <a:effectLst/>
          </p:spPr>
          <p:txBody>
            <a:bodyPr wrap="none" lIns="92075" tIns="46038" rIns="92075" bIns="46038">
              <a:prstTxWarp prst="textNoShape">
                <a:avLst/>
              </a:prstTxWarp>
              <a:spAutoFit/>
            </a:bodyPr>
            <a:lstStyle/>
            <a:p>
              <a:pPr eaLnBrk="1" hangingPunct="1">
                <a:spcBef>
                  <a:spcPct val="0"/>
                </a:spcBef>
              </a:pPr>
              <a:r>
                <a:rPr lang="en-US" sz="1800">
                  <a:solidFill>
                    <a:prstClr val="black"/>
                  </a:solidFill>
                  <a:latin typeface="Calibri"/>
                  <a:ea typeface="ＭＳ Ｐゴシック"/>
                  <a:cs typeface="Calibri"/>
                </a:rPr>
                <a:t>P</a:t>
              </a:r>
              <a:r>
                <a:rPr lang="en-US" sz="1800" baseline="-25000">
                  <a:solidFill>
                    <a:prstClr val="black"/>
                  </a:solidFill>
                  <a:latin typeface="Calibri"/>
                  <a:ea typeface="ＭＳ Ｐゴシック"/>
                  <a:cs typeface="Calibri"/>
                </a:rPr>
                <a:t>1</a:t>
              </a:r>
              <a:r>
                <a:rPr lang="en-US" sz="1800">
                  <a:solidFill>
                    <a:prstClr val="black"/>
                  </a:solidFill>
                  <a:latin typeface="Calibri"/>
                  <a:ea typeface="ＭＳ Ｐゴシック"/>
                  <a:cs typeface="Calibri"/>
                </a:rPr>
                <a:t> read</a:t>
              </a:r>
            </a:p>
          </p:txBody>
        </p:sp>
      </p:grpSp>
      <p:grpSp>
        <p:nvGrpSpPr>
          <p:cNvPr id="47" name="Group 44"/>
          <p:cNvGrpSpPr>
            <a:grpSpLocks/>
          </p:cNvGrpSpPr>
          <p:nvPr/>
        </p:nvGrpSpPr>
        <p:grpSpPr bwMode="auto">
          <a:xfrm>
            <a:off x="1445063" y="3159071"/>
            <a:ext cx="1550988" cy="647700"/>
            <a:chOff x="950" y="2049"/>
            <a:chExt cx="977" cy="408"/>
          </a:xfrm>
        </p:grpSpPr>
        <p:sp>
          <p:nvSpPr>
            <p:cNvPr id="48" name="Rectangle 45"/>
            <p:cNvSpPr>
              <a:spLocks noChangeArrowheads="1"/>
            </p:cNvSpPr>
            <p:nvPr/>
          </p:nvSpPr>
          <p:spPr bwMode="auto">
            <a:xfrm>
              <a:off x="950" y="2049"/>
              <a:ext cx="583" cy="408"/>
            </a:xfrm>
            <a:prstGeom prst="rect">
              <a:avLst/>
            </a:prstGeom>
            <a:noFill/>
            <a:ln w="9525">
              <a:noFill/>
              <a:miter lim="800000"/>
              <a:headEnd/>
              <a:tailEnd/>
            </a:ln>
            <a:effectLst/>
          </p:spPr>
          <p:txBody>
            <a:bodyPr wrap="none" lIns="92075" tIns="46038" rIns="92075" bIns="46038">
              <a:prstTxWarp prst="textNoShape">
                <a:avLst/>
              </a:prstTxWarp>
              <a:spAutoFit/>
            </a:bodyPr>
            <a:lstStyle/>
            <a:p>
              <a:pPr eaLnBrk="1" hangingPunct="1">
                <a:spcBef>
                  <a:spcPct val="0"/>
                </a:spcBef>
              </a:pPr>
              <a:r>
                <a:rPr lang="en-US" sz="1800">
                  <a:solidFill>
                    <a:prstClr val="black"/>
                  </a:solidFill>
                  <a:latin typeface="Calibri"/>
                  <a:ea typeface="ＭＳ Ｐゴシック"/>
                  <a:cs typeface="Calibri"/>
                </a:rPr>
                <a:t>P</a:t>
              </a:r>
              <a:r>
                <a:rPr lang="en-US" sz="1800" baseline="-25000">
                  <a:solidFill>
                    <a:prstClr val="black"/>
                  </a:solidFill>
                  <a:latin typeface="Calibri"/>
                  <a:ea typeface="ＭＳ Ｐゴシック"/>
                  <a:cs typeface="Calibri"/>
                </a:rPr>
                <a:t>1</a:t>
              </a:r>
              <a:r>
                <a:rPr lang="en-US" sz="1800">
                  <a:solidFill>
                    <a:prstClr val="black"/>
                  </a:solidFill>
                  <a:latin typeface="Calibri"/>
                  <a:ea typeface="ＭＳ Ｐゴシック"/>
                  <a:cs typeface="Calibri"/>
                </a:rPr>
                <a:t> write</a:t>
              </a:r>
            </a:p>
            <a:p>
              <a:pPr eaLnBrk="1" hangingPunct="1">
                <a:spcBef>
                  <a:spcPct val="0"/>
                </a:spcBef>
              </a:pPr>
              <a:r>
                <a:rPr lang="en-US" sz="1800">
                  <a:solidFill>
                    <a:prstClr val="black"/>
                  </a:solidFill>
                  <a:latin typeface="Calibri"/>
                  <a:ea typeface="ＭＳ Ｐゴシック"/>
                  <a:cs typeface="Calibri"/>
                </a:rPr>
                <a:t>or read</a:t>
              </a:r>
            </a:p>
          </p:txBody>
        </p:sp>
        <p:sp>
          <p:nvSpPr>
            <p:cNvPr id="49" name="Arc 46"/>
            <p:cNvSpPr>
              <a:spLocks/>
            </p:cNvSpPr>
            <p:nvPr/>
          </p:nvSpPr>
          <p:spPr bwMode="auto">
            <a:xfrm>
              <a:off x="1633" y="2065"/>
              <a:ext cx="294" cy="288"/>
            </a:xfrm>
            <a:custGeom>
              <a:avLst/>
              <a:gdLst>
                <a:gd name="G0" fmla="+- 21600 0 0"/>
                <a:gd name="G1" fmla="+- 21600 0 0"/>
                <a:gd name="G2" fmla="+- 21600 0 0"/>
                <a:gd name="T0" fmla="*/ 22053 w 22053"/>
                <a:gd name="T1" fmla="*/ 43195 h 43200"/>
                <a:gd name="T2" fmla="*/ 21525 w 22053"/>
                <a:gd name="T3" fmla="*/ 0 h 43200"/>
                <a:gd name="T4" fmla="*/ 21600 w 22053"/>
                <a:gd name="T5" fmla="*/ 21600 h 43200"/>
              </a:gdLst>
              <a:ahLst/>
              <a:cxnLst>
                <a:cxn ang="0">
                  <a:pos x="T0" y="T1"/>
                </a:cxn>
                <a:cxn ang="0">
                  <a:pos x="T2" y="T3"/>
                </a:cxn>
                <a:cxn ang="0">
                  <a:pos x="T4" y="T5"/>
                </a:cxn>
              </a:cxnLst>
              <a:rect l="0" t="0" r="r" b="b"/>
              <a:pathLst>
                <a:path w="22053" h="43200" fill="none" extrusionOk="0">
                  <a:moveTo>
                    <a:pt x="22053" y="43195"/>
                  </a:moveTo>
                  <a:cubicBezTo>
                    <a:pt x="21902" y="43198"/>
                    <a:pt x="21751" y="43199"/>
                    <a:pt x="21600" y="43199"/>
                  </a:cubicBezTo>
                  <a:cubicBezTo>
                    <a:pt x="9670" y="43200"/>
                    <a:pt x="0" y="33529"/>
                    <a:pt x="0" y="21600"/>
                  </a:cubicBezTo>
                  <a:cubicBezTo>
                    <a:pt x="0" y="9699"/>
                    <a:pt x="9625" y="41"/>
                    <a:pt x="21525" y="0"/>
                  </a:cubicBezTo>
                </a:path>
                <a:path w="22053" h="43200" stroke="0" extrusionOk="0">
                  <a:moveTo>
                    <a:pt x="22053" y="43195"/>
                  </a:moveTo>
                  <a:cubicBezTo>
                    <a:pt x="21902" y="43198"/>
                    <a:pt x="21751" y="43199"/>
                    <a:pt x="21600" y="43199"/>
                  </a:cubicBezTo>
                  <a:cubicBezTo>
                    <a:pt x="9670" y="43200"/>
                    <a:pt x="0" y="33529"/>
                    <a:pt x="0" y="21600"/>
                  </a:cubicBezTo>
                  <a:cubicBezTo>
                    <a:pt x="0" y="9699"/>
                    <a:pt x="9625" y="41"/>
                    <a:pt x="21525" y="0"/>
                  </a:cubicBezTo>
                  <a:lnTo>
                    <a:pt x="21600" y="21600"/>
                  </a:lnTo>
                  <a:close/>
                </a:path>
              </a:pathLst>
            </a:custGeom>
            <a:noFill/>
            <a:ln w="25400" cap="rnd">
              <a:solidFill>
                <a:schemeClr val="hlink"/>
              </a:solidFill>
              <a:round/>
              <a:headEnd type="stealth" w="lg" len="lg"/>
              <a:tailEnd type="none" w="sm" len="sm"/>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grpSp>
      <p:sp>
        <p:nvSpPr>
          <p:cNvPr id="50" name="Text Box 47"/>
          <p:cNvSpPr txBox="1">
            <a:spLocks noChangeArrowheads="1"/>
          </p:cNvSpPr>
          <p:nvPr/>
        </p:nvSpPr>
        <p:spPr bwMode="auto">
          <a:xfrm>
            <a:off x="6398063" y="5899096"/>
            <a:ext cx="2189163" cy="701675"/>
          </a:xfrm>
          <a:prstGeom prst="rect">
            <a:avLst/>
          </a:prstGeom>
          <a:noFill/>
          <a:ln w="9525">
            <a:noFill/>
            <a:miter lim="800000"/>
            <a:headEnd/>
            <a:tailEnd/>
          </a:ln>
          <a:effectLst/>
        </p:spPr>
        <p:txBody>
          <a:bodyPr>
            <a:prstTxWarp prst="textNoShape">
              <a:avLst/>
            </a:prstTxWarp>
            <a:spAutoFit/>
          </a:bodyPr>
          <a:lstStyle/>
          <a:p>
            <a:pPr eaLnBrk="1" hangingPunct="1">
              <a:spcBef>
                <a:spcPct val="0"/>
              </a:spcBef>
            </a:pPr>
            <a:r>
              <a:rPr lang="en-US" sz="2000">
                <a:solidFill>
                  <a:prstClr val="black"/>
                </a:solidFill>
                <a:latin typeface="Calibri"/>
                <a:ea typeface="ＭＳ Ｐゴシック"/>
                <a:cs typeface="Calibri"/>
              </a:rPr>
              <a:t>Cache state in processor P</a:t>
            </a:r>
            <a:r>
              <a:rPr lang="en-US" sz="2000" baseline="-25000">
                <a:solidFill>
                  <a:prstClr val="black"/>
                </a:solidFill>
                <a:latin typeface="Calibri"/>
                <a:ea typeface="ＭＳ Ｐゴシック"/>
                <a:cs typeface="Calibri"/>
              </a:rPr>
              <a:t>1</a:t>
            </a:r>
            <a:endParaRPr lang="en-US" sz="2000">
              <a:solidFill>
                <a:prstClr val="black"/>
              </a:solidFill>
              <a:latin typeface="Calibri"/>
              <a:ea typeface="ＭＳ Ｐゴシック"/>
              <a:cs typeface="Calibri"/>
            </a:endParaRPr>
          </a:p>
        </p:txBody>
      </p:sp>
      <p:grpSp>
        <p:nvGrpSpPr>
          <p:cNvPr id="51" name="Group 48"/>
          <p:cNvGrpSpPr>
            <a:grpSpLocks/>
          </p:cNvGrpSpPr>
          <p:nvPr/>
        </p:nvGrpSpPr>
        <p:grpSpPr bwMode="auto">
          <a:xfrm>
            <a:off x="3442140" y="3665483"/>
            <a:ext cx="1371600" cy="1371600"/>
            <a:chOff x="2208" y="2368"/>
            <a:chExt cx="864" cy="864"/>
          </a:xfrm>
        </p:grpSpPr>
        <p:sp>
          <p:nvSpPr>
            <p:cNvPr id="52" name="Freeform 49"/>
            <p:cNvSpPr>
              <a:spLocks/>
            </p:cNvSpPr>
            <p:nvPr/>
          </p:nvSpPr>
          <p:spPr bwMode="auto">
            <a:xfrm>
              <a:off x="2227" y="2368"/>
              <a:ext cx="29" cy="864"/>
            </a:xfrm>
            <a:custGeom>
              <a:avLst/>
              <a:gdLst/>
              <a:ahLst/>
              <a:cxnLst>
                <a:cxn ang="0">
                  <a:pos x="1408" y="0"/>
                </a:cxn>
                <a:cxn ang="0">
                  <a:pos x="0" y="1008"/>
                </a:cxn>
              </a:cxnLst>
              <a:rect l="0" t="0" r="r" b="b"/>
              <a:pathLst>
                <a:path w="1408" h="1008">
                  <a:moveTo>
                    <a:pt x="1408" y="0"/>
                  </a:moveTo>
                  <a:cubicBezTo>
                    <a:pt x="1173" y="168"/>
                    <a:pt x="235" y="840"/>
                    <a:pt x="0" y="1008"/>
                  </a:cubicBezTo>
                </a:path>
              </a:pathLst>
            </a:custGeom>
            <a:noFill/>
            <a:ln w="28575" cap="flat" cmpd="sng">
              <a:solidFill>
                <a:srgbClr val="B69CAC"/>
              </a:solidFill>
              <a:prstDash val="solid"/>
              <a:round/>
              <a:headEnd type="stealth" w="lg" len="lg"/>
              <a:tailEnd type="none" w="med" len="med"/>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53" name="Rectangle 50"/>
            <p:cNvSpPr>
              <a:spLocks noChangeArrowheads="1"/>
            </p:cNvSpPr>
            <p:nvPr/>
          </p:nvSpPr>
          <p:spPr bwMode="auto">
            <a:xfrm>
              <a:off x="2208" y="2368"/>
              <a:ext cx="864" cy="408"/>
            </a:xfrm>
            <a:prstGeom prst="rect">
              <a:avLst/>
            </a:prstGeom>
            <a:noFill/>
            <a:ln w="9525">
              <a:noFill/>
              <a:miter lim="800000"/>
              <a:headEnd/>
              <a:tailEnd/>
            </a:ln>
            <a:effectLst/>
          </p:spPr>
          <p:txBody>
            <a:bodyPr wrap="square" lIns="92075" tIns="46038" rIns="92075" bIns="46038">
              <a:prstTxWarp prst="textNoShape">
                <a:avLst/>
              </a:prstTxWarp>
              <a:spAutoFit/>
            </a:bodyPr>
            <a:lstStyle/>
            <a:p>
              <a:pPr eaLnBrk="1" hangingPunct="1">
                <a:spcBef>
                  <a:spcPct val="0"/>
                </a:spcBef>
              </a:pPr>
              <a:r>
                <a:rPr lang="en-US" sz="1800" dirty="0">
                  <a:solidFill>
                    <a:prstClr val="black"/>
                  </a:solidFill>
                  <a:latin typeface="Calibri"/>
                  <a:ea typeface="ＭＳ Ｐゴシック"/>
                  <a:cs typeface="Calibri"/>
                </a:rPr>
                <a:t>P</a:t>
              </a:r>
              <a:r>
                <a:rPr lang="en-US" sz="1800" baseline="-25000" dirty="0">
                  <a:solidFill>
                    <a:prstClr val="black"/>
                  </a:solidFill>
                  <a:latin typeface="Calibri"/>
                  <a:ea typeface="ＭＳ Ｐゴシック"/>
                  <a:cs typeface="Calibri"/>
                </a:rPr>
                <a:t>1</a:t>
              </a:r>
              <a:r>
                <a:rPr lang="en-US" sz="1800" dirty="0">
                  <a:solidFill>
                    <a:prstClr val="black"/>
                  </a:solidFill>
                  <a:latin typeface="Calibri"/>
                  <a:ea typeface="ＭＳ Ｐゴシック"/>
                  <a:cs typeface="Calibri"/>
                </a:rPr>
                <a:t> intent to write</a:t>
              </a:r>
            </a:p>
          </p:txBody>
        </p:sp>
      </p:grpSp>
      <p:grpSp>
        <p:nvGrpSpPr>
          <p:cNvPr id="54" name="Group 51"/>
          <p:cNvGrpSpPr>
            <a:grpSpLocks/>
          </p:cNvGrpSpPr>
          <p:nvPr/>
        </p:nvGrpSpPr>
        <p:grpSpPr bwMode="auto">
          <a:xfrm>
            <a:off x="6374251" y="3208283"/>
            <a:ext cx="2571750" cy="641350"/>
            <a:chOff x="4055" y="2080"/>
            <a:chExt cx="1620" cy="404"/>
          </a:xfrm>
        </p:grpSpPr>
        <p:sp>
          <p:nvSpPr>
            <p:cNvPr id="55" name="Line 52"/>
            <p:cNvSpPr>
              <a:spLocks noChangeShapeType="1"/>
            </p:cNvSpPr>
            <p:nvPr/>
          </p:nvSpPr>
          <p:spPr bwMode="auto">
            <a:xfrm flipH="1">
              <a:off x="4055" y="2280"/>
              <a:ext cx="736" cy="3"/>
            </a:xfrm>
            <a:prstGeom prst="line">
              <a:avLst/>
            </a:prstGeom>
            <a:noFill/>
            <a:ln w="25400">
              <a:solidFill>
                <a:schemeClr val="hlink"/>
              </a:solidFill>
              <a:round/>
              <a:headEnd type="none" w="sm" len="sm"/>
              <a:tailEnd type="stealth" w="lg" len="lg"/>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56" name="Rectangle 53"/>
            <p:cNvSpPr>
              <a:spLocks noChangeArrowheads="1"/>
            </p:cNvSpPr>
            <p:nvPr/>
          </p:nvSpPr>
          <p:spPr bwMode="auto">
            <a:xfrm>
              <a:off x="4754" y="2080"/>
              <a:ext cx="921" cy="404"/>
            </a:xfrm>
            <a:prstGeom prst="rect">
              <a:avLst/>
            </a:prstGeom>
            <a:noFill/>
            <a:ln w="9525">
              <a:noFill/>
              <a:miter lim="800000"/>
              <a:headEnd/>
              <a:tailEnd/>
            </a:ln>
            <a:effectLst/>
          </p:spPr>
          <p:txBody>
            <a:bodyPr lIns="92075" tIns="46038" rIns="92075" bIns="46038">
              <a:prstTxWarp prst="textNoShape">
                <a:avLst/>
              </a:prstTxWarp>
              <a:spAutoFit/>
            </a:bodyPr>
            <a:lstStyle/>
            <a:p>
              <a:pPr eaLnBrk="1" hangingPunct="1">
                <a:spcBef>
                  <a:spcPct val="0"/>
                </a:spcBef>
              </a:pPr>
              <a:r>
                <a:rPr lang="en-US" sz="1800" dirty="0">
                  <a:solidFill>
                    <a:prstClr val="black"/>
                  </a:solidFill>
                  <a:latin typeface="Calibri"/>
                  <a:ea typeface="ＭＳ Ｐゴシック"/>
                  <a:cs typeface="Calibri"/>
                </a:rPr>
                <a:t>Read miss, not shared</a:t>
              </a:r>
            </a:p>
          </p:txBody>
        </p:sp>
      </p:grpSp>
      <p:grpSp>
        <p:nvGrpSpPr>
          <p:cNvPr id="57" name="Group 29"/>
          <p:cNvGrpSpPr>
            <a:grpSpLocks/>
          </p:cNvGrpSpPr>
          <p:nvPr/>
        </p:nvGrpSpPr>
        <p:grpSpPr bwMode="auto">
          <a:xfrm>
            <a:off x="3518337" y="3513082"/>
            <a:ext cx="2667001" cy="1600201"/>
            <a:chOff x="182" y="2640"/>
            <a:chExt cx="1680" cy="1008"/>
          </a:xfrm>
        </p:grpSpPr>
        <p:sp>
          <p:nvSpPr>
            <p:cNvPr id="58" name="Line 30"/>
            <p:cNvSpPr>
              <a:spLocks noChangeShapeType="1"/>
            </p:cNvSpPr>
            <p:nvPr/>
          </p:nvSpPr>
          <p:spPr bwMode="auto">
            <a:xfrm flipH="1">
              <a:off x="182" y="2736"/>
              <a:ext cx="1440" cy="912"/>
            </a:xfrm>
            <a:prstGeom prst="line">
              <a:avLst/>
            </a:prstGeom>
            <a:noFill/>
            <a:ln w="25400">
              <a:solidFill>
                <a:schemeClr val="hlink"/>
              </a:solidFill>
              <a:round/>
              <a:headEnd type="none" w="sm" len="sm"/>
              <a:tailEnd type="stealth" w="lg" len="lg"/>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59" name="Rectangle 31"/>
            <p:cNvSpPr>
              <a:spLocks noChangeArrowheads="1"/>
            </p:cNvSpPr>
            <p:nvPr/>
          </p:nvSpPr>
          <p:spPr bwMode="auto">
            <a:xfrm>
              <a:off x="902" y="2640"/>
              <a:ext cx="960" cy="582"/>
            </a:xfrm>
            <a:prstGeom prst="rect">
              <a:avLst/>
            </a:prstGeom>
            <a:noFill/>
            <a:ln w="9525">
              <a:noFill/>
              <a:miter lim="800000"/>
              <a:headEnd/>
              <a:tailEnd/>
            </a:ln>
            <a:effectLst/>
          </p:spPr>
          <p:txBody>
            <a:bodyPr wrap="square" lIns="92075" tIns="46038" rIns="92075" bIns="46038">
              <a:prstTxWarp prst="textNoShape">
                <a:avLst/>
              </a:prstTxWarp>
              <a:spAutoFit/>
            </a:bodyPr>
            <a:lstStyle/>
            <a:p>
              <a:pPr eaLnBrk="1" hangingPunct="1">
                <a:spcBef>
                  <a:spcPct val="0"/>
                </a:spcBef>
              </a:pPr>
              <a:r>
                <a:rPr lang="en-US" sz="1800" dirty="0">
                  <a:solidFill>
                    <a:prstClr val="black"/>
                  </a:solidFill>
                  <a:latin typeface="Calibri"/>
                  <a:ea typeface="ＭＳ Ｐゴシック"/>
                  <a:cs typeface="Calibri"/>
                </a:rPr>
                <a:t>Other processor</a:t>
              </a:r>
            </a:p>
            <a:p>
              <a:pPr eaLnBrk="1" hangingPunct="1">
                <a:spcBef>
                  <a:spcPct val="0"/>
                </a:spcBef>
              </a:pPr>
              <a:r>
                <a:rPr lang="en-US" sz="1800" dirty="0">
                  <a:solidFill>
                    <a:prstClr val="black"/>
                  </a:solidFill>
                  <a:latin typeface="Calibri"/>
                  <a:ea typeface="ＭＳ Ｐゴシック"/>
                  <a:cs typeface="Calibri"/>
                </a:rPr>
                <a:t>reads</a:t>
              </a:r>
            </a:p>
          </p:txBody>
        </p:sp>
      </p:grpSp>
      <p:grpSp>
        <p:nvGrpSpPr>
          <p:cNvPr id="60" name="Group 29"/>
          <p:cNvGrpSpPr>
            <a:grpSpLocks/>
          </p:cNvGrpSpPr>
          <p:nvPr/>
        </p:nvGrpSpPr>
        <p:grpSpPr bwMode="auto">
          <a:xfrm>
            <a:off x="3594538" y="3513083"/>
            <a:ext cx="2590801" cy="1914526"/>
            <a:chOff x="38" y="2352"/>
            <a:chExt cx="1632" cy="1206"/>
          </a:xfrm>
        </p:grpSpPr>
        <p:sp>
          <p:nvSpPr>
            <p:cNvPr id="61" name="Line 30"/>
            <p:cNvSpPr>
              <a:spLocks noChangeShapeType="1"/>
            </p:cNvSpPr>
            <p:nvPr/>
          </p:nvSpPr>
          <p:spPr bwMode="auto">
            <a:xfrm>
              <a:off x="38" y="2352"/>
              <a:ext cx="1344" cy="1104"/>
            </a:xfrm>
            <a:prstGeom prst="line">
              <a:avLst/>
            </a:prstGeom>
            <a:noFill/>
            <a:ln w="25400">
              <a:solidFill>
                <a:schemeClr val="hlink"/>
              </a:solidFill>
              <a:round/>
              <a:headEnd type="none" w="sm" len="sm"/>
              <a:tailEnd type="stealth" w="lg" len="lg"/>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62" name="Rectangle 31"/>
            <p:cNvSpPr>
              <a:spLocks noChangeArrowheads="1"/>
            </p:cNvSpPr>
            <p:nvPr/>
          </p:nvSpPr>
          <p:spPr bwMode="auto">
            <a:xfrm>
              <a:off x="326" y="2976"/>
              <a:ext cx="1344" cy="582"/>
            </a:xfrm>
            <a:prstGeom prst="rect">
              <a:avLst/>
            </a:prstGeom>
            <a:noFill/>
            <a:ln w="9525">
              <a:noFill/>
              <a:miter lim="800000"/>
              <a:headEnd/>
              <a:tailEnd/>
            </a:ln>
            <a:effectLst/>
          </p:spPr>
          <p:txBody>
            <a:bodyPr wrap="square" lIns="92075" tIns="46038" rIns="92075" bIns="46038">
              <a:prstTxWarp prst="textNoShape">
                <a:avLst/>
              </a:prstTxWarp>
              <a:spAutoFit/>
            </a:bodyPr>
            <a:lstStyle/>
            <a:p>
              <a:pPr eaLnBrk="1" hangingPunct="1">
                <a:spcBef>
                  <a:spcPct val="0"/>
                </a:spcBef>
              </a:pPr>
              <a:r>
                <a:rPr lang="en-US" sz="1800" dirty="0">
                  <a:solidFill>
                    <a:prstClr val="black"/>
                  </a:solidFill>
                  <a:latin typeface="Calibri"/>
                  <a:ea typeface="ＭＳ Ｐゴシック"/>
                  <a:cs typeface="Calibri"/>
                </a:rPr>
                <a:t>Other processor intent to write, P1 writes back</a:t>
              </a:r>
            </a:p>
          </p:txBody>
        </p:sp>
      </p:grpSp>
    </p:spTree>
    <p:extLst>
      <p:ext uri="{BB962C8B-B14F-4D97-AF65-F5344CB8AC3E}">
        <p14:creationId xmlns:p14="http://schemas.microsoft.com/office/powerpoint/2010/main" val="396771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30"/>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499"/>
                                          </p:stCondLst>
                                        </p:cTn>
                                        <p:tgtEl>
                                          <p:spTgt spid="38"/>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499"/>
                                          </p:stCondLst>
                                        </p:cTn>
                                        <p:tgtEl>
                                          <p:spTgt spid="51"/>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499"/>
                                          </p:stCondLst>
                                        </p:cTn>
                                        <p:tgtEl>
                                          <p:spTgt spid="4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499"/>
                                          </p:stCondLst>
                                        </p:cTn>
                                        <p:tgtEl>
                                          <p:spTgt spid="5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499"/>
                                          </p:stCondLst>
                                        </p:cTn>
                                        <p:tgtEl>
                                          <p:spTgt spid="4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499"/>
                                          </p:stCondLst>
                                        </p:cTn>
                                        <p:tgtEl>
                                          <p:spTgt spid="3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499"/>
                                          </p:stCondLst>
                                        </p:cTn>
                                        <p:tgtEl>
                                          <p:spTgt spid="24"/>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499"/>
                                          </p:stCondLst>
                                        </p:cTn>
                                        <p:tgtEl>
                                          <p:spTgt spid="57"/>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499"/>
                                          </p:stCondLst>
                                        </p:cTn>
                                        <p:tgtEl>
                                          <p:spTgt spid="32"/>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499"/>
                                          </p:stCondLst>
                                        </p:cTn>
                                        <p:tgtEl>
                                          <p:spTgt spid="27"/>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499"/>
                                          </p:stCondLst>
                                        </p:cTn>
                                        <p:tgtEl>
                                          <p:spTgt spid="41"/>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499"/>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utoUpdateAnimBg="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107</a:t>
            </a:fld>
            <a:endParaRPr lang="en-US" altLang="en-US"/>
          </a:p>
        </p:txBody>
      </p:sp>
      <p:sp>
        <p:nvSpPr>
          <p:cNvPr id="45059" name="Text Box 2"/>
          <p:cNvSpPr txBox="1">
            <a:spLocks noChangeArrowheads="1"/>
          </p:cNvSpPr>
          <p:nvPr/>
        </p:nvSpPr>
        <p:spPr bwMode="auto">
          <a:xfrm>
            <a:off x="441324" y="396875"/>
            <a:ext cx="754951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Shared Memory and Caches</a:t>
            </a:r>
            <a:endParaRPr lang="en-US" altLang="en-US" b="1" dirty="0">
              <a:solidFill>
                <a:srgbClr val="CC0000"/>
              </a:solidFill>
              <a:latin typeface="Courier New" panose="02070309020205020404" pitchFamily="49" charset="0"/>
              <a:cs typeface="Courier New" panose="02070309020205020404" pitchFamily="49" charset="0"/>
            </a:endParaRP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1" name="Text Box 4"/>
          <p:cNvSpPr txBox="1">
            <a:spLocks noChangeArrowheads="1"/>
          </p:cNvSpPr>
          <p:nvPr/>
        </p:nvSpPr>
        <p:spPr bwMode="auto">
          <a:xfrm>
            <a:off x="381000" y="1243694"/>
            <a:ext cx="8487833"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
                <a:srgbClr val="CC0000"/>
              </a:buClr>
            </a:pPr>
            <a:r>
              <a:rPr lang="en-US" altLang="en-US" sz="2400" dirty="0">
                <a:latin typeface="Arial" panose="020B0604020202020204" pitchFamily="34" charset="0"/>
              </a:rPr>
              <a:t> Example, now with cache coherence</a:t>
            </a:r>
          </a:p>
          <a:p>
            <a:pPr lvl="1">
              <a:spcBef>
                <a:spcPct val="0"/>
              </a:spcBef>
              <a:buClr>
                <a:srgbClr val="CC0000"/>
              </a:buClr>
            </a:pPr>
            <a:r>
              <a:rPr lang="en-US" altLang="en-US" sz="2000" dirty="0">
                <a:latin typeface="Arial" panose="020B0604020202020204" pitchFamily="34" charset="0"/>
              </a:rPr>
              <a:t>Processors 1 and 2 read Memory[1000]</a:t>
            </a:r>
          </a:p>
          <a:p>
            <a:pPr lvl="1">
              <a:spcBef>
                <a:spcPct val="0"/>
              </a:spcBef>
              <a:buClr>
                <a:srgbClr val="CC0000"/>
              </a:buClr>
            </a:pPr>
            <a:r>
              <a:rPr lang="en-US" altLang="en-US" sz="2000" dirty="0">
                <a:latin typeface="Arial" panose="020B0604020202020204" pitchFamily="34" charset="0"/>
              </a:rPr>
              <a:t>Processor 0 writes Memory[1000] with 40</a:t>
            </a:r>
          </a:p>
        </p:txBody>
      </p:sp>
      <p:grpSp>
        <p:nvGrpSpPr>
          <p:cNvPr id="6" name="Group 63"/>
          <p:cNvGrpSpPr/>
          <p:nvPr/>
        </p:nvGrpSpPr>
        <p:grpSpPr>
          <a:xfrm>
            <a:off x="836206" y="2320912"/>
            <a:ext cx="6255713" cy="3197409"/>
            <a:chOff x="1480168" y="1066800"/>
            <a:chExt cx="5746815" cy="3048000"/>
          </a:xfrm>
        </p:grpSpPr>
        <p:sp>
          <p:nvSpPr>
            <p:cNvPr id="7" name="Rectangle 5"/>
            <p:cNvSpPr>
              <a:spLocks noChangeArrowheads="1"/>
            </p:cNvSpPr>
            <p:nvPr/>
          </p:nvSpPr>
          <p:spPr bwMode="auto">
            <a:xfrm>
              <a:off x="1524000" y="1066800"/>
              <a:ext cx="1295400" cy="609600"/>
            </a:xfrm>
            <a:prstGeom prst="rect">
              <a:avLst/>
            </a:prstGeom>
            <a:noFill/>
            <a:ln w="12700">
              <a:solidFill>
                <a:schemeClr val="tx1"/>
              </a:solidFill>
              <a:miter lim="800000"/>
              <a:headEnd/>
              <a:tailEnd/>
            </a:ln>
            <a:effectLst/>
          </p:spPr>
          <p:txBody>
            <a:bodyPr wrap="none" anchor="ctr"/>
            <a:lstStyle/>
            <a:p>
              <a:endParaRPr lang="en-US" dirty="0">
                <a:latin typeface="Arial" panose="020B0604020202020204" pitchFamily="34" charset="0"/>
                <a:cs typeface="Arial" panose="020B0604020202020204" pitchFamily="34" charset="0"/>
              </a:endParaRPr>
            </a:p>
          </p:txBody>
        </p:sp>
        <p:sp>
          <p:nvSpPr>
            <p:cNvPr id="8" name="Text Box 6"/>
            <p:cNvSpPr txBox="1">
              <a:spLocks noChangeArrowheads="1"/>
            </p:cNvSpPr>
            <p:nvPr/>
          </p:nvSpPr>
          <p:spPr bwMode="auto">
            <a:xfrm>
              <a:off x="1480168" y="1188743"/>
              <a:ext cx="1383065" cy="352074"/>
            </a:xfrm>
            <a:prstGeom prst="rect">
              <a:avLst/>
            </a:prstGeom>
            <a:noFill/>
            <a:ln w="12700">
              <a:noFill/>
              <a:miter lim="800000"/>
              <a:headEnd/>
              <a:tailEnd/>
            </a:ln>
            <a:effectLst/>
          </p:spPr>
          <p:txBody>
            <a:bodyPr wrap="none">
              <a:spAutoFit/>
            </a:bodyPr>
            <a:lstStyle/>
            <a:p>
              <a:r>
                <a:rPr lang="en-US" b="1" dirty="0">
                  <a:latin typeface="Arial" panose="020B0604020202020204" pitchFamily="34" charset="0"/>
                  <a:cs typeface="Arial" panose="020B0604020202020204" pitchFamily="34" charset="0"/>
                </a:rPr>
                <a:t>Processor </a:t>
              </a:r>
              <a:r>
                <a:rPr lang="en-US" altLang="zh-CN" b="1" dirty="0">
                  <a:latin typeface="Arial" panose="020B0604020202020204" pitchFamily="34" charset="0"/>
                  <a:cs typeface="Arial" panose="020B0604020202020204" pitchFamily="34" charset="0"/>
                </a:rPr>
                <a:t>0</a:t>
              </a:r>
              <a:endParaRPr lang="en-US" b="1" dirty="0">
                <a:latin typeface="Arial" panose="020B0604020202020204" pitchFamily="34" charset="0"/>
                <a:cs typeface="Arial" panose="020B0604020202020204" pitchFamily="34" charset="0"/>
              </a:endParaRPr>
            </a:p>
          </p:txBody>
        </p:sp>
        <p:sp>
          <p:nvSpPr>
            <p:cNvPr id="9" name="Rectangle 7"/>
            <p:cNvSpPr>
              <a:spLocks noChangeArrowheads="1"/>
            </p:cNvSpPr>
            <p:nvPr/>
          </p:nvSpPr>
          <p:spPr bwMode="auto">
            <a:xfrm>
              <a:off x="3200400" y="1066800"/>
              <a:ext cx="1295400" cy="609600"/>
            </a:xfrm>
            <a:prstGeom prst="rect">
              <a:avLst/>
            </a:prstGeom>
            <a:noFill/>
            <a:ln w="12700">
              <a:solidFill>
                <a:schemeClr val="tx1"/>
              </a:solidFill>
              <a:miter lim="800000"/>
              <a:headEnd/>
              <a:tailEnd/>
            </a:ln>
            <a:effectLst/>
          </p:spPr>
          <p:txBody>
            <a:bodyPr wrap="none" anchor="ctr"/>
            <a:lstStyle/>
            <a:p>
              <a:endParaRPr lang="en-US" dirty="0">
                <a:latin typeface="Arial" panose="020B0604020202020204" pitchFamily="34" charset="0"/>
                <a:cs typeface="Arial" panose="020B0604020202020204" pitchFamily="34" charset="0"/>
              </a:endParaRPr>
            </a:p>
          </p:txBody>
        </p:sp>
        <p:sp>
          <p:nvSpPr>
            <p:cNvPr id="10" name="Rectangle 8"/>
            <p:cNvSpPr>
              <a:spLocks noChangeArrowheads="1"/>
            </p:cNvSpPr>
            <p:nvPr/>
          </p:nvSpPr>
          <p:spPr bwMode="auto">
            <a:xfrm>
              <a:off x="5867400" y="1066800"/>
              <a:ext cx="1295400" cy="609600"/>
            </a:xfrm>
            <a:prstGeom prst="rect">
              <a:avLst/>
            </a:prstGeom>
            <a:noFill/>
            <a:ln w="12700">
              <a:solidFill>
                <a:schemeClr val="tx1"/>
              </a:solidFill>
              <a:miter lim="800000"/>
              <a:headEnd/>
              <a:tailEnd/>
            </a:ln>
            <a:effectLst/>
          </p:spPr>
          <p:txBody>
            <a:bodyPr wrap="none" anchor="ctr"/>
            <a:lstStyle/>
            <a:p>
              <a:endParaRPr lang="en-US" dirty="0">
                <a:latin typeface="Arial" panose="020B0604020202020204" pitchFamily="34" charset="0"/>
                <a:cs typeface="Arial" panose="020B0604020202020204" pitchFamily="34" charset="0"/>
              </a:endParaRPr>
            </a:p>
          </p:txBody>
        </p:sp>
        <p:sp>
          <p:nvSpPr>
            <p:cNvPr id="11" name="Text Box 9"/>
            <p:cNvSpPr txBox="1">
              <a:spLocks noChangeArrowheads="1"/>
            </p:cNvSpPr>
            <p:nvPr/>
          </p:nvSpPr>
          <p:spPr bwMode="auto">
            <a:xfrm>
              <a:off x="3190961" y="1185058"/>
              <a:ext cx="1383065" cy="352074"/>
            </a:xfrm>
            <a:prstGeom prst="rect">
              <a:avLst/>
            </a:prstGeom>
            <a:noFill/>
            <a:ln w="12700">
              <a:noFill/>
              <a:miter lim="800000"/>
              <a:headEnd/>
              <a:tailEnd/>
            </a:ln>
            <a:effectLst/>
          </p:spPr>
          <p:txBody>
            <a:bodyPr wrap="none">
              <a:spAutoFit/>
            </a:bodyPr>
            <a:lstStyle/>
            <a:p>
              <a:r>
                <a:rPr lang="en-US" b="1" dirty="0">
                  <a:latin typeface="Arial" panose="020B0604020202020204" pitchFamily="34" charset="0"/>
                  <a:cs typeface="Arial" panose="020B0604020202020204" pitchFamily="34" charset="0"/>
                </a:rPr>
                <a:t>Processor </a:t>
              </a:r>
              <a:r>
                <a:rPr lang="en-US" altLang="zh-CN" b="1" dirty="0">
                  <a:latin typeface="Arial" panose="020B0604020202020204" pitchFamily="34" charset="0"/>
                  <a:cs typeface="Arial" panose="020B0604020202020204" pitchFamily="34" charset="0"/>
                </a:rPr>
                <a:t>1</a:t>
              </a:r>
              <a:endParaRPr lang="en-US" b="1" dirty="0">
                <a:latin typeface="Arial" panose="020B0604020202020204" pitchFamily="34" charset="0"/>
                <a:cs typeface="Arial" panose="020B0604020202020204" pitchFamily="34" charset="0"/>
              </a:endParaRPr>
            </a:p>
          </p:txBody>
        </p:sp>
        <p:sp>
          <p:nvSpPr>
            <p:cNvPr id="12" name="Text Box 10"/>
            <p:cNvSpPr txBox="1">
              <a:spLocks noChangeArrowheads="1"/>
            </p:cNvSpPr>
            <p:nvPr/>
          </p:nvSpPr>
          <p:spPr bwMode="auto">
            <a:xfrm>
              <a:off x="5843918" y="1181295"/>
              <a:ext cx="1383065" cy="352074"/>
            </a:xfrm>
            <a:prstGeom prst="rect">
              <a:avLst/>
            </a:prstGeom>
            <a:noFill/>
            <a:ln w="12700">
              <a:noFill/>
              <a:miter lim="800000"/>
              <a:headEnd/>
              <a:tailEnd/>
            </a:ln>
            <a:effectLst/>
          </p:spPr>
          <p:txBody>
            <a:bodyPr wrap="none">
              <a:spAutoFit/>
            </a:bodyPr>
            <a:lstStyle/>
            <a:p>
              <a:r>
                <a:rPr lang="en-US" b="1" dirty="0">
                  <a:latin typeface="Arial" panose="020B0604020202020204" pitchFamily="34" charset="0"/>
                  <a:cs typeface="Arial" panose="020B0604020202020204" pitchFamily="34" charset="0"/>
                </a:rPr>
                <a:t>Processor </a:t>
              </a:r>
              <a:r>
                <a:rPr lang="en-US" altLang="zh-CN" b="1" dirty="0">
                  <a:latin typeface="Arial" panose="020B0604020202020204" pitchFamily="34" charset="0"/>
                  <a:cs typeface="Arial" panose="020B0604020202020204" pitchFamily="34" charset="0"/>
                </a:rPr>
                <a:t>2</a:t>
              </a:r>
              <a:endParaRPr lang="en-US" b="1" dirty="0">
                <a:latin typeface="Arial" panose="020B0604020202020204" pitchFamily="34" charset="0"/>
                <a:cs typeface="Arial" panose="020B0604020202020204" pitchFamily="34" charset="0"/>
              </a:endParaRPr>
            </a:p>
          </p:txBody>
        </p:sp>
        <p:sp>
          <p:nvSpPr>
            <p:cNvPr id="13" name="Rectangle 11"/>
            <p:cNvSpPr>
              <a:spLocks noChangeArrowheads="1"/>
            </p:cNvSpPr>
            <p:nvPr/>
          </p:nvSpPr>
          <p:spPr bwMode="auto">
            <a:xfrm>
              <a:off x="1524000" y="1981200"/>
              <a:ext cx="1295400" cy="533400"/>
            </a:xfrm>
            <a:prstGeom prst="rect">
              <a:avLst/>
            </a:prstGeom>
            <a:noFill/>
            <a:ln w="12700">
              <a:solidFill>
                <a:schemeClr val="tx1"/>
              </a:solidFill>
              <a:miter lim="800000"/>
              <a:headEnd/>
              <a:tailEnd/>
            </a:ln>
            <a:effectLst/>
          </p:spPr>
          <p:txBody>
            <a:bodyPr wrap="none" anchor="ctr"/>
            <a:lstStyle/>
            <a:p>
              <a:endParaRPr lang="en-US" dirty="0">
                <a:latin typeface="Arial" panose="020B0604020202020204" pitchFamily="34" charset="0"/>
                <a:cs typeface="Arial" panose="020B0604020202020204" pitchFamily="34" charset="0"/>
              </a:endParaRPr>
            </a:p>
          </p:txBody>
        </p:sp>
        <p:sp>
          <p:nvSpPr>
            <p:cNvPr id="14" name="Rectangle 12"/>
            <p:cNvSpPr>
              <a:spLocks noChangeArrowheads="1"/>
            </p:cNvSpPr>
            <p:nvPr/>
          </p:nvSpPr>
          <p:spPr bwMode="auto">
            <a:xfrm>
              <a:off x="3200400" y="1981200"/>
              <a:ext cx="1295400" cy="533400"/>
            </a:xfrm>
            <a:prstGeom prst="rect">
              <a:avLst/>
            </a:prstGeom>
            <a:noFill/>
            <a:ln w="12700">
              <a:solidFill>
                <a:schemeClr val="tx1"/>
              </a:solidFill>
              <a:miter lim="800000"/>
              <a:headEnd/>
              <a:tailEnd/>
            </a:ln>
            <a:effectLst/>
          </p:spPr>
          <p:txBody>
            <a:bodyPr wrap="none" anchor="ctr"/>
            <a:lstStyle/>
            <a:p>
              <a:endParaRPr lang="en-US" dirty="0">
                <a:latin typeface="Arial" panose="020B0604020202020204" pitchFamily="34" charset="0"/>
                <a:cs typeface="Arial" panose="020B0604020202020204" pitchFamily="34" charset="0"/>
              </a:endParaRPr>
            </a:p>
          </p:txBody>
        </p:sp>
        <p:sp>
          <p:nvSpPr>
            <p:cNvPr id="15" name="Rectangle 13"/>
            <p:cNvSpPr>
              <a:spLocks noChangeArrowheads="1"/>
            </p:cNvSpPr>
            <p:nvPr/>
          </p:nvSpPr>
          <p:spPr bwMode="auto">
            <a:xfrm>
              <a:off x="5867400" y="1981200"/>
              <a:ext cx="1295400" cy="533400"/>
            </a:xfrm>
            <a:prstGeom prst="rect">
              <a:avLst/>
            </a:prstGeom>
            <a:noFill/>
            <a:ln w="12700">
              <a:solidFill>
                <a:schemeClr val="tx1"/>
              </a:solidFill>
              <a:miter lim="800000"/>
              <a:headEnd/>
              <a:tailEnd/>
            </a:ln>
            <a:effectLst/>
          </p:spPr>
          <p:txBody>
            <a:bodyPr wrap="none" anchor="ctr"/>
            <a:lstStyle/>
            <a:p>
              <a:endParaRPr lang="en-US" dirty="0">
                <a:latin typeface="Arial" panose="020B0604020202020204" pitchFamily="34" charset="0"/>
                <a:cs typeface="Arial" panose="020B0604020202020204" pitchFamily="34" charset="0"/>
              </a:endParaRPr>
            </a:p>
          </p:txBody>
        </p:sp>
        <p:sp>
          <p:nvSpPr>
            <p:cNvPr id="16" name="Text Box 14"/>
            <p:cNvSpPr txBox="1">
              <a:spLocks noChangeArrowheads="1"/>
            </p:cNvSpPr>
            <p:nvPr/>
          </p:nvSpPr>
          <p:spPr bwMode="auto">
            <a:xfrm>
              <a:off x="1752599" y="2057400"/>
              <a:ext cx="906988" cy="370392"/>
            </a:xfrm>
            <a:prstGeom prst="rect">
              <a:avLst/>
            </a:prstGeom>
            <a:noFill/>
            <a:ln w="12700">
              <a:noFill/>
              <a:miter lim="800000"/>
              <a:headEnd/>
              <a:tailEnd/>
            </a:ln>
            <a:effectLst/>
          </p:spPr>
          <p:txBody>
            <a:bodyPr wrap="none">
              <a:spAutoFit/>
            </a:bodyPr>
            <a:lstStyle/>
            <a:p>
              <a:r>
                <a:rPr lang="en-US" b="1" dirty="0">
                  <a:latin typeface="Arial" panose="020B0604020202020204" pitchFamily="34" charset="0"/>
                  <a:cs typeface="Arial" panose="020B0604020202020204" pitchFamily="34" charset="0"/>
                </a:rPr>
                <a:t>Cache</a:t>
              </a:r>
            </a:p>
          </p:txBody>
        </p:sp>
        <p:sp>
          <p:nvSpPr>
            <p:cNvPr id="17" name="Text Box 15"/>
            <p:cNvSpPr txBox="1">
              <a:spLocks noChangeArrowheads="1"/>
            </p:cNvSpPr>
            <p:nvPr/>
          </p:nvSpPr>
          <p:spPr bwMode="auto">
            <a:xfrm>
              <a:off x="3429000" y="2057400"/>
              <a:ext cx="906988" cy="370392"/>
            </a:xfrm>
            <a:prstGeom prst="rect">
              <a:avLst/>
            </a:prstGeom>
            <a:noFill/>
            <a:ln w="12700">
              <a:noFill/>
              <a:miter lim="800000"/>
              <a:headEnd/>
              <a:tailEnd/>
            </a:ln>
            <a:effectLst/>
          </p:spPr>
          <p:txBody>
            <a:bodyPr wrap="none">
              <a:spAutoFit/>
            </a:bodyPr>
            <a:lstStyle/>
            <a:p>
              <a:r>
                <a:rPr lang="en-US" b="1" dirty="0">
                  <a:latin typeface="Arial" panose="020B0604020202020204" pitchFamily="34" charset="0"/>
                  <a:cs typeface="Arial" panose="020B0604020202020204" pitchFamily="34" charset="0"/>
                </a:rPr>
                <a:t>Cache</a:t>
              </a:r>
            </a:p>
          </p:txBody>
        </p:sp>
        <p:sp>
          <p:nvSpPr>
            <p:cNvPr id="18" name="Text Box 16"/>
            <p:cNvSpPr txBox="1">
              <a:spLocks noChangeArrowheads="1"/>
            </p:cNvSpPr>
            <p:nvPr/>
          </p:nvSpPr>
          <p:spPr bwMode="auto">
            <a:xfrm>
              <a:off x="6172199" y="2057400"/>
              <a:ext cx="906988" cy="370392"/>
            </a:xfrm>
            <a:prstGeom prst="rect">
              <a:avLst/>
            </a:prstGeom>
            <a:noFill/>
            <a:ln w="12700">
              <a:noFill/>
              <a:miter lim="800000"/>
              <a:headEnd/>
              <a:tailEnd/>
            </a:ln>
            <a:effectLst/>
          </p:spPr>
          <p:txBody>
            <a:bodyPr wrap="none">
              <a:spAutoFit/>
            </a:bodyPr>
            <a:lstStyle/>
            <a:p>
              <a:r>
                <a:rPr lang="en-US" b="1" dirty="0">
                  <a:latin typeface="Arial" panose="020B0604020202020204" pitchFamily="34" charset="0"/>
                  <a:cs typeface="Arial" panose="020B0604020202020204" pitchFamily="34" charset="0"/>
                </a:rPr>
                <a:t>Cache</a:t>
              </a:r>
            </a:p>
          </p:txBody>
        </p:sp>
        <p:sp>
          <p:nvSpPr>
            <p:cNvPr id="19" name="Rectangle 17"/>
            <p:cNvSpPr>
              <a:spLocks noChangeArrowheads="1"/>
            </p:cNvSpPr>
            <p:nvPr/>
          </p:nvSpPr>
          <p:spPr bwMode="auto">
            <a:xfrm>
              <a:off x="1524000" y="2895600"/>
              <a:ext cx="5638800" cy="304800"/>
            </a:xfrm>
            <a:prstGeom prst="rect">
              <a:avLst/>
            </a:prstGeom>
            <a:noFill/>
            <a:ln w="12700">
              <a:solidFill>
                <a:schemeClr val="accent2"/>
              </a:solidFill>
              <a:miter lim="800000"/>
              <a:headEnd/>
              <a:tailEnd/>
            </a:ln>
            <a:effectLst/>
          </p:spPr>
          <p:txBody>
            <a:bodyPr wrap="none" anchor="ctr"/>
            <a:lstStyle/>
            <a:p>
              <a:pPr algn="ctr"/>
              <a:r>
                <a:rPr lang="en-US" b="1" dirty="0">
                  <a:latin typeface="Arial" panose="020B0604020202020204" pitchFamily="34" charset="0"/>
                  <a:cs typeface="Arial" panose="020B0604020202020204" pitchFamily="34" charset="0"/>
                </a:rPr>
                <a:t>Interconnection Network</a:t>
              </a:r>
            </a:p>
          </p:txBody>
        </p:sp>
        <p:sp>
          <p:nvSpPr>
            <p:cNvPr id="20" name="Rectangle 18"/>
            <p:cNvSpPr>
              <a:spLocks noChangeArrowheads="1"/>
            </p:cNvSpPr>
            <p:nvPr/>
          </p:nvSpPr>
          <p:spPr bwMode="auto">
            <a:xfrm>
              <a:off x="2590800" y="3581400"/>
              <a:ext cx="1905000" cy="533400"/>
            </a:xfrm>
            <a:prstGeom prst="rect">
              <a:avLst/>
            </a:prstGeom>
            <a:noFill/>
            <a:ln w="12700">
              <a:solidFill>
                <a:schemeClr val="tx1"/>
              </a:solidFill>
              <a:miter lim="800000"/>
              <a:headEnd/>
              <a:tailEnd/>
            </a:ln>
            <a:effectLst/>
          </p:spPr>
          <p:txBody>
            <a:bodyPr wrap="none" anchor="ctr"/>
            <a:lstStyle/>
            <a:p>
              <a:endParaRPr lang="en-US" dirty="0">
                <a:latin typeface="Arial" panose="020B0604020202020204" pitchFamily="34" charset="0"/>
                <a:cs typeface="Arial" panose="020B0604020202020204" pitchFamily="34" charset="0"/>
              </a:endParaRPr>
            </a:p>
          </p:txBody>
        </p:sp>
        <p:sp>
          <p:nvSpPr>
            <p:cNvPr id="21" name="Text Box 19"/>
            <p:cNvSpPr txBox="1">
              <a:spLocks noChangeArrowheads="1"/>
            </p:cNvSpPr>
            <p:nvPr/>
          </p:nvSpPr>
          <p:spPr bwMode="auto">
            <a:xfrm>
              <a:off x="3048000" y="3657601"/>
              <a:ext cx="1105889" cy="370392"/>
            </a:xfrm>
            <a:prstGeom prst="rect">
              <a:avLst/>
            </a:prstGeom>
            <a:noFill/>
            <a:ln w="12700">
              <a:noFill/>
              <a:miter lim="800000"/>
              <a:headEnd/>
              <a:tailEnd/>
            </a:ln>
            <a:effectLst/>
          </p:spPr>
          <p:txBody>
            <a:bodyPr wrap="none">
              <a:spAutoFit/>
            </a:bodyPr>
            <a:lstStyle/>
            <a:p>
              <a:r>
                <a:rPr lang="en-US" b="1" dirty="0">
                  <a:latin typeface="Arial" panose="020B0604020202020204" pitchFamily="34" charset="0"/>
                  <a:cs typeface="Arial" panose="020B0604020202020204" pitchFamily="34" charset="0"/>
                </a:rPr>
                <a:t>Memory</a:t>
              </a:r>
            </a:p>
          </p:txBody>
        </p:sp>
        <p:sp>
          <p:nvSpPr>
            <p:cNvPr id="22" name="Rectangle 20"/>
            <p:cNvSpPr>
              <a:spLocks noChangeArrowheads="1"/>
            </p:cNvSpPr>
            <p:nvPr/>
          </p:nvSpPr>
          <p:spPr bwMode="auto">
            <a:xfrm>
              <a:off x="5105400" y="3581400"/>
              <a:ext cx="1371600" cy="533400"/>
            </a:xfrm>
            <a:prstGeom prst="rect">
              <a:avLst/>
            </a:prstGeom>
            <a:noFill/>
            <a:ln w="12700">
              <a:solidFill>
                <a:schemeClr val="tx1"/>
              </a:solidFill>
              <a:miter lim="800000"/>
              <a:headEnd/>
              <a:tailEnd/>
            </a:ln>
            <a:effectLst/>
          </p:spPr>
          <p:txBody>
            <a:bodyPr wrap="none" anchor="ctr"/>
            <a:lstStyle/>
            <a:p>
              <a:endParaRPr lang="en-US" dirty="0">
                <a:latin typeface="Arial" panose="020B0604020202020204" pitchFamily="34" charset="0"/>
                <a:cs typeface="Arial" panose="020B0604020202020204" pitchFamily="34" charset="0"/>
              </a:endParaRPr>
            </a:p>
          </p:txBody>
        </p:sp>
        <p:sp>
          <p:nvSpPr>
            <p:cNvPr id="23" name="Text Box 21"/>
            <p:cNvSpPr txBox="1">
              <a:spLocks noChangeArrowheads="1"/>
            </p:cNvSpPr>
            <p:nvPr/>
          </p:nvSpPr>
          <p:spPr bwMode="auto">
            <a:xfrm>
              <a:off x="5562600" y="3733800"/>
              <a:ext cx="509187" cy="370392"/>
            </a:xfrm>
            <a:prstGeom prst="rect">
              <a:avLst/>
            </a:prstGeom>
            <a:noFill/>
            <a:ln w="12700">
              <a:noFill/>
              <a:miter lim="800000"/>
              <a:headEnd/>
              <a:tailEnd/>
            </a:ln>
            <a:effectLst/>
          </p:spPr>
          <p:txBody>
            <a:bodyPr wrap="none">
              <a:spAutoFit/>
            </a:bodyPr>
            <a:lstStyle/>
            <a:p>
              <a:r>
                <a:rPr lang="en-US" b="1" dirty="0">
                  <a:latin typeface="Arial" panose="020B0604020202020204" pitchFamily="34" charset="0"/>
                  <a:cs typeface="Arial" panose="020B0604020202020204" pitchFamily="34" charset="0"/>
                </a:rPr>
                <a:t>I/O</a:t>
              </a:r>
            </a:p>
          </p:txBody>
        </p:sp>
        <p:sp>
          <p:nvSpPr>
            <p:cNvPr id="24" name="Line 22"/>
            <p:cNvSpPr>
              <a:spLocks noChangeShapeType="1"/>
            </p:cNvSpPr>
            <p:nvPr/>
          </p:nvSpPr>
          <p:spPr bwMode="auto">
            <a:xfrm>
              <a:off x="2133600" y="1676400"/>
              <a:ext cx="0" cy="304800"/>
            </a:xfrm>
            <a:prstGeom prst="line">
              <a:avLst/>
            </a:prstGeom>
            <a:noFill/>
            <a:ln w="12700">
              <a:solidFill>
                <a:schemeClr val="tx1"/>
              </a:solidFill>
              <a:round/>
              <a:headEnd type="triangle" w="med" len="med"/>
              <a:tailEnd type="triangle" w="med" len="med"/>
            </a:ln>
            <a:effectLst/>
          </p:spPr>
          <p:txBody>
            <a:bodyPr wrap="none" anchor="ctr"/>
            <a:lstStyle/>
            <a:p>
              <a:endParaRPr lang="en-US" dirty="0">
                <a:latin typeface="Arial" panose="020B0604020202020204" pitchFamily="34" charset="0"/>
                <a:cs typeface="Arial" panose="020B0604020202020204" pitchFamily="34" charset="0"/>
              </a:endParaRPr>
            </a:p>
          </p:txBody>
        </p:sp>
        <p:sp>
          <p:nvSpPr>
            <p:cNvPr id="25" name="Line 23"/>
            <p:cNvSpPr>
              <a:spLocks noChangeShapeType="1"/>
            </p:cNvSpPr>
            <p:nvPr/>
          </p:nvSpPr>
          <p:spPr bwMode="auto">
            <a:xfrm>
              <a:off x="3810000" y="1676400"/>
              <a:ext cx="0" cy="304800"/>
            </a:xfrm>
            <a:prstGeom prst="line">
              <a:avLst/>
            </a:prstGeom>
            <a:noFill/>
            <a:ln w="12700">
              <a:solidFill>
                <a:schemeClr val="tx1"/>
              </a:solidFill>
              <a:round/>
              <a:headEnd type="triangle" w="med" len="med"/>
              <a:tailEnd type="triangle" w="med" len="med"/>
            </a:ln>
            <a:effectLst/>
          </p:spPr>
          <p:txBody>
            <a:bodyPr wrap="none" anchor="ctr"/>
            <a:lstStyle/>
            <a:p>
              <a:endParaRPr lang="en-US" dirty="0">
                <a:latin typeface="Arial" panose="020B0604020202020204" pitchFamily="34" charset="0"/>
                <a:cs typeface="Arial" panose="020B0604020202020204" pitchFamily="34" charset="0"/>
              </a:endParaRPr>
            </a:p>
          </p:txBody>
        </p:sp>
        <p:sp>
          <p:nvSpPr>
            <p:cNvPr id="26" name="Line 24"/>
            <p:cNvSpPr>
              <a:spLocks noChangeShapeType="1"/>
            </p:cNvSpPr>
            <p:nvPr/>
          </p:nvSpPr>
          <p:spPr bwMode="auto">
            <a:xfrm>
              <a:off x="6477000" y="1676400"/>
              <a:ext cx="0" cy="304800"/>
            </a:xfrm>
            <a:prstGeom prst="line">
              <a:avLst/>
            </a:prstGeom>
            <a:noFill/>
            <a:ln w="12700">
              <a:solidFill>
                <a:schemeClr val="tx1"/>
              </a:solidFill>
              <a:round/>
              <a:headEnd type="triangle" w="med" len="med"/>
              <a:tailEnd type="triangle" w="med" len="med"/>
            </a:ln>
            <a:effectLst/>
          </p:spPr>
          <p:txBody>
            <a:bodyPr wrap="none" anchor="ctr"/>
            <a:lstStyle/>
            <a:p>
              <a:endParaRPr lang="en-US" dirty="0">
                <a:latin typeface="Arial" panose="020B0604020202020204" pitchFamily="34" charset="0"/>
                <a:cs typeface="Arial" panose="020B0604020202020204" pitchFamily="34" charset="0"/>
              </a:endParaRPr>
            </a:p>
          </p:txBody>
        </p:sp>
        <p:sp>
          <p:nvSpPr>
            <p:cNvPr id="27" name="Line 25"/>
            <p:cNvSpPr>
              <a:spLocks noChangeShapeType="1"/>
            </p:cNvSpPr>
            <p:nvPr/>
          </p:nvSpPr>
          <p:spPr bwMode="auto">
            <a:xfrm>
              <a:off x="6477000" y="2514600"/>
              <a:ext cx="0" cy="381000"/>
            </a:xfrm>
            <a:prstGeom prst="line">
              <a:avLst/>
            </a:prstGeom>
            <a:noFill/>
            <a:ln w="12700">
              <a:solidFill>
                <a:schemeClr val="tx1"/>
              </a:solidFill>
              <a:round/>
              <a:headEnd type="triangle" w="med" len="med"/>
              <a:tailEnd type="triangle" w="med" len="med"/>
            </a:ln>
            <a:effectLst/>
          </p:spPr>
          <p:txBody>
            <a:bodyPr wrap="none" anchor="ctr"/>
            <a:lstStyle/>
            <a:p>
              <a:endParaRPr lang="en-US" dirty="0">
                <a:latin typeface="Arial" panose="020B0604020202020204" pitchFamily="34" charset="0"/>
                <a:cs typeface="Arial" panose="020B0604020202020204" pitchFamily="34" charset="0"/>
              </a:endParaRPr>
            </a:p>
          </p:txBody>
        </p:sp>
        <p:sp>
          <p:nvSpPr>
            <p:cNvPr id="28" name="Line 26"/>
            <p:cNvSpPr>
              <a:spLocks noChangeShapeType="1"/>
            </p:cNvSpPr>
            <p:nvPr/>
          </p:nvSpPr>
          <p:spPr bwMode="auto">
            <a:xfrm>
              <a:off x="3810000" y="2514600"/>
              <a:ext cx="0" cy="381000"/>
            </a:xfrm>
            <a:prstGeom prst="line">
              <a:avLst/>
            </a:prstGeom>
            <a:noFill/>
            <a:ln w="12700">
              <a:solidFill>
                <a:schemeClr val="tx1"/>
              </a:solidFill>
              <a:round/>
              <a:headEnd type="triangle" w="med" len="med"/>
              <a:tailEnd type="triangle" w="med" len="med"/>
            </a:ln>
            <a:effectLst/>
          </p:spPr>
          <p:txBody>
            <a:bodyPr wrap="none" anchor="ctr"/>
            <a:lstStyle/>
            <a:p>
              <a:endParaRPr lang="en-US" dirty="0">
                <a:latin typeface="Arial" panose="020B0604020202020204" pitchFamily="34" charset="0"/>
                <a:cs typeface="Arial" panose="020B0604020202020204" pitchFamily="34" charset="0"/>
              </a:endParaRPr>
            </a:p>
          </p:txBody>
        </p:sp>
        <p:sp>
          <p:nvSpPr>
            <p:cNvPr id="29" name="Line 27"/>
            <p:cNvSpPr>
              <a:spLocks noChangeShapeType="1"/>
            </p:cNvSpPr>
            <p:nvPr/>
          </p:nvSpPr>
          <p:spPr bwMode="auto">
            <a:xfrm>
              <a:off x="2133600" y="2514600"/>
              <a:ext cx="0" cy="381000"/>
            </a:xfrm>
            <a:prstGeom prst="line">
              <a:avLst/>
            </a:prstGeom>
            <a:noFill/>
            <a:ln w="12700">
              <a:solidFill>
                <a:schemeClr val="tx1"/>
              </a:solidFill>
              <a:round/>
              <a:headEnd type="triangle" w="med" len="med"/>
              <a:tailEnd type="triangle" w="med" len="med"/>
            </a:ln>
            <a:effectLst/>
          </p:spPr>
          <p:txBody>
            <a:bodyPr wrap="none" anchor="ctr"/>
            <a:lstStyle/>
            <a:p>
              <a:endParaRPr lang="en-US" dirty="0">
                <a:latin typeface="Arial" panose="020B0604020202020204" pitchFamily="34" charset="0"/>
                <a:cs typeface="Arial" panose="020B0604020202020204" pitchFamily="34" charset="0"/>
              </a:endParaRPr>
            </a:p>
          </p:txBody>
        </p:sp>
        <p:sp>
          <p:nvSpPr>
            <p:cNvPr id="30" name="Line 28"/>
            <p:cNvSpPr>
              <a:spLocks noChangeShapeType="1"/>
            </p:cNvSpPr>
            <p:nvPr/>
          </p:nvSpPr>
          <p:spPr bwMode="auto">
            <a:xfrm>
              <a:off x="3505200" y="3200400"/>
              <a:ext cx="0" cy="381000"/>
            </a:xfrm>
            <a:prstGeom prst="line">
              <a:avLst/>
            </a:prstGeom>
            <a:noFill/>
            <a:ln w="12700">
              <a:solidFill>
                <a:schemeClr val="tx1"/>
              </a:solidFill>
              <a:round/>
              <a:headEnd type="triangle" w="med" len="med"/>
              <a:tailEnd type="triangle" w="med" len="med"/>
            </a:ln>
            <a:effectLst/>
          </p:spPr>
          <p:txBody>
            <a:bodyPr wrap="none" anchor="ctr"/>
            <a:lstStyle/>
            <a:p>
              <a:endParaRPr lang="en-US" dirty="0">
                <a:latin typeface="Arial" panose="020B0604020202020204" pitchFamily="34" charset="0"/>
                <a:cs typeface="Arial" panose="020B0604020202020204" pitchFamily="34" charset="0"/>
              </a:endParaRPr>
            </a:p>
          </p:txBody>
        </p:sp>
        <p:sp>
          <p:nvSpPr>
            <p:cNvPr id="31" name="Line 29"/>
            <p:cNvSpPr>
              <a:spLocks noChangeShapeType="1"/>
            </p:cNvSpPr>
            <p:nvPr/>
          </p:nvSpPr>
          <p:spPr bwMode="auto">
            <a:xfrm>
              <a:off x="5791200" y="3200400"/>
              <a:ext cx="0" cy="381000"/>
            </a:xfrm>
            <a:prstGeom prst="line">
              <a:avLst/>
            </a:prstGeom>
            <a:noFill/>
            <a:ln w="12700">
              <a:solidFill>
                <a:schemeClr val="tx1"/>
              </a:solidFill>
              <a:round/>
              <a:headEnd type="triangle" w="med" len="med"/>
              <a:tailEnd type="triangle" w="med" len="med"/>
            </a:ln>
            <a:effectLst/>
          </p:spPr>
          <p:txBody>
            <a:bodyPr wrap="none" anchor="ctr"/>
            <a:lstStyle/>
            <a:p>
              <a:endParaRPr lang="en-US" dirty="0">
                <a:latin typeface="Arial" panose="020B0604020202020204" pitchFamily="34" charset="0"/>
                <a:cs typeface="Arial" panose="020B0604020202020204" pitchFamily="34" charset="0"/>
              </a:endParaRPr>
            </a:p>
          </p:txBody>
        </p:sp>
      </p:grpSp>
      <p:sp>
        <p:nvSpPr>
          <p:cNvPr id="35" name="TextBox 36"/>
          <p:cNvSpPr txBox="1"/>
          <p:nvPr/>
        </p:nvSpPr>
        <p:spPr>
          <a:xfrm>
            <a:off x="2957613" y="3372773"/>
            <a:ext cx="1110506" cy="369332"/>
          </a:xfrm>
          <a:prstGeom prst="rect">
            <a:avLst/>
          </a:prstGeom>
          <a:solidFill>
            <a:srgbClr val="FFFFFF"/>
          </a:solidFill>
        </p:spPr>
        <p:txBody>
          <a:bodyPr wrap="square" rtlCol="0">
            <a:spAutoFit/>
          </a:bodyPr>
          <a:lstStyle/>
          <a:p>
            <a:r>
              <a:rPr lang="en-US" dirty="0">
                <a:solidFill>
                  <a:srgbClr val="3366FF"/>
                </a:solidFill>
                <a:latin typeface="Arial" panose="020B0604020202020204" pitchFamily="34" charset="0"/>
                <a:cs typeface="Arial" panose="020B0604020202020204" pitchFamily="34" charset="0"/>
              </a:rPr>
              <a:t>1000 </a:t>
            </a:r>
            <a:r>
              <a:rPr lang="en-US" b="1" dirty="0">
                <a:solidFill>
                  <a:srgbClr val="3366FF"/>
                </a:solidFill>
                <a:latin typeface="Arial" panose="020B0604020202020204" pitchFamily="34" charset="0"/>
                <a:cs typeface="Arial" panose="020B0604020202020204" pitchFamily="34" charset="0"/>
              </a:rPr>
              <a:t>20</a:t>
            </a:r>
          </a:p>
        </p:txBody>
      </p:sp>
      <p:sp>
        <p:nvSpPr>
          <p:cNvPr id="36" name="TextBox 37"/>
          <p:cNvSpPr txBox="1"/>
          <p:nvPr/>
        </p:nvSpPr>
        <p:spPr>
          <a:xfrm>
            <a:off x="5783896" y="3354491"/>
            <a:ext cx="1110506" cy="369332"/>
          </a:xfrm>
          <a:prstGeom prst="rect">
            <a:avLst/>
          </a:prstGeom>
          <a:solidFill>
            <a:srgbClr val="FFFFFF"/>
          </a:solidFill>
        </p:spPr>
        <p:txBody>
          <a:bodyPr wrap="square" rtlCol="0">
            <a:spAutoFit/>
          </a:bodyPr>
          <a:lstStyle/>
          <a:p>
            <a:r>
              <a:rPr lang="en-US" dirty="0">
                <a:solidFill>
                  <a:srgbClr val="3366FF"/>
                </a:solidFill>
                <a:latin typeface="Arial" panose="020B0604020202020204" pitchFamily="34" charset="0"/>
                <a:cs typeface="Arial" panose="020B0604020202020204" pitchFamily="34" charset="0"/>
              </a:rPr>
              <a:t>1000 </a:t>
            </a:r>
            <a:r>
              <a:rPr lang="en-US" b="1" dirty="0">
                <a:solidFill>
                  <a:srgbClr val="3366FF"/>
                </a:solidFill>
                <a:latin typeface="Arial" panose="020B0604020202020204" pitchFamily="34" charset="0"/>
                <a:cs typeface="Arial" panose="020B0604020202020204" pitchFamily="34" charset="0"/>
              </a:rPr>
              <a:t>20</a:t>
            </a:r>
          </a:p>
        </p:txBody>
      </p:sp>
      <p:sp>
        <p:nvSpPr>
          <p:cNvPr id="37" name="TextBox 38"/>
          <p:cNvSpPr txBox="1"/>
          <p:nvPr/>
        </p:nvSpPr>
        <p:spPr>
          <a:xfrm>
            <a:off x="7079871" y="3786118"/>
            <a:ext cx="1544012" cy="1200329"/>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Processor 0</a:t>
            </a:r>
          </a:p>
          <a:p>
            <a:r>
              <a:rPr lang="en-US" dirty="0">
                <a:latin typeface="Arial" panose="020B0604020202020204" pitchFamily="34" charset="0"/>
                <a:cs typeface="Arial" panose="020B0604020202020204" pitchFamily="34" charset="0"/>
              </a:rPr>
              <a:t>Write</a:t>
            </a:r>
          </a:p>
          <a:p>
            <a:r>
              <a:rPr lang="en-US" dirty="0">
                <a:latin typeface="Arial" panose="020B0604020202020204" pitchFamily="34" charset="0"/>
                <a:cs typeface="Arial" panose="020B0604020202020204" pitchFamily="34" charset="0"/>
              </a:rPr>
              <a:t>Invalidates</a:t>
            </a:r>
          </a:p>
          <a:p>
            <a:r>
              <a:rPr lang="en-US" dirty="0">
                <a:latin typeface="Arial" panose="020B0604020202020204" pitchFamily="34" charset="0"/>
                <a:cs typeface="Arial" panose="020B0604020202020204" pitchFamily="34" charset="0"/>
              </a:rPr>
              <a:t>Other Copies</a:t>
            </a:r>
          </a:p>
        </p:txBody>
      </p:sp>
      <p:sp>
        <p:nvSpPr>
          <p:cNvPr id="38" name="TextBox 39"/>
          <p:cNvSpPr txBox="1"/>
          <p:nvPr/>
        </p:nvSpPr>
        <p:spPr>
          <a:xfrm>
            <a:off x="77076" y="2475303"/>
            <a:ext cx="784914" cy="369332"/>
          </a:xfrm>
          <a:prstGeom prst="rect">
            <a:avLst/>
          </a:prstGeom>
          <a:solidFill>
            <a:srgbClr val="FFFFFF"/>
          </a:solidFill>
        </p:spPr>
        <p:txBody>
          <a:bodyPr wrap="square" rtlCol="0">
            <a:spAutoFit/>
          </a:bodyPr>
          <a:lstStyle/>
          <a:p>
            <a:r>
              <a:rPr lang="en-US" dirty="0">
                <a:solidFill>
                  <a:srgbClr val="3366FF"/>
                </a:solidFill>
                <a:latin typeface="Arial" panose="020B0604020202020204" pitchFamily="34" charset="0"/>
                <a:cs typeface="Arial" panose="020B0604020202020204" pitchFamily="34" charset="0"/>
              </a:rPr>
              <a:t>1000</a:t>
            </a:r>
          </a:p>
        </p:txBody>
      </p:sp>
      <p:sp>
        <p:nvSpPr>
          <p:cNvPr id="39" name="TextBox 41"/>
          <p:cNvSpPr txBox="1"/>
          <p:nvPr/>
        </p:nvSpPr>
        <p:spPr>
          <a:xfrm>
            <a:off x="1094784" y="3390164"/>
            <a:ext cx="1025283" cy="369332"/>
          </a:xfrm>
          <a:prstGeom prst="rect">
            <a:avLst/>
          </a:prstGeom>
          <a:solidFill>
            <a:srgbClr val="FFFFFF"/>
          </a:solidFill>
        </p:spPr>
        <p:txBody>
          <a:bodyPr wrap="square" rtlCol="0">
            <a:spAutoFit/>
          </a:bodyPr>
          <a:lstStyle/>
          <a:p>
            <a:r>
              <a:rPr lang="en-US" dirty="0">
                <a:solidFill>
                  <a:srgbClr val="3366FF"/>
                </a:solidFill>
                <a:latin typeface="Arial" panose="020B0604020202020204" pitchFamily="34" charset="0"/>
                <a:cs typeface="Arial" panose="020B0604020202020204" pitchFamily="34" charset="0"/>
              </a:rPr>
              <a:t>1000 </a:t>
            </a:r>
            <a:r>
              <a:rPr lang="en-US" b="1" dirty="0">
                <a:solidFill>
                  <a:srgbClr val="3366FF"/>
                </a:solidFill>
                <a:latin typeface="Arial" panose="020B0604020202020204" pitchFamily="34" charset="0"/>
                <a:cs typeface="Arial" panose="020B0604020202020204" pitchFamily="34" charset="0"/>
              </a:rPr>
              <a:t>40</a:t>
            </a:r>
          </a:p>
        </p:txBody>
      </p:sp>
      <p:sp>
        <p:nvSpPr>
          <p:cNvPr id="40" name="TextBox 44"/>
          <p:cNvSpPr txBox="1"/>
          <p:nvPr/>
        </p:nvSpPr>
        <p:spPr>
          <a:xfrm>
            <a:off x="2589530" y="5047233"/>
            <a:ext cx="1110506" cy="369332"/>
          </a:xfrm>
          <a:prstGeom prst="rect">
            <a:avLst/>
          </a:prstGeom>
          <a:solidFill>
            <a:srgbClr val="FFFFFF"/>
          </a:solidFill>
        </p:spPr>
        <p:txBody>
          <a:bodyPr wrap="square" rtlCol="0">
            <a:spAutoFit/>
          </a:bodyPr>
          <a:lstStyle/>
          <a:p>
            <a:r>
              <a:rPr lang="en-US" dirty="0">
                <a:solidFill>
                  <a:srgbClr val="3366FF"/>
                </a:solidFill>
                <a:latin typeface="Arial" panose="020B0604020202020204" pitchFamily="34" charset="0"/>
                <a:cs typeface="Arial" panose="020B0604020202020204" pitchFamily="34" charset="0"/>
              </a:rPr>
              <a:t>1000 </a:t>
            </a:r>
            <a:r>
              <a:rPr lang="en-US" b="1" dirty="0">
                <a:solidFill>
                  <a:srgbClr val="3366FF"/>
                </a:solidFill>
                <a:latin typeface="Arial" panose="020B0604020202020204" pitchFamily="34" charset="0"/>
                <a:cs typeface="Arial" panose="020B0604020202020204" pitchFamily="34" charset="0"/>
              </a:rPr>
              <a:t>40</a:t>
            </a:r>
          </a:p>
        </p:txBody>
      </p:sp>
    </p:spTree>
    <p:extLst>
      <p:ext uri="{BB962C8B-B14F-4D97-AF65-F5344CB8AC3E}">
        <p14:creationId xmlns:p14="http://schemas.microsoft.com/office/powerpoint/2010/main" val="1363268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0451 0.00324 C 0.04184 0.05671 0.08819 0.11065 0.10729 0.13426 " pathEditMode="relative" rAng="0" ptsTypes="AA">
                                      <p:cBhvr>
                                        <p:cTn id="6" dur="1000" fill="hold"/>
                                        <p:tgtEl>
                                          <p:spTgt spid="38">
                                            <p:txEl>
                                              <p:pRg st="0" end="0"/>
                                            </p:txEl>
                                          </p:spTgt>
                                        </p:tgtEl>
                                        <p:attrNameLst>
                                          <p:attrName>ppt_x</p:attrName>
                                          <p:attrName>ppt_y</p:attrName>
                                        </p:attrNameLst>
                                      </p:cBhvr>
                                      <p:rCtr x="5590" y="6551"/>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0.10711 0.13426 C 0.11961 0.12755 0.13264 0.1213 0.13836 0.14375 C 0.14392 0.16597 0.125 0.2493 0.1408 0.26782 C 0.15659 0.28634 0.19444 0.27037 0.23298 0.25486 " pathEditMode="relative" rAng="0" ptsTypes="AAAA">
                                      <p:cBhvr>
                                        <p:cTn id="10" dur="1000" fill="hold"/>
                                        <p:tgtEl>
                                          <p:spTgt spid="38">
                                            <p:txEl>
                                              <p:pRg st="0" end="0"/>
                                            </p:txEl>
                                          </p:spTgt>
                                        </p:tgtEl>
                                        <p:attrNameLst>
                                          <p:attrName>ppt_x</p:attrName>
                                          <p:attrName>ppt_y</p:attrName>
                                        </p:attrNameLst>
                                      </p:cBhvr>
                                      <p:rCtr x="6285" y="6759"/>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3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38">
                                            <p:txEl>
                                              <p:pRg st="0" end="0"/>
                                            </p:txEl>
                                          </p:spTgt>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38">
                                            <p:bg/>
                                          </p:spTgt>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p:bldP spid="38" grpId="0" build="allAtOnce" animBg="1"/>
      <p:bldP spid="39" grpId="0" animBg="1"/>
      <p:bldP spid="40"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108</a:t>
            </a:fld>
            <a:endParaRPr lang="en-US" altLang="en-US"/>
          </a:p>
        </p:txBody>
      </p:sp>
      <p:sp>
        <p:nvSpPr>
          <p:cNvPr id="45059" name="Text Box 2"/>
          <p:cNvSpPr txBox="1">
            <a:spLocks noChangeArrowheads="1"/>
          </p:cNvSpPr>
          <p:nvPr/>
        </p:nvSpPr>
        <p:spPr bwMode="auto">
          <a:xfrm>
            <a:off x="381000" y="349196"/>
            <a:ext cx="754951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Read miss, to </a:t>
            </a:r>
            <a:r>
              <a:rPr lang="en-US" altLang="en-US" dirty="0" err="1">
                <a:solidFill>
                  <a:srgbClr val="CC0000"/>
                </a:solidFill>
                <a:latin typeface="Arial" panose="020B0604020202020204" pitchFamily="34" charset="0"/>
              </a:rPr>
              <a:t>uncached</a:t>
            </a:r>
            <a:r>
              <a:rPr lang="en-US" altLang="en-US" dirty="0">
                <a:solidFill>
                  <a:srgbClr val="CC0000"/>
                </a:solidFill>
                <a:latin typeface="Arial" panose="020B0604020202020204" pitchFamily="34" charset="0"/>
              </a:rPr>
              <a:t> or shared line</a:t>
            </a:r>
            <a:endParaRPr lang="en-US" altLang="en-US" b="1" dirty="0">
              <a:solidFill>
                <a:srgbClr val="CC0000"/>
              </a:solidFill>
              <a:latin typeface="Courier New" panose="02070309020205020404" pitchFamily="49" charset="0"/>
              <a:cs typeface="Courier New" panose="02070309020205020404" pitchFamily="49" charset="0"/>
            </a:endParaRP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 name="Group 66"/>
          <p:cNvGrpSpPr>
            <a:grpSpLocks/>
          </p:cNvGrpSpPr>
          <p:nvPr/>
        </p:nvGrpSpPr>
        <p:grpSpPr bwMode="auto">
          <a:xfrm>
            <a:off x="3231931" y="3922986"/>
            <a:ext cx="1371600" cy="1828800"/>
            <a:chOff x="1680" y="2496"/>
            <a:chExt cx="864" cy="1152"/>
          </a:xfrm>
        </p:grpSpPr>
        <p:grpSp>
          <p:nvGrpSpPr>
            <p:cNvPr id="7" name="Group 67"/>
            <p:cNvGrpSpPr>
              <a:grpSpLocks/>
            </p:cNvGrpSpPr>
            <p:nvPr/>
          </p:nvGrpSpPr>
          <p:grpSpPr bwMode="auto">
            <a:xfrm>
              <a:off x="1872" y="2496"/>
              <a:ext cx="192" cy="432"/>
              <a:chOff x="1008" y="1536"/>
              <a:chExt cx="192" cy="432"/>
            </a:xfrm>
          </p:grpSpPr>
          <p:grpSp>
            <p:nvGrpSpPr>
              <p:cNvPr id="18" name="Group 68"/>
              <p:cNvGrpSpPr>
                <a:grpSpLocks/>
              </p:cNvGrpSpPr>
              <p:nvPr/>
            </p:nvGrpSpPr>
            <p:grpSpPr bwMode="auto">
              <a:xfrm>
                <a:off x="1008" y="1584"/>
                <a:ext cx="192" cy="240"/>
                <a:chOff x="1824" y="1296"/>
                <a:chExt cx="192" cy="240"/>
              </a:xfrm>
            </p:grpSpPr>
            <p:sp>
              <p:nvSpPr>
                <p:cNvPr id="21" name="Rectangle 69"/>
                <p:cNvSpPr>
                  <a:spLocks noChangeArrowheads="1"/>
                </p:cNvSpPr>
                <p:nvPr/>
              </p:nvSpPr>
              <p:spPr bwMode="auto">
                <a:xfrm>
                  <a:off x="1824" y="1488"/>
                  <a:ext cx="192" cy="48"/>
                </a:xfrm>
                <a:prstGeom prst="rect">
                  <a:avLst/>
                </a:prstGeom>
                <a:solidFill>
                  <a:schemeClr val="bg1"/>
                </a:solidFill>
                <a:ln w="25400" cap="flat" cmpd="sng" algn="ctr">
                  <a:solidFill>
                    <a:schemeClr val="tx1"/>
                  </a:solidFill>
                  <a:prstDash val="solid"/>
                  <a:miter lim="800000"/>
                  <a:headEnd type="none" w="med" len="med"/>
                  <a:tailEnd w="med" len="med"/>
                </a:ln>
              </p:spPr>
              <p:txBody>
                <a:bodyPr anchor="ctr">
                  <a:prstTxWarp prst="textNoShape">
                    <a:avLst/>
                  </a:prstTxWarp>
                </a:bodyPr>
                <a:lstStyle/>
                <a:p>
                  <a:pPr algn="ctr"/>
                  <a:endParaRPr lang="en-US">
                    <a:solidFill>
                      <a:srgbClr val="000000"/>
                    </a:solidFill>
                    <a:ea typeface="ＭＳ Ｐゴシック"/>
                    <a:cs typeface="ＭＳ Ｐゴシック"/>
                  </a:endParaRPr>
                </a:p>
              </p:txBody>
            </p:sp>
            <p:sp>
              <p:nvSpPr>
                <p:cNvPr id="22" name="Rectangle 70"/>
                <p:cNvSpPr>
                  <a:spLocks noChangeArrowheads="1"/>
                </p:cNvSpPr>
                <p:nvPr/>
              </p:nvSpPr>
              <p:spPr bwMode="auto">
                <a:xfrm>
                  <a:off x="1824" y="1440"/>
                  <a:ext cx="192" cy="48"/>
                </a:xfrm>
                <a:prstGeom prst="rect">
                  <a:avLst/>
                </a:prstGeom>
                <a:solidFill>
                  <a:schemeClr val="bg1"/>
                </a:solidFill>
                <a:ln w="25400" cap="flat" cmpd="sng" algn="ctr">
                  <a:solidFill>
                    <a:schemeClr val="tx1"/>
                  </a:solidFill>
                  <a:prstDash val="solid"/>
                  <a:miter lim="800000"/>
                  <a:headEnd type="none" w="med" len="med"/>
                  <a:tailEnd w="med" len="med"/>
                </a:ln>
              </p:spPr>
              <p:txBody>
                <a:bodyPr anchor="ctr">
                  <a:prstTxWarp prst="textNoShape">
                    <a:avLst/>
                  </a:prstTxWarp>
                </a:bodyPr>
                <a:lstStyle/>
                <a:p>
                  <a:pPr algn="ctr"/>
                  <a:endParaRPr lang="en-US">
                    <a:solidFill>
                      <a:srgbClr val="000000"/>
                    </a:solidFill>
                    <a:ea typeface="ＭＳ Ｐゴシック"/>
                    <a:cs typeface="ＭＳ Ｐゴシック"/>
                  </a:endParaRPr>
                </a:p>
              </p:txBody>
            </p:sp>
            <p:sp>
              <p:nvSpPr>
                <p:cNvPr id="23" name="Rectangle 71"/>
                <p:cNvSpPr>
                  <a:spLocks noChangeArrowheads="1"/>
                </p:cNvSpPr>
                <p:nvPr/>
              </p:nvSpPr>
              <p:spPr bwMode="auto">
                <a:xfrm>
                  <a:off x="1824" y="1392"/>
                  <a:ext cx="192" cy="48"/>
                </a:xfrm>
                <a:prstGeom prst="rect">
                  <a:avLst/>
                </a:prstGeom>
                <a:solidFill>
                  <a:schemeClr val="bg1"/>
                </a:solidFill>
                <a:ln w="25400" cap="flat" cmpd="sng" algn="ctr">
                  <a:solidFill>
                    <a:schemeClr val="tx1"/>
                  </a:solidFill>
                  <a:prstDash val="solid"/>
                  <a:miter lim="800000"/>
                  <a:headEnd type="none" w="med" len="med"/>
                  <a:tailEnd w="med" len="med"/>
                </a:ln>
              </p:spPr>
              <p:txBody>
                <a:bodyPr anchor="ctr">
                  <a:prstTxWarp prst="textNoShape">
                    <a:avLst/>
                  </a:prstTxWarp>
                </a:bodyPr>
                <a:lstStyle/>
                <a:p>
                  <a:pPr algn="ctr"/>
                  <a:endParaRPr lang="en-US">
                    <a:solidFill>
                      <a:srgbClr val="000000"/>
                    </a:solidFill>
                    <a:ea typeface="ＭＳ Ｐゴシック"/>
                    <a:cs typeface="ＭＳ Ｐゴシック"/>
                  </a:endParaRPr>
                </a:p>
              </p:txBody>
            </p:sp>
            <p:sp>
              <p:nvSpPr>
                <p:cNvPr id="24" name="Freeform 72"/>
                <p:cNvSpPr>
                  <a:spLocks/>
                </p:cNvSpPr>
                <p:nvPr/>
              </p:nvSpPr>
              <p:spPr bwMode="auto">
                <a:xfrm>
                  <a:off x="1824" y="1296"/>
                  <a:ext cx="192" cy="240"/>
                </a:xfrm>
                <a:custGeom>
                  <a:avLst/>
                  <a:gdLst>
                    <a:gd name="T0" fmla="*/ 0 w 192"/>
                    <a:gd name="T1" fmla="*/ 0 h 240"/>
                    <a:gd name="T2" fmla="*/ 0 w 192"/>
                    <a:gd name="T3" fmla="*/ 240 h 240"/>
                    <a:gd name="T4" fmla="*/ 192 w 192"/>
                    <a:gd name="T5" fmla="*/ 240 h 240"/>
                    <a:gd name="T6" fmla="*/ 192 w 192"/>
                    <a:gd name="T7" fmla="*/ 0 h 240"/>
                    <a:gd name="T8" fmla="*/ 0 60000 65536"/>
                    <a:gd name="T9" fmla="*/ 0 60000 65536"/>
                    <a:gd name="T10" fmla="*/ 0 60000 65536"/>
                    <a:gd name="T11" fmla="*/ 0 60000 65536"/>
                    <a:gd name="T12" fmla="*/ 0 w 192"/>
                    <a:gd name="T13" fmla="*/ 0 h 240"/>
                    <a:gd name="T14" fmla="*/ 192 w 192"/>
                    <a:gd name="T15" fmla="*/ 240 h 240"/>
                  </a:gdLst>
                  <a:ahLst/>
                  <a:cxnLst>
                    <a:cxn ang="T8">
                      <a:pos x="T0" y="T1"/>
                    </a:cxn>
                    <a:cxn ang="T9">
                      <a:pos x="T2" y="T3"/>
                    </a:cxn>
                    <a:cxn ang="T10">
                      <a:pos x="T4" y="T5"/>
                    </a:cxn>
                    <a:cxn ang="T11">
                      <a:pos x="T6" y="T7"/>
                    </a:cxn>
                  </a:cxnLst>
                  <a:rect l="T12" t="T13" r="T14" b="T15"/>
                  <a:pathLst>
                    <a:path w="192" h="240">
                      <a:moveTo>
                        <a:pt x="0" y="0"/>
                      </a:moveTo>
                      <a:lnTo>
                        <a:pt x="0" y="240"/>
                      </a:lnTo>
                      <a:lnTo>
                        <a:pt x="192" y="240"/>
                      </a:lnTo>
                      <a:lnTo>
                        <a:pt x="192" y="0"/>
                      </a:lnTo>
                    </a:path>
                  </a:pathLst>
                </a:custGeom>
                <a:noFill/>
                <a:ln w="25400" cap="flat" cmpd="sng" algn="ctr">
                  <a:solidFill>
                    <a:schemeClr val="tx1"/>
                  </a:solidFill>
                  <a:prstDash val="solid"/>
                  <a:round/>
                  <a:headEnd type="none" w="med" len="med"/>
                  <a:tailEnd w="med" len="med"/>
                </a:ln>
              </p:spPr>
              <p:txBody>
                <a:bodyPr wrap="none" anchor="ctr">
                  <a:prstTxWarp prst="textNoShape">
                    <a:avLst/>
                  </a:prstTxWarp>
                </a:bodyPr>
                <a:lstStyle/>
                <a:p>
                  <a:pPr algn="ctr"/>
                  <a:endParaRPr lang="en-US">
                    <a:solidFill>
                      <a:srgbClr val="000000"/>
                    </a:solidFill>
                    <a:ea typeface="ＭＳ Ｐゴシック"/>
                    <a:cs typeface="ＭＳ Ｐゴシック"/>
                  </a:endParaRPr>
                </a:p>
              </p:txBody>
            </p:sp>
          </p:grpSp>
          <p:sp>
            <p:nvSpPr>
              <p:cNvPr id="19" name="Line 73"/>
              <p:cNvSpPr>
                <a:spLocks noChangeShapeType="1"/>
              </p:cNvSpPr>
              <p:nvPr/>
            </p:nvSpPr>
            <p:spPr bwMode="auto">
              <a:xfrm>
                <a:off x="1104" y="1824"/>
                <a:ext cx="0" cy="144"/>
              </a:xfrm>
              <a:prstGeom prst="line">
                <a:avLst/>
              </a:prstGeom>
              <a:noFill/>
              <a:ln w="25400" cap="flat" cmpd="sng" algn="ctr">
                <a:solidFill>
                  <a:schemeClr val="tx1"/>
                </a:solidFill>
                <a:prstDash val="solid"/>
                <a:round/>
                <a:headEnd type="none" w="med" len="med"/>
                <a:tailEnd type="triangle" w="med" len="med"/>
              </a:ln>
            </p:spPr>
            <p:txBody>
              <a:bodyPr wrap="none" anchor="ctr">
                <a:prstTxWarp prst="textNoShape">
                  <a:avLst/>
                </a:prstTxWarp>
              </a:bodyPr>
              <a:lstStyle/>
              <a:p>
                <a:pPr algn="ctr"/>
                <a:endParaRPr lang="en-US">
                  <a:solidFill>
                    <a:srgbClr val="000000"/>
                  </a:solidFill>
                  <a:ea typeface="ＭＳ Ｐゴシック"/>
                  <a:cs typeface="ＭＳ Ｐゴシック"/>
                </a:endParaRPr>
              </a:p>
            </p:txBody>
          </p:sp>
          <p:sp>
            <p:nvSpPr>
              <p:cNvPr id="20" name="Line 74"/>
              <p:cNvSpPr>
                <a:spLocks noChangeShapeType="1"/>
              </p:cNvSpPr>
              <p:nvPr/>
            </p:nvSpPr>
            <p:spPr bwMode="auto">
              <a:xfrm>
                <a:off x="1104" y="1536"/>
                <a:ext cx="0" cy="144"/>
              </a:xfrm>
              <a:prstGeom prst="line">
                <a:avLst/>
              </a:prstGeom>
              <a:noFill/>
              <a:ln w="25400" cap="flat" cmpd="sng" algn="ctr">
                <a:solidFill>
                  <a:schemeClr val="tx1"/>
                </a:solidFill>
                <a:prstDash val="solid"/>
                <a:round/>
                <a:headEnd type="none" w="med" len="med"/>
                <a:tailEnd type="triangle" w="med" len="med"/>
              </a:ln>
            </p:spPr>
            <p:txBody>
              <a:bodyPr wrap="none" anchor="ctr">
                <a:prstTxWarp prst="textNoShape">
                  <a:avLst/>
                </a:prstTxWarp>
              </a:bodyPr>
              <a:lstStyle/>
              <a:p>
                <a:pPr algn="ctr"/>
                <a:endParaRPr lang="en-US">
                  <a:solidFill>
                    <a:srgbClr val="000000"/>
                  </a:solidFill>
                  <a:ea typeface="ＭＳ Ｐゴシック"/>
                  <a:cs typeface="ＭＳ Ｐゴシック"/>
                </a:endParaRPr>
              </a:p>
            </p:txBody>
          </p:sp>
        </p:grpSp>
        <p:grpSp>
          <p:nvGrpSpPr>
            <p:cNvPr id="8" name="Group 75"/>
            <p:cNvGrpSpPr>
              <a:grpSpLocks/>
            </p:cNvGrpSpPr>
            <p:nvPr/>
          </p:nvGrpSpPr>
          <p:grpSpPr bwMode="auto">
            <a:xfrm flipV="1">
              <a:off x="2112" y="2496"/>
              <a:ext cx="192" cy="432"/>
              <a:chOff x="1008" y="1536"/>
              <a:chExt cx="192" cy="432"/>
            </a:xfrm>
          </p:grpSpPr>
          <p:grpSp>
            <p:nvGrpSpPr>
              <p:cNvPr id="11" name="Group 76"/>
              <p:cNvGrpSpPr>
                <a:grpSpLocks/>
              </p:cNvGrpSpPr>
              <p:nvPr/>
            </p:nvGrpSpPr>
            <p:grpSpPr bwMode="auto">
              <a:xfrm>
                <a:off x="1008" y="1584"/>
                <a:ext cx="192" cy="240"/>
                <a:chOff x="1824" y="1296"/>
                <a:chExt cx="192" cy="240"/>
              </a:xfrm>
            </p:grpSpPr>
            <p:sp>
              <p:nvSpPr>
                <p:cNvPr id="14" name="Rectangle 77"/>
                <p:cNvSpPr>
                  <a:spLocks noChangeArrowheads="1"/>
                </p:cNvSpPr>
                <p:nvPr/>
              </p:nvSpPr>
              <p:spPr bwMode="auto">
                <a:xfrm>
                  <a:off x="1824" y="1488"/>
                  <a:ext cx="192" cy="48"/>
                </a:xfrm>
                <a:prstGeom prst="rect">
                  <a:avLst/>
                </a:prstGeom>
                <a:solidFill>
                  <a:schemeClr val="bg1"/>
                </a:solidFill>
                <a:ln w="25400" cap="flat" cmpd="sng" algn="ctr">
                  <a:solidFill>
                    <a:schemeClr val="tx1"/>
                  </a:solidFill>
                  <a:prstDash val="solid"/>
                  <a:miter lim="800000"/>
                  <a:headEnd type="none" w="med" len="med"/>
                  <a:tailEnd w="med" len="med"/>
                </a:ln>
              </p:spPr>
              <p:txBody>
                <a:bodyPr rot="10800000" anchor="ctr">
                  <a:prstTxWarp prst="textNoShape">
                    <a:avLst/>
                  </a:prstTxWarp>
                </a:bodyPr>
                <a:lstStyle/>
                <a:p>
                  <a:pPr algn="ctr"/>
                  <a:endParaRPr lang="en-US">
                    <a:solidFill>
                      <a:srgbClr val="000000"/>
                    </a:solidFill>
                    <a:ea typeface="ＭＳ Ｐゴシック"/>
                    <a:cs typeface="ＭＳ Ｐゴシック"/>
                  </a:endParaRPr>
                </a:p>
              </p:txBody>
            </p:sp>
            <p:sp>
              <p:nvSpPr>
                <p:cNvPr id="15" name="Rectangle 78"/>
                <p:cNvSpPr>
                  <a:spLocks noChangeArrowheads="1"/>
                </p:cNvSpPr>
                <p:nvPr/>
              </p:nvSpPr>
              <p:spPr bwMode="auto">
                <a:xfrm>
                  <a:off x="1824" y="1440"/>
                  <a:ext cx="192" cy="48"/>
                </a:xfrm>
                <a:prstGeom prst="rect">
                  <a:avLst/>
                </a:prstGeom>
                <a:solidFill>
                  <a:schemeClr val="bg1"/>
                </a:solidFill>
                <a:ln w="25400" cap="flat" cmpd="sng" algn="ctr">
                  <a:solidFill>
                    <a:schemeClr val="tx1"/>
                  </a:solidFill>
                  <a:prstDash val="solid"/>
                  <a:miter lim="800000"/>
                  <a:headEnd type="none" w="med" len="med"/>
                  <a:tailEnd w="med" len="med"/>
                </a:ln>
              </p:spPr>
              <p:txBody>
                <a:bodyPr rot="10800000" anchor="ctr">
                  <a:prstTxWarp prst="textNoShape">
                    <a:avLst/>
                  </a:prstTxWarp>
                </a:bodyPr>
                <a:lstStyle/>
                <a:p>
                  <a:pPr algn="ctr"/>
                  <a:endParaRPr lang="en-US">
                    <a:solidFill>
                      <a:srgbClr val="000000"/>
                    </a:solidFill>
                    <a:ea typeface="ＭＳ Ｐゴシック"/>
                    <a:cs typeface="ＭＳ Ｐゴシック"/>
                  </a:endParaRPr>
                </a:p>
              </p:txBody>
            </p:sp>
            <p:sp>
              <p:nvSpPr>
                <p:cNvPr id="16" name="Rectangle 79"/>
                <p:cNvSpPr>
                  <a:spLocks noChangeArrowheads="1"/>
                </p:cNvSpPr>
                <p:nvPr/>
              </p:nvSpPr>
              <p:spPr bwMode="auto">
                <a:xfrm>
                  <a:off x="1824" y="1392"/>
                  <a:ext cx="192" cy="48"/>
                </a:xfrm>
                <a:prstGeom prst="rect">
                  <a:avLst/>
                </a:prstGeom>
                <a:solidFill>
                  <a:schemeClr val="bg1"/>
                </a:solidFill>
                <a:ln w="25400" cap="flat" cmpd="sng" algn="ctr">
                  <a:solidFill>
                    <a:schemeClr val="tx1"/>
                  </a:solidFill>
                  <a:prstDash val="solid"/>
                  <a:miter lim="800000"/>
                  <a:headEnd type="none" w="med" len="med"/>
                  <a:tailEnd w="med" len="med"/>
                </a:ln>
              </p:spPr>
              <p:txBody>
                <a:bodyPr rot="10800000" anchor="ctr">
                  <a:prstTxWarp prst="textNoShape">
                    <a:avLst/>
                  </a:prstTxWarp>
                </a:bodyPr>
                <a:lstStyle/>
                <a:p>
                  <a:pPr algn="ctr"/>
                  <a:endParaRPr lang="en-US">
                    <a:solidFill>
                      <a:srgbClr val="000000"/>
                    </a:solidFill>
                    <a:ea typeface="ＭＳ Ｐゴシック"/>
                    <a:cs typeface="ＭＳ Ｐゴシック"/>
                  </a:endParaRPr>
                </a:p>
              </p:txBody>
            </p:sp>
            <p:sp>
              <p:nvSpPr>
                <p:cNvPr id="17" name="Freeform 80"/>
                <p:cNvSpPr>
                  <a:spLocks/>
                </p:cNvSpPr>
                <p:nvPr/>
              </p:nvSpPr>
              <p:spPr bwMode="auto">
                <a:xfrm>
                  <a:off x="1824" y="1296"/>
                  <a:ext cx="192" cy="240"/>
                </a:xfrm>
                <a:custGeom>
                  <a:avLst/>
                  <a:gdLst>
                    <a:gd name="T0" fmla="*/ 0 w 192"/>
                    <a:gd name="T1" fmla="*/ 0 h 240"/>
                    <a:gd name="T2" fmla="*/ 0 w 192"/>
                    <a:gd name="T3" fmla="*/ 240 h 240"/>
                    <a:gd name="T4" fmla="*/ 192 w 192"/>
                    <a:gd name="T5" fmla="*/ 240 h 240"/>
                    <a:gd name="T6" fmla="*/ 192 w 192"/>
                    <a:gd name="T7" fmla="*/ 0 h 240"/>
                    <a:gd name="T8" fmla="*/ 0 60000 65536"/>
                    <a:gd name="T9" fmla="*/ 0 60000 65536"/>
                    <a:gd name="T10" fmla="*/ 0 60000 65536"/>
                    <a:gd name="T11" fmla="*/ 0 60000 65536"/>
                    <a:gd name="T12" fmla="*/ 0 w 192"/>
                    <a:gd name="T13" fmla="*/ 0 h 240"/>
                    <a:gd name="T14" fmla="*/ 192 w 192"/>
                    <a:gd name="T15" fmla="*/ 240 h 240"/>
                  </a:gdLst>
                  <a:ahLst/>
                  <a:cxnLst>
                    <a:cxn ang="T8">
                      <a:pos x="T0" y="T1"/>
                    </a:cxn>
                    <a:cxn ang="T9">
                      <a:pos x="T2" y="T3"/>
                    </a:cxn>
                    <a:cxn ang="T10">
                      <a:pos x="T4" y="T5"/>
                    </a:cxn>
                    <a:cxn ang="T11">
                      <a:pos x="T6" y="T7"/>
                    </a:cxn>
                  </a:cxnLst>
                  <a:rect l="T12" t="T13" r="T14" b="T15"/>
                  <a:pathLst>
                    <a:path w="192" h="240">
                      <a:moveTo>
                        <a:pt x="0" y="0"/>
                      </a:moveTo>
                      <a:lnTo>
                        <a:pt x="0" y="240"/>
                      </a:lnTo>
                      <a:lnTo>
                        <a:pt x="192" y="240"/>
                      </a:lnTo>
                      <a:lnTo>
                        <a:pt x="192" y="0"/>
                      </a:lnTo>
                    </a:path>
                  </a:pathLst>
                </a:custGeom>
                <a:noFill/>
                <a:ln w="25400" cap="flat" cmpd="sng" algn="ctr">
                  <a:solidFill>
                    <a:schemeClr val="tx1"/>
                  </a:solidFill>
                  <a:prstDash val="solid"/>
                  <a:round/>
                  <a:headEnd type="none" w="med" len="med"/>
                  <a:tailEnd w="med" len="med"/>
                </a:ln>
              </p:spPr>
              <p:txBody>
                <a:bodyPr wrap="none" anchor="ctr">
                  <a:prstTxWarp prst="textNoShape">
                    <a:avLst/>
                  </a:prstTxWarp>
                </a:bodyPr>
                <a:lstStyle/>
                <a:p>
                  <a:pPr algn="ctr"/>
                  <a:endParaRPr lang="en-US">
                    <a:solidFill>
                      <a:srgbClr val="000000"/>
                    </a:solidFill>
                    <a:ea typeface="ＭＳ Ｐゴシック"/>
                    <a:cs typeface="ＭＳ Ｐゴシック"/>
                  </a:endParaRPr>
                </a:p>
              </p:txBody>
            </p:sp>
          </p:grpSp>
          <p:sp>
            <p:nvSpPr>
              <p:cNvPr id="12" name="Line 81"/>
              <p:cNvSpPr>
                <a:spLocks noChangeShapeType="1"/>
              </p:cNvSpPr>
              <p:nvPr/>
            </p:nvSpPr>
            <p:spPr bwMode="auto">
              <a:xfrm>
                <a:off x="1104" y="1824"/>
                <a:ext cx="0" cy="144"/>
              </a:xfrm>
              <a:prstGeom prst="line">
                <a:avLst/>
              </a:prstGeom>
              <a:noFill/>
              <a:ln w="25400" cap="flat" cmpd="sng" algn="ctr">
                <a:solidFill>
                  <a:schemeClr val="tx1"/>
                </a:solidFill>
                <a:prstDash val="solid"/>
                <a:round/>
                <a:headEnd type="none" w="med" len="med"/>
                <a:tailEnd type="triangle" w="med" len="med"/>
              </a:ln>
            </p:spPr>
            <p:txBody>
              <a:bodyPr wrap="none" anchor="ctr">
                <a:prstTxWarp prst="textNoShape">
                  <a:avLst/>
                </a:prstTxWarp>
              </a:bodyPr>
              <a:lstStyle/>
              <a:p>
                <a:pPr algn="ctr"/>
                <a:endParaRPr lang="en-US">
                  <a:solidFill>
                    <a:srgbClr val="000000"/>
                  </a:solidFill>
                  <a:ea typeface="ＭＳ Ｐゴシック"/>
                  <a:cs typeface="ＭＳ Ｐゴシック"/>
                </a:endParaRPr>
              </a:p>
            </p:txBody>
          </p:sp>
          <p:sp>
            <p:nvSpPr>
              <p:cNvPr id="13" name="Line 82"/>
              <p:cNvSpPr>
                <a:spLocks noChangeShapeType="1"/>
              </p:cNvSpPr>
              <p:nvPr/>
            </p:nvSpPr>
            <p:spPr bwMode="auto">
              <a:xfrm>
                <a:off x="1104" y="1536"/>
                <a:ext cx="0" cy="144"/>
              </a:xfrm>
              <a:prstGeom prst="line">
                <a:avLst/>
              </a:prstGeom>
              <a:noFill/>
              <a:ln w="25400" cap="flat" cmpd="sng" algn="ctr">
                <a:solidFill>
                  <a:schemeClr val="tx1"/>
                </a:solidFill>
                <a:prstDash val="solid"/>
                <a:round/>
                <a:headEnd type="none" w="med" len="med"/>
                <a:tailEnd type="triangle" w="med" len="med"/>
              </a:ln>
            </p:spPr>
            <p:txBody>
              <a:bodyPr wrap="none" anchor="ctr">
                <a:prstTxWarp prst="textNoShape">
                  <a:avLst/>
                </a:prstTxWarp>
              </a:bodyPr>
              <a:lstStyle/>
              <a:p>
                <a:pPr algn="ctr"/>
                <a:endParaRPr lang="en-US">
                  <a:solidFill>
                    <a:srgbClr val="000000"/>
                  </a:solidFill>
                  <a:ea typeface="ＭＳ Ｐゴシック"/>
                  <a:cs typeface="ＭＳ Ｐゴシック"/>
                </a:endParaRPr>
              </a:p>
            </p:txBody>
          </p:sp>
        </p:grpSp>
        <p:sp>
          <p:nvSpPr>
            <p:cNvPr id="9" name="Rectangle 83"/>
            <p:cNvSpPr>
              <a:spLocks noChangeArrowheads="1"/>
            </p:cNvSpPr>
            <p:nvPr/>
          </p:nvSpPr>
          <p:spPr bwMode="auto">
            <a:xfrm>
              <a:off x="1680" y="2928"/>
              <a:ext cx="864" cy="288"/>
            </a:xfrm>
            <a:prstGeom prst="rect">
              <a:avLst/>
            </a:prstGeom>
            <a:solidFill>
              <a:schemeClr val="bg1"/>
            </a:solidFill>
            <a:ln w="25400" cap="flat" cmpd="sng" algn="ctr">
              <a:solidFill>
                <a:schemeClr val="tx1"/>
              </a:solidFill>
              <a:prstDash val="solid"/>
              <a:miter lim="800000"/>
              <a:headEnd type="none" w="med" len="med"/>
              <a:tailEnd w="med" len="med"/>
            </a:ln>
          </p:spPr>
          <p:txBody>
            <a:bodyPr anchor="ctr">
              <a:prstTxWarp prst="textNoShape">
                <a:avLst/>
              </a:prstTxWarp>
            </a:bodyPr>
            <a:lstStyle/>
            <a:p>
              <a:pPr algn="ctr"/>
              <a:r>
                <a:rPr lang="en-US">
                  <a:solidFill>
                    <a:srgbClr val="000000"/>
                  </a:solidFill>
                  <a:ea typeface="ＭＳ Ｐゴシック"/>
                  <a:cs typeface="ＭＳ Ｐゴシック"/>
                </a:rPr>
                <a:t>Directory Controller</a:t>
              </a:r>
            </a:p>
          </p:txBody>
        </p:sp>
        <p:sp>
          <p:nvSpPr>
            <p:cNvPr id="10" name="Rectangle 84"/>
            <p:cNvSpPr>
              <a:spLocks noChangeArrowheads="1"/>
            </p:cNvSpPr>
            <p:nvPr/>
          </p:nvSpPr>
          <p:spPr bwMode="auto">
            <a:xfrm>
              <a:off x="1680" y="3216"/>
              <a:ext cx="864" cy="432"/>
            </a:xfrm>
            <a:prstGeom prst="rect">
              <a:avLst/>
            </a:prstGeom>
            <a:solidFill>
              <a:schemeClr val="bg1"/>
            </a:solidFill>
            <a:ln w="25400" cap="flat" cmpd="sng" algn="ctr">
              <a:solidFill>
                <a:schemeClr val="tx1"/>
              </a:solidFill>
              <a:prstDash val="solid"/>
              <a:miter lim="800000"/>
              <a:headEnd type="none" w="med" len="med"/>
              <a:tailEnd w="med" len="med"/>
            </a:ln>
          </p:spPr>
          <p:txBody>
            <a:bodyPr anchor="ctr">
              <a:prstTxWarp prst="textNoShape">
                <a:avLst/>
              </a:prstTxWarp>
            </a:bodyPr>
            <a:lstStyle/>
            <a:p>
              <a:pPr algn="ctr"/>
              <a:r>
                <a:rPr lang="en-US">
                  <a:solidFill>
                    <a:srgbClr val="000000"/>
                  </a:solidFill>
                  <a:ea typeface="ＭＳ Ｐゴシック"/>
                  <a:cs typeface="ＭＳ Ｐゴシック"/>
                </a:rPr>
                <a:t>DRAM Bank</a:t>
              </a:r>
            </a:p>
          </p:txBody>
        </p:sp>
      </p:grpSp>
      <p:grpSp>
        <p:nvGrpSpPr>
          <p:cNvPr id="25" name="Group 226"/>
          <p:cNvGrpSpPr>
            <a:grpSpLocks/>
          </p:cNvGrpSpPr>
          <p:nvPr/>
        </p:nvGrpSpPr>
        <p:grpSpPr bwMode="auto">
          <a:xfrm>
            <a:off x="3460531" y="1255986"/>
            <a:ext cx="838200" cy="2209800"/>
            <a:chOff x="864" y="816"/>
            <a:chExt cx="528" cy="1392"/>
          </a:xfrm>
        </p:grpSpPr>
        <p:sp>
          <p:nvSpPr>
            <p:cNvPr id="26" name="Rectangle 227"/>
            <p:cNvSpPr>
              <a:spLocks noChangeArrowheads="1"/>
            </p:cNvSpPr>
            <p:nvPr/>
          </p:nvSpPr>
          <p:spPr bwMode="auto">
            <a:xfrm>
              <a:off x="864" y="816"/>
              <a:ext cx="528" cy="288"/>
            </a:xfrm>
            <a:prstGeom prst="rect">
              <a:avLst/>
            </a:prstGeom>
            <a:solidFill>
              <a:schemeClr val="bg1"/>
            </a:solidFill>
            <a:ln w="25400" cap="flat" cmpd="sng" algn="ctr">
              <a:solidFill>
                <a:schemeClr val="tx1"/>
              </a:solidFill>
              <a:prstDash val="solid"/>
              <a:miter lim="800000"/>
              <a:headEnd type="none" w="med" len="med"/>
              <a:tailEnd w="med" len="med"/>
            </a:ln>
          </p:spPr>
          <p:txBody>
            <a:bodyPr anchor="ctr">
              <a:prstTxWarp prst="textNoShape">
                <a:avLst/>
              </a:prstTxWarp>
            </a:bodyPr>
            <a:lstStyle/>
            <a:p>
              <a:pPr algn="ctr"/>
              <a:r>
                <a:rPr lang="en-US">
                  <a:solidFill>
                    <a:srgbClr val="000000"/>
                  </a:solidFill>
                  <a:ea typeface="ＭＳ Ｐゴシック"/>
                  <a:cs typeface="ＭＳ Ｐゴシック"/>
                </a:rPr>
                <a:t>CPU</a:t>
              </a:r>
            </a:p>
          </p:txBody>
        </p:sp>
        <p:grpSp>
          <p:nvGrpSpPr>
            <p:cNvPr id="27" name="Group 228"/>
            <p:cNvGrpSpPr>
              <a:grpSpLocks/>
            </p:cNvGrpSpPr>
            <p:nvPr/>
          </p:nvGrpSpPr>
          <p:grpSpPr bwMode="auto">
            <a:xfrm>
              <a:off x="912" y="1104"/>
              <a:ext cx="192" cy="432"/>
              <a:chOff x="1008" y="1536"/>
              <a:chExt cx="192" cy="432"/>
            </a:xfrm>
          </p:grpSpPr>
          <p:grpSp>
            <p:nvGrpSpPr>
              <p:cNvPr id="53" name="Group 229"/>
              <p:cNvGrpSpPr>
                <a:grpSpLocks/>
              </p:cNvGrpSpPr>
              <p:nvPr/>
            </p:nvGrpSpPr>
            <p:grpSpPr bwMode="auto">
              <a:xfrm>
                <a:off x="1008" y="1584"/>
                <a:ext cx="192" cy="240"/>
                <a:chOff x="1824" y="1296"/>
                <a:chExt cx="192" cy="240"/>
              </a:xfrm>
            </p:grpSpPr>
            <p:sp>
              <p:nvSpPr>
                <p:cNvPr id="56" name="Rectangle 230"/>
                <p:cNvSpPr>
                  <a:spLocks noChangeArrowheads="1"/>
                </p:cNvSpPr>
                <p:nvPr/>
              </p:nvSpPr>
              <p:spPr bwMode="auto">
                <a:xfrm>
                  <a:off x="1824" y="1488"/>
                  <a:ext cx="192" cy="48"/>
                </a:xfrm>
                <a:prstGeom prst="rect">
                  <a:avLst/>
                </a:prstGeom>
                <a:solidFill>
                  <a:schemeClr val="bg1"/>
                </a:solidFill>
                <a:ln w="25400" cap="flat" cmpd="sng" algn="ctr">
                  <a:solidFill>
                    <a:schemeClr val="tx1"/>
                  </a:solidFill>
                  <a:prstDash val="solid"/>
                  <a:miter lim="800000"/>
                  <a:headEnd type="none" w="med" len="med"/>
                  <a:tailEnd w="med" len="med"/>
                </a:ln>
              </p:spPr>
              <p:txBody>
                <a:bodyPr anchor="ctr">
                  <a:prstTxWarp prst="textNoShape">
                    <a:avLst/>
                  </a:prstTxWarp>
                </a:bodyPr>
                <a:lstStyle/>
                <a:p>
                  <a:pPr algn="ctr"/>
                  <a:endParaRPr lang="en-US">
                    <a:solidFill>
                      <a:srgbClr val="000000"/>
                    </a:solidFill>
                    <a:ea typeface="ＭＳ Ｐゴシック"/>
                    <a:cs typeface="ＭＳ Ｐゴシック"/>
                  </a:endParaRPr>
                </a:p>
              </p:txBody>
            </p:sp>
            <p:sp>
              <p:nvSpPr>
                <p:cNvPr id="57" name="Rectangle 231"/>
                <p:cNvSpPr>
                  <a:spLocks noChangeArrowheads="1"/>
                </p:cNvSpPr>
                <p:nvPr/>
              </p:nvSpPr>
              <p:spPr bwMode="auto">
                <a:xfrm>
                  <a:off x="1824" y="1440"/>
                  <a:ext cx="192" cy="48"/>
                </a:xfrm>
                <a:prstGeom prst="rect">
                  <a:avLst/>
                </a:prstGeom>
                <a:solidFill>
                  <a:schemeClr val="bg1"/>
                </a:solidFill>
                <a:ln w="25400" cap="flat" cmpd="sng" algn="ctr">
                  <a:solidFill>
                    <a:schemeClr val="tx1"/>
                  </a:solidFill>
                  <a:prstDash val="solid"/>
                  <a:miter lim="800000"/>
                  <a:headEnd type="none" w="med" len="med"/>
                  <a:tailEnd w="med" len="med"/>
                </a:ln>
              </p:spPr>
              <p:txBody>
                <a:bodyPr anchor="ctr">
                  <a:prstTxWarp prst="textNoShape">
                    <a:avLst/>
                  </a:prstTxWarp>
                </a:bodyPr>
                <a:lstStyle/>
                <a:p>
                  <a:pPr algn="ctr"/>
                  <a:endParaRPr lang="en-US">
                    <a:solidFill>
                      <a:srgbClr val="000000"/>
                    </a:solidFill>
                    <a:ea typeface="ＭＳ Ｐゴシック"/>
                    <a:cs typeface="ＭＳ Ｐゴシック"/>
                  </a:endParaRPr>
                </a:p>
              </p:txBody>
            </p:sp>
            <p:sp>
              <p:nvSpPr>
                <p:cNvPr id="58" name="Rectangle 232"/>
                <p:cNvSpPr>
                  <a:spLocks noChangeArrowheads="1"/>
                </p:cNvSpPr>
                <p:nvPr/>
              </p:nvSpPr>
              <p:spPr bwMode="auto">
                <a:xfrm>
                  <a:off x="1824" y="1392"/>
                  <a:ext cx="192" cy="48"/>
                </a:xfrm>
                <a:prstGeom prst="rect">
                  <a:avLst/>
                </a:prstGeom>
                <a:solidFill>
                  <a:schemeClr val="bg1"/>
                </a:solidFill>
                <a:ln w="25400" cap="flat" cmpd="sng" algn="ctr">
                  <a:solidFill>
                    <a:schemeClr val="tx1"/>
                  </a:solidFill>
                  <a:prstDash val="solid"/>
                  <a:miter lim="800000"/>
                  <a:headEnd type="none" w="med" len="med"/>
                  <a:tailEnd w="med" len="med"/>
                </a:ln>
              </p:spPr>
              <p:txBody>
                <a:bodyPr anchor="ctr">
                  <a:prstTxWarp prst="textNoShape">
                    <a:avLst/>
                  </a:prstTxWarp>
                </a:bodyPr>
                <a:lstStyle/>
                <a:p>
                  <a:pPr algn="ctr"/>
                  <a:endParaRPr lang="en-US">
                    <a:solidFill>
                      <a:srgbClr val="000000"/>
                    </a:solidFill>
                    <a:ea typeface="ＭＳ Ｐゴシック"/>
                    <a:cs typeface="ＭＳ Ｐゴシック"/>
                  </a:endParaRPr>
                </a:p>
              </p:txBody>
            </p:sp>
            <p:sp>
              <p:nvSpPr>
                <p:cNvPr id="59" name="Freeform 233"/>
                <p:cNvSpPr>
                  <a:spLocks/>
                </p:cNvSpPr>
                <p:nvPr/>
              </p:nvSpPr>
              <p:spPr bwMode="auto">
                <a:xfrm>
                  <a:off x="1824" y="1296"/>
                  <a:ext cx="192" cy="240"/>
                </a:xfrm>
                <a:custGeom>
                  <a:avLst/>
                  <a:gdLst>
                    <a:gd name="T0" fmla="*/ 0 w 192"/>
                    <a:gd name="T1" fmla="*/ 0 h 240"/>
                    <a:gd name="T2" fmla="*/ 0 w 192"/>
                    <a:gd name="T3" fmla="*/ 240 h 240"/>
                    <a:gd name="T4" fmla="*/ 192 w 192"/>
                    <a:gd name="T5" fmla="*/ 240 h 240"/>
                    <a:gd name="T6" fmla="*/ 192 w 192"/>
                    <a:gd name="T7" fmla="*/ 0 h 240"/>
                    <a:gd name="T8" fmla="*/ 0 60000 65536"/>
                    <a:gd name="T9" fmla="*/ 0 60000 65536"/>
                    <a:gd name="T10" fmla="*/ 0 60000 65536"/>
                    <a:gd name="T11" fmla="*/ 0 60000 65536"/>
                    <a:gd name="T12" fmla="*/ 0 w 192"/>
                    <a:gd name="T13" fmla="*/ 0 h 240"/>
                    <a:gd name="T14" fmla="*/ 192 w 192"/>
                    <a:gd name="T15" fmla="*/ 240 h 240"/>
                  </a:gdLst>
                  <a:ahLst/>
                  <a:cxnLst>
                    <a:cxn ang="T8">
                      <a:pos x="T0" y="T1"/>
                    </a:cxn>
                    <a:cxn ang="T9">
                      <a:pos x="T2" y="T3"/>
                    </a:cxn>
                    <a:cxn ang="T10">
                      <a:pos x="T4" y="T5"/>
                    </a:cxn>
                    <a:cxn ang="T11">
                      <a:pos x="T6" y="T7"/>
                    </a:cxn>
                  </a:cxnLst>
                  <a:rect l="T12" t="T13" r="T14" b="T15"/>
                  <a:pathLst>
                    <a:path w="192" h="240">
                      <a:moveTo>
                        <a:pt x="0" y="0"/>
                      </a:moveTo>
                      <a:lnTo>
                        <a:pt x="0" y="240"/>
                      </a:lnTo>
                      <a:lnTo>
                        <a:pt x="192" y="240"/>
                      </a:lnTo>
                      <a:lnTo>
                        <a:pt x="192" y="0"/>
                      </a:lnTo>
                    </a:path>
                  </a:pathLst>
                </a:custGeom>
                <a:noFill/>
                <a:ln w="25400" cap="flat" cmpd="sng" algn="ctr">
                  <a:solidFill>
                    <a:schemeClr val="tx1"/>
                  </a:solidFill>
                  <a:prstDash val="solid"/>
                  <a:round/>
                  <a:headEnd type="none" w="med" len="med"/>
                  <a:tailEnd w="med" len="med"/>
                </a:ln>
              </p:spPr>
              <p:txBody>
                <a:bodyPr wrap="none" anchor="ctr">
                  <a:prstTxWarp prst="textNoShape">
                    <a:avLst/>
                  </a:prstTxWarp>
                </a:bodyPr>
                <a:lstStyle/>
                <a:p>
                  <a:pPr algn="ctr"/>
                  <a:endParaRPr lang="en-US">
                    <a:solidFill>
                      <a:srgbClr val="000000"/>
                    </a:solidFill>
                    <a:ea typeface="ＭＳ Ｐゴシック"/>
                    <a:cs typeface="ＭＳ Ｐゴシック"/>
                  </a:endParaRPr>
                </a:p>
              </p:txBody>
            </p:sp>
          </p:grpSp>
          <p:sp>
            <p:nvSpPr>
              <p:cNvPr id="54" name="Line 234"/>
              <p:cNvSpPr>
                <a:spLocks noChangeShapeType="1"/>
              </p:cNvSpPr>
              <p:nvPr/>
            </p:nvSpPr>
            <p:spPr bwMode="auto">
              <a:xfrm>
                <a:off x="1104" y="1824"/>
                <a:ext cx="0" cy="144"/>
              </a:xfrm>
              <a:prstGeom prst="line">
                <a:avLst/>
              </a:prstGeom>
              <a:noFill/>
              <a:ln w="25400" cap="flat" cmpd="sng" algn="ctr">
                <a:solidFill>
                  <a:schemeClr val="tx1"/>
                </a:solidFill>
                <a:prstDash val="solid"/>
                <a:round/>
                <a:headEnd type="none" w="med" len="med"/>
                <a:tailEnd type="triangle" w="med" len="med"/>
              </a:ln>
            </p:spPr>
            <p:txBody>
              <a:bodyPr wrap="none" anchor="ctr">
                <a:prstTxWarp prst="textNoShape">
                  <a:avLst/>
                </a:prstTxWarp>
              </a:bodyPr>
              <a:lstStyle/>
              <a:p>
                <a:pPr algn="ctr"/>
                <a:endParaRPr lang="en-US">
                  <a:solidFill>
                    <a:srgbClr val="000000"/>
                  </a:solidFill>
                  <a:ea typeface="ＭＳ Ｐゴシック"/>
                  <a:cs typeface="ＭＳ Ｐゴシック"/>
                </a:endParaRPr>
              </a:p>
            </p:txBody>
          </p:sp>
          <p:sp>
            <p:nvSpPr>
              <p:cNvPr id="55" name="Line 235"/>
              <p:cNvSpPr>
                <a:spLocks noChangeShapeType="1"/>
              </p:cNvSpPr>
              <p:nvPr/>
            </p:nvSpPr>
            <p:spPr bwMode="auto">
              <a:xfrm>
                <a:off x="1104" y="1536"/>
                <a:ext cx="0" cy="144"/>
              </a:xfrm>
              <a:prstGeom prst="line">
                <a:avLst/>
              </a:prstGeom>
              <a:noFill/>
              <a:ln w="25400" cap="flat" cmpd="sng" algn="ctr">
                <a:solidFill>
                  <a:schemeClr val="tx1"/>
                </a:solidFill>
                <a:prstDash val="solid"/>
                <a:round/>
                <a:headEnd type="none" w="med" len="med"/>
                <a:tailEnd type="triangle" w="med" len="med"/>
              </a:ln>
            </p:spPr>
            <p:txBody>
              <a:bodyPr wrap="none" anchor="ctr">
                <a:prstTxWarp prst="textNoShape">
                  <a:avLst/>
                </a:prstTxWarp>
              </a:bodyPr>
              <a:lstStyle/>
              <a:p>
                <a:pPr algn="ctr"/>
                <a:endParaRPr lang="en-US">
                  <a:solidFill>
                    <a:srgbClr val="000000"/>
                  </a:solidFill>
                  <a:ea typeface="ＭＳ Ｐゴシック"/>
                  <a:cs typeface="ＭＳ Ｐゴシック"/>
                </a:endParaRPr>
              </a:p>
            </p:txBody>
          </p:sp>
        </p:grpSp>
        <p:grpSp>
          <p:nvGrpSpPr>
            <p:cNvPr id="28" name="Group 236"/>
            <p:cNvGrpSpPr>
              <a:grpSpLocks/>
            </p:cNvGrpSpPr>
            <p:nvPr/>
          </p:nvGrpSpPr>
          <p:grpSpPr bwMode="auto">
            <a:xfrm flipV="1">
              <a:off x="1152" y="1104"/>
              <a:ext cx="192" cy="432"/>
              <a:chOff x="1008" y="1536"/>
              <a:chExt cx="192" cy="432"/>
            </a:xfrm>
          </p:grpSpPr>
          <p:grpSp>
            <p:nvGrpSpPr>
              <p:cNvPr id="46" name="Group 237"/>
              <p:cNvGrpSpPr>
                <a:grpSpLocks/>
              </p:cNvGrpSpPr>
              <p:nvPr/>
            </p:nvGrpSpPr>
            <p:grpSpPr bwMode="auto">
              <a:xfrm>
                <a:off x="1008" y="1584"/>
                <a:ext cx="192" cy="240"/>
                <a:chOff x="1824" y="1296"/>
                <a:chExt cx="192" cy="240"/>
              </a:xfrm>
            </p:grpSpPr>
            <p:sp>
              <p:nvSpPr>
                <p:cNvPr id="49" name="Rectangle 238"/>
                <p:cNvSpPr>
                  <a:spLocks noChangeArrowheads="1"/>
                </p:cNvSpPr>
                <p:nvPr/>
              </p:nvSpPr>
              <p:spPr bwMode="auto">
                <a:xfrm>
                  <a:off x="1824" y="1488"/>
                  <a:ext cx="192" cy="48"/>
                </a:xfrm>
                <a:prstGeom prst="rect">
                  <a:avLst/>
                </a:prstGeom>
                <a:solidFill>
                  <a:schemeClr val="bg1"/>
                </a:solidFill>
                <a:ln w="25400" cap="flat" cmpd="sng" algn="ctr">
                  <a:solidFill>
                    <a:schemeClr val="tx1"/>
                  </a:solidFill>
                  <a:prstDash val="solid"/>
                  <a:miter lim="800000"/>
                  <a:headEnd type="none" w="med" len="med"/>
                  <a:tailEnd w="med" len="med"/>
                </a:ln>
              </p:spPr>
              <p:txBody>
                <a:bodyPr rot="10800000" anchor="ctr">
                  <a:prstTxWarp prst="textNoShape">
                    <a:avLst/>
                  </a:prstTxWarp>
                </a:bodyPr>
                <a:lstStyle/>
                <a:p>
                  <a:pPr algn="ctr"/>
                  <a:endParaRPr lang="en-US">
                    <a:solidFill>
                      <a:srgbClr val="000000"/>
                    </a:solidFill>
                    <a:ea typeface="ＭＳ Ｐゴシック"/>
                    <a:cs typeface="ＭＳ Ｐゴシック"/>
                  </a:endParaRPr>
                </a:p>
              </p:txBody>
            </p:sp>
            <p:sp>
              <p:nvSpPr>
                <p:cNvPr id="50" name="Rectangle 239"/>
                <p:cNvSpPr>
                  <a:spLocks noChangeArrowheads="1"/>
                </p:cNvSpPr>
                <p:nvPr/>
              </p:nvSpPr>
              <p:spPr bwMode="auto">
                <a:xfrm>
                  <a:off x="1824" y="1440"/>
                  <a:ext cx="192" cy="48"/>
                </a:xfrm>
                <a:prstGeom prst="rect">
                  <a:avLst/>
                </a:prstGeom>
                <a:solidFill>
                  <a:schemeClr val="bg1"/>
                </a:solidFill>
                <a:ln w="25400" cap="flat" cmpd="sng" algn="ctr">
                  <a:solidFill>
                    <a:schemeClr val="tx1"/>
                  </a:solidFill>
                  <a:prstDash val="solid"/>
                  <a:miter lim="800000"/>
                  <a:headEnd type="none" w="med" len="med"/>
                  <a:tailEnd w="med" len="med"/>
                </a:ln>
              </p:spPr>
              <p:txBody>
                <a:bodyPr rot="10800000" anchor="ctr">
                  <a:prstTxWarp prst="textNoShape">
                    <a:avLst/>
                  </a:prstTxWarp>
                </a:bodyPr>
                <a:lstStyle/>
                <a:p>
                  <a:pPr algn="ctr"/>
                  <a:endParaRPr lang="en-US">
                    <a:solidFill>
                      <a:srgbClr val="000000"/>
                    </a:solidFill>
                    <a:ea typeface="ＭＳ Ｐゴシック"/>
                    <a:cs typeface="ＭＳ Ｐゴシック"/>
                  </a:endParaRPr>
                </a:p>
              </p:txBody>
            </p:sp>
            <p:sp>
              <p:nvSpPr>
                <p:cNvPr id="51" name="Rectangle 240"/>
                <p:cNvSpPr>
                  <a:spLocks noChangeArrowheads="1"/>
                </p:cNvSpPr>
                <p:nvPr/>
              </p:nvSpPr>
              <p:spPr bwMode="auto">
                <a:xfrm>
                  <a:off x="1824" y="1392"/>
                  <a:ext cx="192" cy="48"/>
                </a:xfrm>
                <a:prstGeom prst="rect">
                  <a:avLst/>
                </a:prstGeom>
                <a:solidFill>
                  <a:schemeClr val="bg1"/>
                </a:solidFill>
                <a:ln w="25400" cap="flat" cmpd="sng" algn="ctr">
                  <a:solidFill>
                    <a:schemeClr val="tx1"/>
                  </a:solidFill>
                  <a:prstDash val="solid"/>
                  <a:miter lim="800000"/>
                  <a:headEnd type="none" w="med" len="med"/>
                  <a:tailEnd w="med" len="med"/>
                </a:ln>
              </p:spPr>
              <p:txBody>
                <a:bodyPr rot="10800000" anchor="ctr">
                  <a:prstTxWarp prst="textNoShape">
                    <a:avLst/>
                  </a:prstTxWarp>
                </a:bodyPr>
                <a:lstStyle/>
                <a:p>
                  <a:pPr algn="ctr"/>
                  <a:endParaRPr lang="en-US">
                    <a:solidFill>
                      <a:srgbClr val="000000"/>
                    </a:solidFill>
                    <a:ea typeface="ＭＳ Ｐゴシック"/>
                    <a:cs typeface="ＭＳ Ｐゴシック"/>
                  </a:endParaRPr>
                </a:p>
              </p:txBody>
            </p:sp>
            <p:sp>
              <p:nvSpPr>
                <p:cNvPr id="52" name="Freeform 241"/>
                <p:cNvSpPr>
                  <a:spLocks/>
                </p:cNvSpPr>
                <p:nvPr/>
              </p:nvSpPr>
              <p:spPr bwMode="auto">
                <a:xfrm>
                  <a:off x="1824" y="1296"/>
                  <a:ext cx="192" cy="240"/>
                </a:xfrm>
                <a:custGeom>
                  <a:avLst/>
                  <a:gdLst>
                    <a:gd name="T0" fmla="*/ 0 w 192"/>
                    <a:gd name="T1" fmla="*/ 0 h 240"/>
                    <a:gd name="T2" fmla="*/ 0 w 192"/>
                    <a:gd name="T3" fmla="*/ 240 h 240"/>
                    <a:gd name="T4" fmla="*/ 192 w 192"/>
                    <a:gd name="T5" fmla="*/ 240 h 240"/>
                    <a:gd name="T6" fmla="*/ 192 w 192"/>
                    <a:gd name="T7" fmla="*/ 0 h 240"/>
                    <a:gd name="T8" fmla="*/ 0 60000 65536"/>
                    <a:gd name="T9" fmla="*/ 0 60000 65536"/>
                    <a:gd name="T10" fmla="*/ 0 60000 65536"/>
                    <a:gd name="T11" fmla="*/ 0 60000 65536"/>
                    <a:gd name="T12" fmla="*/ 0 w 192"/>
                    <a:gd name="T13" fmla="*/ 0 h 240"/>
                    <a:gd name="T14" fmla="*/ 192 w 192"/>
                    <a:gd name="T15" fmla="*/ 240 h 240"/>
                  </a:gdLst>
                  <a:ahLst/>
                  <a:cxnLst>
                    <a:cxn ang="T8">
                      <a:pos x="T0" y="T1"/>
                    </a:cxn>
                    <a:cxn ang="T9">
                      <a:pos x="T2" y="T3"/>
                    </a:cxn>
                    <a:cxn ang="T10">
                      <a:pos x="T4" y="T5"/>
                    </a:cxn>
                    <a:cxn ang="T11">
                      <a:pos x="T6" y="T7"/>
                    </a:cxn>
                  </a:cxnLst>
                  <a:rect l="T12" t="T13" r="T14" b="T15"/>
                  <a:pathLst>
                    <a:path w="192" h="240">
                      <a:moveTo>
                        <a:pt x="0" y="0"/>
                      </a:moveTo>
                      <a:lnTo>
                        <a:pt x="0" y="240"/>
                      </a:lnTo>
                      <a:lnTo>
                        <a:pt x="192" y="240"/>
                      </a:lnTo>
                      <a:lnTo>
                        <a:pt x="192" y="0"/>
                      </a:lnTo>
                    </a:path>
                  </a:pathLst>
                </a:custGeom>
                <a:noFill/>
                <a:ln w="25400" cap="flat" cmpd="sng" algn="ctr">
                  <a:solidFill>
                    <a:schemeClr val="tx1"/>
                  </a:solidFill>
                  <a:prstDash val="solid"/>
                  <a:round/>
                  <a:headEnd type="none" w="med" len="med"/>
                  <a:tailEnd w="med" len="med"/>
                </a:ln>
              </p:spPr>
              <p:txBody>
                <a:bodyPr wrap="none" anchor="ctr">
                  <a:prstTxWarp prst="textNoShape">
                    <a:avLst/>
                  </a:prstTxWarp>
                </a:bodyPr>
                <a:lstStyle/>
                <a:p>
                  <a:pPr algn="ctr"/>
                  <a:endParaRPr lang="en-US">
                    <a:solidFill>
                      <a:srgbClr val="000000"/>
                    </a:solidFill>
                    <a:ea typeface="ＭＳ Ｐゴシック"/>
                    <a:cs typeface="ＭＳ Ｐゴシック"/>
                  </a:endParaRPr>
                </a:p>
              </p:txBody>
            </p:sp>
          </p:grpSp>
          <p:sp>
            <p:nvSpPr>
              <p:cNvPr id="47" name="Line 242"/>
              <p:cNvSpPr>
                <a:spLocks noChangeShapeType="1"/>
              </p:cNvSpPr>
              <p:nvPr/>
            </p:nvSpPr>
            <p:spPr bwMode="auto">
              <a:xfrm>
                <a:off x="1104" y="1824"/>
                <a:ext cx="0" cy="144"/>
              </a:xfrm>
              <a:prstGeom prst="line">
                <a:avLst/>
              </a:prstGeom>
              <a:noFill/>
              <a:ln w="25400" cap="flat" cmpd="sng" algn="ctr">
                <a:solidFill>
                  <a:schemeClr val="tx1"/>
                </a:solidFill>
                <a:prstDash val="solid"/>
                <a:round/>
                <a:headEnd type="none" w="med" len="med"/>
                <a:tailEnd type="triangle" w="med" len="med"/>
              </a:ln>
            </p:spPr>
            <p:txBody>
              <a:bodyPr wrap="none" anchor="ctr">
                <a:prstTxWarp prst="textNoShape">
                  <a:avLst/>
                </a:prstTxWarp>
              </a:bodyPr>
              <a:lstStyle/>
              <a:p>
                <a:pPr algn="ctr"/>
                <a:endParaRPr lang="en-US">
                  <a:solidFill>
                    <a:srgbClr val="000000"/>
                  </a:solidFill>
                  <a:ea typeface="ＭＳ Ｐゴシック"/>
                  <a:cs typeface="ＭＳ Ｐゴシック"/>
                </a:endParaRPr>
              </a:p>
            </p:txBody>
          </p:sp>
          <p:sp>
            <p:nvSpPr>
              <p:cNvPr id="48" name="Line 243"/>
              <p:cNvSpPr>
                <a:spLocks noChangeShapeType="1"/>
              </p:cNvSpPr>
              <p:nvPr/>
            </p:nvSpPr>
            <p:spPr bwMode="auto">
              <a:xfrm>
                <a:off x="1104" y="1536"/>
                <a:ext cx="0" cy="144"/>
              </a:xfrm>
              <a:prstGeom prst="line">
                <a:avLst/>
              </a:prstGeom>
              <a:noFill/>
              <a:ln w="25400" cap="flat" cmpd="sng" algn="ctr">
                <a:solidFill>
                  <a:schemeClr val="tx1"/>
                </a:solidFill>
                <a:prstDash val="solid"/>
                <a:round/>
                <a:headEnd type="none" w="med" len="med"/>
                <a:tailEnd type="triangle" w="med" len="med"/>
              </a:ln>
            </p:spPr>
            <p:txBody>
              <a:bodyPr wrap="none" anchor="ctr">
                <a:prstTxWarp prst="textNoShape">
                  <a:avLst/>
                </a:prstTxWarp>
              </a:bodyPr>
              <a:lstStyle/>
              <a:p>
                <a:pPr algn="ctr"/>
                <a:endParaRPr lang="en-US">
                  <a:solidFill>
                    <a:srgbClr val="000000"/>
                  </a:solidFill>
                  <a:ea typeface="ＭＳ Ｐゴシック"/>
                  <a:cs typeface="ＭＳ Ｐゴシック"/>
                </a:endParaRPr>
              </a:p>
            </p:txBody>
          </p:sp>
        </p:grpSp>
        <p:sp>
          <p:nvSpPr>
            <p:cNvPr id="29" name="Rectangle 244"/>
            <p:cNvSpPr>
              <a:spLocks noChangeArrowheads="1"/>
            </p:cNvSpPr>
            <p:nvPr/>
          </p:nvSpPr>
          <p:spPr bwMode="auto">
            <a:xfrm>
              <a:off x="864" y="1536"/>
              <a:ext cx="528" cy="240"/>
            </a:xfrm>
            <a:prstGeom prst="rect">
              <a:avLst/>
            </a:prstGeom>
            <a:solidFill>
              <a:schemeClr val="bg1"/>
            </a:solidFill>
            <a:ln w="25400" cap="flat" cmpd="sng" algn="ctr">
              <a:solidFill>
                <a:schemeClr val="tx1"/>
              </a:solidFill>
              <a:prstDash val="solid"/>
              <a:miter lim="800000"/>
              <a:headEnd type="none" w="med" len="med"/>
              <a:tailEnd w="med" len="med"/>
            </a:ln>
          </p:spPr>
          <p:txBody>
            <a:bodyPr anchor="ctr">
              <a:prstTxWarp prst="textNoShape">
                <a:avLst/>
              </a:prstTxWarp>
            </a:bodyPr>
            <a:lstStyle/>
            <a:p>
              <a:pPr algn="ctr"/>
              <a:r>
                <a:rPr lang="en-US">
                  <a:solidFill>
                    <a:srgbClr val="000000"/>
                  </a:solidFill>
                  <a:ea typeface="ＭＳ Ｐゴシック"/>
                  <a:cs typeface="ＭＳ Ｐゴシック"/>
                </a:rPr>
                <a:t>Cache</a:t>
              </a:r>
            </a:p>
          </p:txBody>
        </p:sp>
        <p:grpSp>
          <p:nvGrpSpPr>
            <p:cNvPr id="30" name="Group 245"/>
            <p:cNvGrpSpPr>
              <a:grpSpLocks/>
            </p:cNvGrpSpPr>
            <p:nvPr/>
          </p:nvGrpSpPr>
          <p:grpSpPr bwMode="auto">
            <a:xfrm flipV="1">
              <a:off x="1152" y="1776"/>
              <a:ext cx="192" cy="432"/>
              <a:chOff x="1008" y="1536"/>
              <a:chExt cx="192" cy="432"/>
            </a:xfrm>
          </p:grpSpPr>
          <p:grpSp>
            <p:nvGrpSpPr>
              <p:cNvPr id="39" name="Group 246"/>
              <p:cNvGrpSpPr>
                <a:grpSpLocks/>
              </p:cNvGrpSpPr>
              <p:nvPr/>
            </p:nvGrpSpPr>
            <p:grpSpPr bwMode="auto">
              <a:xfrm>
                <a:off x="1008" y="1584"/>
                <a:ext cx="192" cy="240"/>
                <a:chOff x="1824" y="1296"/>
                <a:chExt cx="192" cy="240"/>
              </a:xfrm>
            </p:grpSpPr>
            <p:sp>
              <p:nvSpPr>
                <p:cNvPr id="42" name="Rectangle 247"/>
                <p:cNvSpPr>
                  <a:spLocks noChangeArrowheads="1"/>
                </p:cNvSpPr>
                <p:nvPr/>
              </p:nvSpPr>
              <p:spPr bwMode="auto">
                <a:xfrm>
                  <a:off x="1824" y="1488"/>
                  <a:ext cx="192" cy="48"/>
                </a:xfrm>
                <a:prstGeom prst="rect">
                  <a:avLst/>
                </a:prstGeom>
                <a:solidFill>
                  <a:schemeClr val="bg1"/>
                </a:solidFill>
                <a:ln w="25400" cap="flat" cmpd="sng" algn="ctr">
                  <a:solidFill>
                    <a:schemeClr val="tx1"/>
                  </a:solidFill>
                  <a:prstDash val="solid"/>
                  <a:miter lim="800000"/>
                  <a:headEnd type="none" w="med" len="med"/>
                  <a:tailEnd w="med" len="med"/>
                </a:ln>
              </p:spPr>
              <p:txBody>
                <a:bodyPr rot="10800000" anchor="ctr">
                  <a:prstTxWarp prst="textNoShape">
                    <a:avLst/>
                  </a:prstTxWarp>
                </a:bodyPr>
                <a:lstStyle/>
                <a:p>
                  <a:pPr algn="ctr"/>
                  <a:endParaRPr lang="en-US">
                    <a:solidFill>
                      <a:srgbClr val="000000"/>
                    </a:solidFill>
                    <a:ea typeface="ＭＳ Ｐゴシック"/>
                    <a:cs typeface="ＭＳ Ｐゴシック"/>
                  </a:endParaRPr>
                </a:p>
              </p:txBody>
            </p:sp>
            <p:sp>
              <p:nvSpPr>
                <p:cNvPr id="43" name="Rectangle 248"/>
                <p:cNvSpPr>
                  <a:spLocks noChangeArrowheads="1"/>
                </p:cNvSpPr>
                <p:nvPr/>
              </p:nvSpPr>
              <p:spPr bwMode="auto">
                <a:xfrm>
                  <a:off x="1824" y="1440"/>
                  <a:ext cx="192" cy="48"/>
                </a:xfrm>
                <a:prstGeom prst="rect">
                  <a:avLst/>
                </a:prstGeom>
                <a:solidFill>
                  <a:schemeClr val="bg1"/>
                </a:solidFill>
                <a:ln w="25400" cap="flat" cmpd="sng" algn="ctr">
                  <a:solidFill>
                    <a:schemeClr val="tx1"/>
                  </a:solidFill>
                  <a:prstDash val="solid"/>
                  <a:miter lim="800000"/>
                  <a:headEnd type="none" w="med" len="med"/>
                  <a:tailEnd w="med" len="med"/>
                </a:ln>
              </p:spPr>
              <p:txBody>
                <a:bodyPr rot="10800000" anchor="ctr">
                  <a:prstTxWarp prst="textNoShape">
                    <a:avLst/>
                  </a:prstTxWarp>
                </a:bodyPr>
                <a:lstStyle/>
                <a:p>
                  <a:pPr algn="ctr"/>
                  <a:endParaRPr lang="en-US">
                    <a:solidFill>
                      <a:srgbClr val="000000"/>
                    </a:solidFill>
                    <a:ea typeface="ＭＳ Ｐゴシック"/>
                    <a:cs typeface="ＭＳ Ｐゴシック"/>
                  </a:endParaRPr>
                </a:p>
              </p:txBody>
            </p:sp>
            <p:sp>
              <p:nvSpPr>
                <p:cNvPr id="44" name="Rectangle 249"/>
                <p:cNvSpPr>
                  <a:spLocks noChangeArrowheads="1"/>
                </p:cNvSpPr>
                <p:nvPr/>
              </p:nvSpPr>
              <p:spPr bwMode="auto">
                <a:xfrm>
                  <a:off x="1824" y="1392"/>
                  <a:ext cx="192" cy="48"/>
                </a:xfrm>
                <a:prstGeom prst="rect">
                  <a:avLst/>
                </a:prstGeom>
                <a:solidFill>
                  <a:schemeClr val="bg1"/>
                </a:solidFill>
                <a:ln w="25400" cap="flat" cmpd="sng" algn="ctr">
                  <a:solidFill>
                    <a:schemeClr val="tx1"/>
                  </a:solidFill>
                  <a:prstDash val="solid"/>
                  <a:miter lim="800000"/>
                  <a:headEnd type="none" w="med" len="med"/>
                  <a:tailEnd w="med" len="med"/>
                </a:ln>
              </p:spPr>
              <p:txBody>
                <a:bodyPr rot="10800000" anchor="ctr">
                  <a:prstTxWarp prst="textNoShape">
                    <a:avLst/>
                  </a:prstTxWarp>
                </a:bodyPr>
                <a:lstStyle/>
                <a:p>
                  <a:pPr algn="ctr"/>
                  <a:endParaRPr lang="en-US">
                    <a:solidFill>
                      <a:srgbClr val="000000"/>
                    </a:solidFill>
                    <a:ea typeface="ＭＳ Ｐゴシック"/>
                    <a:cs typeface="ＭＳ Ｐゴシック"/>
                  </a:endParaRPr>
                </a:p>
              </p:txBody>
            </p:sp>
            <p:sp>
              <p:nvSpPr>
                <p:cNvPr id="45" name="Freeform 250"/>
                <p:cNvSpPr>
                  <a:spLocks/>
                </p:cNvSpPr>
                <p:nvPr/>
              </p:nvSpPr>
              <p:spPr bwMode="auto">
                <a:xfrm>
                  <a:off x="1824" y="1296"/>
                  <a:ext cx="192" cy="240"/>
                </a:xfrm>
                <a:custGeom>
                  <a:avLst/>
                  <a:gdLst>
                    <a:gd name="T0" fmla="*/ 0 w 192"/>
                    <a:gd name="T1" fmla="*/ 0 h 240"/>
                    <a:gd name="T2" fmla="*/ 0 w 192"/>
                    <a:gd name="T3" fmla="*/ 240 h 240"/>
                    <a:gd name="T4" fmla="*/ 192 w 192"/>
                    <a:gd name="T5" fmla="*/ 240 h 240"/>
                    <a:gd name="T6" fmla="*/ 192 w 192"/>
                    <a:gd name="T7" fmla="*/ 0 h 240"/>
                    <a:gd name="T8" fmla="*/ 0 60000 65536"/>
                    <a:gd name="T9" fmla="*/ 0 60000 65536"/>
                    <a:gd name="T10" fmla="*/ 0 60000 65536"/>
                    <a:gd name="T11" fmla="*/ 0 60000 65536"/>
                    <a:gd name="T12" fmla="*/ 0 w 192"/>
                    <a:gd name="T13" fmla="*/ 0 h 240"/>
                    <a:gd name="T14" fmla="*/ 192 w 192"/>
                    <a:gd name="T15" fmla="*/ 240 h 240"/>
                  </a:gdLst>
                  <a:ahLst/>
                  <a:cxnLst>
                    <a:cxn ang="T8">
                      <a:pos x="T0" y="T1"/>
                    </a:cxn>
                    <a:cxn ang="T9">
                      <a:pos x="T2" y="T3"/>
                    </a:cxn>
                    <a:cxn ang="T10">
                      <a:pos x="T4" y="T5"/>
                    </a:cxn>
                    <a:cxn ang="T11">
                      <a:pos x="T6" y="T7"/>
                    </a:cxn>
                  </a:cxnLst>
                  <a:rect l="T12" t="T13" r="T14" b="T15"/>
                  <a:pathLst>
                    <a:path w="192" h="240">
                      <a:moveTo>
                        <a:pt x="0" y="0"/>
                      </a:moveTo>
                      <a:lnTo>
                        <a:pt x="0" y="240"/>
                      </a:lnTo>
                      <a:lnTo>
                        <a:pt x="192" y="240"/>
                      </a:lnTo>
                      <a:lnTo>
                        <a:pt x="192" y="0"/>
                      </a:lnTo>
                    </a:path>
                  </a:pathLst>
                </a:custGeom>
                <a:noFill/>
                <a:ln w="25400" cap="flat" cmpd="sng" algn="ctr">
                  <a:solidFill>
                    <a:schemeClr val="tx1"/>
                  </a:solidFill>
                  <a:prstDash val="solid"/>
                  <a:round/>
                  <a:headEnd type="none" w="med" len="med"/>
                  <a:tailEnd w="med" len="med"/>
                </a:ln>
              </p:spPr>
              <p:txBody>
                <a:bodyPr wrap="none" anchor="ctr">
                  <a:prstTxWarp prst="textNoShape">
                    <a:avLst/>
                  </a:prstTxWarp>
                </a:bodyPr>
                <a:lstStyle/>
                <a:p>
                  <a:pPr algn="ctr"/>
                  <a:endParaRPr lang="en-US">
                    <a:solidFill>
                      <a:srgbClr val="000000"/>
                    </a:solidFill>
                    <a:ea typeface="ＭＳ Ｐゴシック"/>
                    <a:cs typeface="ＭＳ Ｐゴシック"/>
                  </a:endParaRPr>
                </a:p>
              </p:txBody>
            </p:sp>
          </p:grpSp>
          <p:sp>
            <p:nvSpPr>
              <p:cNvPr id="40" name="Line 251"/>
              <p:cNvSpPr>
                <a:spLocks noChangeShapeType="1"/>
              </p:cNvSpPr>
              <p:nvPr/>
            </p:nvSpPr>
            <p:spPr bwMode="auto">
              <a:xfrm>
                <a:off x="1104" y="1824"/>
                <a:ext cx="0" cy="144"/>
              </a:xfrm>
              <a:prstGeom prst="line">
                <a:avLst/>
              </a:prstGeom>
              <a:noFill/>
              <a:ln w="25400" cap="flat" cmpd="sng" algn="ctr">
                <a:solidFill>
                  <a:schemeClr val="tx1"/>
                </a:solidFill>
                <a:prstDash val="solid"/>
                <a:round/>
                <a:headEnd type="none" w="med" len="med"/>
                <a:tailEnd type="triangle" w="med" len="med"/>
              </a:ln>
            </p:spPr>
            <p:txBody>
              <a:bodyPr wrap="none" anchor="ctr">
                <a:prstTxWarp prst="textNoShape">
                  <a:avLst/>
                </a:prstTxWarp>
              </a:bodyPr>
              <a:lstStyle/>
              <a:p>
                <a:pPr algn="ctr"/>
                <a:endParaRPr lang="en-US">
                  <a:solidFill>
                    <a:srgbClr val="000000"/>
                  </a:solidFill>
                  <a:ea typeface="ＭＳ Ｐゴシック"/>
                  <a:cs typeface="ＭＳ Ｐゴシック"/>
                </a:endParaRPr>
              </a:p>
            </p:txBody>
          </p:sp>
          <p:sp>
            <p:nvSpPr>
              <p:cNvPr id="41" name="Line 252"/>
              <p:cNvSpPr>
                <a:spLocks noChangeShapeType="1"/>
              </p:cNvSpPr>
              <p:nvPr/>
            </p:nvSpPr>
            <p:spPr bwMode="auto">
              <a:xfrm>
                <a:off x="1104" y="1536"/>
                <a:ext cx="0" cy="144"/>
              </a:xfrm>
              <a:prstGeom prst="line">
                <a:avLst/>
              </a:prstGeom>
              <a:noFill/>
              <a:ln w="25400" cap="flat" cmpd="sng" algn="ctr">
                <a:solidFill>
                  <a:schemeClr val="tx1"/>
                </a:solidFill>
                <a:prstDash val="solid"/>
                <a:round/>
                <a:headEnd type="none" w="med" len="med"/>
                <a:tailEnd type="triangle" w="med" len="med"/>
              </a:ln>
            </p:spPr>
            <p:txBody>
              <a:bodyPr wrap="none" anchor="ctr">
                <a:prstTxWarp prst="textNoShape">
                  <a:avLst/>
                </a:prstTxWarp>
              </a:bodyPr>
              <a:lstStyle/>
              <a:p>
                <a:pPr algn="ctr"/>
                <a:endParaRPr lang="en-US">
                  <a:solidFill>
                    <a:srgbClr val="000000"/>
                  </a:solidFill>
                  <a:ea typeface="ＭＳ Ｐゴシック"/>
                  <a:cs typeface="ＭＳ Ｐゴシック"/>
                </a:endParaRPr>
              </a:p>
            </p:txBody>
          </p:sp>
        </p:grpSp>
        <p:grpSp>
          <p:nvGrpSpPr>
            <p:cNvPr id="31" name="Group 253"/>
            <p:cNvGrpSpPr>
              <a:grpSpLocks/>
            </p:cNvGrpSpPr>
            <p:nvPr/>
          </p:nvGrpSpPr>
          <p:grpSpPr bwMode="auto">
            <a:xfrm>
              <a:off x="912" y="1776"/>
              <a:ext cx="192" cy="432"/>
              <a:chOff x="1008" y="1536"/>
              <a:chExt cx="192" cy="432"/>
            </a:xfrm>
          </p:grpSpPr>
          <p:grpSp>
            <p:nvGrpSpPr>
              <p:cNvPr id="32" name="Group 254"/>
              <p:cNvGrpSpPr>
                <a:grpSpLocks/>
              </p:cNvGrpSpPr>
              <p:nvPr/>
            </p:nvGrpSpPr>
            <p:grpSpPr bwMode="auto">
              <a:xfrm>
                <a:off x="1008" y="1584"/>
                <a:ext cx="192" cy="240"/>
                <a:chOff x="1824" y="1296"/>
                <a:chExt cx="192" cy="240"/>
              </a:xfrm>
            </p:grpSpPr>
            <p:sp>
              <p:nvSpPr>
                <p:cNvPr id="35" name="Rectangle 255"/>
                <p:cNvSpPr>
                  <a:spLocks noChangeArrowheads="1"/>
                </p:cNvSpPr>
                <p:nvPr/>
              </p:nvSpPr>
              <p:spPr bwMode="auto">
                <a:xfrm>
                  <a:off x="1824" y="1488"/>
                  <a:ext cx="192" cy="48"/>
                </a:xfrm>
                <a:prstGeom prst="rect">
                  <a:avLst/>
                </a:prstGeom>
                <a:solidFill>
                  <a:schemeClr val="bg1"/>
                </a:solidFill>
                <a:ln w="25400" cap="flat" cmpd="sng" algn="ctr">
                  <a:solidFill>
                    <a:schemeClr val="tx1"/>
                  </a:solidFill>
                  <a:prstDash val="solid"/>
                  <a:miter lim="800000"/>
                  <a:headEnd type="none" w="med" len="med"/>
                  <a:tailEnd w="med" len="med"/>
                </a:ln>
              </p:spPr>
              <p:txBody>
                <a:bodyPr anchor="ctr">
                  <a:prstTxWarp prst="textNoShape">
                    <a:avLst/>
                  </a:prstTxWarp>
                </a:bodyPr>
                <a:lstStyle/>
                <a:p>
                  <a:pPr algn="ctr"/>
                  <a:endParaRPr lang="en-US">
                    <a:solidFill>
                      <a:srgbClr val="000000"/>
                    </a:solidFill>
                    <a:ea typeface="ＭＳ Ｐゴシック"/>
                    <a:cs typeface="ＭＳ Ｐゴシック"/>
                  </a:endParaRPr>
                </a:p>
              </p:txBody>
            </p:sp>
            <p:sp>
              <p:nvSpPr>
                <p:cNvPr id="36" name="Rectangle 256"/>
                <p:cNvSpPr>
                  <a:spLocks noChangeArrowheads="1"/>
                </p:cNvSpPr>
                <p:nvPr/>
              </p:nvSpPr>
              <p:spPr bwMode="auto">
                <a:xfrm>
                  <a:off x="1824" y="1440"/>
                  <a:ext cx="192" cy="48"/>
                </a:xfrm>
                <a:prstGeom prst="rect">
                  <a:avLst/>
                </a:prstGeom>
                <a:solidFill>
                  <a:schemeClr val="bg1"/>
                </a:solidFill>
                <a:ln w="25400" cap="flat" cmpd="sng" algn="ctr">
                  <a:solidFill>
                    <a:schemeClr val="tx1"/>
                  </a:solidFill>
                  <a:prstDash val="solid"/>
                  <a:miter lim="800000"/>
                  <a:headEnd type="none" w="med" len="med"/>
                  <a:tailEnd w="med" len="med"/>
                </a:ln>
              </p:spPr>
              <p:txBody>
                <a:bodyPr anchor="ctr">
                  <a:prstTxWarp prst="textNoShape">
                    <a:avLst/>
                  </a:prstTxWarp>
                </a:bodyPr>
                <a:lstStyle/>
                <a:p>
                  <a:pPr algn="ctr"/>
                  <a:endParaRPr lang="en-US">
                    <a:solidFill>
                      <a:srgbClr val="000000"/>
                    </a:solidFill>
                    <a:ea typeface="ＭＳ Ｐゴシック"/>
                    <a:cs typeface="ＭＳ Ｐゴシック"/>
                  </a:endParaRPr>
                </a:p>
              </p:txBody>
            </p:sp>
            <p:sp>
              <p:nvSpPr>
                <p:cNvPr id="37" name="Rectangle 257"/>
                <p:cNvSpPr>
                  <a:spLocks noChangeArrowheads="1"/>
                </p:cNvSpPr>
                <p:nvPr/>
              </p:nvSpPr>
              <p:spPr bwMode="auto">
                <a:xfrm>
                  <a:off x="1824" y="1392"/>
                  <a:ext cx="192" cy="48"/>
                </a:xfrm>
                <a:prstGeom prst="rect">
                  <a:avLst/>
                </a:prstGeom>
                <a:solidFill>
                  <a:schemeClr val="bg1"/>
                </a:solidFill>
                <a:ln w="25400" cap="flat" cmpd="sng" algn="ctr">
                  <a:solidFill>
                    <a:schemeClr val="tx1"/>
                  </a:solidFill>
                  <a:prstDash val="solid"/>
                  <a:miter lim="800000"/>
                  <a:headEnd type="none" w="med" len="med"/>
                  <a:tailEnd w="med" len="med"/>
                </a:ln>
              </p:spPr>
              <p:txBody>
                <a:bodyPr anchor="ctr">
                  <a:prstTxWarp prst="textNoShape">
                    <a:avLst/>
                  </a:prstTxWarp>
                </a:bodyPr>
                <a:lstStyle/>
                <a:p>
                  <a:pPr algn="ctr"/>
                  <a:endParaRPr lang="en-US">
                    <a:solidFill>
                      <a:srgbClr val="000000"/>
                    </a:solidFill>
                    <a:ea typeface="ＭＳ Ｐゴシック"/>
                    <a:cs typeface="ＭＳ Ｐゴシック"/>
                  </a:endParaRPr>
                </a:p>
              </p:txBody>
            </p:sp>
            <p:sp>
              <p:nvSpPr>
                <p:cNvPr id="38" name="Freeform 258"/>
                <p:cNvSpPr>
                  <a:spLocks/>
                </p:cNvSpPr>
                <p:nvPr/>
              </p:nvSpPr>
              <p:spPr bwMode="auto">
                <a:xfrm>
                  <a:off x="1824" y="1296"/>
                  <a:ext cx="192" cy="240"/>
                </a:xfrm>
                <a:custGeom>
                  <a:avLst/>
                  <a:gdLst>
                    <a:gd name="T0" fmla="*/ 0 w 192"/>
                    <a:gd name="T1" fmla="*/ 0 h 240"/>
                    <a:gd name="T2" fmla="*/ 0 w 192"/>
                    <a:gd name="T3" fmla="*/ 240 h 240"/>
                    <a:gd name="T4" fmla="*/ 192 w 192"/>
                    <a:gd name="T5" fmla="*/ 240 h 240"/>
                    <a:gd name="T6" fmla="*/ 192 w 192"/>
                    <a:gd name="T7" fmla="*/ 0 h 240"/>
                    <a:gd name="T8" fmla="*/ 0 60000 65536"/>
                    <a:gd name="T9" fmla="*/ 0 60000 65536"/>
                    <a:gd name="T10" fmla="*/ 0 60000 65536"/>
                    <a:gd name="T11" fmla="*/ 0 60000 65536"/>
                    <a:gd name="T12" fmla="*/ 0 w 192"/>
                    <a:gd name="T13" fmla="*/ 0 h 240"/>
                    <a:gd name="T14" fmla="*/ 192 w 192"/>
                    <a:gd name="T15" fmla="*/ 240 h 240"/>
                  </a:gdLst>
                  <a:ahLst/>
                  <a:cxnLst>
                    <a:cxn ang="T8">
                      <a:pos x="T0" y="T1"/>
                    </a:cxn>
                    <a:cxn ang="T9">
                      <a:pos x="T2" y="T3"/>
                    </a:cxn>
                    <a:cxn ang="T10">
                      <a:pos x="T4" y="T5"/>
                    </a:cxn>
                    <a:cxn ang="T11">
                      <a:pos x="T6" y="T7"/>
                    </a:cxn>
                  </a:cxnLst>
                  <a:rect l="T12" t="T13" r="T14" b="T15"/>
                  <a:pathLst>
                    <a:path w="192" h="240">
                      <a:moveTo>
                        <a:pt x="0" y="0"/>
                      </a:moveTo>
                      <a:lnTo>
                        <a:pt x="0" y="240"/>
                      </a:lnTo>
                      <a:lnTo>
                        <a:pt x="192" y="240"/>
                      </a:lnTo>
                      <a:lnTo>
                        <a:pt x="192" y="0"/>
                      </a:lnTo>
                    </a:path>
                  </a:pathLst>
                </a:custGeom>
                <a:noFill/>
                <a:ln w="25400" cap="flat" cmpd="sng" algn="ctr">
                  <a:solidFill>
                    <a:schemeClr val="tx1"/>
                  </a:solidFill>
                  <a:prstDash val="solid"/>
                  <a:round/>
                  <a:headEnd type="none" w="med" len="med"/>
                  <a:tailEnd w="med" len="med"/>
                </a:ln>
              </p:spPr>
              <p:txBody>
                <a:bodyPr wrap="none" anchor="ctr">
                  <a:prstTxWarp prst="textNoShape">
                    <a:avLst/>
                  </a:prstTxWarp>
                </a:bodyPr>
                <a:lstStyle/>
                <a:p>
                  <a:pPr algn="ctr"/>
                  <a:endParaRPr lang="en-US">
                    <a:solidFill>
                      <a:srgbClr val="000000"/>
                    </a:solidFill>
                    <a:ea typeface="ＭＳ Ｐゴシック"/>
                    <a:cs typeface="ＭＳ Ｐゴシック"/>
                  </a:endParaRPr>
                </a:p>
              </p:txBody>
            </p:sp>
          </p:grpSp>
          <p:sp>
            <p:nvSpPr>
              <p:cNvPr id="33" name="Line 259"/>
              <p:cNvSpPr>
                <a:spLocks noChangeShapeType="1"/>
              </p:cNvSpPr>
              <p:nvPr/>
            </p:nvSpPr>
            <p:spPr bwMode="auto">
              <a:xfrm>
                <a:off x="1104" y="1824"/>
                <a:ext cx="0" cy="144"/>
              </a:xfrm>
              <a:prstGeom prst="line">
                <a:avLst/>
              </a:prstGeom>
              <a:noFill/>
              <a:ln w="25400" cap="flat" cmpd="sng" algn="ctr">
                <a:solidFill>
                  <a:schemeClr val="tx1"/>
                </a:solidFill>
                <a:prstDash val="solid"/>
                <a:round/>
                <a:headEnd type="none" w="med" len="med"/>
                <a:tailEnd type="triangle" w="med" len="med"/>
              </a:ln>
            </p:spPr>
            <p:txBody>
              <a:bodyPr wrap="none" anchor="ctr">
                <a:prstTxWarp prst="textNoShape">
                  <a:avLst/>
                </a:prstTxWarp>
              </a:bodyPr>
              <a:lstStyle/>
              <a:p>
                <a:pPr algn="ctr"/>
                <a:endParaRPr lang="en-US">
                  <a:solidFill>
                    <a:srgbClr val="000000"/>
                  </a:solidFill>
                  <a:ea typeface="ＭＳ Ｐゴシック"/>
                  <a:cs typeface="ＭＳ Ｐゴシック"/>
                </a:endParaRPr>
              </a:p>
            </p:txBody>
          </p:sp>
          <p:sp>
            <p:nvSpPr>
              <p:cNvPr id="34" name="Line 260"/>
              <p:cNvSpPr>
                <a:spLocks noChangeShapeType="1"/>
              </p:cNvSpPr>
              <p:nvPr/>
            </p:nvSpPr>
            <p:spPr bwMode="auto">
              <a:xfrm>
                <a:off x="1104" y="1536"/>
                <a:ext cx="0" cy="144"/>
              </a:xfrm>
              <a:prstGeom prst="line">
                <a:avLst/>
              </a:prstGeom>
              <a:noFill/>
              <a:ln w="25400" cap="flat" cmpd="sng" algn="ctr">
                <a:solidFill>
                  <a:schemeClr val="tx1"/>
                </a:solidFill>
                <a:prstDash val="solid"/>
                <a:round/>
                <a:headEnd type="none" w="med" len="med"/>
                <a:tailEnd type="triangle" w="med" len="med"/>
              </a:ln>
            </p:spPr>
            <p:txBody>
              <a:bodyPr wrap="none" anchor="ctr">
                <a:prstTxWarp prst="textNoShape">
                  <a:avLst/>
                </a:prstTxWarp>
              </a:bodyPr>
              <a:lstStyle/>
              <a:p>
                <a:pPr algn="ctr"/>
                <a:endParaRPr lang="en-US">
                  <a:solidFill>
                    <a:srgbClr val="000000"/>
                  </a:solidFill>
                  <a:ea typeface="ＭＳ Ｐゴシック"/>
                  <a:cs typeface="ＭＳ Ｐゴシック"/>
                </a:endParaRPr>
              </a:p>
            </p:txBody>
          </p:sp>
        </p:grpSp>
      </p:grpSp>
      <p:grpSp>
        <p:nvGrpSpPr>
          <p:cNvPr id="60" name="Group 324"/>
          <p:cNvGrpSpPr/>
          <p:nvPr/>
        </p:nvGrpSpPr>
        <p:grpSpPr>
          <a:xfrm>
            <a:off x="793531" y="1713186"/>
            <a:ext cx="2590800" cy="609600"/>
            <a:chOff x="762000" y="1524000"/>
            <a:chExt cx="2590800" cy="609600"/>
          </a:xfrm>
        </p:grpSpPr>
        <p:sp>
          <p:nvSpPr>
            <p:cNvPr id="61" name="Oval 320"/>
            <p:cNvSpPr/>
            <p:nvPr/>
          </p:nvSpPr>
          <p:spPr bwMode="auto">
            <a:xfrm>
              <a:off x="3048000" y="1828800"/>
              <a:ext cx="304800" cy="304800"/>
            </a:xfrm>
            <a:prstGeom prst="ellipse">
              <a:avLst/>
            </a:prstGeom>
            <a:noFill/>
            <a:ln w="38100"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a:r>
                <a:rPr lang="en-US" dirty="0">
                  <a:solidFill>
                    <a:srgbClr val="000000"/>
                  </a:solidFill>
                  <a:latin typeface="Arial" pitchFamily="-106" charset="0"/>
                  <a:ea typeface="ＭＳ Ｐゴシック"/>
                  <a:cs typeface="ＭＳ Ｐゴシック"/>
                </a:rPr>
                <a:t>1</a:t>
              </a:r>
            </a:p>
          </p:txBody>
        </p:sp>
        <p:sp>
          <p:nvSpPr>
            <p:cNvPr id="62" name="TextBox 321"/>
            <p:cNvSpPr txBox="1"/>
            <p:nvPr/>
          </p:nvSpPr>
          <p:spPr>
            <a:xfrm>
              <a:off x="762000" y="1524000"/>
              <a:ext cx="2490501" cy="584776"/>
            </a:xfrm>
            <a:prstGeom prst="rect">
              <a:avLst/>
            </a:prstGeom>
            <a:noFill/>
          </p:spPr>
          <p:txBody>
            <a:bodyPr wrap="square" rtlCol="0">
              <a:spAutoFit/>
            </a:bodyPr>
            <a:lstStyle/>
            <a:p>
              <a:pPr algn="ctr"/>
              <a:r>
                <a:rPr lang="en-US" dirty="0">
                  <a:solidFill>
                    <a:srgbClr val="000000"/>
                  </a:solidFill>
                  <a:ea typeface="ＭＳ Ｐゴシック"/>
                  <a:cs typeface="ＭＳ Ｐゴシック"/>
                </a:rPr>
                <a:t>Load request at head of CPU-&gt;Cache queue.</a:t>
              </a:r>
            </a:p>
          </p:txBody>
        </p:sp>
      </p:grpSp>
      <p:grpSp>
        <p:nvGrpSpPr>
          <p:cNvPr id="63" name="Group 325"/>
          <p:cNvGrpSpPr/>
          <p:nvPr/>
        </p:nvGrpSpPr>
        <p:grpSpPr>
          <a:xfrm>
            <a:off x="793531" y="2398986"/>
            <a:ext cx="2590800" cy="381000"/>
            <a:chOff x="762000" y="2209800"/>
            <a:chExt cx="2590800" cy="381000"/>
          </a:xfrm>
        </p:grpSpPr>
        <p:sp>
          <p:nvSpPr>
            <p:cNvPr id="64" name="Oval 322"/>
            <p:cNvSpPr/>
            <p:nvPr/>
          </p:nvSpPr>
          <p:spPr bwMode="auto">
            <a:xfrm>
              <a:off x="3048000" y="2286000"/>
              <a:ext cx="304800" cy="304800"/>
            </a:xfrm>
            <a:prstGeom prst="ellipse">
              <a:avLst/>
            </a:prstGeom>
            <a:noFill/>
            <a:ln w="38100"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a:r>
                <a:rPr lang="en-US" dirty="0">
                  <a:solidFill>
                    <a:srgbClr val="000000"/>
                  </a:solidFill>
                  <a:latin typeface="Arial" pitchFamily="-106" charset="0"/>
                  <a:ea typeface="ＭＳ Ｐゴシック"/>
                  <a:cs typeface="ＭＳ Ｐゴシック"/>
                </a:rPr>
                <a:t>2</a:t>
              </a:r>
            </a:p>
          </p:txBody>
        </p:sp>
        <p:sp>
          <p:nvSpPr>
            <p:cNvPr id="65" name="TextBox 323"/>
            <p:cNvSpPr txBox="1"/>
            <p:nvPr/>
          </p:nvSpPr>
          <p:spPr>
            <a:xfrm>
              <a:off x="762000" y="2209800"/>
              <a:ext cx="2490501" cy="338554"/>
            </a:xfrm>
            <a:prstGeom prst="rect">
              <a:avLst/>
            </a:prstGeom>
            <a:noFill/>
          </p:spPr>
          <p:txBody>
            <a:bodyPr wrap="square" rtlCol="0">
              <a:spAutoFit/>
            </a:bodyPr>
            <a:lstStyle/>
            <a:p>
              <a:pPr algn="ctr"/>
              <a:r>
                <a:rPr lang="en-US" dirty="0">
                  <a:solidFill>
                    <a:srgbClr val="000000"/>
                  </a:solidFill>
                  <a:ea typeface="ＭＳ Ｐゴシック"/>
                  <a:cs typeface="ＭＳ Ｐゴシック"/>
                </a:rPr>
                <a:t>Load misses in cache.</a:t>
              </a:r>
            </a:p>
          </p:txBody>
        </p:sp>
      </p:grpSp>
      <p:grpSp>
        <p:nvGrpSpPr>
          <p:cNvPr id="66" name="Group 326"/>
          <p:cNvGrpSpPr/>
          <p:nvPr/>
        </p:nvGrpSpPr>
        <p:grpSpPr>
          <a:xfrm>
            <a:off x="1022130" y="2856186"/>
            <a:ext cx="2362199" cy="584776"/>
            <a:chOff x="1336288" y="2209800"/>
            <a:chExt cx="2016512" cy="584776"/>
          </a:xfrm>
        </p:grpSpPr>
        <p:sp>
          <p:nvSpPr>
            <p:cNvPr id="67" name="Oval 327"/>
            <p:cNvSpPr/>
            <p:nvPr/>
          </p:nvSpPr>
          <p:spPr bwMode="auto">
            <a:xfrm>
              <a:off x="3092605" y="2286000"/>
              <a:ext cx="260195" cy="304800"/>
            </a:xfrm>
            <a:prstGeom prst="ellipse">
              <a:avLst/>
            </a:prstGeom>
            <a:noFill/>
            <a:ln w="38100"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a:r>
                <a:rPr lang="en-US" dirty="0">
                  <a:solidFill>
                    <a:srgbClr val="000000"/>
                  </a:solidFill>
                  <a:latin typeface="Arial" pitchFamily="-106" charset="0"/>
                  <a:ea typeface="ＭＳ Ｐゴシック"/>
                  <a:cs typeface="ＭＳ Ｐゴシック"/>
                </a:rPr>
                <a:t>3</a:t>
              </a:r>
            </a:p>
          </p:txBody>
        </p:sp>
        <p:sp>
          <p:nvSpPr>
            <p:cNvPr id="68" name="TextBox 328"/>
            <p:cNvSpPr txBox="1"/>
            <p:nvPr/>
          </p:nvSpPr>
          <p:spPr>
            <a:xfrm>
              <a:off x="1336288" y="2209800"/>
              <a:ext cx="1886415" cy="584776"/>
            </a:xfrm>
            <a:prstGeom prst="rect">
              <a:avLst/>
            </a:prstGeom>
            <a:noFill/>
          </p:spPr>
          <p:txBody>
            <a:bodyPr wrap="square" rtlCol="0">
              <a:spAutoFit/>
            </a:bodyPr>
            <a:lstStyle/>
            <a:p>
              <a:pPr algn="ctr"/>
              <a:r>
                <a:rPr lang="en-US" dirty="0">
                  <a:solidFill>
                    <a:srgbClr val="000000"/>
                  </a:solidFill>
                  <a:ea typeface="ＭＳ Ｐゴシック"/>
                  <a:cs typeface="ＭＳ Ｐゴシック"/>
                </a:rPr>
                <a:t>Send </a:t>
              </a:r>
              <a:r>
                <a:rPr lang="en-US" dirty="0" err="1">
                  <a:solidFill>
                    <a:srgbClr val="000000"/>
                  </a:solidFill>
                  <a:ea typeface="ＭＳ Ｐゴシック"/>
                  <a:cs typeface="ＭＳ Ｐゴシック"/>
                </a:rPr>
                <a:t>ShReq</a:t>
              </a:r>
              <a:r>
                <a:rPr lang="en-US" dirty="0">
                  <a:solidFill>
                    <a:srgbClr val="000000"/>
                  </a:solidFill>
                  <a:ea typeface="ＭＳ Ｐゴシック"/>
                  <a:cs typeface="ＭＳ Ｐゴシック"/>
                </a:rPr>
                <a:t> message to directory.</a:t>
              </a:r>
            </a:p>
          </p:txBody>
        </p:sp>
      </p:grpSp>
      <p:grpSp>
        <p:nvGrpSpPr>
          <p:cNvPr id="69" name="Group 330"/>
          <p:cNvGrpSpPr/>
          <p:nvPr/>
        </p:nvGrpSpPr>
        <p:grpSpPr>
          <a:xfrm>
            <a:off x="945930" y="3999186"/>
            <a:ext cx="2514600" cy="584776"/>
            <a:chOff x="1206190" y="2057400"/>
            <a:chExt cx="2146610" cy="584776"/>
          </a:xfrm>
        </p:grpSpPr>
        <p:sp>
          <p:nvSpPr>
            <p:cNvPr id="70" name="Oval 331"/>
            <p:cNvSpPr/>
            <p:nvPr/>
          </p:nvSpPr>
          <p:spPr bwMode="auto">
            <a:xfrm>
              <a:off x="3092605" y="2286000"/>
              <a:ext cx="260195" cy="304800"/>
            </a:xfrm>
            <a:prstGeom prst="ellipse">
              <a:avLst/>
            </a:prstGeom>
            <a:noFill/>
            <a:ln w="38100"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a:r>
                <a:rPr lang="en-US" dirty="0">
                  <a:solidFill>
                    <a:srgbClr val="000000"/>
                  </a:solidFill>
                  <a:latin typeface="Arial" pitchFamily="-106" charset="0"/>
                  <a:ea typeface="ＭＳ Ｐゴシック"/>
                  <a:cs typeface="ＭＳ Ｐゴシック"/>
                </a:rPr>
                <a:t>4</a:t>
              </a:r>
            </a:p>
          </p:txBody>
        </p:sp>
        <p:sp>
          <p:nvSpPr>
            <p:cNvPr id="71" name="TextBox 332"/>
            <p:cNvSpPr txBox="1"/>
            <p:nvPr/>
          </p:nvSpPr>
          <p:spPr>
            <a:xfrm>
              <a:off x="1206190" y="2057400"/>
              <a:ext cx="2081561" cy="584776"/>
            </a:xfrm>
            <a:prstGeom prst="rect">
              <a:avLst/>
            </a:prstGeom>
            <a:noFill/>
          </p:spPr>
          <p:txBody>
            <a:bodyPr wrap="square" rtlCol="0">
              <a:spAutoFit/>
            </a:bodyPr>
            <a:lstStyle/>
            <a:p>
              <a:pPr algn="ctr"/>
              <a:r>
                <a:rPr lang="en-US" dirty="0">
                  <a:solidFill>
                    <a:srgbClr val="000000"/>
                  </a:solidFill>
                  <a:ea typeface="ＭＳ Ｐゴシック"/>
                  <a:cs typeface="ＭＳ Ｐゴシック"/>
                </a:rPr>
                <a:t>Message received at directory controller.</a:t>
              </a:r>
            </a:p>
          </p:txBody>
        </p:sp>
      </p:grpSp>
      <p:grpSp>
        <p:nvGrpSpPr>
          <p:cNvPr id="72" name="Group 333"/>
          <p:cNvGrpSpPr/>
          <p:nvPr/>
        </p:nvGrpSpPr>
        <p:grpSpPr>
          <a:xfrm>
            <a:off x="564931" y="5751786"/>
            <a:ext cx="3581400" cy="830997"/>
            <a:chOff x="295507" y="2133600"/>
            <a:chExt cx="3057293" cy="830997"/>
          </a:xfrm>
        </p:grpSpPr>
        <p:sp>
          <p:nvSpPr>
            <p:cNvPr id="73" name="Oval 334"/>
            <p:cNvSpPr/>
            <p:nvPr/>
          </p:nvSpPr>
          <p:spPr bwMode="auto">
            <a:xfrm>
              <a:off x="3092605" y="2286000"/>
              <a:ext cx="260195" cy="304800"/>
            </a:xfrm>
            <a:prstGeom prst="ellipse">
              <a:avLst/>
            </a:prstGeom>
            <a:noFill/>
            <a:ln w="38100"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a:r>
                <a:rPr lang="en-US" dirty="0">
                  <a:solidFill>
                    <a:srgbClr val="000000"/>
                  </a:solidFill>
                  <a:latin typeface="Arial" pitchFamily="-106" charset="0"/>
                  <a:ea typeface="ＭＳ Ｐゴシック"/>
                  <a:cs typeface="ＭＳ Ｐゴシック"/>
                </a:rPr>
                <a:t>5</a:t>
              </a:r>
            </a:p>
          </p:txBody>
        </p:sp>
        <p:sp>
          <p:nvSpPr>
            <p:cNvPr id="74" name="TextBox 335"/>
            <p:cNvSpPr txBox="1"/>
            <p:nvPr/>
          </p:nvSpPr>
          <p:spPr>
            <a:xfrm>
              <a:off x="295507" y="2133600"/>
              <a:ext cx="2862147" cy="830997"/>
            </a:xfrm>
            <a:prstGeom prst="rect">
              <a:avLst/>
            </a:prstGeom>
            <a:noFill/>
          </p:spPr>
          <p:txBody>
            <a:bodyPr wrap="square" rtlCol="0">
              <a:spAutoFit/>
            </a:bodyPr>
            <a:lstStyle/>
            <a:p>
              <a:pPr algn="ctr"/>
              <a:r>
                <a:rPr lang="en-US" dirty="0">
                  <a:solidFill>
                    <a:srgbClr val="000000"/>
                  </a:solidFill>
                  <a:ea typeface="ＭＳ Ｐゴシック"/>
                  <a:cs typeface="ＭＳ Ｐゴシック"/>
                </a:rPr>
                <a:t>Access state and directory for line. Line’s state is R, with zero or more sharers.</a:t>
              </a:r>
            </a:p>
          </p:txBody>
        </p:sp>
      </p:grpSp>
      <p:grpSp>
        <p:nvGrpSpPr>
          <p:cNvPr id="75" name="Group 336"/>
          <p:cNvGrpSpPr/>
          <p:nvPr/>
        </p:nvGrpSpPr>
        <p:grpSpPr>
          <a:xfrm flipH="1">
            <a:off x="4755933" y="4761186"/>
            <a:ext cx="2286000" cy="830997"/>
            <a:chOff x="1401336" y="1981200"/>
            <a:chExt cx="1951464" cy="830997"/>
          </a:xfrm>
        </p:grpSpPr>
        <p:sp>
          <p:nvSpPr>
            <p:cNvPr id="76" name="Oval 337"/>
            <p:cNvSpPr/>
            <p:nvPr/>
          </p:nvSpPr>
          <p:spPr bwMode="auto">
            <a:xfrm>
              <a:off x="3092605" y="2286000"/>
              <a:ext cx="260195" cy="304800"/>
            </a:xfrm>
            <a:prstGeom prst="ellipse">
              <a:avLst/>
            </a:prstGeom>
            <a:noFill/>
            <a:ln w="38100"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a:r>
                <a:rPr lang="en-US" dirty="0">
                  <a:solidFill>
                    <a:srgbClr val="000000"/>
                  </a:solidFill>
                  <a:latin typeface="Arial" pitchFamily="-106" charset="0"/>
                  <a:ea typeface="ＭＳ Ｐゴシック"/>
                  <a:cs typeface="ＭＳ Ｐゴシック"/>
                </a:rPr>
                <a:t>6</a:t>
              </a:r>
            </a:p>
          </p:txBody>
        </p:sp>
        <p:sp>
          <p:nvSpPr>
            <p:cNvPr id="77" name="TextBox 338"/>
            <p:cNvSpPr txBox="1"/>
            <p:nvPr/>
          </p:nvSpPr>
          <p:spPr>
            <a:xfrm>
              <a:off x="1401336" y="1981200"/>
              <a:ext cx="1886416" cy="830997"/>
            </a:xfrm>
            <a:prstGeom prst="rect">
              <a:avLst/>
            </a:prstGeom>
            <a:noFill/>
          </p:spPr>
          <p:txBody>
            <a:bodyPr wrap="square" rtlCol="0">
              <a:spAutoFit/>
            </a:bodyPr>
            <a:lstStyle/>
            <a:p>
              <a:pPr algn="ctr"/>
              <a:r>
                <a:rPr lang="en-US" dirty="0">
                  <a:solidFill>
                    <a:srgbClr val="000000"/>
                  </a:solidFill>
                  <a:ea typeface="ＭＳ Ｐゴシック"/>
                  <a:cs typeface="ＭＳ Ｐゴシック"/>
                </a:rPr>
                <a:t>Update directory by setting bit for new processor sharer.</a:t>
              </a:r>
            </a:p>
          </p:txBody>
        </p:sp>
      </p:grpSp>
      <p:grpSp>
        <p:nvGrpSpPr>
          <p:cNvPr id="78" name="Group 340"/>
          <p:cNvGrpSpPr/>
          <p:nvPr/>
        </p:nvGrpSpPr>
        <p:grpSpPr>
          <a:xfrm flipH="1">
            <a:off x="4451131" y="3922986"/>
            <a:ext cx="2971800" cy="584776"/>
            <a:chOff x="815897" y="2133600"/>
            <a:chExt cx="2536903" cy="584776"/>
          </a:xfrm>
        </p:grpSpPr>
        <p:sp>
          <p:nvSpPr>
            <p:cNvPr id="79" name="Oval 341"/>
            <p:cNvSpPr/>
            <p:nvPr/>
          </p:nvSpPr>
          <p:spPr bwMode="auto">
            <a:xfrm>
              <a:off x="3092605" y="2286000"/>
              <a:ext cx="260195" cy="304800"/>
            </a:xfrm>
            <a:prstGeom prst="ellipse">
              <a:avLst/>
            </a:prstGeom>
            <a:noFill/>
            <a:ln w="38100"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a:r>
                <a:rPr lang="en-US" dirty="0">
                  <a:solidFill>
                    <a:srgbClr val="000000"/>
                  </a:solidFill>
                  <a:latin typeface="Arial" pitchFamily="-106" charset="0"/>
                  <a:ea typeface="ＭＳ Ｐゴシック"/>
                  <a:cs typeface="ＭＳ Ｐゴシック"/>
                </a:rPr>
                <a:t>7</a:t>
              </a:r>
            </a:p>
          </p:txBody>
        </p:sp>
        <p:sp>
          <p:nvSpPr>
            <p:cNvPr id="80" name="TextBox 342"/>
            <p:cNvSpPr txBox="1"/>
            <p:nvPr/>
          </p:nvSpPr>
          <p:spPr>
            <a:xfrm>
              <a:off x="815897" y="2133600"/>
              <a:ext cx="2276708" cy="584776"/>
            </a:xfrm>
            <a:prstGeom prst="rect">
              <a:avLst/>
            </a:prstGeom>
            <a:noFill/>
          </p:spPr>
          <p:txBody>
            <a:bodyPr wrap="square" rtlCol="0">
              <a:spAutoFit/>
            </a:bodyPr>
            <a:lstStyle/>
            <a:p>
              <a:pPr algn="ctr"/>
              <a:r>
                <a:rPr lang="en-US" dirty="0">
                  <a:solidFill>
                    <a:srgbClr val="000000"/>
                  </a:solidFill>
                  <a:ea typeface="ＭＳ Ｐゴシック"/>
                  <a:cs typeface="ＭＳ Ｐゴシック"/>
                </a:rPr>
                <a:t>Send </a:t>
              </a:r>
              <a:r>
                <a:rPr lang="en-US" dirty="0" err="1">
                  <a:solidFill>
                    <a:srgbClr val="000000"/>
                  </a:solidFill>
                  <a:ea typeface="ＭＳ Ｐゴシック"/>
                  <a:cs typeface="ＭＳ Ｐゴシック"/>
                </a:rPr>
                <a:t>ShRep</a:t>
              </a:r>
              <a:r>
                <a:rPr lang="en-US" dirty="0">
                  <a:solidFill>
                    <a:srgbClr val="000000"/>
                  </a:solidFill>
                  <a:ea typeface="ＭＳ Ｐゴシック"/>
                  <a:cs typeface="ＭＳ Ｐゴシック"/>
                </a:rPr>
                <a:t> message with contents of cache line.</a:t>
              </a:r>
            </a:p>
          </p:txBody>
        </p:sp>
      </p:grpSp>
      <p:grpSp>
        <p:nvGrpSpPr>
          <p:cNvPr id="81" name="Group 343"/>
          <p:cNvGrpSpPr/>
          <p:nvPr/>
        </p:nvGrpSpPr>
        <p:grpSpPr>
          <a:xfrm flipH="1">
            <a:off x="4298732" y="2779986"/>
            <a:ext cx="2743199" cy="338554"/>
            <a:chOff x="1011044" y="2286000"/>
            <a:chExt cx="2341756" cy="338554"/>
          </a:xfrm>
        </p:grpSpPr>
        <p:sp>
          <p:nvSpPr>
            <p:cNvPr id="82" name="Oval 344"/>
            <p:cNvSpPr/>
            <p:nvPr/>
          </p:nvSpPr>
          <p:spPr bwMode="auto">
            <a:xfrm>
              <a:off x="3092605" y="2286000"/>
              <a:ext cx="260195" cy="304800"/>
            </a:xfrm>
            <a:prstGeom prst="ellipse">
              <a:avLst/>
            </a:prstGeom>
            <a:noFill/>
            <a:ln w="38100"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a:r>
                <a:rPr lang="en-US" dirty="0">
                  <a:solidFill>
                    <a:srgbClr val="000000"/>
                  </a:solidFill>
                  <a:latin typeface="Arial" pitchFamily="-106" charset="0"/>
                  <a:ea typeface="ＭＳ Ｐゴシック"/>
                  <a:cs typeface="ＭＳ Ｐゴシック"/>
                </a:rPr>
                <a:t>8</a:t>
              </a:r>
            </a:p>
          </p:txBody>
        </p:sp>
        <p:sp>
          <p:nvSpPr>
            <p:cNvPr id="83" name="TextBox 345"/>
            <p:cNvSpPr txBox="1"/>
            <p:nvPr/>
          </p:nvSpPr>
          <p:spPr>
            <a:xfrm>
              <a:off x="1011044" y="2286000"/>
              <a:ext cx="2211659" cy="338554"/>
            </a:xfrm>
            <a:prstGeom prst="rect">
              <a:avLst/>
            </a:prstGeom>
            <a:noFill/>
          </p:spPr>
          <p:txBody>
            <a:bodyPr wrap="square" rtlCol="0">
              <a:spAutoFit/>
            </a:bodyPr>
            <a:lstStyle/>
            <a:p>
              <a:pPr algn="ctr"/>
              <a:r>
                <a:rPr lang="en-US" dirty="0" err="1">
                  <a:solidFill>
                    <a:srgbClr val="000000"/>
                  </a:solidFill>
                  <a:ea typeface="ＭＳ Ｐゴシック"/>
                  <a:cs typeface="ＭＳ Ｐゴシック"/>
                </a:rPr>
                <a:t>ShRep</a:t>
              </a:r>
              <a:r>
                <a:rPr lang="en-US" dirty="0">
                  <a:solidFill>
                    <a:srgbClr val="000000"/>
                  </a:solidFill>
                  <a:ea typeface="ＭＳ Ｐゴシック"/>
                  <a:cs typeface="ＭＳ Ｐゴシック"/>
                </a:rPr>
                <a:t> arrives at cache.</a:t>
              </a:r>
            </a:p>
          </p:txBody>
        </p:sp>
      </p:grpSp>
      <p:grpSp>
        <p:nvGrpSpPr>
          <p:cNvPr id="84" name="Group 346"/>
          <p:cNvGrpSpPr/>
          <p:nvPr/>
        </p:nvGrpSpPr>
        <p:grpSpPr>
          <a:xfrm flipH="1">
            <a:off x="4222530" y="1865586"/>
            <a:ext cx="3429000" cy="685800"/>
            <a:chOff x="620751" y="1905000"/>
            <a:chExt cx="2927195" cy="685800"/>
          </a:xfrm>
        </p:grpSpPr>
        <p:sp>
          <p:nvSpPr>
            <p:cNvPr id="85" name="Oval 347"/>
            <p:cNvSpPr/>
            <p:nvPr/>
          </p:nvSpPr>
          <p:spPr bwMode="auto">
            <a:xfrm>
              <a:off x="3092605" y="2286000"/>
              <a:ext cx="260195" cy="304800"/>
            </a:xfrm>
            <a:prstGeom prst="ellipse">
              <a:avLst/>
            </a:prstGeom>
            <a:noFill/>
            <a:ln w="38100"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a:r>
                <a:rPr lang="en-US" dirty="0">
                  <a:solidFill>
                    <a:srgbClr val="000000"/>
                  </a:solidFill>
                  <a:latin typeface="Arial" pitchFamily="-106" charset="0"/>
                  <a:ea typeface="ＭＳ Ｐゴシック"/>
                  <a:cs typeface="ＭＳ Ｐゴシック"/>
                </a:rPr>
                <a:t>9</a:t>
              </a:r>
            </a:p>
          </p:txBody>
        </p:sp>
        <p:sp>
          <p:nvSpPr>
            <p:cNvPr id="86" name="TextBox 348"/>
            <p:cNvSpPr txBox="1"/>
            <p:nvPr/>
          </p:nvSpPr>
          <p:spPr>
            <a:xfrm>
              <a:off x="620751" y="1905000"/>
              <a:ext cx="2927195" cy="584776"/>
            </a:xfrm>
            <a:prstGeom prst="rect">
              <a:avLst/>
            </a:prstGeom>
            <a:noFill/>
          </p:spPr>
          <p:txBody>
            <a:bodyPr wrap="square" rtlCol="0">
              <a:spAutoFit/>
            </a:bodyPr>
            <a:lstStyle/>
            <a:p>
              <a:pPr algn="ctr"/>
              <a:r>
                <a:rPr lang="en-US" dirty="0">
                  <a:solidFill>
                    <a:srgbClr val="000000"/>
                  </a:solidFill>
                  <a:ea typeface="ＭＳ Ｐゴシック"/>
                  <a:cs typeface="ＭＳ Ｐゴシック"/>
                </a:rPr>
                <a:t>Update cache tag and data and return load data to CPU.</a:t>
              </a:r>
            </a:p>
          </p:txBody>
        </p:sp>
      </p:grpSp>
      <p:cxnSp>
        <p:nvCxnSpPr>
          <p:cNvPr id="87" name="Straight Connector 350"/>
          <p:cNvCxnSpPr/>
          <p:nvPr/>
        </p:nvCxnSpPr>
        <p:spPr bwMode="auto">
          <a:xfrm>
            <a:off x="3003331" y="3465786"/>
            <a:ext cx="1905000" cy="1588"/>
          </a:xfrm>
          <a:prstGeom prst="line">
            <a:avLst/>
          </a:prstGeom>
          <a:noFill/>
          <a:ln w="38100" cap="flat" cmpd="sng" algn="ctr">
            <a:solidFill>
              <a:schemeClr val="tx1"/>
            </a:solidFill>
            <a:prstDash val="solid"/>
            <a:round/>
            <a:headEnd type="none" w="med" len="med"/>
            <a:tailEnd type="none" w="med" len="med"/>
          </a:ln>
          <a:effectLst/>
        </p:spPr>
      </p:cxnSp>
      <p:cxnSp>
        <p:nvCxnSpPr>
          <p:cNvPr id="88" name="Straight Connector 351"/>
          <p:cNvCxnSpPr/>
          <p:nvPr/>
        </p:nvCxnSpPr>
        <p:spPr bwMode="auto">
          <a:xfrm>
            <a:off x="2927131" y="3922986"/>
            <a:ext cx="1905000" cy="1588"/>
          </a:xfrm>
          <a:prstGeom prst="line">
            <a:avLst/>
          </a:prstGeom>
          <a:noFill/>
          <a:ln w="38100" cap="flat" cmpd="sng" algn="ctr">
            <a:solidFill>
              <a:schemeClr val="tx1"/>
            </a:solidFill>
            <a:prstDash val="solid"/>
            <a:round/>
            <a:headEnd type="none" w="med" len="med"/>
            <a:tailEnd type="none" w="med" len="med"/>
          </a:ln>
          <a:effectLst/>
        </p:spPr>
      </p:cxnSp>
      <p:cxnSp>
        <p:nvCxnSpPr>
          <p:cNvPr id="89" name="Straight Connector 353"/>
          <p:cNvCxnSpPr/>
          <p:nvPr/>
        </p:nvCxnSpPr>
        <p:spPr bwMode="auto">
          <a:xfrm>
            <a:off x="4908331" y="3465786"/>
            <a:ext cx="609600" cy="1588"/>
          </a:xfrm>
          <a:prstGeom prst="line">
            <a:avLst/>
          </a:prstGeom>
          <a:noFill/>
          <a:ln w="38100" cap="flat" cmpd="sng" algn="ctr">
            <a:solidFill>
              <a:schemeClr val="tx1"/>
            </a:solidFill>
            <a:prstDash val="dash"/>
            <a:round/>
            <a:headEnd type="none" w="med" len="med"/>
            <a:tailEnd type="none" w="med" len="med"/>
          </a:ln>
          <a:effectLst/>
        </p:spPr>
      </p:cxnSp>
      <p:cxnSp>
        <p:nvCxnSpPr>
          <p:cNvPr id="90" name="Straight Connector 354"/>
          <p:cNvCxnSpPr/>
          <p:nvPr/>
        </p:nvCxnSpPr>
        <p:spPr bwMode="auto">
          <a:xfrm>
            <a:off x="4908331" y="3922986"/>
            <a:ext cx="609600" cy="1588"/>
          </a:xfrm>
          <a:prstGeom prst="line">
            <a:avLst/>
          </a:prstGeom>
          <a:noFill/>
          <a:ln w="38100" cap="flat" cmpd="sng" algn="ctr">
            <a:solidFill>
              <a:schemeClr val="tx1"/>
            </a:solidFill>
            <a:prstDash val="dash"/>
            <a:round/>
            <a:headEnd type="none" w="med" len="med"/>
            <a:tailEnd type="none" w="med" len="med"/>
          </a:ln>
          <a:effectLst/>
        </p:spPr>
      </p:cxnSp>
      <p:cxnSp>
        <p:nvCxnSpPr>
          <p:cNvPr id="91" name="Straight Connector 355"/>
          <p:cNvCxnSpPr/>
          <p:nvPr/>
        </p:nvCxnSpPr>
        <p:spPr bwMode="auto">
          <a:xfrm>
            <a:off x="2241331" y="3922986"/>
            <a:ext cx="609600" cy="1588"/>
          </a:xfrm>
          <a:prstGeom prst="line">
            <a:avLst/>
          </a:prstGeom>
          <a:noFill/>
          <a:ln w="38100" cap="flat" cmpd="sng" algn="ctr">
            <a:solidFill>
              <a:schemeClr val="tx1"/>
            </a:solidFill>
            <a:prstDash val="dash"/>
            <a:round/>
            <a:headEnd type="none" w="med" len="med"/>
            <a:tailEnd type="none" w="med" len="med"/>
          </a:ln>
          <a:effectLst/>
        </p:spPr>
      </p:cxnSp>
      <p:cxnSp>
        <p:nvCxnSpPr>
          <p:cNvPr id="92" name="Straight Connector 356"/>
          <p:cNvCxnSpPr/>
          <p:nvPr/>
        </p:nvCxnSpPr>
        <p:spPr bwMode="auto">
          <a:xfrm>
            <a:off x="2393731" y="3465786"/>
            <a:ext cx="609600" cy="1588"/>
          </a:xfrm>
          <a:prstGeom prst="line">
            <a:avLst/>
          </a:prstGeom>
          <a:noFill/>
          <a:ln w="38100" cap="flat" cmpd="sng" algn="ctr">
            <a:solidFill>
              <a:schemeClr val="tx1"/>
            </a:solidFill>
            <a:prstDash val="dash"/>
            <a:round/>
            <a:headEnd type="none" w="med" len="med"/>
            <a:tailEnd type="none" w="med" len="med"/>
          </a:ln>
          <a:effectLst/>
        </p:spPr>
      </p:cxnSp>
      <p:sp>
        <p:nvSpPr>
          <p:cNvPr id="93" name="TextBox 357"/>
          <p:cNvSpPr txBox="1"/>
          <p:nvPr/>
        </p:nvSpPr>
        <p:spPr>
          <a:xfrm>
            <a:off x="2698531" y="3541986"/>
            <a:ext cx="2416046" cy="338554"/>
          </a:xfrm>
          <a:prstGeom prst="rect">
            <a:avLst/>
          </a:prstGeom>
          <a:noFill/>
        </p:spPr>
        <p:txBody>
          <a:bodyPr wrap="none" rtlCol="0">
            <a:spAutoFit/>
          </a:bodyPr>
          <a:lstStyle/>
          <a:p>
            <a:pPr algn="ctr"/>
            <a:r>
              <a:rPr lang="en-US" dirty="0">
                <a:solidFill>
                  <a:srgbClr val="000000"/>
                </a:solidFill>
                <a:ea typeface="ＭＳ Ｐゴシック"/>
                <a:cs typeface="ＭＳ Ｐゴシック"/>
              </a:rPr>
              <a:t>Interconnection Network</a:t>
            </a:r>
          </a:p>
        </p:txBody>
      </p:sp>
    </p:spTree>
    <p:extLst>
      <p:ext uri="{BB962C8B-B14F-4D97-AF65-F5344CB8AC3E}">
        <p14:creationId xmlns:p14="http://schemas.microsoft.com/office/powerpoint/2010/main" val="3581708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109</a:t>
            </a:fld>
            <a:endParaRPr lang="en-US" altLang="en-US"/>
          </a:p>
        </p:txBody>
      </p:sp>
      <p:sp>
        <p:nvSpPr>
          <p:cNvPr id="45059" name="Text Box 2"/>
          <p:cNvSpPr txBox="1">
            <a:spLocks noChangeArrowheads="1"/>
          </p:cNvSpPr>
          <p:nvPr/>
        </p:nvSpPr>
        <p:spPr bwMode="auto">
          <a:xfrm>
            <a:off x="381000" y="349196"/>
            <a:ext cx="754951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Write miss, to read shared line</a:t>
            </a:r>
            <a:endParaRPr lang="en-US" altLang="en-US" b="1" dirty="0">
              <a:solidFill>
                <a:srgbClr val="CC0000"/>
              </a:solidFill>
              <a:latin typeface="Courier New" panose="02070309020205020404" pitchFamily="49" charset="0"/>
              <a:cs typeface="Courier New" panose="02070309020205020404" pitchFamily="49" charset="0"/>
            </a:endParaRP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 name="Group 66"/>
          <p:cNvGrpSpPr>
            <a:grpSpLocks/>
          </p:cNvGrpSpPr>
          <p:nvPr/>
        </p:nvGrpSpPr>
        <p:grpSpPr bwMode="auto">
          <a:xfrm>
            <a:off x="2375338" y="4114800"/>
            <a:ext cx="1371600" cy="1828800"/>
            <a:chOff x="1680" y="2496"/>
            <a:chExt cx="864" cy="1152"/>
          </a:xfrm>
        </p:grpSpPr>
        <p:grpSp>
          <p:nvGrpSpPr>
            <p:cNvPr id="7" name="Group 67"/>
            <p:cNvGrpSpPr>
              <a:grpSpLocks/>
            </p:cNvGrpSpPr>
            <p:nvPr/>
          </p:nvGrpSpPr>
          <p:grpSpPr bwMode="auto">
            <a:xfrm>
              <a:off x="1872" y="2496"/>
              <a:ext cx="192" cy="432"/>
              <a:chOff x="1008" y="1536"/>
              <a:chExt cx="192" cy="432"/>
            </a:xfrm>
          </p:grpSpPr>
          <p:grpSp>
            <p:nvGrpSpPr>
              <p:cNvPr id="18" name="Group 68"/>
              <p:cNvGrpSpPr>
                <a:grpSpLocks/>
              </p:cNvGrpSpPr>
              <p:nvPr/>
            </p:nvGrpSpPr>
            <p:grpSpPr bwMode="auto">
              <a:xfrm>
                <a:off x="1008" y="1584"/>
                <a:ext cx="192" cy="240"/>
                <a:chOff x="1824" y="1296"/>
                <a:chExt cx="192" cy="240"/>
              </a:xfrm>
            </p:grpSpPr>
            <p:sp>
              <p:nvSpPr>
                <p:cNvPr id="21" name="Rectangle 69"/>
                <p:cNvSpPr>
                  <a:spLocks noChangeArrowheads="1"/>
                </p:cNvSpPr>
                <p:nvPr/>
              </p:nvSpPr>
              <p:spPr bwMode="auto">
                <a:xfrm>
                  <a:off x="1824" y="1488"/>
                  <a:ext cx="192" cy="48"/>
                </a:xfrm>
                <a:prstGeom prst="rect">
                  <a:avLst/>
                </a:prstGeom>
                <a:solidFill>
                  <a:schemeClr val="bg1"/>
                </a:solidFill>
                <a:ln w="25400" cap="flat" cmpd="sng" algn="ctr">
                  <a:solidFill>
                    <a:schemeClr val="tx1"/>
                  </a:solidFill>
                  <a:prstDash val="solid"/>
                  <a:miter lim="800000"/>
                  <a:headEnd type="none" w="med" len="med"/>
                  <a:tailEnd w="med" len="med"/>
                </a:ln>
              </p:spPr>
              <p:txBody>
                <a:bodyPr anchor="ctr">
                  <a:prstTxWarp prst="textNoShape">
                    <a:avLst/>
                  </a:prstTxWarp>
                </a:bodyPr>
                <a:lstStyle/>
                <a:p>
                  <a:pPr algn="ctr"/>
                  <a:endParaRPr lang="en-US">
                    <a:solidFill>
                      <a:srgbClr val="000000"/>
                    </a:solidFill>
                    <a:ea typeface="ＭＳ Ｐゴシック"/>
                    <a:cs typeface="ＭＳ Ｐゴシック"/>
                  </a:endParaRPr>
                </a:p>
              </p:txBody>
            </p:sp>
            <p:sp>
              <p:nvSpPr>
                <p:cNvPr id="22" name="Rectangle 70"/>
                <p:cNvSpPr>
                  <a:spLocks noChangeArrowheads="1"/>
                </p:cNvSpPr>
                <p:nvPr/>
              </p:nvSpPr>
              <p:spPr bwMode="auto">
                <a:xfrm>
                  <a:off x="1824" y="1440"/>
                  <a:ext cx="192" cy="48"/>
                </a:xfrm>
                <a:prstGeom prst="rect">
                  <a:avLst/>
                </a:prstGeom>
                <a:solidFill>
                  <a:schemeClr val="bg1"/>
                </a:solidFill>
                <a:ln w="25400" cap="flat" cmpd="sng" algn="ctr">
                  <a:solidFill>
                    <a:schemeClr val="tx1"/>
                  </a:solidFill>
                  <a:prstDash val="solid"/>
                  <a:miter lim="800000"/>
                  <a:headEnd type="none" w="med" len="med"/>
                  <a:tailEnd w="med" len="med"/>
                </a:ln>
              </p:spPr>
              <p:txBody>
                <a:bodyPr anchor="ctr">
                  <a:prstTxWarp prst="textNoShape">
                    <a:avLst/>
                  </a:prstTxWarp>
                </a:bodyPr>
                <a:lstStyle/>
                <a:p>
                  <a:pPr algn="ctr"/>
                  <a:endParaRPr lang="en-US">
                    <a:solidFill>
                      <a:srgbClr val="000000"/>
                    </a:solidFill>
                    <a:ea typeface="ＭＳ Ｐゴシック"/>
                    <a:cs typeface="ＭＳ Ｐゴシック"/>
                  </a:endParaRPr>
                </a:p>
              </p:txBody>
            </p:sp>
            <p:sp>
              <p:nvSpPr>
                <p:cNvPr id="23" name="Rectangle 71"/>
                <p:cNvSpPr>
                  <a:spLocks noChangeArrowheads="1"/>
                </p:cNvSpPr>
                <p:nvPr/>
              </p:nvSpPr>
              <p:spPr bwMode="auto">
                <a:xfrm>
                  <a:off x="1824" y="1392"/>
                  <a:ext cx="192" cy="48"/>
                </a:xfrm>
                <a:prstGeom prst="rect">
                  <a:avLst/>
                </a:prstGeom>
                <a:solidFill>
                  <a:schemeClr val="bg1"/>
                </a:solidFill>
                <a:ln w="25400" cap="flat" cmpd="sng" algn="ctr">
                  <a:solidFill>
                    <a:schemeClr val="tx1"/>
                  </a:solidFill>
                  <a:prstDash val="solid"/>
                  <a:miter lim="800000"/>
                  <a:headEnd type="none" w="med" len="med"/>
                  <a:tailEnd w="med" len="med"/>
                </a:ln>
              </p:spPr>
              <p:txBody>
                <a:bodyPr anchor="ctr">
                  <a:prstTxWarp prst="textNoShape">
                    <a:avLst/>
                  </a:prstTxWarp>
                </a:bodyPr>
                <a:lstStyle/>
                <a:p>
                  <a:pPr algn="ctr"/>
                  <a:endParaRPr lang="en-US">
                    <a:solidFill>
                      <a:srgbClr val="000000"/>
                    </a:solidFill>
                    <a:ea typeface="ＭＳ Ｐゴシック"/>
                    <a:cs typeface="ＭＳ Ｐゴシック"/>
                  </a:endParaRPr>
                </a:p>
              </p:txBody>
            </p:sp>
            <p:sp>
              <p:nvSpPr>
                <p:cNvPr id="24" name="Freeform 72"/>
                <p:cNvSpPr>
                  <a:spLocks/>
                </p:cNvSpPr>
                <p:nvPr/>
              </p:nvSpPr>
              <p:spPr bwMode="auto">
                <a:xfrm>
                  <a:off x="1824" y="1296"/>
                  <a:ext cx="192" cy="240"/>
                </a:xfrm>
                <a:custGeom>
                  <a:avLst/>
                  <a:gdLst>
                    <a:gd name="T0" fmla="*/ 0 w 192"/>
                    <a:gd name="T1" fmla="*/ 0 h 240"/>
                    <a:gd name="T2" fmla="*/ 0 w 192"/>
                    <a:gd name="T3" fmla="*/ 240 h 240"/>
                    <a:gd name="T4" fmla="*/ 192 w 192"/>
                    <a:gd name="T5" fmla="*/ 240 h 240"/>
                    <a:gd name="T6" fmla="*/ 192 w 192"/>
                    <a:gd name="T7" fmla="*/ 0 h 240"/>
                    <a:gd name="T8" fmla="*/ 0 60000 65536"/>
                    <a:gd name="T9" fmla="*/ 0 60000 65536"/>
                    <a:gd name="T10" fmla="*/ 0 60000 65536"/>
                    <a:gd name="T11" fmla="*/ 0 60000 65536"/>
                    <a:gd name="T12" fmla="*/ 0 w 192"/>
                    <a:gd name="T13" fmla="*/ 0 h 240"/>
                    <a:gd name="T14" fmla="*/ 192 w 192"/>
                    <a:gd name="T15" fmla="*/ 240 h 240"/>
                  </a:gdLst>
                  <a:ahLst/>
                  <a:cxnLst>
                    <a:cxn ang="T8">
                      <a:pos x="T0" y="T1"/>
                    </a:cxn>
                    <a:cxn ang="T9">
                      <a:pos x="T2" y="T3"/>
                    </a:cxn>
                    <a:cxn ang="T10">
                      <a:pos x="T4" y="T5"/>
                    </a:cxn>
                    <a:cxn ang="T11">
                      <a:pos x="T6" y="T7"/>
                    </a:cxn>
                  </a:cxnLst>
                  <a:rect l="T12" t="T13" r="T14" b="T15"/>
                  <a:pathLst>
                    <a:path w="192" h="240">
                      <a:moveTo>
                        <a:pt x="0" y="0"/>
                      </a:moveTo>
                      <a:lnTo>
                        <a:pt x="0" y="240"/>
                      </a:lnTo>
                      <a:lnTo>
                        <a:pt x="192" y="240"/>
                      </a:lnTo>
                      <a:lnTo>
                        <a:pt x="192" y="0"/>
                      </a:lnTo>
                    </a:path>
                  </a:pathLst>
                </a:custGeom>
                <a:noFill/>
                <a:ln w="25400" cap="flat" cmpd="sng" algn="ctr">
                  <a:solidFill>
                    <a:schemeClr val="tx1"/>
                  </a:solidFill>
                  <a:prstDash val="solid"/>
                  <a:round/>
                  <a:headEnd type="none" w="med" len="med"/>
                  <a:tailEnd w="med" len="med"/>
                </a:ln>
              </p:spPr>
              <p:txBody>
                <a:bodyPr wrap="none" anchor="ctr">
                  <a:prstTxWarp prst="textNoShape">
                    <a:avLst/>
                  </a:prstTxWarp>
                </a:bodyPr>
                <a:lstStyle/>
                <a:p>
                  <a:pPr algn="ctr"/>
                  <a:endParaRPr lang="en-US">
                    <a:solidFill>
                      <a:srgbClr val="000000"/>
                    </a:solidFill>
                    <a:ea typeface="ＭＳ Ｐゴシック"/>
                    <a:cs typeface="ＭＳ Ｐゴシック"/>
                  </a:endParaRPr>
                </a:p>
              </p:txBody>
            </p:sp>
          </p:grpSp>
          <p:sp>
            <p:nvSpPr>
              <p:cNvPr id="19" name="Line 73"/>
              <p:cNvSpPr>
                <a:spLocks noChangeShapeType="1"/>
              </p:cNvSpPr>
              <p:nvPr/>
            </p:nvSpPr>
            <p:spPr bwMode="auto">
              <a:xfrm>
                <a:off x="1104" y="1824"/>
                <a:ext cx="0" cy="144"/>
              </a:xfrm>
              <a:prstGeom prst="line">
                <a:avLst/>
              </a:prstGeom>
              <a:noFill/>
              <a:ln w="25400" cap="flat" cmpd="sng" algn="ctr">
                <a:solidFill>
                  <a:schemeClr val="tx1"/>
                </a:solidFill>
                <a:prstDash val="solid"/>
                <a:round/>
                <a:headEnd type="none" w="med" len="med"/>
                <a:tailEnd type="triangle" w="med" len="med"/>
              </a:ln>
            </p:spPr>
            <p:txBody>
              <a:bodyPr wrap="none" anchor="ctr">
                <a:prstTxWarp prst="textNoShape">
                  <a:avLst/>
                </a:prstTxWarp>
              </a:bodyPr>
              <a:lstStyle/>
              <a:p>
                <a:pPr algn="ctr"/>
                <a:endParaRPr lang="en-US">
                  <a:solidFill>
                    <a:srgbClr val="000000"/>
                  </a:solidFill>
                  <a:ea typeface="ＭＳ Ｐゴシック"/>
                  <a:cs typeface="ＭＳ Ｐゴシック"/>
                </a:endParaRPr>
              </a:p>
            </p:txBody>
          </p:sp>
          <p:sp>
            <p:nvSpPr>
              <p:cNvPr id="20" name="Line 74"/>
              <p:cNvSpPr>
                <a:spLocks noChangeShapeType="1"/>
              </p:cNvSpPr>
              <p:nvPr/>
            </p:nvSpPr>
            <p:spPr bwMode="auto">
              <a:xfrm>
                <a:off x="1104" y="1536"/>
                <a:ext cx="0" cy="144"/>
              </a:xfrm>
              <a:prstGeom prst="line">
                <a:avLst/>
              </a:prstGeom>
              <a:noFill/>
              <a:ln w="25400" cap="flat" cmpd="sng" algn="ctr">
                <a:solidFill>
                  <a:schemeClr val="tx1"/>
                </a:solidFill>
                <a:prstDash val="solid"/>
                <a:round/>
                <a:headEnd type="none" w="med" len="med"/>
                <a:tailEnd type="triangle" w="med" len="med"/>
              </a:ln>
            </p:spPr>
            <p:txBody>
              <a:bodyPr wrap="none" anchor="ctr">
                <a:prstTxWarp prst="textNoShape">
                  <a:avLst/>
                </a:prstTxWarp>
              </a:bodyPr>
              <a:lstStyle/>
              <a:p>
                <a:pPr algn="ctr"/>
                <a:endParaRPr lang="en-US">
                  <a:solidFill>
                    <a:srgbClr val="000000"/>
                  </a:solidFill>
                  <a:ea typeface="ＭＳ Ｐゴシック"/>
                  <a:cs typeface="ＭＳ Ｐゴシック"/>
                </a:endParaRPr>
              </a:p>
            </p:txBody>
          </p:sp>
        </p:grpSp>
        <p:grpSp>
          <p:nvGrpSpPr>
            <p:cNvPr id="8" name="Group 75"/>
            <p:cNvGrpSpPr>
              <a:grpSpLocks/>
            </p:cNvGrpSpPr>
            <p:nvPr/>
          </p:nvGrpSpPr>
          <p:grpSpPr bwMode="auto">
            <a:xfrm flipV="1">
              <a:off x="2112" y="2496"/>
              <a:ext cx="192" cy="432"/>
              <a:chOff x="1008" y="1536"/>
              <a:chExt cx="192" cy="432"/>
            </a:xfrm>
          </p:grpSpPr>
          <p:grpSp>
            <p:nvGrpSpPr>
              <p:cNvPr id="11" name="Group 76"/>
              <p:cNvGrpSpPr>
                <a:grpSpLocks/>
              </p:cNvGrpSpPr>
              <p:nvPr/>
            </p:nvGrpSpPr>
            <p:grpSpPr bwMode="auto">
              <a:xfrm>
                <a:off x="1008" y="1584"/>
                <a:ext cx="192" cy="240"/>
                <a:chOff x="1824" y="1296"/>
                <a:chExt cx="192" cy="240"/>
              </a:xfrm>
            </p:grpSpPr>
            <p:sp>
              <p:nvSpPr>
                <p:cNvPr id="14" name="Rectangle 77"/>
                <p:cNvSpPr>
                  <a:spLocks noChangeArrowheads="1"/>
                </p:cNvSpPr>
                <p:nvPr/>
              </p:nvSpPr>
              <p:spPr bwMode="auto">
                <a:xfrm>
                  <a:off x="1824" y="1488"/>
                  <a:ext cx="192" cy="48"/>
                </a:xfrm>
                <a:prstGeom prst="rect">
                  <a:avLst/>
                </a:prstGeom>
                <a:solidFill>
                  <a:schemeClr val="bg1"/>
                </a:solidFill>
                <a:ln w="25400" cap="flat" cmpd="sng" algn="ctr">
                  <a:solidFill>
                    <a:schemeClr val="tx1"/>
                  </a:solidFill>
                  <a:prstDash val="solid"/>
                  <a:miter lim="800000"/>
                  <a:headEnd type="none" w="med" len="med"/>
                  <a:tailEnd w="med" len="med"/>
                </a:ln>
              </p:spPr>
              <p:txBody>
                <a:bodyPr rot="10800000" anchor="ctr">
                  <a:prstTxWarp prst="textNoShape">
                    <a:avLst/>
                  </a:prstTxWarp>
                </a:bodyPr>
                <a:lstStyle/>
                <a:p>
                  <a:pPr algn="ctr"/>
                  <a:endParaRPr lang="en-US">
                    <a:solidFill>
                      <a:srgbClr val="000000"/>
                    </a:solidFill>
                    <a:ea typeface="ＭＳ Ｐゴシック"/>
                    <a:cs typeface="ＭＳ Ｐゴシック"/>
                  </a:endParaRPr>
                </a:p>
              </p:txBody>
            </p:sp>
            <p:sp>
              <p:nvSpPr>
                <p:cNvPr id="15" name="Rectangle 78"/>
                <p:cNvSpPr>
                  <a:spLocks noChangeArrowheads="1"/>
                </p:cNvSpPr>
                <p:nvPr/>
              </p:nvSpPr>
              <p:spPr bwMode="auto">
                <a:xfrm>
                  <a:off x="1824" y="1440"/>
                  <a:ext cx="192" cy="48"/>
                </a:xfrm>
                <a:prstGeom prst="rect">
                  <a:avLst/>
                </a:prstGeom>
                <a:solidFill>
                  <a:schemeClr val="bg1"/>
                </a:solidFill>
                <a:ln w="25400" cap="flat" cmpd="sng" algn="ctr">
                  <a:solidFill>
                    <a:schemeClr val="tx1"/>
                  </a:solidFill>
                  <a:prstDash val="solid"/>
                  <a:miter lim="800000"/>
                  <a:headEnd type="none" w="med" len="med"/>
                  <a:tailEnd w="med" len="med"/>
                </a:ln>
              </p:spPr>
              <p:txBody>
                <a:bodyPr rot="10800000" anchor="ctr">
                  <a:prstTxWarp prst="textNoShape">
                    <a:avLst/>
                  </a:prstTxWarp>
                </a:bodyPr>
                <a:lstStyle/>
                <a:p>
                  <a:pPr algn="ctr"/>
                  <a:endParaRPr lang="en-US">
                    <a:solidFill>
                      <a:srgbClr val="000000"/>
                    </a:solidFill>
                    <a:ea typeface="ＭＳ Ｐゴシック"/>
                    <a:cs typeface="ＭＳ Ｐゴシック"/>
                  </a:endParaRPr>
                </a:p>
              </p:txBody>
            </p:sp>
            <p:sp>
              <p:nvSpPr>
                <p:cNvPr id="16" name="Rectangle 79"/>
                <p:cNvSpPr>
                  <a:spLocks noChangeArrowheads="1"/>
                </p:cNvSpPr>
                <p:nvPr/>
              </p:nvSpPr>
              <p:spPr bwMode="auto">
                <a:xfrm>
                  <a:off x="1824" y="1392"/>
                  <a:ext cx="192" cy="48"/>
                </a:xfrm>
                <a:prstGeom prst="rect">
                  <a:avLst/>
                </a:prstGeom>
                <a:solidFill>
                  <a:schemeClr val="bg1"/>
                </a:solidFill>
                <a:ln w="25400" cap="flat" cmpd="sng" algn="ctr">
                  <a:solidFill>
                    <a:schemeClr val="tx1"/>
                  </a:solidFill>
                  <a:prstDash val="solid"/>
                  <a:miter lim="800000"/>
                  <a:headEnd type="none" w="med" len="med"/>
                  <a:tailEnd w="med" len="med"/>
                </a:ln>
              </p:spPr>
              <p:txBody>
                <a:bodyPr rot="10800000" anchor="ctr">
                  <a:prstTxWarp prst="textNoShape">
                    <a:avLst/>
                  </a:prstTxWarp>
                </a:bodyPr>
                <a:lstStyle/>
                <a:p>
                  <a:pPr algn="ctr"/>
                  <a:endParaRPr lang="en-US">
                    <a:solidFill>
                      <a:srgbClr val="000000"/>
                    </a:solidFill>
                    <a:ea typeface="ＭＳ Ｐゴシック"/>
                    <a:cs typeface="ＭＳ Ｐゴシック"/>
                  </a:endParaRPr>
                </a:p>
              </p:txBody>
            </p:sp>
            <p:sp>
              <p:nvSpPr>
                <p:cNvPr id="17" name="Freeform 80"/>
                <p:cNvSpPr>
                  <a:spLocks/>
                </p:cNvSpPr>
                <p:nvPr/>
              </p:nvSpPr>
              <p:spPr bwMode="auto">
                <a:xfrm>
                  <a:off x="1824" y="1296"/>
                  <a:ext cx="192" cy="240"/>
                </a:xfrm>
                <a:custGeom>
                  <a:avLst/>
                  <a:gdLst>
                    <a:gd name="T0" fmla="*/ 0 w 192"/>
                    <a:gd name="T1" fmla="*/ 0 h 240"/>
                    <a:gd name="T2" fmla="*/ 0 w 192"/>
                    <a:gd name="T3" fmla="*/ 240 h 240"/>
                    <a:gd name="T4" fmla="*/ 192 w 192"/>
                    <a:gd name="T5" fmla="*/ 240 h 240"/>
                    <a:gd name="T6" fmla="*/ 192 w 192"/>
                    <a:gd name="T7" fmla="*/ 0 h 240"/>
                    <a:gd name="T8" fmla="*/ 0 60000 65536"/>
                    <a:gd name="T9" fmla="*/ 0 60000 65536"/>
                    <a:gd name="T10" fmla="*/ 0 60000 65536"/>
                    <a:gd name="T11" fmla="*/ 0 60000 65536"/>
                    <a:gd name="T12" fmla="*/ 0 w 192"/>
                    <a:gd name="T13" fmla="*/ 0 h 240"/>
                    <a:gd name="T14" fmla="*/ 192 w 192"/>
                    <a:gd name="T15" fmla="*/ 240 h 240"/>
                  </a:gdLst>
                  <a:ahLst/>
                  <a:cxnLst>
                    <a:cxn ang="T8">
                      <a:pos x="T0" y="T1"/>
                    </a:cxn>
                    <a:cxn ang="T9">
                      <a:pos x="T2" y="T3"/>
                    </a:cxn>
                    <a:cxn ang="T10">
                      <a:pos x="T4" y="T5"/>
                    </a:cxn>
                    <a:cxn ang="T11">
                      <a:pos x="T6" y="T7"/>
                    </a:cxn>
                  </a:cxnLst>
                  <a:rect l="T12" t="T13" r="T14" b="T15"/>
                  <a:pathLst>
                    <a:path w="192" h="240">
                      <a:moveTo>
                        <a:pt x="0" y="0"/>
                      </a:moveTo>
                      <a:lnTo>
                        <a:pt x="0" y="240"/>
                      </a:lnTo>
                      <a:lnTo>
                        <a:pt x="192" y="240"/>
                      </a:lnTo>
                      <a:lnTo>
                        <a:pt x="192" y="0"/>
                      </a:lnTo>
                    </a:path>
                  </a:pathLst>
                </a:custGeom>
                <a:noFill/>
                <a:ln w="25400" cap="flat" cmpd="sng" algn="ctr">
                  <a:solidFill>
                    <a:schemeClr val="tx1"/>
                  </a:solidFill>
                  <a:prstDash val="solid"/>
                  <a:round/>
                  <a:headEnd type="none" w="med" len="med"/>
                  <a:tailEnd w="med" len="med"/>
                </a:ln>
              </p:spPr>
              <p:txBody>
                <a:bodyPr wrap="none" anchor="ctr">
                  <a:prstTxWarp prst="textNoShape">
                    <a:avLst/>
                  </a:prstTxWarp>
                </a:bodyPr>
                <a:lstStyle/>
                <a:p>
                  <a:pPr algn="ctr"/>
                  <a:endParaRPr lang="en-US">
                    <a:solidFill>
                      <a:srgbClr val="000000"/>
                    </a:solidFill>
                    <a:ea typeface="ＭＳ Ｐゴシック"/>
                    <a:cs typeface="ＭＳ Ｐゴシック"/>
                  </a:endParaRPr>
                </a:p>
              </p:txBody>
            </p:sp>
          </p:grpSp>
          <p:sp>
            <p:nvSpPr>
              <p:cNvPr id="12" name="Line 81"/>
              <p:cNvSpPr>
                <a:spLocks noChangeShapeType="1"/>
              </p:cNvSpPr>
              <p:nvPr/>
            </p:nvSpPr>
            <p:spPr bwMode="auto">
              <a:xfrm>
                <a:off x="1104" y="1824"/>
                <a:ext cx="0" cy="144"/>
              </a:xfrm>
              <a:prstGeom prst="line">
                <a:avLst/>
              </a:prstGeom>
              <a:noFill/>
              <a:ln w="25400" cap="flat" cmpd="sng" algn="ctr">
                <a:solidFill>
                  <a:schemeClr val="tx1"/>
                </a:solidFill>
                <a:prstDash val="solid"/>
                <a:round/>
                <a:headEnd type="none" w="med" len="med"/>
                <a:tailEnd type="triangle" w="med" len="med"/>
              </a:ln>
            </p:spPr>
            <p:txBody>
              <a:bodyPr wrap="none" anchor="ctr">
                <a:prstTxWarp prst="textNoShape">
                  <a:avLst/>
                </a:prstTxWarp>
              </a:bodyPr>
              <a:lstStyle/>
              <a:p>
                <a:pPr algn="ctr"/>
                <a:endParaRPr lang="en-US">
                  <a:solidFill>
                    <a:srgbClr val="000000"/>
                  </a:solidFill>
                  <a:ea typeface="ＭＳ Ｐゴシック"/>
                  <a:cs typeface="ＭＳ Ｐゴシック"/>
                </a:endParaRPr>
              </a:p>
            </p:txBody>
          </p:sp>
          <p:sp>
            <p:nvSpPr>
              <p:cNvPr id="13" name="Line 82"/>
              <p:cNvSpPr>
                <a:spLocks noChangeShapeType="1"/>
              </p:cNvSpPr>
              <p:nvPr/>
            </p:nvSpPr>
            <p:spPr bwMode="auto">
              <a:xfrm>
                <a:off x="1104" y="1536"/>
                <a:ext cx="0" cy="144"/>
              </a:xfrm>
              <a:prstGeom prst="line">
                <a:avLst/>
              </a:prstGeom>
              <a:noFill/>
              <a:ln w="25400" cap="flat" cmpd="sng" algn="ctr">
                <a:solidFill>
                  <a:schemeClr val="tx1"/>
                </a:solidFill>
                <a:prstDash val="solid"/>
                <a:round/>
                <a:headEnd type="none" w="med" len="med"/>
                <a:tailEnd type="triangle" w="med" len="med"/>
              </a:ln>
            </p:spPr>
            <p:txBody>
              <a:bodyPr wrap="none" anchor="ctr">
                <a:prstTxWarp prst="textNoShape">
                  <a:avLst/>
                </a:prstTxWarp>
              </a:bodyPr>
              <a:lstStyle/>
              <a:p>
                <a:pPr algn="ctr"/>
                <a:endParaRPr lang="en-US">
                  <a:solidFill>
                    <a:srgbClr val="000000"/>
                  </a:solidFill>
                  <a:ea typeface="ＭＳ Ｐゴシック"/>
                  <a:cs typeface="ＭＳ Ｐゴシック"/>
                </a:endParaRPr>
              </a:p>
            </p:txBody>
          </p:sp>
        </p:grpSp>
        <p:sp>
          <p:nvSpPr>
            <p:cNvPr id="9" name="Rectangle 83"/>
            <p:cNvSpPr>
              <a:spLocks noChangeArrowheads="1"/>
            </p:cNvSpPr>
            <p:nvPr/>
          </p:nvSpPr>
          <p:spPr bwMode="auto">
            <a:xfrm>
              <a:off x="1680" y="2928"/>
              <a:ext cx="864" cy="288"/>
            </a:xfrm>
            <a:prstGeom prst="rect">
              <a:avLst/>
            </a:prstGeom>
            <a:solidFill>
              <a:schemeClr val="bg1"/>
            </a:solidFill>
            <a:ln w="25400" cap="flat" cmpd="sng" algn="ctr">
              <a:solidFill>
                <a:schemeClr val="tx1"/>
              </a:solidFill>
              <a:prstDash val="solid"/>
              <a:miter lim="800000"/>
              <a:headEnd type="none" w="med" len="med"/>
              <a:tailEnd w="med" len="med"/>
            </a:ln>
          </p:spPr>
          <p:txBody>
            <a:bodyPr anchor="ctr">
              <a:prstTxWarp prst="textNoShape">
                <a:avLst/>
              </a:prstTxWarp>
            </a:bodyPr>
            <a:lstStyle/>
            <a:p>
              <a:pPr algn="ctr"/>
              <a:r>
                <a:rPr lang="en-US">
                  <a:solidFill>
                    <a:srgbClr val="000000"/>
                  </a:solidFill>
                  <a:ea typeface="ＭＳ Ｐゴシック"/>
                  <a:cs typeface="ＭＳ Ｐゴシック"/>
                </a:rPr>
                <a:t>Directory Controller</a:t>
              </a:r>
            </a:p>
          </p:txBody>
        </p:sp>
        <p:sp>
          <p:nvSpPr>
            <p:cNvPr id="10" name="Rectangle 84"/>
            <p:cNvSpPr>
              <a:spLocks noChangeArrowheads="1"/>
            </p:cNvSpPr>
            <p:nvPr/>
          </p:nvSpPr>
          <p:spPr bwMode="auto">
            <a:xfrm>
              <a:off x="1680" y="3216"/>
              <a:ext cx="864" cy="432"/>
            </a:xfrm>
            <a:prstGeom prst="rect">
              <a:avLst/>
            </a:prstGeom>
            <a:solidFill>
              <a:schemeClr val="bg1"/>
            </a:solidFill>
            <a:ln w="25400" cap="flat" cmpd="sng" algn="ctr">
              <a:solidFill>
                <a:schemeClr val="tx1"/>
              </a:solidFill>
              <a:prstDash val="solid"/>
              <a:miter lim="800000"/>
              <a:headEnd type="none" w="med" len="med"/>
              <a:tailEnd w="med" len="med"/>
            </a:ln>
          </p:spPr>
          <p:txBody>
            <a:bodyPr anchor="ctr">
              <a:prstTxWarp prst="textNoShape">
                <a:avLst/>
              </a:prstTxWarp>
            </a:bodyPr>
            <a:lstStyle/>
            <a:p>
              <a:pPr algn="ctr"/>
              <a:r>
                <a:rPr lang="en-US">
                  <a:solidFill>
                    <a:srgbClr val="000000"/>
                  </a:solidFill>
                  <a:ea typeface="ＭＳ Ｐゴシック"/>
                  <a:cs typeface="ＭＳ Ｐゴシック"/>
                </a:rPr>
                <a:t>DRAM Bank</a:t>
              </a:r>
            </a:p>
          </p:txBody>
        </p:sp>
      </p:grpSp>
      <p:grpSp>
        <p:nvGrpSpPr>
          <p:cNvPr id="25" name="Group 226"/>
          <p:cNvGrpSpPr>
            <a:grpSpLocks/>
          </p:cNvGrpSpPr>
          <p:nvPr/>
        </p:nvGrpSpPr>
        <p:grpSpPr bwMode="auto">
          <a:xfrm>
            <a:off x="2603938" y="1447800"/>
            <a:ext cx="838200" cy="2209800"/>
            <a:chOff x="864" y="816"/>
            <a:chExt cx="528" cy="1392"/>
          </a:xfrm>
        </p:grpSpPr>
        <p:sp>
          <p:nvSpPr>
            <p:cNvPr id="26" name="Rectangle 227"/>
            <p:cNvSpPr>
              <a:spLocks noChangeArrowheads="1"/>
            </p:cNvSpPr>
            <p:nvPr/>
          </p:nvSpPr>
          <p:spPr bwMode="auto">
            <a:xfrm>
              <a:off x="864" y="816"/>
              <a:ext cx="528" cy="288"/>
            </a:xfrm>
            <a:prstGeom prst="rect">
              <a:avLst/>
            </a:prstGeom>
            <a:solidFill>
              <a:schemeClr val="bg1"/>
            </a:solidFill>
            <a:ln w="25400" cap="flat" cmpd="sng" algn="ctr">
              <a:solidFill>
                <a:schemeClr val="tx1"/>
              </a:solidFill>
              <a:prstDash val="solid"/>
              <a:miter lim="800000"/>
              <a:headEnd type="none" w="med" len="med"/>
              <a:tailEnd w="med" len="med"/>
            </a:ln>
          </p:spPr>
          <p:txBody>
            <a:bodyPr anchor="ctr">
              <a:prstTxWarp prst="textNoShape">
                <a:avLst/>
              </a:prstTxWarp>
            </a:bodyPr>
            <a:lstStyle/>
            <a:p>
              <a:pPr algn="ctr"/>
              <a:r>
                <a:rPr lang="en-US">
                  <a:solidFill>
                    <a:srgbClr val="000000"/>
                  </a:solidFill>
                  <a:ea typeface="ＭＳ Ｐゴシック"/>
                  <a:cs typeface="ＭＳ Ｐゴシック"/>
                </a:rPr>
                <a:t>CPU</a:t>
              </a:r>
            </a:p>
          </p:txBody>
        </p:sp>
        <p:grpSp>
          <p:nvGrpSpPr>
            <p:cNvPr id="27" name="Group 228"/>
            <p:cNvGrpSpPr>
              <a:grpSpLocks/>
            </p:cNvGrpSpPr>
            <p:nvPr/>
          </p:nvGrpSpPr>
          <p:grpSpPr bwMode="auto">
            <a:xfrm>
              <a:off x="912" y="1104"/>
              <a:ext cx="192" cy="432"/>
              <a:chOff x="1008" y="1536"/>
              <a:chExt cx="192" cy="432"/>
            </a:xfrm>
          </p:grpSpPr>
          <p:grpSp>
            <p:nvGrpSpPr>
              <p:cNvPr id="53" name="Group 229"/>
              <p:cNvGrpSpPr>
                <a:grpSpLocks/>
              </p:cNvGrpSpPr>
              <p:nvPr/>
            </p:nvGrpSpPr>
            <p:grpSpPr bwMode="auto">
              <a:xfrm>
                <a:off x="1008" y="1584"/>
                <a:ext cx="192" cy="240"/>
                <a:chOff x="1824" y="1296"/>
                <a:chExt cx="192" cy="240"/>
              </a:xfrm>
            </p:grpSpPr>
            <p:sp>
              <p:nvSpPr>
                <p:cNvPr id="56" name="Rectangle 230"/>
                <p:cNvSpPr>
                  <a:spLocks noChangeArrowheads="1"/>
                </p:cNvSpPr>
                <p:nvPr/>
              </p:nvSpPr>
              <p:spPr bwMode="auto">
                <a:xfrm>
                  <a:off x="1824" y="1488"/>
                  <a:ext cx="192" cy="48"/>
                </a:xfrm>
                <a:prstGeom prst="rect">
                  <a:avLst/>
                </a:prstGeom>
                <a:solidFill>
                  <a:schemeClr val="bg1"/>
                </a:solidFill>
                <a:ln w="25400" cap="flat" cmpd="sng" algn="ctr">
                  <a:solidFill>
                    <a:schemeClr val="tx1"/>
                  </a:solidFill>
                  <a:prstDash val="solid"/>
                  <a:miter lim="800000"/>
                  <a:headEnd type="none" w="med" len="med"/>
                  <a:tailEnd w="med" len="med"/>
                </a:ln>
              </p:spPr>
              <p:txBody>
                <a:bodyPr anchor="ctr">
                  <a:prstTxWarp prst="textNoShape">
                    <a:avLst/>
                  </a:prstTxWarp>
                </a:bodyPr>
                <a:lstStyle/>
                <a:p>
                  <a:pPr algn="ctr"/>
                  <a:endParaRPr lang="en-US">
                    <a:solidFill>
                      <a:srgbClr val="000000"/>
                    </a:solidFill>
                    <a:ea typeface="ＭＳ Ｐゴシック"/>
                    <a:cs typeface="ＭＳ Ｐゴシック"/>
                  </a:endParaRPr>
                </a:p>
              </p:txBody>
            </p:sp>
            <p:sp>
              <p:nvSpPr>
                <p:cNvPr id="57" name="Rectangle 231"/>
                <p:cNvSpPr>
                  <a:spLocks noChangeArrowheads="1"/>
                </p:cNvSpPr>
                <p:nvPr/>
              </p:nvSpPr>
              <p:spPr bwMode="auto">
                <a:xfrm>
                  <a:off x="1824" y="1440"/>
                  <a:ext cx="192" cy="48"/>
                </a:xfrm>
                <a:prstGeom prst="rect">
                  <a:avLst/>
                </a:prstGeom>
                <a:solidFill>
                  <a:schemeClr val="bg1"/>
                </a:solidFill>
                <a:ln w="25400" cap="flat" cmpd="sng" algn="ctr">
                  <a:solidFill>
                    <a:schemeClr val="tx1"/>
                  </a:solidFill>
                  <a:prstDash val="solid"/>
                  <a:miter lim="800000"/>
                  <a:headEnd type="none" w="med" len="med"/>
                  <a:tailEnd w="med" len="med"/>
                </a:ln>
              </p:spPr>
              <p:txBody>
                <a:bodyPr anchor="ctr">
                  <a:prstTxWarp prst="textNoShape">
                    <a:avLst/>
                  </a:prstTxWarp>
                </a:bodyPr>
                <a:lstStyle/>
                <a:p>
                  <a:pPr algn="ctr"/>
                  <a:endParaRPr lang="en-US">
                    <a:solidFill>
                      <a:srgbClr val="000000"/>
                    </a:solidFill>
                    <a:ea typeface="ＭＳ Ｐゴシック"/>
                    <a:cs typeface="ＭＳ Ｐゴシック"/>
                  </a:endParaRPr>
                </a:p>
              </p:txBody>
            </p:sp>
            <p:sp>
              <p:nvSpPr>
                <p:cNvPr id="58" name="Rectangle 232"/>
                <p:cNvSpPr>
                  <a:spLocks noChangeArrowheads="1"/>
                </p:cNvSpPr>
                <p:nvPr/>
              </p:nvSpPr>
              <p:spPr bwMode="auto">
                <a:xfrm>
                  <a:off x="1824" y="1392"/>
                  <a:ext cx="192" cy="48"/>
                </a:xfrm>
                <a:prstGeom prst="rect">
                  <a:avLst/>
                </a:prstGeom>
                <a:solidFill>
                  <a:schemeClr val="bg1"/>
                </a:solidFill>
                <a:ln w="25400" cap="flat" cmpd="sng" algn="ctr">
                  <a:solidFill>
                    <a:schemeClr val="tx1"/>
                  </a:solidFill>
                  <a:prstDash val="solid"/>
                  <a:miter lim="800000"/>
                  <a:headEnd type="none" w="med" len="med"/>
                  <a:tailEnd w="med" len="med"/>
                </a:ln>
              </p:spPr>
              <p:txBody>
                <a:bodyPr anchor="ctr">
                  <a:prstTxWarp prst="textNoShape">
                    <a:avLst/>
                  </a:prstTxWarp>
                </a:bodyPr>
                <a:lstStyle/>
                <a:p>
                  <a:pPr algn="ctr"/>
                  <a:endParaRPr lang="en-US">
                    <a:solidFill>
                      <a:srgbClr val="000000"/>
                    </a:solidFill>
                    <a:ea typeface="ＭＳ Ｐゴシック"/>
                    <a:cs typeface="ＭＳ Ｐゴシック"/>
                  </a:endParaRPr>
                </a:p>
              </p:txBody>
            </p:sp>
            <p:sp>
              <p:nvSpPr>
                <p:cNvPr id="59" name="Freeform 233"/>
                <p:cNvSpPr>
                  <a:spLocks/>
                </p:cNvSpPr>
                <p:nvPr/>
              </p:nvSpPr>
              <p:spPr bwMode="auto">
                <a:xfrm>
                  <a:off x="1824" y="1296"/>
                  <a:ext cx="192" cy="240"/>
                </a:xfrm>
                <a:custGeom>
                  <a:avLst/>
                  <a:gdLst>
                    <a:gd name="T0" fmla="*/ 0 w 192"/>
                    <a:gd name="T1" fmla="*/ 0 h 240"/>
                    <a:gd name="T2" fmla="*/ 0 w 192"/>
                    <a:gd name="T3" fmla="*/ 240 h 240"/>
                    <a:gd name="T4" fmla="*/ 192 w 192"/>
                    <a:gd name="T5" fmla="*/ 240 h 240"/>
                    <a:gd name="T6" fmla="*/ 192 w 192"/>
                    <a:gd name="T7" fmla="*/ 0 h 240"/>
                    <a:gd name="T8" fmla="*/ 0 60000 65536"/>
                    <a:gd name="T9" fmla="*/ 0 60000 65536"/>
                    <a:gd name="T10" fmla="*/ 0 60000 65536"/>
                    <a:gd name="T11" fmla="*/ 0 60000 65536"/>
                    <a:gd name="T12" fmla="*/ 0 w 192"/>
                    <a:gd name="T13" fmla="*/ 0 h 240"/>
                    <a:gd name="T14" fmla="*/ 192 w 192"/>
                    <a:gd name="T15" fmla="*/ 240 h 240"/>
                  </a:gdLst>
                  <a:ahLst/>
                  <a:cxnLst>
                    <a:cxn ang="T8">
                      <a:pos x="T0" y="T1"/>
                    </a:cxn>
                    <a:cxn ang="T9">
                      <a:pos x="T2" y="T3"/>
                    </a:cxn>
                    <a:cxn ang="T10">
                      <a:pos x="T4" y="T5"/>
                    </a:cxn>
                    <a:cxn ang="T11">
                      <a:pos x="T6" y="T7"/>
                    </a:cxn>
                  </a:cxnLst>
                  <a:rect l="T12" t="T13" r="T14" b="T15"/>
                  <a:pathLst>
                    <a:path w="192" h="240">
                      <a:moveTo>
                        <a:pt x="0" y="0"/>
                      </a:moveTo>
                      <a:lnTo>
                        <a:pt x="0" y="240"/>
                      </a:lnTo>
                      <a:lnTo>
                        <a:pt x="192" y="240"/>
                      </a:lnTo>
                      <a:lnTo>
                        <a:pt x="192" y="0"/>
                      </a:lnTo>
                    </a:path>
                  </a:pathLst>
                </a:custGeom>
                <a:noFill/>
                <a:ln w="25400" cap="flat" cmpd="sng" algn="ctr">
                  <a:solidFill>
                    <a:schemeClr val="tx1"/>
                  </a:solidFill>
                  <a:prstDash val="solid"/>
                  <a:round/>
                  <a:headEnd type="none" w="med" len="med"/>
                  <a:tailEnd w="med" len="med"/>
                </a:ln>
              </p:spPr>
              <p:txBody>
                <a:bodyPr wrap="none" anchor="ctr">
                  <a:prstTxWarp prst="textNoShape">
                    <a:avLst/>
                  </a:prstTxWarp>
                </a:bodyPr>
                <a:lstStyle/>
                <a:p>
                  <a:pPr algn="ctr"/>
                  <a:endParaRPr lang="en-US">
                    <a:solidFill>
                      <a:srgbClr val="000000"/>
                    </a:solidFill>
                    <a:ea typeface="ＭＳ Ｐゴシック"/>
                    <a:cs typeface="ＭＳ Ｐゴシック"/>
                  </a:endParaRPr>
                </a:p>
              </p:txBody>
            </p:sp>
          </p:grpSp>
          <p:sp>
            <p:nvSpPr>
              <p:cNvPr id="54" name="Line 234"/>
              <p:cNvSpPr>
                <a:spLocks noChangeShapeType="1"/>
              </p:cNvSpPr>
              <p:nvPr/>
            </p:nvSpPr>
            <p:spPr bwMode="auto">
              <a:xfrm>
                <a:off x="1104" y="1824"/>
                <a:ext cx="0" cy="144"/>
              </a:xfrm>
              <a:prstGeom prst="line">
                <a:avLst/>
              </a:prstGeom>
              <a:noFill/>
              <a:ln w="25400" cap="flat" cmpd="sng" algn="ctr">
                <a:solidFill>
                  <a:schemeClr val="tx1"/>
                </a:solidFill>
                <a:prstDash val="solid"/>
                <a:round/>
                <a:headEnd type="none" w="med" len="med"/>
                <a:tailEnd type="triangle" w="med" len="med"/>
              </a:ln>
            </p:spPr>
            <p:txBody>
              <a:bodyPr wrap="none" anchor="ctr">
                <a:prstTxWarp prst="textNoShape">
                  <a:avLst/>
                </a:prstTxWarp>
              </a:bodyPr>
              <a:lstStyle/>
              <a:p>
                <a:pPr algn="ctr"/>
                <a:endParaRPr lang="en-US">
                  <a:solidFill>
                    <a:srgbClr val="000000"/>
                  </a:solidFill>
                  <a:ea typeface="ＭＳ Ｐゴシック"/>
                  <a:cs typeface="ＭＳ Ｐゴシック"/>
                </a:endParaRPr>
              </a:p>
            </p:txBody>
          </p:sp>
          <p:sp>
            <p:nvSpPr>
              <p:cNvPr id="55" name="Line 235"/>
              <p:cNvSpPr>
                <a:spLocks noChangeShapeType="1"/>
              </p:cNvSpPr>
              <p:nvPr/>
            </p:nvSpPr>
            <p:spPr bwMode="auto">
              <a:xfrm>
                <a:off x="1104" y="1536"/>
                <a:ext cx="0" cy="144"/>
              </a:xfrm>
              <a:prstGeom prst="line">
                <a:avLst/>
              </a:prstGeom>
              <a:noFill/>
              <a:ln w="25400" cap="flat" cmpd="sng" algn="ctr">
                <a:solidFill>
                  <a:schemeClr val="tx1"/>
                </a:solidFill>
                <a:prstDash val="solid"/>
                <a:round/>
                <a:headEnd type="none" w="med" len="med"/>
                <a:tailEnd type="triangle" w="med" len="med"/>
              </a:ln>
            </p:spPr>
            <p:txBody>
              <a:bodyPr wrap="none" anchor="ctr">
                <a:prstTxWarp prst="textNoShape">
                  <a:avLst/>
                </a:prstTxWarp>
              </a:bodyPr>
              <a:lstStyle/>
              <a:p>
                <a:pPr algn="ctr"/>
                <a:endParaRPr lang="en-US">
                  <a:solidFill>
                    <a:srgbClr val="000000"/>
                  </a:solidFill>
                  <a:ea typeface="ＭＳ Ｐゴシック"/>
                  <a:cs typeface="ＭＳ Ｐゴシック"/>
                </a:endParaRPr>
              </a:p>
            </p:txBody>
          </p:sp>
        </p:grpSp>
        <p:grpSp>
          <p:nvGrpSpPr>
            <p:cNvPr id="28" name="Group 236"/>
            <p:cNvGrpSpPr>
              <a:grpSpLocks/>
            </p:cNvGrpSpPr>
            <p:nvPr/>
          </p:nvGrpSpPr>
          <p:grpSpPr bwMode="auto">
            <a:xfrm flipV="1">
              <a:off x="1152" y="1104"/>
              <a:ext cx="192" cy="432"/>
              <a:chOff x="1008" y="1536"/>
              <a:chExt cx="192" cy="432"/>
            </a:xfrm>
          </p:grpSpPr>
          <p:grpSp>
            <p:nvGrpSpPr>
              <p:cNvPr id="46" name="Group 237"/>
              <p:cNvGrpSpPr>
                <a:grpSpLocks/>
              </p:cNvGrpSpPr>
              <p:nvPr/>
            </p:nvGrpSpPr>
            <p:grpSpPr bwMode="auto">
              <a:xfrm>
                <a:off x="1008" y="1584"/>
                <a:ext cx="192" cy="240"/>
                <a:chOff x="1824" y="1296"/>
                <a:chExt cx="192" cy="240"/>
              </a:xfrm>
            </p:grpSpPr>
            <p:sp>
              <p:nvSpPr>
                <p:cNvPr id="49" name="Rectangle 238"/>
                <p:cNvSpPr>
                  <a:spLocks noChangeArrowheads="1"/>
                </p:cNvSpPr>
                <p:nvPr/>
              </p:nvSpPr>
              <p:spPr bwMode="auto">
                <a:xfrm>
                  <a:off x="1824" y="1488"/>
                  <a:ext cx="192" cy="48"/>
                </a:xfrm>
                <a:prstGeom prst="rect">
                  <a:avLst/>
                </a:prstGeom>
                <a:solidFill>
                  <a:schemeClr val="bg1"/>
                </a:solidFill>
                <a:ln w="25400" cap="flat" cmpd="sng" algn="ctr">
                  <a:solidFill>
                    <a:schemeClr val="tx1"/>
                  </a:solidFill>
                  <a:prstDash val="solid"/>
                  <a:miter lim="800000"/>
                  <a:headEnd type="none" w="med" len="med"/>
                  <a:tailEnd w="med" len="med"/>
                </a:ln>
              </p:spPr>
              <p:txBody>
                <a:bodyPr rot="10800000" anchor="ctr">
                  <a:prstTxWarp prst="textNoShape">
                    <a:avLst/>
                  </a:prstTxWarp>
                </a:bodyPr>
                <a:lstStyle/>
                <a:p>
                  <a:pPr algn="ctr"/>
                  <a:endParaRPr lang="en-US">
                    <a:solidFill>
                      <a:srgbClr val="000000"/>
                    </a:solidFill>
                    <a:ea typeface="ＭＳ Ｐゴシック"/>
                    <a:cs typeface="ＭＳ Ｐゴシック"/>
                  </a:endParaRPr>
                </a:p>
              </p:txBody>
            </p:sp>
            <p:sp>
              <p:nvSpPr>
                <p:cNvPr id="50" name="Rectangle 239"/>
                <p:cNvSpPr>
                  <a:spLocks noChangeArrowheads="1"/>
                </p:cNvSpPr>
                <p:nvPr/>
              </p:nvSpPr>
              <p:spPr bwMode="auto">
                <a:xfrm>
                  <a:off x="1824" y="1440"/>
                  <a:ext cx="192" cy="48"/>
                </a:xfrm>
                <a:prstGeom prst="rect">
                  <a:avLst/>
                </a:prstGeom>
                <a:solidFill>
                  <a:schemeClr val="bg1"/>
                </a:solidFill>
                <a:ln w="25400" cap="flat" cmpd="sng" algn="ctr">
                  <a:solidFill>
                    <a:schemeClr val="tx1"/>
                  </a:solidFill>
                  <a:prstDash val="solid"/>
                  <a:miter lim="800000"/>
                  <a:headEnd type="none" w="med" len="med"/>
                  <a:tailEnd w="med" len="med"/>
                </a:ln>
              </p:spPr>
              <p:txBody>
                <a:bodyPr rot="10800000" anchor="ctr">
                  <a:prstTxWarp prst="textNoShape">
                    <a:avLst/>
                  </a:prstTxWarp>
                </a:bodyPr>
                <a:lstStyle/>
                <a:p>
                  <a:pPr algn="ctr"/>
                  <a:endParaRPr lang="en-US">
                    <a:solidFill>
                      <a:srgbClr val="000000"/>
                    </a:solidFill>
                    <a:ea typeface="ＭＳ Ｐゴシック"/>
                    <a:cs typeface="ＭＳ Ｐゴシック"/>
                  </a:endParaRPr>
                </a:p>
              </p:txBody>
            </p:sp>
            <p:sp>
              <p:nvSpPr>
                <p:cNvPr id="51" name="Rectangle 240"/>
                <p:cNvSpPr>
                  <a:spLocks noChangeArrowheads="1"/>
                </p:cNvSpPr>
                <p:nvPr/>
              </p:nvSpPr>
              <p:spPr bwMode="auto">
                <a:xfrm>
                  <a:off x="1824" y="1392"/>
                  <a:ext cx="192" cy="48"/>
                </a:xfrm>
                <a:prstGeom prst="rect">
                  <a:avLst/>
                </a:prstGeom>
                <a:solidFill>
                  <a:schemeClr val="bg1"/>
                </a:solidFill>
                <a:ln w="25400" cap="flat" cmpd="sng" algn="ctr">
                  <a:solidFill>
                    <a:schemeClr val="tx1"/>
                  </a:solidFill>
                  <a:prstDash val="solid"/>
                  <a:miter lim="800000"/>
                  <a:headEnd type="none" w="med" len="med"/>
                  <a:tailEnd w="med" len="med"/>
                </a:ln>
              </p:spPr>
              <p:txBody>
                <a:bodyPr rot="10800000" anchor="ctr">
                  <a:prstTxWarp prst="textNoShape">
                    <a:avLst/>
                  </a:prstTxWarp>
                </a:bodyPr>
                <a:lstStyle/>
                <a:p>
                  <a:pPr algn="ctr"/>
                  <a:endParaRPr lang="en-US">
                    <a:solidFill>
                      <a:srgbClr val="000000"/>
                    </a:solidFill>
                    <a:ea typeface="ＭＳ Ｐゴシック"/>
                    <a:cs typeface="ＭＳ Ｐゴシック"/>
                  </a:endParaRPr>
                </a:p>
              </p:txBody>
            </p:sp>
            <p:sp>
              <p:nvSpPr>
                <p:cNvPr id="52" name="Freeform 241"/>
                <p:cNvSpPr>
                  <a:spLocks/>
                </p:cNvSpPr>
                <p:nvPr/>
              </p:nvSpPr>
              <p:spPr bwMode="auto">
                <a:xfrm>
                  <a:off x="1824" y="1296"/>
                  <a:ext cx="192" cy="240"/>
                </a:xfrm>
                <a:custGeom>
                  <a:avLst/>
                  <a:gdLst>
                    <a:gd name="T0" fmla="*/ 0 w 192"/>
                    <a:gd name="T1" fmla="*/ 0 h 240"/>
                    <a:gd name="T2" fmla="*/ 0 w 192"/>
                    <a:gd name="T3" fmla="*/ 240 h 240"/>
                    <a:gd name="T4" fmla="*/ 192 w 192"/>
                    <a:gd name="T5" fmla="*/ 240 h 240"/>
                    <a:gd name="T6" fmla="*/ 192 w 192"/>
                    <a:gd name="T7" fmla="*/ 0 h 240"/>
                    <a:gd name="T8" fmla="*/ 0 60000 65536"/>
                    <a:gd name="T9" fmla="*/ 0 60000 65536"/>
                    <a:gd name="T10" fmla="*/ 0 60000 65536"/>
                    <a:gd name="T11" fmla="*/ 0 60000 65536"/>
                    <a:gd name="T12" fmla="*/ 0 w 192"/>
                    <a:gd name="T13" fmla="*/ 0 h 240"/>
                    <a:gd name="T14" fmla="*/ 192 w 192"/>
                    <a:gd name="T15" fmla="*/ 240 h 240"/>
                  </a:gdLst>
                  <a:ahLst/>
                  <a:cxnLst>
                    <a:cxn ang="T8">
                      <a:pos x="T0" y="T1"/>
                    </a:cxn>
                    <a:cxn ang="T9">
                      <a:pos x="T2" y="T3"/>
                    </a:cxn>
                    <a:cxn ang="T10">
                      <a:pos x="T4" y="T5"/>
                    </a:cxn>
                    <a:cxn ang="T11">
                      <a:pos x="T6" y="T7"/>
                    </a:cxn>
                  </a:cxnLst>
                  <a:rect l="T12" t="T13" r="T14" b="T15"/>
                  <a:pathLst>
                    <a:path w="192" h="240">
                      <a:moveTo>
                        <a:pt x="0" y="0"/>
                      </a:moveTo>
                      <a:lnTo>
                        <a:pt x="0" y="240"/>
                      </a:lnTo>
                      <a:lnTo>
                        <a:pt x="192" y="240"/>
                      </a:lnTo>
                      <a:lnTo>
                        <a:pt x="192" y="0"/>
                      </a:lnTo>
                    </a:path>
                  </a:pathLst>
                </a:custGeom>
                <a:noFill/>
                <a:ln w="25400" cap="flat" cmpd="sng" algn="ctr">
                  <a:solidFill>
                    <a:schemeClr val="tx1"/>
                  </a:solidFill>
                  <a:prstDash val="solid"/>
                  <a:round/>
                  <a:headEnd type="none" w="med" len="med"/>
                  <a:tailEnd w="med" len="med"/>
                </a:ln>
              </p:spPr>
              <p:txBody>
                <a:bodyPr wrap="none" anchor="ctr">
                  <a:prstTxWarp prst="textNoShape">
                    <a:avLst/>
                  </a:prstTxWarp>
                </a:bodyPr>
                <a:lstStyle/>
                <a:p>
                  <a:pPr algn="ctr"/>
                  <a:endParaRPr lang="en-US">
                    <a:solidFill>
                      <a:srgbClr val="000000"/>
                    </a:solidFill>
                    <a:ea typeface="ＭＳ Ｐゴシック"/>
                    <a:cs typeface="ＭＳ Ｐゴシック"/>
                  </a:endParaRPr>
                </a:p>
              </p:txBody>
            </p:sp>
          </p:grpSp>
          <p:sp>
            <p:nvSpPr>
              <p:cNvPr id="47" name="Line 242"/>
              <p:cNvSpPr>
                <a:spLocks noChangeShapeType="1"/>
              </p:cNvSpPr>
              <p:nvPr/>
            </p:nvSpPr>
            <p:spPr bwMode="auto">
              <a:xfrm>
                <a:off x="1104" y="1824"/>
                <a:ext cx="0" cy="144"/>
              </a:xfrm>
              <a:prstGeom prst="line">
                <a:avLst/>
              </a:prstGeom>
              <a:noFill/>
              <a:ln w="25400" cap="flat" cmpd="sng" algn="ctr">
                <a:solidFill>
                  <a:schemeClr val="tx1"/>
                </a:solidFill>
                <a:prstDash val="solid"/>
                <a:round/>
                <a:headEnd type="none" w="med" len="med"/>
                <a:tailEnd type="triangle" w="med" len="med"/>
              </a:ln>
            </p:spPr>
            <p:txBody>
              <a:bodyPr wrap="none" anchor="ctr">
                <a:prstTxWarp prst="textNoShape">
                  <a:avLst/>
                </a:prstTxWarp>
              </a:bodyPr>
              <a:lstStyle/>
              <a:p>
                <a:pPr algn="ctr"/>
                <a:endParaRPr lang="en-US">
                  <a:solidFill>
                    <a:srgbClr val="000000"/>
                  </a:solidFill>
                  <a:ea typeface="ＭＳ Ｐゴシック"/>
                  <a:cs typeface="ＭＳ Ｐゴシック"/>
                </a:endParaRPr>
              </a:p>
            </p:txBody>
          </p:sp>
          <p:sp>
            <p:nvSpPr>
              <p:cNvPr id="48" name="Line 243"/>
              <p:cNvSpPr>
                <a:spLocks noChangeShapeType="1"/>
              </p:cNvSpPr>
              <p:nvPr/>
            </p:nvSpPr>
            <p:spPr bwMode="auto">
              <a:xfrm>
                <a:off x="1104" y="1536"/>
                <a:ext cx="0" cy="144"/>
              </a:xfrm>
              <a:prstGeom prst="line">
                <a:avLst/>
              </a:prstGeom>
              <a:noFill/>
              <a:ln w="25400" cap="flat" cmpd="sng" algn="ctr">
                <a:solidFill>
                  <a:schemeClr val="tx1"/>
                </a:solidFill>
                <a:prstDash val="solid"/>
                <a:round/>
                <a:headEnd type="none" w="med" len="med"/>
                <a:tailEnd type="triangle" w="med" len="med"/>
              </a:ln>
            </p:spPr>
            <p:txBody>
              <a:bodyPr wrap="none" anchor="ctr">
                <a:prstTxWarp prst="textNoShape">
                  <a:avLst/>
                </a:prstTxWarp>
              </a:bodyPr>
              <a:lstStyle/>
              <a:p>
                <a:pPr algn="ctr"/>
                <a:endParaRPr lang="en-US">
                  <a:solidFill>
                    <a:srgbClr val="000000"/>
                  </a:solidFill>
                  <a:ea typeface="ＭＳ Ｐゴシック"/>
                  <a:cs typeface="ＭＳ Ｐゴシック"/>
                </a:endParaRPr>
              </a:p>
            </p:txBody>
          </p:sp>
        </p:grpSp>
        <p:sp>
          <p:nvSpPr>
            <p:cNvPr id="29" name="Rectangle 244"/>
            <p:cNvSpPr>
              <a:spLocks noChangeArrowheads="1"/>
            </p:cNvSpPr>
            <p:nvPr/>
          </p:nvSpPr>
          <p:spPr bwMode="auto">
            <a:xfrm>
              <a:off x="864" y="1536"/>
              <a:ext cx="528" cy="240"/>
            </a:xfrm>
            <a:prstGeom prst="rect">
              <a:avLst/>
            </a:prstGeom>
            <a:solidFill>
              <a:schemeClr val="bg1"/>
            </a:solidFill>
            <a:ln w="25400" cap="flat" cmpd="sng" algn="ctr">
              <a:solidFill>
                <a:schemeClr val="tx1"/>
              </a:solidFill>
              <a:prstDash val="solid"/>
              <a:miter lim="800000"/>
              <a:headEnd type="none" w="med" len="med"/>
              <a:tailEnd w="med" len="med"/>
            </a:ln>
          </p:spPr>
          <p:txBody>
            <a:bodyPr anchor="ctr">
              <a:prstTxWarp prst="textNoShape">
                <a:avLst/>
              </a:prstTxWarp>
            </a:bodyPr>
            <a:lstStyle/>
            <a:p>
              <a:pPr algn="ctr"/>
              <a:r>
                <a:rPr lang="en-US">
                  <a:solidFill>
                    <a:srgbClr val="000000"/>
                  </a:solidFill>
                  <a:ea typeface="ＭＳ Ｐゴシック"/>
                  <a:cs typeface="ＭＳ Ｐゴシック"/>
                </a:rPr>
                <a:t>Cache</a:t>
              </a:r>
            </a:p>
          </p:txBody>
        </p:sp>
        <p:grpSp>
          <p:nvGrpSpPr>
            <p:cNvPr id="30" name="Group 245"/>
            <p:cNvGrpSpPr>
              <a:grpSpLocks/>
            </p:cNvGrpSpPr>
            <p:nvPr/>
          </p:nvGrpSpPr>
          <p:grpSpPr bwMode="auto">
            <a:xfrm flipV="1">
              <a:off x="1152" y="1776"/>
              <a:ext cx="192" cy="432"/>
              <a:chOff x="1008" y="1536"/>
              <a:chExt cx="192" cy="432"/>
            </a:xfrm>
          </p:grpSpPr>
          <p:grpSp>
            <p:nvGrpSpPr>
              <p:cNvPr id="39" name="Group 246"/>
              <p:cNvGrpSpPr>
                <a:grpSpLocks/>
              </p:cNvGrpSpPr>
              <p:nvPr/>
            </p:nvGrpSpPr>
            <p:grpSpPr bwMode="auto">
              <a:xfrm>
                <a:off x="1008" y="1584"/>
                <a:ext cx="192" cy="240"/>
                <a:chOff x="1824" y="1296"/>
                <a:chExt cx="192" cy="240"/>
              </a:xfrm>
            </p:grpSpPr>
            <p:sp>
              <p:nvSpPr>
                <p:cNvPr id="42" name="Rectangle 247"/>
                <p:cNvSpPr>
                  <a:spLocks noChangeArrowheads="1"/>
                </p:cNvSpPr>
                <p:nvPr/>
              </p:nvSpPr>
              <p:spPr bwMode="auto">
                <a:xfrm>
                  <a:off x="1824" y="1488"/>
                  <a:ext cx="192" cy="48"/>
                </a:xfrm>
                <a:prstGeom prst="rect">
                  <a:avLst/>
                </a:prstGeom>
                <a:solidFill>
                  <a:schemeClr val="bg1"/>
                </a:solidFill>
                <a:ln w="25400" cap="flat" cmpd="sng" algn="ctr">
                  <a:solidFill>
                    <a:schemeClr val="tx1"/>
                  </a:solidFill>
                  <a:prstDash val="solid"/>
                  <a:miter lim="800000"/>
                  <a:headEnd type="none" w="med" len="med"/>
                  <a:tailEnd w="med" len="med"/>
                </a:ln>
              </p:spPr>
              <p:txBody>
                <a:bodyPr rot="10800000" anchor="ctr">
                  <a:prstTxWarp prst="textNoShape">
                    <a:avLst/>
                  </a:prstTxWarp>
                </a:bodyPr>
                <a:lstStyle/>
                <a:p>
                  <a:pPr algn="ctr"/>
                  <a:endParaRPr lang="en-US">
                    <a:solidFill>
                      <a:srgbClr val="000000"/>
                    </a:solidFill>
                    <a:ea typeface="ＭＳ Ｐゴシック"/>
                    <a:cs typeface="ＭＳ Ｐゴシック"/>
                  </a:endParaRPr>
                </a:p>
              </p:txBody>
            </p:sp>
            <p:sp>
              <p:nvSpPr>
                <p:cNvPr id="43" name="Rectangle 248"/>
                <p:cNvSpPr>
                  <a:spLocks noChangeArrowheads="1"/>
                </p:cNvSpPr>
                <p:nvPr/>
              </p:nvSpPr>
              <p:spPr bwMode="auto">
                <a:xfrm>
                  <a:off x="1824" y="1440"/>
                  <a:ext cx="192" cy="48"/>
                </a:xfrm>
                <a:prstGeom prst="rect">
                  <a:avLst/>
                </a:prstGeom>
                <a:solidFill>
                  <a:schemeClr val="bg1"/>
                </a:solidFill>
                <a:ln w="25400" cap="flat" cmpd="sng" algn="ctr">
                  <a:solidFill>
                    <a:schemeClr val="tx1"/>
                  </a:solidFill>
                  <a:prstDash val="solid"/>
                  <a:miter lim="800000"/>
                  <a:headEnd type="none" w="med" len="med"/>
                  <a:tailEnd w="med" len="med"/>
                </a:ln>
              </p:spPr>
              <p:txBody>
                <a:bodyPr rot="10800000" anchor="ctr">
                  <a:prstTxWarp prst="textNoShape">
                    <a:avLst/>
                  </a:prstTxWarp>
                </a:bodyPr>
                <a:lstStyle/>
                <a:p>
                  <a:pPr algn="ctr"/>
                  <a:endParaRPr lang="en-US">
                    <a:solidFill>
                      <a:srgbClr val="000000"/>
                    </a:solidFill>
                    <a:ea typeface="ＭＳ Ｐゴシック"/>
                    <a:cs typeface="ＭＳ Ｐゴシック"/>
                  </a:endParaRPr>
                </a:p>
              </p:txBody>
            </p:sp>
            <p:sp>
              <p:nvSpPr>
                <p:cNvPr id="44" name="Rectangle 249"/>
                <p:cNvSpPr>
                  <a:spLocks noChangeArrowheads="1"/>
                </p:cNvSpPr>
                <p:nvPr/>
              </p:nvSpPr>
              <p:spPr bwMode="auto">
                <a:xfrm>
                  <a:off x="1824" y="1392"/>
                  <a:ext cx="192" cy="48"/>
                </a:xfrm>
                <a:prstGeom prst="rect">
                  <a:avLst/>
                </a:prstGeom>
                <a:solidFill>
                  <a:schemeClr val="bg1"/>
                </a:solidFill>
                <a:ln w="25400" cap="flat" cmpd="sng" algn="ctr">
                  <a:solidFill>
                    <a:schemeClr val="tx1"/>
                  </a:solidFill>
                  <a:prstDash val="solid"/>
                  <a:miter lim="800000"/>
                  <a:headEnd type="none" w="med" len="med"/>
                  <a:tailEnd w="med" len="med"/>
                </a:ln>
              </p:spPr>
              <p:txBody>
                <a:bodyPr rot="10800000" anchor="ctr">
                  <a:prstTxWarp prst="textNoShape">
                    <a:avLst/>
                  </a:prstTxWarp>
                </a:bodyPr>
                <a:lstStyle/>
                <a:p>
                  <a:pPr algn="ctr"/>
                  <a:endParaRPr lang="en-US">
                    <a:solidFill>
                      <a:srgbClr val="000000"/>
                    </a:solidFill>
                    <a:ea typeface="ＭＳ Ｐゴシック"/>
                    <a:cs typeface="ＭＳ Ｐゴシック"/>
                  </a:endParaRPr>
                </a:p>
              </p:txBody>
            </p:sp>
            <p:sp>
              <p:nvSpPr>
                <p:cNvPr id="45" name="Freeform 250"/>
                <p:cNvSpPr>
                  <a:spLocks/>
                </p:cNvSpPr>
                <p:nvPr/>
              </p:nvSpPr>
              <p:spPr bwMode="auto">
                <a:xfrm>
                  <a:off x="1824" y="1296"/>
                  <a:ext cx="192" cy="240"/>
                </a:xfrm>
                <a:custGeom>
                  <a:avLst/>
                  <a:gdLst>
                    <a:gd name="T0" fmla="*/ 0 w 192"/>
                    <a:gd name="T1" fmla="*/ 0 h 240"/>
                    <a:gd name="T2" fmla="*/ 0 w 192"/>
                    <a:gd name="T3" fmla="*/ 240 h 240"/>
                    <a:gd name="T4" fmla="*/ 192 w 192"/>
                    <a:gd name="T5" fmla="*/ 240 h 240"/>
                    <a:gd name="T6" fmla="*/ 192 w 192"/>
                    <a:gd name="T7" fmla="*/ 0 h 240"/>
                    <a:gd name="T8" fmla="*/ 0 60000 65536"/>
                    <a:gd name="T9" fmla="*/ 0 60000 65536"/>
                    <a:gd name="T10" fmla="*/ 0 60000 65536"/>
                    <a:gd name="T11" fmla="*/ 0 60000 65536"/>
                    <a:gd name="T12" fmla="*/ 0 w 192"/>
                    <a:gd name="T13" fmla="*/ 0 h 240"/>
                    <a:gd name="T14" fmla="*/ 192 w 192"/>
                    <a:gd name="T15" fmla="*/ 240 h 240"/>
                  </a:gdLst>
                  <a:ahLst/>
                  <a:cxnLst>
                    <a:cxn ang="T8">
                      <a:pos x="T0" y="T1"/>
                    </a:cxn>
                    <a:cxn ang="T9">
                      <a:pos x="T2" y="T3"/>
                    </a:cxn>
                    <a:cxn ang="T10">
                      <a:pos x="T4" y="T5"/>
                    </a:cxn>
                    <a:cxn ang="T11">
                      <a:pos x="T6" y="T7"/>
                    </a:cxn>
                  </a:cxnLst>
                  <a:rect l="T12" t="T13" r="T14" b="T15"/>
                  <a:pathLst>
                    <a:path w="192" h="240">
                      <a:moveTo>
                        <a:pt x="0" y="0"/>
                      </a:moveTo>
                      <a:lnTo>
                        <a:pt x="0" y="240"/>
                      </a:lnTo>
                      <a:lnTo>
                        <a:pt x="192" y="240"/>
                      </a:lnTo>
                      <a:lnTo>
                        <a:pt x="192" y="0"/>
                      </a:lnTo>
                    </a:path>
                  </a:pathLst>
                </a:custGeom>
                <a:noFill/>
                <a:ln w="25400" cap="flat" cmpd="sng" algn="ctr">
                  <a:solidFill>
                    <a:schemeClr val="tx1"/>
                  </a:solidFill>
                  <a:prstDash val="solid"/>
                  <a:round/>
                  <a:headEnd type="none" w="med" len="med"/>
                  <a:tailEnd w="med" len="med"/>
                </a:ln>
              </p:spPr>
              <p:txBody>
                <a:bodyPr wrap="none" anchor="ctr">
                  <a:prstTxWarp prst="textNoShape">
                    <a:avLst/>
                  </a:prstTxWarp>
                </a:bodyPr>
                <a:lstStyle/>
                <a:p>
                  <a:pPr algn="ctr"/>
                  <a:endParaRPr lang="en-US">
                    <a:solidFill>
                      <a:srgbClr val="000000"/>
                    </a:solidFill>
                    <a:ea typeface="ＭＳ Ｐゴシック"/>
                    <a:cs typeface="ＭＳ Ｐゴシック"/>
                  </a:endParaRPr>
                </a:p>
              </p:txBody>
            </p:sp>
          </p:grpSp>
          <p:sp>
            <p:nvSpPr>
              <p:cNvPr id="40" name="Line 251"/>
              <p:cNvSpPr>
                <a:spLocks noChangeShapeType="1"/>
              </p:cNvSpPr>
              <p:nvPr/>
            </p:nvSpPr>
            <p:spPr bwMode="auto">
              <a:xfrm>
                <a:off x="1104" y="1824"/>
                <a:ext cx="0" cy="144"/>
              </a:xfrm>
              <a:prstGeom prst="line">
                <a:avLst/>
              </a:prstGeom>
              <a:noFill/>
              <a:ln w="25400" cap="flat" cmpd="sng" algn="ctr">
                <a:solidFill>
                  <a:schemeClr val="tx1"/>
                </a:solidFill>
                <a:prstDash val="solid"/>
                <a:round/>
                <a:headEnd type="none" w="med" len="med"/>
                <a:tailEnd type="triangle" w="med" len="med"/>
              </a:ln>
            </p:spPr>
            <p:txBody>
              <a:bodyPr wrap="none" anchor="ctr">
                <a:prstTxWarp prst="textNoShape">
                  <a:avLst/>
                </a:prstTxWarp>
              </a:bodyPr>
              <a:lstStyle/>
              <a:p>
                <a:pPr algn="ctr"/>
                <a:endParaRPr lang="en-US">
                  <a:solidFill>
                    <a:srgbClr val="000000"/>
                  </a:solidFill>
                  <a:ea typeface="ＭＳ Ｐゴシック"/>
                  <a:cs typeface="ＭＳ Ｐゴシック"/>
                </a:endParaRPr>
              </a:p>
            </p:txBody>
          </p:sp>
          <p:sp>
            <p:nvSpPr>
              <p:cNvPr id="41" name="Line 252"/>
              <p:cNvSpPr>
                <a:spLocks noChangeShapeType="1"/>
              </p:cNvSpPr>
              <p:nvPr/>
            </p:nvSpPr>
            <p:spPr bwMode="auto">
              <a:xfrm>
                <a:off x="1104" y="1536"/>
                <a:ext cx="0" cy="144"/>
              </a:xfrm>
              <a:prstGeom prst="line">
                <a:avLst/>
              </a:prstGeom>
              <a:noFill/>
              <a:ln w="25400" cap="flat" cmpd="sng" algn="ctr">
                <a:solidFill>
                  <a:schemeClr val="tx1"/>
                </a:solidFill>
                <a:prstDash val="solid"/>
                <a:round/>
                <a:headEnd type="none" w="med" len="med"/>
                <a:tailEnd type="triangle" w="med" len="med"/>
              </a:ln>
            </p:spPr>
            <p:txBody>
              <a:bodyPr wrap="none" anchor="ctr">
                <a:prstTxWarp prst="textNoShape">
                  <a:avLst/>
                </a:prstTxWarp>
              </a:bodyPr>
              <a:lstStyle/>
              <a:p>
                <a:pPr algn="ctr"/>
                <a:endParaRPr lang="en-US">
                  <a:solidFill>
                    <a:srgbClr val="000000"/>
                  </a:solidFill>
                  <a:ea typeface="ＭＳ Ｐゴシック"/>
                  <a:cs typeface="ＭＳ Ｐゴシック"/>
                </a:endParaRPr>
              </a:p>
            </p:txBody>
          </p:sp>
        </p:grpSp>
        <p:grpSp>
          <p:nvGrpSpPr>
            <p:cNvPr id="31" name="Group 253"/>
            <p:cNvGrpSpPr>
              <a:grpSpLocks/>
            </p:cNvGrpSpPr>
            <p:nvPr/>
          </p:nvGrpSpPr>
          <p:grpSpPr bwMode="auto">
            <a:xfrm>
              <a:off x="912" y="1776"/>
              <a:ext cx="192" cy="432"/>
              <a:chOff x="1008" y="1536"/>
              <a:chExt cx="192" cy="432"/>
            </a:xfrm>
          </p:grpSpPr>
          <p:grpSp>
            <p:nvGrpSpPr>
              <p:cNvPr id="32" name="Group 254"/>
              <p:cNvGrpSpPr>
                <a:grpSpLocks/>
              </p:cNvGrpSpPr>
              <p:nvPr/>
            </p:nvGrpSpPr>
            <p:grpSpPr bwMode="auto">
              <a:xfrm>
                <a:off x="1008" y="1584"/>
                <a:ext cx="192" cy="240"/>
                <a:chOff x="1824" y="1296"/>
                <a:chExt cx="192" cy="240"/>
              </a:xfrm>
            </p:grpSpPr>
            <p:sp>
              <p:nvSpPr>
                <p:cNvPr id="35" name="Rectangle 255"/>
                <p:cNvSpPr>
                  <a:spLocks noChangeArrowheads="1"/>
                </p:cNvSpPr>
                <p:nvPr/>
              </p:nvSpPr>
              <p:spPr bwMode="auto">
                <a:xfrm>
                  <a:off x="1824" y="1488"/>
                  <a:ext cx="192" cy="48"/>
                </a:xfrm>
                <a:prstGeom prst="rect">
                  <a:avLst/>
                </a:prstGeom>
                <a:solidFill>
                  <a:schemeClr val="bg1"/>
                </a:solidFill>
                <a:ln w="25400" cap="flat" cmpd="sng" algn="ctr">
                  <a:solidFill>
                    <a:schemeClr val="tx1"/>
                  </a:solidFill>
                  <a:prstDash val="solid"/>
                  <a:miter lim="800000"/>
                  <a:headEnd type="none" w="med" len="med"/>
                  <a:tailEnd w="med" len="med"/>
                </a:ln>
              </p:spPr>
              <p:txBody>
                <a:bodyPr anchor="ctr">
                  <a:prstTxWarp prst="textNoShape">
                    <a:avLst/>
                  </a:prstTxWarp>
                </a:bodyPr>
                <a:lstStyle/>
                <a:p>
                  <a:pPr algn="ctr"/>
                  <a:endParaRPr lang="en-US">
                    <a:solidFill>
                      <a:srgbClr val="000000"/>
                    </a:solidFill>
                    <a:ea typeface="ＭＳ Ｐゴシック"/>
                    <a:cs typeface="ＭＳ Ｐゴシック"/>
                  </a:endParaRPr>
                </a:p>
              </p:txBody>
            </p:sp>
            <p:sp>
              <p:nvSpPr>
                <p:cNvPr id="36" name="Rectangle 256"/>
                <p:cNvSpPr>
                  <a:spLocks noChangeArrowheads="1"/>
                </p:cNvSpPr>
                <p:nvPr/>
              </p:nvSpPr>
              <p:spPr bwMode="auto">
                <a:xfrm>
                  <a:off x="1824" y="1440"/>
                  <a:ext cx="192" cy="48"/>
                </a:xfrm>
                <a:prstGeom prst="rect">
                  <a:avLst/>
                </a:prstGeom>
                <a:solidFill>
                  <a:schemeClr val="bg1"/>
                </a:solidFill>
                <a:ln w="25400" cap="flat" cmpd="sng" algn="ctr">
                  <a:solidFill>
                    <a:schemeClr val="tx1"/>
                  </a:solidFill>
                  <a:prstDash val="solid"/>
                  <a:miter lim="800000"/>
                  <a:headEnd type="none" w="med" len="med"/>
                  <a:tailEnd w="med" len="med"/>
                </a:ln>
              </p:spPr>
              <p:txBody>
                <a:bodyPr anchor="ctr">
                  <a:prstTxWarp prst="textNoShape">
                    <a:avLst/>
                  </a:prstTxWarp>
                </a:bodyPr>
                <a:lstStyle/>
                <a:p>
                  <a:pPr algn="ctr"/>
                  <a:endParaRPr lang="en-US">
                    <a:solidFill>
                      <a:srgbClr val="000000"/>
                    </a:solidFill>
                    <a:ea typeface="ＭＳ Ｐゴシック"/>
                    <a:cs typeface="ＭＳ Ｐゴシック"/>
                  </a:endParaRPr>
                </a:p>
              </p:txBody>
            </p:sp>
            <p:sp>
              <p:nvSpPr>
                <p:cNvPr id="37" name="Rectangle 257"/>
                <p:cNvSpPr>
                  <a:spLocks noChangeArrowheads="1"/>
                </p:cNvSpPr>
                <p:nvPr/>
              </p:nvSpPr>
              <p:spPr bwMode="auto">
                <a:xfrm>
                  <a:off x="1824" y="1392"/>
                  <a:ext cx="192" cy="48"/>
                </a:xfrm>
                <a:prstGeom prst="rect">
                  <a:avLst/>
                </a:prstGeom>
                <a:solidFill>
                  <a:schemeClr val="bg1"/>
                </a:solidFill>
                <a:ln w="25400" cap="flat" cmpd="sng" algn="ctr">
                  <a:solidFill>
                    <a:schemeClr val="tx1"/>
                  </a:solidFill>
                  <a:prstDash val="solid"/>
                  <a:miter lim="800000"/>
                  <a:headEnd type="none" w="med" len="med"/>
                  <a:tailEnd w="med" len="med"/>
                </a:ln>
              </p:spPr>
              <p:txBody>
                <a:bodyPr anchor="ctr">
                  <a:prstTxWarp prst="textNoShape">
                    <a:avLst/>
                  </a:prstTxWarp>
                </a:bodyPr>
                <a:lstStyle/>
                <a:p>
                  <a:pPr algn="ctr"/>
                  <a:endParaRPr lang="en-US">
                    <a:solidFill>
                      <a:srgbClr val="000000"/>
                    </a:solidFill>
                    <a:ea typeface="ＭＳ Ｐゴシック"/>
                    <a:cs typeface="ＭＳ Ｐゴシック"/>
                  </a:endParaRPr>
                </a:p>
              </p:txBody>
            </p:sp>
            <p:sp>
              <p:nvSpPr>
                <p:cNvPr id="38" name="Freeform 258"/>
                <p:cNvSpPr>
                  <a:spLocks/>
                </p:cNvSpPr>
                <p:nvPr/>
              </p:nvSpPr>
              <p:spPr bwMode="auto">
                <a:xfrm>
                  <a:off x="1824" y="1296"/>
                  <a:ext cx="192" cy="240"/>
                </a:xfrm>
                <a:custGeom>
                  <a:avLst/>
                  <a:gdLst>
                    <a:gd name="T0" fmla="*/ 0 w 192"/>
                    <a:gd name="T1" fmla="*/ 0 h 240"/>
                    <a:gd name="T2" fmla="*/ 0 w 192"/>
                    <a:gd name="T3" fmla="*/ 240 h 240"/>
                    <a:gd name="T4" fmla="*/ 192 w 192"/>
                    <a:gd name="T5" fmla="*/ 240 h 240"/>
                    <a:gd name="T6" fmla="*/ 192 w 192"/>
                    <a:gd name="T7" fmla="*/ 0 h 240"/>
                    <a:gd name="T8" fmla="*/ 0 60000 65536"/>
                    <a:gd name="T9" fmla="*/ 0 60000 65536"/>
                    <a:gd name="T10" fmla="*/ 0 60000 65536"/>
                    <a:gd name="T11" fmla="*/ 0 60000 65536"/>
                    <a:gd name="T12" fmla="*/ 0 w 192"/>
                    <a:gd name="T13" fmla="*/ 0 h 240"/>
                    <a:gd name="T14" fmla="*/ 192 w 192"/>
                    <a:gd name="T15" fmla="*/ 240 h 240"/>
                  </a:gdLst>
                  <a:ahLst/>
                  <a:cxnLst>
                    <a:cxn ang="T8">
                      <a:pos x="T0" y="T1"/>
                    </a:cxn>
                    <a:cxn ang="T9">
                      <a:pos x="T2" y="T3"/>
                    </a:cxn>
                    <a:cxn ang="T10">
                      <a:pos x="T4" y="T5"/>
                    </a:cxn>
                    <a:cxn ang="T11">
                      <a:pos x="T6" y="T7"/>
                    </a:cxn>
                  </a:cxnLst>
                  <a:rect l="T12" t="T13" r="T14" b="T15"/>
                  <a:pathLst>
                    <a:path w="192" h="240">
                      <a:moveTo>
                        <a:pt x="0" y="0"/>
                      </a:moveTo>
                      <a:lnTo>
                        <a:pt x="0" y="240"/>
                      </a:lnTo>
                      <a:lnTo>
                        <a:pt x="192" y="240"/>
                      </a:lnTo>
                      <a:lnTo>
                        <a:pt x="192" y="0"/>
                      </a:lnTo>
                    </a:path>
                  </a:pathLst>
                </a:custGeom>
                <a:noFill/>
                <a:ln w="25400" cap="flat" cmpd="sng" algn="ctr">
                  <a:solidFill>
                    <a:schemeClr val="tx1"/>
                  </a:solidFill>
                  <a:prstDash val="solid"/>
                  <a:round/>
                  <a:headEnd type="none" w="med" len="med"/>
                  <a:tailEnd w="med" len="med"/>
                </a:ln>
              </p:spPr>
              <p:txBody>
                <a:bodyPr wrap="none" anchor="ctr">
                  <a:prstTxWarp prst="textNoShape">
                    <a:avLst/>
                  </a:prstTxWarp>
                </a:bodyPr>
                <a:lstStyle/>
                <a:p>
                  <a:pPr algn="ctr"/>
                  <a:endParaRPr lang="en-US">
                    <a:solidFill>
                      <a:srgbClr val="000000"/>
                    </a:solidFill>
                    <a:ea typeface="ＭＳ Ｐゴシック"/>
                    <a:cs typeface="ＭＳ Ｐゴシック"/>
                  </a:endParaRPr>
                </a:p>
              </p:txBody>
            </p:sp>
          </p:grpSp>
          <p:sp>
            <p:nvSpPr>
              <p:cNvPr id="33" name="Line 259"/>
              <p:cNvSpPr>
                <a:spLocks noChangeShapeType="1"/>
              </p:cNvSpPr>
              <p:nvPr/>
            </p:nvSpPr>
            <p:spPr bwMode="auto">
              <a:xfrm>
                <a:off x="1104" y="1824"/>
                <a:ext cx="0" cy="144"/>
              </a:xfrm>
              <a:prstGeom prst="line">
                <a:avLst/>
              </a:prstGeom>
              <a:noFill/>
              <a:ln w="25400" cap="flat" cmpd="sng" algn="ctr">
                <a:solidFill>
                  <a:schemeClr val="tx1"/>
                </a:solidFill>
                <a:prstDash val="solid"/>
                <a:round/>
                <a:headEnd type="none" w="med" len="med"/>
                <a:tailEnd type="triangle" w="med" len="med"/>
              </a:ln>
            </p:spPr>
            <p:txBody>
              <a:bodyPr wrap="none" anchor="ctr">
                <a:prstTxWarp prst="textNoShape">
                  <a:avLst/>
                </a:prstTxWarp>
              </a:bodyPr>
              <a:lstStyle/>
              <a:p>
                <a:pPr algn="ctr"/>
                <a:endParaRPr lang="en-US">
                  <a:solidFill>
                    <a:srgbClr val="000000"/>
                  </a:solidFill>
                  <a:ea typeface="ＭＳ Ｐゴシック"/>
                  <a:cs typeface="ＭＳ Ｐゴシック"/>
                </a:endParaRPr>
              </a:p>
            </p:txBody>
          </p:sp>
          <p:sp>
            <p:nvSpPr>
              <p:cNvPr id="34" name="Line 260"/>
              <p:cNvSpPr>
                <a:spLocks noChangeShapeType="1"/>
              </p:cNvSpPr>
              <p:nvPr/>
            </p:nvSpPr>
            <p:spPr bwMode="auto">
              <a:xfrm>
                <a:off x="1104" y="1536"/>
                <a:ext cx="0" cy="144"/>
              </a:xfrm>
              <a:prstGeom prst="line">
                <a:avLst/>
              </a:prstGeom>
              <a:noFill/>
              <a:ln w="25400" cap="flat" cmpd="sng" algn="ctr">
                <a:solidFill>
                  <a:schemeClr val="tx1"/>
                </a:solidFill>
                <a:prstDash val="solid"/>
                <a:round/>
                <a:headEnd type="none" w="med" len="med"/>
                <a:tailEnd type="triangle" w="med" len="med"/>
              </a:ln>
            </p:spPr>
            <p:txBody>
              <a:bodyPr wrap="none" anchor="ctr">
                <a:prstTxWarp prst="textNoShape">
                  <a:avLst/>
                </a:prstTxWarp>
              </a:bodyPr>
              <a:lstStyle/>
              <a:p>
                <a:pPr algn="ctr"/>
                <a:endParaRPr lang="en-US">
                  <a:solidFill>
                    <a:srgbClr val="000000"/>
                  </a:solidFill>
                  <a:ea typeface="ＭＳ Ｐゴシック"/>
                  <a:cs typeface="ＭＳ Ｐゴシック"/>
                </a:endParaRPr>
              </a:p>
            </p:txBody>
          </p:sp>
        </p:grpSp>
      </p:grpSp>
      <p:grpSp>
        <p:nvGrpSpPr>
          <p:cNvPr id="60" name="Group 324"/>
          <p:cNvGrpSpPr/>
          <p:nvPr/>
        </p:nvGrpSpPr>
        <p:grpSpPr>
          <a:xfrm>
            <a:off x="-63062" y="1905000"/>
            <a:ext cx="2590800" cy="609600"/>
            <a:chOff x="762000" y="1524000"/>
            <a:chExt cx="2590800" cy="609600"/>
          </a:xfrm>
        </p:grpSpPr>
        <p:sp>
          <p:nvSpPr>
            <p:cNvPr id="61" name="Oval 320"/>
            <p:cNvSpPr/>
            <p:nvPr/>
          </p:nvSpPr>
          <p:spPr bwMode="auto">
            <a:xfrm>
              <a:off x="3048000" y="1828800"/>
              <a:ext cx="304800" cy="304800"/>
            </a:xfrm>
            <a:prstGeom prst="ellipse">
              <a:avLst/>
            </a:prstGeom>
            <a:noFill/>
            <a:ln w="38100"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a:r>
                <a:rPr lang="en-US" dirty="0">
                  <a:solidFill>
                    <a:srgbClr val="000000"/>
                  </a:solidFill>
                  <a:latin typeface="Arial" pitchFamily="-106" charset="0"/>
                  <a:ea typeface="ＭＳ Ｐゴシック"/>
                  <a:cs typeface="ＭＳ Ｐゴシック"/>
                </a:rPr>
                <a:t>1</a:t>
              </a:r>
            </a:p>
          </p:txBody>
        </p:sp>
        <p:sp>
          <p:nvSpPr>
            <p:cNvPr id="62" name="TextBox 321"/>
            <p:cNvSpPr txBox="1"/>
            <p:nvPr/>
          </p:nvSpPr>
          <p:spPr>
            <a:xfrm>
              <a:off x="762000" y="1524000"/>
              <a:ext cx="2490501" cy="584776"/>
            </a:xfrm>
            <a:prstGeom prst="rect">
              <a:avLst/>
            </a:prstGeom>
            <a:noFill/>
          </p:spPr>
          <p:txBody>
            <a:bodyPr wrap="square" rtlCol="0">
              <a:spAutoFit/>
            </a:bodyPr>
            <a:lstStyle/>
            <a:p>
              <a:pPr algn="ctr"/>
              <a:r>
                <a:rPr lang="en-US" dirty="0">
                  <a:solidFill>
                    <a:srgbClr val="000000"/>
                  </a:solidFill>
                  <a:ea typeface="ＭＳ Ｐゴシック"/>
                  <a:cs typeface="ＭＳ Ｐゴシック"/>
                </a:rPr>
                <a:t>Store request at head of CPU-&gt;Cache queue.</a:t>
              </a:r>
            </a:p>
          </p:txBody>
        </p:sp>
      </p:grpSp>
      <p:grpSp>
        <p:nvGrpSpPr>
          <p:cNvPr id="63" name="Group 325"/>
          <p:cNvGrpSpPr/>
          <p:nvPr/>
        </p:nvGrpSpPr>
        <p:grpSpPr>
          <a:xfrm>
            <a:off x="-63062" y="2590800"/>
            <a:ext cx="2590800" cy="381000"/>
            <a:chOff x="762000" y="2209800"/>
            <a:chExt cx="2590800" cy="381000"/>
          </a:xfrm>
        </p:grpSpPr>
        <p:sp>
          <p:nvSpPr>
            <p:cNvPr id="64" name="Oval 322"/>
            <p:cNvSpPr/>
            <p:nvPr/>
          </p:nvSpPr>
          <p:spPr bwMode="auto">
            <a:xfrm>
              <a:off x="3048000" y="2286000"/>
              <a:ext cx="304800" cy="304800"/>
            </a:xfrm>
            <a:prstGeom prst="ellipse">
              <a:avLst/>
            </a:prstGeom>
            <a:noFill/>
            <a:ln w="38100"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a:r>
                <a:rPr lang="en-US" dirty="0">
                  <a:solidFill>
                    <a:srgbClr val="000000"/>
                  </a:solidFill>
                  <a:latin typeface="Arial" pitchFamily="-106" charset="0"/>
                  <a:ea typeface="ＭＳ Ｐゴシック"/>
                  <a:cs typeface="ＭＳ Ｐゴシック"/>
                </a:rPr>
                <a:t>2</a:t>
              </a:r>
            </a:p>
          </p:txBody>
        </p:sp>
        <p:sp>
          <p:nvSpPr>
            <p:cNvPr id="65" name="TextBox 323"/>
            <p:cNvSpPr txBox="1"/>
            <p:nvPr/>
          </p:nvSpPr>
          <p:spPr>
            <a:xfrm>
              <a:off x="762000" y="2209800"/>
              <a:ext cx="2490501" cy="338554"/>
            </a:xfrm>
            <a:prstGeom prst="rect">
              <a:avLst/>
            </a:prstGeom>
            <a:noFill/>
          </p:spPr>
          <p:txBody>
            <a:bodyPr wrap="square" rtlCol="0">
              <a:spAutoFit/>
            </a:bodyPr>
            <a:lstStyle/>
            <a:p>
              <a:pPr algn="ctr"/>
              <a:r>
                <a:rPr lang="en-US" dirty="0">
                  <a:solidFill>
                    <a:srgbClr val="000000"/>
                  </a:solidFill>
                  <a:ea typeface="ＭＳ Ｐゴシック"/>
                  <a:cs typeface="ＭＳ Ｐゴシック"/>
                </a:rPr>
                <a:t>Store misses in cache.</a:t>
              </a:r>
            </a:p>
          </p:txBody>
        </p:sp>
      </p:grpSp>
      <p:grpSp>
        <p:nvGrpSpPr>
          <p:cNvPr id="66" name="Group 326"/>
          <p:cNvGrpSpPr/>
          <p:nvPr/>
        </p:nvGrpSpPr>
        <p:grpSpPr>
          <a:xfrm>
            <a:off x="13138" y="3048000"/>
            <a:ext cx="2514598" cy="584776"/>
            <a:chOff x="1206191" y="2209800"/>
            <a:chExt cx="2146609" cy="584776"/>
          </a:xfrm>
        </p:grpSpPr>
        <p:sp>
          <p:nvSpPr>
            <p:cNvPr id="67" name="Oval 327"/>
            <p:cNvSpPr/>
            <p:nvPr/>
          </p:nvSpPr>
          <p:spPr bwMode="auto">
            <a:xfrm>
              <a:off x="3092605" y="2286000"/>
              <a:ext cx="260195" cy="304800"/>
            </a:xfrm>
            <a:prstGeom prst="ellipse">
              <a:avLst/>
            </a:prstGeom>
            <a:noFill/>
            <a:ln w="38100"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a:r>
                <a:rPr lang="en-US" dirty="0">
                  <a:solidFill>
                    <a:srgbClr val="000000"/>
                  </a:solidFill>
                  <a:latin typeface="Arial" pitchFamily="-106" charset="0"/>
                  <a:ea typeface="ＭＳ Ｐゴシック"/>
                  <a:cs typeface="ＭＳ Ｐゴシック"/>
                </a:rPr>
                <a:t>3</a:t>
              </a:r>
            </a:p>
          </p:txBody>
        </p:sp>
        <p:sp>
          <p:nvSpPr>
            <p:cNvPr id="68" name="TextBox 328"/>
            <p:cNvSpPr txBox="1"/>
            <p:nvPr/>
          </p:nvSpPr>
          <p:spPr>
            <a:xfrm>
              <a:off x="1206191" y="2209800"/>
              <a:ext cx="1886415" cy="584776"/>
            </a:xfrm>
            <a:prstGeom prst="rect">
              <a:avLst/>
            </a:prstGeom>
            <a:noFill/>
          </p:spPr>
          <p:txBody>
            <a:bodyPr wrap="square" rtlCol="0">
              <a:spAutoFit/>
            </a:bodyPr>
            <a:lstStyle/>
            <a:p>
              <a:pPr algn="ctr"/>
              <a:r>
                <a:rPr lang="en-US" dirty="0">
                  <a:solidFill>
                    <a:srgbClr val="000000"/>
                  </a:solidFill>
                  <a:ea typeface="ＭＳ Ｐゴシック"/>
                  <a:cs typeface="ＭＳ Ｐゴシック"/>
                </a:rPr>
                <a:t>Send </a:t>
              </a:r>
              <a:r>
                <a:rPr lang="en-US" dirty="0" err="1">
                  <a:solidFill>
                    <a:srgbClr val="000000"/>
                  </a:solidFill>
                  <a:ea typeface="ＭＳ Ｐゴシック"/>
                  <a:cs typeface="ＭＳ Ｐゴシック"/>
                </a:rPr>
                <a:t>ExReq</a:t>
              </a:r>
              <a:r>
                <a:rPr lang="en-US" dirty="0">
                  <a:solidFill>
                    <a:srgbClr val="000000"/>
                  </a:solidFill>
                  <a:ea typeface="ＭＳ Ｐゴシック"/>
                  <a:cs typeface="ＭＳ Ｐゴシック"/>
                </a:rPr>
                <a:t> message to directory.</a:t>
              </a:r>
            </a:p>
          </p:txBody>
        </p:sp>
      </p:grpSp>
      <p:grpSp>
        <p:nvGrpSpPr>
          <p:cNvPr id="69" name="Group 330"/>
          <p:cNvGrpSpPr/>
          <p:nvPr/>
        </p:nvGrpSpPr>
        <p:grpSpPr>
          <a:xfrm>
            <a:off x="-139262" y="4114800"/>
            <a:ext cx="2743200" cy="609600"/>
            <a:chOff x="1011044" y="1981200"/>
            <a:chExt cx="2341756" cy="609600"/>
          </a:xfrm>
        </p:grpSpPr>
        <p:sp>
          <p:nvSpPr>
            <p:cNvPr id="70" name="Oval 331"/>
            <p:cNvSpPr/>
            <p:nvPr/>
          </p:nvSpPr>
          <p:spPr bwMode="auto">
            <a:xfrm>
              <a:off x="3092605" y="2286000"/>
              <a:ext cx="260195" cy="304800"/>
            </a:xfrm>
            <a:prstGeom prst="ellipse">
              <a:avLst/>
            </a:prstGeom>
            <a:noFill/>
            <a:ln w="38100"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a:r>
                <a:rPr lang="en-US" dirty="0">
                  <a:solidFill>
                    <a:srgbClr val="000000"/>
                  </a:solidFill>
                  <a:latin typeface="Arial" pitchFamily="-106" charset="0"/>
                  <a:ea typeface="ＭＳ Ｐゴシック"/>
                  <a:cs typeface="ＭＳ Ｐゴシック"/>
                </a:rPr>
                <a:t>4</a:t>
              </a:r>
            </a:p>
          </p:txBody>
        </p:sp>
        <p:sp>
          <p:nvSpPr>
            <p:cNvPr id="71" name="TextBox 332"/>
            <p:cNvSpPr txBox="1"/>
            <p:nvPr/>
          </p:nvSpPr>
          <p:spPr>
            <a:xfrm>
              <a:off x="1011044" y="1981200"/>
              <a:ext cx="2276706" cy="584776"/>
            </a:xfrm>
            <a:prstGeom prst="rect">
              <a:avLst/>
            </a:prstGeom>
            <a:noFill/>
          </p:spPr>
          <p:txBody>
            <a:bodyPr wrap="square" rtlCol="0">
              <a:spAutoFit/>
            </a:bodyPr>
            <a:lstStyle/>
            <a:p>
              <a:pPr algn="ctr"/>
              <a:r>
                <a:rPr lang="en-US" dirty="0" err="1">
                  <a:solidFill>
                    <a:srgbClr val="000000"/>
                  </a:solidFill>
                  <a:ea typeface="ＭＳ Ｐゴシック"/>
                  <a:cs typeface="ＭＳ Ｐゴシック"/>
                </a:rPr>
                <a:t>ExReq</a:t>
              </a:r>
              <a:r>
                <a:rPr lang="en-US" dirty="0">
                  <a:solidFill>
                    <a:srgbClr val="000000"/>
                  </a:solidFill>
                  <a:ea typeface="ＭＳ Ｐゴシック"/>
                  <a:cs typeface="ＭＳ Ｐゴシック"/>
                </a:rPr>
                <a:t> message received at directory controller.</a:t>
              </a:r>
            </a:p>
          </p:txBody>
        </p:sp>
      </p:grpSp>
      <p:grpSp>
        <p:nvGrpSpPr>
          <p:cNvPr id="72" name="Group 333"/>
          <p:cNvGrpSpPr/>
          <p:nvPr/>
        </p:nvGrpSpPr>
        <p:grpSpPr>
          <a:xfrm>
            <a:off x="-63062" y="5943600"/>
            <a:ext cx="3352800" cy="830997"/>
            <a:chOff x="490653" y="2133600"/>
            <a:chExt cx="2862147" cy="830997"/>
          </a:xfrm>
        </p:grpSpPr>
        <p:sp>
          <p:nvSpPr>
            <p:cNvPr id="73" name="Oval 334"/>
            <p:cNvSpPr/>
            <p:nvPr/>
          </p:nvSpPr>
          <p:spPr bwMode="auto">
            <a:xfrm>
              <a:off x="3092605" y="2286000"/>
              <a:ext cx="260195" cy="304800"/>
            </a:xfrm>
            <a:prstGeom prst="ellipse">
              <a:avLst/>
            </a:prstGeom>
            <a:noFill/>
            <a:ln w="38100"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a:r>
                <a:rPr lang="en-US" dirty="0">
                  <a:solidFill>
                    <a:srgbClr val="000000"/>
                  </a:solidFill>
                  <a:latin typeface="Arial" pitchFamily="-106" charset="0"/>
                  <a:ea typeface="ＭＳ Ｐゴシック"/>
                  <a:cs typeface="ＭＳ Ｐゴシック"/>
                </a:rPr>
                <a:t>5</a:t>
              </a:r>
            </a:p>
          </p:txBody>
        </p:sp>
        <p:sp>
          <p:nvSpPr>
            <p:cNvPr id="74" name="TextBox 335"/>
            <p:cNvSpPr txBox="1"/>
            <p:nvPr/>
          </p:nvSpPr>
          <p:spPr>
            <a:xfrm>
              <a:off x="490653" y="2133600"/>
              <a:ext cx="2667000" cy="830997"/>
            </a:xfrm>
            <a:prstGeom prst="rect">
              <a:avLst/>
            </a:prstGeom>
            <a:noFill/>
          </p:spPr>
          <p:txBody>
            <a:bodyPr wrap="square" rtlCol="0">
              <a:spAutoFit/>
            </a:bodyPr>
            <a:lstStyle/>
            <a:p>
              <a:pPr algn="ctr"/>
              <a:r>
                <a:rPr lang="en-US" dirty="0">
                  <a:solidFill>
                    <a:srgbClr val="000000"/>
                  </a:solidFill>
                  <a:ea typeface="ＭＳ Ｐゴシック"/>
                  <a:cs typeface="ＭＳ Ｐゴシック"/>
                </a:rPr>
                <a:t>Access state and directory for line. Line’s state is R, with some set of sharers.</a:t>
              </a:r>
            </a:p>
          </p:txBody>
        </p:sp>
      </p:grpSp>
      <p:grpSp>
        <p:nvGrpSpPr>
          <p:cNvPr id="75" name="Group 336"/>
          <p:cNvGrpSpPr/>
          <p:nvPr/>
        </p:nvGrpSpPr>
        <p:grpSpPr>
          <a:xfrm flipH="1">
            <a:off x="3746938" y="4876800"/>
            <a:ext cx="2514601" cy="584776"/>
            <a:chOff x="1596485" y="1219200"/>
            <a:chExt cx="2146612" cy="584776"/>
          </a:xfrm>
        </p:grpSpPr>
        <p:sp>
          <p:nvSpPr>
            <p:cNvPr id="76" name="Oval 337"/>
            <p:cNvSpPr/>
            <p:nvPr/>
          </p:nvSpPr>
          <p:spPr bwMode="auto">
            <a:xfrm>
              <a:off x="3417853" y="1219200"/>
              <a:ext cx="260195" cy="304800"/>
            </a:xfrm>
            <a:prstGeom prst="ellipse">
              <a:avLst/>
            </a:prstGeom>
            <a:noFill/>
            <a:ln w="38100"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a:r>
                <a:rPr lang="en-US" dirty="0">
                  <a:solidFill>
                    <a:srgbClr val="000000"/>
                  </a:solidFill>
                  <a:latin typeface="Arial" pitchFamily="-106" charset="0"/>
                  <a:ea typeface="ＭＳ Ｐゴシック"/>
                  <a:cs typeface="ＭＳ Ｐゴシック"/>
                </a:rPr>
                <a:t>6</a:t>
              </a:r>
            </a:p>
          </p:txBody>
        </p:sp>
        <p:sp>
          <p:nvSpPr>
            <p:cNvPr id="77" name="TextBox 338"/>
            <p:cNvSpPr txBox="1"/>
            <p:nvPr/>
          </p:nvSpPr>
          <p:spPr>
            <a:xfrm>
              <a:off x="1596485" y="1219200"/>
              <a:ext cx="2146612" cy="584776"/>
            </a:xfrm>
            <a:prstGeom prst="rect">
              <a:avLst/>
            </a:prstGeom>
            <a:noFill/>
          </p:spPr>
          <p:txBody>
            <a:bodyPr wrap="square" rtlCol="0">
              <a:spAutoFit/>
            </a:bodyPr>
            <a:lstStyle/>
            <a:p>
              <a:pPr algn="ctr"/>
              <a:r>
                <a:rPr lang="en-US" dirty="0">
                  <a:solidFill>
                    <a:srgbClr val="000000"/>
                  </a:solidFill>
                  <a:ea typeface="ＭＳ Ｐゴシック"/>
                  <a:cs typeface="ＭＳ Ｐゴシック"/>
                </a:rPr>
                <a:t>Send one </a:t>
              </a:r>
              <a:r>
                <a:rPr lang="en-US" dirty="0" err="1">
                  <a:solidFill>
                    <a:srgbClr val="000000"/>
                  </a:solidFill>
                  <a:ea typeface="ＭＳ Ｐゴシック"/>
                  <a:cs typeface="ＭＳ Ｐゴシック"/>
                </a:rPr>
                <a:t>InvReq</a:t>
              </a:r>
              <a:r>
                <a:rPr lang="en-US" dirty="0">
                  <a:solidFill>
                    <a:srgbClr val="000000"/>
                  </a:solidFill>
                  <a:ea typeface="ＭＳ Ｐゴシック"/>
                  <a:cs typeface="ＭＳ Ｐゴシック"/>
                </a:rPr>
                <a:t> message to each sharer. </a:t>
              </a:r>
            </a:p>
          </p:txBody>
        </p:sp>
      </p:grpSp>
      <p:grpSp>
        <p:nvGrpSpPr>
          <p:cNvPr id="78" name="Group 343"/>
          <p:cNvGrpSpPr/>
          <p:nvPr/>
        </p:nvGrpSpPr>
        <p:grpSpPr>
          <a:xfrm flipH="1">
            <a:off x="3442137" y="2819400"/>
            <a:ext cx="1600201" cy="685800"/>
            <a:chOff x="1986776" y="2133600"/>
            <a:chExt cx="1366026" cy="685800"/>
          </a:xfrm>
        </p:grpSpPr>
        <p:sp>
          <p:nvSpPr>
            <p:cNvPr id="79" name="Oval 344"/>
            <p:cNvSpPr/>
            <p:nvPr/>
          </p:nvSpPr>
          <p:spPr bwMode="auto">
            <a:xfrm>
              <a:off x="3092607" y="2514600"/>
              <a:ext cx="260195" cy="304800"/>
            </a:xfrm>
            <a:prstGeom prst="ellipse">
              <a:avLst/>
            </a:prstGeom>
            <a:noFill/>
            <a:ln w="38100"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a:r>
                <a:rPr lang="en-US" dirty="0">
                  <a:solidFill>
                    <a:srgbClr val="000000"/>
                  </a:solidFill>
                  <a:latin typeface="Arial" pitchFamily="-106" charset="0"/>
                  <a:ea typeface="ＭＳ Ｐゴシック"/>
                  <a:cs typeface="ＭＳ Ｐゴシック"/>
                </a:rPr>
                <a:t>11</a:t>
              </a:r>
            </a:p>
          </p:txBody>
        </p:sp>
        <p:sp>
          <p:nvSpPr>
            <p:cNvPr id="80" name="TextBox 345"/>
            <p:cNvSpPr txBox="1"/>
            <p:nvPr/>
          </p:nvSpPr>
          <p:spPr>
            <a:xfrm>
              <a:off x="1986776" y="2133600"/>
              <a:ext cx="1366025" cy="584776"/>
            </a:xfrm>
            <a:prstGeom prst="rect">
              <a:avLst/>
            </a:prstGeom>
            <a:noFill/>
          </p:spPr>
          <p:txBody>
            <a:bodyPr wrap="square" rtlCol="0">
              <a:spAutoFit/>
            </a:bodyPr>
            <a:lstStyle/>
            <a:p>
              <a:pPr algn="ctr"/>
              <a:r>
                <a:rPr lang="en-US" dirty="0" err="1">
                  <a:solidFill>
                    <a:srgbClr val="000000"/>
                  </a:solidFill>
                  <a:ea typeface="ＭＳ Ｐゴシック"/>
                  <a:cs typeface="ＭＳ Ｐゴシック"/>
                </a:rPr>
                <a:t>ExRep</a:t>
              </a:r>
              <a:r>
                <a:rPr lang="en-US" dirty="0">
                  <a:solidFill>
                    <a:srgbClr val="000000"/>
                  </a:solidFill>
                  <a:ea typeface="ＭＳ Ｐゴシック"/>
                  <a:cs typeface="ＭＳ Ｐゴシック"/>
                </a:rPr>
                <a:t> arrives at cache</a:t>
              </a:r>
            </a:p>
          </p:txBody>
        </p:sp>
      </p:grpSp>
      <p:grpSp>
        <p:nvGrpSpPr>
          <p:cNvPr id="81" name="Group 346"/>
          <p:cNvGrpSpPr/>
          <p:nvPr/>
        </p:nvGrpSpPr>
        <p:grpSpPr>
          <a:xfrm flipH="1">
            <a:off x="3518338" y="1828800"/>
            <a:ext cx="2209801" cy="914400"/>
            <a:chOff x="1531431" y="1676400"/>
            <a:chExt cx="1886415" cy="914400"/>
          </a:xfrm>
        </p:grpSpPr>
        <p:sp>
          <p:nvSpPr>
            <p:cNvPr id="82" name="Oval 347"/>
            <p:cNvSpPr/>
            <p:nvPr/>
          </p:nvSpPr>
          <p:spPr bwMode="auto">
            <a:xfrm>
              <a:off x="3092605" y="2286000"/>
              <a:ext cx="260195" cy="304800"/>
            </a:xfrm>
            <a:prstGeom prst="ellipse">
              <a:avLst/>
            </a:prstGeom>
            <a:noFill/>
            <a:ln w="38100"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a:r>
                <a:rPr lang="en-US" dirty="0">
                  <a:solidFill>
                    <a:srgbClr val="000000"/>
                  </a:solidFill>
                  <a:latin typeface="Arial" pitchFamily="-106" charset="0"/>
                  <a:ea typeface="ＭＳ Ｐゴシック"/>
                  <a:cs typeface="ＭＳ Ｐゴシック"/>
                </a:rPr>
                <a:t>12</a:t>
              </a:r>
            </a:p>
          </p:txBody>
        </p:sp>
        <p:sp>
          <p:nvSpPr>
            <p:cNvPr id="83" name="TextBox 348"/>
            <p:cNvSpPr txBox="1"/>
            <p:nvPr/>
          </p:nvSpPr>
          <p:spPr>
            <a:xfrm>
              <a:off x="1531431" y="1676400"/>
              <a:ext cx="1886415" cy="830997"/>
            </a:xfrm>
            <a:prstGeom prst="rect">
              <a:avLst/>
            </a:prstGeom>
            <a:noFill/>
          </p:spPr>
          <p:txBody>
            <a:bodyPr wrap="square" rtlCol="0">
              <a:spAutoFit/>
            </a:bodyPr>
            <a:lstStyle/>
            <a:p>
              <a:pPr algn="ctr"/>
              <a:r>
                <a:rPr lang="en-US" dirty="0">
                  <a:solidFill>
                    <a:srgbClr val="000000"/>
                  </a:solidFill>
                  <a:ea typeface="ＭＳ Ｐゴシック"/>
                  <a:cs typeface="ＭＳ Ｐゴシック"/>
                </a:rPr>
                <a:t>Update cache tag and data, then store data from CPU</a:t>
              </a:r>
            </a:p>
          </p:txBody>
        </p:sp>
      </p:grpSp>
      <p:cxnSp>
        <p:nvCxnSpPr>
          <p:cNvPr id="84" name="Straight Connector 350"/>
          <p:cNvCxnSpPr/>
          <p:nvPr/>
        </p:nvCxnSpPr>
        <p:spPr bwMode="auto">
          <a:xfrm>
            <a:off x="2146738" y="3657600"/>
            <a:ext cx="5486400" cy="1588"/>
          </a:xfrm>
          <a:prstGeom prst="line">
            <a:avLst/>
          </a:prstGeom>
          <a:noFill/>
          <a:ln w="38100" cap="flat" cmpd="sng" algn="ctr">
            <a:solidFill>
              <a:schemeClr val="tx1"/>
            </a:solidFill>
            <a:prstDash val="solid"/>
            <a:round/>
            <a:headEnd type="none" w="med" len="med"/>
            <a:tailEnd type="none" w="med" len="med"/>
          </a:ln>
          <a:effectLst/>
        </p:spPr>
      </p:cxnSp>
      <p:cxnSp>
        <p:nvCxnSpPr>
          <p:cNvPr id="85" name="Straight Connector 351"/>
          <p:cNvCxnSpPr/>
          <p:nvPr/>
        </p:nvCxnSpPr>
        <p:spPr bwMode="auto">
          <a:xfrm>
            <a:off x="2070538" y="4114800"/>
            <a:ext cx="5486400" cy="1588"/>
          </a:xfrm>
          <a:prstGeom prst="line">
            <a:avLst/>
          </a:prstGeom>
          <a:noFill/>
          <a:ln w="38100" cap="flat" cmpd="sng" algn="ctr">
            <a:solidFill>
              <a:schemeClr val="tx1"/>
            </a:solidFill>
            <a:prstDash val="solid"/>
            <a:round/>
            <a:headEnd type="none" w="med" len="med"/>
            <a:tailEnd type="none" w="med" len="med"/>
          </a:ln>
          <a:effectLst/>
        </p:spPr>
      </p:cxnSp>
      <p:cxnSp>
        <p:nvCxnSpPr>
          <p:cNvPr id="86" name="Straight Connector 353"/>
          <p:cNvCxnSpPr/>
          <p:nvPr/>
        </p:nvCxnSpPr>
        <p:spPr bwMode="auto">
          <a:xfrm>
            <a:off x="7633138" y="3657600"/>
            <a:ext cx="609600" cy="1588"/>
          </a:xfrm>
          <a:prstGeom prst="line">
            <a:avLst/>
          </a:prstGeom>
          <a:noFill/>
          <a:ln w="38100" cap="flat" cmpd="sng" algn="ctr">
            <a:solidFill>
              <a:schemeClr val="tx1"/>
            </a:solidFill>
            <a:prstDash val="dash"/>
            <a:round/>
            <a:headEnd type="none" w="med" len="med"/>
            <a:tailEnd type="none" w="med" len="med"/>
          </a:ln>
          <a:effectLst/>
        </p:spPr>
      </p:cxnSp>
      <p:cxnSp>
        <p:nvCxnSpPr>
          <p:cNvPr id="87" name="Straight Connector 354"/>
          <p:cNvCxnSpPr/>
          <p:nvPr/>
        </p:nvCxnSpPr>
        <p:spPr bwMode="auto">
          <a:xfrm>
            <a:off x="7556938" y="4114800"/>
            <a:ext cx="609600" cy="1588"/>
          </a:xfrm>
          <a:prstGeom prst="line">
            <a:avLst/>
          </a:prstGeom>
          <a:noFill/>
          <a:ln w="38100" cap="flat" cmpd="sng" algn="ctr">
            <a:solidFill>
              <a:schemeClr val="tx1"/>
            </a:solidFill>
            <a:prstDash val="dash"/>
            <a:round/>
            <a:headEnd type="none" w="med" len="med"/>
            <a:tailEnd type="none" w="med" len="med"/>
          </a:ln>
          <a:effectLst/>
        </p:spPr>
      </p:cxnSp>
      <p:cxnSp>
        <p:nvCxnSpPr>
          <p:cNvPr id="88" name="Straight Connector 355"/>
          <p:cNvCxnSpPr/>
          <p:nvPr/>
        </p:nvCxnSpPr>
        <p:spPr bwMode="auto">
          <a:xfrm>
            <a:off x="1384738" y="4114800"/>
            <a:ext cx="609600" cy="1588"/>
          </a:xfrm>
          <a:prstGeom prst="line">
            <a:avLst/>
          </a:prstGeom>
          <a:noFill/>
          <a:ln w="38100" cap="flat" cmpd="sng" algn="ctr">
            <a:solidFill>
              <a:schemeClr val="tx1"/>
            </a:solidFill>
            <a:prstDash val="dash"/>
            <a:round/>
            <a:headEnd type="none" w="med" len="med"/>
            <a:tailEnd type="none" w="med" len="med"/>
          </a:ln>
          <a:effectLst/>
        </p:spPr>
      </p:cxnSp>
      <p:cxnSp>
        <p:nvCxnSpPr>
          <p:cNvPr id="89" name="Straight Connector 356"/>
          <p:cNvCxnSpPr/>
          <p:nvPr/>
        </p:nvCxnSpPr>
        <p:spPr bwMode="auto">
          <a:xfrm>
            <a:off x="1537138" y="3657600"/>
            <a:ext cx="609600" cy="1588"/>
          </a:xfrm>
          <a:prstGeom prst="line">
            <a:avLst/>
          </a:prstGeom>
          <a:noFill/>
          <a:ln w="38100" cap="flat" cmpd="sng" algn="ctr">
            <a:solidFill>
              <a:schemeClr val="tx1"/>
            </a:solidFill>
            <a:prstDash val="dash"/>
            <a:round/>
            <a:headEnd type="none" w="med" len="med"/>
            <a:tailEnd type="none" w="med" len="med"/>
          </a:ln>
          <a:effectLst/>
        </p:spPr>
      </p:cxnSp>
      <p:sp>
        <p:nvSpPr>
          <p:cNvPr id="90" name="TextBox 357"/>
          <p:cNvSpPr txBox="1"/>
          <p:nvPr/>
        </p:nvSpPr>
        <p:spPr>
          <a:xfrm>
            <a:off x="2680138" y="3733800"/>
            <a:ext cx="2416046" cy="338554"/>
          </a:xfrm>
          <a:prstGeom prst="rect">
            <a:avLst/>
          </a:prstGeom>
          <a:noFill/>
        </p:spPr>
        <p:txBody>
          <a:bodyPr wrap="none" rtlCol="0">
            <a:spAutoFit/>
          </a:bodyPr>
          <a:lstStyle/>
          <a:p>
            <a:pPr algn="ctr"/>
            <a:r>
              <a:rPr lang="en-US" dirty="0">
                <a:solidFill>
                  <a:srgbClr val="000000"/>
                </a:solidFill>
                <a:ea typeface="ＭＳ Ｐゴシック"/>
                <a:cs typeface="ＭＳ Ｐゴシック"/>
              </a:rPr>
              <a:t>Interconnection Network</a:t>
            </a:r>
          </a:p>
        </p:txBody>
      </p:sp>
      <p:grpSp>
        <p:nvGrpSpPr>
          <p:cNvPr id="91" name="Group 226"/>
          <p:cNvGrpSpPr>
            <a:grpSpLocks/>
          </p:cNvGrpSpPr>
          <p:nvPr/>
        </p:nvGrpSpPr>
        <p:grpSpPr bwMode="auto">
          <a:xfrm>
            <a:off x="6871138" y="1447800"/>
            <a:ext cx="838200" cy="2209800"/>
            <a:chOff x="864" y="816"/>
            <a:chExt cx="528" cy="1392"/>
          </a:xfrm>
        </p:grpSpPr>
        <p:sp>
          <p:nvSpPr>
            <p:cNvPr id="92" name="Rectangle 227"/>
            <p:cNvSpPr>
              <a:spLocks noChangeArrowheads="1"/>
            </p:cNvSpPr>
            <p:nvPr/>
          </p:nvSpPr>
          <p:spPr bwMode="auto">
            <a:xfrm>
              <a:off x="864" y="816"/>
              <a:ext cx="528" cy="288"/>
            </a:xfrm>
            <a:prstGeom prst="rect">
              <a:avLst/>
            </a:prstGeom>
            <a:solidFill>
              <a:schemeClr val="bg1"/>
            </a:solidFill>
            <a:ln w="25400" cap="flat" cmpd="sng" algn="ctr">
              <a:solidFill>
                <a:schemeClr val="tx1"/>
              </a:solidFill>
              <a:prstDash val="solid"/>
              <a:miter lim="800000"/>
              <a:headEnd type="none" w="med" len="med"/>
              <a:tailEnd w="med" len="med"/>
            </a:ln>
          </p:spPr>
          <p:txBody>
            <a:bodyPr anchor="ctr">
              <a:prstTxWarp prst="textNoShape">
                <a:avLst/>
              </a:prstTxWarp>
            </a:bodyPr>
            <a:lstStyle/>
            <a:p>
              <a:pPr algn="ctr"/>
              <a:r>
                <a:rPr lang="en-US">
                  <a:solidFill>
                    <a:srgbClr val="000000"/>
                  </a:solidFill>
                  <a:ea typeface="ＭＳ Ｐゴシック"/>
                  <a:cs typeface="ＭＳ Ｐゴシック"/>
                </a:rPr>
                <a:t>CPU</a:t>
              </a:r>
            </a:p>
          </p:txBody>
        </p:sp>
        <p:grpSp>
          <p:nvGrpSpPr>
            <p:cNvPr id="93" name="Group 228"/>
            <p:cNvGrpSpPr>
              <a:grpSpLocks/>
            </p:cNvGrpSpPr>
            <p:nvPr/>
          </p:nvGrpSpPr>
          <p:grpSpPr bwMode="auto">
            <a:xfrm>
              <a:off x="912" y="1104"/>
              <a:ext cx="192" cy="432"/>
              <a:chOff x="1008" y="1536"/>
              <a:chExt cx="192" cy="432"/>
            </a:xfrm>
          </p:grpSpPr>
          <p:grpSp>
            <p:nvGrpSpPr>
              <p:cNvPr id="119" name="Group 229"/>
              <p:cNvGrpSpPr>
                <a:grpSpLocks/>
              </p:cNvGrpSpPr>
              <p:nvPr/>
            </p:nvGrpSpPr>
            <p:grpSpPr bwMode="auto">
              <a:xfrm>
                <a:off x="1008" y="1584"/>
                <a:ext cx="192" cy="240"/>
                <a:chOff x="1824" y="1296"/>
                <a:chExt cx="192" cy="240"/>
              </a:xfrm>
            </p:grpSpPr>
            <p:sp>
              <p:nvSpPr>
                <p:cNvPr id="122" name="Rectangle 230"/>
                <p:cNvSpPr>
                  <a:spLocks noChangeArrowheads="1"/>
                </p:cNvSpPr>
                <p:nvPr/>
              </p:nvSpPr>
              <p:spPr bwMode="auto">
                <a:xfrm>
                  <a:off x="1824" y="1488"/>
                  <a:ext cx="192" cy="48"/>
                </a:xfrm>
                <a:prstGeom prst="rect">
                  <a:avLst/>
                </a:prstGeom>
                <a:solidFill>
                  <a:schemeClr val="bg1"/>
                </a:solidFill>
                <a:ln w="25400" cap="flat" cmpd="sng" algn="ctr">
                  <a:solidFill>
                    <a:schemeClr val="tx1"/>
                  </a:solidFill>
                  <a:prstDash val="solid"/>
                  <a:miter lim="800000"/>
                  <a:headEnd type="none" w="med" len="med"/>
                  <a:tailEnd w="med" len="med"/>
                </a:ln>
              </p:spPr>
              <p:txBody>
                <a:bodyPr anchor="ctr">
                  <a:prstTxWarp prst="textNoShape">
                    <a:avLst/>
                  </a:prstTxWarp>
                </a:bodyPr>
                <a:lstStyle/>
                <a:p>
                  <a:pPr algn="ctr"/>
                  <a:endParaRPr lang="en-US">
                    <a:solidFill>
                      <a:srgbClr val="000000"/>
                    </a:solidFill>
                    <a:ea typeface="ＭＳ Ｐゴシック"/>
                    <a:cs typeface="ＭＳ Ｐゴシック"/>
                  </a:endParaRPr>
                </a:p>
              </p:txBody>
            </p:sp>
            <p:sp>
              <p:nvSpPr>
                <p:cNvPr id="123" name="Rectangle 231"/>
                <p:cNvSpPr>
                  <a:spLocks noChangeArrowheads="1"/>
                </p:cNvSpPr>
                <p:nvPr/>
              </p:nvSpPr>
              <p:spPr bwMode="auto">
                <a:xfrm>
                  <a:off x="1824" y="1440"/>
                  <a:ext cx="192" cy="48"/>
                </a:xfrm>
                <a:prstGeom prst="rect">
                  <a:avLst/>
                </a:prstGeom>
                <a:solidFill>
                  <a:schemeClr val="bg1"/>
                </a:solidFill>
                <a:ln w="25400" cap="flat" cmpd="sng" algn="ctr">
                  <a:solidFill>
                    <a:schemeClr val="tx1"/>
                  </a:solidFill>
                  <a:prstDash val="solid"/>
                  <a:miter lim="800000"/>
                  <a:headEnd type="none" w="med" len="med"/>
                  <a:tailEnd w="med" len="med"/>
                </a:ln>
              </p:spPr>
              <p:txBody>
                <a:bodyPr anchor="ctr">
                  <a:prstTxWarp prst="textNoShape">
                    <a:avLst/>
                  </a:prstTxWarp>
                </a:bodyPr>
                <a:lstStyle/>
                <a:p>
                  <a:pPr algn="ctr"/>
                  <a:endParaRPr lang="en-US">
                    <a:solidFill>
                      <a:srgbClr val="000000"/>
                    </a:solidFill>
                    <a:ea typeface="ＭＳ Ｐゴシック"/>
                    <a:cs typeface="ＭＳ Ｐゴシック"/>
                  </a:endParaRPr>
                </a:p>
              </p:txBody>
            </p:sp>
            <p:sp>
              <p:nvSpPr>
                <p:cNvPr id="124" name="Rectangle 232"/>
                <p:cNvSpPr>
                  <a:spLocks noChangeArrowheads="1"/>
                </p:cNvSpPr>
                <p:nvPr/>
              </p:nvSpPr>
              <p:spPr bwMode="auto">
                <a:xfrm>
                  <a:off x="1824" y="1392"/>
                  <a:ext cx="192" cy="48"/>
                </a:xfrm>
                <a:prstGeom prst="rect">
                  <a:avLst/>
                </a:prstGeom>
                <a:solidFill>
                  <a:schemeClr val="bg1"/>
                </a:solidFill>
                <a:ln w="25400" cap="flat" cmpd="sng" algn="ctr">
                  <a:solidFill>
                    <a:schemeClr val="tx1"/>
                  </a:solidFill>
                  <a:prstDash val="solid"/>
                  <a:miter lim="800000"/>
                  <a:headEnd type="none" w="med" len="med"/>
                  <a:tailEnd w="med" len="med"/>
                </a:ln>
              </p:spPr>
              <p:txBody>
                <a:bodyPr anchor="ctr">
                  <a:prstTxWarp prst="textNoShape">
                    <a:avLst/>
                  </a:prstTxWarp>
                </a:bodyPr>
                <a:lstStyle/>
                <a:p>
                  <a:pPr algn="ctr"/>
                  <a:endParaRPr lang="en-US">
                    <a:solidFill>
                      <a:srgbClr val="000000"/>
                    </a:solidFill>
                    <a:ea typeface="ＭＳ Ｐゴシック"/>
                    <a:cs typeface="ＭＳ Ｐゴシック"/>
                  </a:endParaRPr>
                </a:p>
              </p:txBody>
            </p:sp>
            <p:sp>
              <p:nvSpPr>
                <p:cNvPr id="125" name="Freeform 233"/>
                <p:cNvSpPr>
                  <a:spLocks/>
                </p:cNvSpPr>
                <p:nvPr/>
              </p:nvSpPr>
              <p:spPr bwMode="auto">
                <a:xfrm>
                  <a:off x="1824" y="1296"/>
                  <a:ext cx="192" cy="240"/>
                </a:xfrm>
                <a:custGeom>
                  <a:avLst/>
                  <a:gdLst>
                    <a:gd name="T0" fmla="*/ 0 w 192"/>
                    <a:gd name="T1" fmla="*/ 0 h 240"/>
                    <a:gd name="T2" fmla="*/ 0 w 192"/>
                    <a:gd name="T3" fmla="*/ 240 h 240"/>
                    <a:gd name="T4" fmla="*/ 192 w 192"/>
                    <a:gd name="T5" fmla="*/ 240 h 240"/>
                    <a:gd name="T6" fmla="*/ 192 w 192"/>
                    <a:gd name="T7" fmla="*/ 0 h 240"/>
                    <a:gd name="T8" fmla="*/ 0 60000 65536"/>
                    <a:gd name="T9" fmla="*/ 0 60000 65536"/>
                    <a:gd name="T10" fmla="*/ 0 60000 65536"/>
                    <a:gd name="T11" fmla="*/ 0 60000 65536"/>
                    <a:gd name="T12" fmla="*/ 0 w 192"/>
                    <a:gd name="T13" fmla="*/ 0 h 240"/>
                    <a:gd name="T14" fmla="*/ 192 w 192"/>
                    <a:gd name="T15" fmla="*/ 240 h 240"/>
                  </a:gdLst>
                  <a:ahLst/>
                  <a:cxnLst>
                    <a:cxn ang="T8">
                      <a:pos x="T0" y="T1"/>
                    </a:cxn>
                    <a:cxn ang="T9">
                      <a:pos x="T2" y="T3"/>
                    </a:cxn>
                    <a:cxn ang="T10">
                      <a:pos x="T4" y="T5"/>
                    </a:cxn>
                    <a:cxn ang="T11">
                      <a:pos x="T6" y="T7"/>
                    </a:cxn>
                  </a:cxnLst>
                  <a:rect l="T12" t="T13" r="T14" b="T15"/>
                  <a:pathLst>
                    <a:path w="192" h="240">
                      <a:moveTo>
                        <a:pt x="0" y="0"/>
                      </a:moveTo>
                      <a:lnTo>
                        <a:pt x="0" y="240"/>
                      </a:lnTo>
                      <a:lnTo>
                        <a:pt x="192" y="240"/>
                      </a:lnTo>
                      <a:lnTo>
                        <a:pt x="192" y="0"/>
                      </a:lnTo>
                    </a:path>
                  </a:pathLst>
                </a:custGeom>
                <a:noFill/>
                <a:ln w="25400" cap="flat" cmpd="sng" algn="ctr">
                  <a:solidFill>
                    <a:schemeClr val="tx1"/>
                  </a:solidFill>
                  <a:prstDash val="solid"/>
                  <a:round/>
                  <a:headEnd type="none" w="med" len="med"/>
                  <a:tailEnd w="med" len="med"/>
                </a:ln>
              </p:spPr>
              <p:txBody>
                <a:bodyPr wrap="none" anchor="ctr">
                  <a:prstTxWarp prst="textNoShape">
                    <a:avLst/>
                  </a:prstTxWarp>
                </a:bodyPr>
                <a:lstStyle/>
                <a:p>
                  <a:pPr algn="ctr"/>
                  <a:endParaRPr lang="en-US">
                    <a:solidFill>
                      <a:srgbClr val="000000"/>
                    </a:solidFill>
                    <a:ea typeface="ＭＳ Ｐゴシック"/>
                    <a:cs typeface="ＭＳ Ｐゴシック"/>
                  </a:endParaRPr>
                </a:p>
              </p:txBody>
            </p:sp>
          </p:grpSp>
          <p:sp>
            <p:nvSpPr>
              <p:cNvPr id="120" name="Line 234"/>
              <p:cNvSpPr>
                <a:spLocks noChangeShapeType="1"/>
              </p:cNvSpPr>
              <p:nvPr/>
            </p:nvSpPr>
            <p:spPr bwMode="auto">
              <a:xfrm>
                <a:off x="1104" y="1824"/>
                <a:ext cx="0" cy="144"/>
              </a:xfrm>
              <a:prstGeom prst="line">
                <a:avLst/>
              </a:prstGeom>
              <a:noFill/>
              <a:ln w="25400" cap="flat" cmpd="sng" algn="ctr">
                <a:solidFill>
                  <a:schemeClr val="tx1"/>
                </a:solidFill>
                <a:prstDash val="solid"/>
                <a:round/>
                <a:headEnd type="none" w="med" len="med"/>
                <a:tailEnd type="triangle" w="med" len="med"/>
              </a:ln>
            </p:spPr>
            <p:txBody>
              <a:bodyPr wrap="none" anchor="ctr">
                <a:prstTxWarp prst="textNoShape">
                  <a:avLst/>
                </a:prstTxWarp>
              </a:bodyPr>
              <a:lstStyle/>
              <a:p>
                <a:pPr algn="ctr"/>
                <a:endParaRPr lang="en-US">
                  <a:solidFill>
                    <a:srgbClr val="000000"/>
                  </a:solidFill>
                  <a:ea typeface="ＭＳ Ｐゴシック"/>
                  <a:cs typeface="ＭＳ Ｐゴシック"/>
                </a:endParaRPr>
              </a:p>
            </p:txBody>
          </p:sp>
          <p:sp>
            <p:nvSpPr>
              <p:cNvPr id="121" name="Line 235"/>
              <p:cNvSpPr>
                <a:spLocks noChangeShapeType="1"/>
              </p:cNvSpPr>
              <p:nvPr/>
            </p:nvSpPr>
            <p:spPr bwMode="auto">
              <a:xfrm>
                <a:off x="1104" y="1536"/>
                <a:ext cx="0" cy="144"/>
              </a:xfrm>
              <a:prstGeom prst="line">
                <a:avLst/>
              </a:prstGeom>
              <a:noFill/>
              <a:ln w="25400" cap="flat" cmpd="sng" algn="ctr">
                <a:solidFill>
                  <a:schemeClr val="tx1"/>
                </a:solidFill>
                <a:prstDash val="solid"/>
                <a:round/>
                <a:headEnd type="none" w="med" len="med"/>
                <a:tailEnd type="triangle" w="med" len="med"/>
              </a:ln>
            </p:spPr>
            <p:txBody>
              <a:bodyPr wrap="none" anchor="ctr">
                <a:prstTxWarp prst="textNoShape">
                  <a:avLst/>
                </a:prstTxWarp>
              </a:bodyPr>
              <a:lstStyle/>
              <a:p>
                <a:pPr algn="ctr"/>
                <a:endParaRPr lang="en-US">
                  <a:solidFill>
                    <a:srgbClr val="000000"/>
                  </a:solidFill>
                  <a:ea typeface="ＭＳ Ｐゴシック"/>
                  <a:cs typeface="ＭＳ Ｐゴシック"/>
                </a:endParaRPr>
              </a:p>
            </p:txBody>
          </p:sp>
        </p:grpSp>
        <p:grpSp>
          <p:nvGrpSpPr>
            <p:cNvPr id="94" name="Group 236"/>
            <p:cNvGrpSpPr>
              <a:grpSpLocks/>
            </p:cNvGrpSpPr>
            <p:nvPr/>
          </p:nvGrpSpPr>
          <p:grpSpPr bwMode="auto">
            <a:xfrm flipV="1">
              <a:off x="1152" y="1104"/>
              <a:ext cx="192" cy="432"/>
              <a:chOff x="1008" y="1536"/>
              <a:chExt cx="192" cy="432"/>
            </a:xfrm>
          </p:grpSpPr>
          <p:grpSp>
            <p:nvGrpSpPr>
              <p:cNvPr id="112" name="Group 237"/>
              <p:cNvGrpSpPr>
                <a:grpSpLocks/>
              </p:cNvGrpSpPr>
              <p:nvPr/>
            </p:nvGrpSpPr>
            <p:grpSpPr bwMode="auto">
              <a:xfrm>
                <a:off x="1008" y="1584"/>
                <a:ext cx="192" cy="240"/>
                <a:chOff x="1824" y="1296"/>
                <a:chExt cx="192" cy="240"/>
              </a:xfrm>
            </p:grpSpPr>
            <p:sp>
              <p:nvSpPr>
                <p:cNvPr id="115" name="Rectangle 238"/>
                <p:cNvSpPr>
                  <a:spLocks noChangeArrowheads="1"/>
                </p:cNvSpPr>
                <p:nvPr/>
              </p:nvSpPr>
              <p:spPr bwMode="auto">
                <a:xfrm>
                  <a:off x="1824" y="1488"/>
                  <a:ext cx="192" cy="48"/>
                </a:xfrm>
                <a:prstGeom prst="rect">
                  <a:avLst/>
                </a:prstGeom>
                <a:solidFill>
                  <a:schemeClr val="bg1"/>
                </a:solidFill>
                <a:ln w="25400" cap="flat" cmpd="sng" algn="ctr">
                  <a:solidFill>
                    <a:schemeClr val="tx1"/>
                  </a:solidFill>
                  <a:prstDash val="solid"/>
                  <a:miter lim="800000"/>
                  <a:headEnd type="none" w="med" len="med"/>
                  <a:tailEnd w="med" len="med"/>
                </a:ln>
              </p:spPr>
              <p:txBody>
                <a:bodyPr rot="10800000" anchor="ctr">
                  <a:prstTxWarp prst="textNoShape">
                    <a:avLst/>
                  </a:prstTxWarp>
                </a:bodyPr>
                <a:lstStyle/>
                <a:p>
                  <a:pPr algn="ctr"/>
                  <a:endParaRPr lang="en-US">
                    <a:solidFill>
                      <a:srgbClr val="000000"/>
                    </a:solidFill>
                    <a:ea typeface="ＭＳ Ｐゴシック"/>
                    <a:cs typeface="ＭＳ Ｐゴシック"/>
                  </a:endParaRPr>
                </a:p>
              </p:txBody>
            </p:sp>
            <p:sp>
              <p:nvSpPr>
                <p:cNvPr id="116" name="Rectangle 239"/>
                <p:cNvSpPr>
                  <a:spLocks noChangeArrowheads="1"/>
                </p:cNvSpPr>
                <p:nvPr/>
              </p:nvSpPr>
              <p:spPr bwMode="auto">
                <a:xfrm>
                  <a:off x="1824" y="1440"/>
                  <a:ext cx="192" cy="48"/>
                </a:xfrm>
                <a:prstGeom prst="rect">
                  <a:avLst/>
                </a:prstGeom>
                <a:solidFill>
                  <a:schemeClr val="bg1"/>
                </a:solidFill>
                <a:ln w="25400" cap="flat" cmpd="sng" algn="ctr">
                  <a:solidFill>
                    <a:schemeClr val="tx1"/>
                  </a:solidFill>
                  <a:prstDash val="solid"/>
                  <a:miter lim="800000"/>
                  <a:headEnd type="none" w="med" len="med"/>
                  <a:tailEnd w="med" len="med"/>
                </a:ln>
              </p:spPr>
              <p:txBody>
                <a:bodyPr rot="10800000" anchor="ctr">
                  <a:prstTxWarp prst="textNoShape">
                    <a:avLst/>
                  </a:prstTxWarp>
                </a:bodyPr>
                <a:lstStyle/>
                <a:p>
                  <a:pPr algn="ctr"/>
                  <a:endParaRPr lang="en-US">
                    <a:solidFill>
                      <a:srgbClr val="000000"/>
                    </a:solidFill>
                    <a:ea typeface="ＭＳ Ｐゴシック"/>
                    <a:cs typeface="ＭＳ Ｐゴシック"/>
                  </a:endParaRPr>
                </a:p>
              </p:txBody>
            </p:sp>
            <p:sp>
              <p:nvSpPr>
                <p:cNvPr id="117" name="Rectangle 240"/>
                <p:cNvSpPr>
                  <a:spLocks noChangeArrowheads="1"/>
                </p:cNvSpPr>
                <p:nvPr/>
              </p:nvSpPr>
              <p:spPr bwMode="auto">
                <a:xfrm>
                  <a:off x="1824" y="1392"/>
                  <a:ext cx="192" cy="48"/>
                </a:xfrm>
                <a:prstGeom prst="rect">
                  <a:avLst/>
                </a:prstGeom>
                <a:solidFill>
                  <a:schemeClr val="bg1"/>
                </a:solidFill>
                <a:ln w="25400" cap="flat" cmpd="sng" algn="ctr">
                  <a:solidFill>
                    <a:schemeClr val="tx1"/>
                  </a:solidFill>
                  <a:prstDash val="solid"/>
                  <a:miter lim="800000"/>
                  <a:headEnd type="none" w="med" len="med"/>
                  <a:tailEnd w="med" len="med"/>
                </a:ln>
              </p:spPr>
              <p:txBody>
                <a:bodyPr rot="10800000" anchor="ctr">
                  <a:prstTxWarp prst="textNoShape">
                    <a:avLst/>
                  </a:prstTxWarp>
                </a:bodyPr>
                <a:lstStyle/>
                <a:p>
                  <a:pPr algn="ctr"/>
                  <a:endParaRPr lang="en-US">
                    <a:solidFill>
                      <a:srgbClr val="000000"/>
                    </a:solidFill>
                    <a:ea typeface="ＭＳ Ｐゴシック"/>
                    <a:cs typeface="ＭＳ Ｐゴシック"/>
                  </a:endParaRPr>
                </a:p>
              </p:txBody>
            </p:sp>
            <p:sp>
              <p:nvSpPr>
                <p:cNvPr id="118" name="Freeform 241"/>
                <p:cNvSpPr>
                  <a:spLocks/>
                </p:cNvSpPr>
                <p:nvPr/>
              </p:nvSpPr>
              <p:spPr bwMode="auto">
                <a:xfrm>
                  <a:off x="1824" y="1296"/>
                  <a:ext cx="192" cy="240"/>
                </a:xfrm>
                <a:custGeom>
                  <a:avLst/>
                  <a:gdLst>
                    <a:gd name="T0" fmla="*/ 0 w 192"/>
                    <a:gd name="T1" fmla="*/ 0 h 240"/>
                    <a:gd name="T2" fmla="*/ 0 w 192"/>
                    <a:gd name="T3" fmla="*/ 240 h 240"/>
                    <a:gd name="T4" fmla="*/ 192 w 192"/>
                    <a:gd name="T5" fmla="*/ 240 h 240"/>
                    <a:gd name="T6" fmla="*/ 192 w 192"/>
                    <a:gd name="T7" fmla="*/ 0 h 240"/>
                    <a:gd name="T8" fmla="*/ 0 60000 65536"/>
                    <a:gd name="T9" fmla="*/ 0 60000 65536"/>
                    <a:gd name="T10" fmla="*/ 0 60000 65536"/>
                    <a:gd name="T11" fmla="*/ 0 60000 65536"/>
                    <a:gd name="T12" fmla="*/ 0 w 192"/>
                    <a:gd name="T13" fmla="*/ 0 h 240"/>
                    <a:gd name="T14" fmla="*/ 192 w 192"/>
                    <a:gd name="T15" fmla="*/ 240 h 240"/>
                  </a:gdLst>
                  <a:ahLst/>
                  <a:cxnLst>
                    <a:cxn ang="T8">
                      <a:pos x="T0" y="T1"/>
                    </a:cxn>
                    <a:cxn ang="T9">
                      <a:pos x="T2" y="T3"/>
                    </a:cxn>
                    <a:cxn ang="T10">
                      <a:pos x="T4" y="T5"/>
                    </a:cxn>
                    <a:cxn ang="T11">
                      <a:pos x="T6" y="T7"/>
                    </a:cxn>
                  </a:cxnLst>
                  <a:rect l="T12" t="T13" r="T14" b="T15"/>
                  <a:pathLst>
                    <a:path w="192" h="240">
                      <a:moveTo>
                        <a:pt x="0" y="0"/>
                      </a:moveTo>
                      <a:lnTo>
                        <a:pt x="0" y="240"/>
                      </a:lnTo>
                      <a:lnTo>
                        <a:pt x="192" y="240"/>
                      </a:lnTo>
                      <a:lnTo>
                        <a:pt x="192" y="0"/>
                      </a:lnTo>
                    </a:path>
                  </a:pathLst>
                </a:custGeom>
                <a:noFill/>
                <a:ln w="25400" cap="flat" cmpd="sng" algn="ctr">
                  <a:solidFill>
                    <a:schemeClr val="tx1"/>
                  </a:solidFill>
                  <a:prstDash val="solid"/>
                  <a:round/>
                  <a:headEnd type="none" w="med" len="med"/>
                  <a:tailEnd w="med" len="med"/>
                </a:ln>
              </p:spPr>
              <p:txBody>
                <a:bodyPr wrap="none" anchor="ctr">
                  <a:prstTxWarp prst="textNoShape">
                    <a:avLst/>
                  </a:prstTxWarp>
                </a:bodyPr>
                <a:lstStyle/>
                <a:p>
                  <a:pPr algn="ctr"/>
                  <a:endParaRPr lang="en-US">
                    <a:solidFill>
                      <a:srgbClr val="000000"/>
                    </a:solidFill>
                    <a:ea typeface="ＭＳ Ｐゴシック"/>
                    <a:cs typeface="ＭＳ Ｐゴシック"/>
                  </a:endParaRPr>
                </a:p>
              </p:txBody>
            </p:sp>
          </p:grpSp>
          <p:sp>
            <p:nvSpPr>
              <p:cNvPr id="113" name="Line 242"/>
              <p:cNvSpPr>
                <a:spLocks noChangeShapeType="1"/>
              </p:cNvSpPr>
              <p:nvPr/>
            </p:nvSpPr>
            <p:spPr bwMode="auto">
              <a:xfrm>
                <a:off x="1104" y="1824"/>
                <a:ext cx="0" cy="144"/>
              </a:xfrm>
              <a:prstGeom prst="line">
                <a:avLst/>
              </a:prstGeom>
              <a:noFill/>
              <a:ln w="25400" cap="flat" cmpd="sng" algn="ctr">
                <a:solidFill>
                  <a:schemeClr val="tx1"/>
                </a:solidFill>
                <a:prstDash val="solid"/>
                <a:round/>
                <a:headEnd type="none" w="med" len="med"/>
                <a:tailEnd type="triangle" w="med" len="med"/>
              </a:ln>
            </p:spPr>
            <p:txBody>
              <a:bodyPr wrap="none" anchor="ctr">
                <a:prstTxWarp prst="textNoShape">
                  <a:avLst/>
                </a:prstTxWarp>
              </a:bodyPr>
              <a:lstStyle/>
              <a:p>
                <a:pPr algn="ctr"/>
                <a:endParaRPr lang="en-US">
                  <a:solidFill>
                    <a:srgbClr val="000000"/>
                  </a:solidFill>
                  <a:ea typeface="ＭＳ Ｐゴシック"/>
                  <a:cs typeface="ＭＳ Ｐゴシック"/>
                </a:endParaRPr>
              </a:p>
            </p:txBody>
          </p:sp>
          <p:sp>
            <p:nvSpPr>
              <p:cNvPr id="114" name="Line 243"/>
              <p:cNvSpPr>
                <a:spLocks noChangeShapeType="1"/>
              </p:cNvSpPr>
              <p:nvPr/>
            </p:nvSpPr>
            <p:spPr bwMode="auto">
              <a:xfrm>
                <a:off x="1104" y="1536"/>
                <a:ext cx="0" cy="144"/>
              </a:xfrm>
              <a:prstGeom prst="line">
                <a:avLst/>
              </a:prstGeom>
              <a:noFill/>
              <a:ln w="25400" cap="flat" cmpd="sng" algn="ctr">
                <a:solidFill>
                  <a:schemeClr val="tx1"/>
                </a:solidFill>
                <a:prstDash val="solid"/>
                <a:round/>
                <a:headEnd type="none" w="med" len="med"/>
                <a:tailEnd type="triangle" w="med" len="med"/>
              </a:ln>
            </p:spPr>
            <p:txBody>
              <a:bodyPr wrap="none" anchor="ctr">
                <a:prstTxWarp prst="textNoShape">
                  <a:avLst/>
                </a:prstTxWarp>
              </a:bodyPr>
              <a:lstStyle/>
              <a:p>
                <a:pPr algn="ctr"/>
                <a:endParaRPr lang="en-US">
                  <a:solidFill>
                    <a:srgbClr val="000000"/>
                  </a:solidFill>
                  <a:ea typeface="ＭＳ Ｐゴシック"/>
                  <a:cs typeface="ＭＳ Ｐゴシック"/>
                </a:endParaRPr>
              </a:p>
            </p:txBody>
          </p:sp>
        </p:grpSp>
        <p:sp>
          <p:nvSpPr>
            <p:cNvPr id="95" name="Rectangle 244"/>
            <p:cNvSpPr>
              <a:spLocks noChangeArrowheads="1"/>
            </p:cNvSpPr>
            <p:nvPr/>
          </p:nvSpPr>
          <p:spPr bwMode="auto">
            <a:xfrm>
              <a:off x="864" y="1536"/>
              <a:ext cx="528" cy="240"/>
            </a:xfrm>
            <a:prstGeom prst="rect">
              <a:avLst/>
            </a:prstGeom>
            <a:solidFill>
              <a:schemeClr val="bg1"/>
            </a:solidFill>
            <a:ln w="25400" cap="flat" cmpd="sng" algn="ctr">
              <a:solidFill>
                <a:schemeClr val="tx1"/>
              </a:solidFill>
              <a:prstDash val="solid"/>
              <a:miter lim="800000"/>
              <a:headEnd type="none" w="med" len="med"/>
              <a:tailEnd w="med" len="med"/>
            </a:ln>
          </p:spPr>
          <p:txBody>
            <a:bodyPr anchor="ctr">
              <a:prstTxWarp prst="textNoShape">
                <a:avLst/>
              </a:prstTxWarp>
            </a:bodyPr>
            <a:lstStyle/>
            <a:p>
              <a:pPr algn="ctr"/>
              <a:r>
                <a:rPr lang="en-US">
                  <a:solidFill>
                    <a:srgbClr val="000000"/>
                  </a:solidFill>
                  <a:ea typeface="ＭＳ Ｐゴシック"/>
                  <a:cs typeface="ＭＳ Ｐゴシック"/>
                </a:rPr>
                <a:t>Cache</a:t>
              </a:r>
            </a:p>
          </p:txBody>
        </p:sp>
        <p:grpSp>
          <p:nvGrpSpPr>
            <p:cNvPr id="96" name="Group 245"/>
            <p:cNvGrpSpPr>
              <a:grpSpLocks/>
            </p:cNvGrpSpPr>
            <p:nvPr/>
          </p:nvGrpSpPr>
          <p:grpSpPr bwMode="auto">
            <a:xfrm flipV="1">
              <a:off x="1152" y="1776"/>
              <a:ext cx="192" cy="432"/>
              <a:chOff x="1008" y="1536"/>
              <a:chExt cx="192" cy="432"/>
            </a:xfrm>
          </p:grpSpPr>
          <p:grpSp>
            <p:nvGrpSpPr>
              <p:cNvPr id="105" name="Group 246"/>
              <p:cNvGrpSpPr>
                <a:grpSpLocks/>
              </p:cNvGrpSpPr>
              <p:nvPr/>
            </p:nvGrpSpPr>
            <p:grpSpPr bwMode="auto">
              <a:xfrm>
                <a:off x="1008" y="1584"/>
                <a:ext cx="192" cy="240"/>
                <a:chOff x="1824" y="1296"/>
                <a:chExt cx="192" cy="240"/>
              </a:xfrm>
            </p:grpSpPr>
            <p:sp>
              <p:nvSpPr>
                <p:cNvPr id="108" name="Rectangle 247"/>
                <p:cNvSpPr>
                  <a:spLocks noChangeArrowheads="1"/>
                </p:cNvSpPr>
                <p:nvPr/>
              </p:nvSpPr>
              <p:spPr bwMode="auto">
                <a:xfrm>
                  <a:off x="1824" y="1488"/>
                  <a:ext cx="192" cy="48"/>
                </a:xfrm>
                <a:prstGeom prst="rect">
                  <a:avLst/>
                </a:prstGeom>
                <a:solidFill>
                  <a:schemeClr val="bg1"/>
                </a:solidFill>
                <a:ln w="25400" cap="flat" cmpd="sng" algn="ctr">
                  <a:solidFill>
                    <a:schemeClr val="tx1"/>
                  </a:solidFill>
                  <a:prstDash val="solid"/>
                  <a:miter lim="800000"/>
                  <a:headEnd type="none" w="med" len="med"/>
                  <a:tailEnd w="med" len="med"/>
                </a:ln>
              </p:spPr>
              <p:txBody>
                <a:bodyPr rot="10800000" anchor="ctr">
                  <a:prstTxWarp prst="textNoShape">
                    <a:avLst/>
                  </a:prstTxWarp>
                </a:bodyPr>
                <a:lstStyle/>
                <a:p>
                  <a:pPr algn="ctr"/>
                  <a:endParaRPr lang="en-US">
                    <a:solidFill>
                      <a:srgbClr val="000000"/>
                    </a:solidFill>
                    <a:ea typeface="ＭＳ Ｐゴシック"/>
                    <a:cs typeface="ＭＳ Ｐゴシック"/>
                  </a:endParaRPr>
                </a:p>
              </p:txBody>
            </p:sp>
            <p:sp>
              <p:nvSpPr>
                <p:cNvPr id="109" name="Rectangle 248"/>
                <p:cNvSpPr>
                  <a:spLocks noChangeArrowheads="1"/>
                </p:cNvSpPr>
                <p:nvPr/>
              </p:nvSpPr>
              <p:spPr bwMode="auto">
                <a:xfrm>
                  <a:off x="1824" y="1440"/>
                  <a:ext cx="192" cy="48"/>
                </a:xfrm>
                <a:prstGeom prst="rect">
                  <a:avLst/>
                </a:prstGeom>
                <a:solidFill>
                  <a:schemeClr val="bg1"/>
                </a:solidFill>
                <a:ln w="25400" cap="flat" cmpd="sng" algn="ctr">
                  <a:solidFill>
                    <a:schemeClr val="tx1"/>
                  </a:solidFill>
                  <a:prstDash val="solid"/>
                  <a:miter lim="800000"/>
                  <a:headEnd type="none" w="med" len="med"/>
                  <a:tailEnd w="med" len="med"/>
                </a:ln>
              </p:spPr>
              <p:txBody>
                <a:bodyPr rot="10800000" anchor="ctr">
                  <a:prstTxWarp prst="textNoShape">
                    <a:avLst/>
                  </a:prstTxWarp>
                </a:bodyPr>
                <a:lstStyle/>
                <a:p>
                  <a:pPr algn="ctr"/>
                  <a:endParaRPr lang="en-US">
                    <a:solidFill>
                      <a:srgbClr val="000000"/>
                    </a:solidFill>
                    <a:ea typeface="ＭＳ Ｐゴシック"/>
                    <a:cs typeface="ＭＳ Ｐゴシック"/>
                  </a:endParaRPr>
                </a:p>
              </p:txBody>
            </p:sp>
            <p:sp>
              <p:nvSpPr>
                <p:cNvPr id="110" name="Rectangle 249"/>
                <p:cNvSpPr>
                  <a:spLocks noChangeArrowheads="1"/>
                </p:cNvSpPr>
                <p:nvPr/>
              </p:nvSpPr>
              <p:spPr bwMode="auto">
                <a:xfrm>
                  <a:off x="1824" y="1392"/>
                  <a:ext cx="192" cy="48"/>
                </a:xfrm>
                <a:prstGeom prst="rect">
                  <a:avLst/>
                </a:prstGeom>
                <a:solidFill>
                  <a:schemeClr val="bg1"/>
                </a:solidFill>
                <a:ln w="25400" cap="flat" cmpd="sng" algn="ctr">
                  <a:solidFill>
                    <a:schemeClr val="tx1"/>
                  </a:solidFill>
                  <a:prstDash val="solid"/>
                  <a:miter lim="800000"/>
                  <a:headEnd type="none" w="med" len="med"/>
                  <a:tailEnd w="med" len="med"/>
                </a:ln>
              </p:spPr>
              <p:txBody>
                <a:bodyPr rot="10800000" anchor="ctr">
                  <a:prstTxWarp prst="textNoShape">
                    <a:avLst/>
                  </a:prstTxWarp>
                </a:bodyPr>
                <a:lstStyle/>
                <a:p>
                  <a:pPr algn="ctr"/>
                  <a:endParaRPr lang="en-US">
                    <a:solidFill>
                      <a:srgbClr val="000000"/>
                    </a:solidFill>
                    <a:ea typeface="ＭＳ Ｐゴシック"/>
                    <a:cs typeface="ＭＳ Ｐゴシック"/>
                  </a:endParaRPr>
                </a:p>
              </p:txBody>
            </p:sp>
            <p:sp>
              <p:nvSpPr>
                <p:cNvPr id="111" name="Freeform 250"/>
                <p:cNvSpPr>
                  <a:spLocks/>
                </p:cNvSpPr>
                <p:nvPr/>
              </p:nvSpPr>
              <p:spPr bwMode="auto">
                <a:xfrm>
                  <a:off x="1824" y="1296"/>
                  <a:ext cx="192" cy="240"/>
                </a:xfrm>
                <a:custGeom>
                  <a:avLst/>
                  <a:gdLst>
                    <a:gd name="T0" fmla="*/ 0 w 192"/>
                    <a:gd name="T1" fmla="*/ 0 h 240"/>
                    <a:gd name="T2" fmla="*/ 0 w 192"/>
                    <a:gd name="T3" fmla="*/ 240 h 240"/>
                    <a:gd name="T4" fmla="*/ 192 w 192"/>
                    <a:gd name="T5" fmla="*/ 240 h 240"/>
                    <a:gd name="T6" fmla="*/ 192 w 192"/>
                    <a:gd name="T7" fmla="*/ 0 h 240"/>
                    <a:gd name="T8" fmla="*/ 0 60000 65536"/>
                    <a:gd name="T9" fmla="*/ 0 60000 65536"/>
                    <a:gd name="T10" fmla="*/ 0 60000 65536"/>
                    <a:gd name="T11" fmla="*/ 0 60000 65536"/>
                    <a:gd name="T12" fmla="*/ 0 w 192"/>
                    <a:gd name="T13" fmla="*/ 0 h 240"/>
                    <a:gd name="T14" fmla="*/ 192 w 192"/>
                    <a:gd name="T15" fmla="*/ 240 h 240"/>
                  </a:gdLst>
                  <a:ahLst/>
                  <a:cxnLst>
                    <a:cxn ang="T8">
                      <a:pos x="T0" y="T1"/>
                    </a:cxn>
                    <a:cxn ang="T9">
                      <a:pos x="T2" y="T3"/>
                    </a:cxn>
                    <a:cxn ang="T10">
                      <a:pos x="T4" y="T5"/>
                    </a:cxn>
                    <a:cxn ang="T11">
                      <a:pos x="T6" y="T7"/>
                    </a:cxn>
                  </a:cxnLst>
                  <a:rect l="T12" t="T13" r="T14" b="T15"/>
                  <a:pathLst>
                    <a:path w="192" h="240">
                      <a:moveTo>
                        <a:pt x="0" y="0"/>
                      </a:moveTo>
                      <a:lnTo>
                        <a:pt x="0" y="240"/>
                      </a:lnTo>
                      <a:lnTo>
                        <a:pt x="192" y="240"/>
                      </a:lnTo>
                      <a:lnTo>
                        <a:pt x="192" y="0"/>
                      </a:lnTo>
                    </a:path>
                  </a:pathLst>
                </a:custGeom>
                <a:noFill/>
                <a:ln w="25400" cap="flat" cmpd="sng" algn="ctr">
                  <a:solidFill>
                    <a:schemeClr val="tx1"/>
                  </a:solidFill>
                  <a:prstDash val="solid"/>
                  <a:round/>
                  <a:headEnd type="none" w="med" len="med"/>
                  <a:tailEnd w="med" len="med"/>
                </a:ln>
              </p:spPr>
              <p:txBody>
                <a:bodyPr wrap="none" anchor="ctr">
                  <a:prstTxWarp prst="textNoShape">
                    <a:avLst/>
                  </a:prstTxWarp>
                </a:bodyPr>
                <a:lstStyle/>
                <a:p>
                  <a:pPr algn="ctr"/>
                  <a:endParaRPr lang="en-US">
                    <a:solidFill>
                      <a:srgbClr val="000000"/>
                    </a:solidFill>
                    <a:ea typeface="ＭＳ Ｐゴシック"/>
                    <a:cs typeface="ＭＳ Ｐゴシック"/>
                  </a:endParaRPr>
                </a:p>
              </p:txBody>
            </p:sp>
          </p:grpSp>
          <p:sp>
            <p:nvSpPr>
              <p:cNvPr id="106" name="Line 251"/>
              <p:cNvSpPr>
                <a:spLocks noChangeShapeType="1"/>
              </p:cNvSpPr>
              <p:nvPr/>
            </p:nvSpPr>
            <p:spPr bwMode="auto">
              <a:xfrm>
                <a:off x="1104" y="1824"/>
                <a:ext cx="0" cy="144"/>
              </a:xfrm>
              <a:prstGeom prst="line">
                <a:avLst/>
              </a:prstGeom>
              <a:noFill/>
              <a:ln w="25400" cap="flat" cmpd="sng" algn="ctr">
                <a:solidFill>
                  <a:schemeClr val="tx1"/>
                </a:solidFill>
                <a:prstDash val="solid"/>
                <a:round/>
                <a:headEnd type="none" w="med" len="med"/>
                <a:tailEnd type="triangle" w="med" len="med"/>
              </a:ln>
            </p:spPr>
            <p:txBody>
              <a:bodyPr wrap="none" anchor="ctr">
                <a:prstTxWarp prst="textNoShape">
                  <a:avLst/>
                </a:prstTxWarp>
              </a:bodyPr>
              <a:lstStyle/>
              <a:p>
                <a:pPr algn="ctr"/>
                <a:endParaRPr lang="en-US">
                  <a:solidFill>
                    <a:srgbClr val="000000"/>
                  </a:solidFill>
                  <a:ea typeface="ＭＳ Ｐゴシック"/>
                  <a:cs typeface="ＭＳ Ｐゴシック"/>
                </a:endParaRPr>
              </a:p>
            </p:txBody>
          </p:sp>
          <p:sp>
            <p:nvSpPr>
              <p:cNvPr id="107" name="Line 252"/>
              <p:cNvSpPr>
                <a:spLocks noChangeShapeType="1"/>
              </p:cNvSpPr>
              <p:nvPr/>
            </p:nvSpPr>
            <p:spPr bwMode="auto">
              <a:xfrm>
                <a:off x="1104" y="1536"/>
                <a:ext cx="0" cy="144"/>
              </a:xfrm>
              <a:prstGeom prst="line">
                <a:avLst/>
              </a:prstGeom>
              <a:noFill/>
              <a:ln w="25400" cap="flat" cmpd="sng" algn="ctr">
                <a:solidFill>
                  <a:schemeClr val="tx1"/>
                </a:solidFill>
                <a:prstDash val="solid"/>
                <a:round/>
                <a:headEnd type="none" w="med" len="med"/>
                <a:tailEnd type="triangle" w="med" len="med"/>
              </a:ln>
            </p:spPr>
            <p:txBody>
              <a:bodyPr wrap="none" anchor="ctr">
                <a:prstTxWarp prst="textNoShape">
                  <a:avLst/>
                </a:prstTxWarp>
              </a:bodyPr>
              <a:lstStyle/>
              <a:p>
                <a:pPr algn="ctr"/>
                <a:endParaRPr lang="en-US">
                  <a:solidFill>
                    <a:srgbClr val="000000"/>
                  </a:solidFill>
                  <a:ea typeface="ＭＳ Ｐゴシック"/>
                  <a:cs typeface="ＭＳ Ｐゴシック"/>
                </a:endParaRPr>
              </a:p>
            </p:txBody>
          </p:sp>
        </p:grpSp>
        <p:grpSp>
          <p:nvGrpSpPr>
            <p:cNvPr id="97" name="Group 253"/>
            <p:cNvGrpSpPr>
              <a:grpSpLocks/>
            </p:cNvGrpSpPr>
            <p:nvPr/>
          </p:nvGrpSpPr>
          <p:grpSpPr bwMode="auto">
            <a:xfrm>
              <a:off x="912" y="1776"/>
              <a:ext cx="192" cy="432"/>
              <a:chOff x="1008" y="1536"/>
              <a:chExt cx="192" cy="432"/>
            </a:xfrm>
          </p:grpSpPr>
          <p:grpSp>
            <p:nvGrpSpPr>
              <p:cNvPr id="98" name="Group 254"/>
              <p:cNvGrpSpPr>
                <a:grpSpLocks/>
              </p:cNvGrpSpPr>
              <p:nvPr/>
            </p:nvGrpSpPr>
            <p:grpSpPr bwMode="auto">
              <a:xfrm>
                <a:off x="1008" y="1584"/>
                <a:ext cx="192" cy="240"/>
                <a:chOff x="1824" y="1296"/>
                <a:chExt cx="192" cy="240"/>
              </a:xfrm>
            </p:grpSpPr>
            <p:sp>
              <p:nvSpPr>
                <p:cNvPr id="101" name="Rectangle 255"/>
                <p:cNvSpPr>
                  <a:spLocks noChangeArrowheads="1"/>
                </p:cNvSpPr>
                <p:nvPr/>
              </p:nvSpPr>
              <p:spPr bwMode="auto">
                <a:xfrm>
                  <a:off x="1824" y="1488"/>
                  <a:ext cx="192" cy="48"/>
                </a:xfrm>
                <a:prstGeom prst="rect">
                  <a:avLst/>
                </a:prstGeom>
                <a:solidFill>
                  <a:schemeClr val="bg1"/>
                </a:solidFill>
                <a:ln w="25400" cap="flat" cmpd="sng" algn="ctr">
                  <a:solidFill>
                    <a:schemeClr val="tx1"/>
                  </a:solidFill>
                  <a:prstDash val="solid"/>
                  <a:miter lim="800000"/>
                  <a:headEnd type="none" w="med" len="med"/>
                  <a:tailEnd w="med" len="med"/>
                </a:ln>
              </p:spPr>
              <p:txBody>
                <a:bodyPr anchor="ctr">
                  <a:prstTxWarp prst="textNoShape">
                    <a:avLst/>
                  </a:prstTxWarp>
                </a:bodyPr>
                <a:lstStyle/>
                <a:p>
                  <a:pPr algn="ctr"/>
                  <a:endParaRPr lang="en-US">
                    <a:solidFill>
                      <a:srgbClr val="000000"/>
                    </a:solidFill>
                    <a:ea typeface="ＭＳ Ｐゴシック"/>
                    <a:cs typeface="ＭＳ Ｐゴシック"/>
                  </a:endParaRPr>
                </a:p>
              </p:txBody>
            </p:sp>
            <p:sp>
              <p:nvSpPr>
                <p:cNvPr id="102" name="Rectangle 256"/>
                <p:cNvSpPr>
                  <a:spLocks noChangeArrowheads="1"/>
                </p:cNvSpPr>
                <p:nvPr/>
              </p:nvSpPr>
              <p:spPr bwMode="auto">
                <a:xfrm>
                  <a:off x="1824" y="1440"/>
                  <a:ext cx="192" cy="48"/>
                </a:xfrm>
                <a:prstGeom prst="rect">
                  <a:avLst/>
                </a:prstGeom>
                <a:solidFill>
                  <a:schemeClr val="bg1"/>
                </a:solidFill>
                <a:ln w="25400" cap="flat" cmpd="sng" algn="ctr">
                  <a:solidFill>
                    <a:schemeClr val="tx1"/>
                  </a:solidFill>
                  <a:prstDash val="solid"/>
                  <a:miter lim="800000"/>
                  <a:headEnd type="none" w="med" len="med"/>
                  <a:tailEnd w="med" len="med"/>
                </a:ln>
              </p:spPr>
              <p:txBody>
                <a:bodyPr anchor="ctr">
                  <a:prstTxWarp prst="textNoShape">
                    <a:avLst/>
                  </a:prstTxWarp>
                </a:bodyPr>
                <a:lstStyle/>
                <a:p>
                  <a:pPr algn="ctr"/>
                  <a:endParaRPr lang="en-US">
                    <a:solidFill>
                      <a:srgbClr val="000000"/>
                    </a:solidFill>
                    <a:ea typeface="ＭＳ Ｐゴシック"/>
                    <a:cs typeface="ＭＳ Ｐゴシック"/>
                  </a:endParaRPr>
                </a:p>
              </p:txBody>
            </p:sp>
            <p:sp>
              <p:nvSpPr>
                <p:cNvPr id="103" name="Rectangle 257"/>
                <p:cNvSpPr>
                  <a:spLocks noChangeArrowheads="1"/>
                </p:cNvSpPr>
                <p:nvPr/>
              </p:nvSpPr>
              <p:spPr bwMode="auto">
                <a:xfrm>
                  <a:off x="1824" y="1392"/>
                  <a:ext cx="192" cy="48"/>
                </a:xfrm>
                <a:prstGeom prst="rect">
                  <a:avLst/>
                </a:prstGeom>
                <a:solidFill>
                  <a:schemeClr val="bg1"/>
                </a:solidFill>
                <a:ln w="25400" cap="flat" cmpd="sng" algn="ctr">
                  <a:solidFill>
                    <a:schemeClr val="tx1"/>
                  </a:solidFill>
                  <a:prstDash val="solid"/>
                  <a:miter lim="800000"/>
                  <a:headEnd type="none" w="med" len="med"/>
                  <a:tailEnd w="med" len="med"/>
                </a:ln>
              </p:spPr>
              <p:txBody>
                <a:bodyPr anchor="ctr">
                  <a:prstTxWarp prst="textNoShape">
                    <a:avLst/>
                  </a:prstTxWarp>
                </a:bodyPr>
                <a:lstStyle/>
                <a:p>
                  <a:pPr algn="ctr"/>
                  <a:endParaRPr lang="en-US">
                    <a:solidFill>
                      <a:srgbClr val="000000"/>
                    </a:solidFill>
                    <a:ea typeface="ＭＳ Ｐゴシック"/>
                    <a:cs typeface="ＭＳ Ｐゴシック"/>
                  </a:endParaRPr>
                </a:p>
              </p:txBody>
            </p:sp>
            <p:sp>
              <p:nvSpPr>
                <p:cNvPr id="104" name="Freeform 258"/>
                <p:cNvSpPr>
                  <a:spLocks/>
                </p:cNvSpPr>
                <p:nvPr/>
              </p:nvSpPr>
              <p:spPr bwMode="auto">
                <a:xfrm>
                  <a:off x="1824" y="1296"/>
                  <a:ext cx="192" cy="240"/>
                </a:xfrm>
                <a:custGeom>
                  <a:avLst/>
                  <a:gdLst>
                    <a:gd name="T0" fmla="*/ 0 w 192"/>
                    <a:gd name="T1" fmla="*/ 0 h 240"/>
                    <a:gd name="T2" fmla="*/ 0 w 192"/>
                    <a:gd name="T3" fmla="*/ 240 h 240"/>
                    <a:gd name="T4" fmla="*/ 192 w 192"/>
                    <a:gd name="T5" fmla="*/ 240 h 240"/>
                    <a:gd name="T6" fmla="*/ 192 w 192"/>
                    <a:gd name="T7" fmla="*/ 0 h 240"/>
                    <a:gd name="T8" fmla="*/ 0 60000 65536"/>
                    <a:gd name="T9" fmla="*/ 0 60000 65536"/>
                    <a:gd name="T10" fmla="*/ 0 60000 65536"/>
                    <a:gd name="T11" fmla="*/ 0 60000 65536"/>
                    <a:gd name="T12" fmla="*/ 0 w 192"/>
                    <a:gd name="T13" fmla="*/ 0 h 240"/>
                    <a:gd name="T14" fmla="*/ 192 w 192"/>
                    <a:gd name="T15" fmla="*/ 240 h 240"/>
                  </a:gdLst>
                  <a:ahLst/>
                  <a:cxnLst>
                    <a:cxn ang="T8">
                      <a:pos x="T0" y="T1"/>
                    </a:cxn>
                    <a:cxn ang="T9">
                      <a:pos x="T2" y="T3"/>
                    </a:cxn>
                    <a:cxn ang="T10">
                      <a:pos x="T4" y="T5"/>
                    </a:cxn>
                    <a:cxn ang="T11">
                      <a:pos x="T6" y="T7"/>
                    </a:cxn>
                  </a:cxnLst>
                  <a:rect l="T12" t="T13" r="T14" b="T15"/>
                  <a:pathLst>
                    <a:path w="192" h="240">
                      <a:moveTo>
                        <a:pt x="0" y="0"/>
                      </a:moveTo>
                      <a:lnTo>
                        <a:pt x="0" y="240"/>
                      </a:lnTo>
                      <a:lnTo>
                        <a:pt x="192" y="240"/>
                      </a:lnTo>
                      <a:lnTo>
                        <a:pt x="192" y="0"/>
                      </a:lnTo>
                    </a:path>
                  </a:pathLst>
                </a:custGeom>
                <a:noFill/>
                <a:ln w="25400" cap="flat" cmpd="sng" algn="ctr">
                  <a:solidFill>
                    <a:schemeClr val="tx1"/>
                  </a:solidFill>
                  <a:prstDash val="solid"/>
                  <a:round/>
                  <a:headEnd type="none" w="med" len="med"/>
                  <a:tailEnd w="med" len="med"/>
                </a:ln>
              </p:spPr>
              <p:txBody>
                <a:bodyPr wrap="none" anchor="ctr">
                  <a:prstTxWarp prst="textNoShape">
                    <a:avLst/>
                  </a:prstTxWarp>
                </a:bodyPr>
                <a:lstStyle/>
                <a:p>
                  <a:pPr algn="ctr"/>
                  <a:endParaRPr lang="en-US">
                    <a:solidFill>
                      <a:srgbClr val="000000"/>
                    </a:solidFill>
                    <a:ea typeface="ＭＳ Ｐゴシック"/>
                    <a:cs typeface="ＭＳ Ｐゴシック"/>
                  </a:endParaRPr>
                </a:p>
              </p:txBody>
            </p:sp>
          </p:grpSp>
          <p:sp>
            <p:nvSpPr>
              <p:cNvPr id="99" name="Line 259"/>
              <p:cNvSpPr>
                <a:spLocks noChangeShapeType="1"/>
              </p:cNvSpPr>
              <p:nvPr/>
            </p:nvSpPr>
            <p:spPr bwMode="auto">
              <a:xfrm>
                <a:off x="1104" y="1824"/>
                <a:ext cx="0" cy="144"/>
              </a:xfrm>
              <a:prstGeom prst="line">
                <a:avLst/>
              </a:prstGeom>
              <a:noFill/>
              <a:ln w="25400" cap="flat" cmpd="sng" algn="ctr">
                <a:solidFill>
                  <a:schemeClr val="tx1"/>
                </a:solidFill>
                <a:prstDash val="solid"/>
                <a:round/>
                <a:headEnd type="none" w="med" len="med"/>
                <a:tailEnd type="triangle" w="med" len="med"/>
              </a:ln>
            </p:spPr>
            <p:txBody>
              <a:bodyPr wrap="none" anchor="ctr">
                <a:prstTxWarp prst="textNoShape">
                  <a:avLst/>
                </a:prstTxWarp>
              </a:bodyPr>
              <a:lstStyle/>
              <a:p>
                <a:pPr algn="ctr"/>
                <a:endParaRPr lang="en-US">
                  <a:solidFill>
                    <a:srgbClr val="000000"/>
                  </a:solidFill>
                  <a:ea typeface="ＭＳ Ｐゴシック"/>
                  <a:cs typeface="ＭＳ Ｐゴシック"/>
                </a:endParaRPr>
              </a:p>
            </p:txBody>
          </p:sp>
          <p:sp>
            <p:nvSpPr>
              <p:cNvPr id="100" name="Line 260"/>
              <p:cNvSpPr>
                <a:spLocks noChangeShapeType="1"/>
              </p:cNvSpPr>
              <p:nvPr/>
            </p:nvSpPr>
            <p:spPr bwMode="auto">
              <a:xfrm>
                <a:off x="1104" y="1536"/>
                <a:ext cx="0" cy="144"/>
              </a:xfrm>
              <a:prstGeom prst="line">
                <a:avLst/>
              </a:prstGeom>
              <a:noFill/>
              <a:ln w="25400" cap="flat" cmpd="sng" algn="ctr">
                <a:solidFill>
                  <a:schemeClr val="tx1"/>
                </a:solidFill>
                <a:prstDash val="solid"/>
                <a:round/>
                <a:headEnd type="none" w="med" len="med"/>
                <a:tailEnd type="triangle" w="med" len="med"/>
              </a:ln>
            </p:spPr>
            <p:txBody>
              <a:bodyPr wrap="none" anchor="ctr">
                <a:prstTxWarp prst="textNoShape">
                  <a:avLst/>
                </a:prstTxWarp>
              </a:bodyPr>
              <a:lstStyle/>
              <a:p>
                <a:pPr algn="ctr"/>
                <a:endParaRPr lang="en-US">
                  <a:solidFill>
                    <a:srgbClr val="000000"/>
                  </a:solidFill>
                  <a:ea typeface="ＭＳ Ｐゴシック"/>
                  <a:cs typeface="ＭＳ Ｐゴシック"/>
                </a:endParaRPr>
              </a:p>
            </p:txBody>
          </p:sp>
        </p:grpSp>
      </p:grpSp>
      <p:grpSp>
        <p:nvGrpSpPr>
          <p:cNvPr id="126" name="Group 343"/>
          <p:cNvGrpSpPr/>
          <p:nvPr/>
        </p:nvGrpSpPr>
        <p:grpSpPr>
          <a:xfrm flipH="1">
            <a:off x="7633137" y="2819400"/>
            <a:ext cx="1600201" cy="685800"/>
            <a:chOff x="1986776" y="2133600"/>
            <a:chExt cx="1366026" cy="685800"/>
          </a:xfrm>
        </p:grpSpPr>
        <p:sp>
          <p:nvSpPr>
            <p:cNvPr id="127" name="Oval 129"/>
            <p:cNvSpPr/>
            <p:nvPr/>
          </p:nvSpPr>
          <p:spPr bwMode="auto">
            <a:xfrm>
              <a:off x="3092607" y="2514600"/>
              <a:ext cx="260195" cy="304800"/>
            </a:xfrm>
            <a:prstGeom prst="ellipse">
              <a:avLst/>
            </a:prstGeom>
            <a:noFill/>
            <a:ln w="38100"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a:r>
                <a:rPr lang="en-US" dirty="0">
                  <a:solidFill>
                    <a:srgbClr val="000000"/>
                  </a:solidFill>
                  <a:latin typeface="Arial" pitchFamily="-106" charset="0"/>
                  <a:ea typeface="ＭＳ Ｐゴシック"/>
                  <a:cs typeface="ＭＳ Ｐゴシック"/>
                </a:rPr>
                <a:t>7</a:t>
              </a:r>
            </a:p>
          </p:txBody>
        </p:sp>
        <p:sp>
          <p:nvSpPr>
            <p:cNvPr id="128" name="TextBox 130"/>
            <p:cNvSpPr txBox="1"/>
            <p:nvPr/>
          </p:nvSpPr>
          <p:spPr>
            <a:xfrm>
              <a:off x="1986776" y="2133600"/>
              <a:ext cx="1366025" cy="584776"/>
            </a:xfrm>
            <a:prstGeom prst="rect">
              <a:avLst/>
            </a:prstGeom>
            <a:noFill/>
          </p:spPr>
          <p:txBody>
            <a:bodyPr wrap="square" rtlCol="0">
              <a:spAutoFit/>
            </a:bodyPr>
            <a:lstStyle/>
            <a:p>
              <a:pPr algn="ctr"/>
              <a:r>
                <a:rPr lang="en-US" dirty="0" err="1">
                  <a:solidFill>
                    <a:srgbClr val="000000"/>
                  </a:solidFill>
                  <a:ea typeface="ＭＳ Ｐゴシック"/>
                  <a:cs typeface="ＭＳ Ｐゴシック"/>
                </a:rPr>
                <a:t>InvReq</a:t>
              </a:r>
              <a:r>
                <a:rPr lang="en-US" dirty="0">
                  <a:solidFill>
                    <a:srgbClr val="000000"/>
                  </a:solidFill>
                  <a:ea typeface="ＭＳ Ｐゴシック"/>
                  <a:cs typeface="ＭＳ Ｐゴシック"/>
                </a:rPr>
                <a:t> arrives at cache.</a:t>
              </a:r>
            </a:p>
          </p:txBody>
        </p:sp>
      </p:grpSp>
      <p:grpSp>
        <p:nvGrpSpPr>
          <p:cNvPr id="129" name="Group 343"/>
          <p:cNvGrpSpPr/>
          <p:nvPr/>
        </p:nvGrpSpPr>
        <p:grpSpPr>
          <a:xfrm>
            <a:off x="5118537" y="2438400"/>
            <a:ext cx="1600201" cy="1077218"/>
            <a:chOff x="1986776" y="2057400"/>
            <a:chExt cx="1366026" cy="1077218"/>
          </a:xfrm>
        </p:grpSpPr>
        <p:sp>
          <p:nvSpPr>
            <p:cNvPr id="130" name="Oval 132"/>
            <p:cNvSpPr/>
            <p:nvPr/>
          </p:nvSpPr>
          <p:spPr bwMode="auto">
            <a:xfrm>
              <a:off x="3092607" y="2819400"/>
              <a:ext cx="260195" cy="304800"/>
            </a:xfrm>
            <a:prstGeom prst="ellipse">
              <a:avLst/>
            </a:prstGeom>
            <a:noFill/>
            <a:ln w="38100"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a:r>
                <a:rPr lang="en-US" dirty="0">
                  <a:solidFill>
                    <a:srgbClr val="000000"/>
                  </a:solidFill>
                  <a:latin typeface="Arial" pitchFamily="-106" charset="0"/>
                  <a:ea typeface="ＭＳ Ｐゴシック"/>
                  <a:cs typeface="ＭＳ Ｐゴシック"/>
                </a:rPr>
                <a:t>8</a:t>
              </a:r>
            </a:p>
          </p:txBody>
        </p:sp>
        <p:sp>
          <p:nvSpPr>
            <p:cNvPr id="131" name="TextBox 133"/>
            <p:cNvSpPr txBox="1"/>
            <p:nvPr/>
          </p:nvSpPr>
          <p:spPr>
            <a:xfrm>
              <a:off x="1986776" y="2057400"/>
              <a:ext cx="1170879" cy="1077218"/>
            </a:xfrm>
            <a:prstGeom prst="rect">
              <a:avLst/>
            </a:prstGeom>
            <a:noFill/>
          </p:spPr>
          <p:txBody>
            <a:bodyPr wrap="square" rtlCol="0">
              <a:spAutoFit/>
            </a:bodyPr>
            <a:lstStyle/>
            <a:p>
              <a:pPr algn="ctr"/>
              <a:r>
                <a:rPr lang="en-US" dirty="0">
                  <a:solidFill>
                    <a:srgbClr val="000000"/>
                  </a:solidFill>
                  <a:ea typeface="ＭＳ Ｐゴシック"/>
                  <a:cs typeface="ＭＳ Ｐゴシック"/>
                </a:rPr>
                <a:t>Invalidate cache line. Send </a:t>
              </a:r>
              <a:r>
                <a:rPr lang="en-US" dirty="0" err="1">
                  <a:solidFill>
                    <a:srgbClr val="000000"/>
                  </a:solidFill>
                  <a:ea typeface="ＭＳ Ｐゴシック"/>
                  <a:cs typeface="ＭＳ Ｐゴシック"/>
                </a:rPr>
                <a:t>InvRep</a:t>
              </a:r>
              <a:r>
                <a:rPr lang="en-US" dirty="0">
                  <a:solidFill>
                    <a:srgbClr val="000000"/>
                  </a:solidFill>
                  <a:ea typeface="ＭＳ Ｐゴシック"/>
                  <a:cs typeface="ＭＳ Ｐゴシック"/>
                </a:rPr>
                <a:t> to directory.</a:t>
              </a:r>
            </a:p>
          </p:txBody>
        </p:sp>
      </p:grpSp>
      <p:grpSp>
        <p:nvGrpSpPr>
          <p:cNvPr id="132" name="Group 330"/>
          <p:cNvGrpSpPr/>
          <p:nvPr/>
        </p:nvGrpSpPr>
        <p:grpSpPr>
          <a:xfrm>
            <a:off x="-63062" y="4800600"/>
            <a:ext cx="2362201" cy="584776"/>
            <a:chOff x="1336287" y="2209800"/>
            <a:chExt cx="2016513" cy="584776"/>
          </a:xfrm>
        </p:grpSpPr>
        <p:sp>
          <p:nvSpPr>
            <p:cNvPr id="133" name="Oval 135"/>
            <p:cNvSpPr/>
            <p:nvPr/>
          </p:nvSpPr>
          <p:spPr bwMode="auto">
            <a:xfrm>
              <a:off x="3092605" y="2286000"/>
              <a:ext cx="260195" cy="304800"/>
            </a:xfrm>
            <a:prstGeom prst="ellipse">
              <a:avLst/>
            </a:prstGeom>
            <a:noFill/>
            <a:ln w="38100"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a:r>
                <a:rPr lang="en-US" dirty="0">
                  <a:solidFill>
                    <a:srgbClr val="000000"/>
                  </a:solidFill>
                  <a:latin typeface="Arial" pitchFamily="-106" charset="0"/>
                  <a:ea typeface="ＭＳ Ｐゴシック"/>
                  <a:cs typeface="ＭＳ Ｐゴシック"/>
                </a:rPr>
                <a:t>9</a:t>
              </a:r>
            </a:p>
          </p:txBody>
        </p:sp>
        <p:sp>
          <p:nvSpPr>
            <p:cNvPr id="134" name="TextBox 136"/>
            <p:cNvSpPr txBox="1"/>
            <p:nvPr/>
          </p:nvSpPr>
          <p:spPr>
            <a:xfrm>
              <a:off x="1336287" y="2209800"/>
              <a:ext cx="1886414" cy="584776"/>
            </a:xfrm>
            <a:prstGeom prst="rect">
              <a:avLst/>
            </a:prstGeom>
            <a:noFill/>
          </p:spPr>
          <p:txBody>
            <a:bodyPr wrap="square" rtlCol="0">
              <a:spAutoFit/>
            </a:bodyPr>
            <a:lstStyle/>
            <a:p>
              <a:pPr algn="ctr"/>
              <a:r>
                <a:rPr lang="en-US" dirty="0" err="1">
                  <a:solidFill>
                    <a:srgbClr val="000000"/>
                  </a:solidFill>
                  <a:ea typeface="ＭＳ Ｐゴシック"/>
                  <a:cs typeface="ＭＳ Ｐゴシック"/>
                </a:rPr>
                <a:t>InvRep</a:t>
              </a:r>
              <a:r>
                <a:rPr lang="en-US" dirty="0">
                  <a:solidFill>
                    <a:srgbClr val="000000"/>
                  </a:solidFill>
                  <a:ea typeface="ＭＳ Ｐゴシック"/>
                  <a:cs typeface="ＭＳ Ｐゴシック"/>
                </a:rPr>
                <a:t> received.  Clear down sharer bit.</a:t>
              </a:r>
            </a:p>
          </p:txBody>
        </p:sp>
      </p:grpSp>
      <p:grpSp>
        <p:nvGrpSpPr>
          <p:cNvPr id="135" name="Group 336"/>
          <p:cNvGrpSpPr/>
          <p:nvPr/>
        </p:nvGrpSpPr>
        <p:grpSpPr>
          <a:xfrm flipH="1">
            <a:off x="3518338" y="4114800"/>
            <a:ext cx="2667000" cy="584776"/>
            <a:chOff x="1401340" y="1143000"/>
            <a:chExt cx="2276708" cy="584776"/>
          </a:xfrm>
        </p:grpSpPr>
        <p:sp>
          <p:nvSpPr>
            <p:cNvPr id="136" name="Oval 138"/>
            <p:cNvSpPr/>
            <p:nvPr/>
          </p:nvSpPr>
          <p:spPr bwMode="auto">
            <a:xfrm>
              <a:off x="3417853" y="1295400"/>
              <a:ext cx="260195" cy="304800"/>
            </a:xfrm>
            <a:prstGeom prst="ellipse">
              <a:avLst/>
            </a:prstGeom>
            <a:noFill/>
            <a:ln w="38100"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a:r>
                <a:rPr lang="en-US" dirty="0">
                  <a:solidFill>
                    <a:srgbClr val="000000"/>
                  </a:solidFill>
                  <a:latin typeface="Arial" pitchFamily="-106" charset="0"/>
                  <a:ea typeface="ＭＳ Ｐゴシック"/>
                  <a:cs typeface="ＭＳ Ｐゴシック"/>
                </a:rPr>
                <a:t>10</a:t>
              </a:r>
            </a:p>
          </p:txBody>
        </p:sp>
        <p:sp>
          <p:nvSpPr>
            <p:cNvPr id="137" name="TextBox 139"/>
            <p:cNvSpPr txBox="1"/>
            <p:nvPr/>
          </p:nvSpPr>
          <p:spPr>
            <a:xfrm>
              <a:off x="1401340" y="1143000"/>
              <a:ext cx="2146611" cy="584776"/>
            </a:xfrm>
            <a:prstGeom prst="rect">
              <a:avLst/>
            </a:prstGeom>
            <a:noFill/>
          </p:spPr>
          <p:txBody>
            <a:bodyPr wrap="square" rtlCol="0">
              <a:spAutoFit/>
            </a:bodyPr>
            <a:lstStyle/>
            <a:p>
              <a:pPr algn="ctr"/>
              <a:r>
                <a:rPr lang="en-US" dirty="0">
                  <a:solidFill>
                    <a:srgbClr val="000000"/>
                  </a:solidFill>
                  <a:ea typeface="ＭＳ Ｐゴシック"/>
                  <a:cs typeface="ＭＳ Ｐゴシック"/>
                </a:rPr>
                <a:t>When no more sharers, send </a:t>
              </a:r>
              <a:r>
                <a:rPr lang="en-US" dirty="0" err="1">
                  <a:solidFill>
                    <a:srgbClr val="000000"/>
                  </a:solidFill>
                  <a:ea typeface="ＭＳ Ｐゴシック"/>
                  <a:cs typeface="ＭＳ Ｐゴシック"/>
                </a:rPr>
                <a:t>ExRep</a:t>
              </a:r>
              <a:r>
                <a:rPr lang="en-US" dirty="0">
                  <a:solidFill>
                    <a:srgbClr val="000000"/>
                  </a:solidFill>
                  <a:ea typeface="ＭＳ Ｐゴシック"/>
                  <a:cs typeface="ＭＳ Ｐゴシック"/>
                </a:rPr>
                <a:t> to cache.</a:t>
              </a:r>
            </a:p>
          </p:txBody>
        </p:sp>
      </p:grpSp>
      <p:sp>
        <p:nvSpPr>
          <p:cNvPr id="138" name="TextBox 140"/>
          <p:cNvSpPr txBox="1"/>
          <p:nvPr/>
        </p:nvSpPr>
        <p:spPr>
          <a:xfrm>
            <a:off x="6413938" y="1143000"/>
            <a:ext cx="1632879" cy="338554"/>
          </a:xfrm>
          <a:prstGeom prst="rect">
            <a:avLst/>
          </a:prstGeom>
          <a:noFill/>
        </p:spPr>
        <p:txBody>
          <a:bodyPr wrap="none" rtlCol="0">
            <a:spAutoFit/>
          </a:bodyPr>
          <a:lstStyle/>
          <a:p>
            <a:pPr algn="ctr"/>
            <a:r>
              <a:rPr lang="en-US" dirty="0">
                <a:solidFill>
                  <a:srgbClr val="000000"/>
                </a:solidFill>
                <a:ea typeface="ＭＳ Ｐゴシック"/>
                <a:cs typeface="ＭＳ Ｐゴシック"/>
              </a:rPr>
              <a:t>Multiple sharers</a:t>
            </a:r>
          </a:p>
        </p:txBody>
      </p:sp>
      <p:grpSp>
        <p:nvGrpSpPr>
          <p:cNvPr id="139" name="Group 226"/>
          <p:cNvGrpSpPr>
            <a:grpSpLocks/>
          </p:cNvGrpSpPr>
          <p:nvPr/>
        </p:nvGrpSpPr>
        <p:grpSpPr bwMode="auto">
          <a:xfrm>
            <a:off x="6794938" y="1524000"/>
            <a:ext cx="838200" cy="2209800"/>
            <a:chOff x="864" y="816"/>
            <a:chExt cx="528" cy="1392"/>
          </a:xfrm>
        </p:grpSpPr>
        <p:sp>
          <p:nvSpPr>
            <p:cNvPr id="140" name="Rectangle 227"/>
            <p:cNvSpPr>
              <a:spLocks noChangeArrowheads="1"/>
            </p:cNvSpPr>
            <p:nvPr/>
          </p:nvSpPr>
          <p:spPr bwMode="auto">
            <a:xfrm>
              <a:off x="864" y="816"/>
              <a:ext cx="528" cy="288"/>
            </a:xfrm>
            <a:prstGeom prst="rect">
              <a:avLst/>
            </a:prstGeom>
            <a:solidFill>
              <a:schemeClr val="bg1"/>
            </a:solidFill>
            <a:ln w="25400" cap="flat" cmpd="sng" algn="ctr">
              <a:solidFill>
                <a:schemeClr val="tx1"/>
              </a:solidFill>
              <a:prstDash val="solid"/>
              <a:miter lim="800000"/>
              <a:headEnd type="none" w="med" len="med"/>
              <a:tailEnd w="med" len="med"/>
            </a:ln>
          </p:spPr>
          <p:txBody>
            <a:bodyPr anchor="ctr">
              <a:prstTxWarp prst="textNoShape">
                <a:avLst/>
              </a:prstTxWarp>
            </a:bodyPr>
            <a:lstStyle/>
            <a:p>
              <a:pPr algn="ctr"/>
              <a:r>
                <a:rPr lang="en-US" dirty="0">
                  <a:solidFill>
                    <a:srgbClr val="000000"/>
                  </a:solidFill>
                  <a:ea typeface="ＭＳ Ｐゴシック"/>
                  <a:cs typeface="ＭＳ Ｐゴシック"/>
                </a:rPr>
                <a:t>CPU</a:t>
              </a:r>
            </a:p>
          </p:txBody>
        </p:sp>
        <p:grpSp>
          <p:nvGrpSpPr>
            <p:cNvPr id="141" name="Group 228"/>
            <p:cNvGrpSpPr>
              <a:grpSpLocks/>
            </p:cNvGrpSpPr>
            <p:nvPr/>
          </p:nvGrpSpPr>
          <p:grpSpPr bwMode="auto">
            <a:xfrm>
              <a:off x="912" y="1104"/>
              <a:ext cx="192" cy="432"/>
              <a:chOff x="1008" y="1536"/>
              <a:chExt cx="192" cy="432"/>
            </a:xfrm>
          </p:grpSpPr>
          <p:grpSp>
            <p:nvGrpSpPr>
              <p:cNvPr id="167" name="Group 229"/>
              <p:cNvGrpSpPr>
                <a:grpSpLocks/>
              </p:cNvGrpSpPr>
              <p:nvPr/>
            </p:nvGrpSpPr>
            <p:grpSpPr bwMode="auto">
              <a:xfrm>
                <a:off x="1008" y="1584"/>
                <a:ext cx="192" cy="240"/>
                <a:chOff x="1824" y="1296"/>
                <a:chExt cx="192" cy="240"/>
              </a:xfrm>
            </p:grpSpPr>
            <p:sp>
              <p:nvSpPr>
                <p:cNvPr id="170" name="Rectangle 230"/>
                <p:cNvSpPr>
                  <a:spLocks noChangeArrowheads="1"/>
                </p:cNvSpPr>
                <p:nvPr/>
              </p:nvSpPr>
              <p:spPr bwMode="auto">
                <a:xfrm>
                  <a:off x="1824" y="1488"/>
                  <a:ext cx="192" cy="48"/>
                </a:xfrm>
                <a:prstGeom prst="rect">
                  <a:avLst/>
                </a:prstGeom>
                <a:solidFill>
                  <a:schemeClr val="bg1"/>
                </a:solidFill>
                <a:ln w="25400" cap="flat" cmpd="sng" algn="ctr">
                  <a:solidFill>
                    <a:schemeClr val="tx1"/>
                  </a:solidFill>
                  <a:prstDash val="solid"/>
                  <a:miter lim="800000"/>
                  <a:headEnd type="none" w="med" len="med"/>
                  <a:tailEnd w="med" len="med"/>
                </a:ln>
              </p:spPr>
              <p:txBody>
                <a:bodyPr anchor="ctr">
                  <a:prstTxWarp prst="textNoShape">
                    <a:avLst/>
                  </a:prstTxWarp>
                </a:bodyPr>
                <a:lstStyle/>
                <a:p>
                  <a:pPr algn="ctr"/>
                  <a:endParaRPr lang="en-US">
                    <a:solidFill>
                      <a:srgbClr val="000000"/>
                    </a:solidFill>
                    <a:ea typeface="ＭＳ Ｐゴシック"/>
                    <a:cs typeface="ＭＳ Ｐゴシック"/>
                  </a:endParaRPr>
                </a:p>
              </p:txBody>
            </p:sp>
            <p:sp>
              <p:nvSpPr>
                <p:cNvPr id="171" name="Rectangle 231"/>
                <p:cNvSpPr>
                  <a:spLocks noChangeArrowheads="1"/>
                </p:cNvSpPr>
                <p:nvPr/>
              </p:nvSpPr>
              <p:spPr bwMode="auto">
                <a:xfrm>
                  <a:off x="1824" y="1440"/>
                  <a:ext cx="192" cy="48"/>
                </a:xfrm>
                <a:prstGeom prst="rect">
                  <a:avLst/>
                </a:prstGeom>
                <a:solidFill>
                  <a:schemeClr val="bg1"/>
                </a:solidFill>
                <a:ln w="25400" cap="flat" cmpd="sng" algn="ctr">
                  <a:solidFill>
                    <a:schemeClr val="tx1"/>
                  </a:solidFill>
                  <a:prstDash val="solid"/>
                  <a:miter lim="800000"/>
                  <a:headEnd type="none" w="med" len="med"/>
                  <a:tailEnd w="med" len="med"/>
                </a:ln>
              </p:spPr>
              <p:txBody>
                <a:bodyPr anchor="ctr">
                  <a:prstTxWarp prst="textNoShape">
                    <a:avLst/>
                  </a:prstTxWarp>
                </a:bodyPr>
                <a:lstStyle/>
                <a:p>
                  <a:pPr algn="ctr"/>
                  <a:endParaRPr lang="en-US">
                    <a:solidFill>
                      <a:srgbClr val="000000"/>
                    </a:solidFill>
                    <a:ea typeface="ＭＳ Ｐゴシック"/>
                    <a:cs typeface="ＭＳ Ｐゴシック"/>
                  </a:endParaRPr>
                </a:p>
              </p:txBody>
            </p:sp>
            <p:sp>
              <p:nvSpPr>
                <p:cNvPr id="172" name="Rectangle 232"/>
                <p:cNvSpPr>
                  <a:spLocks noChangeArrowheads="1"/>
                </p:cNvSpPr>
                <p:nvPr/>
              </p:nvSpPr>
              <p:spPr bwMode="auto">
                <a:xfrm>
                  <a:off x="1824" y="1392"/>
                  <a:ext cx="192" cy="48"/>
                </a:xfrm>
                <a:prstGeom prst="rect">
                  <a:avLst/>
                </a:prstGeom>
                <a:solidFill>
                  <a:schemeClr val="bg1"/>
                </a:solidFill>
                <a:ln w="25400" cap="flat" cmpd="sng" algn="ctr">
                  <a:solidFill>
                    <a:schemeClr val="tx1"/>
                  </a:solidFill>
                  <a:prstDash val="solid"/>
                  <a:miter lim="800000"/>
                  <a:headEnd type="none" w="med" len="med"/>
                  <a:tailEnd w="med" len="med"/>
                </a:ln>
              </p:spPr>
              <p:txBody>
                <a:bodyPr anchor="ctr">
                  <a:prstTxWarp prst="textNoShape">
                    <a:avLst/>
                  </a:prstTxWarp>
                </a:bodyPr>
                <a:lstStyle/>
                <a:p>
                  <a:pPr algn="ctr"/>
                  <a:endParaRPr lang="en-US">
                    <a:solidFill>
                      <a:srgbClr val="000000"/>
                    </a:solidFill>
                    <a:ea typeface="ＭＳ Ｐゴシック"/>
                    <a:cs typeface="ＭＳ Ｐゴシック"/>
                  </a:endParaRPr>
                </a:p>
              </p:txBody>
            </p:sp>
            <p:sp>
              <p:nvSpPr>
                <p:cNvPr id="173" name="Freeform 233"/>
                <p:cNvSpPr>
                  <a:spLocks/>
                </p:cNvSpPr>
                <p:nvPr/>
              </p:nvSpPr>
              <p:spPr bwMode="auto">
                <a:xfrm>
                  <a:off x="1824" y="1296"/>
                  <a:ext cx="192" cy="240"/>
                </a:xfrm>
                <a:custGeom>
                  <a:avLst/>
                  <a:gdLst>
                    <a:gd name="T0" fmla="*/ 0 w 192"/>
                    <a:gd name="T1" fmla="*/ 0 h 240"/>
                    <a:gd name="T2" fmla="*/ 0 w 192"/>
                    <a:gd name="T3" fmla="*/ 240 h 240"/>
                    <a:gd name="T4" fmla="*/ 192 w 192"/>
                    <a:gd name="T5" fmla="*/ 240 h 240"/>
                    <a:gd name="T6" fmla="*/ 192 w 192"/>
                    <a:gd name="T7" fmla="*/ 0 h 240"/>
                    <a:gd name="T8" fmla="*/ 0 60000 65536"/>
                    <a:gd name="T9" fmla="*/ 0 60000 65536"/>
                    <a:gd name="T10" fmla="*/ 0 60000 65536"/>
                    <a:gd name="T11" fmla="*/ 0 60000 65536"/>
                    <a:gd name="T12" fmla="*/ 0 w 192"/>
                    <a:gd name="T13" fmla="*/ 0 h 240"/>
                    <a:gd name="T14" fmla="*/ 192 w 192"/>
                    <a:gd name="T15" fmla="*/ 240 h 240"/>
                  </a:gdLst>
                  <a:ahLst/>
                  <a:cxnLst>
                    <a:cxn ang="T8">
                      <a:pos x="T0" y="T1"/>
                    </a:cxn>
                    <a:cxn ang="T9">
                      <a:pos x="T2" y="T3"/>
                    </a:cxn>
                    <a:cxn ang="T10">
                      <a:pos x="T4" y="T5"/>
                    </a:cxn>
                    <a:cxn ang="T11">
                      <a:pos x="T6" y="T7"/>
                    </a:cxn>
                  </a:cxnLst>
                  <a:rect l="T12" t="T13" r="T14" b="T15"/>
                  <a:pathLst>
                    <a:path w="192" h="240">
                      <a:moveTo>
                        <a:pt x="0" y="0"/>
                      </a:moveTo>
                      <a:lnTo>
                        <a:pt x="0" y="240"/>
                      </a:lnTo>
                      <a:lnTo>
                        <a:pt x="192" y="240"/>
                      </a:lnTo>
                      <a:lnTo>
                        <a:pt x="192" y="0"/>
                      </a:lnTo>
                    </a:path>
                  </a:pathLst>
                </a:custGeom>
                <a:noFill/>
                <a:ln w="25400" cap="flat" cmpd="sng" algn="ctr">
                  <a:solidFill>
                    <a:schemeClr val="tx1"/>
                  </a:solidFill>
                  <a:prstDash val="solid"/>
                  <a:round/>
                  <a:headEnd type="none" w="med" len="med"/>
                  <a:tailEnd w="med" len="med"/>
                </a:ln>
              </p:spPr>
              <p:txBody>
                <a:bodyPr wrap="none" anchor="ctr">
                  <a:prstTxWarp prst="textNoShape">
                    <a:avLst/>
                  </a:prstTxWarp>
                </a:bodyPr>
                <a:lstStyle/>
                <a:p>
                  <a:pPr algn="ctr"/>
                  <a:endParaRPr lang="en-US">
                    <a:solidFill>
                      <a:srgbClr val="000000"/>
                    </a:solidFill>
                    <a:ea typeface="ＭＳ Ｐゴシック"/>
                    <a:cs typeface="ＭＳ Ｐゴシック"/>
                  </a:endParaRPr>
                </a:p>
              </p:txBody>
            </p:sp>
          </p:grpSp>
          <p:sp>
            <p:nvSpPr>
              <p:cNvPr id="168" name="Line 234"/>
              <p:cNvSpPr>
                <a:spLocks noChangeShapeType="1"/>
              </p:cNvSpPr>
              <p:nvPr/>
            </p:nvSpPr>
            <p:spPr bwMode="auto">
              <a:xfrm>
                <a:off x="1104" y="1824"/>
                <a:ext cx="0" cy="144"/>
              </a:xfrm>
              <a:prstGeom prst="line">
                <a:avLst/>
              </a:prstGeom>
              <a:noFill/>
              <a:ln w="25400" cap="flat" cmpd="sng" algn="ctr">
                <a:solidFill>
                  <a:schemeClr val="tx1"/>
                </a:solidFill>
                <a:prstDash val="solid"/>
                <a:round/>
                <a:headEnd type="none" w="med" len="med"/>
                <a:tailEnd type="triangle" w="med" len="med"/>
              </a:ln>
            </p:spPr>
            <p:txBody>
              <a:bodyPr wrap="none" anchor="ctr">
                <a:prstTxWarp prst="textNoShape">
                  <a:avLst/>
                </a:prstTxWarp>
              </a:bodyPr>
              <a:lstStyle/>
              <a:p>
                <a:pPr algn="ctr"/>
                <a:endParaRPr lang="en-US">
                  <a:solidFill>
                    <a:srgbClr val="000000"/>
                  </a:solidFill>
                  <a:ea typeface="ＭＳ Ｐゴシック"/>
                  <a:cs typeface="ＭＳ Ｐゴシック"/>
                </a:endParaRPr>
              </a:p>
            </p:txBody>
          </p:sp>
          <p:sp>
            <p:nvSpPr>
              <p:cNvPr id="169" name="Line 235"/>
              <p:cNvSpPr>
                <a:spLocks noChangeShapeType="1"/>
              </p:cNvSpPr>
              <p:nvPr/>
            </p:nvSpPr>
            <p:spPr bwMode="auto">
              <a:xfrm>
                <a:off x="1104" y="1536"/>
                <a:ext cx="0" cy="144"/>
              </a:xfrm>
              <a:prstGeom prst="line">
                <a:avLst/>
              </a:prstGeom>
              <a:noFill/>
              <a:ln w="25400" cap="flat" cmpd="sng" algn="ctr">
                <a:solidFill>
                  <a:schemeClr val="tx1"/>
                </a:solidFill>
                <a:prstDash val="solid"/>
                <a:round/>
                <a:headEnd type="none" w="med" len="med"/>
                <a:tailEnd type="triangle" w="med" len="med"/>
              </a:ln>
            </p:spPr>
            <p:txBody>
              <a:bodyPr wrap="none" anchor="ctr">
                <a:prstTxWarp prst="textNoShape">
                  <a:avLst/>
                </a:prstTxWarp>
              </a:bodyPr>
              <a:lstStyle/>
              <a:p>
                <a:pPr algn="ctr"/>
                <a:endParaRPr lang="en-US">
                  <a:solidFill>
                    <a:srgbClr val="000000"/>
                  </a:solidFill>
                  <a:ea typeface="ＭＳ Ｐゴシック"/>
                  <a:cs typeface="ＭＳ Ｐゴシック"/>
                </a:endParaRPr>
              </a:p>
            </p:txBody>
          </p:sp>
        </p:grpSp>
        <p:grpSp>
          <p:nvGrpSpPr>
            <p:cNvPr id="142" name="Group 236"/>
            <p:cNvGrpSpPr>
              <a:grpSpLocks/>
            </p:cNvGrpSpPr>
            <p:nvPr/>
          </p:nvGrpSpPr>
          <p:grpSpPr bwMode="auto">
            <a:xfrm flipV="1">
              <a:off x="1152" y="1104"/>
              <a:ext cx="192" cy="432"/>
              <a:chOff x="1008" y="1536"/>
              <a:chExt cx="192" cy="432"/>
            </a:xfrm>
          </p:grpSpPr>
          <p:grpSp>
            <p:nvGrpSpPr>
              <p:cNvPr id="160" name="Group 237"/>
              <p:cNvGrpSpPr>
                <a:grpSpLocks/>
              </p:cNvGrpSpPr>
              <p:nvPr/>
            </p:nvGrpSpPr>
            <p:grpSpPr bwMode="auto">
              <a:xfrm>
                <a:off x="1008" y="1584"/>
                <a:ext cx="192" cy="240"/>
                <a:chOff x="1824" y="1296"/>
                <a:chExt cx="192" cy="240"/>
              </a:xfrm>
            </p:grpSpPr>
            <p:sp>
              <p:nvSpPr>
                <p:cNvPr id="163" name="Rectangle 238"/>
                <p:cNvSpPr>
                  <a:spLocks noChangeArrowheads="1"/>
                </p:cNvSpPr>
                <p:nvPr/>
              </p:nvSpPr>
              <p:spPr bwMode="auto">
                <a:xfrm>
                  <a:off x="1824" y="1488"/>
                  <a:ext cx="192" cy="48"/>
                </a:xfrm>
                <a:prstGeom prst="rect">
                  <a:avLst/>
                </a:prstGeom>
                <a:solidFill>
                  <a:schemeClr val="bg1"/>
                </a:solidFill>
                <a:ln w="25400" cap="flat" cmpd="sng" algn="ctr">
                  <a:solidFill>
                    <a:schemeClr val="tx1"/>
                  </a:solidFill>
                  <a:prstDash val="solid"/>
                  <a:miter lim="800000"/>
                  <a:headEnd type="none" w="med" len="med"/>
                  <a:tailEnd w="med" len="med"/>
                </a:ln>
              </p:spPr>
              <p:txBody>
                <a:bodyPr rot="10800000" anchor="ctr">
                  <a:prstTxWarp prst="textNoShape">
                    <a:avLst/>
                  </a:prstTxWarp>
                </a:bodyPr>
                <a:lstStyle/>
                <a:p>
                  <a:pPr algn="ctr"/>
                  <a:endParaRPr lang="en-US">
                    <a:solidFill>
                      <a:srgbClr val="000000"/>
                    </a:solidFill>
                    <a:ea typeface="ＭＳ Ｐゴシック"/>
                    <a:cs typeface="ＭＳ Ｐゴシック"/>
                  </a:endParaRPr>
                </a:p>
              </p:txBody>
            </p:sp>
            <p:sp>
              <p:nvSpPr>
                <p:cNvPr id="164" name="Rectangle 239"/>
                <p:cNvSpPr>
                  <a:spLocks noChangeArrowheads="1"/>
                </p:cNvSpPr>
                <p:nvPr/>
              </p:nvSpPr>
              <p:spPr bwMode="auto">
                <a:xfrm>
                  <a:off x="1824" y="1440"/>
                  <a:ext cx="192" cy="48"/>
                </a:xfrm>
                <a:prstGeom prst="rect">
                  <a:avLst/>
                </a:prstGeom>
                <a:solidFill>
                  <a:schemeClr val="bg1"/>
                </a:solidFill>
                <a:ln w="25400" cap="flat" cmpd="sng" algn="ctr">
                  <a:solidFill>
                    <a:schemeClr val="tx1"/>
                  </a:solidFill>
                  <a:prstDash val="solid"/>
                  <a:miter lim="800000"/>
                  <a:headEnd type="none" w="med" len="med"/>
                  <a:tailEnd w="med" len="med"/>
                </a:ln>
              </p:spPr>
              <p:txBody>
                <a:bodyPr rot="10800000" anchor="ctr">
                  <a:prstTxWarp prst="textNoShape">
                    <a:avLst/>
                  </a:prstTxWarp>
                </a:bodyPr>
                <a:lstStyle/>
                <a:p>
                  <a:pPr algn="ctr"/>
                  <a:endParaRPr lang="en-US">
                    <a:solidFill>
                      <a:srgbClr val="000000"/>
                    </a:solidFill>
                    <a:ea typeface="ＭＳ Ｐゴシック"/>
                    <a:cs typeface="ＭＳ Ｐゴシック"/>
                  </a:endParaRPr>
                </a:p>
              </p:txBody>
            </p:sp>
            <p:sp>
              <p:nvSpPr>
                <p:cNvPr id="165" name="Rectangle 240"/>
                <p:cNvSpPr>
                  <a:spLocks noChangeArrowheads="1"/>
                </p:cNvSpPr>
                <p:nvPr/>
              </p:nvSpPr>
              <p:spPr bwMode="auto">
                <a:xfrm>
                  <a:off x="1824" y="1392"/>
                  <a:ext cx="192" cy="48"/>
                </a:xfrm>
                <a:prstGeom prst="rect">
                  <a:avLst/>
                </a:prstGeom>
                <a:solidFill>
                  <a:schemeClr val="bg1"/>
                </a:solidFill>
                <a:ln w="25400" cap="flat" cmpd="sng" algn="ctr">
                  <a:solidFill>
                    <a:schemeClr val="tx1"/>
                  </a:solidFill>
                  <a:prstDash val="solid"/>
                  <a:miter lim="800000"/>
                  <a:headEnd type="none" w="med" len="med"/>
                  <a:tailEnd w="med" len="med"/>
                </a:ln>
              </p:spPr>
              <p:txBody>
                <a:bodyPr rot="10800000" anchor="ctr">
                  <a:prstTxWarp prst="textNoShape">
                    <a:avLst/>
                  </a:prstTxWarp>
                </a:bodyPr>
                <a:lstStyle/>
                <a:p>
                  <a:pPr algn="ctr"/>
                  <a:endParaRPr lang="en-US">
                    <a:solidFill>
                      <a:srgbClr val="000000"/>
                    </a:solidFill>
                    <a:ea typeface="ＭＳ Ｐゴシック"/>
                    <a:cs typeface="ＭＳ Ｐゴシック"/>
                  </a:endParaRPr>
                </a:p>
              </p:txBody>
            </p:sp>
            <p:sp>
              <p:nvSpPr>
                <p:cNvPr id="166" name="Freeform 241"/>
                <p:cNvSpPr>
                  <a:spLocks/>
                </p:cNvSpPr>
                <p:nvPr/>
              </p:nvSpPr>
              <p:spPr bwMode="auto">
                <a:xfrm>
                  <a:off x="1824" y="1296"/>
                  <a:ext cx="192" cy="240"/>
                </a:xfrm>
                <a:custGeom>
                  <a:avLst/>
                  <a:gdLst>
                    <a:gd name="T0" fmla="*/ 0 w 192"/>
                    <a:gd name="T1" fmla="*/ 0 h 240"/>
                    <a:gd name="T2" fmla="*/ 0 w 192"/>
                    <a:gd name="T3" fmla="*/ 240 h 240"/>
                    <a:gd name="T4" fmla="*/ 192 w 192"/>
                    <a:gd name="T5" fmla="*/ 240 h 240"/>
                    <a:gd name="T6" fmla="*/ 192 w 192"/>
                    <a:gd name="T7" fmla="*/ 0 h 240"/>
                    <a:gd name="T8" fmla="*/ 0 60000 65536"/>
                    <a:gd name="T9" fmla="*/ 0 60000 65536"/>
                    <a:gd name="T10" fmla="*/ 0 60000 65536"/>
                    <a:gd name="T11" fmla="*/ 0 60000 65536"/>
                    <a:gd name="T12" fmla="*/ 0 w 192"/>
                    <a:gd name="T13" fmla="*/ 0 h 240"/>
                    <a:gd name="T14" fmla="*/ 192 w 192"/>
                    <a:gd name="T15" fmla="*/ 240 h 240"/>
                  </a:gdLst>
                  <a:ahLst/>
                  <a:cxnLst>
                    <a:cxn ang="T8">
                      <a:pos x="T0" y="T1"/>
                    </a:cxn>
                    <a:cxn ang="T9">
                      <a:pos x="T2" y="T3"/>
                    </a:cxn>
                    <a:cxn ang="T10">
                      <a:pos x="T4" y="T5"/>
                    </a:cxn>
                    <a:cxn ang="T11">
                      <a:pos x="T6" y="T7"/>
                    </a:cxn>
                  </a:cxnLst>
                  <a:rect l="T12" t="T13" r="T14" b="T15"/>
                  <a:pathLst>
                    <a:path w="192" h="240">
                      <a:moveTo>
                        <a:pt x="0" y="0"/>
                      </a:moveTo>
                      <a:lnTo>
                        <a:pt x="0" y="240"/>
                      </a:lnTo>
                      <a:lnTo>
                        <a:pt x="192" y="240"/>
                      </a:lnTo>
                      <a:lnTo>
                        <a:pt x="192" y="0"/>
                      </a:lnTo>
                    </a:path>
                  </a:pathLst>
                </a:custGeom>
                <a:noFill/>
                <a:ln w="25400" cap="flat" cmpd="sng" algn="ctr">
                  <a:solidFill>
                    <a:schemeClr val="tx1"/>
                  </a:solidFill>
                  <a:prstDash val="solid"/>
                  <a:round/>
                  <a:headEnd type="none" w="med" len="med"/>
                  <a:tailEnd w="med" len="med"/>
                </a:ln>
              </p:spPr>
              <p:txBody>
                <a:bodyPr wrap="none" anchor="ctr">
                  <a:prstTxWarp prst="textNoShape">
                    <a:avLst/>
                  </a:prstTxWarp>
                </a:bodyPr>
                <a:lstStyle/>
                <a:p>
                  <a:pPr algn="ctr"/>
                  <a:endParaRPr lang="en-US">
                    <a:solidFill>
                      <a:srgbClr val="000000"/>
                    </a:solidFill>
                    <a:ea typeface="ＭＳ Ｐゴシック"/>
                    <a:cs typeface="ＭＳ Ｐゴシック"/>
                  </a:endParaRPr>
                </a:p>
              </p:txBody>
            </p:sp>
          </p:grpSp>
          <p:sp>
            <p:nvSpPr>
              <p:cNvPr id="161" name="Line 242"/>
              <p:cNvSpPr>
                <a:spLocks noChangeShapeType="1"/>
              </p:cNvSpPr>
              <p:nvPr/>
            </p:nvSpPr>
            <p:spPr bwMode="auto">
              <a:xfrm>
                <a:off x="1104" y="1824"/>
                <a:ext cx="0" cy="144"/>
              </a:xfrm>
              <a:prstGeom prst="line">
                <a:avLst/>
              </a:prstGeom>
              <a:noFill/>
              <a:ln w="25400" cap="flat" cmpd="sng" algn="ctr">
                <a:solidFill>
                  <a:schemeClr val="tx1"/>
                </a:solidFill>
                <a:prstDash val="solid"/>
                <a:round/>
                <a:headEnd type="none" w="med" len="med"/>
                <a:tailEnd type="triangle" w="med" len="med"/>
              </a:ln>
            </p:spPr>
            <p:txBody>
              <a:bodyPr wrap="none" anchor="ctr">
                <a:prstTxWarp prst="textNoShape">
                  <a:avLst/>
                </a:prstTxWarp>
              </a:bodyPr>
              <a:lstStyle/>
              <a:p>
                <a:pPr algn="ctr"/>
                <a:endParaRPr lang="en-US">
                  <a:solidFill>
                    <a:srgbClr val="000000"/>
                  </a:solidFill>
                  <a:ea typeface="ＭＳ Ｐゴシック"/>
                  <a:cs typeface="ＭＳ Ｐゴシック"/>
                </a:endParaRPr>
              </a:p>
            </p:txBody>
          </p:sp>
          <p:sp>
            <p:nvSpPr>
              <p:cNvPr id="162" name="Line 243"/>
              <p:cNvSpPr>
                <a:spLocks noChangeShapeType="1"/>
              </p:cNvSpPr>
              <p:nvPr/>
            </p:nvSpPr>
            <p:spPr bwMode="auto">
              <a:xfrm>
                <a:off x="1104" y="1536"/>
                <a:ext cx="0" cy="144"/>
              </a:xfrm>
              <a:prstGeom prst="line">
                <a:avLst/>
              </a:prstGeom>
              <a:noFill/>
              <a:ln w="25400" cap="flat" cmpd="sng" algn="ctr">
                <a:solidFill>
                  <a:schemeClr val="tx1"/>
                </a:solidFill>
                <a:prstDash val="solid"/>
                <a:round/>
                <a:headEnd type="none" w="med" len="med"/>
                <a:tailEnd type="triangle" w="med" len="med"/>
              </a:ln>
            </p:spPr>
            <p:txBody>
              <a:bodyPr wrap="none" anchor="ctr">
                <a:prstTxWarp prst="textNoShape">
                  <a:avLst/>
                </a:prstTxWarp>
              </a:bodyPr>
              <a:lstStyle/>
              <a:p>
                <a:pPr algn="ctr"/>
                <a:endParaRPr lang="en-US">
                  <a:solidFill>
                    <a:srgbClr val="000000"/>
                  </a:solidFill>
                  <a:ea typeface="ＭＳ Ｐゴシック"/>
                  <a:cs typeface="ＭＳ Ｐゴシック"/>
                </a:endParaRPr>
              </a:p>
            </p:txBody>
          </p:sp>
        </p:grpSp>
        <p:sp>
          <p:nvSpPr>
            <p:cNvPr id="143" name="Rectangle 244"/>
            <p:cNvSpPr>
              <a:spLocks noChangeArrowheads="1"/>
            </p:cNvSpPr>
            <p:nvPr/>
          </p:nvSpPr>
          <p:spPr bwMode="auto">
            <a:xfrm>
              <a:off x="864" y="1536"/>
              <a:ext cx="528" cy="240"/>
            </a:xfrm>
            <a:prstGeom prst="rect">
              <a:avLst/>
            </a:prstGeom>
            <a:solidFill>
              <a:schemeClr val="bg1"/>
            </a:solidFill>
            <a:ln w="25400" cap="flat" cmpd="sng" algn="ctr">
              <a:solidFill>
                <a:schemeClr val="tx1"/>
              </a:solidFill>
              <a:prstDash val="solid"/>
              <a:miter lim="800000"/>
              <a:headEnd type="none" w="med" len="med"/>
              <a:tailEnd w="med" len="med"/>
            </a:ln>
          </p:spPr>
          <p:txBody>
            <a:bodyPr anchor="ctr">
              <a:prstTxWarp prst="textNoShape">
                <a:avLst/>
              </a:prstTxWarp>
            </a:bodyPr>
            <a:lstStyle/>
            <a:p>
              <a:pPr algn="ctr"/>
              <a:r>
                <a:rPr lang="en-US">
                  <a:solidFill>
                    <a:srgbClr val="000000"/>
                  </a:solidFill>
                  <a:ea typeface="ＭＳ Ｐゴシック"/>
                  <a:cs typeface="ＭＳ Ｐゴシック"/>
                </a:rPr>
                <a:t>Cache</a:t>
              </a:r>
            </a:p>
          </p:txBody>
        </p:sp>
        <p:grpSp>
          <p:nvGrpSpPr>
            <p:cNvPr id="144" name="Group 245"/>
            <p:cNvGrpSpPr>
              <a:grpSpLocks/>
            </p:cNvGrpSpPr>
            <p:nvPr/>
          </p:nvGrpSpPr>
          <p:grpSpPr bwMode="auto">
            <a:xfrm flipV="1">
              <a:off x="1152" y="1776"/>
              <a:ext cx="192" cy="432"/>
              <a:chOff x="1008" y="1536"/>
              <a:chExt cx="192" cy="432"/>
            </a:xfrm>
          </p:grpSpPr>
          <p:grpSp>
            <p:nvGrpSpPr>
              <p:cNvPr id="153" name="Group 246"/>
              <p:cNvGrpSpPr>
                <a:grpSpLocks/>
              </p:cNvGrpSpPr>
              <p:nvPr/>
            </p:nvGrpSpPr>
            <p:grpSpPr bwMode="auto">
              <a:xfrm>
                <a:off x="1008" y="1584"/>
                <a:ext cx="192" cy="240"/>
                <a:chOff x="1824" y="1296"/>
                <a:chExt cx="192" cy="240"/>
              </a:xfrm>
            </p:grpSpPr>
            <p:sp>
              <p:nvSpPr>
                <p:cNvPr id="156" name="Rectangle 247"/>
                <p:cNvSpPr>
                  <a:spLocks noChangeArrowheads="1"/>
                </p:cNvSpPr>
                <p:nvPr/>
              </p:nvSpPr>
              <p:spPr bwMode="auto">
                <a:xfrm>
                  <a:off x="1824" y="1488"/>
                  <a:ext cx="192" cy="48"/>
                </a:xfrm>
                <a:prstGeom prst="rect">
                  <a:avLst/>
                </a:prstGeom>
                <a:solidFill>
                  <a:schemeClr val="bg1"/>
                </a:solidFill>
                <a:ln w="25400" cap="flat" cmpd="sng" algn="ctr">
                  <a:solidFill>
                    <a:schemeClr val="tx1"/>
                  </a:solidFill>
                  <a:prstDash val="solid"/>
                  <a:miter lim="800000"/>
                  <a:headEnd type="none" w="med" len="med"/>
                  <a:tailEnd w="med" len="med"/>
                </a:ln>
              </p:spPr>
              <p:txBody>
                <a:bodyPr rot="10800000" anchor="ctr">
                  <a:prstTxWarp prst="textNoShape">
                    <a:avLst/>
                  </a:prstTxWarp>
                </a:bodyPr>
                <a:lstStyle/>
                <a:p>
                  <a:pPr algn="ctr"/>
                  <a:endParaRPr lang="en-US">
                    <a:solidFill>
                      <a:srgbClr val="000000"/>
                    </a:solidFill>
                    <a:ea typeface="ＭＳ Ｐゴシック"/>
                    <a:cs typeface="ＭＳ Ｐゴシック"/>
                  </a:endParaRPr>
                </a:p>
              </p:txBody>
            </p:sp>
            <p:sp>
              <p:nvSpPr>
                <p:cNvPr id="157" name="Rectangle 248"/>
                <p:cNvSpPr>
                  <a:spLocks noChangeArrowheads="1"/>
                </p:cNvSpPr>
                <p:nvPr/>
              </p:nvSpPr>
              <p:spPr bwMode="auto">
                <a:xfrm>
                  <a:off x="1824" y="1440"/>
                  <a:ext cx="192" cy="48"/>
                </a:xfrm>
                <a:prstGeom prst="rect">
                  <a:avLst/>
                </a:prstGeom>
                <a:solidFill>
                  <a:schemeClr val="bg1"/>
                </a:solidFill>
                <a:ln w="25400" cap="flat" cmpd="sng" algn="ctr">
                  <a:solidFill>
                    <a:schemeClr val="tx1"/>
                  </a:solidFill>
                  <a:prstDash val="solid"/>
                  <a:miter lim="800000"/>
                  <a:headEnd type="none" w="med" len="med"/>
                  <a:tailEnd w="med" len="med"/>
                </a:ln>
              </p:spPr>
              <p:txBody>
                <a:bodyPr rot="10800000" anchor="ctr">
                  <a:prstTxWarp prst="textNoShape">
                    <a:avLst/>
                  </a:prstTxWarp>
                </a:bodyPr>
                <a:lstStyle/>
                <a:p>
                  <a:pPr algn="ctr"/>
                  <a:endParaRPr lang="en-US">
                    <a:solidFill>
                      <a:srgbClr val="000000"/>
                    </a:solidFill>
                    <a:ea typeface="ＭＳ Ｐゴシック"/>
                    <a:cs typeface="ＭＳ Ｐゴシック"/>
                  </a:endParaRPr>
                </a:p>
              </p:txBody>
            </p:sp>
            <p:sp>
              <p:nvSpPr>
                <p:cNvPr id="158" name="Rectangle 249"/>
                <p:cNvSpPr>
                  <a:spLocks noChangeArrowheads="1"/>
                </p:cNvSpPr>
                <p:nvPr/>
              </p:nvSpPr>
              <p:spPr bwMode="auto">
                <a:xfrm>
                  <a:off x="1824" y="1392"/>
                  <a:ext cx="192" cy="48"/>
                </a:xfrm>
                <a:prstGeom prst="rect">
                  <a:avLst/>
                </a:prstGeom>
                <a:solidFill>
                  <a:schemeClr val="bg1"/>
                </a:solidFill>
                <a:ln w="25400" cap="flat" cmpd="sng" algn="ctr">
                  <a:solidFill>
                    <a:schemeClr val="tx1"/>
                  </a:solidFill>
                  <a:prstDash val="solid"/>
                  <a:miter lim="800000"/>
                  <a:headEnd type="none" w="med" len="med"/>
                  <a:tailEnd w="med" len="med"/>
                </a:ln>
              </p:spPr>
              <p:txBody>
                <a:bodyPr rot="10800000" anchor="ctr">
                  <a:prstTxWarp prst="textNoShape">
                    <a:avLst/>
                  </a:prstTxWarp>
                </a:bodyPr>
                <a:lstStyle/>
                <a:p>
                  <a:pPr algn="ctr"/>
                  <a:endParaRPr lang="en-US">
                    <a:solidFill>
                      <a:srgbClr val="000000"/>
                    </a:solidFill>
                    <a:ea typeface="ＭＳ Ｐゴシック"/>
                    <a:cs typeface="ＭＳ Ｐゴシック"/>
                  </a:endParaRPr>
                </a:p>
              </p:txBody>
            </p:sp>
            <p:sp>
              <p:nvSpPr>
                <p:cNvPr id="159" name="Freeform 250"/>
                <p:cNvSpPr>
                  <a:spLocks/>
                </p:cNvSpPr>
                <p:nvPr/>
              </p:nvSpPr>
              <p:spPr bwMode="auto">
                <a:xfrm>
                  <a:off x="1824" y="1296"/>
                  <a:ext cx="192" cy="240"/>
                </a:xfrm>
                <a:custGeom>
                  <a:avLst/>
                  <a:gdLst>
                    <a:gd name="T0" fmla="*/ 0 w 192"/>
                    <a:gd name="T1" fmla="*/ 0 h 240"/>
                    <a:gd name="T2" fmla="*/ 0 w 192"/>
                    <a:gd name="T3" fmla="*/ 240 h 240"/>
                    <a:gd name="T4" fmla="*/ 192 w 192"/>
                    <a:gd name="T5" fmla="*/ 240 h 240"/>
                    <a:gd name="T6" fmla="*/ 192 w 192"/>
                    <a:gd name="T7" fmla="*/ 0 h 240"/>
                    <a:gd name="T8" fmla="*/ 0 60000 65536"/>
                    <a:gd name="T9" fmla="*/ 0 60000 65536"/>
                    <a:gd name="T10" fmla="*/ 0 60000 65536"/>
                    <a:gd name="T11" fmla="*/ 0 60000 65536"/>
                    <a:gd name="T12" fmla="*/ 0 w 192"/>
                    <a:gd name="T13" fmla="*/ 0 h 240"/>
                    <a:gd name="T14" fmla="*/ 192 w 192"/>
                    <a:gd name="T15" fmla="*/ 240 h 240"/>
                  </a:gdLst>
                  <a:ahLst/>
                  <a:cxnLst>
                    <a:cxn ang="T8">
                      <a:pos x="T0" y="T1"/>
                    </a:cxn>
                    <a:cxn ang="T9">
                      <a:pos x="T2" y="T3"/>
                    </a:cxn>
                    <a:cxn ang="T10">
                      <a:pos x="T4" y="T5"/>
                    </a:cxn>
                    <a:cxn ang="T11">
                      <a:pos x="T6" y="T7"/>
                    </a:cxn>
                  </a:cxnLst>
                  <a:rect l="T12" t="T13" r="T14" b="T15"/>
                  <a:pathLst>
                    <a:path w="192" h="240">
                      <a:moveTo>
                        <a:pt x="0" y="0"/>
                      </a:moveTo>
                      <a:lnTo>
                        <a:pt x="0" y="240"/>
                      </a:lnTo>
                      <a:lnTo>
                        <a:pt x="192" y="240"/>
                      </a:lnTo>
                      <a:lnTo>
                        <a:pt x="192" y="0"/>
                      </a:lnTo>
                    </a:path>
                  </a:pathLst>
                </a:custGeom>
                <a:noFill/>
                <a:ln w="25400" cap="flat" cmpd="sng" algn="ctr">
                  <a:solidFill>
                    <a:schemeClr val="tx1"/>
                  </a:solidFill>
                  <a:prstDash val="solid"/>
                  <a:round/>
                  <a:headEnd type="none" w="med" len="med"/>
                  <a:tailEnd w="med" len="med"/>
                </a:ln>
              </p:spPr>
              <p:txBody>
                <a:bodyPr wrap="none" anchor="ctr">
                  <a:prstTxWarp prst="textNoShape">
                    <a:avLst/>
                  </a:prstTxWarp>
                </a:bodyPr>
                <a:lstStyle/>
                <a:p>
                  <a:pPr algn="ctr"/>
                  <a:endParaRPr lang="en-US">
                    <a:solidFill>
                      <a:srgbClr val="000000"/>
                    </a:solidFill>
                    <a:ea typeface="ＭＳ Ｐゴシック"/>
                    <a:cs typeface="ＭＳ Ｐゴシック"/>
                  </a:endParaRPr>
                </a:p>
              </p:txBody>
            </p:sp>
          </p:grpSp>
          <p:sp>
            <p:nvSpPr>
              <p:cNvPr id="154" name="Line 251"/>
              <p:cNvSpPr>
                <a:spLocks noChangeShapeType="1"/>
              </p:cNvSpPr>
              <p:nvPr/>
            </p:nvSpPr>
            <p:spPr bwMode="auto">
              <a:xfrm>
                <a:off x="1104" y="1824"/>
                <a:ext cx="0" cy="144"/>
              </a:xfrm>
              <a:prstGeom prst="line">
                <a:avLst/>
              </a:prstGeom>
              <a:noFill/>
              <a:ln w="25400" cap="flat" cmpd="sng" algn="ctr">
                <a:solidFill>
                  <a:schemeClr val="tx1"/>
                </a:solidFill>
                <a:prstDash val="solid"/>
                <a:round/>
                <a:headEnd type="none" w="med" len="med"/>
                <a:tailEnd type="triangle" w="med" len="med"/>
              </a:ln>
            </p:spPr>
            <p:txBody>
              <a:bodyPr wrap="none" anchor="ctr">
                <a:prstTxWarp prst="textNoShape">
                  <a:avLst/>
                </a:prstTxWarp>
              </a:bodyPr>
              <a:lstStyle/>
              <a:p>
                <a:pPr algn="ctr"/>
                <a:endParaRPr lang="en-US">
                  <a:solidFill>
                    <a:srgbClr val="000000"/>
                  </a:solidFill>
                  <a:ea typeface="ＭＳ Ｐゴシック"/>
                  <a:cs typeface="ＭＳ Ｐゴシック"/>
                </a:endParaRPr>
              </a:p>
            </p:txBody>
          </p:sp>
          <p:sp>
            <p:nvSpPr>
              <p:cNvPr id="155" name="Line 252"/>
              <p:cNvSpPr>
                <a:spLocks noChangeShapeType="1"/>
              </p:cNvSpPr>
              <p:nvPr/>
            </p:nvSpPr>
            <p:spPr bwMode="auto">
              <a:xfrm>
                <a:off x="1104" y="1536"/>
                <a:ext cx="0" cy="144"/>
              </a:xfrm>
              <a:prstGeom prst="line">
                <a:avLst/>
              </a:prstGeom>
              <a:noFill/>
              <a:ln w="25400" cap="flat" cmpd="sng" algn="ctr">
                <a:solidFill>
                  <a:schemeClr val="tx1"/>
                </a:solidFill>
                <a:prstDash val="solid"/>
                <a:round/>
                <a:headEnd type="none" w="med" len="med"/>
                <a:tailEnd type="triangle" w="med" len="med"/>
              </a:ln>
            </p:spPr>
            <p:txBody>
              <a:bodyPr wrap="none" anchor="ctr">
                <a:prstTxWarp prst="textNoShape">
                  <a:avLst/>
                </a:prstTxWarp>
              </a:bodyPr>
              <a:lstStyle/>
              <a:p>
                <a:pPr algn="ctr"/>
                <a:endParaRPr lang="en-US">
                  <a:solidFill>
                    <a:srgbClr val="000000"/>
                  </a:solidFill>
                  <a:ea typeface="ＭＳ Ｐゴシック"/>
                  <a:cs typeface="ＭＳ Ｐゴシック"/>
                </a:endParaRPr>
              </a:p>
            </p:txBody>
          </p:sp>
        </p:grpSp>
        <p:grpSp>
          <p:nvGrpSpPr>
            <p:cNvPr id="145" name="Group 253"/>
            <p:cNvGrpSpPr>
              <a:grpSpLocks/>
            </p:cNvGrpSpPr>
            <p:nvPr/>
          </p:nvGrpSpPr>
          <p:grpSpPr bwMode="auto">
            <a:xfrm>
              <a:off x="912" y="1776"/>
              <a:ext cx="192" cy="432"/>
              <a:chOff x="1008" y="1536"/>
              <a:chExt cx="192" cy="432"/>
            </a:xfrm>
          </p:grpSpPr>
          <p:grpSp>
            <p:nvGrpSpPr>
              <p:cNvPr id="146" name="Group 254"/>
              <p:cNvGrpSpPr>
                <a:grpSpLocks/>
              </p:cNvGrpSpPr>
              <p:nvPr/>
            </p:nvGrpSpPr>
            <p:grpSpPr bwMode="auto">
              <a:xfrm>
                <a:off x="1008" y="1584"/>
                <a:ext cx="192" cy="240"/>
                <a:chOff x="1824" y="1296"/>
                <a:chExt cx="192" cy="240"/>
              </a:xfrm>
            </p:grpSpPr>
            <p:sp>
              <p:nvSpPr>
                <p:cNvPr id="149" name="Rectangle 255"/>
                <p:cNvSpPr>
                  <a:spLocks noChangeArrowheads="1"/>
                </p:cNvSpPr>
                <p:nvPr/>
              </p:nvSpPr>
              <p:spPr bwMode="auto">
                <a:xfrm>
                  <a:off x="1824" y="1488"/>
                  <a:ext cx="192" cy="48"/>
                </a:xfrm>
                <a:prstGeom prst="rect">
                  <a:avLst/>
                </a:prstGeom>
                <a:solidFill>
                  <a:schemeClr val="bg1"/>
                </a:solidFill>
                <a:ln w="25400" cap="flat" cmpd="sng" algn="ctr">
                  <a:solidFill>
                    <a:schemeClr val="tx1"/>
                  </a:solidFill>
                  <a:prstDash val="solid"/>
                  <a:miter lim="800000"/>
                  <a:headEnd type="none" w="med" len="med"/>
                  <a:tailEnd w="med" len="med"/>
                </a:ln>
              </p:spPr>
              <p:txBody>
                <a:bodyPr anchor="ctr">
                  <a:prstTxWarp prst="textNoShape">
                    <a:avLst/>
                  </a:prstTxWarp>
                </a:bodyPr>
                <a:lstStyle/>
                <a:p>
                  <a:pPr algn="ctr"/>
                  <a:endParaRPr lang="en-US">
                    <a:solidFill>
                      <a:srgbClr val="000000"/>
                    </a:solidFill>
                    <a:ea typeface="ＭＳ Ｐゴシック"/>
                    <a:cs typeface="ＭＳ Ｐゴシック"/>
                  </a:endParaRPr>
                </a:p>
              </p:txBody>
            </p:sp>
            <p:sp>
              <p:nvSpPr>
                <p:cNvPr id="150" name="Rectangle 256"/>
                <p:cNvSpPr>
                  <a:spLocks noChangeArrowheads="1"/>
                </p:cNvSpPr>
                <p:nvPr/>
              </p:nvSpPr>
              <p:spPr bwMode="auto">
                <a:xfrm>
                  <a:off x="1824" y="1440"/>
                  <a:ext cx="192" cy="48"/>
                </a:xfrm>
                <a:prstGeom prst="rect">
                  <a:avLst/>
                </a:prstGeom>
                <a:solidFill>
                  <a:schemeClr val="bg1"/>
                </a:solidFill>
                <a:ln w="25400" cap="flat" cmpd="sng" algn="ctr">
                  <a:solidFill>
                    <a:schemeClr val="tx1"/>
                  </a:solidFill>
                  <a:prstDash val="solid"/>
                  <a:miter lim="800000"/>
                  <a:headEnd type="none" w="med" len="med"/>
                  <a:tailEnd w="med" len="med"/>
                </a:ln>
              </p:spPr>
              <p:txBody>
                <a:bodyPr anchor="ctr">
                  <a:prstTxWarp prst="textNoShape">
                    <a:avLst/>
                  </a:prstTxWarp>
                </a:bodyPr>
                <a:lstStyle/>
                <a:p>
                  <a:pPr algn="ctr"/>
                  <a:endParaRPr lang="en-US">
                    <a:solidFill>
                      <a:srgbClr val="000000"/>
                    </a:solidFill>
                    <a:ea typeface="ＭＳ Ｐゴシック"/>
                    <a:cs typeface="ＭＳ Ｐゴシック"/>
                  </a:endParaRPr>
                </a:p>
              </p:txBody>
            </p:sp>
            <p:sp>
              <p:nvSpPr>
                <p:cNvPr id="151" name="Rectangle 257"/>
                <p:cNvSpPr>
                  <a:spLocks noChangeArrowheads="1"/>
                </p:cNvSpPr>
                <p:nvPr/>
              </p:nvSpPr>
              <p:spPr bwMode="auto">
                <a:xfrm>
                  <a:off x="1824" y="1392"/>
                  <a:ext cx="192" cy="48"/>
                </a:xfrm>
                <a:prstGeom prst="rect">
                  <a:avLst/>
                </a:prstGeom>
                <a:solidFill>
                  <a:schemeClr val="bg1"/>
                </a:solidFill>
                <a:ln w="25400" cap="flat" cmpd="sng" algn="ctr">
                  <a:solidFill>
                    <a:schemeClr val="tx1"/>
                  </a:solidFill>
                  <a:prstDash val="solid"/>
                  <a:miter lim="800000"/>
                  <a:headEnd type="none" w="med" len="med"/>
                  <a:tailEnd w="med" len="med"/>
                </a:ln>
              </p:spPr>
              <p:txBody>
                <a:bodyPr anchor="ctr">
                  <a:prstTxWarp prst="textNoShape">
                    <a:avLst/>
                  </a:prstTxWarp>
                </a:bodyPr>
                <a:lstStyle/>
                <a:p>
                  <a:pPr algn="ctr"/>
                  <a:endParaRPr lang="en-US">
                    <a:solidFill>
                      <a:srgbClr val="000000"/>
                    </a:solidFill>
                    <a:ea typeface="ＭＳ Ｐゴシック"/>
                    <a:cs typeface="ＭＳ Ｐゴシック"/>
                  </a:endParaRPr>
                </a:p>
              </p:txBody>
            </p:sp>
            <p:sp>
              <p:nvSpPr>
                <p:cNvPr id="152" name="Freeform 258"/>
                <p:cNvSpPr>
                  <a:spLocks/>
                </p:cNvSpPr>
                <p:nvPr/>
              </p:nvSpPr>
              <p:spPr bwMode="auto">
                <a:xfrm>
                  <a:off x="1824" y="1296"/>
                  <a:ext cx="192" cy="240"/>
                </a:xfrm>
                <a:custGeom>
                  <a:avLst/>
                  <a:gdLst>
                    <a:gd name="T0" fmla="*/ 0 w 192"/>
                    <a:gd name="T1" fmla="*/ 0 h 240"/>
                    <a:gd name="T2" fmla="*/ 0 w 192"/>
                    <a:gd name="T3" fmla="*/ 240 h 240"/>
                    <a:gd name="T4" fmla="*/ 192 w 192"/>
                    <a:gd name="T5" fmla="*/ 240 h 240"/>
                    <a:gd name="T6" fmla="*/ 192 w 192"/>
                    <a:gd name="T7" fmla="*/ 0 h 240"/>
                    <a:gd name="T8" fmla="*/ 0 60000 65536"/>
                    <a:gd name="T9" fmla="*/ 0 60000 65536"/>
                    <a:gd name="T10" fmla="*/ 0 60000 65536"/>
                    <a:gd name="T11" fmla="*/ 0 60000 65536"/>
                    <a:gd name="T12" fmla="*/ 0 w 192"/>
                    <a:gd name="T13" fmla="*/ 0 h 240"/>
                    <a:gd name="T14" fmla="*/ 192 w 192"/>
                    <a:gd name="T15" fmla="*/ 240 h 240"/>
                  </a:gdLst>
                  <a:ahLst/>
                  <a:cxnLst>
                    <a:cxn ang="T8">
                      <a:pos x="T0" y="T1"/>
                    </a:cxn>
                    <a:cxn ang="T9">
                      <a:pos x="T2" y="T3"/>
                    </a:cxn>
                    <a:cxn ang="T10">
                      <a:pos x="T4" y="T5"/>
                    </a:cxn>
                    <a:cxn ang="T11">
                      <a:pos x="T6" y="T7"/>
                    </a:cxn>
                  </a:cxnLst>
                  <a:rect l="T12" t="T13" r="T14" b="T15"/>
                  <a:pathLst>
                    <a:path w="192" h="240">
                      <a:moveTo>
                        <a:pt x="0" y="0"/>
                      </a:moveTo>
                      <a:lnTo>
                        <a:pt x="0" y="240"/>
                      </a:lnTo>
                      <a:lnTo>
                        <a:pt x="192" y="240"/>
                      </a:lnTo>
                      <a:lnTo>
                        <a:pt x="192" y="0"/>
                      </a:lnTo>
                    </a:path>
                  </a:pathLst>
                </a:custGeom>
                <a:noFill/>
                <a:ln w="25400" cap="flat" cmpd="sng" algn="ctr">
                  <a:solidFill>
                    <a:schemeClr val="tx1"/>
                  </a:solidFill>
                  <a:prstDash val="solid"/>
                  <a:round/>
                  <a:headEnd type="none" w="med" len="med"/>
                  <a:tailEnd w="med" len="med"/>
                </a:ln>
              </p:spPr>
              <p:txBody>
                <a:bodyPr wrap="none" anchor="ctr">
                  <a:prstTxWarp prst="textNoShape">
                    <a:avLst/>
                  </a:prstTxWarp>
                </a:bodyPr>
                <a:lstStyle/>
                <a:p>
                  <a:pPr algn="ctr"/>
                  <a:endParaRPr lang="en-US">
                    <a:solidFill>
                      <a:srgbClr val="000000"/>
                    </a:solidFill>
                    <a:ea typeface="ＭＳ Ｐゴシック"/>
                    <a:cs typeface="ＭＳ Ｐゴシック"/>
                  </a:endParaRPr>
                </a:p>
              </p:txBody>
            </p:sp>
          </p:grpSp>
          <p:sp>
            <p:nvSpPr>
              <p:cNvPr id="147" name="Line 259"/>
              <p:cNvSpPr>
                <a:spLocks noChangeShapeType="1"/>
              </p:cNvSpPr>
              <p:nvPr/>
            </p:nvSpPr>
            <p:spPr bwMode="auto">
              <a:xfrm>
                <a:off x="1104" y="1824"/>
                <a:ext cx="0" cy="144"/>
              </a:xfrm>
              <a:prstGeom prst="line">
                <a:avLst/>
              </a:prstGeom>
              <a:noFill/>
              <a:ln w="25400" cap="flat" cmpd="sng" algn="ctr">
                <a:solidFill>
                  <a:schemeClr val="tx1"/>
                </a:solidFill>
                <a:prstDash val="solid"/>
                <a:round/>
                <a:headEnd type="none" w="med" len="med"/>
                <a:tailEnd type="triangle" w="med" len="med"/>
              </a:ln>
            </p:spPr>
            <p:txBody>
              <a:bodyPr wrap="none" anchor="ctr">
                <a:prstTxWarp prst="textNoShape">
                  <a:avLst/>
                </a:prstTxWarp>
              </a:bodyPr>
              <a:lstStyle/>
              <a:p>
                <a:pPr algn="ctr"/>
                <a:endParaRPr lang="en-US">
                  <a:solidFill>
                    <a:srgbClr val="000000"/>
                  </a:solidFill>
                  <a:ea typeface="ＭＳ Ｐゴシック"/>
                  <a:cs typeface="ＭＳ Ｐゴシック"/>
                </a:endParaRPr>
              </a:p>
            </p:txBody>
          </p:sp>
          <p:sp>
            <p:nvSpPr>
              <p:cNvPr id="148" name="Line 260"/>
              <p:cNvSpPr>
                <a:spLocks noChangeShapeType="1"/>
              </p:cNvSpPr>
              <p:nvPr/>
            </p:nvSpPr>
            <p:spPr bwMode="auto">
              <a:xfrm>
                <a:off x="1104" y="1536"/>
                <a:ext cx="0" cy="144"/>
              </a:xfrm>
              <a:prstGeom prst="line">
                <a:avLst/>
              </a:prstGeom>
              <a:noFill/>
              <a:ln w="25400" cap="flat" cmpd="sng" algn="ctr">
                <a:solidFill>
                  <a:schemeClr val="tx1"/>
                </a:solidFill>
                <a:prstDash val="solid"/>
                <a:round/>
                <a:headEnd type="none" w="med" len="med"/>
                <a:tailEnd type="triangle" w="med" len="med"/>
              </a:ln>
            </p:spPr>
            <p:txBody>
              <a:bodyPr wrap="none" anchor="ctr">
                <a:prstTxWarp prst="textNoShape">
                  <a:avLst/>
                </a:prstTxWarp>
              </a:bodyPr>
              <a:lstStyle/>
              <a:p>
                <a:pPr algn="ctr"/>
                <a:endParaRPr lang="en-US">
                  <a:solidFill>
                    <a:srgbClr val="000000"/>
                  </a:solidFill>
                  <a:ea typeface="ＭＳ Ｐゴシック"/>
                  <a:cs typeface="ＭＳ Ｐゴシック"/>
                </a:endParaRPr>
              </a:p>
            </p:txBody>
          </p:sp>
        </p:grpSp>
      </p:grpSp>
      <p:grpSp>
        <p:nvGrpSpPr>
          <p:cNvPr id="174" name="Group 226"/>
          <p:cNvGrpSpPr>
            <a:grpSpLocks/>
          </p:cNvGrpSpPr>
          <p:nvPr/>
        </p:nvGrpSpPr>
        <p:grpSpPr bwMode="auto">
          <a:xfrm>
            <a:off x="6718738" y="1600200"/>
            <a:ext cx="838200" cy="2209800"/>
            <a:chOff x="864" y="816"/>
            <a:chExt cx="528" cy="1392"/>
          </a:xfrm>
        </p:grpSpPr>
        <p:sp>
          <p:nvSpPr>
            <p:cNvPr id="175" name="Rectangle 227"/>
            <p:cNvSpPr>
              <a:spLocks noChangeArrowheads="1"/>
            </p:cNvSpPr>
            <p:nvPr/>
          </p:nvSpPr>
          <p:spPr bwMode="auto">
            <a:xfrm>
              <a:off x="864" y="816"/>
              <a:ext cx="528" cy="288"/>
            </a:xfrm>
            <a:prstGeom prst="rect">
              <a:avLst/>
            </a:prstGeom>
            <a:solidFill>
              <a:schemeClr val="bg1"/>
            </a:solidFill>
            <a:ln w="25400" cap="flat" cmpd="sng" algn="ctr">
              <a:solidFill>
                <a:schemeClr val="tx1"/>
              </a:solidFill>
              <a:prstDash val="solid"/>
              <a:miter lim="800000"/>
              <a:headEnd type="none" w="med" len="med"/>
              <a:tailEnd w="med" len="med"/>
            </a:ln>
          </p:spPr>
          <p:txBody>
            <a:bodyPr anchor="ctr">
              <a:prstTxWarp prst="textNoShape">
                <a:avLst/>
              </a:prstTxWarp>
            </a:bodyPr>
            <a:lstStyle/>
            <a:p>
              <a:pPr algn="ctr"/>
              <a:r>
                <a:rPr lang="en-US">
                  <a:solidFill>
                    <a:srgbClr val="000000"/>
                  </a:solidFill>
                  <a:ea typeface="ＭＳ Ｐゴシック"/>
                  <a:cs typeface="ＭＳ Ｐゴシック"/>
                </a:rPr>
                <a:t>CPU</a:t>
              </a:r>
            </a:p>
          </p:txBody>
        </p:sp>
        <p:grpSp>
          <p:nvGrpSpPr>
            <p:cNvPr id="176" name="Group 228"/>
            <p:cNvGrpSpPr>
              <a:grpSpLocks/>
            </p:cNvGrpSpPr>
            <p:nvPr/>
          </p:nvGrpSpPr>
          <p:grpSpPr bwMode="auto">
            <a:xfrm>
              <a:off x="912" y="1104"/>
              <a:ext cx="192" cy="432"/>
              <a:chOff x="1008" y="1536"/>
              <a:chExt cx="192" cy="432"/>
            </a:xfrm>
          </p:grpSpPr>
          <p:grpSp>
            <p:nvGrpSpPr>
              <p:cNvPr id="202" name="Group 229"/>
              <p:cNvGrpSpPr>
                <a:grpSpLocks/>
              </p:cNvGrpSpPr>
              <p:nvPr/>
            </p:nvGrpSpPr>
            <p:grpSpPr bwMode="auto">
              <a:xfrm>
                <a:off x="1008" y="1584"/>
                <a:ext cx="192" cy="240"/>
                <a:chOff x="1824" y="1296"/>
                <a:chExt cx="192" cy="240"/>
              </a:xfrm>
            </p:grpSpPr>
            <p:sp>
              <p:nvSpPr>
                <p:cNvPr id="205" name="Rectangle 230"/>
                <p:cNvSpPr>
                  <a:spLocks noChangeArrowheads="1"/>
                </p:cNvSpPr>
                <p:nvPr/>
              </p:nvSpPr>
              <p:spPr bwMode="auto">
                <a:xfrm>
                  <a:off x="1824" y="1488"/>
                  <a:ext cx="192" cy="48"/>
                </a:xfrm>
                <a:prstGeom prst="rect">
                  <a:avLst/>
                </a:prstGeom>
                <a:solidFill>
                  <a:schemeClr val="bg1"/>
                </a:solidFill>
                <a:ln w="25400" cap="flat" cmpd="sng" algn="ctr">
                  <a:solidFill>
                    <a:schemeClr val="tx1"/>
                  </a:solidFill>
                  <a:prstDash val="solid"/>
                  <a:miter lim="800000"/>
                  <a:headEnd type="none" w="med" len="med"/>
                  <a:tailEnd w="med" len="med"/>
                </a:ln>
              </p:spPr>
              <p:txBody>
                <a:bodyPr anchor="ctr">
                  <a:prstTxWarp prst="textNoShape">
                    <a:avLst/>
                  </a:prstTxWarp>
                </a:bodyPr>
                <a:lstStyle/>
                <a:p>
                  <a:pPr algn="ctr"/>
                  <a:endParaRPr lang="en-US">
                    <a:solidFill>
                      <a:srgbClr val="000000"/>
                    </a:solidFill>
                    <a:ea typeface="ＭＳ Ｐゴシック"/>
                    <a:cs typeface="ＭＳ Ｐゴシック"/>
                  </a:endParaRPr>
                </a:p>
              </p:txBody>
            </p:sp>
            <p:sp>
              <p:nvSpPr>
                <p:cNvPr id="206" name="Rectangle 231"/>
                <p:cNvSpPr>
                  <a:spLocks noChangeArrowheads="1"/>
                </p:cNvSpPr>
                <p:nvPr/>
              </p:nvSpPr>
              <p:spPr bwMode="auto">
                <a:xfrm>
                  <a:off x="1824" y="1440"/>
                  <a:ext cx="192" cy="48"/>
                </a:xfrm>
                <a:prstGeom prst="rect">
                  <a:avLst/>
                </a:prstGeom>
                <a:solidFill>
                  <a:schemeClr val="bg1"/>
                </a:solidFill>
                <a:ln w="25400" cap="flat" cmpd="sng" algn="ctr">
                  <a:solidFill>
                    <a:schemeClr val="tx1"/>
                  </a:solidFill>
                  <a:prstDash val="solid"/>
                  <a:miter lim="800000"/>
                  <a:headEnd type="none" w="med" len="med"/>
                  <a:tailEnd w="med" len="med"/>
                </a:ln>
              </p:spPr>
              <p:txBody>
                <a:bodyPr anchor="ctr">
                  <a:prstTxWarp prst="textNoShape">
                    <a:avLst/>
                  </a:prstTxWarp>
                </a:bodyPr>
                <a:lstStyle/>
                <a:p>
                  <a:pPr algn="ctr"/>
                  <a:endParaRPr lang="en-US">
                    <a:solidFill>
                      <a:srgbClr val="000000"/>
                    </a:solidFill>
                    <a:ea typeface="ＭＳ Ｐゴシック"/>
                    <a:cs typeface="ＭＳ Ｐゴシック"/>
                  </a:endParaRPr>
                </a:p>
              </p:txBody>
            </p:sp>
            <p:sp>
              <p:nvSpPr>
                <p:cNvPr id="207" name="Rectangle 232"/>
                <p:cNvSpPr>
                  <a:spLocks noChangeArrowheads="1"/>
                </p:cNvSpPr>
                <p:nvPr/>
              </p:nvSpPr>
              <p:spPr bwMode="auto">
                <a:xfrm>
                  <a:off x="1824" y="1392"/>
                  <a:ext cx="192" cy="48"/>
                </a:xfrm>
                <a:prstGeom prst="rect">
                  <a:avLst/>
                </a:prstGeom>
                <a:solidFill>
                  <a:schemeClr val="bg1"/>
                </a:solidFill>
                <a:ln w="25400" cap="flat" cmpd="sng" algn="ctr">
                  <a:solidFill>
                    <a:schemeClr val="tx1"/>
                  </a:solidFill>
                  <a:prstDash val="solid"/>
                  <a:miter lim="800000"/>
                  <a:headEnd type="none" w="med" len="med"/>
                  <a:tailEnd w="med" len="med"/>
                </a:ln>
              </p:spPr>
              <p:txBody>
                <a:bodyPr anchor="ctr">
                  <a:prstTxWarp prst="textNoShape">
                    <a:avLst/>
                  </a:prstTxWarp>
                </a:bodyPr>
                <a:lstStyle/>
                <a:p>
                  <a:pPr algn="ctr"/>
                  <a:endParaRPr lang="en-US">
                    <a:solidFill>
                      <a:srgbClr val="000000"/>
                    </a:solidFill>
                    <a:ea typeface="ＭＳ Ｐゴシック"/>
                    <a:cs typeface="ＭＳ Ｐゴシック"/>
                  </a:endParaRPr>
                </a:p>
              </p:txBody>
            </p:sp>
            <p:sp>
              <p:nvSpPr>
                <p:cNvPr id="208" name="Freeform 233"/>
                <p:cNvSpPr>
                  <a:spLocks/>
                </p:cNvSpPr>
                <p:nvPr/>
              </p:nvSpPr>
              <p:spPr bwMode="auto">
                <a:xfrm>
                  <a:off x="1824" y="1296"/>
                  <a:ext cx="192" cy="240"/>
                </a:xfrm>
                <a:custGeom>
                  <a:avLst/>
                  <a:gdLst>
                    <a:gd name="T0" fmla="*/ 0 w 192"/>
                    <a:gd name="T1" fmla="*/ 0 h 240"/>
                    <a:gd name="T2" fmla="*/ 0 w 192"/>
                    <a:gd name="T3" fmla="*/ 240 h 240"/>
                    <a:gd name="T4" fmla="*/ 192 w 192"/>
                    <a:gd name="T5" fmla="*/ 240 h 240"/>
                    <a:gd name="T6" fmla="*/ 192 w 192"/>
                    <a:gd name="T7" fmla="*/ 0 h 240"/>
                    <a:gd name="T8" fmla="*/ 0 60000 65536"/>
                    <a:gd name="T9" fmla="*/ 0 60000 65536"/>
                    <a:gd name="T10" fmla="*/ 0 60000 65536"/>
                    <a:gd name="T11" fmla="*/ 0 60000 65536"/>
                    <a:gd name="T12" fmla="*/ 0 w 192"/>
                    <a:gd name="T13" fmla="*/ 0 h 240"/>
                    <a:gd name="T14" fmla="*/ 192 w 192"/>
                    <a:gd name="T15" fmla="*/ 240 h 240"/>
                  </a:gdLst>
                  <a:ahLst/>
                  <a:cxnLst>
                    <a:cxn ang="T8">
                      <a:pos x="T0" y="T1"/>
                    </a:cxn>
                    <a:cxn ang="T9">
                      <a:pos x="T2" y="T3"/>
                    </a:cxn>
                    <a:cxn ang="T10">
                      <a:pos x="T4" y="T5"/>
                    </a:cxn>
                    <a:cxn ang="T11">
                      <a:pos x="T6" y="T7"/>
                    </a:cxn>
                  </a:cxnLst>
                  <a:rect l="T12" t="T13" r="T14" b="T15"/>
                  <a:pathLst>
                    <a:path w="192" h="240">
                      <a:moveTo>
                        <a:pt x="0" y="0"/>
                      </a:moveTo>
                      <a:lnTo>
                        <a:pt x="0" y="240"/>
                      </a:lnTo>
                      <a:lnTo>
                        <a:pt x="192" y="240"/>
                      </a:lnTo>
                      <a:lnTo>
                        <a:pt x="192" y="0"/>
                      </a:lnTo>
                    </a:path>
                  </a:pathLst>
                </a:custGeom>
                <a:noFill/>
                <a:ln w="25400" cap="flat" cmpd="sng" algn="ctr">
                  <a:solidFill>
                    <a:schemeClr val="tx1"/>
                  </a:solidFill>
                  <a:prstDash val="solid"/>
                  <a:round/>
                  <a:headEnd type="none" w="med" len="med"/>
                  <a:tailEnd w="med" len="med"/>
                </a:ln>
              </p:spPr>
              <p:txBody>
                <a:bodyPr wrap="none" anchor="ctr">
                  <a:prstTxWarp prst="textNoShape">
                    <a:avLst/>
                  </a:prstTxWarp>
                </a:bodyPr>
                <a:lstStyle/>
                <a:p>
                  <a:pPr algn="ctr"/>
                  <a:endParaRPr lang="en-US">
                    <a:solidFill>
                      <a:srgbClr val="000000"/>
                    </a:solidFill>
                    <a:ea typeface="ＭＳ Ｐゴシック"/>
                    <a:cs typeface="ＭＳ Ｐゴシック"/>
                  </a:endParaRPr>
                </a:p>
              </p:txBody>
            </p:sp>
          </p:grpSp>
          <p:sp>
            <p:nvSpPr>
              <p:cNvPr id="203" name="Line 234"/>
              <p:cNvSpPr>
                <a:spLocks noChangeShapeType="1"/>
              </p:cNvSpPr>
              <p:nvPr/>
            </p:nvSpPr>
            <p:spPr bwMode="auto">
              <a:xfrm>
                <a:off x="1104" y="1824"/>
                <a:ext cx="0" cy="144"/>
              </a:xfrm>
              <a:prstGeom prst="line">
                <a:avLst/>
              </a:prstGeom>
              <a:noFill/>
              <a:ln w="25400" cap="flat" cmpd="sng" algn="ctr">
                <a:solidFill>
                  <a:schemeClr val="tx1"/>
                </a:solidFill>
                <a:prstDash val="solid"/>
                <a:round/>
                <a:headEnd type="none" w="med" len="med"/>
                <a:tailEnd type="triangle" w="med" len="med"/>
              </a:ln>
            </p:spPr>
            <p:txBody>
              <a:bodyPr wrap="none" anchor="ctr">
                <a:prstTxWarp prst="textNoShape">
                  <a:avLst/>
                </a:prstTxWarp>
              </a:bodyPr>
              <a:lstStyle/>
              <a:p>
                <a:pPr algn="ctr"/>
                <a:endParaRPr lang="en-US">
                  <a:solidFill>
                    <a:srgbClr val="000000"/>
                  </a:solidFill>
                  <a:ea typeface="ＭＳ Ｐゴシック"/>
                  <a:cs typeface="ＭＳ Ｐゴシック"/>
                </a:endParaRPr>
              </a:p>
            </p:txBody>
          </p:sp>
          <p:sp>
            <p:nvSpPr>
              <p:cNvPr id="204" name="Line 235"/>
              <p:cNvSpPr>
                <a:spLocks noChangeShapeType="1"/>
              </p:cNvSpPr>
              <p:nvPr/>
            </p:nvSpPr>
            <p:spPr bwMode="auto">
              <a:xfrm>
                <a:off x="1104" y="1536"/>
                <a:ext cx="0" cy="144"/>
              </a:xfrm>
              <a:prstGeom prst="line">
                <a:avLst/>
              </a:prstGeom>
              <a:noFill/>
              <a:ln w="25400" cap="flat" cmpd="sng" algn="ctr">
                <a:solidFill>
                  <a:schemeClr val="tx1"/>
                </a:solidFill>
                <a:prstDash val="solid"/>
                <a:round/>
                <a:headEnd type="none" w="med" len="med"/>
                <a:tailEnd type="triangle" w="med" len="med"/>
              </a:ln>
            </p:spPr>
            <p:txBody>
              <a:bodyPr wrap="none" anchor="ctr">
                <a:prstTxWarp prst="textNoShape">
                  <a:avLst/>
                </a:prstTxWarp>
              </a:bodyPr>
              <a:lstStyle/>
              <a:p>
                <a:pPr algn="ctr"/>
                <a:endParaRPr lang="en-US">
                  <a:solidFill>
                    <a:srgbClr val="000000"/>
                  </a:solidFill>
                  <a:ea typeface="ＭＳ Ｐゴシック"/>
                  <a:cs typeface="ＭＳ Ｐゴシック"/>
                </a:endParaRPr>
              </a:p>
            </p:txBody>
          </p:sp>
        </p:grpSp>
        <p:grpSp>
          <p:nvGrpSpPr>
            <p:cNvPr id="177" name="Group 236"/>
            <p:cNvGrpSpPr>
              <a:grpSpLocks/>
            </p:cNvGrpSpPr>
            <p:nvPr/>
          </p:nvGrpSpPr>
          <p:grpSpPr bwMode="auto">
            <a:xfrm flipV="1">
              <a:off x="1152" y="1104"/>
              <a:ext cx="192" cy="432"/>
              <a:chOff x="1008" y="1536"/>
              <a:chExt cx="192" cy="432"/>
            </a:xfrm>
          </p:grpSpPr>
          <p:grpSp>
            <p:nvGrpSpPr>
              <p:cNvPr id="195" name="Group 237"/>
              <p:cNvGrpSpPr>
                <a:grpSpLocks/>
              </p:cNvGrpSpPr>
              <p:nvPr/>
            </p:nvGrpSpPr>
            <p:grpSpPr bwMode="auto">
              <a:xfrm>
                <a:off x="1008" y="1584"/>
                <a:ext cx="192" cy="240"/>
                <a:chOff x="1824" y="1296"/>
                <a:chExt cx="192" cy="240"/>
              </a:xfrm>
            </p:grpSpPr>
            <p:sp>
              <p:nvSpPr>
                <p:cNvPr id="198" name="Rectangle 238"/>
                <p:cNvSpPr>
                  <a:spLocks noChangeArrowheads="1"/>
                </p:cNvSpPr>
                <p:nvPr/>
              </p:nvSpPr>
              <p:spPr bwMode="auto">
                <a:xfrm>
                  <a:off x="1824" y="1488"/>
                  <a:ext cx="192" cy="48"/>
                </a:xfrm>
                <a:prstGeom prst="rect">
                  <a:avLst/>
                </a:prstGeom>
                <a:solidFill>
                  <a:schemeClr val="bg1"/>
                </a:solidFill>
                <a:ln w="25400" cap="flat" cmpd="sng" algn="ctr">
                  <a:solidFill>
                    <a:schemeClr val="tx1"/>
                  </a:solidFill>
                  <a:prstDash val="solid"/>
                  <a:miter lim="800000"/>
                  <a:headEnd type="none" w="med" len="med"/>
                  <a:tailEnd w="med" len="med"/>
                </a:ln>
              </p:spPr>
              <p:txBody>
                <a:bodyPr rot="10800000" anchor="ctr">
                  <a:prstTxWarp prst="textNoShape">
                    <a:avLst/>
                  </a:prstTxWarp>
                </a:bodyPr>
                <a:lstStyle/>
                <a:p>
                  <a:pPr algn="ctr"/>
                  <a:endParaRPr lang="en-US">
                    <a:solidFill>
                      <a:srgbClr val="000000"/>
                    </a:solidFill>
                    <a:ea typeface="ＭＳ Ｐゴシック"/>
                    <a:cs typeface="ＭＳ Ｐゴシック"/>
                  </a:endParaRPr>
                </a:p>
              </p:txBody>
            </p:sp>
            <p:sp>
              <p:nvSpPr>
                <p:cNvPr id="199" name="Rectangle 239"/>
                <p:cNvSpPr>
                  <a:spLocks noChangeArrowheads="1"/>
                </p:cNvSpPr>
                <p:nvPr/>
              </p:nvSpPr>
              <p:spPr bwMode="auto">
                <a:xfrm>
                  <a:off x="1824" y="1440"/>
                  <a:ext cx="192" cy="48"/>
                </a:xfrm>
                <a:prstGeom prst="rect">
                  <a:avLst/>
                </a:prstGeom>
                <a:solidFill>
                  <a:schemeClr val="bg1"/>
                </a:solidFill>
                <a:ln w="25400" cap="flat" cmpd="sng" algn="ctr">
                  <a:solidFill>
                    <a:schemeClr val="tx1"/>
                  </a:solidFill>
                  <a:prstDash val="solid"/>
                  <a:miter lim="800000"/>
                  <a:headEnd type="none" w="med" len="med"/>
                  <a:tailEnd w="med" len="med"/>
                </a:ln>
              </p:spPr>
              <p:txBody>
                <a:bodyPr rot="10800000" anchor="ctr">
                  <a:prstTxWarp prst="textNoShape">
                    <a:avLst/>
                  </a:prstTxWarp>
                </a:bodyPr>
                <a:lstStyle/>
                <a:p>
                  <a:pPr algn="ctr"/>
                  <a:endParaRPr lang="en-US">
                    <a:solidFill>
                      <a:srgbClr val="000000"/>
                    </a:solidFill>
                    <a:ea typeface="ＭＳ Ｐゴシック"/>
                    <a:cs typeface="ＭＳ Ｐゴシック"/>
                  </a:endParaRPr>
                </a:p>
              </p:txBody>
            </p:sp>
            <p:sp>
              <p:nvSpPr>
                <p:cNvPr id="200" name="Rectangle 240"/>
                <p:cNvSpPr>
                  <a:spLocks noChangeArrowheads="1"/>
                </p:cNvSpPr>
                <p:nvPr/>
              </p:nvSpPr>
              <p:spPr bwMode="auto">
                <a:xfrm>
                  <a:off x="1824" y="1392"/>
                  <a:ext cx="192" cy="48"/>
                </a:xfrm>
                <a:prstGeom prst="rect">
                  <a:avLst/>
                </a:prstGeom>
                <a:solidFill>
                  <a:schemeClr val="bg1"/>
                </a:solidFill>
                <a:ln w="25400" cap="flat" cmpd="sng" algn="ctr">
                  <a:solidFill>
                    <a:schemeClr val="tx1"/>
                  </a:solidFill>
                  <a:prstDash val="solid"/>
                  <a:miter lim="800000"/>
                  <a:headEnd type="none" w="med" len="med"/>
                  <a:tailEnd w="med" len="med"/>
                </a:ln>
              </p:spPr>
              <p:txBody>
                <a:bodyPr rot="10800000" anchor="ctr">
                  <a:prstTxWarp prst="textNoShape">
                    <a:avLst/>
                  </a:prstTxWarp>
                </a:bodyPr>
                <a:lstStyle/>
                <a:p>
                  <a:pPr algn="ctr"/>
                  <a:endParaRPr lang="en-US">
                    <a:solidFill>
                      <a:srgbClr val="000000"/>
                    </a:solidFill>
                    <a:ea typeface="ＭＳ Ｐゴシック"/>
                    <a:cs typeface="ＭＳ Ｐゴシック"/>
                  </a:endParaRPr>
                </a:p>
              </p:txBody>
            </p:sp>
            <p:sp>
              <p:nvSpPr>
                <p:cNvPr id="201" name="Freeform 241"/>
                <p:cNvSpPr>
                  <a:spLocks/>
                </p:cNvSpPr>
                <p:nvPr/>
              </p:nvSpPr>
              <p:spPr bwMode="auto">
                <a:xfrm>
                  <a:off x="1824" y="1296"/>
                  <a:ext cx="192" cy="240"/>
                </a:xfrm>
                <a:custGeom>
                  <a:avLst/>
                  <a:gdLst>
                    <a:gd name="T0" fmla="*/ 0 w 192"/>
                    <a:gd name="T1" fmla="*/ 0 h 240"/>
                    <a:gd name="T2" fmla="*/ 0 w 192"/>
                    <a:gd name="T3" fmla="*/ 240 h 240"/>
                    <a:gd name="T4" fmla="*/ 192 w 192"/>
                    <a:gd name="T5" fmla="*/ 240 h 240"/>
                    <a:gd name="T6" fmla="*/ 192 w 192"/>
                    <a:gd name="T7" fmla="*/ 0 h 240"/>
                    <a:gd name="T8" fmla="*/ 0 60000 65536"/>
                    <a:gd name="T9" fmla="*/ 0 60000 65536"/>
                    <a:gd name="T10" fmla="*/ 0 60000 65536"/>
                    <a:gd name="T11" fmla="*/ 0 60000 65536"/>
                    <a:gd name="T12" fmla="*/ 0 w 192"/>
                    <a:gd name="T13" fmla="*/ 0 h 240"/>
                    <a:gd name="T14" fmla="*/ 192 w 192"/>
                    <a:gd name="T15" fmla="*/ 240 h 240"/>
                  </a:gdLst>
                  <a:ahLst/>
                  <a:cxnLst>
                    <a:cxn ang="T8">
                      <a:pos x="T0" y="T1"/>
                    </a:cxn>
                    <a:cxn ang="T9">
                      <a:pos x="T2" y="T3"/>
                    </a:cxn>
                    <a:cxn ang="T10">
                      <a:pos x="T4" y="T5"/>
                    </a:cxn>
                    <a:cxn ang="T11">
                      <a:pos x="T6" y="T7"/>
                    </a:cxn>
                  </a:cxnLst>
                  <a:rect l="T12" t="T13" r="T14" b="T15"/>
                  <a:pathLst>
                    <a:path w="192" h="240">
                      <a:moveTo>
                        <a:pt x="0" y="0"/>
                      </a:moveTo>
                      <a:lnTo>
                        <a:pt x="0" y="240"/>
                      </a:lnTo>
                      <a:lnTo>
                        <a:pt x="192" y="240"/>
                      </a:lnTo>
                      <a:lnTo>
                        <a:pt x="192" y="0"/>
                      </a:lnTo>
                    </a:path>
                  </a:pathLst>
                </a:custGeom>
                <a:noFill/>
                <a:ln w="25400" cap="flat" cmpd="sng" algn="ctr">
                  <a:solidFill>
                    <a:schemeClr val="tx1"/>
                  </a:solidFill>
                  <a:prstDash val="solid"/>
                  <a:round/>
                  <a:headEnd type="none" w="med" len="med"/>
                  <a:tailEnd w="med" len="med"/>
                </a:ln>
              </p:spPr>
              <p:txBody>
                <a:bodyPr wrap="none" anchor="ctr">
                  <a:prstTxWarp prst="textNoShape">
                    <a:avLst/>
                  </a:prstTxWarp>
                </a:bodyPr>
                <a:lstStyle/>
                <a:p>
                  <a:pPr algn="ctr"/>
                  <a:endParaRPr lang="en-US">
                    <a:solidFill>
                      <a:srgbClr val="000000"/>
                    </a:solidFill>
                    <a:ea typeface="ＭＳ Ｐゴシック"/>
                    <a:cs typeface="ＭＳ Ｐゴシック"/>
                  </a:endParaRPr>
                </a:p>
              </p:txBody>
            </p:sp>
          </p:grpSp>
          <p:sp>
            <p:nvSpPr>
              <p:cNvPr id="196" name="Line 242"/>
              <p:cNvSpPr>
                <a:spLocks noChangeShapeType="1"/>
              </p:cNvSpPr>
              <p:nvPr/>
            </p:nvSpPr>
            <p:spPr bwMode="auto">
              <a:xfrm>
                <a:off x="1104" y="1824"/>
                <a:ext cx="0" cy="144"/>
              </a:xfrm>
              <a:prstGeom prst="line">
                <a:avLst/>
              </a:prstGeom>
              <a:noFill/>
              <a:ln w="25400" cap="flat" cmpd="sng" algn="ctr">
                <a:solidFill>
                  <a:schemeClr val="tx1"/>
                </a:solidFill>
                <a:prstDash val="solid"/>
                <a:round/>
                <a:headEnd type="none" w="med" len="med"/>
                <a:tailEnd type="triangle" w="med" len="med"/>
              </a:ln>
            </p:spPr>
            <p:txBody>
              <a:bodyPr wrap="none" anchor="ctr">
                <a:prstTxWarp prst="textNoShape">
                  <a:avLst/>
                </a:prstTxWarp>
              </a:bodyPr>
              <a:lstStyle/>
              <a:p>
                <a:pPr algn="ctr"/>
                <a:endParaRPr lang="en-US">
                  <a:solidFill>
                    <a:srgbClr val="000000"/>
                  </a:solidFill>
                  <a:ea typeface="ＭＳ Ｐゴシック"/>
                  <a:cs typeface="ＭＳ Ｐゴシック"/>
                </a:endParaRPr>
              </a:p>
            </p:txBody>
          </p:sp>
          <p:sp>
            <p:nvSpPr>
              <p:cNvPr id="197" name="Line 243"/>
              <p:cNvSpPr>
                <a:spLocks noChangeShapeType="1"/>
              </p:cNvSpPr>
              <p:nvPr/>
            </p:nvSpPr>
            <p:spPr bwMode="auto">
              <a:xfrm>
                <a:off x="1104" y="1536"/>
                <a:ext cx="0" cy="144"/>
              </a:xfrm>
              <a:prstGeom prst="line">
                <a:avLst/>
              </a:prstGeom>
              <a:noFill/>
              <a:ln w="25400" cap="flat" cmpd="sng" algn="ctr">
                <a:solidFill>
                  <a:schemeClr val="tx1"/>
                </a:solidFill>
                <a:prstDash val="solid"/>
                <a:round/>
                <a:headEnd type="none" w="med" len="med"/>
                <a:tailEnd type="triangle" w="med" len="med"/>
              </a:ln>
            </p:spPr>
            <p:txBody>
              <a:bodyPr wrap="none" anchor="ctr">
                <a:prstTxWarp prst="textNoShape">
                  <a:avLst/>
                </a:prstTxWarp>
              </a:bodyPr>
              <a:lstStyle/>
              <a:p>
                <a:pPr algn="ctr"/>
                <a:endParaRPr lang="en-US">
                  <a:solidFill>
                    <a:srgbClr val="000000"/>
                  </a:solidFill>
                  <a:ea typeface="ＭＳ Ｐゴシック"/>
                  <a:cs typeface="ＭＳ Ｐゴシック"/>
                </a:endParaRPr>
              </a:p>
            </p:txBody>
          </p:sp>
        </p:grpSp>
        <p:sp>
          <p:nvSpPr>
            <p:cNvPr id="178" name="Rectangle 244"/>
            <p:cNvSpPr>
              <a:spLocks noChangeArrowheads="1"/>
            </p:cNvSpPr>
            <p:nvPr/>
          </p:nvSpPr>
          <p:spPr bwMode="auto">
            <a:xfrm>
              <a:off x="864" y="1536"/>
              <a:ext cx="528" cy="240"/>
            </a:xfrm>
            <a:prstGeom prst="rect">
              <a:avLst/>
            </a:prstGeom>
            <a:solidFill>
              <a:schemeClr val="bg1"/>
            </a:solidFill>
            <a:ln w="25400" cap="flat" cmpd="sng" algn="ctr">
              <a:solidFill>
                <a:schemeClr val="tx1"/>
              </a:solidFill>
              <a:prstDash val="solid"/>
              <a:miter lim="800000"/>
              <a:headEnd type="none" w="med" len="med"/>
              <a:tailEnd w="med" len="med"/>
            </a:ln>
          </p:spPr>
          <p:txBody>
            <a:bodyPr anchor="ctr">
              <a:prstTxWarp prst="textNoShape">
                <a:avLst/>
              </a:prstTxWarp>
            </a:bodyPr>
            <a:lstStyle/>
            <a:p>
              <a:pPr algn="ctr"/>
              <a:r>
                <a:rPr lang="en-US">
                  <a:solidFill>
                    <a:srgbClr val="000000"/>
                  </a:solidFill>
                  <a:ea typeface="ＭＳ Ｐゴシック"/>
                  <a:cs typeface="ＭＳ Ｐゴシック"/>
                </a:rPr>
                <a:t>Cache</a:t>
              </a:r>
            </a:p>
          </p:txBody>
        </p:sp>
        <p:grpSp>
          <p:nvGrpSpPr>
            <p:cNvPr id="179" name="Group 245"/>
            <p:cNvGrpSpPr>
              <a:grpSpLocks/>
            </p:cNvGrpSpPr>
            <p:nvPr/>
          </p:nvGrpSpPr>
          <p:grpSpPr bwMode="auto">
            <a:xfrm flipV="1">
              <a:off x="1152" y="1776"/>
              <a:ext cx="192" cy="432"/>
              <a:chOff x="1008" y="1536"/>
              <a:chExt cx="192" cy="432"/>
            </a:xfrm>
          </p:grpSpPr>
          <p:grpSp>
            <p:nvGrpSpPr>
              <p:cNvPr id="188" name="Group 246"/>
              <p:cNvGrpSpPr>
                <a:grpSpLocks/>
              </p:cNvGrpSpPr>
              <p:nvPr/>
            </p:nvGrpSpPr>
            <p:grpSpPr bwMode="auto">
              <a:xfrm>
                <a:off x="1008" y="1584"/>
                <a:ext cx="192" cy="240"/>
                <a:chOff x="1824" y="1296"/>
                <a:chExt cx="192" cy="240"/>
              </a:xfrm>
            </p:grpSpPr>
            <p:sp>
              <p:nvSpPr>
                <p:cNvPr id="191" name="Rectangle 247"/>
                <p:cNvSpPr>
                  <a:spLocks noChangeArrowheads="1"/>
                </p:cNvSpPr>
                <p:nvPr/>
              </p:nvSpPr>
              <p:spPr bwMode="auto">
                <a:xfrm>
                  <a:off x="1824" y="1488"/>
                  <a:ext cx="192" cy="48"/>
                </a:xfrm>
                <a:prstGeom prst="rect">
                  <a:avLst/>
                </a:prstGeom>
                <a:solidFill>
                  <a:schemeClr val="bg1"/>
                </a:solidFill>
                <a:ln w="25400" cap="flat" cmpd="sng" algn="ctr">
                  <a:solidFill>
                    <a:schemeClr val="tx1"/>
                  </a:solidFill>
                  <a:prstDash val="solid"/>
                  <a:miter lim="800000"/>
                  <a:headEnd type="none" w="med" len="med"/>
                  <a:tailEnd w="med" len="med"/>
                </a:ln>
              </p:spPr>
              <p:txBody>
                <a:bodyPr rot="10800000" anchor="ctr">
                  <a:prstTxWarp prst="textNoShape">
                    <a:avLst/>
                  </a:prstTxWarp>
                </a:bodyPr>
                <a:lstStyle/>
                <a:p>
                  <a:pPr algn="ctr"/>
                  <a:endParaRPr lang="en-US">
                    <a:solidFill>
                      <a:srgbClr val="000000"/>
                    </a:solidFill>
                    <a:ea typeface="ＭＳ Ｐゴシック"/>
                    <a:cs typeface="ＭＳ Ｐゴシック"/>
                  </a:endParaRPr>
                </a:p>
              </p:txBody>
            </p:sp>
            <p:sp>
              <p:nvSpPr>
                <p:cNvPr id="192" name="Rectangle 248"/>
                <p:cNvSpPr>
                  <a:spLocks noChangeArrowheads="1"/>
                </p:cNvSpPr>
                <p:nvPr/>
              </p:nvSpPr>
              <p:spPr bwMode="auto">
                <a:xfrm>
                  <a:off x="1824" y="1440"/>
                  <a:ext cx="192" cy="48"/>
                </a:xfrm>
                <a:prstGeom prst="rect">
                  <a:avLst/>
                </a:prstGeom>
                <a:solidFill>
                  <a:schemeClr val="bg1"/>
                </a:solidFill>
                <a:ln w="25400" cap="flat" cmpd="sng" algn="ctr">
                  <a:solidFill>
                    <a:schemeClr val="tx1"/>
                  </a:solidFill>
                  <a:prstDash val="solid"/>
                  <a:miter lim="800000"/>
                  <a:headEnd type="none" w="med" len="med"/>
                  <a:tailEnd w="med" len="med"/>
                </a:ln>
              </p:spPr>
              <p:txBody>
                <a:bodyPr rot="10800000" anchor="ctr">
                  <a:prstTxWarp prst="textNoShape">
                    <a:avLst/>
                  </a:prstTxWarp>
                </a:bodyPr>
                <a:lstStyle/>
                <a:p>
                  <a:pPr algn="ctr"/>
                  <a:endParaRPr lang="en-US">
                    <a:solidFill>
                      <a:srgbClr val="000000"/>
                    </a:solidFill>
                    <a:ea typeface="ＭＳ Ｐゴシック"/>
                    <a:cs typeface="ＭＳ Ｐゴシック"/>
                  </a:endParaRPr>
                </a:p>
              </p:txBody>
            </p:sp>
            <p:sp>
              <p:nvSpPr>
                <p:cNvPr id="193" name="Rectangle 249"/>
                <p:cNvSpPr>
                  <a:spLocks noChangeArrowheads="1"/>
                </p:cNvSpPr>
                <p:nvPr/>
              </p:nvSpPr>
              <p:spPr bwMode="auto">
                <a:xfrm>
                  <a:off x="1824" y="1392"/>
                  <a:ext cx="192" cy="48"/>
                </a:xfrm>
                <a:prstGeom prst="rect">
                  <a:avLst/>
                </a:prstGeom>
                <a:solidFill>
                  <a:schemeClr val="bg1"/>
                </a:solidFill>
                <a:ln w="25400" cap="flat" cmpd="sng" algn="ctr">
                  <a:solidFill>
                    <a:schemeClr val="tx1"/>
                  </a:solidFill>
                  <a:prstDash val="solid"/>
                  <a:miter lim="800000"/>
                  <a:headEnd type="none" w="med" len="med"/>
                  <a:tailEnd w="med" len="med"/>
                </a:ln>
              </p:spPr>
              <p:txBody>
                <a:bodyPr rot="10800000" anchor="ctr">
                  <a:prstTxWarp prst="textNoShape">
                    <a:avLst/>
                  </a:prstTxWarp>
                </a:bodyPr>
                <a:lstStyle/>
                <a:p>
                  <a:pPr algn="ctr"/>
                  <a:endParaRPr lang="en-US">
                    <a:solidFill>
                      <a:srgbClr val="000000"/>
                    </a:solidFill>
                    <a:ea typeface="ＭＳ Ｐゴシック"/>
                    <a:cs typeface="ＭＳ Ｐゴシック"/>
                  </a:endParaRPr>
                </a:p>
              </p:txBody>
            </p:sp>
            <p:sp>
              <p:nvSpPr>
                <p:cNvPr id="194" name="Freeform 250"/>
                <p:cNvSpPr>
                  <a:spLocks/>
                </p:cNvSpPr>
                <p:nvPr/>
              </p:nvSpPr>
              <p:spPr bwMode="auto">
                <a:xfrm>
                  <a:off x="1824" y="1296"/>
                  <a:ext cx="192" cy="240"/>
                </a:xfrm>
                <a:custGeom>
                  <a:avLst/>
                  <a:gdLst>
                    <a:gd name="T0" fmla="*/ 0 w 192"/>
                    <a:gd name="T1" fmla="*/ 0 h 240"/>
                    <a:gd name="T2" fmla="*/ 0 w 192"/>
                    <a:gd name="T3" fmla="*/ 240 h 240"/>
                    <a:gd name="T4" fmla="*/ 192 w 192"/>
                    <a:gd name="T5" fmla="*/ 240 h 240"/>
                    <a:gd name="T6" fmla="*/ 192 w 192"/>
                    <a:gd name="T7" fmla="*/ 0 h 240"/>
                    <a:gd name="T8" fmla="*/ 0 60000 65536"/>
                    <a:gd name="T9" fmla="*/ 0 60000 65536"/>
                    <a:gd name="T10" fmla="*/ 0 60000 65536"/>
                    <a:gd name="T11" fmla="*/ 0 60000 65536"/>
                    <a:gd name="T12" fmla="*/ 0 w 192"/>
                    <a:gd name="T13" fmla="*/ 0 h 240"/>
                    <a:gd name="T14" fmla="*/ 192 w 192"/>
                    <a:gd name="T15" fmla="*/ 240 h 240"/>
                  </a:gdLst>
                  <a:ahLst/>
                  <a:cxnLst>
                    <a:cxn ang="T8">
                      <a:pos x="T0" y="T1"/>
                    </a:cxn>
                    <a:cxn ang="T9">
                      <a:pos x="T2" y="T3"/>
                    </a:cxn>
                    <a:cxn ang="T10">
                      <a:pos x="T4" y="T5"/>
                    </a:cxn>
                    <a:cxn ang="T11">
                      <a:pos x="T6" y="T7"/>
                    </a:cxn>
                  </a:cxnLst>
                  <a:rect l="T12" t="T13" r="T14" b="T15"/>
                  <a:pathLst>
                    <a:path w="192" h="240">
                      <a:moveTo>
                        <a:pt x="0" y="0"/>
                      </a:moveTo>
                      <a:lnTo>
                        <a:pt x="0" y="240"/>
                      </a:lnTo>
                      <a:lnTo>
                        <a:pt x="192" y="240"/>
                      </a:lnTo>
                      <a:lnTo>
                        <a:pt x="192" y="0"/>
                      </a:lnTo>
                    </a:path>
                  </a:pathLst>
                </a:custGeom>
                <a:noFill/>
                <a:ln w="25400" cap="flat" cmpd="sng" algn="ctr">
                  <a:solidFill>
                    <a:schemeClr val="tx1"/>
                  </a:solidFill>
                  <a:prstDash val="solid"/>
                  <a:round/>
                  <a:headEnd type="none" w="med" len="med"/>
                  <a:tailEnd w="med" len="med"/>
                </a:ln>
              </p:spPr>
              <p:txBody>
                <a:bodyPr wrap="none" anchor="ctr">
                  <a:prstTxWarp prst="textNoShape">
                    <a:avLst/>
                  </a:prstTxWarp>
                </a:bodyPr>
                <a:lstStyle/>
                <a:p>
                  <a:pPr algn="ctr"/>
                  <a:endParaRPr lang="en-US">
                    <a:solidFill>
                      <a:srgbClr val="000000"/>
                    </a:solidFill>
                    <a:ea typeface="ＭＳ Ｐゴシック"/>
                    <a:cs typeface="ＭＳ Ｐゴシック"/>
                  </a:endParaRPr>
                </a:p>
              </p:txBody>
            </p:sp>
          </p:grpSp>
          <p:sp>
            <p:nvSpPr>
              <p:cNvPr id="189" name="Line 251"/>
              <p:cNvSpPr>
                <a:spLocks noChangeShapeType="1"/>
              </p:cNvSpPr>
              <p:nvPr/>
            </p:nvSpPr>
            <p:spPr bwMode="auto">
              <a:xfrm>
                <a:off x="1104" y="1824"/>
                <a:ext cx="0" cy="144"/>
              </a:xfrm>
              <a:prstGeom prst="line">
                <a:avLst/>
              </a:prstGeom>
              <a:noFill/>
              <a:ln w="25400" cap="flat" cmpd="sng" algn="ctr">
                <a:solidFill>
                  <a:schemeClr val="tx1"/>
                </a:solidFill>
                <a:prstDash val="solid"/>
                <a:round/>
                <a:headEnd type="none" w="med" len="med"/>
                <a:tailEnd type="triangle" w="med" len="med"/>
              </a:ln>
            </p:spPr>
            <p:txBody>
              <a:bodyPr wrap="none" anchor="ctr">
                <a:prstTxWarp prst="textNoShape">
                  <a:avLst/>
                </a:prstTxWarp>
              </a:bodyPr>
              <a:lstStyle/>
              <a:p>
                <a:pPr algn="ctr"/>
                <a:endParaRPr lang="en-US">
                  <a:solidFill>
                    <a:srgbClr val="000000"/>
                  </a:solidFill>
                  <a:ea typeface="ＭＳ Ｐゴシック"/>
                  <a:cs typeface="ＭＳ Ｐゴシック"/>
                </a:endParaRPr>
              </a:p>
            </p:txBody>
          </p:sp>
          <p:sp>
            <p:nvSpPr>
              <p:cNvPr id="190" name="Line 252"/>
              <p:cNvSpPr>
                <a:spLocks noChangeShapeType="1"/>
              </p:cNvSpPr>
              <p:nvPr/>
            </p:nvSpPr>
            <p:spPr bwMode="auto">
              <a:xfrm>
                <a:off x="1104" y="1536"/>
                <a:ext cx="0" cy="144"/>
              </a:xfrm>
              <a:prstGeom prst="line">
                <a:avLst/>
              </a:prstGeom>
              <a:noFill/>
              <a:ln w="25400" cap="flat" cmpd="sng" algn="ctr">
                <a:solidFill>
                  <a:schemeClr val="tx1"/>
                </a:solidFill>
                <a:prstDash val="solid"/>
                <a:round/>
                <a:headEnd type="none" w="med" len="med"/>
                <a:tailEnd type="triangle" w="med" len="med"/>
              </a:ln>
            </p:spPr>
            <p:txBody>
              <a:bodyPr wrap="none" anchor="ctr">
                <a:prstTxWarp prst="textNoShape">
                  <a:avLst/>
                </a:prstTxWarp>
              </a:bodyPr>
              <a:lstStyle/>
              <a:p>
                <a:pPr algn="ctr"/>
                <a:endParaRPr lang="en-US">
                  <a:solidFill>
                    <a:srgbClr val="000000"/>
                  </a:solidFill>
                  <a:ea typeface="ＭＳ Ｐゴシック"/>
                  <a:cs typeface="ＭＳ Ｐゴシック"/>
                </a:endParaRPr>
              </a:p>
            </p:txBody>
          </p:sp>
        </p:grpSp>
        <p:grpSp>
          <p:nvGrpSpPr>
            <p:cNvPr id="180" name="Group 253"/>
            <p:cNvGrpSpPr>
              <a:grpSpLocks/>
            </p:cNvGrpSpPr>
            <p:nvPr/>
          </p:nvGrpSpPr>
          <p:grpSpPr bwMode="auto">
            <a:xfrm>
              <a:off x="912" y="1776"/>
              <a:ext cx="192" cy="432"/>
              <a:chOff x="1008" y="1536"/>
              <a:chExt cx="192" cy="432"/>
            </a:xfrm>
          </p:grpSpPr>
          <p:grpSp>
            <p:nvGrpSpPr>
              <p:cNvPr id="181" name="Group 254"/>
              <p:cNvGrpSpPr>
                <a:grpSpLocks/>
              </p:cNvGrpSpPr>
              <p:nvPr/>
            </p:nvGrpSpPr>
            <p:grpSpPr bwMode="auto">
              <a:xfrm>
                <a:off x="1008" y="1584"/>
                <a:ext cx="192" cy="240"/>
                <a:chOff x="1824" y="1296"/>
                <a:chExt cx="192" cy="240"/>
              </a:xfrm>
            </p:grpSpPr>
            <p:sp>
              <p:nvSpPr>
                <p:cNvPr id="184" name="Rectangle 255"/>
                <p:cNvSpPr>
                  <a:spLocks noChangeArrowheads="1"/>
                </p:cNvSpPr>
                <p:nvPr/>
              </p:nvSpPr>
              <p:spPr bwMode="auto">
                <a:xfrm>
                  <a:off x="1824" y="1488"/>
                  <a:ext cx="192" cy="48"/>
                </a:xfrm>
                <a:prstGeom prst="rect">
                  <a:avLst/>
                </a:prstGeom>
                <a:solidFill>
                  <a:schemeClr val="bg1"/>
                </a:solidFill>
                <a:ln w="25400" cap="flat" cmpd="sng" algn="ctr">
                  <a:solidFill>
                    <a:schemeClr val="tx1"/>
                  </a:solidFill>
                  <a:prstDash val="solid"/>
                  <a:miter lim="800000"/>
                  <a:headEnd type="none" w="med" len="med"/>
                  <a:tailEnd w="med" len="med"/>
                </a:ln>
              </p:spPr>
              <p:txBody>
                <a:bodyPr anchor="ctr">
                  <a:prstTxWarp prst="textNoShape">
                    <a:avLst/>
                  </a:prstTxWarp>
                </a:bodyPr>
                <a:lstStyle/>
                <a:p>
                  <a:pPr algn="ctr"/>
                  <a:endParaRPr lang="en-US">
                    <a:solidFill>
                      <a:srgbClr val="000000"/>
                    </a:solidFill>
                    <a:ea typeface="ＭＳ Ｐゴシック"/>
                    <a:cs typeface="ＭＳ Ｐゴシック"/>
                  </a:endParaRPr>
                </a:p>
              </p:txBody>
            </p:sp>
            <p:sp>
              <p:nvSpPr>
                <p:cNvPr id="185" name="Rectangle 256"/>
                <p:cNvSpPr>
                  <a:spLocks noChangeArrowheads="1"/>
                </p:cNvSpPr>
                <p:nvPr/>
              </p:nvSpPr>
              <p:spPr bwMode="auto">
                <a:xfrm>
                  <a:off x="1824" y="1440"/>
                  <a:ext cx="192" cy="48"/>
                </a:xfrm>
                <a:prstGeom prst="rect">
                  <a:avLst/>
                </a:prstGeom>
                <a:solidFill>
                  <a:schemeClr val="bg1"/>
                </a:solidFill>
                <a:ln w="25400" cap="flat" cmpd="sng" algn="ctr">
                  <a:solidFill>
                    <a:schemeClr val="tx1"/>
                  </a:solidFill>
                  <a:prstDash val="solid"/>
                  <a:miter lim="800000"/>
                  <a:headEnd type="none" w="med" len="med"/>
                  <a:tailEnd w="med" len="med"/>
                </a:ln>
              </p:spPr>
              <p:txBody>
                <a:bodyPr anchor="ctr">
                  <a:prstTxWarp prst="textNoShape">
                    <a:avLst/>
                  </a:prstTxWarp>
                </a:bodyPr>
                <a:lstStyle/>
                <a:p>
                  <a:pPr algn="ctr"/>
                  <a:endParaRPr lang="en-US">
                    <a:solidFill>
                      <a:srgbClr val="000000"/>
                    </a:solidFill>
                    <a:ea typeface="ＭＳ Ｐゴシック"/>
                    <a:cs typeface="ＭＳ Ｐゴシック"/>
                  </a:endParaRPr>
                </a:p>
              </p:txBody>
            </p:sp>
            <p:sp>
              <p:nvSpPr>
                <p:cNvPr id="186" name="Rectangle 257"/>
                <p:cNvSpPr>
                  <a:spLocks noChangeArrowheads="1"/>
                </p:cNvSpPr>
                <p:nvPr/>
              </p:nvSpPr>
              <p:spPr bwMode="auto">
                <a:xfrm>
                  <a:off x="1824" y="1392"/>
                  <a:ext cx="192" cy="48"/>
                </a:xfrm>
                <a:prstGeom prst="rect">
                  <a:avLst/>
                </a:prstGeom>
                <a:solidFill>
                  <a:schemeClr val="bg1"/>
                </a:solidFill>
                <a:ln w="25400" cap="flat" cmpd="sng" algn="ctr">
                  <a:solidFill>
                    <a:schemeClr val="tx1"/>
                  </a:solidFill>
                  <a:prstDash val="solid"/>
                  <a:miter lim="800000"/>
                  <a:headEnd type="none" w="med" len="med"/>
                  <a:tailEnd w="med" len="med"/>
                </a:ln>
              </p:spPr>
              <p:txBody>
                <a:bodyPr anchor="ctr">
                  <a:prstTxWarp prst="textNoShape">
                    <a:avLst/>
                  </a:prstTxWarp>
                </a:bodyPr>
                <a:lstStyle/>
                <a:p>
                  <a:pPr algn="ctr"/>
                  <a:endParaRPr lang="en-US">
                    <a:solidFill>
                      <a:srgbClr val="000000"/>
                    </a:solidFill>
                    <a:ea typeface="ＭＳ Ｐゴシック"/>
                    <a:cs typeface="ＭＳ Ｐゴシック"/>
                  </a:endParaRPr>
                </a:p>
              </p:txBody>
            </p:sp>
            <p:sp>
              <p:nvSpPr>
                <p:cNvPr id="187" name="Freeform 258"/>
                <p:cNvSpPr>
                  <a:spLocks/>
                </p:cNvSpPr>
                <p:nvPr/>
              </p:nvSpPr>
              <p:spPr bwMode="auto">
                <a:xfrm>
                  <a:off x="1824" y="1296"/>
                  <a:ext cx="192" cy="240"/>
                </a:xfrm>
                <a:custGeom>
                  <a:avLst/>
                  <a:gdLst>
                    <a:gd name="T0" fmla="*/ 0 w 192"/>
                    <a:gd name="T1" fmla="*/ 0 h 240"/>
                    <a:gd name="T2" fmla="*/ 0 w 192"/>
                    <a:gd name="T3" fmla="*/ 240 h 240"/>
                    <a:gd name="T4" fmla="*/ 192 w 192"/>
                    <a:gd name="T5" fmla="*/ 240 h 240"/>
                    <a:gd name="T6" fmla="*/ 192 w 192"/>
                    <a:gd name="T7" fmla="*/ 0 h 240"/>
                    <a:gd name="T8" fmla="*/ 0 60000 65536"/>
                    <a:gd name="T9" fmla="*/ 0 60000 65536"/>
                    <a:gd name="T10" fmla="*/ 0 60000 65536"/>
                    <a:gd name="T11" fmla="*/ 0 60000 65536"/>
                    <a:gd name="T12" fmla="*/ 0 w 192"/>
                    <a:gd name="T13" fmla="*/ 0 h 240"/>
                    <a:gd name="T14" fmla="*/ 192 w 192"/>
                    <a:gd name="T15" fmla="*/ 240 h 240"/>
                  </a:gdLst>
                  <a:ahLst/>
                  <a:cxnLst>
                    <a:cxn ang="T8">
                      <a:pos x="T0" y="T1"/>
                    </a:cxn>
                    <a:cxn ang="T9">
                      <a:pos x="T2" y="T3"/>
                    </a:cxn>
                    <a:cxn ang="T10">
                      <a:pos x="T4" y="T5"/>
                    </a:cxn>
                    <a:cxn ang="T11">
                      <a:pos x="T6" y="T7"/>
                    </a:cxn>
                  </a:cxnLst>
                  <a:rect l="T12" t="T13" r="T14" b="T15"/>
                  <a:pathLst>
                    <a:path w="192" h="240">
                      <a:moveTo>
                        <a:pt x="0" y="0"/>
                      </a:moveTo>
                      <a:lnTo>
                        <a:pt x="0" y="240"/>
                      </a:lnTo>
                      <a:lnTo>
                        <a:pt x="192" y="240"/>
                      </a:lnTo>
                      <a:lnTo>
                        <a:pt x="192" y="0"/>
                      </a:lnTo>
                    </a:path>
                  </a:pathLst>
                </a:custGeom>
                <a:noFill/>
                <a:ln w="25400" cap="flat" cmpd="sng" algn="ctr">
                  <a:solidFill>
                    <a:schemeClr val="tx1"/>
                  </a:solidFill>
                  <a:prstDash val="solid"/>
                  <a:round/>
                  <a:headEnd type="none" w="med" len="med"/>
                  <a:tailEnd w="med" len="med"/>
                </a:ln>
              </p:spPr>
              <p:txBody>
                <a:bodyPr wrap="none" anchor="ctr">
                  <a:prstTxWarp prst="textNoShape">
                    <a:avLst/>
                  </a:prstTxWarp>
                </a:bodyPr>
                <a:lstStyle/>
                <a:p>
                  <a:pPr algn="ctr"/>
                  <a:endParaRPr lang="en-US">
                    <a:solidFill>
                      <a:srgbClr val="000000"/>
                    </a:solidFill>
                    <a:ea typeface="ＭＳ Ｐゴシック"/>
                    <a:cs typeface="ＭＳ Ｐゴシック"/>
                  </a:endParaRPr>
                </a:p>
              </p:txBody>
            </p:sp>
          </p:grpSp>
          <p:sp>
            <p:nvSpPr>
              <p:cNvPr id="182" name="Line 259"/>
              <p:cNvSpPr>
                <a:spLocks noChangeShapeType="1"/>
              </p:cNvSpPr>
              <p:nvPr/>
            </p:nvSpPr>
            <p:spPr bwMode="auto">
              <a:xfrm>
                <a:off x="1104" y="1824"/>
                <a:ext cx="0" cy="144"/>
              </a:xfrm>
              <a:prstGeom prst="line">
                <a:avLst/>
              </a:prstGeom>
              <a:noFill/>
              <a:ln w="25400" cap="flat" cmpd="sng" algn="ctr">
                <a:solidFill>
                  <a:schemeClr val="tx1"/>
                </a:solidFill>
                <a:prstDash val="solid"/>
                <a:round/>
                <a:headEnd type="none" w="med" len="med"/>
                <a:tailEnd type="triangle" w="med" len="med"/>
              </a:ln>
            </p:spPr>
            <p:txBody>
              <a:bodyPr wrap="none" anchor="ctr">
                <a:prstTxWarp prst="textNoShape">
                  <a:avLst/>
                </a:prstTxWarp>
              </a:bodyPr>
              <a:lstStyle/>
              <a:p>
                <a:pPr algn="ctr"/>
                <a:endParaRPr lang="en-US">
                  <a:solidFill>
                    <a:srgbClr val="000000"/>
                  </a:solidFill>
                  <a:ea typeface="ＭＳ Ｐゴシック"/>
                  <a:cs typeface="ＭＳ Ｐゴシック"/>
                </a:endParaRPr>
              </a:p>
            </p:txBody>
          </p:sp>
          <p:sp>
            <p:nvSpPr>
              <p:cNvPr id="183" name="Line 260"/>
              <p:cNvSpPr>
                <a:spLocks noChangeShapeType="1"/>
              </p:cNvSpPr>
              <p:nvPr/>
            </p:nvSpPr>
            <p:spPr bwMode="auto">
              <a:xfrm>
                <a:off x="1104" y="1536"/>
                <a:ext cx="0" cy="144"/>
              </a:xfrm>
              <a:prstGeom prst="line">
                <a:avLst/>
              </a:prstGeom>
              <a:noFill/>
              <a:ln w="25400" cap="flat" cmpd="sng" algn="ctr">
                <a:solidFill>
                  <a:schemeClr val="tx1"/>
                </a:solidFill>
                <a:prstDash val="solid"/>
                <a:round/>
                <a:headEnd type="none" w="med" len="med"/>
                <a:tailEnd type="triangle" w="med" len="med"/>
              </a:ln>
            </p:spPr>
            <p:txBody>
              <a:bodyPr wrap="none" anchor="ctr">
                <a:prstTxWarp prst="textNoShape">
                  <a:avLst/>
                </a:prstTxWarp>
              </a:bodyPr>
              <a:lstStyle/>
              <a:p>
                <a:pPr algn="ctr"/>
                <a:endParaRPr lang="en-US">
                  <a:solidFill>
                    <a:srgbClr val="000000"/>
                  </a:solidFill>
                  <a:ea typeface="ＭＳ Ｐゴシック"/>
                  <a:cs typeface="ＭＳ Ｐゴシック"/>
                </a:endParaRPr>
              </a:p>
            </p:txBody>
          </p:sp>
        </p:grpSp>
      </p:grpSp>
    </p:spTree>
    <p:extLst>
      <p:ext uri="{BB962C8B-B14F-4D97-AF65-F5344CB8AC3E}">
        <p14:creationId xmlns:p14="http://schemas.microsoft.com/office/powerpoint/2010/main" val="3347171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11</a:t>
            </a:fld>
            <a:endParaRPr lang="en-US" altLang="en-US"/>
          </a:p>
        </p:txBody>
      </p:sp>
      <p:sp>
        <p:nvSpPr>
          <p:cNvPr id="45059" name="Text Box 2"/>
          <p:cNvSpPr txBox="1">
            <a:spLocks noChangeArrowheads="1"/>
          </p:cNvSpPr>
          <p:nvPr/>
        </p:nvSpPr>
        <p:spPr bwMode="auto">
          <a:xfrm>
            <a:off x="441324" y="396875"/>
            <a:ext cx="802534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Pipelining with RISC-V</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6" name="Content Placeholder 9"/>
          <p:cNvGraphicFramePr>
            <a:graphicFrameLocks/>
          </p:cNvGraphicFramePr>
          <p:nvPr>
            <p:extLst/>
          </p:nvPr>
        </p:nvGraphicFramePr>
        <p:xfrm>
          <a:off x="1439457" y="1687314"/>
          <a:ext cx="5517967" cy="1973580"/>
        </p:xfrm>
        <a:graphic>
          <a:graphicData uri="http://schemas.openxmlformats.org/drawingml/2006/table">
            <a:tbl>
              <a:tblPr firstRow="1" bandRow="1">
                <a:tableStyleId>{5C22544A-7EE6-4342-B048-85BDC9FD1C3A}</a:tableStyleId>
              </a:tblPr>
              <a:tblGrid>
                <a:gridCol w="1918461">
                  <a:extLst>
                    <a:ext uri="{9D8B030D-6E8A-4147-A177-3AD203B41FA5}">
                      <a16:colId xmlns:a16="http://schemas.microsoft.com/office/drawing/2014/main" val="20000"/>
                    </a:ext>
                  </a:extLst>
                </a:gridCol>
                <a:gridCol w="1849728">
                  <a:extLst>
                    <a:ext uri="{9D8B030D-6E8A-4147-A177-3AD203B41FA5}">
                      <a16:colId xmlns:a16="http://schemas.microsoft.com/office/drawing/2014/main" val="20001"/>
                    </a:ext>
                  </a:extLst>
                </a:gridCol>
                <a:gridCol w="1749778">
                  <a:extLst>
                    <a:ext uri="{9D8B030D-6E8A-4147-A177-3AD203B41FA5}">
                      <a16:colId xmlns:a16="http://schemas.microsoft.com/office/drawing/2014/main" val="20002"/>
                    </a:ext>
                  </a:extLst>
                </a:gridCol>
              </a:tblGrid>
              <a:tr h="278130">
                <a:tc>
                  <a:txBody>
                    <a:bodyPr/>
                    <a:lstStyle/>
                    <a:p>
                      <a:r>
                        <a:rPr lang="en-US" sz="1400" dirty="0">
                          <a:latin typeface="Arial" panose="020B0604020202020204" pitchFamily="34" charset="0"/>
                          <a:cs typeface="Arial" panose="020B0604020202020204" pitchFamily="34" charset="0"/>
                        </a:rPr>
                        <a:t>Phase</a:t>
                      </a:r>
                    </a:p>
                  </a:txBody>
                  <a:tcPr marT="34290" marB="34290"/>
                </a:tc>
                <a:tc>
                  <a:txBody>
                    <a:bodyPr/>
                    <a:lstStyle/>
                    <a:p>
                      <a:pPr algn="ctr"/>
                      <a:r>
                        <a:rPr lang="en-US" sz="1400" dirty="0">
                          <a:latin typeface="Arial" panose="020B0604020202020204" pitchFamily="34" charset="0"/>
                          <a:cs typeface="Arial" panose="020B0604020202020204" pitchFamily="34" charset="0"/>
                        </a:rPr>
                        <a:t>Pictogram</a:t>
                      </a:r>
                    </a:p>
                  </a:txBody>
                  <a:tcPr marT="34290" marB="34290"/>
                </a:tc>
                <a:tc>
                  <a:txBody>
                    <a:bodyPr/>
                    <a:lstStyle/>
                    <a:p>
                      <a:pPr algn="ctr"/>
                      <a:r>
                        <a:rPr lang="en-US" sz="1400" i="1" dirty="0" err="1">
                          <a:latin typeface="Arial" panose="020B0604020202020204" pitchFamily="34" charset="0"/>
                          <a:cs typeface="Arial" panose="020B0604020202020204" pitchFamily="34" charset="0"/>
                        </a:rPr>
                        <a:t>t</a:t>
                      </a:r>
                      <a:r>
                        <a:rPr lang="en-US" sz="1400" i="1" baseline="-25000" dirty="0" err="1">
                          <a:latin typeface="Arial" panose="020B0604020202020204" pitchFamily="34" charset="0"/>
                          <a:cs typeface="Arial" panose="020B0604020202020204" pitchFamily="34" charset="0"/>
                        </a:rPr>
                        <a:t>step</a:t>
                      </a:r>
                      <a:r>
                        <a:rPr lang="en-US" sz="1400" i="1"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Serial</a:t>
                      </a:r>
                    </a:p>
                  </a:txBody>
                  <a:tcPr marT="34290" marB="34290"/>
                </a:tc>
                <a:extLst>
                  <a:ext uri="{0D108BD9-81ED-4DB2-BD59-A6C34878D82A}">
                    <a16:rowId xmlns:a16="http://schemas.microsoft.com/office/drawing/2014/main" val="10000"/>
                  </a:ext>
                </a:extLst>
              </a:tr>
              <a:tr h="278130">
                <a:tc>
                  <a:txBody>
                    <a:bodyPr/>
                    <a:lstStyle/>
                    <a:p>
                      <a:r>
                        <a:rPr lang="en-US" sz="1400" dirty="0">
                          <a:latin typeface="Arial" panose="020B0604020202020204" pitchFamily="34" charset="0"/>
                          <a:cs typeface="Arial" panose="020B0604020202020204" pitchFamily="34" charset="0"/>
                        </a:rPr>
                        <a:t>Instruction</a:t>
                      </a:r>
                      <a:r>
                        <a:rPr lang="en-US" sz="1400" baseline="0" dirty="0">
                          <a:latin typeface="Arial" panose="020B0604020202020204" pitchFamily="34" charset="0"/>
                          <a:cs typeface="Arial" panose="020B0604020202020204" pitchFamily="34" charset="0"/>
                        </a:rPr>
                        <a:t> Fetch</a:t>
                      </a:r>
                      <a:endParaRPr lang="en-US" sz="1400" dirty="0">
                        <a:latin typeface="Arial" panose="020B0604020202020204" pitchFamily="34" charset="0"/>
                        <a:cs typeface="Arial" panose="020B0604020202020204" pitchFamily="34" charset="0"/>
                      </a:endParaRPr>
                    </a:p>
                  </a:txBody>
                  <a:tcPr marT="34290" marB="34290"/>
                </a:tc>
                <a:tc>
                  <a:txBody>
                    <a:bodyPr/>
                    <a:lstStyle/>
                    <a:p>
                      <a:pPr algn="ctr"/>
                      <a:endParaRPr lang="en-US" sz="1400" dirty="0">
                        <a:latin typeface="Arial" panose="020B0604020202020204" pitchFamily="34" charset="0"/>
                        <a:cs typeface="Arial" panose="020B0604020202020204" pitchFamily="34" charset="0"/>
                      </a:endParaRPr>
                    </a:p>
                  </a:txBody>
                  <a:tcPr marT="34290" marB="34290"/>
                </a:tc>
                <a:tc>
                  <a:txBody>
                    <a:bodyPr/>
                    <a:lstStyle/>
                    <a:p>
                      <a:pPr algn="ctr"/>
                      <a:r>
                        <a:rPr lang="en-US" sz="1400" dirty="0">
                          <a:latin typeface="Arial" panose="020B0604020202020204" pitchFamily="34" charset="0"/>
                          <a:cs typeface="Arial" panose="020B0604020202020204" pitchFamily="34" charset="0"/>
                        </a:rPr>
                        <a:t>200</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ps</a:t>
                      </a:r>
                      <a:endParaRPr lang="en-US" sz="1400" dirty="0">
                        <a:latin typeface="Arial" panose="020B0604020202020204" pitchFamily="34" charset="0"/>
                        <a:cs typeface="Arial" panose="020B0604020202020204" pitchFamily="34" charset="0"/>
                      </a:endParaRPr>
                    </a:p>
                  </a:txBody>
                  <a:tcPr marT="34290" marB="34290"/>
                </a:tc>
                <a:extLst>
                  <a:ext uri="{0D108BD9-81ED-4DB2-BD59-A6C34878D82A}">
                    <a16:rowId xmlns:a16="http://schemas.microsoft.com/office/drawing/2014/main" val="10001"/>
                  </a:ext>
                </a:extLst>
              </a:tr>
              <a:tr h="278130">
                <a:tc>
                  <a:txBody>
                    <a:bodyPr/>
                    <a:lstStyle/>
                    <a:p>
                      <a:r>
                        <a:rPr lang="en-US" sz="1400" dirty="0" err="1">
                          <a:latin typeface="Arial" panose="020B0604020202020204" pitchFamily="34" charset="0"/>
                          <a:cs typeface="Arial" panose="020B0604020202020204" pitchFamily="34" charset="0"/>
                        </a:rPr>
                        <a:t>Reg</a:t>
                      </a:r>
                      <a:r>
                        <a:rPr lang="en-US" sz="1400" baseline="0" dirty="0">
                          <a:latin typeface="Arial" panose="020B0604020202020204" pitchFamily="34" charset="0"/>
                          <a:cs typeface="Arial" panose="020B0604020202020204" pitchFamily="34" charset="0"/>
                        </a:rPr>
                        <a:t> Read</a:t>
                      </a:r>
                      <a:endParaRPr lang="en-US" sz="1400" dirty="0">
                        <a:latin typeface="Arial" panose="020B0604020202020204" pitchFamily="34" charset="0"/>
                        <a:cs typeface="Arial" panose="020B0604020202020204" pitchFamily="34" charset="0"/>
                      </a:endParaRPr>
                    </a:p>
                  </a:txBody>
                  <a:tcPr marT="34290" marB="34290"/>
                </a:tc>
                <a:tc>
                  <a:txBody>
                    <a:bodyPr/>
                    <a:lstStyle/>
                    <a:p>
                      <a:pPr algn="ctr"/>
                      <a:endParaRPr lang="en-US" sz="1400" dirty="0">
                        <a:latin typeface="Arial" panose="020B0604020202020204" pitchFamily="34" charset="0"/>
                        <a:cs typeface="Arial" panose="020B0604020202020204" pitchFamily="34" charset="0"/>
                      </a:endParaRPr>
                    </a:p>
                  </a:txBody>
                  <a:tcPr marT="34290" marB="34290"/>
                </a:tc>
                <a:tc>
                  <a:txBody>
                    <a:bodyPr/>
                    <a:lstStyle/>
                    <a:p>
                      <a:pPr algn="ctr"/>
                      <a:r>
                        <a:rPr lang="en-US" sz="1400" dirty="0">
                          <a:latin typeface="Arial" panose="020B0604020202020204" pitchFamily="34" charset="0"/>
                          <a:cs typeface="Arial" panose="020B0604020202020204" pitchFamily="34" charset="0"/>
                        </a:rPr>
                        <a:t>100 </a:t>
                      </a:r>
                      <a:r>
                        <a:rPr lang="en-US" sz="1400" dirty="0" err="1">
                          <a:latin typeface="Arial" panose="020B0604020202020204" pitchFamily="34" charset="0"/>
                          <a:cs typeface="Arial" panose="020B0604020202020204" pitchFamily="34" charset="0"/>
                        </a:rPr>
                        <a:t>ps</a:t>
                      </a:r>
                      <a:endParaRPr lang="en-US" sz="1400" dirty="0">
                        <a:latin typeface="Arial" panose="020B0604020202020204" pitchFamily="34" charset="0"/>
                        <a:cs typeface="Arial" panose="020B0604020202020204" pitchFamily="34" charset="0"/>
                      </a:endParaRPr>
                    </a:p>
                  </a:txBody>
                  <a:tcPr marT="34290" marB="34290"/>
                </a:tc>
                <a:extLst>
                  <a:ext uri="{0D108BD9-81ED-4DB2-BD59-A6C34878D82A}">
                    <a16:rowId xmlns:a16="http://schemas.microsoft.com/office/drawing/2014/main" val="10002"/>
                  </a:ext>
                </a:extLst>
              </a:tr>
              <a:tr h="278130">
                <a:tc>
                  <a:txBody>
                    <a:bodyPr/>
                    <a:lstStyle/>
                    <a:p>
                      <a:r>
                        <a:rPr lang="en-US" sz="1400" dirty="0">
                          <a:latin typeface="Arial" panose="020B0604020202020204" pitchFamily="34" charset="0"/>
                          <a:cs typeface="Arial" panose="020B0604020202020204" pitchFamily="34" charset="0"/>
                        </a:rPr>
                        <a:t>ALU</a:t>
                      </a:r>
                    </a:p>
                  </a:txBody>
                  <a:tcPr marT="34290" marB="34290"/>
                </a:tc>
                <a:tc>
                  <a:txBody>
                    <a:bodyPr/>
                    <a:lstStyle/>
                    <a:p>
                      <a:pPr algn="ctr"/>
                      <a:endParaRPr lang="en-US" sz="1400" dirty="0">
                        <a:latin typeface="Arial" panose="020B0604020202020204" pitchFamily="34" charset="0"/>
                        <a:cs typeface="Arial" panose="020B0604020202020204" pitchFamily="34" charset="0"/>
                      </a:endParaRPr>
                    </a:p>
                  </a:txBody>
                  <a:tcPr marT="34290" marB="34290"/>
                </a:tc>
                <a:tc>
                  <a:txBody>
                    <a:bodyPr/>
                    <a:lstStyle/>
                    <a:p>
                      <a:pPr algn="ctr"/>
                      <a:r>
                        <a:rPr lang="en-US" sz="1400" dirty="0">
                          <a:latin typeface="Arial" panose="020B0604020202020204" pitchFamily="34" charset="0"/>
                          <a:cs typeface="Arial" panose="020B0604020202020204" pitchFamily="34" charset="0"/>
                        </a:rPr>
                        <a:t>200 </a:t>
                      </a:r>
                      <a:r>
                        <a:rPr lang="en-US" sz="1400" dirty="0" err="1">
                          <a:latin typeface="Arial" panose="020B0604020202020204" pitchFamily="34" charset="0"/>
                          <a:cs typeface="Arial" panose="020B0604020202020204" pitchFamily="34" charset="0"/>
                        </a:rPr>
                        <a:t>ps</a:t>
                      </a:r>
                      <a:endParaRPr lang="en-US" sz="1400" dirty="0">
                        <a:latin typeface="Arial" panose="020B0604020202020204" pitchFamily="34" charset="0"/>
                        <a:cs typeface="Arial" panose="020B0604020202020204" pitchFamily="34" charset="0"/>
                      </a:endParaRPr>
                    </a:p>
                  </a:txBody>
                  <a:tcPr marT="34290" marB="34290"/>
                </a:tc>
                <a:extLst>
                  <a:ext uri="{0D108BD9-81ED-4DB2-BD59-A6C34878D82A}">
                    <a16:rowId xmlns:a16="http://schemas.microsoft.com/office/drawing/2014/main" val="10003"/>
                  </a:ext>
                </a:extLst>
              </a:tr>
              <a:tr h="278130">
                <a:tc>
                  <a:txBody>
                    <a:bodyPr/>
                    <a:lstStyle/>
                    <a:p>
                      <a:r>
                        <a:rPr lang="en-US" sz="1400" dirty="0">
                          <a:latin typeface="Arial" panose="020B0604020202020204" pitchFamily="34" charset="0"/>
                          <a:cs typeface="Arial" panose="020B0604020202020204" pitchFamily="34" charset="0"/>
                        </a:rPr>
                        <a:t>Memory</a:t>
                      </a:r>
                    </a:p>
                  </a:txBody>
                  <a:tcPr marT="34290" marB="34290"/>
                </a:tc>
                <a:tc>
                  <a:txBody>
                    <a:bodyPr/>
                    <a:lstStyle/>
                    <a:p>
                      <a:pPr algn="ctr"/>
                      <a:endParaRPr lang="en-US" sz="1400" dirty="0">
                        <a:latin typeface="Arial" panose="020B0604020202020204" pitchFamily="34" charset="0"/>
                        <a:cs typeface="Arial" panose="020B0604020202020204" pitchFamily="34" charset="0"/>
                      </a:endParaRPr>
                    </a:p>
                  </a:txBody>
                  <a:tcPr marT="34290" marB="34290"/>
                </a:tc>
                <a:tc>
                  <a:txBody>
                    <a:bodyPr/>
                    <a:lstStyle/>
                    <a:p>
                      <a:pPr algn="ctr"/>
                      <a:r>
                        <a:rPr lang="en-US" sz="1400" dirty="0">
                          <a:latin typeface="Arial" panose="020B0604020202020204" pitchFamily="34" charset="0"/>
                          <a:cs typeface="Arial" panose="020B0604020202020204" pitchFamily="34" charset="0"/>
                        </a:rPr>
                        <a:t>200 </a:t>
                      </a:r>
                      <a:r>
                        <a:rPr lang="en-US" sz="1400" dirty="0" err="1">
                          <a:latin typeface="Arial" panose="020B0604020202020204" pitchFamily="34" charset="0"/>
                          <a:cs typeface="Arial" panose="020B0604020202020204" pitchFamily="34" charset="0"/>
                        </a:rPr>
                        <a:t>ps</a:t>
                      </a:r>
                      <a:endParaRPr lang="en-US" sz="1400" dirty="0">
                        <a:latin typeface="Arial" panose="020B0604020202020204" pitchFamily="34" charset="0"/>
                        <a:cs typeface="Arial" panose="020B0604020202020204" pitchFamily="34" charset="0"/>
                      </a:endParaRPr>
                    </a:p>
                  </a:txBody>
                  <a:tcPr marT="34290" marB="34290"/>
                </a:tc>
                <a:extLst>
                  <a:ext uri="{0D108BD9-81ED-4DB2-BD59-A6C34878D82A}">
                    <a16:rowId xmlns:a16="http://schemas.microsoft.com/office/drawing/2014/main" val="10004"/>
                  </a:ext>
                </a:extLst>
              </a:tr>
              <a:tr h="278130">
                <a:tc>
                  <a:txBody>
                    <a:bodyPr/>
                    <a:lstStyle/>
                    <a:p>
                      <a:r>
                        <a:rPr lang="en-US" sz="1400" dirty="0">
                          <a:latin typeface="Arial" panose="020B0604020202020204" pitchFamily="34" charset="0"/>
                          <a:cs typeface="Arial" panose="020B0604020202020204" pitchFamily="34" charset="0"/>
                        </a:rPr>
                        <a:t>Register Write</a:t>
                      </a:r>
                    </a:p>
                  </a:txBody>
                  <a:tcPr marT="34290" marB="34290"/>
                </a:tc>
                <a:tc>
                  <a:txBody>
                    <a:bodyPr/>
                    <a:lstStyle/>
                    <a:p>
                      <a:pPr algn="ctr"/>
                      <a:endParaRPr lang="en-US" sz="1400" dirty="0">
                        <a:latin typeface="Arial" panose="020B0604020202020204" pitchFamily="34" charset="0"/>
                        <a:cs typeface="Arial" panose="020B0604020202020204" pitchFamily="34" charset="0"/>
                      </a:endParaRPr>
                    </a:p>
                  </a:txBody>
                  <a:tcPr marT="34290" marB="34290"/>
                </a:tc>
                <a:tc>
                  <a:txBody>
                    <a:bodyPr/>
                    <a:lstStyle/>
                    <a:p>
                      <a:pPr algn="ctr"/>
                      <a:r>
                        <a:rPr lang="en-US" sz="1400" dirty="0">
                          <a:latin typeface="Arial" panose="020B0604020202020204" pitchFamily="34" charset="0"/>
                          <a:cs typeface="Arial" panose="020B0604020202020204" pitchFamily="34" charset="0"/>
                        </a:rPr>
                        <a:t>100 </a:t>
                      </a:r>
                      <a:r>
                        <a:rPr lang="en-US" sz="1400" dirty="0" err="1">
                          <a:latin typeface="Arial" panose="020B0604020202020204" pitchFamily="34" charset="0"/>
                          <a:cs typeface="Arial" panose="020B0604020202020204" pitchFamily="34" charset="0"/>
                        </a:rPr>
                        <a:t>ps</a:t>
                      </a:r>
                      <a:endParaRPr lang="en-US" sz="1400" dirty="0">
                        <a:latin typeface="Arial" panose="020B0604020202020204" pitchFamily="34" charset="0"/>
                        <a:cs typeface="Arial" panose="020B0604020202020204" pitchFamily="34" charset="0"/>
                      </a:endParaRPr>
                    </a:p>
                  </a:txBody>
                  <a:tcPr marT="34290" marB="34290"/>
                </a:tc>
                <a:extLst>
                  <a:ext uri="{0D108BD9-81ED-4DB2-BD59-A6C34878D82A}">
                    <a16:rowId xmlns:a16="http://schemas.microsoft.com/office/drawing/2014/main" val="10005"/>
                  </a:ext>
                </a:extLst>
              </a:tr>
              <a:tr h="278130">
                <a:tc>
                  <a:txBody>
                    <a:bodyPr/>
                    <a:lstStyle/>
                    <a:p>
                      <a:r>
                        <a:rPr lang="en-US" sz="1400" b="1" i="1" dirty="0" err="1">
                          <a:latin typeface="Arial" panose="020B0604020202020204" pitchFamily="34" charset="0"/>
                          <a:cs typeface="Arial" panose="020B0604020202020204" pitchFamily="34" charset="0"/>
                        </a:rPr>
                        <a:t>t</a:t>
                      </a:r>
                      <a:r>
                        <a:rPr lang="en-US" sz="1400" b="1" i="1" baseline="-25000" dirty="0" err="1">
                          <a:latin typeface="Arial" panose="020B0604020202020204" pitchFamily="34" charset="0"/>
                          <a:cs typeface="Arial" panose="020B0604020202020204" pitchFamily="34" charset="0"/>
                        </a:rPr>
                        <a:t>instruction</a:t>
                      </a:r>
                      <a:endParaRPr lang="en-US" sz="1400" b="1" i="1" baseline="-25000" dirty="0">
                        <a:latin typeface="Arial" panose="020B0604020202020204" pitchFamily="34" charset="0"/>
                        <a:cs typeface="Arial" panose="020B0604020202020204" pitchFamily="34" charset="0"/>
                      </a:endParaRPr>
                    </a:p>
                  </a:txBody>
                  <a:tcPr marT="34290" marB="34290"/>
                </a:tc>
                <a:tc>
                  <a:txBody>
                    <a:bodyPr/>
                    <a:lstStyle/>
                    <a:p>
                      <a:pPr algn="ctr"/>
                      <a:endParaRPr lang="en-US" sz="1400" b="1" dirty="0">
                        <a:latin typeface="Arial" panose="020B0604020202020204" pitchFamily="34" charset="0"/>
                        <a:cs typeface="Arial" panose="020B0604020202020204" pitchFamily="34" charset="0"/>
                      </a:endParaRPr>
                    </a:p>
                  </a:txBody>
                  <a:tcPr marT="34290" marB="34290"/>
                </a:tc>
                <a:tc>
                  <a:txBody>
                    <a:bodyPr/>
                    <a:lstStyle/>
                    <a:p>
                      <a:pPr algn="ctr"/>
                      <a:r>
                        <a:rPr lang="en-US" sz="1400" b="1" dirty="0">
                          <a:latin typeface="Arial" panose="020B0604020202020204" pitchFamily="34" charset="0"/>
                          <a:cs typeface="Arial" panose="020B0604020202020204" pitchFamily="34" charset="0"/>
                        </a:rPr>
                        <a:t>800 </a:t>
                      </a:r>
                      <a:r>
                        <a:rPr lang="en-US" sz="1400" b="1" dirty="0" err="1">
                          <a:latin typeface="Arial" panose="020B0604020202020204" pitchFamily="34" charset="0"/>
                          <a:cs typeface="Arial" panose="020B0604020202020204" pitchFamily="34" charset="0"/>
                        </a:rPr>
                        <a:t>ps</a:t>
                      </a:r>
                      <a:endParaRPr lang="en-US" sz="1400" b="1" dirty="0">
                        <a:latin typeface="Arial" panose="020B0604020202020204" pitchFamily="34" charset="0"/>
                        <a:cs typeface="Arial" panose="020B0604020202020204" pitchFamily="34" charset="0"/>
                      </a:endParaRPr>
                    </a:p>
                  </a:txBody>
                  <a:tcPr marT="34290" marB="34290"/>
                </a:tc>
                <a:extLst>
                  <a:ext uri="{0D108BD9-81ED-4DB2-BD59-A6C34878D82A}">
                    <a16:rowId xmlns:a16="http://schemas.microsoft.com/office/drawing/2014/main" val="10006"/>
                  </a:ext>
                </a:extLst>
              </a:tr>
            </a:tbl>
          </a:graphicData>
        </a:graphic>
      </p:graphicFrame>
      <p:sp>
        <p:nvSpPr>
          <p:cNvPr id="7" name="TextBox 15"/>
          <p:cNvSpPr txBox="1"/>
          <p:nvPr/>
        </p:nvSpPr>
        <p:spPr>
          <a:xfrm>
            <a:off x="1382272" y="4239716"/>
            <a:ext cx="2114681" cy="369332"/>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add t0, t1, t2</a:t>
            </a:r>
          </a:p>
        </p:txBody>
      </p:sp>
      <p:sp>
        <p:nvSpPr>
          <p:cNvPr id="8" name="TextBox 16"/>
          <p:cNvSpPr txBox="1"/>
          <p:nvPr/>
        </p:nvSpPr>
        <p:spPr>
          <a:xfrm>
            <a:off x="1382271" y="4792486"/>
            <a:ext cx="1976823" cy="369332"/>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or t3, t4, t5</a:t>
            </a:r>
          </a:p>
        </p:txBody>
      </p:sp>
      <p:sp>
        <p:nvSpPr>
          <p:cNvPr id="9" name="TextBox 17"/>
          <p:cNvSpPr txBox="1"/>
          <p:nvPr/>
        </p:nvSpPr>
        <p:spPr>
          <a:xfrm>
            <a:off x="1382272" y="5374390"/>
            <a:ext cx="2114681" cy="369332"/>
          </a:xfrm>
          <a:prstGeom prst="rect">
            <a:avLst/>
          </a:prstGeom>
          <a:noFill/>
        </p:spPr>
        <p:txBody>
          <a:bodyPr wrap="none" rtlCol="0">
            <a:spAutoFit/>
          </a:bodyPr>
          <a:lstStyle/>
          <a:p>
            <a:r>
              <a:rPr lang="en-US" b="1" dirty="0" err="1">
                <a:latin typeface="Courier New" panose="02070309020205020404" pitchFamily="49" charset="0"/>
                <a:cs typeface="Courier New" panose="02070309020205020404" pitchFamily="49" charset="0"/>
              </a:rPr>
              <a:t>sll</a:t>
            </a:r>
            <a:r>
              <a:rPr lang="en-US" b="1" dirty="0">
                <a:latin typeface="Courier New" panose="02070309020205020404" pitchFamily="49" charset="0"/>
                <a:cs typeface="Courier New" panose="02070309020205020404" pitchFamily="49" charset="0"/>
              </a:rPr>
              <a:t> t6, t0, t3</a:t>
            </a:r>
          </a:p>
        </p:txBody>
      </p:sp>
      <p:cxnSp>
        <p:nvCxnSpPr>
          <p:cNvPr id="10" name="Straight Arrow Connector 21"/>
          <p:cNvCxnSpPr/>
          <p:nvPr/>
        </p:nvCxnSpPr>
        <p:spPr>
          <a:xfrm>
            <a:off x="3530441" y="3999967"/>
            <a:ext cx="2997327" cy="0"/>
          </a:xfrm>
          <a:prstGeom prst="straightConnector1">
            <a:avLst/>
          </a:prstGeom>
          <a:ln w="38100">
            <a:solidFill>
              <a:srgbClr val="92D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26"/>
          <p:cNvCxnSpPr/>
          <p:nvPr/>
        </p:nvCxnSpPr>
        <p:spPr>
          <a:xfrm flipV="1">
            <a:off x="1330618" y="4239717"/>
            <a:ext cx="0" cy="1483955"/>
          </a:xfrm>
          <a:prstGeom prst="straightConnector1">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TextBox 32"/>
          <p:cNvSpPr txBox="1"/>
          <p:nvPr/>
        </p:nvSpPr>
        <p:spPr>
          <a:xfrm>
            <a:off x="3539339" y="5658144"/>
            <a:ext cx="554960" cy="338554"/>
          </a:xfrm>
          <a:prstGeom prst="rect">
            <a:avLst/>
          </a:prstGeom>
          <a:noFill/>
        </p:spPr>
        <p:txBody>
          <a:bodyPr wrap="none" rtlCol="0">
            <a:spAutoFit/>
          </a:bodyPr>
          <a:lstStyle/>
          <a:p>
            <a:r>
              <a:rPr lang="en-US" sz="1600" i="1" dirty="0" err="1">
                <a:solidFill>
                  <a:srgbClr val="92D050"/>
                </a:solidFill>
                <a:latin typeface="Arial" panose="020B0604020202020204" pitchFamily="34" charset="0"/>
                <a:cs typeface="Arial" panose="020B0604020202020204" pitchFamily="34" charset="0"/>
              </a:rPr>
              <a:t>t</a:t>
            </a:r>
            <a:r>
              <a:rPr lang="en-US" sz="1600" i="1" baseline="-25000" dirty="0" err="1">
                <a:solidFill>
                  <a:srgbClr val="92D050"/>
                </a:solidFill>
                <a:latin typeface="Arial" panose="020B0604020202020204" pitchFamily="34" charset="0"/>
                <a:cs typeface="Arial" panose="020B0604020202020204" pitchFamily="34" charset="0"/>
              </a:rPr>
              <a:t>cycle</a:t>
            </a:r>
            <a:endParaRPr lang="en-US" sz="1600" i="1" baseline="-25000" dirty="0">
              <a:solidFill>
                <a:srgbClr val="92D050"/>
              </a:solidFill>
              <a:latin typeface="Arial" panose="020B0604020202020204" pitchFamily="34" charset="0"/>
              <a:cs typeface="Arial" panose="020B0604020202020204" pitchFamily="34" charset="0"/>
            </a:endParaRPr>
          </a:p>
        </p:txBody>
      </p:sp>
      <p:pic>
        <p:nvPicPr>
          <p:cNvPr id="13" name="Picture 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664712" y="4122804"/>
            <a:ext cx="2711628" cy="512312"/>
          </a:xfrm>
          <a:prstGeom prst="rect">
            <a:avLst/>
          </a:prstGeom>
        </p:spPr>
      </p:pic>
      <p:pic>
        <p:nvPicPr>
          <p:cNvPr id="14" name="Picture 6"/>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174409" y="1978096"/>
            <a:ext cx="363724" cy="251143"/>
          </a:xfrm>
          <a:prstGeom prst="rect">
            <a:avLst/>
          </a:prstGeom>
        </p:spPr>
      </p:pic>
      <p:pic>
        <p:nvPicPr>
          <p:cNvPr id="15" name="Picture 8"/>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164533" y="2237696"/>
            <a:ext cx="404989" cy="264689"/>
          </a:xfrm>
          <a:prstGeom prst="rect">
            <a:avLst/>
          </a:prstGeom>
        </p:spPr>
      </p:pic>
      <p:pic>
        <p:nvPicPr>
          <p:cNvPr id="16" name="Picture 10"/>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240433" y="2523718"/>
            <a:ext cx="231679" cy="274100"/>
          </a:xfrm>
          <a:prstGeom prst="rect">
            <a:avLst/>
          </a:prstGeom>
        </p:spPr>
      </p:pic>
      <p:pic>
        <p:nvPicPr>
          <p:cNvPr id="17" name="Picture 20"/>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4198439" y="2819154"/>
            <a:ext cx="299282" cy="246592"/>
          </a:xfrm>
          <a:prstGeom prst="rect">
            <a:avLst/>
          </a:prstGeom>
        </p:spPr>
      </p:pic>
      <p:pic>
        <p:nvPicPr>
          <p:cNvPr id="18" name="Picture 23"/>
          <p:cNvPicPr>
            <a:picLocks noChangeAspect="1"/>
          </p:cNvPicPr>
          <p:nvPr/>
        </p:nvPicPr>
        <p:blipFill>
          <a:blip r:embed="rId8"/>
          <a:stretch>
            <a:fillRect/>
          </a:stretch>
        </p:blipFill>
        <p:spPr>
          <a:xfrm>
            <a:off x="4174409" y="3081207"/>
            <a:ext cx="359470" cy="250683"/>
          </a:xfrm>
          <a:prstGeom prst="rect">
            <a:avLst/>
          </a:prstGeom>
        </p:spPr>
      </p:pic>
      <p:pic>
        <p:nvPicPr>
          <p:cNvPr id="19" name="Picture 30"/>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3724400" y="3368138"/>
            <a:ext cx="1328718" cy="251036"/>
          </a:xfrm>
          <a:prstGeom prst="rect">
            <a:avLst/>
          </a:prstGeom>
        </p:spPr>
      </p:pic>
      <p:pic>
        <p:nvPicPr>
          <p:cNvPr id="20" name="Picture 3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266267" y="4670325"/>
            <a:ext cx="2711628" cy="512312"/>
          </a:xfrm>
          <a:prstGeom prst="rect">
            <a:avLst/>
          </a:prstGeom>
        </p:spPr>
      </p:pic>
      <p:pic>
        <p:nvPicPr>
          <p:cNvPr id="21" name="Picture 3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868581" y="5233449"/>
            <a:ext cx="2711628" cy="512312"/>
          </a:xfrm>
          <a:prstGeom prst="rect">
            <a:avLst/>
          </a:prstGeom>
        </p:spPr>
      </p:pic>
      <p:sp>
        <p:nvSpPr>
          <p:cNvPr id="22" name="TextBox 29"/>
          <p:cNvSpPr txBox="1"/>
          <p:nvPr/>
        </p:nvSpPr>
        <p:spPr>
          <a:xfrm rot="5400000">
            <a:off x="-121739" y="4803464"/>
            <a:ext cx="2300630" cy="369332"/>
          </a:xfrm>
          <a:prstGeom prst="rect">
            <a:avLst/>
          </a:prstGeom>
          <a:noFill/>
        </p:spPr>
        <p:txBody>
          <a:bodyPr wrap="none" rtlCol="0">
            <a:spAutoFit/>
          </a:bodyPr>
          <a:lstStyle/>
          <a:p>
            <a:r>
              <a:rPr lang="en-US">
                <a:solidFill>
                  <a:srgbClr val="3064C0"/>
                </a:solidFill>
                <a:latin typeface="Arial" panose="020B0604020202020204" pitchFamily="34" charset="0"/>
                <a:cs typeface="Arial" panose="020B0604020202020204" pitchFamily="34" charset="0"/>
              </a:rPr>
              <a:t>instruction sequence</a:t>
            </a:r>
          </a:p>
        </p:txBody>
      </p:sp>
      <p:grpSp>
        <p:nvGrpSpPr>
          <p:cNvPr id="23" name="Group 45"/>
          <p:cNvGrpSpPr/>
          <p:nvPr/>
        </p:nvGrpSpPr>
        <p:grpSpPr>
          <a:xfrm>
            <a:off x="4134529" y="4016749"/>
            <a:ext cx="598311" cy="1747139"/>
            <a:chOff x="3527776" y="4071280"/>
            <a:chExt cx="598311" cy="2329519"/>
          </a:xfrm>
        </p:grpSpPr>
        <p:cxnSp>
          <p:nvCxnSpPr>
            <p:cNvPr id="24" name="Straight Arrow Connector 22"/>
            <p:cNvCxnSpPr/>
            <p:nvPr/>
          </p:nvCxnSpPr>
          <p:spPr>
            <a:xfrm>
              <a:off x="3527776" y="6329119"/>
              <a:ext cx="598311" cy="0"/>
            </a:xfrm>
            <a:prstGeom prst="straightConnector1">
              <a:avLst/>
            </a:prstGeom>
            <a:ln w="19050">
              <a:solidFill>
                <a:srgbClr val="92D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42"/>
            <p:cNvCxnSpPr/>
            <p:nvPr/>
          </p:nvCxnSpPr>
          <p:spPr>
            <a:xfrm>
              <a:off x="4126087" y="4071280"/>
              <a:ext cx="0" cy="2329519"/>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26" name="Group 46"/>
          <p:cNvGrpSpPr/>
          <p:nvPr/>
        </p:nvGrpSpPr>
        <p:grpSpPr>
          <a:xfrm>
            <a:off x="4732840" y="4016749"/>
            <a:ext cx="598311" cy="1747139"/>
            <a:chOff x="3527776" y="4071280"/>
            <a:chExt cx="598311" cy="2329519"/>
          </a:xfrm>
        </p:grpSpPr>
        <p:cxnSp>
          <p:nvCxnSpPr>
            <p:cNvPr id="27" name="Straight Arrow Connector 47"/>
            <p:cNvCxnSpPr/>
            <p:nvPr/>
          </p:nvCxnSpPr>
          <p:spPr>
            <a:xfrm>
              <a:off x="3527776" y="6329119"/>
              <a:ext cx="598311" cy="0"/>
            </a:xfrm>
            <a:prstGeom prst="straightConnector1">
              <a:avLst/>
            </a:prstGeom>
            <a:ln w="19050">
              <a:solidFill>
                <a:srgbClr val="92D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48"/>
            <p:cNvCxnSpPr/>
            <p:nvPr/>
          </p:nvCxnSpPr>
          <p:spPr>
            <a:xfrm>
              <a:off x="4126087" y="4071280"/>
              <a:ext cx="0" cy="2329519"/>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29" name="Group 49"/>
          <p:cNvGrpSpPr/>
          <p:nvPr/>
        </p:nvGrpSpPr>
        <p:grpSpPr>
          <a:xfrm>
            <a:off x="5331150" y="4016748"/>
            <a:ext cx="598311" cy="1747139"/>
            <a:chOff x="3527776" y="4071280"/>
            <a:chExt cx="598311" cy="2329519"/>
          </a:xfrm>
        </p:grpSpPr>
        <p:cxnSp>
          <p:nvCxnSpPr>
            <p:cNvPr id="30" name="Straight Arrow Connector 50"/>
            <p:cNvCxnSpPr/>
            <p:nvPr/>
          </p:nvCxnSpPr>
          <p:spPr>
            <a:xfrm>
              <a:off x="3527776" y="6329119"/>
              <a:ext cx="598311" cy="0"/>
            </a:xfrm>
            <a:prstGeom prst="straightConnector1">
              <a:avLst/>
            </a:prstGeom>
            <a:ln w="19050">
              <a:solidFill>
                <a:srgbClr val="92D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51"/>
            <p:cNvCxnSpPr/>
            <p:nvPr/>
          </p:nvCxnSpPr>
          <p:spPr>
            <a:xfrm>
              <a:off x="4126087" y="4071280"/>
              <a:ext cx="0" cy="2329519"/>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32" name="Group 52"/>
          <p:cNvGrpSpPr/>
          <p:nvPr/>
        </p:nvGrpSpPr>
        <p:grpSpPr>
          <a:xfrm>
            <a:off x="5929459" y="3905454"/>
            <a:ext cx="598311" cy="1858432"/>
            <a:chOff x="3527776" y="3922890"/>
            <a:chExt cx="598311" cy="2477909"/>
          </a:xfrm>
        </p:grpSpPr>
        <p:cxnSp>
          <p:nvCxnSpPr>
            <p:cNvPr id="33" name="Straight Arrow Connector 53"/>
            <p:cNvCxnSpPr/>
            <p:nvPr/>
          </p:nvCxnSpPr>
          <p:spPr>
            <a:xfrm>
              <a:off x="3527776" y="6329119"/>
              <a:ext cx="598311" cy="0"/>
            </a:xfrm>
            <a:prstGeom prst="straightConnector1">
              <a:avLst/>
            </a:prstGeom>
            <a:ln w="19050">
              <a:solidFill>
                <a:srgbClr val="92D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54"/>
            <p:cNvCxnSpPr/>
            <p:nvPr/>
          </p:nvCxnSpPr>
          <p:spPr>
            <a:xfrm>
              <a:off x="4126087" y="3922890"/>
              <a:ext cx="0" cy="2477909"/>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35" name="Group 55"/>
          <p:cNvGrpSpPr/>
          <p:nvPr/>
        </p:nvGrpSpPr>
        <p:grpSpPr>
          <a:xfrm>
            <a:off x="6527768" y="4016748"/>
            <a:ext cx="598311" cy="1747139"/>
            <a:chOff x="3527776" y="4071280"/>
            <a:chExt cx="598311" cy="2329519"/>
          </a:xfrm>
        </p:grpSpPr>
        <p:cxnSp>
          <p:nvCxnSpPr>
            <p:cNvPr id="36" name="Straight Arrow Connector 56"/>
            <p:cNvCxnSpPr/>
            <p:nvPr/>
          </p:nvCxnSpPr>
          <p:spPr>
            <a:xfrm>
              <a:off x="3527776" y="6329119"/>
              <a:ext cx="598311" cy="0"/>
            </a:xfrm>
            <a:prstGeom prst="straightConnector1">
              <a:avLst/>
            </a:prstGeom>
            <a:ln w="19050">
              <a:solidFill>
                <a:srgbClr val="92D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57"/>
            <p:cNvCxnSpPr/>
            <p:nvPr/>
          </p:nvCxnSpPr>
          <p:spPr>
            <a:xfrm>
              <a:off x="4126087" y="4071280"/>
              <a:ext cx="0" cy="2329519"/>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38" name="Group 58"/>
          <p:cNvGrpSpPr/>
          <p:nvPr/>
        </p:nvGrpSpPr>
        <p:grpSpPr>
          <a:xfrm>
            <a:off x="7120437" y="4015464"/>
            <a:ext cx="598311" cy="1747139"/>
            <a:chOff x="3527776" y="4071280"/>
            <a:chExt cx="598311" cy="2329519"/>
          </a:xfrm>
        </p:grpSpPr>
        <p:cxnSp>
          <p:nvCxnSpPr>
            <p:cNvPr id="39" name="Straight Arrow Connector 59"/>
            <p:cNvCxnSpPr/>
            <p:nvPr/>
          </p:nvCxnSpPr>
          <p:spPr>
            <a:xfrm>
              <a:off x="3527776" y="6329119"/>
              <a:ext cx="598311" cy="0"/>
            </a:xfrm>
            <a:prstGeom prst="straightConnector1">
              <a:avLst/>
            </a:prstGeom>
            <a:ln w="19050">
              <a:solidFill>
                <a:srgbClr val="92D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60"/>
            <p:cNvCxnSpPr/>
            <p:nvPr/>
          </p:nvCxnSpPr>
          <p:spPr>
            <a:xfrm>
              <a:off x="4126087" y="4071280"/>
              <a:ext cx="0" cy="2329519"/>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41" name="Group 61"/>
          <p:cNvGrpSpPr/>
          <p:nvPr/>
        </p:nvGrpSpPr>
        <p:grpSpPr>
          <a:xfrm>
            <a:off x="3536216" y="4015464"/>
            <a:ext cx="598311" cy="1747139"/>
            <a:chOff x="3527776" y="4071280"/>
            <a:chExt cx="598311" cy="2329519"/>
          </a:xfrm>
        </p:grpSpPr>
        <p:cxnSp>
          <p:nvCxnSpPr>
            <p:cNvPr id="42" name="Straight Arrow Connector 62"/>
            <p:cNvCxnSpPr/>
            <p:nvPr/>
          </p:nvCxnSpPr>
          <p:spPr>
            <a:xfrm>
              <a:off x="3527776" y="6329119"/>
              <a:ext cx="598311" cy="0"/>
            </a:xfrm>
            <a:prstGeom prst="straightConnector1">
              <a:avLst/>
            </a:prstGeom>
            <a:ln w="19050">
              <a:solidFill>
                <a:srgbClr val="92D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63"/>
            <p:cNvCxnSpPr/>
            <p:nvPr/>
          </p:nvCxnSpPr>
          <p:spPr>
            <a:xfrm>
              <a:off x="4126087" y="4071280"/>
              <a:ext cx="0" cy="2329519"/>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grpSp>
      <p:cxnSp>
        <p:nvCxnSpPr>
          <p:cNvPr id="44" name="Straight Connector 66"/>
          <p:cNvCxnSpPr/>
          <p:nvPr/>
        </p:nvCxnSpPr>
        <p:spPr>
          <a:xfrm>
            <a:off x="3530439" y="3905454"/>
            <a:ext cx="0" cy="1857148"/>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sp>
        <p:nvSpPr>
          <p:cNvPr id="45" name="TextBox 71"/>
          <p:cNvSpPr txBox="1"/>
          <p:nvPr/>
        </p:nvSpPr>
        <p:spPr>
          <a:xfrm>
            <a:off x="4599097" y="3653683"/>
            <a:ext cx="864339" cy="338554"/>
          </a:xfrm>
          <a:prstGeom prst="rect">
            <a:avLst/>
          </a:prstGeom>
          <a:noFill/>
        </p:spPr>
        <p:txBody>
          <a:bodyPr wrap="none" rtlCol="0">
            <a:spAutoFit/>
          </a:bodyPr>
          <a:lstStyle/>
          <a:p>
            <a:r>
              <a:rPr lang="en-US" sz="1600" i="1" dirty="0" err="1">
                <a:solidFill>
                  <a:srgbClr val="92D050"/>
                </a:solidFill>
                <a:latin typeface="Arial" panose="020B0604020202020204" pitchFamily="34" charset="0"/>
                <a:cs typeface="Arial" panose="020B0604020202020204" pitchFamily="34" charset="0"/>
              </a:rPr>
              <a:t>t</a:t>
            </a:r>
            <a:r>
              <a:rPr lang="en-US" sz="1600" i="1" baseline="-25000" dirty="0" err="1">
                <a:solidFill>
                  <a:srgbClr val="92D050"/>
                </a:solidFill>
                <a:latin typeface="Arial" panose="020B0604020202020204" pitchFamily="34" charset="0"/>
                <a:cs typeface="Arial" panose="020B0604020202020204" pitchFamily="34" charset="0"/>
              </a:rPr>
              <a:t>instruction</a:t>
            </a:r>
            <a:endParaRPr lang="en-US" sz="1600" i="1" baseline="-25000" dirty="0">
              <a:solidFill>
                <a:srgbClr val="92D050"/>
              </a:solidFill>
              <a:latin typeface="Arial" panose="020B0604020202020204" pitchFamily="34" charset="0"/>
              <a:cs typeface="Arial" panose="020B0604020202020204" pitchFamily="34" charset="0"/>
            </a:endParaRPr>
          </a:p>
        </p:txBody>
      </p:sp>
      <p:graphicFrame>
        <p:nvGraphicFramePr>
          <p:cNvPr id="46" name="Content Placeholder 9"/>
          <p:cNvGraphicFramePr>
            <a:graphicFrameLocks/>
          </p:cNvGraphicFramePr>
          <p:nvPr>
            <p:extLst/>
          </p:nvPr>
        </p:nvGraphicFramePr>
        <p:xfrm>
          <a:off x="7029283" y="1687314"/>
          <a:ext cx="1749778" cy="1973580"/>
        </p:xfrm>
        <a:graphic>
          <a:graphicData uri="http://schemas.openxmlformats.org/drawingml/2006/table">
            <a:tbl>
              <a:tblPr firstRow="1" bandRow="1">
                <a:tableStyleId>{5C22544A-7EE6-4342-B048-85BDC9FD1C3A}</a:tableStyleId>
              </a:tblPr>
              <a:tblGrid>
                <a:gridCol w="1749778">
                  <a:extLst>
                    <a:ext uri="{9D8B030D-6E8A-4147-A177-3AD203B41FA5}">
                      <a16:colId xmlns:a16="http://schemas.microsoft.com/office/drawing/2014/main" val="20000"/>
                    </a:ext>
                  </a:extLst>
                </a:gridCol>
              </a:tblGrid>
              <a:tr h="278130">
                <a:tc>
                  <a:txBody>
                    <a:bodyPr/>
                    <a:lstStyle/>
                    <a:p>
                      <a:pPr algn="ctr"/>
                      <a:r>
                        <a:rPr lang="en-US" sz="1400" i="1" dirty="0" err="1">
                          <a:latin typeface="Arial" panose="020B0604020202020204" pitchFamily="34" charset="0"/>
                          <a:cs typeface="Arial" panose="020B0604020202020204" pitchFamily="34" charset="0"/>
                        </a:rPr>
                        <a:t>t</a:t>
                      </a:r>
                      <a:r>
                        <a:rPr lang="en-US" sz="1400" i="1" baseline="-25000" dirty="0" err="1">
                          <a:latin typeface="Arial" panose="020B0604020202020204" pitchFamily="34" charset="0"/>
                          <a:cs typeface="Arial" panose="020B0604020202020204" pitchFamily="34" charset="0"/>
                        </a:rPr>
                        <a:t>cycle</a:t>
                      </a:r>
                      <a:r>
                        <a:rPr lang="en-US" sz="1400" dirty="0">
                          <a:latin typeface="Arial" panose="020B0604020202020204" pitchFamily="34" charset="0"/>
                          <a:cs typeface="Arial" panose="020B0604020202020204" pitchFamily="34" charset="0"/>
                        </a:rPr>
                        <a:t> Pipelined</a:t>
                      </a:r>
                    </a:p>
                  </a:txBody>
                  <a:tcPr marT="34290" marB="34290"/>
                </a:tc>
                <a:extLst>
                  <a:ext uri="{0D108BD9-81ED-4DB2-BD59-A6C34878D82A}">
                    <a16:rowId xmlns:a16="http://schemas.microsoft.com/office/drawing/2014/main" val="10000"/>
                  </a:ext>
                </a:extLst>
              </a:tr>
              <a:tr h="278130">
                <a:tc>
                  <a:txBody>
                    <a:bodyPr/>
                    <a:lstStyle/>
                    <a:p>
                      <a:pPr algn="ctr"/>
                      <a:r>
                        <a:rPr lang="en-US" sz="1400" dirty="0">
                          <a:latin typeface="Arial" panose="020B0604020202020204" pitchFamily="34" charset="0"/>
                          <a:cs typeface="Arial" panose="020B0604020202020204" pitchFamily="34" charset="0"/>
                        </a:rPr>
                        <a:t>200</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ps</a:t>
                      </a:r>
                      <a:endParaRPr lang="en-US" sz="1400" dirty="0">
                        <a:latin typeface="Arial" panose="020B0604020202020204" pitchFamily="34" charset="0"/>
                        <a:cs typeface="Arial" panose="020B0604020202020204" pitchFamily="34" charset="0"/>
                      </a:endParaRPr>
                    </a:p>
                  </a:txBody>
                  <a:tcPr marT="34290" marB="34290"/>
                </a:tc>
                <a:extLst>
                  <a:ext uri="{0D108BD9-81ED-4DB2-BD59-A6C34878D82A}">
                    <a16:rowId xmlns:a16="http://schemas.microsoft.com/office/drawing/2014/main" val="10001"/>
                  </a:ext>
                </a:extLst>
              </a:tr>
              <a:tr h="278130">
                <a:tc>
                  <a:txBody>
                    <a:bodyPr/>
                    <a:lstStyle/>
                    <a:p>
                      <a:pPr algn="ctr"/>
                      <a:r>
                        <a:rPr lang="en-US" sz="1400" dirty="0">
                          <a:solidFill>
                            <a:srgbClr val="FF0000"/>
                          </a:solidFill>
                          <a:latin typeface="Arial" panose="020B0604020202020204" pitchFamily="34" charset="0"/>
                          <a:cs typeface="Arial" panose="020B0604020202020204" pitchFamily="34" charset="0"/>
                        </a:rPr>
                        <a:t>200 </a:t>
                      </a:r>
                      <a:r>
                        <a:rPr lang="en-US" sz="1400" dirty="0" err="1">
                          <a:solidFill>
                            <a:srgbClr val="FF0000"/>
                          </a:solidFill>
                          <a:latin typeface="Arial" panose="020B0604020202020204" pitchFamily="34" charset="0"/>
                          <a:cs typeface="Arial" panose="020B0604020202020204" pitchFamily="34" charset="0"/>
                        </a:rPr>
                        <a:t>ps</a:t>
                      </a:r>
                      <a:endParaRPr lang="en-US" sz="1400" dirty="0">
                        <a:solidFill>
                          <a:srgbClr val="FF0000"/>
                        </a:solidFill>
                        <a:latin typeface="Arial" panose="020B0604020202020204" pitchFamily="34" charset="0"/>
                        <a:cs typeface="Arial" panose="020B0604020202020204" pitchFamily="34" charset="0"/>
                      </a:endParaRPr>
                    </a:p>
                  </a:txBody>
                  <a:tcPr marT="34290" marB="34290"/>
                </a:tc>
                <a:extLst>
                  <a:ext uri="{0D108BD9-81ED-4DB2-BD59-A6C34878D82A}">
                    <a16:rowId xmlns:a16="http://schemas.microsoft.com/office/drawing/2014/main" val="10002"/>
                  </a:ext>
                </a:extLst>
              </a:tr>
              <a:tr h="278130">
                <a:tc>
                  <a:txBody>
                    <a:bodyPr/>
                    <a:lstStyle/>
                    <a:p>
                      <a:pPr algn="ctr"/>
                      <a:r>
                        <a:rPr lang="en-US" sz="1400" dirty="0">
                          <a:latin typeface="Arial" panose="020B0604020202020204" pitchFamily="34" charset="0"/>
                          <a:cs typeface="Arial" panose="020B0604020202020204" pitchFamily="34" charset="0"/>
                        </a:rPr>
                        <a:t>200 </a:t>
                      </a:r>
                      <a:r>
                        <a:rPr lang="en-US" sz="1400" dirty="0" err="1">
                          <a:latin typeface="Arial" panose="020B0604020202020204" pitchFamily="34" charset="0"/>
                          <a:cs typeface="Arial" panose="020B0604020202020204" pitchFamily="34" charset="0"/>
                        </a:rPr>
                        <a:t>ps</a:t>
                      </a:r>
                      <a:endParaRPr lang="en-US" sz="1400" dirty="0">
                        <a:latin typeface="Arial" panose="020B0604020202020204" pitchFamily="34" charset="0"/>
                        <a:cs typeface="Arial" panose="020B0604020202020204" pitchFamily="34" charset="0"/>
                      </a:endParaRPr>
                    </a:p>
                  </a:txBody>
                  <a:tcPr marT="34290" marB="34290"/>
                </a:tc>
                <a:extLst>
                  <a:ext uri="{0D108BD9-81ED-4DB2-BD59-A6C34878D82A}">
                    <a16:rowId xmlns:a16="http://schemas.microsoft.com/office/drawing/2014/main" val="10003"/>
                  </a:ext>
                </a:extLst>
              </a:tr>
              <a:tr h="278130">
                <a:tc>
                  <a:txBody>
                    <a:bodyPr/>
                    <a:lstStyle/>
                    <a:p>
                      <a:pPr algn="ctr"/>
                      <a:r>
                        <a:rPr lang="en-US" sz="1400" dirty="0">
                          <a:latin typeface="Arial" panose="020B0604020202020204" pitchFamily="34" charset="0"/>
                          <a:cs typeface="Arial" panose="020B0604020202020204" pitchFamily="34" charset="0"/>
                        </a:rPr>
                        <a:t>200 </a:t>
                      </a:r>
                      <a:r>
                        <a:rPr lang="en-US" sz="1400" dirty="0" err="1">
                          <a:latin typeface="Arial" panose="020B0604020202020204" pitchFamily="34" charset="0"/>
                          <a:cs typeface="Arial" panose="020B0604020202020204" pitchFamily="34" charset="0"/>
                        </a:rPr>
                        <a:t>ps</a:t>
                      </a:r>
                      <a:endParaRPr lang="en-US" sz="1400" dirty="0">
                        <a:latin typeface="Arial" panose="020B0604020202020204" pitchFamily="34" charset="0"/>
                        <a:cs typeface="Arial" panose="020B0604020202020204" pitchFamily="34" charset="0"/>
                      </a:endParaRPr>
                    </a:p>
                  </a:txBody>
                  <a:tcPr marT="34290" marB="34290"/>
                </a:tc>
                <a:extLst>
                  <a:ext uri="{0D108BD9-81ED-4DB2-BD59-A6C34878D82A}">
                    <a16:rowId xmlns:a16="http://schemas.microsoft.com/office/drawing/2014/main" val="10004"/>
                  </a:ext>
                </a:extLst>
              </a:tr>
              <a:tr h="278130">
                <a:tc>
                  <a:txBody>
                    <a:bodyPr/>
                    <a:lstStyle/>
                    <a:p>
                      <a:pPr algn="ctr"/>
                      <a:r>
                        <a:rPr lang="en-US" sz="1400" dirty="0">
                          <a:solidFill>
                            <a:srgbClr val="FF0000"/>
                          </a:solidFill>
                          <a:latin typeface="Arial" panose="020B0604020202020204" pitchFamily="34" charset="0"/>
                          <a:cs typeface="Arial" panose="020B0604020202020204" pitchFamily="34" charset="0"/>
                        </a:rPr>
                        <a:t>200 </a:t>
                      </a:r>
                      <a:r>
                        <a:rPr lang="en-US" sz="1400" dirty="0" err="1">
                          <a:solidFill>
                            <a:srgbClr val="FF0000"/>
                          </a:solidFill>
                          <a:latin typeface="Arial" panose="020B0604020202020204" pitchFamily="34" charset="0"/>
                          <a:cs typeface="Arial" panose="020B0604020202020204" pitchFamily="34" charset="0"/>
                        </a:rPr>
                        <a:t>ps</a:t>
                      </a:r>
                      <a:endParaRPr lang="en-US" sz="1400" dirty="0">
                        <a:solidFill>
                          <a:srgbClr val="FF0000"/>
                        </a:solidFill>
                        <a:latin typeface="Arial" panose="020B0604020202020204" pitchFamily="34" charset="0"/>
                        <a:cs typeface="Arial" panose="020B0604020202020204" pitchFamily="34" charset="0"/>
                      </a:endParaRPr>
                    </a:p>
                  </a:txBody>
                  <a:tcPr marT="34290" marB="34290"/>
                </a:tc>
                <a:extLst>
                  <a:ext uri="{0D108BD9-81ED-4DB2-BD59-A6C34878D82A}">
                    <a16:rowId xmlns:a16="http://schemas.microsoft.com/office/drawing/2014/main" val="10005"/>
                  </a:ext>
                </a:extLst>
              </a:tr>
              <a:tr h="278130">
                <a:tc>
                  <a:txBody>
                    <a:bodyPr/>
                    <a:lstStyle/>
                    <a:p>
                      <a:pPr algn="ctr"/>
                      <a:r>
                        <a:rPr lang="en-US" sz="1400" b="1" dirty="0">
                          <a:solidFill>
                            <a:srgbClr val="FF0000"/>
                          </a:solidFill>
                          <a:latin typeface="Arial" panose="020B0604020202020204" pitchFamily="34" charset="0"/>
                          <a:cs typeface="Arial" panose="020B0604020202020204" pitchFamily="34" charset="0"/>
                        </a:rPr>
                        <a:t>1000 </a:t>
                      </a:r>
                      <a:r>
                        <a:rPr lang="en-US" sz="1400" b="1" dirty="0" err="1">
                          <a:solidFill>
                            <a:srgbClr val="FF0000"/>
                          </a:solidFill>
                          <a:latin typeface="Arial" panose="020B0604020202020204" pitchFamily="34" charset="0"/>
                          <a:cs typeface="Arial" panose="020B0604020202020204" pitchFamily="34" charset="0"/>
                        </a:rPr>
                        <a:t>ps</a:t>
                      </a:r>
                      <a:endParaRPr lang="en-US" sz="1400" b="1" dirty="0">
                        <a:solidFill>
                          <a:srgbClr val="FF0000"/>
                        </a:solidFill>
                        <a:latin typeface="Arial" panose="020B0604020202020204" pitchFamily="34" charset="0"/>
                        <a:cs typeface="Arial" panose="020B0604020202020204" pitchFamily="34" charset="0"/>
                      </a:endParaRPr>
                    </a:p>
                  </a:txBody>
                  <a:tcPr marT="34290" marB="3429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80444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2" grpId="0"/>
      <p:bldP spid="22" grpId="0"/>
      <p:bldP spid="45"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110</a:t>
            </a:fld>
            <a:endParaRPr lang="en-US" altLang="en-US"/>
          </a:p>
        </p:txBody>
      </p:sp>
      <p:sp>
        <p:nvSpPr>
          <p:cNvPr id="45059" name="Text Box 2"/>
          <p:cNvSpPr txBox="1">
            <a:spLocks noChangeArrowheads="1"/>
          </p:cNvSpPr>
          <p:nvPr/>
        </p:nvSpPr>
        <p:spPr bwMode="auto">
          <a:xfrm>
            <a:off x="381000" y="349196"/>
            <a:ext cx="754951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Directory Operation</a:t>
            </a:r>
            <a:endParaRPr lang="en-US" altLang="en-US" b="1" dirty="0">
              <a:solidFill>
                <a:srgbClr val="CC0000"/>
              </a:solidFill>
              <a:latin typeface="Courier New" panose="02070309020205020404" pitchFamily="49" charset="0"/>
              <a:cs typeface="Courier New" panose="02070309020205020404" pitchFamily="49" charset="0"/>
            </a:endParaRP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1" name="Text Box 4"/>
          <p:cNvSpPr txBox="1">
            <a:spLocks noChangeArrowheads="1"/>
          </p:cNvSpPr>
          <p:nvPr/>
        </p:nvSpPr>
        <p:spPr bwMode="auto">
          <a:xfrm>
            <a:off x="381000" y="1243694"/>
            <a:ext cx="864738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
                <a:srgbClr val="CC0000"/>
              </a:buClr>
            </a:pPr>
            <a:r>
              <a:rPr lang="en-US" altLang="en-US" sz="2400" dirty="0">
                <a:latin typeface="Arial" panose="020B0604020202020204" pitchFamily="34" charset="0"/>
              </a:rPr>
              <a:t> Example: load with no sharers</a:t>
            </a:r>
          </a:p>
        </p:txBody>
      </p:sp>
      <p:sp>
        <p:nvSpPr>
          <p:cNvPr id="6" name="object 3">
            <a:extLst>
              <a:ext uri="{FF2B5EF4-FFF2-40B4-BE49-F238E27FC236}">
                <a16:creationId xmlns:a16="http://schemas.microsoft.com/office/drawing/2014/main" id="{9E108204-C949-46E2-86B7-DB228FE8D2CD}"/>
              </a:ext>
            </a:extLst>
          </p:cNvPr>
          <p:cNvSpPr txBox="1"/>
          <p:nvPr/>
        </p:nvSpPr>
        <p:spPr>
          <a:xfrm>
            <a:off x="5977270" y="1705359"/>
            <a:ext cx="1302385" cy="299720"/>
          </a:xfrm>
          <a:prstGeom prst="rect">
            <a:avLst/>
          </a:prstGeom>
        </p:spPr>
        <p:txBody>
          <a:bodyPr vert="horz" wrap="square" lIns="0" tIns="12700" rIns="0" bIns="0" rtlCol="0">
            <a:spAutoFit/>
          </a:bodyPr>
          <a:lstStyle/>
          <a:p>
            <a:pPr marL="12700">
              <a:lnSpc>
                <a:spcPct val="100000"/>
              </a:lnSpc>
              <a:spcBef>
                <a:spcPts val="100"/>
              </a:spcBef>
            </a:pPr>
            <a:r>
              <a:rPr sz="1800" spc="-60" dirty="0">
                <a:latin typeface="Garamond"/>
                <a:cs typeface="Garamond"/>
              </a:rPr>
              <a:t>Sharing</a:t>
            </a:r>
            <a:r>
              <a:rPr sz="1800" spc="-75" dirty="0">
                <a:latin typeface="Garamond"/>
                <a:cs typeface="Garamond"/>
              </a:rPr>
              <a:t> </a:t>
            </a:r>
            <a:r>
              <a:rPr sz="1800" spc="-55" dirty="0">
                <a:latin typeface="Garamond"/>
                <a:cs typeface="Garamond"/>
              </a:rPr>
              <a:t>vector</a:t>
            </a:r>
            <a:endParaRPr sz="1800">
              <a:latin typeface="Garamond"/>
              <a:cs typeface="Garamond"/>
            </a:endParaRPr>
          </a:p>
        </p:txBody>
      </p:sp>
      <p:sp>
        <p:nvSpPr>
          <p:cNvPr id="7" name="object 4">
            <a:extLst>
              <a:ext uri="{FF2B5EF4-FFF2-40B4-BE49-F238E27FC236}">
                <a16:creationId xmlns:a16="http://schemas.microsoft.com/office/drawing/2014/main" id="{5C735E65-74C8-4B16-8555-7F177AF535C7}"/>
              </a:ext>
            </a:extLst>
          </p:cNvPr>
          <p:cNvSpPr txBox="1"/>
          <p:nvPr/>
        </p:nvSpPr>
        <p:spPr>
          <a:xfrm>
            <a:off x="4972382" y="2073659"/>
            <a:ext cx="304800" cy="381000"/>
          </a:xfrm>
          <a:prstGeom prst="rect">
            <a:avLst/>
          </a:prstGeom>
          <a:ln w="12700">
            <a:solidFill>
              <a:srgbClr val="000000"/>
            </a:solidFill>
          </a:ln>
        </p:spPr>
        <p:txBody>
          <a:bodyPr vert="horz" wrap="square" lIns="0" tIns="25400" rIns="0" bIns="0" rtlCol="0">
            <a:spAutoFit/>
          </a:bodyPr>
          <a:lstStyle/>
          <a:p>
            <a:pPr marL="128270">
              <a:lnSpc>
                <a:spcPct val="100000"/>
              </a:lnSpc>
              <a:spcBef>
                <a:spcPts val="200"/>
              </a:spcBef>
            </a:pPr>
            <a:r>
              <a:rPr sz="1800" spc="-20" dirty="0">
                <a:latin typeface="Garamond"/>
                <a:cs typeface="Garamond"/>
              </a:rPr>
              <a:t>0</a:t>
            </a:r>
            <a:endParaRPr sz="1800">
              <a:latin typeface="Garamond"/>
              <a:cs typeface="Garamond"/>
            </a:endParaRPr>
          </a:p>
        </p:txBody>
      </p:sp>
      <p:sp>
        <p:nvSpPr>
          <p:cNvPr id="8" name="object 5">
            <a:extLst>
              <a:ext uri="{FF2B5EF4-FFF2-40B4-BE49-F238E27FC236}">
                <a16:creationId xmlns:a16="http://schemas.microsoft.com/office/drawing/2014/main" id="{B10BCCA3-FF92-4919-BC16-2C2521D97CCE}"/>
              </a:ext>
            </a:extLst>
          </p:cNvPr>
          <p:cNvSpPr txBox="1"/>
          <p:nvPr/>
        </p:nvSpPr>
        <p:spPr>
          <a:xfrm>
            <a:off x="4821570" y="1705359"/>
            <a:ext cx="882650" cy="299720"/>
          </a:xfrm>
          <a:prstGeom prst="rect">
            <a:avLst/>
          </a:prstGeom>
        </p:spPr>
        <p:txBody>
          <a:bodyPr vert="horz" wrap="square" lIns="0" tIns="12700" rIns="0" bIns="0" rtlCol="0">
            <a:spAutoFit/>
          </a:bodyPr>
          <a:lstStyle/>
          <a:p>
            <a:pPr marL="12700">
              <a:lnSpc>
                <a:spcPct val="100000"/>
              </a:lnSpc>
              <a:spcBef>
                <a:spcPts val="100"/>
              </a:spcBef>
            </a:pPr>
            <a:r>
              <a:rPr sz="1800" spc="-60" dirty="0">
                <a:latin typeface="Garamond"/>
                <a:cs typeface="Garamond"/>
              </a:rPr>
              <a:t>Line</a:t>
            </a:r>
            <a:r>
              <a:rPr sz="1800" spc="-95" dirty="0">
                <a:latin typeface="Garamond"/>
                <a:cs typeface="Garamond"/>
              </a:rPr>
              <a:t> </a:t>
            </a:r>
            <a:r>
              <a:rPr sz="1800" spc="-35" dirty="0">
                <a:latin typeface="Garamond"/>
                <a:cs typeface="Garamond"/>
              </a:rPr>
              <a:t>state</a:t>
            </a:r>
            <a:endParaRPr sz="1800">
              <a:latin typeface="Garamond"/>
              <a:cs typeface="Garamond"/>
            </a:endParaRPr>
          </a:p>
        </p:txBody>
      </p:sp>
      <p:sp>
        <p:nvSpPr>
          <p:cNvPr id="9" name="object 6">
            <a:extLst>
              <a:ext uri="{FF2B5EF4-FFF2-40B4-BE49-F238E27FC236}">
                <a16:creationId xmlns:a16="http://schemas.microsoft.com/office/drawing/2014/main" id="{B5A4F824-E1BE-4E17-843E-FFE7AFB15180}"/>
              </a:ext>
            </a:extLst>
          </p:cNvPr>
          <p:cNvSpPr txBox="1"/>
          <p:nvPr/>
        </p:nvSpPr>
        <p:spPr>
          <a:xfrm>
            <a:off x="7552070" y="1705359"/>
            <a:ext cx="782320" cy="299720"/>
          </a:xfrm>
          <a:prstGeom prst="rect">
            <a:avLst/>
          </a:prstGeom>
        </p:spPr>
        <p:txBody>
          <a:bodyPr vert="horz" wrap="square" lIns="0" tIns="12700" rIns="0" bIns="0" rtlCol="0">
            <a:spAutoFit/>
          </a:bodyPr>
          <a:lstStyle/>
          <a:p>
            <a:pPr marL="12700">
              <a:lnSpc>
                <a:spcPct val="100000"/>
              </a:lnSpc>
              <a:spcBef>
                <a:spcPts val="100"/>
              </a:spcBef>
            </a:pPr>
            <a:r>
              <a:rPr sz="1800" spc="-130" dirty="0">
                <a:latin typeface="Garamond"/>
                <a:cs typeface="Garamond"/>
              </a:rPr>
              <a:t>M</a:t>
            </a:r>
            <a:r>
              <a:rPr sz="1800" spc="-15" dirty="0">
                <a:latin typeface="Garamond"/>
                <a:cs typeface="Garamond"/>
              </a:rPr>
              <a:t>e</a:t>
            </a:r>
            <a:r>
              <a:rPr sz="1800" spc="-75" dirty="0">
                <a:latin typeface="Garamond"/>
                <a:cs typeface="Garamond"/>
              </a:rPr>
              <a:t>mo</a:t>
            </a:r>
            <a:r>
              <a:rPr sz="1800" spc="-50" dirty="0">
                <a:latin typeface="Garamond"/>
                <a:cs typeface="Garamond"/>
              </a:rPr>
              <a:t>r</a:t>
            </a:r>
            <a:r>
              <a:rPr sz="1800" spc="-215" dirty="0">
                <a:latin typeface="Garamond"/>
                <a:cs typeface="Garamond"/>
              </a:rPr>
              <a:t>y</a:t>
            </a:r>
            <a:endParaRPr sz="1800">
              <a:latin typeface="Garamond"/>
              <a:cs typeface="Garamond"/>
            </a:endParaRPr>
          </a:p>
        </p:txBody>
      </p:sp>
      <p:sp>
        <p:nvSpPr>
          <p:cNvPr id="10" name="object 7">
            <a:extLst>
              <a:ext uri="{FF2B5EF4-FFF2-40B4-BE49-F238E27FC236}">
                <a16:creationId xmlns:a16="http://schemas.microsoft.com/office/drawing/2014/main" id="{F3146F31-D324-49D1-9BD0-C329B285A099}"/>
              </a:ext>
            </a:extLst>
          </p:cNvPr>
          <p:cNvSpPr/>
          <p:nvPr/>
        </p:nvSpPr>
        <p:spPr>
          <a:xfrm>
            <a:off x="7520320" y="2073659"/>
            <a:ext cx="914400" cy="1905000"/>
          </a:xfrm>
          <a:custGeom>
            <a:avLst/>
            <a:gdLst/>
            <a:ahLst/>
            <a:cxnLst/>
            <a:rect l="l" t="t" r="r" b="b"/>
            <a:pathLst>
              <a:path w="914400" h="1905000">
                <a:moveTo>
                  <a:pt x="0" y="0"/>
                </a:moveTo>
                <a:lnTo>
                  <a:pt x="914400" y="0"/>
                </a:lnTo>
                <a:lnTo>
                  <a:pt x="914400" y="1905000"/>
                </a:lnTo>
                <a:lnTo>
                  <a:pt x="0" y="1905000"/>
                </a:lnTo>
                <a:lnTo>
                  <a:pt x="0" y="0"/>
                </a:lnTo>
                <a:close/>
              </a:path>
            </a:pathLst>
          </a:custGeom>
          <a:ln w="12700">
            <a:solidFill>
              <a:srgbClr val="000000"/>
            </a:solidFill>
          </a:ln>
        </p:spPr>
        <p:txBody>
          <a:bodyPr wrap="square" lIns="0" tIns="0" rIns="0" bIns="0" rtlCol="0"/>
          <a:lstStyle/>
          <a:p>
            <a:endParaRPr/>
          </a:p>
        </p:txBody>
      </p:sp>
      <p:sp>
        <p:nvSpPr>
          <p:cNvPr id="11" name="object 8">
            <a:extLst>
              <a:ext uri="{FF2B5EF4-FFF2-40B4-BE49-F238E27FC236}">
                <a16:creationId xmlns:a16="http://schemas.microsoft.com/office/drawing/2014/main" id="{DDE73DC2-AA1E-4793-94F1-24C807D92880}"/>
              </a:ext>
            </a:extLst>
          </p:cNvPr>
          <p:cNvSpPr txBox="1"/>
          <p:nvPr/>
        </p:nvSpPr>
        <p:spPr>
          <a:xfrm>
            <a:off x="7520320" y="2073659"/>
            <a:ext cx="914400" cy="381000"/>
          </a:xfrm>
          <a:prstGeom prst="rect">
            <a:avLst/>
          </a:prstGeom>
          <a:ln w="12700">
            <a:solidFill>
              <a:srgbClr val="000000"/>
            </a:solidFill>
          </a:ln>
        </p:spPr>
        <p:txBody>
          <a:bodyPr vert="horz" wrap="square" lIns="0" tIns="25400" rIns="0" bIns="0" rtlCol="0">
            <a:spAutoFit/>
          </a:bodyPr>
          <a:lstStyle/>
          <a:p>
            <a:pPr marL="93980" algn="ctr">
              <a:lnSpc>
                <a:spcPct val="100000"/>
              </a:lnSpc>
              <a:spcBef>
                <a:spcPts val="200"/>
              </a:spcBef>
            </a:pPr>
            <a:r>
              <a:rPr sz="1800" spc="-20" dirty="0">
                <a:latin typeface="Garamond"/>
                <a:cs typeface="Garamond"/>
              </a:rPr>
              <a:t>4</a:t>
            </a:r>
            <a:endParaRPr sz="1800">
              <a:latin typeface="Garamond"/>
              <a:cs typeface="Garamond"/>
            </a:endParaRPr>
          </a:p>
        </p:txBody>
      </p:sp>
      <p:graphicFrame>
        <p:nvGraphicFramePr>
          <p:cNvPr id="12" name="object 9">
            <a:extLst>
              <a:ext uri="{FF2B5EF4-FFF2-40B4-BE49-F238E27FC236}">
                <a16:creationId xmlns:a16="http://schemas.microsoft.com/office/drawing/2014/main" id="{124D0534-67F0-4221-8D55-E25AACF92800}"/>
              </a:ext>
            </a:extLst>
          </p:cNvPr>
          <p:cNvGraphicFramePr>
            <a:graphicFrameLocks noGrp="1"/>
          </p:cNvGraphicFramePr>
          <p:nvPr>
            <p:extLst/>
          </p:nvPr>
        </p:nvGraphicFramePr>
        <p:xfrm>
          <a:off x="6212220" y="3591309"/>
          <a:ext cx="914400" cy="381000"/>
        </p:xfrm>
        <a:graphic>
          <a:graphicData uri="http://schemas.openxmlformats.org/drawingml/2006/table">
            <a:tbl>
              <a:tblPr firstRow="1" bandRow="1">
                <a:tableStyleId>{2D5ABB26-0587-4C30-8999-92F81FD0307C}</a:tableStyleId>
              </a:tblPr>
              <a:tblGrid>
                <a:gridCol w="304800">
                  <a:extLst>
                    <a:ext uri="{9D8B030D-6E8A-4147-A177-3AD203B41FA5}">
                      <a16:colId xmlns:a16="http://schemas.microsoft.com/office/drawing/2014/main" val="20000"/>
                    </a:ext>
                  </a:extLst>
                </a:gridCol>
                <a:gridCol w="304800">
                  <a:extLst>
                    <a:ext uri="{9D8B030D-6E8A-4147-A177-3AD203B41FA5}">
                      <a16:colId xmlns:a16="http://schemas.microsoft.com/office/drawing/2014/main" val="20001"/>
                    </a:ext>
                  </a:extLst>
                </a:gridCol>
                <a:gridCol w="304800">
                  <a:extLst>
                    <a:ext uri="{9D8B030D-6E8A-4147-A177-3AD203B41FA5}">
                      <a16:colId xmlns:a16="http://schemas.microsoft.com/office/drawing/2014/main" val="20002"/>
                    </a:ext>
                  </a:extLst>
                </a:gridCol>
              </a:tblGrid>
              <a:tr h="381000">
                <a:tc>
                  <a:txBody>
                    <a:bodyPr/>
                    <a:lstStyle/>
                    <a:p>
                      <a:pPr>
                        <a:lnSpc>
                          <a:spcPct val="100000"/>
                        </a:lnSpc>
                      </a:pPr>
                      <a:endParaRPr sz="1800">
                        <a:latin typeface="Times New Roman"/>
                        <a:cs typeface="Times New Roman"/>
                      </a:endParaRPr>
                    </a:p>
                  </a:txBody>
                  <a:tcPr marL="0" marR="0" marT="0" marB="0">
                    <a:lnL w="12700">
                      <a:solidFill>
                        <a:srgbClr val="ABABAB"/>
                      </a:solidFill>
                      <a:prstDash val="solid"/>
                    </a:lnL>
                    <a:lnR w="12700">
                      <a:solidFill>
                        <a:srgbClr val="ABABAB"/>
                      </a:solidFill>
                      <a:prstDash val="solid"/>
                    </a:lnR>
                    <a:lnT w="12700">
                      <a:solidFill>
                        <a:srgbClr val="ABABAB"/>
                      </a:solidFill>
                      <a:prstDash val="solid"/>
                    </a:lnT>
                    <a:lnB w="12700">
                      <a:solidFill>
                        <a:srgbClr val="ABABAB"/>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ABABAB"/>
                      </a:solidFill>
                      <a:prstDash val="solid"/>
                    </a:lnL>
                    <a:lnR w="12700">
                      <a:solidFill>
                        <a:srgbClr val="ABABAB"/>
                      </a:solidFill>
                      <a:prstDash val="solid"/>
                    </a:lnR>
                    <a:lnT w="12700">
                      <a:solidFill>
                        <a:srgbClr val="ABABAB"/>
                      </a:solidFill>
                      <a:prstDash val="solid"/>
                    </a:lnT>
                    <a:lnB w="12700">
                      <a:solidFill>
                        <a:srgbClr val="ABABAB"/>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ABABAB"/>
                      </a:solidFill>
                      <a:prstDash val="solid"/>
                    </a:lnL>
                    <a:lnR w="12700">
                      <a:solidFill>
                        <a:srgbClr val="ABABAB"/>
                      </a:solidFill>
                      <a:prstDash val="solid"/>
                    </a:lnR>
                    <a:lnT w="12700">
                      <a:solidFill>
                        <a:srgbClr val="ABABAB"/>
                      </a:solidFill>
                      <a:prstDash val="solid"/>
                    </a:lnT>
                    <a:lnB w="12700">
                      <a:solidFill>
                        <a:srgbClr val="ABABAB"/>
                      </a:solidFill>
                      <a:prstDash val="solid"/>
                    </a:lnB>
                  </a:tcPr>
                </a:tc>
                <a:extLst>
                  <a:ext uri="{0D108BD9-81ED-4DB2-BD59-A6C34878D82A}">
                    <a16:rowId xmlns:a16="http://schemas.microsoft.com/office/drawing/2014/main" val="10000"/>
                  </a:ext>
                </a:extLst>
              </a:tr>
            </a:tbl>
          </a:graphicData>
        </a:graphic>
      </p:graphicFrame>
      <p:sp>
        <p:nvSpPr>
          <p:cNvPr id="13" name="object 10">
            <a:extLst>
              <a:ext uri="{FF2B5EF4-FFF2-40B4-BE49-F238E27FC236}">
                <a16:creationId xmlns:a16="http://schemas.microsoft.com/office/drawing/2014/main" id="{B840FFA4-F43D-4F67-9770-F16A6217CA57}"/>
              </a:ext>
            </a:extLst>
          </p:cNvPr>
          <p:cNvSpPr/>
          <p:nvPr/>
        </p:nvSpPr>
        <p:spPr>
          <a:xfrm>
            <a:off x="4972382" y="3597659"/>
            <a:ext cx="304800" cy="381000"/>
          </a:xfrm>
          <a:custGeom>
            <a:avLst/>
            <a:gdLst/>
            <a:ahLst/>
            <a:cxnLst/>
            <a:rect l="l" t="t" r="r" b="b"/>
            <a:pathLst>
              <a:path w="304800" h="381000">
                <a:moveTo>
                  <a:pt x="0" y="0"/>
                </a:moveTo>
                <a:lnTo>
                  <a:pt x="304800" y="0"/>
                </a:lnTo>
                <a:lnTo>
                  <a:pt x="304800" y="381000"/>
                </a:lnTo>
                <a:lnTo>
                  <a:pt x="0" y="381000"/>
                </a:lnTo>
                <a:lnTo>
                  <a:pt x="0" y="0"/>
                </a:lnTo>
                <a:close/>
              </a:path>
            </a:pathLst>
          </a:custGeom>
          <a:ln w="12700">
            <a:solidFill>
              <a:srgbClr val="ABABAB"/>
            </a:solidFill>
          </a:ln>
        </p:spPr>
        <p:txBody>
          <a:bodyPr wrap="square" lIns="0" tIns="0" rIns="0" bIns="0" rtlCol="0"/>
          <a:lstStyle/>
          <a:p>
            <a:endParaRPr/>
          </a:p>
        </p:txBody>
      </p:sp>
      <p:sp>
        <p:nvSpPr>
          <p:cNvPr id="14" name="object 11">
            <a:extLst>
              <a:ext uri="{FF2B5EF4-FFF2-40B4-BE49-F238E27FC236}">
                <a16:creationId xmlns:a16="http://schemas.microsoft.com/office/drawing/2014/main" id="{24B6F8DA-76F0-4E96-BDAF-CF40DD492AB8}"/>
              </a:ext>
            </a:extLst>
          </p:cNvPr>
          <p:cNvSpPr/>
          <p:nvPr/>
        </p:nvSpPr>
        <p:spPr>
          <a:xfrm>
            <a:off x="5277182" y="3597659"/>
            <a:ext cx="304800" cy="381000"/>
          </a:xfrm>
          <a:custGeom>
            <a:avLst/>
            <a:gdLst/>
            <a:ahLst/>
            <a:cxnLst/>
            <a:rect l="l" t="t" r="r" b="b"/>
            <a:pathLst>
              <a:path w="304800" h="381000">
                <a:moveTo>
                  <a:pt x="0" y="0"/>
                </a:moveTo>
                <a:lnTo>
                  <a:pt x="304800" y="0"/>
                </a:lnTo>
                <a:lnTo>
                  <a:pt x="304800" y="381000"/>
                </a:lnTo>
                <a:lnTo>
                  <a:pt x="0" y="381000"/>
                </a:lnTo>
                <a:lnTo>
                  <a:pt x="0" y="0"/>
                </a:lnTo>
                <a:close/>
              </a:path>
            </a:pathLst>
          </a:custGeom>
          <a:ln w="12700">
            <a:solidFill>
              <a:srgbClr val="ABABAB"/>
            </a:solidFill>
          </a:ln>
        </p:spPr>
        <p:txBody>
          <a:bodyPr wrap="square" lIns="0" tIns="0" rIns="0" bIns="0" rtlCol="0"/>
          <a:lstStyle/>
          <a:p>
            <a:endParaRPr/>
          </a:p>
        </p:txBody>
      </p:sp>
      <p:sp>
        <p:nvSpPr>
          <p:cNvPr id="15" name="object 12">
            <a:extLst>
              <a:ext uri="{FF2B5EF4-FFF2-40B4-BE49-F238E27FC236}">
                <a16:creationId xmlns:a16="http://schemas.microsoft.com/office/drawing/2014/main" id="{ADCEDCDF-AD67-462D-9853-CADB03B1CAF7}"/>
              </a:ext>
            </a:extLst>
          </p:cNvPr>
          <p:cNvSpPr/>
          <p:nvPr/>
        </p:nvSpPr>
        <p:spPr>
          <a:xfrm>
            <a:off x="7520320" y="3597659"/>
            <a:ext cx="914400" cy="381000"/>
          </a:xfrm>
          <a:custGeom>
            <a:avLst/>
            <a:gdLst/>
            <a:ahLst/>
            <a:cxnLst/>
            <a:rect l="l" t="t" r="r" b="b"/>
            <a:pathLst>
              <a:path w="914400" h="381000">
                <a:moveTo>
                  <a:pt x="0" y="0"/>
                </a:moveTo>
                <a:lnTo>
                  <a:pt x="914400" y="0"/>
                </a:lnTo>
                <a:lnTo>
                  <a:pt x="914400" y="381000"/>
                </a:lnTo>
                <a:lnTo>
                  <a:pt x="0" y="381000"/>
                </a:lnTo>
                <a:lnTo>
                  <a:pt x="0" y="0"/>
                </a:lnTo>
                <a:close/>
              </a:path>
            </a:pathLst>
          </a:custGeom>
          <a:ln w="12700">
            <a:solidFill>
              <a:srgbClr val="ABABAB"/>
            </a:solidFill>
          </a:ln>
        </p:spPr>
        <p:txBody>
          <a:bodyPr wrap="square" lIns="0" tIns="0" rIns="0" bIns="0" rtlCol="0"/>
          <a:lstStyle/>
          <a:p>
            <a:endParaRPr/>
          </a:p>
        </p:txBody>
      </p:sp>
      <p:sp>
        <p:nvSpPr>
          <p:cNvPr id="16" name="object 13">
            <a:extLst>
              <a:ext uri="{FF2B5EF4-FFF2-40B4-BE49-F238E27FC236}">
                <a16:creationId xmlns:a16="http://schemas.microsoft.com/office/drawing/2014/main" id="{3907D122-1479-4B2D-8644-603C94B9B6AE}"/>
              </a:ext>
            </a:extLst>
          </p:cNvPr>
          <p:cNvSpPr txBox="1"/>
          <p:nvPr/>
        </p:nvSpPr>
        <p:spPr>
          <a:xfrm>
            <a:off x="1964070" y="1933959"/>
            <a:ext cx="261620" cy="299720"/>
          </a:xfrm>
          <a:prstGeom prst="rect">
            <a:avLst/>
          </a:prstGeom>
        </p:spPr>
        <p:txBody>
          <a:bodyPr vert="horz" wrap="square" lIns="0" tIns="12700" rIns="0" bIns="0" rtlCol="0">
            <a:spAutoFit/>
          </a:bodyPr>
          <a:lstStyle/>
          <a:p>
            <a:pPr marL="12700">
              <a:lnSpc>
                <a:spcPct val="100000"/>
              </a:lnSpc>
              <a:spcBef>
                <a:spcPts val="100"/>
              </a:spcBef>
            </a:pPr>
            <a:r>
              <a:rPr sz="1800" spc="-35" dirty="0">
                <a:latin typeface="Garamond"/>
                <a:cs typeface="Garamond"/>
              </a:rPr>
              <a:t>P0</a:t>
            </a:r>
            <a:endParaRPr sz="1800">
              <a:latin typeface="Garamond"/>
              <a:cs typeface="Garamond"/>
            </a:endParaRPr>
          </a:p>
        </p:txBody>
      </p:sp>
      <p:sp>
        <p:nvSpPr>
          <p:cNvPr id="17" name="object 14">
            <a:extLst>
              <a:ext uri="{FF2B5EF4-FFF2-40B4-BE49-F238E27FC236}">
                <a16:creationId xmlns:a16="http://schemas.microsoft.com/office/drawing/2014/main" id="{75FC4B50-9A2D-4890-90E5-3FAB707483BA}"/>
              </a:ext>
            </a:extLst>
          </p:cNvPr>
          <p:cNvSpPr txBox="1"/>
          <p:nvPr/>
        </p:nvSpPr>
        <p:spPr>
          <a:xfrm>
            <a:off x="2560970" y="2086359"/>
            <a:ext cx="263525" cy="299720"/>
          </a:xfrm>
          <a:prstGeom prst="rect">
            <a:avLst/>
          </a:prstGeom>
        </p:spPr>
        <p:txBody>
          <a:bodyPr vert="horz" wrap="square" lIns="0" tIns="12700" rIns="0" bIns="0" rtlCol="0">
            <a:spAutoFit/>
          </a:bodyPr>
          <a:lstStyle/>
          <a:p>
            <a:pPr marL="12700">
              <a:lnSpc>
                <a:spcPct val="100000"/>
              </a:lnSpc>
              <a:spcBef>
                <a:spcPts val="100"/>
              </a:spcBef>
            </a:pPr>
            <a:r>
              <a:rPr sz="1800" spc="-45" dirty="0">
                <a:latin typeface="Garamond"/>
                <a:cs typeface="Garamond"/>
              </a:rPr>
              <a:t>L1</a:t>
            </a:r>
            <a:endParaRPr sz="1800">
              <a:latin typeface="Garamond"/>
              <a:cs typeface="Garamond"/>
            </a:endParaRPr>
          </a:p>
        </p:txBody>
      </p:sp>
      <p:sp>
        <p:nvSpPr>
          <p:cNvPr id="18" name="object 15">
            <a:extLst>
              <a:ext uri="{FF2B5EF4-FFF2-40B4-BE49-F238E27FC236}">
                <a16:creationId xmlns:a16="http://schemas.microsoft.com/office/drawing/2014/main" id="{9CF030CC-8658-4E0F-8CA1-EBEF256CAA5E}"/>
              </a:ext>
            </a:extLst>
          </p:cNvPr>
          <p:cNvSpPr txBox="1"/>
          <p:nvPr/>
        </p:nvSpPr>
        <p:spPr>
          <a:xfrm>
            <a:off x="781382" y="2607059"/>
            <a:ext cx="304800" cy="381000"/>
          </a:xfrm>
          <a:prstGeom prst="rect">
            <a:avLst/>
          </a:prstGeom>
          <a:ln w="12700">
            <a:solidFill>
              <a:srgbClr val="000000"/>
            </a:solidFill>
          </a:ln>
        </p:spPr>
        <p:txBody>
          <a:bodyPr vert="horz" wrap="square" lIns="0" tIns="25400" rIns="0" bIns="0" rtlCol="0">
            <a:spAutoFit/>
          </a:bodyPr>
          <a:lstStyle/>
          <a:p>
            <a:pPr marL="128270">
              <a:lnSpc>
                <a:spcPct val="100000"/>
              </a:lnSpc>
              <a:spcBef>
                <a:spcPts val="200"/>
              </a:spcBef>
            </a:pPr>
            <a:r>
              <a:rPr sz="1800" spc="-20" dirty="0">
                <a:latin typeface="Garamond"/>
                <a:cs typeface="Garamond"/>
              </a:rPr>
              <a:t>0</a:t>
            </a:r>
            <a:endParaRPr sz="1800">
              <a:latin typeface="Garamond"/>
              <a:cs typeface="Garamond"/>
            </a:endParaRPr>
          </a:p>
        </p:txBody>
      </p:sp>
      <p:sp>
        <p:nvSpPr>
          <p:cNvPr id="19" name="object 16">
            <a:extLst>
              <a:ext uri="{FF2B5EF4-FFF2-40B4-BE49-F238E27FC236}">
                <a16:creationId xmlns:a16="http://schemas.microsoft.com/office/drawing/2014/main" id="{8D62D3E8-DA4E-4A78-B041-E0C4076046C4}"/>
              </a:ext>
            </a:extLst>
          </p:cNvPr>
          <p:cNvSpPr txBox="1"/>
          <p:nvPr/>
        </p:nvSpPr>
        <p:spPr>
          <a:xfrm>
            <a:off x="630570" y="2238759"/>
            <a:ext cx="882650" cy="299720"/>
          </a:xfrm>
          <a:prstGeom prst="rect">
            <a:avLst/>
          </a:prstGeom>
        </p:spPr>
        <p:txBody>
          <a:bodyPr vert="horz" wrap="square" lIns="0" tIns="12700" rIns="0" bIns="0" rtlCol="0">
            <a:spAutoFit/>
          </a:bodyPr>
          <a:lstStyle/>
          <a:p>
            <a:pPr marL="12700">
              <a:lnSpc>
                <a:spcPct val="100000"/>
              </a:lnSpc>
              <a:spcBef>
                <a:spcPts val="100"/>
              </a:spcBef>
            </a:pPr>
            <a:r>
              <a:rPr sz="1800" spc="-60" dirty="0">
                <a:latin typeface="Garamond"/>
                <a:cs typeface="Garamond"/>
              </a:rPr>
              <a:t>Line</a:t>
            </a:r>
            <a:r>
              <a:rPr sz="1800" spc="-95" dirty="0">
                <a:latin typeface="Garamond"/>
                <a:cs typeface="Garamond"/>
              </a:rPr>
              <a:t> </a:t>
            </a:r>
            <a:r>
              <a:rPr sz="1800" spc="-35" dirty="0">
                <a:latin typeface="Garamond"/>
                <a:cs typeface="Garamond"/>
              </a:rPr>
              <a:t>state</a:t>
            </a:r>
            <a:endParaRPr sz="1800">
              <a:latin typeface="Garamond"/>
              <a:cs typeface="Garamond"/>
            </a:endParaRPr>
          </a:p>
        </p:txBody>
      </p:sp>
      <p:sp>
        <p:nvSpPr>
          <p:cNvPr id="20" name="object 17">
            <a:extLst>
              <a:ext uri="{FF2B5EF4-FFF2-40B4-BE49-F238E27FC236}">
                <a16:creationId xmlns:a16="http://schemas.microsoft.com/office/drawing/2014/main" id="{7B308585-79C5-4263-B404-7DE3BF4EAE7B}"/>
              </a:ext>
            </a:extLst>
          </p:cNvPr>
          <p:cNvSpPr txBox="1"/>
          <p:nvPr/>
        </p:nvSpPr>
        <p:spPr>
          <a:xfrm>
            <a:off x="1964070" y="4067559"/>
            <a:ext cx="261620" cy="299720"/>
          </a:xfrm>
          <a:prstGeom prst="rect">
            <a:avLst/>
          </a:prstGeom>
        </p:spPr>
        <p:txBody>
          <a:bodyPr vert="horz" wrap="square" lIns="0" tIns="12700" rIns="0" bIns="0" rtlCol="0">
            <a:spAutoFit/>
          </a:bodyPr>
          <a:lstStyle/>
          <a:p>
            <a:pPr marL="12700">
              <a:lnSpc>
                <a:spcPct val="100000"/>
              </a:lnSpc>
              <a:spcBef>
                <a:spcPts val="100"/>
              </a:spcBef>
            </a:pPr>
            <a:r>
              <a:rPr sz="1800" spc="-35" dirty="0">
                <a:latin typeface="Garamond"/>
                <a:cs typeface="Garamond"/>
              </a:rPr>
              <a:t>P1</a:t>
            </a:r>
            <a:endParaRPr sz="1800">
              <a:latin typeface="Garamond"/>
              <a:cs typeface="Garamond"/>
            </a:endParaRPr>
          </a:p>
        </p:txBody>
      </p:sp>
      <p:graphicFrame>
        <p:nvGraphicFramePr>
          <p:cNvPr id="21" name="object 18">
            <a:extLst>
              <a:ext uri="{FF2B5EF4-FFF2-40B4-BE49-F238E27FC236}">
                <a16:creationId xmlns:a16="http://schemas.microsoft.com/office/drawing/2014/main" id="{A9CBAF39-3ABA-4A1F-AAC8-3B9A42F23F08}"/>
              </a:ext>
            </a:extLst>
          </p:cNvPr>
          <p:cNvGraphicFramePr>
            <a:graphicFrameLocks noGrp="1"/>
          </p:cNvGraphicFramePr>
          <p:nvPr>
            <p:extLst/>
          </p:nvPr>
        </p:nvGraphicFramePr>
        <p:xfrm>
          <a:off x="1640220" y="4581909"/>
          <a:ext cx="914400" cy="838200"/>
        </p:xfrm>
        <a:graphic>
          <a:graphicData uri="http://schemas.openxmlformats.org/drawingml/2006/table">
            <a:tbl>
              <a:tblPr firstRow="1" bandRow="1">
                <a:tableStyleId>{2D5ABB26-0587-4C30-8999-92F81FD0307C}</a:tableStyleId>
              </a:tblPr>
              <a:tblGrid>
                <a:gridCol w="914400">
                  <a:extLst>
                    <a:ext uri="{9D8B030D-6E8A-4147-A177-3AD203B41FA5}">
                      <a16:colId xmlns:a16="http://schemas.microsoft.com/office/drawing/2014/main" val="20000"/>
                    </a:ext>
                  </a:extLst>
                </a:gridCol>
              </a:tblGrid>
              <a:tr h="152400">
                <a:tc>
                  <a:txBody>
                    <a:bodyPr/>
                    <a:lstStyle/>
                    <a:p>
                      <a:pPr>
                        <a:lnSpc>
                          <a:spcPct val="100000"/>
                        </a:lnSpc>
                      </a:pPr>
                      <a:endParaRPr sz="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381000">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304800">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bl>
          </a:graphicData>
        </a:graphic>
      </p:graphicFrame>
      <p:sp>
        <p:nvSpPr>
          <p:cNvPr id="22" name="object 19">
            <a:extLst>
              <a:ext uri="{FF2B5EF4-FFF2-40B4-BE49-F238E27FC236}">
                <a16:creationId xmlns:a16="http://schemas.microsoft.com/office/drawing/2014/main" id="{DCD990DB-2FC6-4BA6-A847-2D454725540A}"/>
              </a:ext>
            </a:extLst>
          </p:cNvPr>
          <p:cNvSpPr txBox="1"/>
          <p:nvPr/>
        </p:nvSpPr>
        <p:spPr>
          <a:xfrm>
            <a:off x="2560970" y="4219959"/>
            <a:ext cx="263525" cy="299720"/>
          </a:xfrm>
          <a:prstGeom prst="rect">
            <a:avLst/>
          </a:prstGeom>
        </p:spPr>
        <p:txBody>
          <a:bodyPr vert="horz" wrap="square" lIns="0" tIns="12700" rIns="0" bIns="0" rtlCol="0">
            <a:spAutoFit/>
          </a:bodyPr>
          <a:lstStyle/>
          <a:p>
            <a:pPr marL="12700">
              <a:lnSpc>
                <a:spcPct val="100000"/>
              </a:lnSpc>
              <a:spcBef>
                <a:spcPts val="100"/>
              </a:spcBef>
            </a:pPr>
            <a:r>
              <a:rPr sz="1800" spc="-45" dirty="0">
                <a:latin typeface="Garamond"/>
                <a:cs typeface="Garamond"/>
              </a:rPr>
              <a:t>L1</a:t>
            </a:r>
            <a:endParaRPr sz="1800">
              <a:latin typeface="Garamond"/>
              <a:cs typeface="Garamond"/>
            </a:endParaRPr>
          </a:p>
        </p:txBody>
      </p:sp>
      <p:sp>
        <p:nvSpPr>
          <p:cNvPr id="23" name="object 20">
            <a:extLst>
              <a:ext uri="{FF2B5EF4-FFF2-40B4-BE49-F238E27FC236}">
                <a16:creationId xmlns:a16="http://schemas.microsoft.com/office/drawing/2014/main" id="{5927CFF8-7F91-4E01-9082-8F71D0465745}"/>
              </a:ext>
            </a:extLst>
          </p:cNvPr>
          <p:cNvSpPr txBox="1"/>
          <p:nvPr/>
        </p:nvSpPr>
        <p:spPr>
          <a:xfrm>
            <a:off x="781382" y="4740659"/>
            <a:ext cx="304800" cy="381000"/>
          </a:xfrm>
          <a:prstGeom prst="rect">
            <a:avLst/>
          </a:prstGeom>
          <a:ln w="12700">
            <a:solidFill>
              <a:srgbClr val="000000"/>
            </a:solidFill>
          </a:ln>
        </p:spPr>
        <p:txBody>
          <a:bodyPr vert="horz" wrap="square" lIns="0" tIns="25400" rIns="0" bIns="0" rtlCol="0">
            <a:spAutoFit/>
          </a:bodyPr>
          <a:lstStyle/>
          <a:p>
            <a:pPr marL="128270">
              <a:lnSpc>
                <a:spcPct val="100000"/>
              </a:lnSpc>
              <a:spcBef>
                <a:spcPts val="200"/>
              </a:spcBef>
            </a:pPr>
            <a:r>
              <a:rPr sz="1800" spc="-20" dirty="0">
                <a:latin typeface="Garamond"/>
                <a:cs typeface="Garamond"/>
              </a:rPr>
              <a:t>0</a:t>
            </a:r>
            <a:endParaRPr sz="1800">
              <a:latin typeface="Garamond"/>
              <a:cs typeface="Garamond"/>
            </a:endParaRPr>
          </a:p>
        </p:txBody>
      </p:sp>
      <p:sp>
        <p:nvSpPr>
          <p:cNvPr id="24" name="object 21">
            <a:extLst>
              <a:ext uri="{FF2B5EF4-FFF2-40B4-BE49-F238E27FC236}">
                <a16:creationId xmlns:a16="http://schemas.microsoft.com/office/drawing/2014/main" id="{508D4CEF-F1BF-461D-A090-9411FE411BA4}"/>
              </a:ext>
            </a:extLst>
          </p:cNvPr>
          <p:cNvSpPr txBox="1"/>
          <p:nvPr/>
        </p:nvSpPr>
        <p:spPr>
          <a:xfrm>
            <a:off x="1086182" y="4740659"/>
            <a:ext cx="304800" cy="381000"/>
          </a:xfrm>
          <a:prstGeom prst="rect">
            <a:avLst/>
          </a:prstGeom>
          <a:ln w="12700">
            <a:solidFill>
              <a:srgbClr val="000000"/>
            </a:solidFill>
          </a:ln>
        </p:spPr>
        <p:txBody>
          <a:bodyPr vert="horz" wrap="square" lIns="0" tIns="25400" rIns="0" bIns="0" rtlCol="0">
            <a:spAutoFit/>
          </a:bodyPr>
          <a:lstStyle/>
          <a:p>
            <a:pPr marL="128270">
              <a:lnSpc>
                <a:spcPct val="100000"/>
              </a:lnSpc>
              <a:spcBef>
                <a:spcPts val="200"/>
              </a:spcBef>
            </a:pPr>
            <a:r>
              <a:rPr sz="1800" spc="-20" dirty="0">
                <a:latin typeface="Garamond"/>
                <a:cs typeface="Garamond"/>
              </a:rPr>
              <a:t>0</a:t>
            </a:r>
            <a:endParaRPr sz="1800">
              <a:latin typeface="Garamond"/>
              <a:cs typeface="Garamond"/>
            </a:endParaRPr>
          </a:p>
        </p:txBody>
      </p:sp>
      <p:sp>
        <p:nvSpPr>
          <p:cNvPr id="25" name="object 22">
            <a:extLst>
              <a:ext uri="{FF2B5EF4-FFF2-40B4-BE49-F238E27FC236}">
                <a16:creationId xmlns:a16="http://schemas.microsoft.com/office/drawing/2014/main" id="{43A53913-0FF6-4D56-9D21-F59EB9060773}"/>
              </a:ext>
            </a:extLst>
          </p:cNvPr>
          <p:cNvSpPr txBox="1"/>
          <p:nvPr/>
        </p:nvSpPr>
        <p:spPr>
          <a:xfrm>
            <a:off x="630570" y="4372359"/>
            <a:ext cx="882650" cy="299720"/>
          </a:xfrm>
          <a:prstGeom prst="rect">
            <a:avLst/>
          </a:prstGeom>
        </p:spPr>
        <p:txBody>
          <a:bodyPr vert="horz" wrap="square" lIns="0" tIns="12700" rIns="0" bIns="0" rtlCol="0">
            <a:spAutoFit/>
          </a:bodyPr>
          <a:lstStyle/>
          <a:p>
            <a:pPr marL="12700">
              <a:lnSpc>
                <a:spcPct val="100000"/>
              </a:lnSpc>
              <a:spcBef>
                <a:spcPts val="100"/>
              </a:spcBef>
            </a:pPr>
            <a:r>
              <a:rPr sz="1800" spc="-60" dirty="0">
                <a:latin typeface="Garamond"/>
                <a:cs typeface="Garamond"/>
              </a:rPr>
              <a:t>Line</a:t>
            </a:r>
            <a:r>
              <a:rPr sz="1800" spc="-95" dirty="0">
                <a:latin typeface="Garamond"/>
                <a:cs typeface="Garamond"/>
              </a:rPr>
              <a:t> </a:t>
            </a:r>
            <a:r>
              <a:rPr sz="1800" spc="-35" dirty="0">
                <a:latin typeface="Garamond"/>
                <a:cs typeface="Garamond"/>
              </a:rPr>
              <a:t>state</a:t>
            </a:r>
            <a:endParaRPr sz="1800">
              <a:latin typeface="Garamond"/>
              <a:cs typeface="Garamond"/>
            </a:endParaRPr>
          </a:p>
        </p:txBody>
      </p:sp>
      <p:sp>
        <p:nvSpPr>
          <p:cNvPr id="26" name="object 23">
            <a:extLst>
              <a:ext uri="{FF2B5EF4-FFF2-40B4-BE49-F238E27FC236}">
                <a16:creationId xmlns:a16="http://schemas.microsoft.com/office/drawing/2014/main" id="{B1D4A772-4F2F-47BD-AE62-B429D14FFD81}"/>
              </a:ext>
            </a:extLst>
          </p:cNvPr>
          <p:cNvSpPr txBox="1"/>
          <p:nvPr/>
        </p:nvSpPr>
        <p:spPr>
          <a:xfrm>
            <a:off x="4859670" y="4905759"/>
            <a:ext cx="261620" cy="299720"/>
          </a:xfrm>
          <a:prstGeom prst="rect">
            <a:avLst/>
          </a:prstGeom>
        </p:spPr>
        <p:txBody>
          <a:bodyPr vert="horz" wrap="square" lIns="0" tIns="12700" rIns="0" bIns="0" rtlCol="0">
            <a:spAutoFit/>
          </a:bodyPr>
          <a:lstStyle/>
          <a:p>
            <a:pPr marL="12700">
              <a:lnSpc>
                <a:spcPct val="100000"/>
              </a:lnSpc>
              <a:spcBef>
                <a:spcPts val="100"/>
              </a:spcBef>
            </a:pPr>
            <a:r>
              <a:rPr sz="1800" spc="-35" dirty="0">
                <a:latin typeface="Garamond"/>
                <a:cs typeface="Garamond"/>
              </a:rPr>
              <a:t>P2</a:t>
            </a:r>
            <a:endParaRPr sz="1800">
              <a:latin typeface="Garamond"/>
              <a:cs typeface="Garamond"/>
            </a:endParaRPr>
          </a:p>
        </p:txBody>
      </p:sp>
      <p:graphicFrame>
        <p:nvGraphicFramePr>
          <p:cNvPr id="27" name="object 24">
            <a:extLst>
              <a:ext uri="{FF2B5EF4-FFF2-40B4-BE49-F238E27FC236}">
                <a16:creationId xmlns:a16="http://schemas.microsoft.com/office/drawing/2014/main" id="{9ECD274C-4F64-4DB3-9AD0-1D8D32CD7337}"/>
              </a:ext>
            </a:extLst>
          </p:cNvPr>
          <p:cNvGraphicFramePr>
            <a:graphicFrameLocks noGrp="1"/>
          </p:cNvGraphicFramePr>
          <p:nvPr>
            <p:extLst/>
          </p:nvPr>
        </p:nvGraphicFramePr>
        <p:xfrm>
          <a:off x="4535820" y="5420109"/>
          <a:ext cx="914400" cy="838200"/>
        </p:xfrm>
        <a:graphic>
          <a:graphicData uri="http://schemas.openxmlformats.org/drawingml/2006/table">
            <a:tbl>
              <a:tblPr firstRow="1" bandRow="1">
                <a:tableStyleId>{2D5ABB26-0587-4C30-8999-92F81FD0307C}</a:tableStyleId>
              </a:tblPr>
              <a:tblGrid>
                <a:gridCol w="914400">
                  <a:extLst>
                    <a:ext uri="{9D8B030D-6E8A-4147-A177-3AD203B41FA5}">
                      <a16:colId xmlns:a16="http://schemas.microsoft.com/office/drawing/2014/main" val="20000"/>
                    </a:ext>
                  </a:extLst>
                </a:gridCol>
              </a:tblGrid>
              <a:tr h="152400">
                <a:tc>
                  <a:txBody>
                    <a:bodyPr/>
                    <a:lstStyle/>
                    <a:p>
                      <a:pPr>
                        <a:lnSpc>
                          <a:spcPct val="100000"/>
                        </a:lnSpc>
                      </a:pPr>
                      <a:endParaRPr sz="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381000">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304800">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bl>
          </a:graphicData>
        </a:graphic>
      </p:graphicFrame>
      <p:sp>
        <p:nvSpPr>
          <p:cNvPr id="28" name="object 25">
            <a:extLst>
              <a:ext uri="{FF2B5EF4-FFF2-40B4-BE49-F238E27FC236}">
                <a16:creationId xmlns:a16="http://schemas.microsoft.com/office/drawing/2014/main" id="{C9DF6044-69DA-430D-B699-65D84F33F451}"/>
              </a:ext>
            </a:extLst>
          </p:cNvPr>
          <p:cNvSpPr txBox="1"/>
          <p:nvPr/>
        </p:nvSpPr>
        <p:spPr>
          <a:xfrm>
            <a:off x="5456570" y="5058159"/>
            <a:ext cx="263525" cy="299720"/>
          </a:xfrm>
          <a:prstGeom prst="rect">
            <a:avLst/>
          </a:prstGeom>
        </p:spPr>
        <p:txBody>
          <a:bodyPr vert="horz" wrap="square" lIns="0" tIns="12700" rIns="0" bIns="0" rtlCol="0">
            <a:spAutoFit/>
          </a:bodyPr>
          <a:lstStyle/>
          <a:p>
            <a:pPr marL="12700">
              <a:lnSpc>
                <a:spcPct val="100000"/>
              </a:lnSpc>
              <a:spcBef>
                <a:spcPts val="100"/>
              </a:spcBef>
            </a:pPr>
            <a:r>
              <a:rPr sz="1800" spc="-45" dirty="0">
                <a:latin typeface="Garamond"/>
                <a:cs typeface="Garamond"/>
              </a:rPr>
              <a:t>L1</a:t>
            </a:r>
            <a:endParaRPr sz="1800">
              <a:latin typeface="Garamond"/>
              <a:cs typeface="Garamond"/>
            </a:endParaRPr>
          </a:p>
        </p:txBody>
      </p:sp>
      <p:sp>
        <p:nvSpPr>
          <p:cNvPr id="29" name="object 26">
            <a:extLst>
              <a:ext uri="{FF2B5EF4-FFF2-40B4-BE49-F238E27FC236}">
                <a16:creationId xmlns:a16="http://schemas.microsoft.com/office/drawing/2014/main" id="{CEFFD6EF-9E3E-465B-8D9F-51104DCA0F49}"/>
              </a:ext>
            </a:extLst>
          </p:cNvPr>
          <p:cNvSpPr txBox="1"/>
          <p:nvPr/>
        </p:nvSpPr>
        <p:spPr>
          <a:xfrm>
            <a:off x="3526170" y="5210559"/>
            <a:ext cx="882650" cy="299720"/>
          </a:xfrm>
          <a:prstGeom prst="rect">
            <a:avLst/>
          </a:prstGeom>
        </p:spPr>
        <p:txBody>
          <a:bodyPr vert="horz" wrap="square" lIns="0" tIns="12700" rIns="0" bIns="0" rtlCol="0">
            <a:spAutoFit/>
          </a:bodyPr>
          <a:lstStyle/>
          <a:p>
            <a:pPr marL="12700">
              <a:lnSpc>
                <a:spcPct val="100000"/>
              </a:lnSpc>
              <a:spcBef>
                <a:spcPts val="100"/>
              </a:spcBef>
            </a:pPr>
            <a:r>
              <a:rPr sz="1800" spc="-60" dirty="0">
                <a:latin typeface="Garamond"/>
                <a:cs typeface="Garamond"/>
              </a:rPr>
              <a:t>Line</a:t>
            </a:r>
            <a:r>
              <a:rPr sz="1800" spc="-95" dirty="0">
                <a:latin typeface="Garamond"/>
                <a:cs typeface="Garamond"/>
              </a:rPr>
              <a:t> </a:t>
            </a:r>
            <a:r>
              <a:rPr sz="1800" spc="-35" dirty="0">
                <a:latin typeface="Garamond"/>
                <a:cs typeface="Garamond"/>
              </a:rPr>
              <a:t>state</a:t>
            </a:r>
            <a:endParaRPr sz="1800">
              <a:latin typeface="Garamond"/>
              <a:cs typeface="Garamond"/>
            </a:endParaRPr>
          </a:p>
        </p:txBody>
      </p:sp>
      <p:sp>
        <p:nvSpPr>
          <p:cNvPr id="30" name="object 27">
            <a:extLst>
              <a:ext uri="{FF2B5EF4-FFF2-40B4-BE49-F238E27FC236}">
                <a16:creationId xmlns:a16="http://schemas.microsoft.com/office/drawing/2014/main" id="{DE361273-096E-4A7D-A89F-ACFE8AF9226F}"/>
              </a:ext>
            </a:extLst>
          </p:cNvPr>
          <p:cNvSpPr txBox="1"/>
          <p:nvPr/>
        </p:nvSpPr>
        <p:spPr>
          <a:xfrm>
            <a:off x="312276" y="1939155"/>
            <a:ext cx="4041775" cy="289823"/>
          </a:xfrm>
          <a:prstGeom prst="rect">
            <a:avLst/>
          </a:prstGeom>
        </p:spPr>
        <p:txBody>
          <a:bodyPr vert="horz" wrap="square" lIns="0" tIns="12700" rIns="0" bIns="0" rtlCol="0">
            <a:spAutoFit/>
          </a:bodyPr>
          <a:lstStyle/>
          <a:p>
            <a:pPr marL="12700">
              <a:lnSpc>
                <a:spcPct val="100000"/>
              </a:lnSpc>
              <a:spcBef>
                <a:spcPts val="1520"/>
              </a:spcBef>
            </a:pPr>
            <a:r>
              <a:rPr sz="1800" spc="-45" dirty="0">
                <a:solidFill>
                  <a:srgbClr val="FF0000"/>
                </a:solidFill>
                <a:latin typeface="Garamond"/>
                <a:cs typeface="Garamond"/>
              </a:rPr>
              <a:t>Load</a:t>
            </a:r>
            <a:endParaRPr sz="1800" dirty="0">
              <a:latin typeface="Garamond"/>
              <a:cs typeface="Garamond"/>
            </a:endParaRPr>
          </a:p>
        </p:txBody>
      </p:sp>
      <p:sp>
        <p:nvSpPr>
          <p:cNvPr id="31" name="object 28">
            <a:extLst>
              <a:ext uri="{FF2B5EF4-FFF2-40B4-BE49-F238E27FC236}">
                <a16:creationId xmlns:a16="http://schemas.microsoft.com/office/drawing/2014/main" id="{CD58492C-CE50-4E94-86F0-C971C3F96F16}"/>
              </a:ext>
            </a:extLst>
          </p:cNvPr>
          <p:cNvSpPr txBox="1"/>
          <p:nvPr/>
        </p:nvSpPr>
        <p:spPr>
          <a:xfrm>
            <a:off x="2383170" y="3457959"/>
            <a:ext cx="435609" cy="299720"/>
          </a:xfrm>
          <a:prstGeom prst="rect">
            <a:avLst/>
          </a:prstGeom>
        </p:spPr>
        <p:txBody>
          <a:bodyPr vert="horz" wrap="square" lIns="0" tIns="12700" rIns="0" bIns="0" rtlCol="0">
            <a:spAutoFit/>
          </a:bodyPr>
          <a:lstStyle/>
          <a:p>
            <a:pPr marL="12700">
              <a:lnSpc>
                <a:spcPct val="100000"/>
              </a:lnSpc>
              <a:spcBef>
                <a:spcPts val="100"/>
              </a:spcBef>
            </a:pPr>
            <a:r>
              <a:rPr sz="1800" spc="-130" dirty="0">
                <a:solidFill>
                  <a:srgbClr val="FF0000"/>
                </a:solidFill>
                <a:latin typeface="Garamond"/>
                <a:cs typeface="Garamond"/>
              </a:rPr>
              <a:t>M</a:t>
            </a:r>
            <a:r>
              <a:rPr sz="1800" spc="-30" dirty="0">
                <a:solidFill>
                  <a:srgbClr val="FF0000"/>
                </a:solidFill>
                <a:latin typeface="Garamond"/>
                <a:cs typeface="Garamond"/>
              </a:rPr>
              <a:t>i</a:t>
            </a:r>
            <a:r>
              <a:rPr sz="1800" spc="-40" dirty="0">
                <a:solidFill>
                  <a:srgbClr val="FF0000"/>
                </a:solidFill>
                <a:latin typeface="Garamond"/>
                <a:cs typeface="Garamond"/>
              </a:rPr>
              <a:t>s</a:t>
            </a:r>
            <a:r>
              <a:rPr sz="1800" spc="25" dirty="0">
                <a:solidFill>
                  <a:srgbClr val="FF0000"/>
                </a:solidFill>
                <a:latin typeface="Garamond"/>
                <a:cs typeface="Garamond"/>
              </a:rPr>
              <a:t>s</a:t>
            </a:r>
            <a:endParaRPr sz="1800">
              <a:latin typeface="Garamond"/>
              <a:cs typeface="Garamond"/>
            </a:endParaRPr>
          </a:p>
        </p:txBody>
      </p:sp>
      <p:sp>
        <p:nvSpPr>
          <p:cNvPr id="32" name="object 29">
            <a:extLst>
              <a:ext uri="{FF2B5EF4-FFF2-40B4-BE49-F238E27FC236}">
                <a16:creationId xmlns:a16="http://schemas.microsoft.com/office/drawing/2014/main" id="{C48D5DEB-A129-42E6-875F-469D979235A2}"/>
              </a:ext>
            </a:extLst>
          </p:cNvPr>
          <p:cNvSpPr txBox="1"/>
          <p:nvPr/>
        </p:nvSpPr>
        <p:spPr>
          <a:xfrm>
            <a:off x="5277182" y="2073659"/>
            <a:ext cx="304800" cy="381000"/>
          </a:xfrm>
          <a:prstGeom prst="rect">
            <a:avLst/>
          </a:prstGeom>
          <a:ln w="12700">
            <a:solidFill>
              <a:srgbClr val="000000"/>
            </a:solidFill>
          </a:ln>
        </p:spPr>
        <p:txBody>
          <a:bodyPr vert="horz" wrap="square" lIns="0" tIns="25400" rIns="0" bIns="0" rtlCol="0">
            <a:spAutoFit/>
          </a:bodyPr>
          <a:lstStyle/>
          <a:p>
            <a:pPr marL="115570">
              <a:lnSpc>
                <a:spcPct val="100000"/>
              </a:lnSpc>
              <a:spcBef>
                <a:spcPts val="200"/>
              </a:spcBef>
            </a:pPr>
            <a:r>
              <a:rPr sz="1800" spc="-395" dirty="0">
                <a:solidFill>
                  <a:srgbClr val="FF0000"/>
                </a:solidFill>
                <a:latin typeface="Garamond"/>
                <a:cs typeface="Garamond"/>
              </a:rPr>
              <a:t>1</a:t>
            </a:r>
            <a:r>
              <a:rPr sz="1800" spc="-395" dirty="0">
                <a:latin typeface="Garamond"/>
                <a:cs typeface="Garamond"/>
              </a:rPr>
              <a:t>0</a:t>
            </a:r>
            <a:endParaRPr sz="1800">
              <a:latin typeface="Garamond"/>
              <a:cs typeface="Garamond"/>
            </a:endParaRPr>
          </a:p>
        </p:txBody>
      </p:sp>
      <p:graphicFrame>
        <p:nvGraphicFramePr>
          <p:cNvPr id="33" name="object 30">
            <a:extLst>
              <a:ext uri="{FF2B5EF4-FFF2-40B4-BE49-F238E27FC236}">
                <a16:creationId xmlns:a16="http://schemas.microsoft.com/office/drawing/2014/main" id="{0BEE3199-1685-4A87-ADEF-CA1AFA0102BB}"/>
              </a:ext>
            </a:extLst>
          </p:cNvPr>
          <p:cNvGraphicFramePr>
            <a:graphicFrameLocks noGrp="1"/>
          </p:cNvGraphicFramePr>
          <p:nvPr>
            <p:extLst/>
          </p:nvPr>
        </p:nvGraphicFramePr>
        <p:xfrm>
          <a:off x="6212220" y="2067309"/>
          <a:ext cx="914400" cy="381000"/>
        </p:xfrm>
        <a:graphic>
          <a:graphicData uri="http://schemas.openxmlformats.org/drawingml/2006/table">
            <a:tbl>
              <a:tblPr firstRow="1" bandRow="1">
                <a:tableStyleId>{2D5ABB26-0587-4C30-8999-92F81FD0307C}</a:tableStyleId>
              </a:tblPr>
              <a:tblGrid>
                <a:gridCol w="304800">
                  <a:extLst>
                    <a:ext uri="{9D8B030D-6E8A-4147-A177-3AD203B41FA5}">
                      <a16:colId xmlns:a16="http://schemas.microsoft.com/office/drawing/2014/main" val="20000"/>
                    </a:ext>
                  </a:extLst>
                </a:gridCol>
                <a:gridCol w="304800">
                  <a:extLst>
                    <a:ext uri="{9D8B030D-6E8A-4147-A177-3AD203B41FA5}">
                      <a16:colId xmlns:a16="http://schemas.microsoft.com/office/drawing/2014/main" val="20001"/>
                    </a:ext>
                  </a:extLst>
                </a:gridCol>
                <a:gridCol w="304800">
                  <a:extLst>
                    <a:ext uri="{9D8B030D-6E8A-4147-A177-3AD203B41FA5}">
                      <a16:colId xmlns:a16="http://schemas.microsoft.com/office/drawing/2014/main" val="20002"/>
                    </a:ext>
                  </a:extLst>
                </a:gridCol>
              </a:tblGrid>
              <a:tr h="381000">
                <a:tc>
                  <a:txBody>
                    <a:bodyPr/>
                    <a:lstStyle/>
                    <a:p>
                      <a:pPr marL="133350">
                        <a:lnSpc>
                          <a:spcPct val="100000"/>
                        </a:lnSpc>
                        <a:spcBef>
                          <a:spcPts val="200"/>
                        </a:spcBef>
                      </a:pPr>
                      <a:r>
                        <a:rPr sz="1800" dirty="0">
                          <a:latin typeface="Garamond"/>
                          <a:cs typeface="Garamond"/>
                        </a:rPr>
                        <a:t>0</a:t>
                      </a:r>
                      <a:endParaRPr sz="1800">
                        <a:latin typeface="Garamond"/>
                        <a:cs typeface="Garamond"/>
                      </a:endParaRPr>
                    </a:p>
                  </a:txBody>
                  <a:tcPr marL="0" marR="0" marT="254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33350">
                        <a:lnSpc>
                          <a:spcPct val="100000"/>
                        </a:lnSpc>
                        <a:spcBef>
                          <a:spcPts val="200"/>
                        </a:spcBef>
                      </a:pPr>
                      <a:r>
                        <a:rPr sz="1800" dirty="0">
                          <a:latin typeface="Garamond"/>
                          <a:cs typeface="Garamond"/>
                        </a:rPr>
                        <a:t>0</a:t>
                      </a:r>
                      <a:endParaRPr sz="1800">
                        <a:latin typeface="Garamond"/>
                        <a:cs typeface="Garamond"/>
                      </a:endParaRPr>
                    </a:p>
                  </a:txBody>
                  <a:tcPr marL="0" marR="0" marT="254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5250">
                        <a:lnSpc>
                          <a:spcPct val="100000"/>
                        </a:lnSpc>
                        <a:spcBef>
                          <a:spcPts val="200"/>
                        </a:spcBef>
                      </a:pPr>
                      <a:r>
                        <a:rPr sz="1800" spc="-295" dirty="0">
                          <a:solidFill>
                            <a:srgbClr val="FF0000"/>
                          </a:solidFill>
                          <a:latin typeface="Garamond"/>
                          <a:cs typeface="Garamond"/>
                        </a:rPr>
                        <a:t>1</a:t>
                      </a:r>
                      <a:r>
                        <a:rPr sz="1800" spc="-295" dirty="0">
                          <a:latin typeface="Garamond"/>
                          <a:cs typeface="Garamond"/>
                        </a:rPr>
                        <a:t>0</a:t>
                      </a:r>
                      <a:endParaRPr sz="1800">
                        <a:latin typeface="Garamond"/>
                        <a:cs typeface="Garamond"/>
                      </a:endParaRPr>
                    </a:p>
                  </a:txBody>
                  <a:tcPr marL="0" marR="0" marT="254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bl>
          </a:graphicData>
        </a:graphic>
      </p:graphicFrame>
      <p:sp>
        <p:nvSpPr>
          <p:cNvPr id="34" name="object 31">
            <a:extLst>
              <a:ext uri="{FF2B5EF4-FFF2-40B4-BE49-F238E27FC236}">
                <a16:creationId xmlns:a16="http://schemas.microsoft.com/office/drawing/2014/main" id="{06575249-29A1-4843-9D0F-FA1E26353BD6}"/>
              </a:ext>
            </a:extLst>
          </p:cNvPr>
          <p:cNvSpPr/>
          <p:nvPr/>
        </p:nvSpPr>
        <p:spPr>
          <a:xfrm>
            <a:off x="5221620" y="2753109"/>
            <a:ext cx="88899" cy="88899"/>
          </a:xfrm>
          <a:prstGeom prst="rect">
            <a:avLst/>
          </a:prstGeom>
          <a:blipFill>
            <a:blip r:embed="rId3" cstate="print"/>
            <a:stretch>
              <a:fillRect/>
            </a:stretch>
          </a:blipFill>
        </p:spPr>
        <p:txBody>
          <a:bodyPr wrap="square" lIns="0" tIns="0" rIns="0" bIns="0" rtlCol="0"/>
          <a:lstStyle/>
          <a:p>
            <a:endParaRPr/>
          </a:p>
        </p:txBody>
      </p:sp>
      <p:sp>
        <p:nvSpPr>
          <p:cNvPr id="35" name="object 32">
            <a:extLst>
              <a:ext uri="{FF2B5EF4-FFF2-40B4-BE49-F238E27FC236}">
                <a16:creationId xmlns:a16="http://schemas.microsoft.com/office/drawing/2014/main" id="{439F3DF3-632A-48D0-A559-842BE2D4D6B1}"/>
              </a:ext>
            </a:extLst>
          </p:cNvPr>
          <p:cNvSpPr/>
          <p:nvPr/>
        </p:nvSpPr>
        <p:spPr>
          <a:xfrm>
            <a:off x="5221620" y="2905509"/>
            <a:ext cx="88899" cy="88899"/>
          </a:xfrm>
          <a:prstGeom prst="rect">
            <a:avLst/>
          </a:prstGeom>
          <a:blipFill>
            <a:blip r:embed="rId3" cstate="print"/>
            <a:stretch>
              <a:fillRect/>
            </a:stretch>
          </a:blipFill>
        </p:spPr>
        <p:txBody>
          <a:bodyPr wrap="square" lIns="0" tIns="0" rIns="0" bIns="0" rtlCol="0"/>
          <a:lstStyle/>
          <a:p>
            <a:endParaRPr/>
          </a:p>
        </p:txBody>
      </p:sp>
      <p:sp>
        <p:nvSpPr>
          <p:cNvPr id="36" name="object 33">
            <a:extLst>
              <a:ext uri="{FF2B5EF4-FFF2-40B4-BE49-F238E27FC236}">
                <a16:creationId xmlns:a16="http://schemas.microsoft.com/office/drawing/2014/main" id="{16D8D5F0-948B-42C5-B428-3A6EA2F69D69}"/>
              </a:ext>
            </a:extLst>
          </p:cNvPr>
          <p:cNvSpPr/>
          <p:nvPr/>
        </p:nvSpPr>
        <p:spPr>
          <a:xfrm>
            <a:off x="5221620" y="3057909"/>
            <a:ext cx="88899" cy="88899"/>
          </a:xfrm>
          <a:prstGeom prst="rect">
            <a:avLst/>
          </a:prstGeom>
          <a:blipFill>
            <a:blip r:embed="rId3" cstate="print"/>
            <a:stretch>
              <a:fillRect/>
            </a:stretch>
          </a:blipFill>
        </p:spPr>
        <p:txBody>
          <a:bodyPr wrap="square" lIns="0" tIns="0" rIns="0" bIns="0" rtlCol="0"/>
          <a:lstStyle/>
          <a:p>
            <a:endParaRPr/>
          </a:p>
        </p:txBody>
      </p:sp>
      <p:sp>
        <p:nvSpPr>
          <p:cNvPr id="37" name="object 34">
            <a:extLst>
              <a:ext uri="{FF2B5EF4-FFF2-40B4-BE49-F238E27FC236}">
                <a16:creationId xmlns:a16="http://schemas.microsoft.com/office/drawing/2014/main" id="{8352B750-A4C3-4A6E-A0EA-452A1F474A17}"/>
              </a:ext>
            </a:extLst>
          </p:cNvPr>
          <p:cNvSpPr/>
          <p:nvPr/>
        </p:nvSpPr>
        <p:spPr>
          <a:xfrm>
            <a:off x="1824370" y="1876048"/>
            <a:ext cx="533400" cy="455930"/>
          </a:xfrm>
          <a:custGeom>
            <a:avLst/>
            <a:gdLst/>
            <a:ahLst/>
            <a:cxnLst/>
            <a:rect l="l" t="t" r="r" b="b"/>
            <a:pathLst>
              <a:path w="533400" h="455930">
                <a:moveTo>
                  <a:pt x="455285" y="66128"/>
                </a:moveTo>
                <a:lnTo>
                  <a:pt x="489460" y="101989"/>
                </a:lnTo>
                <a:lnTo>
                  <a:pt x="513871" y="141751"/>
                </a:lnTo>
                <a:lnTo>
                  <a:pt x="528517" y="184112"/>
                </a:lnTo>
                <a:lnTo>
                  <a:pt x="533399" y="227773"/>
                </a:lnTo>
                <a:lnTo>
                  <a:pt x="528517" y="271434"/>
                </a:lnTo>
                <a:lnTo>
                  <a:pt x="513871" y="313795"/>
                </a:lnTo>
                <a:lnTo>
                  <a:pt x="489460" y="353556"/>
                </a:lnTo>
                <a:lnTo>
                  <a:pt x="455285" y="389417"/>
                </a:lnTo>
                <a:lnTo>
                  <a:pt x="418348" y="415869"/>
                </a:lnTo>
                <a:lnTo>
                  <a:pt x="377683" y="435708"/>
                </a:lnTo>
                <a:lnTo>
                  <a:pt x="334355" y="448933"/>
                </a:lnTo>
                <a:lnTo>
                  <a:pt x="289429" y="455546"/>
                </a:lnTo>
                <a:lnTo>
                  <a:pt x="243970" y="455546"/>
                </a:lnTo>
                <a:lnTo>
                  <a:pt x="199044" y="448933"/>
                </a:lnTo>
                <a:lnTo>
                  <a:pt x="155716" y="435708"/>
                </a:lnTo>
                <a:lnTo>
                  <a:pt x="115051" y="415869"/>
                </a:lnTo>
                <a:lnTo>
                  <a:pt x="78114" y="389417"/>
                </a:lnTo>
                <a:lnTo>
                  <a:pt x="43939" y="353556"/>
                </a:lnTo>
                <a:lnTo>
                  <a:pt x="19528" y="313795"/>
                </a:lnTo>
                <a:lnTo>
                  <a:pt x="4882" y="271434"/>
                </a:lnTo>
                <a:lnTo>
                  <a:pt x="0" y="227773"/>
                </a:lnTo>
                <a:lnTo>
                  <a:pt x="4882" y="184112"/>
                </a:lnTo>
                <a:lnTo>
                  <a:pt x="19528" y="141751"/>
                </a:lnTo>
                <a:lnTo>
                  <a:pt x="43939" y="101989"/>
                </a:lnTo>
                <a:lnTo>
                  <a:pt x="78114" y="66128"/>
                </a:lnTo>
                <a:lnTo>
                  <a:pt x="115051" y="39677"/>
                </a:lnTo>
                <a:lnTo>
                  <a:pt x="155716" y="19838"/>
                </a:lnTo>
                <a:lnTo>
                  <a:pt x="199044" y="6612"/>
                </a:lnTo>
                <a:lnTo>
                  <a:pt x="243970" y="0"/>
                </a:lnTo>
                <a:lnTo>
                  <a:pt x="289429" y="0"/>
                </a:lnTo>
                <a:lnTo>
                  <a:pt x="334355" y="6612"/>
                </a:lnTo>
                <a:lnTo>
                  <a:pt x="377683" y="19838"/>
                </a:lnTo>
                <a:lnTo>
                  <a:pt x="418348" y="39677"/>
                </a:lnTo>
                <a:lnTo>
                  <a:pt x="455285" y="66128"/>
                </a:lnTo>
                <a:close/>
              </a:path>
            </a:pathLst>
          </a:custGeom>
          <a:ln w="12700">
            <a:solidFill>
              <a:srgbClr val="000000"/>
            </a:solidFill>
          </a:ln>
        </p:spPr>
        <p:txBody>
          <a:bodyPr wrap="square" lIns="0" tIns="0" rIns="0" bIns="0" rtlCol="0"/>
          <a:lstStyle/>
          <a:p>
            <a:endParaRPr/>
          </a:p>
        </p:txBody>
      </p:sp>
      <p:sp>
        <p:nvSpPr>
          <p:cNvPr id="38" name="object 35">
            <a:extLst>
              <a:ext uri="{FF2B5EF4-FFF2-40B4-BE49-F238E27FC236}">
                <a16:creationId xmlns:a16="http://schemas.microsoft.com/office/drawing/2014/main" id="{725E467D-A3BB-4974-9AF3-48B65DDE914A}"/>
              </a:ext>
            </a:extLst>
          </p:cNvPr>
          <p:cNvSpPr/>
          <p:nvPr/>
        </p:nvSpPr>
        <p:spPr>
          <a:xfrm>
            <a:off x="1646570" y="2454659"/>
            <a:ext cx="914400" cy="838200"/>
          </a:xfrm>
          <a:custGeom>
            <a:avLst/>
            <a:gdLst/>
            <a:ahLst/>
            <a:cxnLst/>
            <a:rect l="l" t="t" r="r" b="b"/>
            <a:pathLst>
              <a:path w="914400" h="838200">
                <a:moveTo>
                  <a:pt x="0" y="0"/>
                </a:moveTo>
                <a:lnTo>
                  <a:pt x="914400" y="0"/>
                </a:lnTo>
                <a:lnTo>
                  <a:pt x="914400" y="838200"/>
                </a:lnTo>
                <a:lnTo>
                  <a:pt x="0" y="838200"/>
                </a:lnTo>
                <a:lnTo>
                  <a:pt x="0" y="0"/>
                </a:lnTo>
                <a:close/>
              </a:path>
            </a:pathLst>
          </a:custGeom>
          <a:ln w="12700">
            <a:solidFill>
              <a:srgbClr val="000000"/>
            </a:solidFill>
          </a:ln>
        </p:spPr>
        <p:txBody>
          <a:bodyPr wrap="square" lIns="0" tIns="0" rIns="0" bIns="0" rtlCol="0"/>
          <a:lstStyle/>
          <a:p>
            <a:endParaRPr/>
          </a:p>
        </p:txBody>
      </p:sp>
      <p:sp>
        <p:nvSpPr>
          <p:cNvPr id="39" name="object 36">
            <a:extLst>
              <a:ext uri="{FF2B5EF4-FFF2-40B4-BE49-F238E27FC236}">
                <a16:creationId xmlns:a16="http://schemas.microsoft.com/office/drawing/2014/main" id="{A3B47214-4FCD-4A45-A980-60826C360C1C}"/>
              </a:ext>
            </a:extLst>
          </p:cNvPr>
          <p:cNvSpPr/>
          <p:nvPr/>
        </p:nvSpPr>
        <p:spPr>
          <a:xfrm>
            <a:off x="1824370" y="4009648"/>
            <a:ext cx="533400" cy="455930"/>
          </a:xfrm>
          <a:custGeom>
            <a:avLst/>
            <a:gdLst/>
            <a:ahLst/>
            <a:cxnLst/>
            <a:rect l="l" t="t" r="r" b="b"/>
            <a:pathLst>
              <a:path w="533400" h="455929">
                <a:moveTo>
                  <a:pt x="455285" y="66128"/>
                </a:moveTo>
                <a:lnTo>
                  <a:pt x="489460" y="101989"/>
                </a:lnTo>
                <a:lnTo>
                  <a:pt x="513871" y="141751"/>
                </a:lnTo>
                <a:lnTo>
                  <a:pt x="528517" y="184112"/>
                </a:lnTo>
                <a:lnTo>
                  <a:pt x="533399" y="227773"/>
                </a:lnTo>
                <a:lnTo>
                  <a:pt x="528517" y="271434"/>
                </a:lnTo>
                <a:lnTo>
                  <a:pt x="513871" y="313795"/>
                </a:lnTo>
                <a:lnTo>
                  <a:pt x="489460" y="353556"/>
                </a:lnTo>
                <a:lnTo>
                  <a:pt x="455285" y="389417"/>
                </a:lnTo>
                <a:lnTo>
                  <a:pt x="418348" y="415869"/>
                </a:lnTo>
                <a:lnTo>
                  <a:pt x="377683" y="435708"/>
                </a:lnTo>
                <a:lnTo>
                  <a:pt x="334355" y="448933"/>
                </a:lnTo>
                <a:lnTo>
                  <a:pt x="289429" y="455546"/>
                </a:lnTo>
                <a:lnTo>
                  <a:pt x="243970" y="455546"/>
                </a:lnTo>
                <a:lnTo>
                  <a:pt x="199044" y="448933"/>
                </a:lnTo>
                <a:lnTo>
                  <a:pt x="155716" y="435708"/>
                </a:lnTo>
                <a:lnTo>
                  <a:pt x="115051" y="415869"/>
                </a:lnTo>
                <a:lnTo>
                  <a:pt x="78114" y="389417"/>
                </a:lnTo>
                <a:lnTo>
                  <a:pt x="43939" y="353556"/>
                </a:lnTo>
                <a:lnTo>
                  <a:pt x="19528" y="313795"/>
                </a:lnTo>
                <a:lnTo>
                  <a:pt x="4882" y="271434"/>
                </a:lnTo>
                <a:lnTo>
                  <a:pt x="0" y="227773"/>
                </a:lnTo>
                <a:lnTo>
                  <a:pt x="4882" y="184112"/>
                </a:lnTo>
                <a:lnTo>
                  <a:pt x="19528" y="141751"/>
                </a:lnTo>
                <a:lnTo>
                  <a:pt x="43939" y="101989"/>
                </a:lnTo>
                <a:lnTo>
                  <a:pt x="78114" y="66128"/>
                </a:lnTo>
                <a:lnTo>
                  <a:pt x="115051" y="39677"/>
                </a:lnTo>
                <a:lnTo>
                  <a:pt x="155716" y="19838"/>
                </a:lnTo>
                <a:lnTo>
                  <a:pt x="199044" y="6612"/>
                </a:lnTo>
                <a:lnTo>
                  <a:pt x="243970" y="0"/>
                </a:lnTo>
                <a:lnTo>
                  <a:pt x="289429" y="0"/>
                </a:lnTo>
                <a:lnTo>
                  <a:pt x="334355" y="6612"/>
                </a:lnTo>
                <a:lnTo>
                  <a:pt x="377683" y="19838"/>
                </a:lnTo>
                <a:lnTo>
                  <a:pt x="418348" y="39677"/>
                </a:lnTo>
                <a:lnTo>
                  <a:pt x="455285" y="66128"/>
                </a:lnTo>
                <a:close/>
              </a:path>
            </a:pathLst>
          </a:custGeom>
          <a:ln w="12700">
            <a:solidFill>
              <a:srgbClr val="000000"/>
            </a:solidFill>
          </a:ln>
        </p:spPr>
        <p:txBody>
          <a:bodyPr wrap="square" lIns="0" tIns="0" rIns="0" bIns="0" rtlCol="0"/>
          <a:lstStyle/>
          <a:p>
            <a:endParaRPr/>
          </a:p>
        </p:txBody>
      </p:sp>
      <p:sp>
        <p:nvSpPr>
          <p:cNvPr id="40" name="object 37">
            <a:extLst>
              <a:ext uri="{FF2B5EF4-FFF2-40B4-BE49-F238E27FC236}">
                <a16:creationId xmlns:a16="http://schemas.microsoft.com/office/drawing/2014/main" id="{B69F73BE-9928-4942-A1C9-92CA870409C1}"/>
              </a:ext>
            </a:extLst>
          </p:cNvPr>
          <p:cNvSpPr/>
          <p:nvPr/>
        </p:nvSpPr>
        <p:spPr>
          <a:xfrm>
            <a:off x="4719970" y="4847848"/>
            <a:ext cx="533400" cy="455930"/>
          </a:xfrm>
          <a:custGeom>
            <a:avLst/>
            <a:gdLst/>
            <a:ahLst/>
            <a:cxnLst/>
            <a:rect l="l" t="t" r="r" b="b"/>
            <a:pathLst>
              <a:path w="533400" h="455929">
                <a:moveTo>
                  <a:pt x="455285" y="66128"/>
                </a:moveTo>
                <a:lnTo>
                  <a:pt x="489460" y="101989"/>
                </a:lnTo>
                <a:lnTo>
                  <a:pt x="513871" y="141751"/>
                </a:lnTo>
                <a:lnTo>
                  <a:pt x="528517" y="184112"/>
                </a:lnTo>
                <a:lnTo>
                  <a:pt x="533399" y="227773"/>
                </a:lnTo>
                <a:lnTo>
                  <a:pt x="528517" y="271434"/>
                </a:lnTo>
                <a:lnTo>
                  <a:pt x="513871" y="313795"/>
                </a:lnTo>
                <a:lnTo>
                  <a:pt x="489460" y="353556"/>
                </a:lnTo>
                <a:lnTo>
                  <a:pt x="455285" y="389417"/>
                </a:lnTo>
                <a:lnTo>
                  <a:pt x="418348" y="415869"/>
                </a:lnTo>
                <a:lnTo>
                  <a:pt x="377683" y="435708"/>
                </a:lnTo>
                <a:lnTo>
                  <a:pt x="334355" y="448933"/>
                </a:lnTo>
                <a:lnTo>
                  <a:pt x="289429" y="455546"/>
                </a:lnTo>
                <a:lnTo>
                  <a:pt x="243970" y="455546"/>
                </a:lnTo>
                <a:lnTo>
                  <a:pt x="199044" y="448933"/>
                </a:lnTo>
                <a:lnTo>
                  <a:pt x="155716" y="435708"/>
                </a:lnTo>
                <a:lnTo>
                  <a:pt x="115051" y="415869"/>
                </a:lnTo>
                <a:lnTo>
                  <a:pt x="78114" y="389417"/>
                </a:lnTo>
                <a:lnTo>
                  <a:pt x="43939" y="353556"/>
                </a:lnTo>
                <a:lnTo>
                  <a:pt x="19528" y="313795"/>
                </a:lnTo>
                <a:lnTo>
                  <a:pt x="4882" y="271434"/>
                </a:lnTo>
                <a:lnTo>
                  <a:pt x="0" y="227773"/>
                </a:lnTo>
                <a:lnTo>
                  <a:pt x="4882" y="184112"/>
                </a:lnTo>
                <a:lnTo>
                  <a:pt x="19528" y="141751"/>
                </a:lnTo>
                <a:lnTo>
                  <a:pt x="43939" y="101989"/>
                </a:lnTo>
                <a:lnTo>
                  <a:pt x="78114" y="66128"/>
                </a:lnTo>
                <a:lnTo>
                  <a:pt x="115051" y="39677"/>
                </a:lnTo>
                <a:lnTo>
                  <a:pt x="155716" y="19838"/>
                </a:lnTo>
                <a:lnTo>
                  <a:pt x="199044" y="6612"/>
                </a:lnTo>
                <a:lnTo>
                  <a:pt x="243970" y="0"/>
                </a:lnTo>
                <a:lnTo>
                  <a:pt x="289429" y="0"/>
                </a:lnTo>
                <a:lnTo>
                  <a:pt x="334355" y="6612"/>
                </a:lnTo>
                <a:lnTo>
                  <a:pt x="377683" y="19838"/>
                </a:lnTo>
                <a:lnTo>
                  <a:pt x="418348" y="39677"/>
                </a:lnTo>
                <a:lnTo>
                  <a:pt x="455285" y="66128"/>
                </a:lnTo>
                <a:close/>
              </a:path>
            </a:pathLst>
          </a:custGeom>
          <a:ln w="12700">
            <a:solidFill>
              <a:srgbClr val="000000"/>
            </a:solidFill>
          </a:ln>
        </p:spPr>
        <p:txBody>
          <a:bodyPr wrap="square" lIns="0" tIns="0" rIns="0" bIns="0" rtlCol="0"/>
          <a:lstStyle/>
          <a:p>
            <a:endParaRPr/>
          </a:p>
        </p:txBody>
      </p:sp>
      <p:sp>
        <p:nvSpPr>
          <p:cNvPr id="41" name="object 38">
            <a:extLst>
              <a:ext uri="{FF2B5EF4-FFF2-40B4-BE49-F238E27FC236}">
                <a16:creationId xmlns:a16="http://schemas.microsoft.com/office/drawing/2014/main" id="{B532375C-98D1-4ACE-A322-A2713CEB59D5}"/>
              </a:ext>
            </a:extLst>
          </p:cNvPr>
          <p:cNvSpPr/>
          <p:nvPr/>
        </p:nvSpPr>
        <p:spPr>
          <a:xfrm>
            <a:off x="3676982" y="5578859"/>
            <a:ext cx="304800" cy="381000"/>
          </a:xfrm>
          <a:custGeom>
            <a:avLst/>
            <a:gdLst/>
            <a:ahLst/>
            <a:cxnLst/>
            <a:rect l="l" t="t" r="r" b="b"/>
            <a:pathLst>
              <a:path w="304800" h="381000">
                <a:moveTo>
                  <a:pt x="0" y="0"/>
                </a:moveTo>
                <a:lnTo>
                  <a:pt x="304800" y="0"/>
                </a:lnTo>
                <a:lnTo>
                  <a:pt x="304800" y="381000"/>
                </a:lnTo>
                <a:lnTo>
                  <a:pt x="0" y="381000"/>
                </a:lnTo>
                <a:lnTo>
                  <a:pt x="0" y="0"/>
                </a:lnTo>
                <a:close/>
              </a:path>
            </a:pathLst>
          </a:custGeom>
          <a:ln w="12700">
            <a:solidFill>
              <a:srgbClr val="000000"/>
            </a:solidFill>
          </a:ln>
        </p:spPr>
        <p:txBody>
          <a:bodyPr wrap="square" lIns="0" tIns="0" rIns="0" bIns="0" rtlCol="0"/>
          <a:lstStyle/>
          <a:p>
            <a:endParaRPr/>
          </a:p>
        </p:txBody>
      </p:sp>
      <p:sp>
        <p:nvSpPr>
          <p:cNvPr id="42" name="object 39">
            <a:extLst>
              <a:ext uri="{FF2B5EF4-FFF2-40B4-BE49-F238E27FC236}">
                <a16:creationId xmlns:a16="http://schemas.microsoft.com/office/drawing/2014/main" id="{ED40927A-8EE7-4347-8B1E-B1BF08708CBE}"/>
              </a:ext>
            </a:extLst>
          </p:cNvPr>
          <p:cNvSpPr/>
          <p:nvPr/>
        </p:nvSpPr>
        <p:spPr>
          <a:xfrm>
            <a:off x="3981782" y="5578859"/>
            <a:ext cx="304800" cy="381000"/>
          </a:xfrm>
          <a:custGeom>
            <a:avLst/>
            <a:gdLst/>
            <a:ahLst/>
            <a:cxnLst/>
            <a:rect l="l" t="t" r="r" b="b"/>
            <a:pathLst>
              <a:path w="304800" h="381000">
                <a:moveTo>
                  <a:pt x="0" y="0"/>
                </a:moveTo>
                <a:lnTo>
                  <a:pt x="304800" y="0"/>
                </a:lnTo>
                <a:lnTo>
                  <a:pt x="304800" y="381000"/>
                </a:lnTo>
                <a:lnTo>
                  <a:pt x="0" y="381000"/>
                </a:lnTo>
                <a:lnTo>
                  <a:pt x="0" y="0"/>
                </a:lnTo>
                <a:close/>
              </a:path>
            </a:pathLst>
          </a:custGeom>
          <a:ln w="12700">
            <a:solidFill>
              <a:srgbClr val="000000"/>
            </a:solidFill>
          </a:ln>
        </p:spPr>
        <p:txBody>
          <a:bodyPr wrap="square" lIns="0" tIns="0" rIns="0" bIns="0" rtlCol="0"/>
          <a:lstStyle/>
          <a:p>
            <a:endParaRPr/>
          </a:p>
        </p:txBody>
      </p:sp>
      <p:sp>
        <p:nvSpPr>
          <p:cNvPr id="43" name="object 40">
            <a:extLst>
              <a:ext uri="{FF2B5EF4-FFF2-40B4-BE49-F238E27FC236}">
                <a16:creationId xmlns:a16="http://schemas.microsoft.com/office/drawing/2014/main" id="{8E8655ED-7D5F-4E58-8F62-465C71F7C28E}"/>
              </a:ext>
            </a:extLst>
          </p:cNvPr>
          <p:cNvSpPr/>
          <p:nvPr/>
        </p:nvSpPr>
        <p:spPr>
          <a:xfrm>
            <a:off x="1011484" y="1962798"/>
            <a:ext cx="788035" cy="523875"/>
          </a:xfrm>
          <a:custGeom>
            <a:avLst/>
            <a:gdLst/>
            <a:ahLst/>
            <a:cxnLst/>
            <a:rect l="l" t="t" r="r" b="b"/>
            <a:pathLst>
              <a:path w="788035" h="523875">
                <a:moveTo>
                  <a:pt x="787485" y="56431"/>
                </a:moveTo>
                <a:lnTo>
                  <a:pt x="727666" y="46677"/>
                </a:lnTo>
                <a:lnTo>
                  <a:pt x="668168" y="37185"/>
                </a:lnTo>
                <a:lnTo>
                  <a:pt x="609307" y="28215"/>
                </a:lnTo>
                <a:lnTo>
                  <a:pt x="551405" y="20029"/>
                </a:lnTo>
                <a:lnTo>
                  <a:pt x="494780" y="12888"/>
                </a:lnTo>
                <a:lnTo>
                  <a:pt x="439751" y="7053"/>
                </a:lnTo>
                <a:lnTo>
                  <a:pt x="386639" y="2786"/>
                </a:lnTo>
                <a:lnTo>
                  <a:pt x="335761" y="348"/>
                </a:lnTo>
                <a:lnTo>
                  <a:pt x="287438" y="0"/>
                </a:lnTo>
                <a:lnTo>
                  <a:pt x="241989" y="2002"/>
                </a:lnTo>
                <a:lnTo>
                  <a:pt x="199733" y="6618"/>
                </a:lnTo>
                <a:lnTo>
                  <a:pt x="160990" y="14107"/>
                </a:lnTo>
                <a:lnTo>
                  <a:pt x="95318" y="38753"/>
                </a:lnTo>
                <a:lnTo>
                  <a:pt x="43407" y="83004"/>
                </a:lnTo>
                <a:lnTo>
                  <a:pt x="11028" y="151581"/>
                </a:lnTo>
                <a:lnTo>
                  <a:pt x="3130" y="192654"/>
                </a:lnTo>
                <a:lnTo>
                  <a:pt x="0" y="237627"/>
                </a:lnTo>
                <a:lnTo>
                  <a:pt x="1067" y="286035"/>
                </a:lnTo>
                <a:lnTo>
                  <a:pt x="5762" y="337412"/>
                </a:lnTo>
                <a:lnTo>
                  <a:pt x="13515" y="391290"/>
                </a:lnTo>
                <a:lnTo>
                  <a:pt x="23757" y="447204"/>
                </a:lnTo>
                <a:lnTo>
                  <a:pt x="35917" y="504688"/>
                </a:lnTo>
                <a:lnTo>
                  <a:pt x="40319" y="523243"/>
                </a:lnTo>
              </a:path>
            </a:pathLst>
          </a:custGeom>
          <a:ln w="38100">
            <a:solidFill>
              <a:srgbClr val="FF0000"/>
            </a:solidFill>
          </a:ln>
        </p:spPr>
        <p:txBody>
          <a:bodyPr wrap="square" lIns="0" tIns="0" rIns="0" bIns="0" rtlCol="0"/>
          <a:lstStyle/>
          <a:p>
            <a:endParaRPr/>
          </a:p>
        </p:txBody>
      </p:sp>
      <p:sp>
        <p:nvSpPr>
          <p:cNvPr id="44" name="object 41">
            <a:extLst>
              <a:ext uri="{FF2B5EF4-FFF2-40B4-BE49-F238E27FC236}">
                <a16:creationId xmlns:a16="http://schemas.microsoft.com/office/drawing/2014/main" id="{462D2861-00D4-4B7A-847A-0AFBE25D14AD}"/>
              </a:ext>
            </a:extLst>
          </p:cNvPr>
          <p:cNvSpPr/>
          <p:nvPr/>
        </p:nvSpPr>
        <p:spPr>
          <a:xfrm>
            <a:off x="947663" y="2465224"/>
            <a:ext cx="210820" cy="142240"/>
          </a:xfrm>
          <a:custGeom>
            <a:avLst/>
            <a:gdLst/>
            <a:ahLst/>
            <a:cxnLst/>
            <a:rect l="l" t="t" r="r" b="b"/>
            <a:pathLst>
              <a:path w="210819" h="142239">
                <a:moveTo>
                  <a:pt x="210234" y="0"/>
                </a:moveTo>
                <a:lnTo>
                  <a:pt x="0" y="49874"/>
                </a:lnTo>
                <a:lnTo>
                  <a:pt x="132848" y="141834"/>
                </a:lnTo>
                <a:lnTo>
                  <a:pt x="210234" y="0"/>
                </a:lnTo>
                <a:close/>
              </a:path>
            </a:pathLst>
          </a:custGeom>
          <a:solidFill>
            <a:srgbClr val="FF0000"/>
          </a:solidFill>
        </p:spPr>
        <p:txBody>
          <a:bodyPr wrap="square" lIns="0" tIns="0" rIns="0" bIns="0" rtlCol="0"/>
          <a:lstStyle/>
          <a:p>
            <a:endParaRPr/>
          </a:p>
        </p:txBody>
      </p:sp>
      <p:sp>
        <p:nvSpPr>
          <p:cNvPr id="45" name="object 42">
            <a:extLst>
              <a:ext uri="{FF2B5EF4-FFF2-40B4-BE49-F238E27FC236}">
                <a16:creationId xmlns:a16="http://schemas.microsoft.com/office/drawing/2014/main" id="{9E0038D0-4213-4336-B546-A82166DCDB61}"/>
              </a:ext>
            </a:extLst>
          </p:cNvPr>
          <p:cNvSpPr/>
          <p:nvPr/>
        </p:nvSpPr>
        <p:spPr>
          <a:xfrm>
            <a:off x="885902" y="2142733"/>
            <a:ext cx="3915410" cy="1633220"/>
          </a:xfrm>
          <a:custGeom>
            <a:avLst/>
            <a:gdLst/>
            <a:ahLst/>
            <a:cxnLst/>
            <a:rect l="l" t="t" r="r" b="b"/>
            <a:pathLst>
              <a:path w="3915410" h="1633220">
                <a:moveTo>
                  <a:pt x="227302" y="845355"/>
                </a:moveTo>
                <a:lnTo>
                  <a:pt x="199245" y="880719"/>
                </a:lnTo>
                <a:lnTo>
                  <a:pt x="171570" y="915997"/>
                </a:lnTo>
                <a:lnTo>
                  <a:pt x="144660" y="951102"/>
                </a:lnTo>
                <a:lnTo>
                  <a:pt x="118898" y="985948"/>
                </a:lnTo>
                <a:lnTo>
                  <a:pt x="94666" y="1020448"/>
                </a:lnTo>
                <a:lnTo>
                  <a:pt x="72348" y="1054516"/>
                </a:lnTo>
                <a:lnTo>
                  <a:pt x="52325" y="1088066"/>
                </a:lnTo>
                <a:lnTo>
                  <a:pt x="20696" y="1153265"/>
                </a:lnTo>
                <a:lnTo>
                  <a:pt x="2841" y="1215354"/>
                </a:lnTo>
                <a:lnTo>
                  <a:pt x="35" y="1245016"/>
                </a:lnTo>
                <a:lnTo>
                  <a:pt x="1821" y="1273641"/>
                </a:lnTo>
                <a:lnTo>
                  <a:pt x="20696" y="1327436"/>
                </a:lnTo>
                <a:lnTo>
                  <a:pt x="62527" y="1376048"/>
                </a:lnTo>
                <a:lnTo>
                  <a:pt x="130376" y="1418784"/>
                </a:lnTo>
                <a:lnTo>
                  <a:pt x="175013" y="1437733"/>
                </a:lnTo>
                <a:lnTo>
                  <a:pt x="227302" y="1454955"/>
                </a:lnTo>
                <a:lnTo>
                  <a:pt x="282179" y="1469540"/>
                </a:lnTo>
                <a:lnTo>
                  <a:pt x="347754" y="1484588"/>
                </a:lnTo>
                <a:lnTo>
                  <a:pt x="423086" y="1499901"/>
                </a:lnTo>
                <a:lnTo>
                  <a:pt x="464116" y="1507594"/>
                </a:lnTo>
                <a:lnTo>
                  <a:pt x="507232" y="1515280"/>
                </a:lnTo>
                <a:lnTo>
                  <a:pt x="552315" y="1522932"/>
                </a:lnTo>
                <a:lnTo>
                  <a:pt x="599249" y="1530526"/>
                </a:lnTo>
                <a:lnTo>
                  <a:pt x="647914" y="1538038"/>
                </a:lnTo>
                <a:lnTo>
                  <a:pt x="698195" y="1545442"/>
                </a:lnTo>
                <a:lnTo>
                  <a:pt x="749971" y="1552714"/>
                </a:lnTo>
                <a:lnTo>
                  <a:pt x="803127" y="1559829"/>
                </a:lnTo>
                <a:lnTo>
                  <a:pt x="857543" y="1566762"/>
                </a:lnTo>
                <a:lnTo>
                  <a:pt x="913102" y="1573488"/>
                </a:lnTo>
                <a:lnTo>
                  <a:pt x="969687" y="1579983"/>
                </a:lnTo>
                <a:lnTo>
                  <a:pt x="1027179" y="1586221"/>
                </a:lnTo>
                <a:lnTo>
                  <a:pt x="1085461" y="1592178"/>
                </a:lnTo>
                <a:lnTo>
                  <a:pt x="1144414" y="1597830"/>
                </a:lnTo>
                <a:lnTo>
                  <a:pt x="1203922" y="1603150"/>
                </a:lnTo>
                <a:lnTo>
                  <a:pt x="1263866" y="1608115"/>
                </a:lnTo>
                <a:lnTo>
                  <a:pt x="1324128" y="1612700"/>
                </a:lnTo>
                <a:lnTo>
                  <a:pt x="1384590" y="1616880"/>
                </a:lnTo>
                <a:lnTo>
                  <a:pt x="1445135" y="1620629"/>
                </a:lnTo>
                <a:lnTo>
                  <a:pt x="1505645" y="1623924"/>
                </a:lnTo>
                <a:lnTo>
                  <a:pt x="1566002" y="1626740"/>
                </a:lnTo>
                <a:lnTo>
                  <a:pt x="1626089" y="1629051"/>
                </a:lnTo>
                <a:lnTo>
                  <a:pt x="1685786" y="1630832"/>
                </a:lnTo>
                <a:lnTo>
                  <a:pt x="1744977" y="1632060"/>
                </a:lnTo>
                <a:lnTo>
                  <a:pt x="1803544" y="1632709"/>
                </a:lnTo>
                <a:lnTo>
                  <a:pt x="1861369" y="1632755"/>
                </a:lnTo>
                <a:lnTo>
                  <a:pt x="1918334" y="1632172"/>
                </a:lnTo>
                <a:lnTo>
                  <a:pt x="1974322" y="1630936"/>
                </a:lnTo>
                <a:lnTo>
                  <a:pt x="2029213" y="1629022"/>
                </a:lnTo>
                <a:lnTo>
                  <a:pt x="2082892" y="1626405"/>
                </a:lnTo>
                <a:lnTo>
                  <a:pt x="2135239" y="1623060"/>
                </a:lnTo>
                <a:lnTo>
                  <a:pt x="2186137" y="1618963"/>
                </a:lnTo>
                <a:lnTo>
                  <a:pt x="2235469" y="1614089"/>
                </a:lnTo>
                <a:lnTo>
                  <a:pt x="2283115" y="1608413"/>
                </a:lnTo>
                <a:lnTo>
                  <a:pt x="2328960" y="1601910"/>
                </a:lnTo>
                <a:lnTo>
                  <a:pt x="2372883" y="1594555"/>
                </a:lnTo>
                <a:lnTo>
                  <a:pt x="2414769" y="1586324"/>
                </a:lnTo>
                <a:lnTo>
                  <a:pt x="2454499" y="1577192"/>
                </a:lnTo>
                <a:lnTo>
                  <a:pt x="2491955" y="1567134"/>
                </a:lnTo>
                <a:lnTo>
                  <a:pt x="2559575" y="1544140"/>
                </a:lnTo>
                <a:lnTo>
                  <a:pt x="2625838" y="1511576"/>
                </a:lnTo>
                <a:lnTo>
                  <a:pt x="2658758" y="1488939"/>
                </a:lnTo>
                <a:lnTo>
                  <a:pt x="2688435" y="1463421"/>
                </a:lnTo>
                <a:lnTo>
                  <a:pt x="2715039" y="1435199"/>
                </a:lnTo>
                <a:lnTo>
                  <a:pt x="2738743" y="1404449"/>
                </a:lnTo>
                <a:lnTo>
                  <a:pt x="2759718" y="1371346"/>
                </a:lnTo>
                <a:lnTo>
                  <a:pt x="2778135" y="1336069"/>
                </a:lnTo>
                <a:lnTo>
                  <a:pt x="2794166" y="1298792"/>
                </a:lnTo>
                <a:lnTo>
                  <a:pt x="2807983" y="1259692"/>
                </a:lnTo>
                <a:lnTo>
                  <a:pt x="2819756" y="1218946"/>
                </a:lnTo>
                <a:lnTo>
                  <a:pt x="2829657" y="1176731"/>
                </a:lnTo>
                <a:lnTo>
                  <a:pt x="2837858" y="1133221"/>
                </a:lnTo>
                <a:lnTo>
                  <a:pt x="2844531" y="1088595"/>
                </a:lnTo>
                <a:lnTo>
                  <a:pt x="2849846" y="1043028"/>
                </a:lnTo>
                <a:lnTo>
                  <a:pt x="2853976" y="996696"/>
                </a:lnTo>
                <a:lnTo>
                  <a:pt x="2857091" y="949777"/>
                </a:lnTo>
                <a:lnTo>
                  <a:pt x="2859364" y="902446"/>
                </a:lnTo>
                <a:lnTo>
                  <a:pt x="2860965" y="854880"/>
                </a:lnTo>
                <a:lnTo>
                  <a:pt x="2862067" y="807255"/>
                </a:lnTo>
                <a:lnTo>
                  <a:pt x="2862840" y="759747"/>
                </a:lnTo>
                <a:lnTo>
                  <a:pt x="2863457" y="712534"/>
                </a:lnTo>
                <a:lnTo>
                  <a:pt x="2864088" y="665791"/>
                </a:lnTo>
                <a:lnTo>
                  <a:pt x="2864905" y="619695"/>
                </a:lnTo>
                <a:lnTo>
                  <a:pt x="2866081" y="574422"/>
                </a:lnTo>
                <a:lnTo>
                  <a:pt x="2867785" y="530148"/>
                </a:lnTo>
                <a:lnTo>
                  <a:pt x="2870190" y="487050"/>
                </a:lnTo>
                <a:lnTo>
                  <a:pt x="2873467" y="445305"/>
                </a:lnTo>
                <a:lnTo>
                  <a:pt x="2877788" y="405088"/>
                </a:lnTo>
                <a:lnTo>
                  <a:pt x="2883323" y="366577"/>
                </a:lnTo>
                <a:lnTo>
                  <a:pt x="2898726" y="295374"/>
                </a:lnTo>
                <a:lnTo>
                  <a:pt x="2921048" y="233109"/>
                </a:lnTo>
                <a:lnTo>
                  <a:pt x="2951659" y="181192"/>
                </a:lnTo>
                <a:lnTo>
                  <a:pt x="3003571" y="129360"/>
                </a:lnTo>
                <a:lnTo>
                  <a:pt x="3038570" y="102811"/>
                </a:lnTo>
                <a:lnTo>
                  <a:pt x="3075409" y="79738"/>
                </a:lnTo>
                <a:lnTo>
                  <a:pt x="3113999" y="59973"/>
                </a:lnTo>
                <a:lnTo>
                  <a:pt x="3154251" y="43346"/>
                </a:lnTo>
                <a:lnTo>
                  <a:pt x="3196074" y="29689"/>
                </a:lnTo>
                <a:lnTo>
                  <a:pt x="3239380" y="18832"/>
                </a:lnTo>
                <a:lnTo>
                  <a:pt x="3284080" y="10607"/>
                </a:lnTo>
                <a:lnTo>
                  <a:pt x="3330083" y="4844"/>
                </a:lnTo>
                <a:lnTo>
                  <a:pt x="3377300" y="1374"/>
                </a:lnTo>
                <a:lnTo>
                  <a:pt x="3425642" y="29"/>
                </a:lnTo>
                <a:lnTo>
                  <a:pt x="3475019" y="639"/>
                </a:lnTo>
                <a:lnTo>
                  <a:pt x="3525342" y="3036"/>
                </a:lnTo>
                <a:lnTo>
                  <a:pt x="3576521" y="7050"/>
                </a:lnTo>
                <a:lnTo>
                  <a:pt x="3628467" y="12513"/>
                </a:lnTo>
                <a:lnTo>
                  <a:pt x="3681090" y="19254"/>
                </a:lnTo>
                <a:lnTo>
                  <a:pt x="3734301" y="27106"/>
                </a:lnTo>
                <a:lnTo>
                  <a:pt x="3788011" y="35900"/>
                </a:lnTo>
                <a:lnTo>
                  <a:pt x="3842129" y="45466"/>
                </a:lnTo>
                <a:lnTo>
                  <a:pt x="3896567" y="55635"/>
                </a:lnTo>
                <a:lnTo>
                  <a:pt x="3915271" y="59319"/>
                </a:lnTo>
              </a:path>
            </a:pathLst>
          </a:custGeom>
          <a:ln w="38100">
            <a:solidFill>
              <a:srgbClr val="FF0000"/>
            </a:solidFill>
          </a:ln>
        </p:spPr>
        <p:txBody>
          <a:bodyPr wrap="square" lIns="0" tIns="0" rIns="0" bIns="0" rtlCol="0"/>
          <a:lstStyle/>
          <a:p>
            <a:endParaRPr/>
          </a:p>
        </p:txBody>
      </p:sp>
      <p:sp>
        <p:nvSpPr>
          <p:cNvPr id="46" name="object 43">
            <a:extLst>
              <a:ext uri="{FF2B5EF4-FFF2-40B4-BE49-F238E27FC236}">
                <a16:creationId xmlns:a16="http://schemas.microsoft.com/office/drawing/2014/main" id="{F15E6FC7-01EB-4B03-A76C-1D0BB018F756}"/>
              </a:ext>
            </a:extLst>
          </p:cNvPr>
          <p:cNvSpPr/>
          <p:nvPr/>
        </p:nvSpPr>
        <p:spPr>
          <a:xfrm>
            <a:off x="4784414" y="2096842"/>
            <a:ext cx="139065" cy="212090"/>
          </a:xfrm>
          <a:custGeom>
            <a:avLst/>
            <a:gdLst/>
            <a:ahLst/>
            <a:cxnLst/>
            <a:rect l="l" t="t" r="r" b="b"/>
            <a:pathLst>
              <a:path w="139064" h="212089">
                <a:moveTo>
                  <a:pt x="41755" y="0"/>
                </a:moveTo>
                <a:lnTo>
                  <a:pt x="0" y="211997"/>
                </a:lnTo>
                <a:lnTo>
                  <a:pt x="138755" y="129216"/>
                </a:lnTo>
                <a:lnTo>
                  <a:pt x="41755" y="0"/>
                </a:lnTo>
                <a:close/>
              </a:path>
            </a:pathLst>
          </a:custGeom>
          <a:solidFill>
            <a:srgbClr val="FF0000"/>
          </a:solidFill>
        </p:spPr>
        <p:txBody>
          <a:bodyPr wrap="square" lIns="0" tIns="0" rIns="0" bIns="0" rtlCol="0"/>
          <a:lstStyle/>
          <a:p>
            <a:endParaRPr/>
          </a:p>
        </p:txBody>
      </p:sp>
      <p:sp>
        <p:nvSpPr>
          <p:cNvPr id="47" name="object 44">
            <a:extLst>
              <a:ext uri="{FF2B5EF4-FFF2-40B4-BE49-F238E27FC236}">
                <a16:creationId xmlns:a16="http://schemas.microsoft.com/office/drawing/2014/main" id="{81BBD1F3-DFB5-4461-8B9C-6D1ECAC08CE9}"/>
              </a:ext>
            </a:extLst>
          </p:cNvPr>
          <p:cNvSpPr txBox="1"/>
          <p:nvPr/>
        </p:nvSpPr>
        <p:spPr>
          <a:xfrm>
            <a:off x="1646570" y="2607059"/>
            <a:ext cx="914400" cy="381000"/>
          </a:xfrm>
          <a:prstGeom prst="rect">
            <a:avLst/>
          </a:prstGeom>
          <a:ln w="12700">
            <a:solidFill>
              <a:srgbClr val="000000"/>
            </a:solidFill>
          </a:ln>
        </p:spPr>
        <p:txBody>
          <a:bodyPr vert="horz" wrap="square" lIns="0" tIns="25400" rIns="0" bIns="0" rtlCol="0">
            <a:spAutoFit/>
          </a:bodyPr>
          <a:lstStyle/>
          <a:p>
            <a:pPr marL="81280" algn="ctr">
              <a:lnSpc>
                <a:spcPct val="100000"/>
              </a:lnSpc>
              <a:spcBef>
                <a:spcPts val="200"/>
              </a:spcBef>
            </a:pPr>
            <a:r>
              <a:rPr sz="1800" spc="-20" dirty="0">
                <a:solidFill>
                  <a:srgbClr val="FF0000"/>
                </a:solidFill>
                <a:latin typeface="Garamond"/>
                <a:cs typeface="Garamond"/>
              </a:rPr>
              <a:t>4</a:t>
            </a:r>
            <a:endParaRPr sz="1800">
              <a:latin typeface="Garamond"/>
              <a:cs typeface="Garamond"/>
            </a:endParaRPr>
          </a:p>
        </p:txBody>
      </p:sp>
      <p:sp>
        <p:nvSpPr>
          <p:cNvPr id="48" name="object 45">
            <a:extLst>
              <a:ext uri="{FF2B5EF4-FFF2-40B4-BE49-F238E27FC236}">
                <a16:creationId xmlns:a16="http://schemas.microsoft.com/office/drawing/2014/main" id="{D025F413-FEBD-4119-9749-37C850C6BA35}"/>
              </a:ext>
            </a:extLst>
          </p:cNvPr>
          <p:cNvSpPr/>
          <p:nvPr/>
        </p:nvSpPr>
        <p:spPr>
          <a:xfrm>
            <a:off x="7819908" y="2074797"/>
            <a:ext cx="379095" cy="379095"/>
          </a:xfrm>
          <a:custGeom>
            <a:avLst/>
            <a:gdLst/>
            <a:ahLst/>
            <a:cxnLst/>
            <a:rect l="l" t="t" r="r" b="b"/>
            <a:pathLst>
              <a:path w="379095" h="379094">
                <a:moveTo>
                  <a:pt x="324065" y="54657"/>
                </a:moveTo>
                <a:lnTo>
                  <a:pt x="351393" y="89101"/>
                </a:lnTo>
                <a:lnTo>
                  <a:pt x="369613" y="127588"/>
                </a:lnTo>
                <a:lnTo>
                  <a:pt x="378722" y="168500"/>
                </a:lnTo>
                <a:lnTo>
                  <a:pt x="378722" y="210221"/>
                </a:lnTo>
                <a:lnTo>
                  <a:pt x="369613" y="251134"/>
                </a:lnTo>
                <a:lnTo>
                  <a:pt x="351393" y="289621"/>
                </a:lnTo>
                <a:lnTo>
                  <a:pt x="324065" y="324065"/>
                </a:lnTo>
                <a:lnTo>
                  <a:pt x="289621" y="351393"/>
                </a:lnTo>
                <a:lnTo>
                  <a:pt x="251134" y="369613"/>
                </a:lnTo>
                <a:lnTo>
                  <a:pt x="210221" y="378722"/>
                </a:lnTo>
                <a:lnTo>
                  <a:pt x="168500" y="378722"/>
                </a:lnTo>
                <a:lnTo>
                  <a:pt x="127588" y="369613"/>
                </a:lnTo>
                <a:lnTo>
                  <a:pt x="89101" y="351393"/>
                </a:lnTo>
                <a:lnTo>
                  <a:pt x="54657" y="324065"/>
                </a:lnTo>
                <a:lnTo>
                  <a:pt x="27328" y="289621"/>
                </a:lnTo>
                <a:lnTo>
                  <a:pt x="9109" y="251134"/>
                </a:lnTo>
                <a:lnTo>
                  <a:pt x="0" y="210221"/>
                </a:lnTo>
                <a:lnTo>
                  <a:pt x="0" y="168500"/>
                </a:lnTo>
                <a:lnTo>
                  <a:pt x="9109" y="127588"/>
                </a:lnTo>
                <a:lnTo>
                  <a:pt x="27328" y="89101"/>
                </a:lnTo>
                <a:lnTo>
                  <a:pt x="54657" y="54657"/>
                </a:lnTo>
                <a:lnTo>
                  <a:pt x="89101" y="27328"/>
                </a:lnTo>
                <a:lnTo>
                  <a:pt x="127588" y="9109"/>
                </a:lnTo>
                <a:lnTo>
                  <a:pt x="168500" y="0"/>
                </a:lnTo>
                <a:lnTo>
                  <a:pt x="210221" y="0"/>
                </a:lnTo>
                <a:lnTo>
                  <a:pt x="251134" y="9109"/>
                </a:lnTo>
                <a:lnTo>
                  <a:pt x="289621" y="27328"/>
                </a:lnTo>
                <a:lnTo>
                  <a:pt x="324065" y="54657"/>
                </a:lnTo>
                <a:close/>
              </a:path>
            </a:pathLst>
          </a:custGeom>
          <a:ln w="38100">
            <a:solidFill>
              <a:srgbClr val="FF0000"/>
            </a:solidFill>
          </a:ln>
        </p:spPr>
        <p:txBody>
          <a:bodyPr wrap="square" lIns="0" tIns="0" rIns="0" bIns="0" rtlCol="0"/>
          <a:lstStyle/>
          <a:p>
            <a:endParaRPr/>
          </a:p>
        </p:txBody>
      </p:sp>
      <p:sp>
        <p:nvSpPr>
          <p:cNvPr id="49" name="object 46">
            <a:extLst>
              <a:ext uri="{FF2B5EF4-FFF2-40B4-BE49-F238E27FC236}">
                <a16:creationId xmlns:a16="http://schemas.microsoft.com/office/drawing/2014/main" id="{129A8A15-4CB4-40EE-9F30-A75EA737D99D}"/>
              </a:ext>
            </a:extLst>
          </p:cNvPr>
          <p:cNvSpPr/>
          <p:nvPr/>
        </p:nvSpPr>
        <p:spPr>
          <a:xfrm>
            <a:off x="2684970" y="2454659"/>
            <a:ext cx="5890260" cy="618490"/>
          </a:xfrm>
          <a:custGeom>
            <a:avLst/>
            <a:gdLst/>
            <a:ahLst/>
            <a:cxnLst/>
            <a:rect l="l" t="t" r="r" b="b"/>
            <a:pathLst>
              <a:path w="5890259" h="618489">
                <a:moveTo>
                  <a:pt x="5362399" y="0"/>
                </a:moveTo>
                <a:lnTo>
                  <a:pt x="5397545" y="21488"/>
                </a:lnTo>
                <a:lnTo>
                  <a:pt x="5432552" y="42953"/>
                </a:lnTo>
                <a:lnTo>
                  <a:pt x="5467282" y="64372"/>
                </a:lnTo>
                <a:lnTo>
                  <a:pt x="5501596" y="85722"/>
                </a:lnTo>
                <a:lnTo>
                  <a:pt x="5535354" y="106979"/>
                </a:lnTo>
                <a:lnTo>
                  <a:pt x="5568420" y="128121"/>
                </a:lnTo>
                <a:lnTo>
                  <a:pt x="5600652" y="149124"/>
                </a:lnTo>
                <a:lnTo>
                  <a:pt x="5662065" y="190621"/>
                </a:lnTo>
                <a:lnTo>
                  <a:pt x="5718484" y="231286"/>
                </a:lnTo>
                <a:lnTo>
                  <a:pt x="5768799" y="270933"/>
                </a:lnTo>
                <a:lnTo>
                  <a:pt x="5811899" y="309378"/>
                </a:lnTo>
                <a:lnTo>
                  <a:pt x="5846675" y="346435"/>
                </a:lnTo>
                <a:lnTo>
                  <a:pt x="5872017" y="381921"/>
                </a:lnTo>
                <a:lnTo>
                  <a:pt x="5889914" y="431796"/>
                </a:lnTo>
                <a:lnTo>
                  <a:pt x="5889960" y="447434"/>
                </a:lnTo>
                <a:lnTo>
                  <a:pt x="5886816" y="462541"/>
                </a:lnTo>
                <a:lnTo>
                  <a:pt x="5856849" y="504439"/>
                </a:lnTo>
                <a:lnTo>
                  <a:pt x="5818373" y="529288"/>
                </a:lnTo>
                <a:lnTo>
                  <a:pt x="5763804" y="551454"/>
                </a:lnTo>
                <a:lnTo>
                  <a:pt x="5692032" y="570754"/>
                </a:lnTo>
                <a:lnTo>
                  <a:pt x="5649348" y="579271"/>
                </a:lnTo>
                <a:lnTo>
                  <a:pt x="5601947" y="587001"/>
                </a:lnTo>
                <a:lnTo>
                  <a:pt x="5549690" y="593922"/>
                </a:lnTo>
                <a:lnTo>
                  <a:pt x="5492439" y="600011"/>
                </a:lnTo>
                <a:lnTo>
                  <a:pt x="5430055" y="605245"/>
                </a:lnTo>
                <a:lnTo>
                  <a:pt x="5362399" y="609600"/>
                </a:lnTo>
                <a:lnTo>
                  <a:pt x="5309814" y="612205"/>
                </a:lnTo>
                <a:lnTo>
                  <a:pt x="5254420" y="614342"/>
                </a:lnTo>
                <a:lnTo>
                  <a:pt x="5196270" y="616020"/>
                </a:lnTo>
                <a:lnTo>
                  <a:pt x="5135417" y="617247"/>
                </a:lnTo>
                <a:lnTo>
                  <a:pt x="5071916" y="618033"/>
                </a:lnTo>
                <a:lnTo>
                  <a:pt x="5005819" y="618386"/>
                </a:lnTo>
                <a:lnTo>
                  <a:pt x="4971813" y="618403"/>
                </a:lnTo>
                <a:lnTo>
                  <a:pt x="4937179" y="618316"/>
                </a:lnTo>
                <a:lnTo>
                  <a:pt x="4866051" y="617830"/>
                </a:lnTo>
                <a:lnTo>
                  <a:pt x="4792487" y="616939"/>
                </a:lnTo>
                <a:lnTo>
                  <a:pt x="4716541" y="615651"/>
                </a:lnTo>
                <a:lnTo>
                  <a:pt x="4677691" y="614861"/>
                </a:lnTo>
                <a:lnTo>
                  <a:pt x="4638266" y="613974"/>
                </a:lnTo>
                <a:lnTo>
                  <a:pt x="4598272" y="612993"/>
                </a:lnTo>
                <a:lnTo>
                  <a:pt x="4557716" y="611919"/>
                </a:lnTo>
                <a:lnTo>
                  <a:pt x="4516604" y="610752"/>
                </a:lnTo>
                <a:lnTo>
                  <a:pt x="4474944" y="609493"/>
                </a:lnTo>
                <a:lnTo>
                  <a:pt x="4432741" y="608144"/>
                </a:lnTo>
                <a:lnTo>
                  <a:pt x="4390003" y="606706"/>
                </a:lnTo>
                <a:lnTo>
                  <a:pt x="4346736" y="605179"/>
                </a:lnTo>
                <a:lnTo>
                  <a:pt x="4302947" y="603566"/>
                </a:lnTo>
                <a:lnTo>
                  <a:pt x="4258643" y="601866"/>
                </a:lnTo>
                <a:lnTo>
                  <a:pt x="4213830" y="600082"/>
                </a:lnTo>
                <a:lnTo>
                  <a:pt x="4168514" y="598214"/>
                </a:lnTo>
                <a:lnTo>
                  <a:pt x="4122704" y="596264"/>
                </a:lnTo>
                <a:lnTo>
                  <a:pt x="4076404" y="594232"/>
                </a:lnTo>
                <a:lnTo>
                  <a:pt x="4029623" y="592120"/>
                </a:lnTo>
                <a:lnTo>
                  <a:pt x="3982366" y="589928"/>
                </a:lnTo>
                <a:lnTo>
                  <a:pt x="3934640" y="587659"/>
                </a:lnTo>
                <a:lnTo>
                  <a:pt x="3886452" y="585312"/>
                </a:lnTo>
                <a:lnTo>
                  <a:pt x="3837809" y="582890"/>
                </a:lnTo>
                <a:lnTo>
                  <a:pt x="3788717" y="580393"/>
                </a:lnTo>
                <a:lnTo>
                  <a:pt x="3739183" y="577822"/>
                </a:lnTo>
                <a:lnTo>
                  <a:pt x="3689214" y="575178"/>
                </a:lnTo>
                <a:lnTo>
                  <a:pt x="3638816" y="572463"/>
                </a:lnTo>
                <a:lnTo>
                  <a:pt x="3587996" y="569678"/>
                </a:lnTo>
                <a:lnTo>
                  <a:pt x="3536761" y="566823"/>
                </a:lnTo>
                <a:lnTo>
                  <a:pt x="3485117" y="563901"/>
                </a:lnTo>
                <a:lnTo>
                  <a:pt x="3433071" y="560911"/>
                </a:lnTo>
                <a:lnTo>
                  <a:pt x="3380630" y="557856"/>
                </a:lnTo>
                <a:lnTo>
                  <a:pt x="3327800" y="554735"/>
                </a:lnTo>
                <a:lnTo>
                  <a:pt x="3274588" y="551552"/>
                </a:lnTo>
                <a:lnTo>
                  <a:pt x="3221001" y="548305"/>
                </a:lnTo>
                <a:lnTo>
                  <a:pt x="3167045" y="544997"/>
                </a:lnTo>
                <a:lnTo>
                  <a:pt x="3112727" y="541629"/>
                </a:lnTo>
                <a:lnTo>
                  <a:pt x="3058054" y="538201"/>
                </a:lnTo>
                <a:lnTo>
                  <a:pt x="3003033" y="534716"/>
                </a:lnTo>
                <a:lnTo>
                  <a:pt x="2947669" y="531173"/>
                </a:lnTo>
                <a:lnTo>
                  <a:pt x="2891970" y="527575"/>
                </a:lnTo>
                <a:lnTo>
                  <a:pt x="2835943" y="523922"/>
                </a:lnTo>
                <a:lnTo>
                  <a:pt x="2779594" y="520215"/>
                </a:lnTo>
                <a:lnTo>
                  <a:pt x="2722929" y="516456"/>
                </a:lnTo>
                <a:lnTo>
                  <a:pt x="2665956" y="512645"/>
                </a:lnTo>
                <a:lnTo>
                  <a:pt x="2608681" y="508784"/>
                </a:lnTo>
                <a:lnTo>
                  <a:pt x="2551111" y="504873"/>
                </a:lnTo>
                <a:lnTo>
                  <a:pt x="2493252" y="500915"/>
                </a:lnTo>
                <a:lnTo>
                  <a:pt x="2435111" y="496910"/>
                </a:lnTo>
                <a:lnTo>
                  <a:pt x="2376696" y="492858"/>
                </a:lnTo>
                <a:lnTo>
                  <a:pt x="2318011" y="488762"/>
                </a:lnTo>
                <a:lnTo>
                  <a:pt x="2259065" y="484623"/>
                </a:lnTo>
                <a:lnTo>
                  <a:pt x="2199864" y="480441"/>
                </a:lnTo>
                <a:lnTo>
                  <a:pt x="2140414" y="476217"/>
                </a:lnTo>
                <a:lnTo>
                  <a:pt x="2080722" y="471953"/>
                </a:lnTo>
                <a:lnTo>
                  <a:pt x="2020796" y="467650"/>
                </a:lnTo>
                <a:lnTo>
                  <a:pt x="1960640" y="463309"/>
                </a:lnTo>
                <a:lnTo>
                  <a:pt x="1900263" y="458931"/>
                </a:lnTo>
                <a:lnTo>
                  <a:pt x="1839671" y="454517"/>
                </a:lnTo>
                <a:lnTo>
                  <a:pt x="1778870" y="450068"/>
                </a:lnTo>
                <a:lnTo>
                  <a:pt x="1717868" y="445586"/>
                </a:lnTo>
                <a:lnTo>
                  <a:pt x="1656670" y="441071"/>
                </a:lnTo>
                <a:lnTo>
                  <a:pt x="1595284" y="436524"/>
                </a:lnTo>
                <a:lnTo>
                  <a:pt x="1533717" y="431948"/>
                </a:lnTo>
                <a:lnTo>
                  <a:pt x="1471974" y="427342"/>
                </a:lnTo>
                <a:lnTo>
                  <a:pt x="1410063" y="422708"/>
                </a:lnTo>
                <a:lnTo>
                  <a:pt x="1347990" y="418048"/>
                </a:lnTo>
                <a:lnTo>
                  <a:pt x="1285762" y="413361"/>
                </a:lnTo>
                <a:lnTo>
                  <a:pt x="1223385" y="408650"/>
                </a:lnTo>
                <a:lnTo>
                  <a:pt x="1160867" y="403915"/>
                </a:lnTo>
                <a:lnTo>
                  <a:pt x="1098214" y="399157"/>
                </a:lnTo>
                <a:lnTo>
                  <a:pt x="1035433" y="394378"/>
                </a:lnTo>
                <a:lnTo>
                  <a:pt x="972529" y="389579"/>
                </a:lnTo>
                <a:lnTo>
                  <a:pt x="909511" y="384761"/>
                </a:lnTo>
                <a:lnTo>
                  <a:pt x="846384" y="379924"/>
                </a:lnTo>
                <a:lnTo>
                  <a:pt x="783156" y="375071"/>
                </a:lnTo>
                <a:lnTo>
                  <a:pt x="719833" y="370202"/>
                </a:lnTo>
                <a:lnTo>
                  <a:pt x="656421" y="365318"/>
                </a:lnTo>
                <a:lnTo>
                  <a:pt x="592928" y="360420"/>
                </a:lnTo>
                <a:lnTo>
                  <a:pt x="529360" y="355510"/>
                </a:lnTo>
                <a:lnTo>
                  <a:pt x="465723" y="350589"/>
                </a:lnTo>
                <a:lnTo>
                  <a:pt x="402025" y="345657"/>
                </a:lnTo>
                <a:lnTo>
                  <a:pt x="338272" y="340717"/>
                </a:lnTo>
                <a:lnTo>
                  <a:pt x="274471" y="335768"/>
                </a:lnTo>
                <a:lnTo>
                  <a:pt x="210628" y="330812"/>
                </a:lnTo>
                <a:lnTo>
                  <a:pt x="146750" y="325850"/>
                </a:lnTo>
                <a:lnTo>
                  <a:pt x="82843" y="320884"/>
                </a:lnTo>
                <a:lnTo>
                  <a:pt x="18916" y="315914"/>
                </a:lnTo>
                <a:lnTo>
                  <a:pt x="0" y="314443"/>
                </a:lnTo>
              </a:path>
            </a:pathLst>
          </a:custGeom>
          <a:ln w="38100">
            <a:solidFill>
              <a:srgbClr val="FF0000"/>
            </a:solidFill>
          </a:ln>
        </p:spPr>
        <p:txBody>
          <a:bodyPr wrap="square" lIns="0" tIns="0" rIns="0" bIns="0" rtlCol="0"/>
          <a:lstStyle/>
          <a:p>
            <a:endParaRPr/>
          </a:p>
        </p:txBody>
      </p:sp>
      <p:sp>
        <p:nvSpPr>
          <p:cNvPr id="50" name="object 47">
            <a:extLst>
              <a:ext uri="{FF2B5EF4-FFF2-40B4-BE49-F238E27FC236}">
                <a16:creationId xmlns:a16="http://schemas.microsoft.com/office/drawing/2014/main" id="{B179528C-5732-4D59-A141-A5D291E5723A}"/>
              </a:ext>
            </a:extLst>
          </p:cNvPr>
          <p:cNvSpPr/>
          <p:nvPr/>
        </p:nvSpPr>
        <p:spPr>
          <a:xfrm>
            <a:off x="2560970" y="2661064"/>
            <a:ext cx="128270" cy="215900"/>
          </a:xfrm>
          <a:custGeom>
            <a:avLst/>
            <a:gdLst/>
            <a:ahLst/>
            <a:cxnLst/>
            <a:rect l="l" t="t" r="r" b="b"/>
            <a:pathLst>
              <a:path w="128269" h="215900">
                <a:moveTo>
                  <a:pt x="128156" y="0"/>
                </a:moveTo>
                <a:lnTo>
                  <a:pt x="0" y="98394"/>
                </a:lnTo>
                <a:lnTo>
                  <a:pt x="111403" y="215418"/>
                </a:lnTo>
                <a:lnTo>
                  <a:pt x="128156" y="0"/>
                </a:lnTo>
                <a:close/>
              </a:path>
            </a:pathLst>
          </a:custGeom>
          <a:solidFill>
            <a:srgbClr val="FF0000"/>
          </a:solidFill>
        </p:spPr>
        <p:txBody>
          <a:bodyPr wrap="square" lIns="0" tIns="0" rIns="0" bIns="0" rtlCol="0"/>
          <a:lstStyle/>
          <a:p>
            <a:endParaRPr/>
          </a:p>
        </p:txBody>
      </p:sp>
      <p:sp>
        <p:nvSpPr>
          <p:cNvPr id="51" name="object 48">
            <a:extLst>
              <a:ext uri="{FF2B5EF4-FFF2-40B4-BE49-F238E27FC236}">
                <a16:creationId xmlns:a16="http://schemas.microsoft.com/office/drawing/2014/main" id="{5B099D88-F020-41CA-BD1C-3716CF4F2E9F}"/>
              </a:ext>
            </a:extLst>
          </p:cNvPr>
          <p:cNvSpPr txBox="1"/>
          <p:nvPr/>
        </p:nvSpPr>
        <p:spPr>
          <a:xfrm>
            <a:off x="5926470" y="2619759"/>
            <a:ext cx="518159" cy="299720"/>
          </a:xfrm>
          <a:prstGeom prst="rect">
            <a:avLst/>
          </a:prstGeom>
        </p:spPr>
        <p:txBody>
          <a:bodyPr vert="horz" wrap="square" lIns="0" tIns="12700" rIns="0" bIns="0" rtlCol="0">
            <a:spAutoFit/>
          </a:bodyPr>
          <a:lstStyle/>
          <a:p>
            <a:pPr marL="12700">
              <a:lnSpc>
                <a:spcPct val="100000"/>
              </a:lnSpc>
              <a:spcBef>
                <a:spcPts val="100"/>
              </a:spcBef>
            </a:pPr>
            <a:r>
              <a:rPr sz="1800" spc="-195" dirty="0">
                <a:solidFill>
                  <a:srgbClr val="FF0000"/>
                </a:solidFill>
                <a:latin typeface="Garamond"/>
                <a:cs typeface="Garamond"/>
              </a:rPr>
              <a:t>V</a:t>
            </a:r>
            <a:r>
              <a:rPr sz="1800" spc="-35" dirty="0">
                <a:solidFill>
                  <a:srgbClr val="FF0000"/>
                </a:solidFill>
                <a:latin typeface="Garamond"/>
                <a:cs typeface="Garamond"/>
              </a:rPr>
              <a:t>a</a:t>
            </a:r>
            <a:r>
              <a:rPr sz="1800" spc="-60" dirty="0">
                <a:solidFill>
                  <a:srgbClr val="FF0000"/>
                </a:solidFill>
                <a:latin typeface="Garamond"/>
                <a:cs typeface="Garamond"/>
              </a:rPr>
              <a:t>l</a:t>
            </a:r>
            <a:r>
              <a:rPr sz="1800" spc="-114" dirty="0">
                <a:solidFill>
                  <a:srgbClr val="FF0000"/>
                </a:solidFill>
                <a:latin typeface="Garamond"/>
                <a:cs typeface="Garamond"/>
              </a:rPr>
              <a:t>u</a:t>
            </a:r>
            <a:r>
              <a:rPr sz="1800" spc="-15" dirty="0">
                <a:solidFill>
                  <a:srgbClr val="FF0000"/>
                </a:solidFill>
                <a:latin typeface="Garamond"/>
                <a:cs typeface="Garamond"/>
              </a:rPr>
              <a:t>e</a:t>
            </a:r>
            <a:endParaRPr sz="1800">
              <a:latin typeface="Garamond"/>
              <a:cs typeface="Garamond"/>
            </a:endParaRPr>
          </a:p>
        </p:txBody>
      </p:sp>
      <p:sp>
        <p:nvSpPr>
          <p:cNvPr id="52" name="object 50">
            <a:extLst>
              <a:ext uri="{FF2B5EF4-FFF2-40B4-BE49-F238E27FC236}">
                <a16:creationId xmlns:a16="http://schemas.microsoft.com/office/drawing/2014/main" id="{CA300BF6-7BAA-40B2-8331-04F266DC0574}"/>
              </a:ext>
            </a:extLst>
          </p:cNvPr>
          <p:cNvSpPr txBox="1"/>
          <p:nvPr/>
        </p:nvSpPr>
        <p:spPr>
          <a:xfrm>
            <a:off x="3792870" y="5623147"/>
            <a:ext cx="132715" cy="282575"/>
          </a:xfrm>
          <a:prstGeom prst="rect">
            <a:avLst/>
          </a:prstGeom>
        </p:spPr>
        <p:txBody>
          <a:bodyPr vert="horz" wrap="square" lIns="0" tIns="0" rIns="0" bIns="0" rtlCol="0">
            <a:spAutoFit/>
          </a:bodyPr>
          <a:lstStyle/>
          <a:p>
            <a:pPr marL="12700">
              <a:lnSpc>
                <a:spcPts val="2010"/>
              </a:lnSpc>
            </a:pPr>
            <a:r>
              <a:rPr sz="1800" spc="-20" dirty="0">
                <a:latin typeface="Garamond"/>
                <a:cs typeface="Garamond"/>
              </a:rPr>
              <a:t>0</a:t>
            </a:r>
            <a:endParaRPr sz="1800">
              <a:latin typeface="Garamond"/>
              <a:cs typeface="Garamond"/>
            </a:endParaRPr>
          </a:p>
        </p:txBody>
      </p:sp>
      <p:sp>
        <p:nvSpPr>
          <p:cNvPr id="53" name="object 51">
            <a:extLst>
              <a:ext uri="{FF2B5EF4-FFF2-40B4-BE49-F238E27FC236}">
                <a16:creationId xmlns:a16="http://schemas.microsoft.com/office/drawing/2014/main" id="{B6812E48-8258-4A27-8FD4-E5DC94256981}"/>
              </a:ext>
            </a:extLst>
          </p:cNvPr>
          <p:cNvSpPr txBox="1"/>
          <p:nvPr/>
        </p:nvSpPr>
        <p:spPr>
          <a:xfrm>
            <a:off x="4097670" y="5623147"/>
            <a:ext cx="132715" cy="282575"/>
          </a:xfrm>
          <a:prstGeom prst="rect">
            <a:avLst/>
          </a:prstGeom>
        </p:spPr>
        <p:txBody>
          <a:bodyPr vert="horz" wrap="square" lIns="0" tIns="0" rIns="0" bIns="0" rtlCol="0">
            <a:spAutoFit/>
          </a:bodyPr>
          <a:lstStyle/>
          <a:p>
            <a:pPr marL="12700">
              <a:lnSpc>
                <a:spcPts val="2010"/>
              </a:lnSpc>
            </a:pPr>
            <a:r>
              <a:rPr sz="1800" spc="-20" dirty="0">
                <a:latin typeface="Garamond"/>
                <a:cs typeface="Garamond"/>
              </a:rPr>
              <a:t>0</a:t>
            </a:r>
            <a:endParaRPr sz="1800">
              <a:latin typeface="Garamond"/>
              <a:cs typeface="Garamond"/>
            </a:endParaRPr>
          </a:p>
        </p:txBody>
      </p:sp>
      <p:sp>
        <p:nvSpPr>
          <p:cNvPr id="54" name="object 52">
            <a:extLst>
              <a:ext uri="{FF2B5EF4-FFF2-40B4-BE49-F238E27FC236}">
                <a16:creationId xmlns:a16="http://schemas.microsoft.com/office/drawing/2014/main" id="{5D99641A-AB6E-4581-9FED-C119C1235E0C}"/>
              </a:ext>
            </a:extLst>
          </p:cNvPr>
          <p:cNvSpPr txBox="1"/>
          <p:nvPr/>
        </p:nvSpPr>
        <p:spPr>
          <a:xfrm>
            <a:off x="6256670" y="5616128"/>
            <a:ext cx="1017905" cy="835025"/>
          </a:xfrm>
          <a:prstGeom prst="rect">
            <a:avLst/>
          </a:prstGeom>
        </p:spPr>
        <p:txBody>
          <a:bodyPr vert="horz" wrap="square" lIns="0" tIns="3175" rIns="0" bIns="0" rtlCol="0">
            <a:spAutoFit/>
          </a:bodyPr>
          <a:lstStyle/>
          <a:p>
            <a:pPr marL="12700" marR="112395">
              <a:lnSpc>
                <a:spcPts val="1600"/>
              </a:lnSpc>
              <a:spcBef>
                <a:spcPts val="25"/>
              </a:spcBef>
            </a:pPr>
            <a:r>
              <a:rPr sz="1400" spc="-55" dirty="0">
                <a:solidFill>
                  <a:srgbClr val="0000FF"/>
                </a:solidFill>
                <a:latin typeface="Garamond"/>
                <a:cs typeface="Garamond"/>
              </a:rPr>
              <a:t>Cache</a:t>
            </a:r>
            <a:r>
              <a:rPr sz="1400" spc="-105" dirty="0">
                <a:solidFill>
                  <a:srgbClr val="0000FF"/>
                </a:solidFill>
                <a:latin typeface="Garamond"/>
                <a:cs typeface="Garamond"/>
              </a:rPr>
              <a:t> </a:t>
            </a:r>
            <a:r>
              <a:rPr sz="1400" spc="-25" dirty="0">
                <a:solidFill>
                  <a:srgbClr val="0000FF"/>
                </a:solidFill>
                <a:latin typeface="Garamond"/>
                <a:cs typeface="Garamond"/>
              </a:rPr>
              <a:t>states:  </a:t>
            </a:r>
            <a:r>
              <a:rPr sz="1400" spc="-20" dirty="0">
                <a:solidFill>
                  <a:srgbClr val="0000FF"/>
                </a:solidFill>
                <a:latin typeface="Garamond"/>
                <a:cs typeface="Garamond"/>
              </a:rPr>
              <a:t>00 </a:t>
            </a:r>
            <a:r>
              <a:rPr sz="1400" spc="-204" dirty="0">
                <a:solidFill>
                  <a:srgbClr val="0000FF"/>
                </a:solidFill>
                <a:latin typeface="Garamond"/>
                <a:cs typeface="Garamond"/>
              </a:rPr>
              <a:t>=</a:t>
            </a:r>
            <a:r>
              <a:rPr sz="1400" spc="-55" dirty="0">
                <a:solidFill>
                  <a:srgbClr val="0000FF"/>
                </a:solidFill>
                <a:latin typeface="Garamond"/>
                <a:cs typeface="Garamond"/>
              </a:rPr>
              <a:t> </a:t>
            </a:r>
            <a:r>
              <a:rPr sz="1400" spc="-60" dirty="0">
                <a:solidFill>
                  <a:srgbClr val="0000FF"/>
                </a:solidFill>
                <a:latin typeface="Garamond"/>
                <a:cs typeface="Garamond"/>
              </a:rPr>
              <a:t>invalid</a:t>
            </a:r>
            <a:endParaRPr sz="1400">
              <a:latin typeface="Garamond"/>
              <a:cs typeface="Garamond"/>
            </a:endParaRPr>
          </a:p>
          <a:p>
            <a:pPr marL="12700">
              <a:lnSpc>
                <a:spcPts val="1520"/>
              </a:lnSpc>
            </a:pPr>
            <a:r>
              <a:rPr sz="1400" spc="-20" dirty="0">
                <a:solidFill>
                  <a:srgbClr val="0000FF"/>
                </a:solidFill>
                <a:latin typeface="Garamond"/>
                <a:cs typeface="Garamond"/>
              </a:rPr>
              <a:t>01 </a:t>
            </a:r>
            <a:r>
              <a:rPr sz="1400" spc="-204" dirty="0">
                <a:solidFill>
                  <a:srgbClr val="0000FF"/>
                </a:solidFill>
                <a:latin typeface="Garamond"/>
                <a:cs typeface="Garamond"/>
              </a:rPr>
              <a:t>=</a:t>
            </a:r>
            <a:r>
              <a:rPr sz="1400" spc="-105" dirty="0">
                <a:solidFill>
                  <a:srgbClr val="0000FF"/>
                </a:solidFill>
                <a:latin typeface="Garamond"/>
                <a:cs typeface="Garamond"/>
              </a:rPr>
              <a:t> </a:t>
            </a:r>
            <a:r>
              <a:rPr sz="1400" spc="-30" dirty="0">
                <a:solidFill>
                  <a:srgbClr val="0000FF"/>
                </a:solidFill>
                <a:latin typeface="Garamond"/>
                <a:cs typeface="Garamond"/>
              </a:rPr>
              <a:t>shared</a:t>
            </a:r>
            <a:endParaRPr sz="1400">
              <a:latin typeface="Garamond"/>
              <a:cs typeface="Garamond"/>
            </a:endParaRPr>
          </a:p>
          <a:p>
            <a:pPr marL="12700">
              <a:lnSpc>
                <a:spcPts val="1639"/>
              </a:lnSpc>
            </a:pPr>
            <a:r>
              <a:rPr sz="1400" spc="-20" dirty="0">
                <a:solidFill>
                  <a:srgbClr val="0000FF"/>
                </a:solidFill>
                <a:latin typeface="Garamond"/>
                <a:cs typeface="Garamond"/>
              </a:rPr>
              <a:t>10 </a:t>
            </a:r>
            <a:r>
              <a:rPr sz="1400" spc="-204" dirty="0">
                <a:solidFill>
                  <a:srgbClr val="0000FF"/>
                </a:solidFill>
                <a:latin typeface="Garamond"/>
                <a:cs typeface="Garamond"/>
              </a:rPr>
              <a:t>=</a:t>
            </a:r>
            <a:r>
              <a:rPr sz="1400" spc="-75" dirty="0">
                <a:solidFill>
                  <a:srgbClr val="0000FF"/>
                </a:solidFill>
                <a:latin typeface="Garamond"/>
                <a:cs typeface="Garamond"/>
              </a:rPr>
              <a:t> </a:t>
            </a:r>
            <a:r>
              <a:rPr sz="1400" spc="-40" dirty="0">
                <a:solidFill>
                  <a:srgbClr val="0000FF"/>
                </a:solidFill>
                <a:latin typeface="Garamond"/>
                <a:cs typeface="Garamond"/>
              </a:rPr>
              <a:t>modified</a:t>
            </a:r>
            <a:endParaRPr sz="1400">
              <a:latin typeface="Garamond"/>
              <a:cs typeface="Garamond"/>
            </a:endParaRPr>
          </a:p>
        </p:txBody>
      </p:sp>
      <p:sp>
        <p:nvSpPr>
          <p:cNvPr id="55" name="object 53">
            <a:extLst>
              <a:ext uri="{FF2B5EF4-FFF2-40B4-BE49-F238E27FC236}">
                <a16:creationId xmlns:a16="http://schemas.microsoft.com/office/drawing/2014/main" id="{CA9CF750-C358-4169-B3DA-C34DF1C2F320}"/>
              </a:ext>
            </a:extLst>
          </p:cNvPr>
          <p:cNvSpPr txBox="1"/>
          <p:nvPr/>
        </p:nvSpPr>
        <p:spPr>
          <a:xfrm>
            <a:off x="7628270" y="5616128"/>
            <a:ext cx="1149350" cy="835025"/>
          </a:xfrm>
          <a:prstGeom prst="rect">
            <a:avLst/>
          </a:prstGeom>
        </p:spPr>
        <p:txBody>
          <a:bodyPr vert="horz" wrap="square" lIns="0" tIns="0" rIns="0" bIns="0" rtlCol="0">
            <a:spAutoFit/>
          </a:bodyPr>
          <a:lstStyle/>
          <a:p>
            <a:pPr marL="12700">
              <a:lnSpc>
                <a:spcPts val="1545"/>
              </a:lnSpc>
            </a:pPr>
            <a:r>
              <a:rPr sz="1400" spc="-75" dirty="0">
                <a:solidFill>
                  <a:srgbClr val="0000FF"/>
                </a:solidFill>
                <a:latin typeface="Garamond"/>
                <a:cs typeface="Garamond"/>
              </a:rPr>
              <a:t>Dir.</a:t>
            </a:r>
            <a:r>
              <a:rPr sz="1400" spc="-25" dirty="0">
                <a:solidFill>
                  <a:srgbClr val="0000FF"/>
                </a:solidFill>
                <a:latin typeface="Garamond"/>
                <a:cs typeface="Garamond"/>
              </a:rPr>
              <a:t> states:</a:t>
            </a:r>
            <a:endParaRPr sz="1400">
              <a:latin typeface="Garamond"/>
              <a:cs typeface="Garamond"/>
            </a:endParaRPr>
          </a:p>
          <a:p>
            <a:pPr marL="12700" marR="5080">
              <a:lnSpc>
                <a:spcPts val="1600"/>
              </a:lnSpc>
              <a:spcBef>
                <a:spcPts val="80"/>
              </a:spcBef>
            </a:pPr>
            <a:r>
              <a:rPr sz="1400" spc="-20" dirty="0">
                <a:solidFill>
                  <a:srgbClr val="0000FF"/>
                </a:solidFill>
                <a:latin typeface="Garamond"/>
                <a:cs typeface="Garamond"/>
              </a:rPr>
              <a:t>00 </a:t>
            </a:r>
            <a:r>
              <a:rPr sz="1400" spc="-204" dirty="0">
                <a:solidFill>
                  <a:srgbClr val="0000FF"/>
                </a:solidFill>
                <a:latin typeface="Garamond"/>
                <a:cs typeface="Garamond"/>
              </a:rPr>
              <a:t>= </a:t>
            </a:r>
            <a:r>
              <a:rPr sz="1400" spc="-55" dirty="0">
                <a:solidFill>
                  <a:srgbClr val="0000FF"/>
                </a:solidFill>
                <a:latin typeface="Garamond"/>
                <a:cs typeface="Garamond"/>
              </a:rPr>
              <a:t>not </a:t>
            </a:r>
            <a:r>
              <a:rPr sz="1400" spc="-30" dirty="0">
                <a:solidFill>
                  <a:srgbClr val="0000FF"/>
                </a:solidFill>
                <a:latin typeface="Garamond"/>
                <a:cs typeface="Garamond"/>
              </a:rPr>
              <a:t>cached  </a:t>
            </a:r>
            <a:r>
              <a:rPr sz="1400" spc="-20" dirty="0">
                <a:solidFill>
                  <a:srgbClr val="0000FF"/>
                </a:solidFill>
                <a:latin typeface="Garamond"/>
                <a:cs typeface="Garamond"/>
              </a:rPr>
              <a:t>01 </a:t>
            </a:r>
            <a:r>
              <a:rPr sz="1400" spc="-204" dirty="0">
                <a:solidFill>
                  <a:srgbClr val="0000FF"/>
                </a:solidFill>
                <a:latin typeface="Garamond"/>
                <a:cs typeface="Garamond"/>
              </a:rPr>
              <a:t>=</a:t>
            </a:r>
            <a:r>
              <a:rPr sz="1400" spc="-190" dirty="0">
                <a:solidFill>
                  <a:srgbClr val="0000FF"/>
                </a:solidFill>
                <a:latin typeface="Garamond"/>
                <a:cs typeface="Garamond"/>
              </a:rPr>
              <a:t> </a:t>
            </a:r>
            <a:r>
              <a:rPr sz="1400" spc="-30" dirty="0">
                <a:solidFill>
                  <a:srgbClr val="0000FF"/>
                </a:solidFill>
                <a:latin typeface="Garamond"/>
                <a:cs typeface="Garamond"/>
              </a:rPr>
              <a:t>shared</a:t>
            </a:r>
            <a:endParaRPr sz="1400">
              <a:latin typeface="Garamond"/>
              <a:cs typeface="Garamond"/>
            </a:endParaRPr>
          </a:p>
          <a:p>
            <a:pPr marL="12700">
              <a:lnSpc>
                <a:spcPts val="1560"/>
              </a:lnSpc>
            </a:pPr>
            <a:r>
              <a:rPr sz="1400" spc="-20" dirty="0">
                <a:solidFill>
                  <a:srgbClr val="0000FF"/>
                </a:solidFill>
                <a:latin typeface="Garamond"/>
                <a:cs typeface="Garamond"/>
              </a:rPr>
              <a:t>10 </a:t>
            </a:r>
            <a:r>
              <a:rPr sz="1400" spc="-204" dirty="0">
                <a:solidFill>
                  <a:srgbClr val="0000FF"/>
                </a:solidFill>
                <a:latin typeface="Garamond"/>
                <a:cs typeface="Garamond"/>
              </a:rPr>
              <a:t>=</a:t>
            </a:r>
            <a:r>
              <a:rPr sz="1400" spc="-195" dirty="0">
                <a:solidFill>
                  <a:srgbClr val="0000FF"/>
                </a:solidFill>
                <a:latin typeface="Garamond"/>
                <a:cs typeface="Garamond"/>
              </a:rPr>
              <a:t> </a:t>
            </a:r>
            <a:r>
              <a:rPr sz="1400" spc="-40" dirty="0">
                <a:solidFill>
                  <a:srgbClr val="0000FF"/>
                </a:solidFill>
                <a:latin typeface="Garamond"/>
                <a:cs typeface="Garamond"/>
              </a:rPr>
              <a:t>modified</a:t>
            </a:r>
            <a:endParaRPr sz="1400">
              <a:latin typeface="Garamond"/>
              <a:cs typeface="Garamond"/>
            </a:endParaRPr>
          </a:p>
        </p:txBody>
      </p:sp>
      <p:sp>
        <p:nvSpPr>
          <p:cNvPr id="56" name="object 49">
            <a:extLst>
              <a:ext uri="{FF2B5EF4-FFF2-40B4-BE49-F238E27FC236}">
                <a16:creationId xmlns:a16="http://schemas.microsoft.com/office/drawing/2014/main" id="{26F668B8-383E-45A0-B832-FCAD95434BF4}"/>
              </a:ext>
            </a:extLst>
          </p:cNvPr>
          <p:cNvSpPr txBox="1"/>
          <p:nvPr/>
        </p:nvSpPr>
        <p:spPr>
          <a:xfrm>
            <a:off x="1086182" y="2607059"/>
            <a:ext cx="304800" cy="381000"/>
          </a:xfrm>
          <a:prstGeom prst="rect">
            <a:avLst/>
          </a:prstGeom>
          <a:ln w="12700">
            <a:solidFill>
              <a:srgbClr val="000000"/>
            </a:solidFill>
          </a:ln>
        </p:spPr>
        <p:txBody>
          <a:bodyPr vert="horz" wrap="square" lIns="0" tIns="25400" rIns="0" bIns="0" rtlCol="0">
            <a:spAutoFit/>
          </a:bodyPr>
          <a:lstStyle/>
          <a:p>
            <a:pPr marL="115570">
              <a:lnSpc>
                <a:spcPct val="100000"/>
              </a:lnSpc>
              <a:spcBef>
                <a:spcPts val="200"/>
              </a:spcBef>
            </a:pPr>
            <a:r>
              <a:rPr sz="1800" spc="-395" dirty="0">
                <a:solidFill>
                  <a:srgbClr val="FF0000"/>
                </a:solidFill>
                <a:latin typeface="Garamond"/>
                <a:cs typeface="Garamond"/>
              </a:rPr>
              <a:t>1</a:t>
            </a:r>
            <a:r>
              <a:rPr sz="1800" spc="-395" dirty="0">
                <a:latin typeface="Garamond"/>
                <a:cs typeface="Garamond"/>
              </a:rPr>
              <a:t>0</a:t>
            </a:r>
            <a:endParaRPr sz="1800">
              <a:latin typeface="Garamond"/>
              <a:cs typeface="Garamond"/>
            </a:endParaRPr>
          </a:p>
        </p:txBody>
      </p:sp>
    </p:spTree>
    <p:extLst>
      <p:ext uri="{BB962C8B-B14F-4D97-AF65-F5344CB8AC3E}">
        <p14:creationId xmlns:p14="http://schemas.microsoft.com/office/powerpoint/2010/main" val="115796825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111</a:t>
            </a:fld>
            <a:endParaRPr lang="en-US" altLang="en-US"/>
          </a:p>
        </p:txBody>
      </p:sp>
      <p:sp>
        <p:nvSpPr>
          <p:cNvPr id="45059" name="Text Box 2"/>
          <p:cNvSpPr txBox="1">
            <a:spLocks noChangeArrowheads="1"/>
          </p:cNvSpPr>
          <p:nvPr/>
        </p:nvSpPr>
        <p:spPr bwMode="auto">
          <a:xfrm>
            <a:off x="381000" y="349196"/>
            <a:ext cx="754951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Directory Operation</a:t>
            </a:r>
            <a:endParaRPr lang="en-US" altLang="en-US" b="1" dirty="0">
              <a:solidFill>
                <a:srgbClr val="CC0000"/>
              </a:solidFill>
              <a:latin typeface="Courier New" panose="02070309020205020404" pitchFamily="49" charset="0"/>
              <a:cs typeface="Courier New" panose="02070309020205020404" pitchFamily="49" charset="0"/>
            </a:endParaRP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1" name="Text Box 4"/>
          <p:cNvSpPr txBox="1">
            <a:spLocks noChangeArrowheads="1"/>
          </p:cNvSpPr>
          <p:nvPr/>
        </p:nvSpPr>
        <p:spPr bwMode="auto">
          <a:xfrm>
            <a:off x="381000" y="1243694"/>
            <a:ext cx="864738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
                <a:srgbClr val="CC0000"/>
              </a:buClr>
            </a:pPr>
            <a:r>
              <a:rPr lang="en-US" altLang="en-US" sz="2400" dirty="0">
                <a:latin typeface="Arial" panose="020B0604020202020204" pitchFamily="34" charset="0"/>
              </a:rPr>
              <a:t> Example: load with sharers</a:t>
            </a:r>
          </a:p>
        </p:txBody>
      </p:sp>
      <p:sp>
        <p:nvSpPr>
          <p:cNvPr id="6" name="object 6">
            <a:extLst>
              <a:ext uri="{FF2B5EF4-FFF2-40B4-BE49-F238E27FC236}">
                <a16:creationId xmlns:a16="http://schemas.microsoft.com/office/drawing/2014/main" id="{2CFBC919-F157-4E06-BDED-A0AA04F99B26}"/>
              </a:ext>
            </a:extLst>
          </p:cNvPr>
          <p:cNvSpPr txBox="1"/>
          <p:nvPr/>
        </p:nvSpPr>
        <p:spPr>
          <a:xfrm>
            <a:off x="5962650" y="1613307"/>
            <a:ext cx="1302385" cy="299720"/>
          </a:xfrm>
          <a:prstGeom prst="rect">
            <a:avLst/>
          </a:prstGeom>
        </p:spPr>
        <p:txBody>
          <a:bodyPr vert="horz" wrap="square" lIns="0" tIns="12700" rIns="0" bIns="0" rtlCol="0">
            <a:spAutoFit/>
          </a:bodyPr>
          <a:lstStyle/>
          <a:p>
            <a:pPr marL="12700">
              <a:lnSpc>
                <a:spcPct val="100000"/>
              </a:lnSpc>
              <a:spcBef>
                <a:spcPts val="100"/>
              </a:spcBef>
            </a:pPr>
            <a:r>
              <a:rPr sz="1800" spc="-60" dirty="0">
                <a:latin typeface="Garamond"/>
                <a:cs typeface="Garamond"/>
              </a:rPr>
              <a:t>Sharing</a:t>
            </a:r>
            <a:r>
              <a:rPr sz="1800" spc="-75" dirty="0">
                <a:latin typeface="Garamond"/>
                <a:cs typeface="Garamond"/>
              </a:rPr>
              <a:t> </a:t>
            </a:r>
            <a:r>
              <a:rPr sz="1800" spc="-55" dirty="0">
                <a:latin typeface="Garamond"/>
                <a:cs typeface="Garamond"/>
              </a:rPr>
              <a:t>vector</a:t>
            </a:r>
            <a:endParaRPr sz="1800">
              <a:latin typeface="Garamond"/>
              <a:cs typeface="Garamond"/>
            </a:endParaRPr>
          </a:p>
        </p:txBody>
      </p:sp>
      <p:sp>
        <p:nvSpPr>
          <p:cNvPr id="7" name="object 7">
            <a:extLst>
              <a:ext uri="{FF2B5EF4-FFF2-40B4-BE49-F238E27FC236}">
                <a16:creationId xmlns:a16="http://schemas.microsoft.com/office/drawing/2014/main" id="{56D2A01C-F80D-4C19-99CE-AAEDD0EDE67E}"/>
              </a:ext>
            </a:extLst>
          </p:cNvPr>
          <p:cNvSpPr txBox="1"/>
          <p:nvPr/>
        </p:nvSpPr>
        <p:spPr>
          <a:xfrm>
            <a:off x="4957762" y="1981607"/>
            <a:ext cx="304800" cy="381000"/>
          </a:xfrm>
          <a:prstGeom prst="rect">
            <a:avLst/>
          </a:prstGeom>
          <a:ln w="12700">
            <a:solidFill>
              <a:srgbClr val="000000"/>
            </a:solidFill>
          </a:ln>
        </p:spPr>
        <p:txBody>
          <a:bodyPr vert="horz" wrap="square" lIns="0" tIns="25400" rIns="0" bIns="0" rtlCol="0">
            <a:spAutoFit/>
          </a:bodyPr>
          <a:lstStyle/>
          <a:p>
            <a:pPr marL="128270">
              <a:lnSpc>
                <a:spcPct val="100000"/>
              </a:lnSpc>
              <a:spcBef>
                <a:spcPts val="200"/>
              </a:spcBef>
            </a:pPr>
            <a:r>
              <a:rPr sz="1800" spc="-20" dirty="0">
                <a:latin typeface="Garamond"/>
                <a:cs typeface="Garamond"/>
              </a:rPr>
              <a:t>0</a:t>
            </a:r>
            <a:endParaRPr sz="1800">
              <a:latin typeface="Garamond"/>
              <a:cs typeface="Garamond"/>
            </a:endParaRPr>
          </a:p>
        </p:txBody>
      </p:sp>
      <p:sp>
        <p:nvSpPr>
          <p:cNvPr id="8" name="object 8">
            <a:extLst>
              <a:ext uri="{FF2B5EF4-FFF2-40B4-BE49-F238E27FC236}">
                <a16:creationId xmlns:a16="http://schemas.microsoft.com/office/drawing/2014/main" id="{DC2B9615-C18E-4464-BDDA-399670BC7BF4}"/>
              </a:ext>
            </a:extLst>
          </p:cNvPr>
          <p:cNvSpPr txBox="1"/>
          <p:nvPr/>
        </p:nvSpPr>
        <p:spPr>
          <a:xfrm>
            <a:off x="5262562" y="1981607"/>
            <a:ext cx="304800" cy="381000"/>
          </a:xfrm>
          <a:prstGeom prst="rect">
            <a:avLst/>
          </a:prstGeom>
          <a:ln w="12700">
            <a:solidFill>
              <a:srgbClr val="000000"/>
            </a:solidFill>
          </a:ln>
        </p:spPr>
        <p:txBody>
          <a:bodyPr vert="horz" wrap="square" lIns="0" tIns="25400" rIns="0" bIns="0" rtlCol="0">
            <a:spAutoFit/>
          </a:bodyPr>
          <a:lstStyle/>
          <a:p>
            <a:pPr marL="128270">
              <a:lnSpc>
                <a:spcPct val="100000"/>
              </a:lnSpc>
              <a:spcBef>
                <a:spcPts val="200"/>
              </a:spcBef>
            </a:pPr>
            <a:r>
              <a:rPr sz="1800" spc="-20" dirty="0">
                <a:latin typeface="Garamond"/>
                <a:cs typeface="Garamond"/>
              </a:rPr>
              <a:t>1</a:t>
            </a:r>
            <a:endParaRPr sz="1800">
              <a:latin typeface="Garamond"/>
              <a:cs typeface="Garamond"/>
            </a:endParaRPr>
          </a:p>
        </p:txBody>
      </p:sp>
      <p:sp>
        <p:nvSpPr>
          <p:cNvPr id="9" name="object 9">
            <a:extLst>
              <a:ext uri="{FF2B5EF4-FFF2-40B4-BE49-F238E27FC236}">
                <a16:creationId xmlns:a16="http://schemas.microsoft.com/office/drawing/2014/main" id="{A8721545-D083-4DD6-A93F-B2C5EEE7479F}"/>
              </a:ext>
            </a:extLst>
          </p:cNvPr>
          <p:cNvSpPr txBox="1"/>
          <p:nvPr/>
        </p:nvSpPr>
        <p:spPr>
          <a:xfrm>
            <a:off x="4806950" y="1613307"/>
            <a:ext cx="882650" cy="299720"/>
          </a:xfrm>
          <a:prstGeom prst="rect">
            <a:avLst/>
          </a:prstGeom>
        </p:spPr>
        <p:txBody>
          <a:bodyPr vert="horz" wrap="square" lIns="0" tIns="12700" rIns="0" bIns="0" rtlCol="0">
            <a:spAutoFit/>
          </a:bodyPr>
          <a:lstStyle/>
          <a:p>
            <a:pPr marL="12700">
              <a:lnSpc>
                <a:spcPct val="100000"/>
              </a:lnSpc>
              <a:spcBef>
                <a:spcPts val="100"/>
              </a:spcBef>
            </a:pPr>
            <a:r>
              <a:rPr sz="1800" spc="-60" dirty="0">
                <a:latin typeface="Garamond"/>
                <a:cs typeface="Garamond"/>
              </a:rPr>
              <a:t>Line</a:t>
            </a:r>
            <a:r>
              <a:rPr sz="1800" spc="-95" dirty="0">
                <a:latin typeface="Garamond"/>
                <a:cs typeface="Garamond"/>
              </a:rPr>
              <a:t> </a:t>
            </a:r>
            <a:r>
              <a:rPr sz="1800" spc="-35" dirty="0">
                <a:latin typeface="Garamond"/>
                <a:cs typeface="Garamond"/>
              </a:rPr>
              <a:t>state</a:t>
            </a:r>
            <a:endParaRPr sz="1800">
              <a:latin typeface="Garamond"/>
              <a:cs typeface="Garamond"/>
            </a:endParaRPr>
          </a:p>
        </p:txBody>
      </p:sp>
      <p:sp>
        <p:nvSpPr>
          <p:cNvPr id="10" name="object 10">
            <a:extLst>
              <a:ext uri="{FF2B5EF4-FFF2-40B4-BE49-F238E27FC236}">
                <a16:creationId xmlns:a16="http://schemas.microsoft.com/office/drawing/2014/main" id="{BD80D9BC-B17A-4A62-BA8B-AE05B9A12DBC}"/>
              </a:ext>
            </a:extLst>
          </p:cNvPr>
          <p:cNvSpPr txBox="1"/>
          <p:nvPr/>
        </p:nvSpPr>
        <p:spPr>
          <a:xfrm>
            <a:off x="7537450" y="1613307"/>
            <a:ext cx="782320" cy="299720"/>
          </a:xfrm>
          <a:prstGeom prst="rect">
            <a:avLst/>
          </a:prstGeom>
        </p:spPr>
        <p:txBody>
          <a:bodyPr vert="horz" wrap="square" lIns="0" tIns="12700" rIns="0" bIns="0" rtlCol="0">
            <a:spAutoFit/>
          </a:bodyPr>
          <a:lstStyle/>
          <a:p>
            <a:pPr marL="12700">
              <a:lnSpc>
                <a:spcPct val="100000"/>
              </a:lnSpc>
              <a:spcBef>
                <a:spcPts val="100"/>
              </a:spcBef>
            </a:pPr>
            <a:r>
              <a:rPr sz="1800" spc="-130" dirty="0">
                <a:latin typeface="Garamond"/>
                <a:cs typeface="Garamond"/>
              </a:rPr>
              <a:t>M</a:t>
            </a:r>
            <a:r>
              <a:rPr sz="1800" spc="-15" dirty="0">
                <a:latin typeface="Garamond"/>
                <a:cs typeface="Garamond"/>
              </a:rPr>
              <a:t>e</a:t>
            </a:r>
            <a:r>
              <a:rPr sz="1800" spc="-75" dirty="0">
                <a:latin typeface="Garamond"/>
                <a:cs typeface="Garamond"/>
              </a:rPr>
              <a:t>mo</a:t>
            </a:r>
            <a:r>
              <a:rPr sz="1800" spc="-50" dirty="0">
                <a:latin typeface="Garamond"/>
                <a:cs typeface="Garamond"/>
              </a:rPr>
              <a:t>r</a:t>
            </a:r>
            <a:r>
              <a:rPr sz="1800" spc="-215" dirty="0">
                <a:latin typeface="Garamond"/>
                <a:cs typeface="Garamond"/>
              </a:rPr>
              <a:t>y</a:t>
            </a:r>
            <a:endParaRPr sz="1800">
              <a:latin typeface="Garamond"/>
              <a:cs typeface="Garamond"/>
            </a:endParaRPr>
          </a:p>
        </p:txBody>
      </p:sp>
      <p:sp>
        <p:nvSpPr>
          <p:cNvPr id="11" name="object 11">
            <a:extLst>
              <a:ext uri="{FF2B5EF4-FFF2-40B4-BE49-F238E27FC236}">
                <a16:creationId xmlns:a16="http://schemas.microsoft.com/office/drawing/2014/main" id="{2187F7DF-67E1-433D-9959-80B404C10340}"/>
              </a:ext>
            </a:extLst>
          </p:cNvPr>
          <p:cNvSpPr/>
          <p:nvPr/>
        </p:nvSpPr>
        <p:spPr>
          <a:xfrm>
            <a:off x="7505700" y="1981607"/>
            <a:ext cx="914400" cy="1905000"/>
          </a:xfrm>
          <a:custGeom>
            <a:avLst/>
            <a:gdLst/>
            <a:ahLst/>
            <a:cxnLst/>
            <a:rect l="l" t="t" r="r" b="b"/>
            <a:pathLst>
              <a:path w="914400" h="1905000">
                <a:moveTo>
                  <a:pt x="0" y="0"/>
                </a:moveTo>
                <a:lnTo>
                  <a:pt x="914400" y="0"/>
                </a:lnTo>
                <a:lnTo>
                  <a:pt x="914400" y="1905000"/>
                </a:lnTo>
                <a:lnTo>
                  <a:pt x="0" y="1905000"/>
                </a:lnTo>
                <a:lnTo>
                  <a:pt x="0" y="0"/>
                </a:lnTo>
                <a:close/>
              </a:path>
            </a:pathLst>
          </a:custGeom>
          <a:ln w="12700">
            <a:solidFill>
              <a:srgbClr val="000000"/>
            </a:solidFill>
          </a:ln>
        </p:spPr>
        <p:txBody>
          <a:bodyPr wrap="square" lIns="0" tIns="0" rIns="0" bIns="0" rtlCol="0"/>
          <a:lstStyle/>
          <a:p>
            <a:endParaRPr/>
          </a:p>
        </p:txBody>
      </p:sp>
      <p:sp>
        <p:nvSpPr>
          <p:cNvPr id="12" name="object 12">
            <a:extLst>
              <a:ext uri="{FF2B5EF4-FFF2-40B4-BE49-F238E27FC236}">
                <a16:creationId xmlns:a16="http://schemas.microsoft.com/office/drawing/2014/main" id="{F0B6DF6A-5F6B-41E3-9CC5-770C4DEF950F}"/>
              </a:ext>
            </a:extLst>
          </p:cNvPr>
          <p:cNvSpPr txBox="1"/>
          <p:nvPr/>
        </p:nvSpPr>
        <p:spPr>
          <a:xfrm>
            <a:off x="7505700" y="1981607"/>
            <a:ext cx="914400" cy="381000"/>
          </a:xfrm>
          <a:prstGeom prst="rect">
            <a:avLst/>
          </a:prstGeom>
          <a:ln w="12700">
            <a:solidFill>
              <a:srgbClr val="000000"/>
            </a:solidFill>
          </a:ln>
        </p:spPr>
        <p:txBody>
          <a:bodyPr vert="horz" wrap="square" lIns="0" tIns="25400" rIns="0" bIns="0" rtlCol="0">
            <a:spAutoFit/>
          </a:bodyPr>
          <a:lstStyle/>
          <a:p>
            <a:pPr marL="93980" algn="ctr">
              <a:lnSpc>
                <a:spcPct val="100000"/>
              </a:lnSpc>
              <a:spcBef>
                <a:spcPts val="200"/>
              </a:spcBef>
            </a:pPr>
            <a:r>
              <a:rPr sz="1800" spc="-20" dirty="0">
                <a:latin typeface="Garamond"/>
                <a:cs typeface="Garamond"/>
              </a:rPr>
              <a:t>4</a:t>
            </a:r>
            <a:endParaRPr sz="1800">
              <a:latin typeface="Garamond"/>
              <a:cs typeface="Garamond"/>
            </a:endParaRPr>
          </a:p>
        </p:txBody>
      </p:sp>
      <p:graphicFrame>
        <p:nvGraphicFramePr>
          <p:cNvPr id="13" name="object 13">
            <a:extLst>
              <a:ext uri="{FF2B5EF4-FFF2-40B4-BE49-F238E27FC236}">
                <a16:creationId xmlns:a16="http://schemas.microsoft.com/office/drawing/2014/main" id="{1F1B2E9D-4B7B-4E2A-87E6-3063FC09761B}"/>
              </a:ext>
            </a:extLst>
          </p:cNvPr>
          <p:cNvGraphicFramePr>
            <a:graphicFrameLocks noGrp="1"/>
          </p:cNvGraphicFramePr>
          <p:nvPr>
            <p:extLst/>
          </p:nvPr>
        </p:nvGraphicFramePr>
        <p:xfrm>
          <a:off x="6197600" y="3499257"/>
          <a:ext cx="914400" cy="381000"/>
        </p:xfrm>
        <a:graphic>
          <a:graphicData uri="http://schemas.openxmlformats.org/drawingml/2006/table">
            <a:tbl>
              <a:tblPr firstRow="1" bandRow="1">
                <a:tableStyleId>{2D5ABB26-0587-4C30-8999-92F81FD0307C}</a:tableStyleId>
              </a:tblPr>
              <a:tblGrid>
                <a:gridCol w="304800">
                  <a:extLst>
                    <a:ext uri="{9D8B030D-6E8A-4147-A177-3AD203B41FA5}">
                      <a16:colId xmlns:a16="http://schemas.microsoft.com/office/drawing/2014/main" val="20000"/>
                    </a:ext>
                  </a:extLst>
                </a:gridCol>
                <a:gridCol w="304800">
                  <a:extLst>
                    <a:ext uri="{9D8B030D-6E8A-4147-A177-3AD203B41FA5}">
                      <a16:colId xmlns:a16="http://schemas.microsoft.com/office/drawing/2014/main" val="20001"/>
                    </a:ext>
                  </a:extLst>
                </a:gridCol>
                <a:gridCol w="304800">
                  <a:extLst>
                    <a:ext uri="{9D8B030D-6E8A-4147-A177-3AD203B41FA5}">
                      <a16:colId xmlns:a16="http://schemas.microsoft.com/office/drawing/2014/main" val="20002"/>
                    </a:ext>
                  </a:extLst>
                </a:gridCol>
              </a:tblGrid>
              <a:tr h="381000">
                <a:tc>
                  <a:txBody>
                    <a:bodyPr/>
                    <a:lstStyle/>
                    <a:p>
                      <a:pPr>
                        <a:lnSpc>
                          <a:spcPct val="100000"/>
                        </a:lnSpc>
                      </a:pPr>
                      <a:endParaRPr sz="1800">
                        <a:latin typeface="Times New Roman"/>
                        <a:cs typeface="Times New Roman"/>
                      </a:endParaRPr>
                    </a:p>
                  </a:txBody>
                  <a:tcPr marL="0" marR="0" marT="0" marB="0">
                    <a:lnL w="12700">
                      <a:solidFill>
                        <a:srgbClr val="ABABAB"/>
                      </a:solidFill>
                      <a:prstDash val="solid"/>
                    </a:lnL>
                    <a:lnR w="12700">
                      <a:solidFill>
                        <a:srgbClr val="ABABAB"/>
                      </a:solidFill>
                      <a:prstDash val="solid"/>
                    </a:lnR>
                    <a:lnT w="12700">
                      <a:solidFill>
                        <a:srgbClr val="ABABAB"/>
                      </a:solidFill>
                      <a:prstDash val="solid"/>
                    </a:lnT>
                    <a:lnB w="12700">
                      <a:solidFill>
                        <a:srgbClr val="ABABAB"/>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ABABAB"/>
                      </a:solidFill>
                      <a:prstDash val="solid"/>
                    </a:lnL>
                    <a:lnR w="12700">
                      <a:solidFill>
                        <a:srgbClr val="ABABAB"/>
                      </a:solidFill>
                      <a:prstDash val="solid"/>
                    </a:lnR>
                    <a:lnT w="12700">
                      <a:solidFill>
                        <a:srgbClr val="ABABAB"/>
                      </a:solidFill>
                      <a:prstDash val="solid"/>
                    </a:lnT>
                    <a:lnB w="12700">
                      <a:solidFill>
                        <a:srgbClr val="ABABAB"/>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ABABAB"/>
                      </a:solidFill>
                      <a:prstDash val="solid"/>
                    </a:lnL>
                    <a:lnR w="12700">
                      <a:solidFill>
                        <a:srgbClr val="ABABAB"/>
                      </a:solidFill>
                      <a:prstDash val="solid"/>
                    </a:lnR>
                    <a:lnT w="12700">
                      <a:solidFill>
                        <a:srgbClr val="ABABAB"/>
                      </a:solidFill>
                      <a:prstDash val="solid"/>
                    </a:lnT>
                    <a:lnB w="12700">
                      <a:solidFill>
                        <a:srgbClr val="ABABAB"/>
                      </a:solidFill>
                      <a:prstDash val="solid"/>
                    </a:lnB>
                  </a:tcPr>
                </a:tc>
                <a:extLst>
                  <a:ext uri="{0D108BD9-81ED-4DB2-BD59-A6C34878D82A}">
                    <a16:rowId xmlns:a16="http://schemas.microsoft.com/office/drawing/2014/main" val="10000"/>
                  </a:ext>
                </a:extLst>
              </a:tr>
            </a:tbl>
          </a:graphicData>
        </a:graphic>
      </p:graphicFrame>
      <p:sp>
        <p:nvSpPr>
          <p:cNvPr id="14" name="object 14">
            <a:extLst>
              <a:ext uri="{FF2B5EF4-FFF2-40B4-BE49-F238E27FC236}">
                <a16:creationId xmlns:a16="http://schemas.microsoft.com/office/drawing/2014/main" id="{86A67DD3-EF4B-4F07-891A-59F8DC20A129}"/>
              </a:ext>
            </a:extLst>
          </p:cNvPr>
          <p:cNvSpPr/>
          <p:nvPr/>
        </p:nvSpPr>
        <p:spPr>
          <a:xfrm>
            <a:off x="4957762" y="3505607"/>
            <a:ext cx="304800" cy="381000"/>
          </a:xfrm>
          <a:custGeom>
            <a:avLst/>
            <a:gdLst/>
            <a:ahLst/>
            <a:cxnLst/>
            <a:rect l="l" t="t" r="r" b="b"/>
            <a:pathLst>
              <a:path w="304800" h="381000">
                <a:moveTo>
                  <a:pt x="0" y="0"/>
                </a:moveTo>
                <a:lnTo>
                  <a:pt x="304800" y="0"/>
                </a:lnTo>
                <a:lnTo>
                  <a:pt x="304800" y="381000"/>
                </a:lnTo>
                <a:lnTo>
                  <a:pt x="0" y="381000"/>
                </a:lnTo>
                <a:lnTo>
                  <a:pt x="0" y="0"/>
                </a:lnTo>
                <a:close/>
              </a:path>
            </a:pathLst>
          </a:custGeom>
          <a:ln w="12700">
            <a:solidFill>
              <a:srgbClr val="ABABAB"/>
            </a:solidFill>
          </a:ln>
        </p:spPr>
        <p:txBody>
          <a:bodyPr wrap="square" lIns="0" tIns="0" rIns="0" bIns="0" rtlCol="0"/>
          <a:lstStyle/>
          <a:p>
            <a:endParaRPr/>
          </a:p>
        </p:txBody>
      </p:sp>
      <p:sp>
        <p:nvSpPr>
          <p:cNvPr id="15" name="object 15">
            <a:extLst>
              <a:ext uri="{FF2B5EF4-FFF2-40B4-BE49-F238E27FC236}">
                <a16:creationId xmlns:a16="http://schemas.microsoft.com/office/drawing/2014/main" id="{24569118-B5F7-4B51-8C0E-6C59364389CE}"/>
              </a:ext>
            </a:extLst>
          </p:cNvPr>
          <p:cNvSpPr/>
          <p:nvPr/>
        </p:nvSpPr>
        <p:spPr>
          <a:xfrm>
            <a:off x="5262562" y="3505607"/>
            <a:ext cx="304800" cy="381000"/>
          </a:xfrm>
          <a:custGeom>
            <a:avLst/>
            <a:gdLst/>
            <a:ahLst/>
            <a:cxnLst/>
            <a:rect l="l" t="t" r="r" b="b"/>
            <a:pathLst>
              <a:path w="304800" h="381000">
                <a:moveTo>
                  <a:pt x="0" y="0"/>
                </a:moveTo>
                <a:lnTo>
                  <a:pt x="304800" y="0"/>
                </a:lnTo>
                <a:lnTo>
                  <a:pt x="304800" y="381000"/>
                </a:lnTo>
                <a:lnTo>
                  <a:pt x="0" y="381000"/>
                </a:lnTo>
                <a:lnTo>
                  <a:pt x="0" y="0"/>
                </a:lnTo>
                <a:close/>
              </a:path>
            </a:pathLst>
          </a:custGeom>
          <a:ln w="12700">
            <a:solidFill>
              <a:srgbClr val="ABABAB"/>
            </a:solidFill>
          </a:ln>
        </p:spPr>
        <p:txBody>
          <a:bodyPr wrap="square" lIns="0" tIns="0" rIns="0" bIns="0" rtlCol="0"/>
          <a:lstStyle/>
          <a:p>
            <a:endParaRPr/>
          </a:p>
        </p:txBody>
      </p:sp>
      <p:sp>
        <p:nvSpPr>
          <p:cNvPr id="16" name="object 16">
            <a:extLst>
              <a:ext uri="{FF2B5EF4-FFF2-40B4-BE49-F238E27FC236}">
                <a16:creationId xmlns:a16="http://schemas.microsoft.com/office/drawing/2014/main" id="{73276B03-8CAE-4CEF-9962-267C2292F3D1}"/>
              </a:ext>
            </a:extLst>
          </p:cNvPr>
          <p:cNvSpPr/>
          <p:nvPr/>
        </p:nvSpPr>
        <p:spPr>
          <a:xfrm>
            <a:off x="7505700" y="3505607"/>
            <a:ext cx="914400" cy="381000"/>
          </a:xfrm>
          <a:custGeom>
            <a:avLst/>
            <a:gdLst/>
            <a:ahLst/>
            <a:cxnLst/>
            <a:rect l="l" t="t" r="r" b="b"/>
            <a:pathLst>
              <a:path w="914400" h="381000">
                <a:moveTo>
                  <a:pt x="0" y="0"/>
                </a:moveTo>
                <a:lnTo>
                  <a:pt x="914400" y="0"/>
                </a:lnTo>
                <a:lnTo>
                  <a:pt x="914400" y="381000"/>
                </a:lnTo>
                <a:lnTo>
                  <a:pt x="0" y="381000"/>
                </a:lnTo>
                <a:lnTo>
                  <a:pt x="0" y="0"/>
                </a:lnTo>
                <a:close/>
              </a:path>
            </a:pathLst>
          </a:custGeom>
          <a:ln w="12700">
            <a:solidFill>
              <a:srgbClr val="ABABAB"/>
            </a:solidFill>
          </a:ln>
        </p:spPr>
        <p:txBody>
          <a:bodyPr wrap="square" lIns="0" tIns="0" rIns="0" bIns="0" rtlCol="0"/>
          <a:lstStyle/>
          <a:p>
            <a:endParaRPr/>
          </a:p>
        </p:txBody>
      </p:sp>
      <p:sp>
        <p:nvSpPr>
          <p:cNvPr id="17" name="object 17">
            <a:extLst>
              <a:ext uri="{FF2B5EF4-FFF2-40B4-BE49-F238E27FC236}">
                <a16:creationId xmlns:a16="http://schemas.microsoft.com/office/drawing/2014/main" id="{27B2A6F0-1EF0-4BE4-A8E2-067392E6A1F9}"/>
              </a:ext>
            </a:extLst>
          </p:cNvPr>
          <p:cNvSpPr txBox="1"/>
          <p:nvPr/>
        </p:nvSpPr>
        <p:spPr>
          <a:xfrm>
            <a:off x="1949450" y="1841907"/>
            <a:ext cx="261620" cy="299720"/>
          </a:xfrm>
          <a:prstGeom prst="rect">
            <a:avLst/>
          </a:prstGeom>
        </p:spPr>
        <p:txBody>
          <a:bodyPr vert="horz" wrap="square" lIns="0" tIns="12700" rIns="0" bIns="0" rtlCol="0">
            <a:spAutoFit/>
          </a:bodyPr>
          <a:lstStyle/>
          <a:p>
            <a:pPr marL="12700">
              <a:lnSpc>
                <a:spcPct val="100000"/>
              </a:lnSpc>
              <a:spcBef>
                <a:spcPts val="100"/>
              </a:spcBef>
            </a:pPr>
            <a:r>
              <a:rPr sz="1800" spc="-35" dirty="0">
                <a:latin typeface="Garamond"/>
                <a:cs typeface="Garamond"/>
              </a:rPr>
              <a:t>P0</a:t>
            </a:r>
            <a:endParaRPr sz="1800">
              <a:latin typeface="Garamond"/>
              <a:cs typeface="Garamond"/>
            </a:endParaRPr>
          </a:p>
        </p:txBody>
      </p:sp>
      <p:sp>
        <p:nvSpPr>
          <p:cNvPr id="18" name="object 18">
            <a:extLst>
              <a:ext uri="{FF2B5EF4-FFF2-40B4-BE49-F238E27FC236}">
                <a16:creationId xmlns:a16="http://schemas.microsoft.com/office/drawing/2014/main" id="{BCFEBAEA-1CC2-4018-8369-F805B19DC16A}"/>
              </a:ext>
            </a:extLst>
          </p:cNvPr>
          <p:cNvSpPr txBox="1"/>
          <p:nvPr/>
        </p:nvSpPr>
        <p:spPr>
          <a:xfrm>
            <a:off x="2546350" y="1994307"/>
            <a:ext cx="263525" cy="299720"/>
          </a:xfrm>
          <a:prstGeom prst="rect">
            <a:avLst/>
          </a:prstGeom>
        </p:spPr>
        <p:txBody>
          <a:bodyPr vert="horz" wrap="square" lIns="0" tIns="12700" rIns="0" bIns="0" rtlCol="0">
            <a:spAutoFit/>
          </a:bodyPr>
          <a:lstStyle/>
          <a:p>
            <a:pPr marL="12700">
              <a:lnSpc>
                <a:spcPct val="100000"/>
              </a:lnSpc>
              <a:spcBef>
                <a:spcPts val="100"/>
              </a:spcBef>
            </a:pPr>
            <a:r>
              <a:rPr sz="1800" spc="-45" dirty="0">
                <a:latin typeface="Garamond"/>
                <a:cs typeface="Garamond"/>
              </a:rPr>
              <a:t>L1</a:t>
            </a:r>
            <a:endParaRPr sz="1800">
              <a:latin typeface="Garamond"/>
              <a:cs typeface="Garamond"/>
            </a:endParaRPr>
          </a:p>
        </p:txBody>
      </p:sp>
      <p:sp>
        <p:nvSpPr>
          <p:cNvPr id="19" name="object 19">
            <a:extLst>
              <a:ext uri="{FF2B5EF4-FFF2-40B4-BE49-F238E27FC236}">
                <a16:creationId xmlns:a16="http://schemas.microsoft.com/office/drawing/2014/main" id="{9BEDEF1A-5F3A-425E-AB4A-62257D093829}"/>
              </a:ext>
            </a:extLst>
          </p:cNvPr>
          <p:cNvSpPr txBox="1"/>
          <p:nvPr/>
        </p:nvSpPr>
        <p:spPr>
          <a:xfrm>
            <a:off x="766762" y="2515007"/>
            <a:ext cx="304800" cy="381000"/>
          </a:xfrm>
          <a:prstGeom prst="rect">
            <a:avLst/>
          </a:prstGeom>
          <a:ln w="12700">
            <a:solidFill>
              <a:srgbClr val="000000"/>
            </a:solidFill>
          </a:ln>
        </p:spPr>
        <p:txBody>
          <a:bodyPr vert="horz" wrap="square" lIns="0" tIns="25400" rIns="0" bIns="0" rtlCol="0">
            <a:spAutoFit/>
          </a:bodyPr>
          <a:lstStyle/>
          <a:p>
            <a:pPr marL="128270">
              <a:lnSpc>
                <a:spcPct val="100000"/>
              </a:lnSpc>
              <a:spcBef>
                <a:spcPts val="200"/>
              </a:spcBef>
            </a:pPr>
            <a:r>
              <a:rPr sz="1800" spc="-20" dirty="0">
                <a:latin typeface="Garamond"/>
                <a:cs typeface="Garamond"/>
              </a:rPr>
              <a:t>0</a:t>
            </a:r>
            <a:endParaRPr sz="1800">
              <a:latin typeface="Garamond"/>
              <a:cs typeface="Garamond"/>
            </a:endParaRPr>
          </a:p>
        </p:txBody>
      </p:sp>
      <p:sp>
        <p:nvSpPr>
          <p:cNvPr id="20" name="object 20">
            <a:extLst>
              <a:ext uri="{FF2B5EF4-FFF2-40B4-BE49-F238E27FC236}">
                <a16:creationId xmlns:a16="http://schemas.microsoft.com/office/drawing/2014/main" id="{83EA99FE-DF74-4541-9488-E901EAFB7AEB}"/>
              </a:ext>
            </a:extLst>
          </p:cNvPr>
          <p:cNvSpPr txBox="1"/>
          <p:nvPr/>
        </p:nvSpPr>
        <p:spPr>
          <a:xfrm>
            <a:off x="1071562" y="2515007"/>
            <a:ext cx="304800" cy="381000"/>
          </a:xfrm>
          <a:prstGeom prst="rect">
            <a:avLst/>
          </a:prstGeom>
          <a:ln w="12700">
            <a:solidFill>
              <a:srgbClr val="000000"/>
            </a:solidFill>
          </a:ln>
        </p:spPr>
        <p:txBody>
          <a:bodyPr vert="horz" wrap="square" lIns="0" tIns="25400" rIns="0" bIns="0" rtlCol="0">
            <a:spAutoFit/>
          </a:bodyPr>
          <a:lstStyle/>
          <a:p>
            <a:pPr marL="128270">
              <a:lnSpc>
                <a:spcPct val="100000"/>
              </a:lnSpc>
              <a:spcBef>
                <a:spcPts val="200"/>
              </a:spcBef>
            </a:pPr>
            <a:r>
              <a:rPr sz="1800" spc="-20" dirty="0">
                <a:latin typeface="Garamond"/>
                <a:cs typeface="Garamond"/>
              </a:rPr>
              <a:t>1</a:t>
            </a:r>
            <a:endParaRPr sz="1800">
              <a:latin typeface="Garamond"/>
              <a:cs typeface="Garamond"/>
            </a:endParaRPr>
          </a:p>
        </p:txBody>
      </p:sp>
      <p:sp>
        <p:nvSpPr>
          <p:cNvPr id="21" name="object 21">
            <a:extLst>
              <a:ext uri="{FF2B5EF4-FFF2-40B4-BE49-F238E27FC236}">
                <a16:creationId xmlns:a16="http://schemas.microsoft.com/office/drawing/2014/main" id="{CD7CD613-7E55-4E53-8B7D-78A14B73B8E9}"/>
              </a:ext>
            </a:extLst>
          </p:cNvPr>
          <p:cNvSpPr txBox="1"/>
          <p:nvPr/>
        </p:nvSpPr>
        <p:spPr>
          <a:xfrm>
            <a:off x="615950" y="2146707"/>
            <a:ext cx="882650" cy="299720"/>
          </a:xfrm>
          <a:prstGeom prst="rect">
            <a:avLst/>
          </a:prstGeom>
        </p:spPr>
        <p:txBody>
          <a:bodyPr vert="horz" wrap="square" lIns="0" tIns="12700" rIns="0" bIns="0" rtlCol="0">
            <a:spAutoFit/>
          </a:bodyPr>
          <a:lstStyle/>
          <a:p>
            <a:pPr marL="12700">
              <a:lnSpc>
                <a:spcPct val="100000"/>
              </a:lnSpc>
              <a:spcBef>
                <a:spcPts val="100"/>
              </a:spcBef>
            </a:pPr>
            <a:r>
              <a:rPr sz="1800" spc="-60" dirty="0">
                <a:latin typeface="Garamond"/>
                <a:cs typeface="Garamond"/>
              </a:rPr>
              <a:t>Line</a:t>
            </a:r>
            <a:r>
              <a:rPr sz="1800" spc="-95" dirty="0">
                <a:latin typeface="Garamond"/>
                <a:cs typeface="Garamond"/>
              </a:rPr>
              <a:t> </a:t>
            </a:r>
            <a:r>
              <a:rPr sz="1800" spc="-35" dirty="0">
                <a:latin typeface="Garamond"/>
                <a:cs typeface="Garamond"/>
              </a:rPr>
              <a:t>state</a:t>
            </a:r>
            <a:endParaRPr sz="1800">
              <a:latin typeface="Garamond"/>
              <a:cs typeface="Garamond"/>
            </a:endParaRPr>
          </a:p>
        </p:txBody>
      </p:sp>
      <p:sp>
        <p:nvSpPr>
          <p:cNvPr id="22" name="object 22">
            <a:extLst>
              <a:ext uri="{FF2B5EF4-FFF2-40B4-BE49-F238E27FC236}">
                <a16:creationId xmlns:a16="http://schemas.microsoft.com/office/drawing/2014/main" id="{0EF67A21-5CFC-42C3-9232-99935DE3C536}"/>
              </a:ext>
            </a:extLst>
          </p:cNvPr>
          <p:cNvSpPr txBox="1"/>
          <p:nvPr/>
        </p:nvSpPr>
        <p:spPr>
          <a:xfrm>
            <a:off x="1949450" y="3975507"/>
            <a:ext cx="261620" cy="299720"/>
          </a:xfrm>
          <a:prstGeom prst="rect">
            <a:avLst/>
          </a:prstGeom>
        </p:spPr>
        <p:txBody>
          <a:bodyPr vert="horz" wrap="square" lIns="0" tIns="12700" rIns="0" bIns="0" rtlCol="0">
            <a:spAutoFit/>
          </a:bodyPr>
          <a:lstStyle/>
          <a:p>
            <a:pPr marL="12700">
              <a:lnSpc>
                <a:spcPct val="100000"/>
              </a:lnSpc>
              <a:spcBef>
                <a:spcPts val="100"/>
              </a:spcBef>
            </a:pPr>
            <a:r>
              <a:rPr sz="1800" spc="-35" dirty="0">
                <a:latin typeface="Garamond"/>
                <a:cs typeface="Garamond"/>
              </a:rPr>
              <a:t>P1</a:t>
            </a:r>
            <a:endParaRPr sz="1800">
              <a:latin typeface="Garamond"/>
              <a:cs typeface="Garamond"/>
            </a:endParaRPr>
          </a:p>
        </p:txBody>
      </p:sp>
      <p:sp>
        <p:nvSpPr>
          <p:cNvPr id="23" name="object 23">
            <a:extLst>
              <a:ext uri="{FF2B5EF4-FFF2-40B4-BE49-F238E27FC236}">
                <a16:creationId xmlns:a16="http://schemas.microsoft.com/office/drawing/2014/main" id="{1F8D4270-2966-4A57-B468-B0296F770A09}"/>
              </a:ext>
            </a:extLst>
          </p:cNvPr>
          <p:cNvSpPr txBox="1"/>
          <p:nvPr/>
        </p:nvSpPr>
        <p:spPr>
          <a:xfrm>
            <a:off x="2546350" y="4127907"/>
            <a:ext cx="263525" cy="299720"/>
          </a:xfrm>
          <a:prstGeom prst="rect">
            <a:avLst/>
          </a:prstGeom>
        </p:spPr>
        <p:txBody>
          <a:bodyPr vert="horz" wrap="square" lIns="0" tIns="12700" rIns="0" bIns="0" rtlCol="0">
            <a:spAutoFit/>
          </a:bodyPr>
          <a:lstStyle/>
          <a:p>
            <a:pPr marL="12700">
              <a:lnSpc>
                <a:spcPct val="100000"/>
              </a:lnSpc>
              <a:spcBef>
                <a:spcPts val="100"/>
              </a:spcBef>
            </a:pPr>
            <a:r>
              <a:rPr sz="1800" spc="-45" dirty="0">
                <a:latin typeface="Garamond"/>
                <a:cs typeface="Garamond"/>
              </a:rPr>
              <a:t>L1</a:t>
            </a:r>
            <a:endParaRPr sz="1800">
              <a:latin typeface="Garamond"/>
              <a:cs typeface="Garamond"/>
            </a:endParaRPr>
          </a:p>
        </p:txBody>
      </p:sp>
      <p:sp>
        <p:nvSpPr>
          <p:cNvPr id="24" name="object 24">
            <a:extLst>
              <a:ext uri="{FF2B5EF4-FFF2-40B4-BE49-F238E27FC236}">
                <a16:creationId xmlns:a16="http://schemas.microsoft.com/office/drawing/2014/main" id="{AC6144E3-AA51-4837-BAA2-113288F0D762}"/>
              </a:ext>
            </a:extLst>
          </p:cNvPr>
          <p:cNvSpPr txBox="1"/>
          <p:nvPr/>
        </p:nvSpPr>
        <p:spPr>
          <a:xfrm>
            <a:off x="766762" y="4648607"/>
            <a:ext cx="304800" cy="381000"/>
          </a:xfrm>
          <a:prstGeom prst="rect">
            <a:avLst/>
          </a:prstGeom>
          <a:ln w="12700">
            <a:solidFill>
              <a:srgbClr val="000000"/>
            </a:solidFill>
          </a:ln>
        </p:spPr>
        <p:txBody>
          <a:bodyPr vert="horz" wrap="square" lIns="0" tIns="25400" rIns="0" bIns="0" rtlCol="0">
            <a:spAutoFit/>
          </a:bodyPr>
          <a:lstStyle/>
          <a:p>
            <a:pPr marL="128270">
              <a:lnSpc>
                <a:spcPct val="100000"/>
              </a:lnSpc>
              <a:spcBef>
                <a:spcPts val="200"/>
              </a:spcBef>
            </a:pPr>
            <a:r>
              <a:rPr sz="1800" spc="-20" dirty="0">
                <a:latin typeface="Garamond"/>
                <a:cs typeface="Garamond"/>
              </a:rPr>
              <a:t>0</a:t>
            </a:r>
            <a:endParaRPr sz="1800">
              <a:latin typeface="Garamond"/>
              <a:cs typeface="Garamond"/>
            </a:endParaRPr>
          </a:p>
        </p:txBody>
      </p:sp>
      <p:sp>
        <p:nvSpPr>
          <p:cNvPr id="25" name="object 25">
            <a:extLst>
              <a:ext uri="{FF2B5EF4-FFF2-40B4-BE49-F238E27FC236}">
                <a16:creationId xmlns:a16="http://schemas.microsoft.com/office/drawing/2014/main" id="{0B561B4C-7640-4EB6-89C0-F86D10FFBBF4}"/>
              </a:ext>
            </a:extLst>
          </p:cNvPr>
          <p:cNvSpPr txBox="1"/>
          <p:nvPr/>
        </p:nvSpPr>
        <p:spPr>
          <a:xfrm>
            <a:off x="4845050" y="4813707"/>
            <a:ext cx="261620" cy="299720"/>
          </a:xfrm>
          <a:prstGeom prst="rect">
            <a:avLst/>
          </a:prstGeom>
        </p:spPr>
        <p:txBody>
          <a:bodyPr vert="horz" wrap="square" lIns="0" tIns="12700" rIns="0" bIns="0" rtlCol="0">
            <a:spAutoFit/>
          </a:bodyPr>
          <a:lstStyle/>
          <a:p>
            <a:pPr marL="12700">
              <a:lnSpc>
                <a:spcPct val="100000"/>
              </a:lnSpc>
              <a:spcBef>
                <a:spcPts val="100"/>
              </a:spcBef>
            </a:pPr>
            <a:r>
              <a:rPr sz="1800" spc="-35" dirty="0">
                <a:latin typeface="Garamond"/>
                <a:cs typeface="Garamond"/>
              </a:rPr>
              <a:t>P2</a:t>
            </a:r>
            <a:endParaRPr sz="1800">
              <a:latin typeface="Garamond"/>
              <a:cs typeface="Garamond"/>
            </a:endParaRPr>
          </a:p>
        </p:txBody>
      </p:sp>
      <p:sp>
        <p:nvSpPr>
          <p:cNvPr id="26" name="object 26">
            <a:extLst>
              <a:ext uri="{FF2B5EF4-FFF2-40B4-BE49-F238E27FC236}">
                <a16:creationId xmlns:a16="http://schemas.microsoft.com/office/drawing/2014/main" id="{437E174D-D3D3-411A-8857-0F637D0C928A}"/>
              </a:ext>
            </a:extLst>
          </p:cNvPr>
          <p:cNvSpPr txBox="1"/>
          <p:nvPr/>
        </p:nvSpPr>
        <p:spPr>
          <a:xfrm>
            <a:off x="5441950" y="4966107"/>
            <a:ext cx="263525" cy="299720"/>
          </a:xfrm>
          <a:prstGeom prst="rect">
            <a:avLst/>
          </a:prstGeom>
        </p:spPr>
        <p:txBody>
          <a:bodyPr vert="horz" wrap="square" lIns="0" tIns="12700" rIns="0" bIns="0" rtlCol="0">
            <a:spAutoFit/>
          </a:bodyPr>
          <a:lstStyle/>
          <a:p>
            <a:pPr marL="12700">
              <a:lnSpc>
                <a:spcPct val="100000"/>
              </a:lnSpc>
              <a:spcBef>
                <a:spcPts val="100"/>
              </a:spcBef>
            </a:pPr>
            <a:r>
              <a:rPr sz="1800" spc="-45" dirty="0">
                <a:latin typeface="Garamond"/>
                <a:cs typeface="Garamond"/>
              </a:rPr>
              <a:t>L1</a:t>
            </a:r>
            <a:endParaRPr sz="1800">
              <a:latin typeface="Garamond"/>
              <a:cs typeface="Garamond"/>
            </a:endParaRPr>
          </a:p>
        </p:txBody>
      </p:sp>
      <p:sp>
        <p:nvSpPr>
          <p:cNvPr id="27" name="object 27">
            <a:extLst>
              <a:ext uri="{FF2B5EF4-FFF2-40B4-BE49-F238E27FC236}">
                <a16:creationId xmlns:a16="http://schemas.microsoft.com/office/drawing/2014/main" id="{8768B68D-EDB8-4B6E-8F58-8153961D821A}"/>
              </a:ext>
            </a:extLst>
          </p:cNvPr>
          <p:cNvSpPr txBox="1"/>
          <p:nvPr/>
        </p:nvSpPr>
        <p:spPr>
          <a:xfrm>
            <a:off x="3662362" y="5486807"/>
            <a:ext cx="304800" cy="381000"/>
          </a:xfrm>
          <a:prstGeom prst="rect">
            <a:avLst/>
          </a:prstGeom>
          <a:ln w="12700">
            <a:solidFill>
              <a:srgbClr val="000000"/>
            </a:solidFill>
          </a:ln>
        </p:spPr>
        <p:txBody>
          <a:bodyPr vert="horz" wrap="square" lIns="0" tIns="25400" rIns="0" bIns="0" rtlCol="0">
            <a:spAutoFit/>
          </a:bodyPr>
          <a:lstStyle/>
          <a:p>
            <a:pPr marL="128270">
              <a:lnSpc>
                <a:spcPct val="100000"/>
              </a:lnSpc>
              <a:spcBef>
                <a:spcPts val="200"/>
              </a:spcBef>
            </a:pPr>
            <a:r>
              <a:rPr sz="1800" spc="-20" dirty="0">
                <a:latin typeface="Garamond"/>
                <a:cs typeface="Garamond"/>
              </a:rPr>
              <a:t>0</a:t>
            </a:r>
            <a:endParaRPr sz="1800">
              <a:latin typeface="Garamond"/>
              <a:cs typeface="Garamond"/>
            </a:endParaRPr>
          </a:p>
        </p:txBody>
      </p:sp>
      <p:sp>
        <p:nvSpPr>
          <p:cNvPr id="28" name="object 28">
            <a:extLst>
              <a:ext uri="{FF2B5EF4-FFF2-40B4-BE49-F238E27FC236}">
                <a16:creationId xmlns:a16="http://schemas.microsoft.com/office/drawing/2014/main" id="{B437BDC5-6B80-40DB-A791-68E380140FFE}"/>
              </a:ext>
            </a:extLst>
          </p:cNvPr>
          <p:cNvSpPr txBox="1"/>
          <p:nvPr/>
        </p:nvSpPr>
        <p:spPr>
          <a:xfrm>
            <a:off x="3967162" y="5486807"/>
            <a:ext cx="304800" cy="381000"/>
          </a:xfrm>
          <a:prstGeom prst="rect">
            <a:avLst/>
          </a:prstGeom>
          <a:ln w="12700">
            <a:solidFill>
              <a:srgbClr val="000000"/>
            </a:solidFill>
          </a:ln>
        </p:spPr>
        <p:txBody>
          <a:bodyPr vert="horz" wrap="square" lIns="0" tIns="25400" rIns="0" bIns="0" rtlCol="0">
            <a:spAutoFit/>
          </a:bodyPr>
          <a:lstStyle/>
          <a:p>
            <a:pPr marL="128270">
              <a:lnSpc>
                <a:spcPct val="100000"/>
              </a:lnSpc>
              <a:spcBef>
                <a:spcPts val="200"/>
              </a:spcBef>
            </a:pPr>
            <a:r>
              <a:rPr sz="1800" spc="-20" dirty="0">
                <a:latin typeface="Garamond"/>
                <a:cs typeface="Garamond"/>
              </a:rPr>
              <a:t>0</a:t>
            </a:r>
            <a:endParaRPr sz="1800">
              <a:latin typeface="Garamond"/>
              <a:cs typeface="Garamond"/>
            </a:endParaRPr>
          </a:p>
        </p:txBody>
      </p:sp>
      <p:sp>
        <p:nvSpPr>
          <p:cNvPr id="29" name="object 29">
            <a:extLst>
              <a:ext uri="{FF2B5EF4-FFF2-40B4-BE49-F238E27FC236}">
                <a16:creationId xmlns:a16="http://schemas.microsoft.com/office/drawing/2014/main" id="{19103799-FCD0-4D7D-96FA-3E9EB17D9FE5}"/>
              </a:ext>
            </a:extLst>
          </p:cNvPr>
          <p:cNvSpPr txBox="1"/>
          <p:nvPr/>
        </p:nvSpPr>
        <p:spPr>
          <a:xfrm>
            <a:off x="3511550" y="5118507"/>
            <a:ext cx="882650" cy="299720"/>
          </a:xfrm>
          <a:prstGeom prst="rect">
            <a:avLst/>
          </a:prstGeom>
        </p:spPr>
        <p:txBody>
          <a:bodyPr vert="horz" wrap="square" lIns="0" tIns="12700" rIns="0" bIns="0" rtlCol="0">
            <a:spAutoFit/>
          </a:bodyPr>
          <a:lstStyle/>
          <a:p>
            <a:pPr marL="12700">
              <a:lnSpc>
                <a:spcPct val="100000"/>
              </a:lnSpc>
              <a:spcBef>
                <a:spcPts val="100"/>
              </a:spcBef>
            </a:pPr>
            <a:r>
              <a:rPr sz="1800" spc="-60" dirty="0">
                <a:latin typeface="Garamond"/>
                <a:cs typeface="Garamond"/>
              </a:rPr>
              <a:t>Line</a:t>
            </a:r>
            <a:r>
              <a:rPr sz="1800" spc="-95" dirty="0">
                <a:latin typeface="Garamond"/>
                <a:cs typeface="Garamond"/>
              </a:rPr>
              <a:t> </a:t>
            </a:r>
            <a:r>
              <a:rPr sz="1800" spc="-35" dirty="0">
                <a:latin typeface="Garamond"/>
                <a:cs typeface="Garamond"/>
              </a:rPr>
              <a:t>state</a:t>
            </a:r>
            <a:endParaRPr sz="1800">
              <a:latin typeface="Garamond"/>
              <a:cs typeface="Garamond"/>
            </a:endParaRPr>
          </a:p>
        </p:txBody>
      </p:sp>
      <p:sp>
        <p:nvSpPr>
          <p:cNvPr id="30" name="object 30">
            <a:extLst>
              <a:ext uri="{FF2B5EF4-FFF2-40B4-BE49-F238E27FC236}">
                <a16:creationId xmlns:a16="http://schemas.microsoft.com/office/drawing/2014/main" id="{9A550C7D-3FD2-4491-9D37-9092D9E3942C}"/>
              </a:ext>
            </a:extLst>
          </p:cNvPr>
          <p:cNvSpPr txBox="1"/>
          <p:nvPr/>
        </p:nvSpPr>
        <p:spPr>
          <a:xfrm>
            <a:off x="6242050" y="5499507"/>
            <a:ext cx="1017905" cy="848360"/>
          </a:xfrm>
          <a:prstGeom prst="rect">
            <a:avLst/>
          </a:prstGeom>
        </p:spPr>
        <p:txBody>
          <a:bodyPr vert="horz" wrap="square" lIns="0" tIns="27940" rIns="0" bIns="0" rtlCol="0">
            <a:spAutoFit/>
          </a:bodyPr>
          <a:lstStyle/>
          <a:p>
            <a:pPr marL="12700" marR="112395">
              <a:lnSpc>
                <a:spcPts val="1600"/>
              </a:lnSpc>
              <a:spcBef>
                <a:spcPts val="220"/>
              </a:spcBef>
            </a:pPr>
            <a:r>
              <a:rPr sz="1400" spc="-55" dirty="0">
                <a:solidFill>
                  <a:srgbClr val="0000FF"/>
                </a:solidFill>
                <a:latin typeface="Garamond"/>
                <a:cs typeface="Garamond"/>
              </a:rPr>
              <a:t>Cache</a:t>
            </a:r>
            <a:r>
              <a:rPr sz="1400" spc="-105" dirty="0">
                <a:solidFill>
                  <a:srgbClr val="0000FF"/>
                </a:solidFill>
                <a:latin typeface="Garamond"/>
                <a:cs typeface="Garamond"/>
              </a:rPr>
              <a:t> </a:t>
            </a:r>
            <a:r>
              <a:rPr sz="1400" spc="-25" dirty="0">
                <a:solidFill>
                  <a:srgbClr val="0000FF"/>
                </a:solidFill>
                <a:latin typeface="Garamond"/>
                <a:cs typeface="Garamond"/>
              </a:rPr>
              <a:t>states:  </a:t>
            </a:r>
            <a:r>
              <a:rPr sz="1400" spc="-20" dirty="0">
                <a:solidFill>
                  <a:srgbClr val="0000FF"/>
                </a:solidFill>
                <a:latin typeface="Garamond"/>
                <a:cs typeface="Garamond"/>
              </a:rPr>
              <a:t>00 </a:t>
            </a:r>
            <a:r>
              <a:rPr sz="1400" spc="-204" dirty="0">
                <a:solidFill>
                  <a:srgbClr val="0000FF"/>
                </a:solidFill>
                <a:latin typeface="Garamond"/>
                <a:cs typeface="Garamond"/>
              </a:rPr>
              <a:t>=</a:t>
            </a:r>
            <a:r>
              <a:rPr sz="1400" spc="-55" dirty="0">
                <a:solidFill>
                  <a:srgbClr val="0000FF"/>
                </a:solidFill>
                <a:latin typeface="Garamond"/>
                <a:cs typeface="Garamond"/>
              </a:rPr>
              <a:t> </a:t>
            </a:r>
            <a:r>
              <a:rPr sz="1400" spc="-60" dirty="0">
                <a:solidFill>
                  <a:srgbClr val="0000FF"/>
                </a:solidFill>
                <a:latin typeface="Garamond"/>
                <a:cs typeface="Garamond"/>
              </a:rPr>
              <a:t>invalid</a:t>
            </a:r>
            <a:endParaRPr sz="1400">
              <a:latin typeface="Garamond"/>
              <a:cs typeface="Garamond"/>
            </a:endParaRPr>
          </a:p>
          <a:p>
            <a:pPr marL="12700">
              <a:lnSpc>
                <a:spcPts val="1520"/>
              </a:lnSpc>
            </a:pPr>
            <a:r>
              <a:rPr sz="1400" spc="-20" dirty="0">
                <a:solidFill>
                  <a:srgbClr val="0000FF"/>
                </a:solidFill>
                <a:latin typeface="Garamond"/>
                <a:cs typeface="Garamond"/>
              </a:rPr>
              <a:t>01 </a:t>
            </a:r>
            <a:r>
              <a:rPr sz="1400" spc="-204" dirty="0">
                <a:solidFill>
                  <a:srgbClr val="0000FF"/>
                </a:solidFill>
                <a:latin typeface="Garamond"/>
                <a:cs typeface="Garamond"/>
              </a:rPr>
              <a:t>=</a:t>
            </a:r>
            <a:r>
              <a:rPr sz="1400" spc="-105" dirty="0">
                <a:solidFill>
                  <a:srgbClr val="0000FF"/>
                </a:solidFill>
                <a:latin typeface="Garamond"/>
                <a:cs typeface="Garamond"/>
              </a:rPr>
              <a:t> </a:t>
            </a:r>
            <a:r>
              <a:rPr sz="1400" spc="-30" dirty="0">
                <a:solidFill>
                  <a:srgbClr val="0000FF"/>
                </a:solidFill>
                <a:latin typeface="Garamond"/>
                <a:cs typeface="Garamond"/>
              </a:rPr>
              <a:t>shared</a:t>
            </a:r>
            <a:endParaRPr sz="1400">
              <a:latin typeface="Garamond"/>
              <a:cs typeface="Garamond"/>
            </a:endParaRPr>
          </a:p>
          <a:p>
            <a:pPr marL="12700">
              <a:lnSpc>
                <a:spcPts val="1639"/>
              </a:lnSpc>
            </a:pPr>
            <a:r>
              <a:rPr sz="1400" spc="-20" dirty="0">
                <a:solidFill>
                  <a:srgbClr val="0000FF"/>
                </a:solidFill>
                <a:latin typeface="Garamond"/>
                <a:cs typeface="Garamond"/>
              </a:rPr>
              <a:t>10 </a:t>
            </a:r>
            <a:r>
              <a:rPr sz="1400" spc="-204" dirty="0">
                <a:solidFill>
                  <a:srgbClr val="0000FF"/>
                </a:solidFill>
                <a:latin typeface="Garamond"/>
                <a:cs typeface="Garamond"/>
              </a:rPr>
              <a:t>=</a:t>
            </a:r>
            <a:r>
              <a:rPr sz="1400" spc="-75" dirty="0">
                <a:solidFill>
                  <a:srgbClr val="0000FF"/>
                </a:solidFill>
                <a:latin typeface="Garamond"/>
                <a:cs typeface="Garamond"/>
              </a:rPr>
              <a:t> </a:t>
            </a:r>
            <a:r>
              <a:rPr sz="1400" spc="-40" dirty="0">
                <a:solidFill>
                  <a:srgbClr val="0000FF"/>
                </a:solidFill>
                <a:latin typeface="Garamond"/>
                <a:cs typeface="Garamond"/>
              </a:rPr>
              <a:t>modified</a:t>
            </a:r>
            <a:endParaRPr sz="1400">
              <a:latin typeface="Garamond"/>
              <a:cs typeface="Garamond"/>
            </a:endParaRPr>
          </a:p>
        </p:txBody>
      </p:sp>
      <p:sp>
        <p:nvSpPr>
          <p:cNvPr id="31" name="object 31">
            <a:extLst>
              <a:ext uri="{FF2B5EF4-FFF2-40B4-BE49-F238E27FC236}">
                <a16:creationId xmlns:a16="http://schemas.microsoft.com/office/drawing/2014/main" id="{B3A430DE-4E81-49C8-B2A1-10F76A86D96D}"/>
              </a:ext>
            </a:extLst>
          </p:cNvPr>
          <p:cNvSpPr txBox="1"/>
          <p:nvPr/>
        </p:nvSpPr>
        <p:spPr>
          <a:xfrm>
            <a:off x="7613650" y="5499507"/>
            <a:ext cx="1149350" cy="848360"/>
          </a:xfrm>
          <a:prstGeom prst="rect">
            <a:avLst/>
          </a:prstGeom>
        </p:spPr>
        <p:txBody>
          <a:bodyPr vert="horz" wrap="square" lIns="0" tIns="12700" rIns="0" bIns="0" rtlCol="0">
            <a:spAutoFit/>
          </a:bodyPr>
          <a:lstStyle/>
          <a:p>
            <a:pPr marL="12700">
              <a:lnSpc>
                <a:spcPts val="1639"/>
              </a:lnSpc>
              <a:spcBef>
                <a:spcPts val="100"/>
              </a:spcBef>
            </a:pPr>
            <a:r>
              <a:rPr sz="1400" spc="-75" dirty="0">
                <a:solidFill>
                  <a:srgbClr val="0000FF"/>
                </a:solidFill>
                <a:latin typeface="Garamond"/>
                <a:cs typeface="Garamond"/>
              </a:rPr>
              <a:t>Dir.</a:t>
            </a:r>
            <a:r>
              <a:rPr sz="1400" spc="-25" dirty="0">
                <a:solidFill>
                  <a:srgbClr val="0000FF"/>
                </a:solidFill>
                <a:latin typeface="Garamond"/>
                <a:cs typeface="Garamond"/>
              </a:rPr>
              <a:t> states:</a:t>
            </a:r>
            <a:endParaRPr sz="1400">
              <a:latin typeface="Garamond"/>
              <a:cs typeface="Garamond"/>
            </a:endParaRPr>
          </a:p>
          <a:p>
            <a:pPr marL="12700" marR="5080">
              <a:lnSpc>
                <a:spcPts val="1600"/>
              </a:lnSpc>
              <a:spcBef>
                <a:spcPts val="80"/>
              </a:spcBef>
            </a:pPr>
            <a:r>
              <a:rPr sz="1400" spc="-20" dirty="0">
                <a:solidFill>
                  <a:srgbClr val="0000FF"/>
                </a:solidFill>
                <a:latin typeface="Garamond"/>
                <a:cs typeface="Garamond"/>
              </a:rPr>
              <a:t>00 </a:t>
            </a:r>
            <a:r>
              <a:rPr sz="1400" spc="-204" dirty="0">
                <a:solidFill>
                  <a:srgbClr val="0000FF"/>
                </a:solidFill>
                <a:latin typeface="Garamond"/>
                <a:cs typeface="Garamond"/>
              </a:rPr>
              <a:t>= </a:t>
            </a:r>
            <a:r>
              <a:rPr sz="1400" spc="-55" dirty="0">
                <a:solidFill>
                  <a:srgbClr val="0000FF"/>
                </a:solidFill>
                <a:latin typeface="Garamond"/>
                <a:cs typeface="Garamond"/>
              </a:rPr>
              <a:t>not </a:t>
            </a:r>
            <a:r>
              <a:rPr sz="1400" spc="-30" dirty="0">
                <a:solidFill>
                  <a:srgbClr val="0000FF"/>
                </a:solidFill>
                <a:latin typeface="Garamond"/>
                <a:cs typeface="Garamond"/>
              </a:rPr>
              <a:t>cached  </a:t>
            </a:r>
            <a:r>
              <a:rPr sz="1400" spc="-20" dirty="0">
                <a:solidFill>
                  <a:srgbClr val="0000FF"/>
                </a:solidFill>
                <a:latin typeface="Garamond"/>
                <a:cs typeface="Garamond"/>
              </a:rPr>
              <a:t>01 </a:t>
            </a:r>
            <a:r>
              <a:rPr sz="1400" spc="-204" dirty="0">
                <a:solidFill>
                  <a:srgbClr val="0000FF"/>
                </a:solidFill>
                <a:latin typeface="Garamond"/>
                <a:cs typeface="Garamond"/>
              </a:rPr>
              <a:t>=</a:t>
            </a:r>
            <a:r>
              <a:rPr sz="1400" spc="-190" dirty="0">
                <a:solidFill>
                  <a:srgbClr val="0000FF"/>
                </a:solidFill>
                <a:latin typeface="Garamond"/>
                <a:cs typeface="Garamond"/>
              </a:rPr>
              <a:t> </a:t>
            </a:r>
            <a:r>
              <a:rPr sz="1400" spc="-30" dirty="0">
                <a:solidFill>
                  <a:srgbClr val="0000FF"/>
                </a:solidFill>
                <a:latin typeface="Garamond"/>
                <a:cs typeface="Garamond"/>
              </a:rPr>
              <a:t>shared</a:t>
            </a:r>
            <a:endParaRPr sz="1400">
              <a:latin typeface="Garamond"/>
              <a:cs typeface="Garamond"/>
            </a:endParaRPr>
          </a:p>
          <a:p>
            <a:pPr marL="12700">
              <a:lnSpc>
                <a:spcPts val="1560"/>
              </a:lnSpc>
            </a:pPr>
            <a:r>
              <a:rPr sz="1400" spc="-20" dirty="0">
                <a:solidFill>
                  <a:srgbClr val="0000FF"/>
                </a:solidFill>
                <a:latin typeface="Garamond"/>
                <a:cs typeface="Garamond"/>
              </a:rPr>
              <a:t>10 </a:t>
            </a:r>
            <a:r>
              <a:rPr sz="1400" spc="-204" dirty="0">
                <a:solidFill>
                  <a:srgbClr val="0000FF"/>
                </a:solidFill>
                <a:latin typeface="Garamond"/>
                <a:cs typeface="Garamond"/>
              </a:rPr>
              <a:t>=</a:t>
            </a:r>
            <a:r>
              <a:rPr sz="1400" spc="-195" dirty="0">
                <a:solidFill>
                  <a:srgbClr val="0000FF"/>
                </a:solidFill>
                <a:latin typeface="Garamond"/>
                <a:cs typeface="Garamond"/>
              </a:rPr>
              <a:t> </a:t>
            </a:r>
            <a:r>
              <a:rPr sz="1400" spc="-40" dirty="0">
                <a:solidFill>
                  <a:srgbClr val="0000FF"/>
                </a:solidFill>
                <a:latin typeface="Garamond"/>
                <a:cs typeface="Garamond"/>
              </a:rPr>
              <a:t>modified</a:t>
            </a:r>
            <a:endParaRPr sz="1400">
              <a:latin typeface="Garamond"/>
              <a:cs typeface="Garamond"/>
            </a:endParaRPr>
          </a:p>
        </p:txBody>
      </p:sp>
      <p:sp>
        <p:nvSpPr>
          <p:cNvPr id="32" name="object 32">
            <a:extLst>
              <a:ext uri="{FF2B5EF4-FFF2-40B4-BE49-F238E27FC236}">
                <a16:creationId xmlns:a16="http://schemas.microsoft.com/office/drawing/2014/main" id="{769C8FEE-BF9D-448C-AC24-C9FFC28522B7}"/>
              </a:ext>
            </a:extLst>
          </p:cNvPr>
          <p:cNvSpPr txBox="1"/>
          <p:nvPr/>
        </p:nvSpPr>
        <p:spPr>
          <a:xfrm>
            <a:off x="361950" y="3792627"/>
            <a:ext cx="1136650" cy="787400"/>
          </a:xfrm>
          <a:prstGeom prst="rect">
            <a:avLst/>
          </a:prstGeom>
        </p:spPr>
        <p:txBody>
          <a:bodyPr vert="horz" wrap="square" lIns="0" tIns="119380" rIns="0" bIns="0" rtlCol="0">
            <a:spAutoFit/>
          </a:bodyPr>
          <a:lstStyle/>
          <a:p>
            <a:pPr marL="12700">
              <a:lnSpc>
                <a:spcPct val="100000"/>
              </a:lnSpc>
              <a:spcBef>
                <a:spcPts val="940"/>
              </a:spcBef>
            </a:pPr>
            <a:r>
              <a:rPr sz="1800" spc="-45" dirty="0">
                <a:solidFill>
                  <a:srgbClr val="FF0000"/>
                </a:solidFill>
                <a:latin typeface="Garamond"/>
                <a:cs typeface="Garamond"/>
              </a:rPr>
              <a:t>Load</a:t>
            </a:r>
            <a:endParaRPr sz="1800">
              <a:latin typeface="Garamond"/>
              <a:cs typeface="Garamond"/>
            </a:endParaRPr>
          </a:p>
          <a:p>
            <a:pPr marL="266700">
              <a:lnSpc>
                <a:spcPct val="100000"/>
              </a:lnSpc>
              <a:spcBef>
                <a:spcPts val="840"/>
              </a:spcBef>
            </a:pPr>
            <a:r>
              <a:rPr sz="1800" spc="-60" dirty="0">
                <a:latin typeface="Garamond"/>
                <a:cs typeface="Garamond"/>
              </a:rPr>
              <a:t>Line</a:t>
            </a:r>
            <a:r>
              <a:rPr sz="1800" spc="-95" dirty="0">
                <a:latin typeface="Garamond"/>
                <a:cs typeface="Garamond"/>
              </a:rPr>
              <a:t> </a:t>
            </a:r>
            <a:r>
              <a:rPr sz="1800" spc="-35" dirty="0">
                <a:latin typeface="Garamond"/>
                <a:cs typeface="Garamond"/>
              </a:rPr>
              <a:t>state</a:t>
            </a:r>
            <a:endParaRPr sz="1800">
              <a:latin typeface="Garamond"/>
              <a:cs typeface="Garamond"/>
            </a:endParaRPr>
          </a:p>
        </p:txBody>
      </p:sp>
      <p:sp>
        <p:nvSpPr>
          <p:cNvPr id="33" name="object 33">
            <a:extLst>
              <a:ext uri="{FF2B5EF4-FFF2-40B4-BE49-F238E27FC236}">
                <a16:creationId xmlns:a16="http://schemas.microsoft.com/office/drawing/2014/main" id="{70B7C7CB-F7FD-4CCF-95E1-08A2EB8ABE41}"/>
              </a:ext>
            </a:extLst>
          </p:cNvPr>
          <p:cNvSpPr txBox="1"/>
          <p:nvPr/>
        </p:nvSpPr>
        <p:spPr>
          <a:xfrm>
            <a:off x="1708150" y="5804307"/>
            <a:ext cx="435609" cy="299720"/>
          </a:xfrm>
          <a:prstGeom prst="rect">
            <a:avLst/>
          </a:prstGeom>
        </p:spPr>
        <p:txBody>
          <a:bodyPr vert="horz" wrap="square" lIns="0" tIns="12700" rIns="0" bIns="0" rtlCol="0">
            <a:spAutoFit/>
          </a:bodyPr>
          <a:lstStyle/>
          <a:p>
            <a:pPr marL="12700">
              <a:lnSpc>
                <a:spcPct val="100000"/>
              </a:lnSpc>
              <a:spcBef>
                <a:spcPts val="100"/>
              </a:spcBef>
            </a:pPr>
            <a:r>
              <a:rPr sz="1800" spc="-130" dirty="0">
                <a:solidFill>
                  <a:srgbClr val="FF0000"/>
                </a:solidFill>
                <a:latin typeface="Garamond"/>
                <a:cs typeface="Garamond"/>
              </a:rPr>
              <a:t>M</a:t>
            </a:r>
            <a:r>
              <a:rPr sz="1800" spc="-30" dirty="0">
                <a:solidFill>
                  <a:srgbClr val="FF0000"/>
                </a:solidFill>
                <a:latin typeface="Garamond"/>
                <a:cs typeface="Garamond"/>
              </a:rPr>
              <a:t>i</a:t>
            </a:r>
            <a:r>
              <a:rPr sz="1800" spc="-40" dirty="0">
                <a:solidFill>
                  <a:srgbClr val="FF0000"/>
                </a:solidFill>
                <a:latin typeface="Garamond"/>
                <a:cs typeface="Garamond"/>
              </a:rPr>
              <a:t>s</a:t>
            </a:r>
            <a:r>
              <a:rPr sz="1800" spc="25" dirty="0">
                <a:solidFill>
                  <a:srgbClr val="FF0000"/>
                </a:solidFill>
                <a:latin typeface="Garamond"/>
                <a:cs typeface="Garamond"/>
              </a:rPr>
              <a:t>s</a:t>
            </a:r>
            <a:endParaRPr sz="1800">
              <a:latin typeface="Garamond"/>
              <a:cs typeface="Garamond"/>
            </a:endParaRPr>
          </a:p>
        </p:txBody>
      </p:sp>
      <p:graphicFrame>
        <p:nvGraphicFramePr>
          <p:cNvPr id="34" name="object 34">
            <a:extLst>
              <a:ext uri="{FF2B5EF4-FFF2-40B4-BE49-F238E27FC236}">
                <a16:creationId xmlns:a16="http://schemas.microsoft.com/office/drawing/2014/main" id="{2FB7777B-525D-4D9B-B1D0-D3A2C1B38D63}"/>
              </a:ext>
            </a:extLst>
          </p:cNvPr>
          <p:cNvGraphicFramePr>
            <a:graphicFrameLocks noGrp="1"/>
          </p:cNvGraphicFramePr>
          <p:nvPr>
            <p:extLst/>
          </p:nvPr>
        </p:nvGraphicFramePr>
        <p:xfrm>
          <a:off x="6197600" y="1975257"/>
          <a:ext cx="914400" cy="381000"/>
        </p:xfrm>
        <a:graphic>
          <a:graphicData uri="http://schemas.openxmlformats.org/drawingml/2006/table">
            <a:tbl>
              <a:tblPr firstRow="1" bandRow="1">
                <a:tableStyleId>{2D5ABB26-0587-4C30-8999-92F81FD0307C}</a:tableStyleId>
              </a:tblPr>
              <a:tblGrid>
                <a:gridCol w="304800">
                  <a:extLst>
                    <a:ext uri="{9D8B030D-6E8A-4147-A177-3AD203B41FA5}">
                      <a16:colId xmlns:a16="http://schemas.microsoft.com/office/drawing/2014/main" val="20000"/>
                    </a:ext>
                  </a:extLst>
                </a:gridCol>
                <a:gridCol w="304800">
                  <a:extLst>
                    <a:ext uri="{9D8B030D-6E8A-4147-A177-3AD203B41FA5}">
                      <a16:colId xmlns:a16="http://schemas.microsoft.com/office/drawing/2014/main" val="20001"/>
                    </a:ext>
                  </a:extLst>
                </a:gridCol>
                <a:gridCol w="304800">
                  <a:extLst>
                    <a:ext uri="{9D8B030D-6E8A-4147-A177-3AD203B41FA5}">
                      <a16:colId xmlns:a16="http://schemas.microsoft.com/office/drawing/2014/main" val="20002"/>
                    </a:ext>
                  </a:extLst>
                </a:gridCol>
              </a:tblGrid>
              <a:tr h="381000">
                <a:tc>
                  <a:txBody>
                    <a:bodyPr/>
                    <a:lstStyle/>
                    <a:p>
                      <a:pPr marL="133350">
                        <a:lnSpc>
                          <a:spcPct val="100000"/>
                        </a:lnSpc>
                        <a:spcBef>
                          <a:spcPts val="200"/>
                        </a:spcBef>
                      </a:pPr>
                      <a:r>
                        <a:rPr sz="1800" dirty="0">
                          <a:latin typeface="Garamond"/>
                          <a:cs typeface="Garamond"/>
                        </a:rPr>
                        <a:t>0</a:t>
                      </a:r>
                      <a:endParaRPr sz="1800">
                        <a:latin typeface="Garamond"/>
                        <a:cs typeface="Garamond"/>
                      </a:endParaRPr>
                    </a:p>
                  </a:txBody>
                  <a:tcPr marL="0" marR="0" marT="254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5250">
                        <a:lnSpc>
                          <a:spcPct val="100000"/>
                        </a:lnSpc>
                        <a:spcBef>
                          <a:spcPts val="200"/>
                        </a:spcBef>
                      </a:pPr>
                      <a:r>
                        <a:rPr sz="1800" spc="-295" dirty="0">
                          <a:solidFill>
                            <a:srgbClr val="FF0000"/>
                          </a:solidFill>
                          <a:latin typeface="Garamond"/>
                          <a:cs typeface="Garamond"/>
                        </a:rPr>
                        <a:t>1</a:t>
                      </a:r>
                      <a:r>
                        <a:rPr sz="1800" spc="-295" dirty="0">
                          <a:latin typeface="Garamond"/>
                          <a:cs typeface="Garamond"/>
                        </a:rPr>
                        <a:t>0</a:t>
                      </a:r>
                      <a:endParaRPr sz="1800">
                        <a:latin typeface="Garamond"/>
                        <a:cs typeface="Garamond"/>
                      </a:endParaRPr>
                    </a:p>
                  </a:txBody>
                  <a:tcPr marL="0" marR="0" marT="254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33350">
                        <a:lnSpc>
                          <a:spcPct val="100000"/>
                        </a:lnSpc>
                        <a:spcBef>
                          <a:spcPts val="200"/>
                        </a:spcBef>
                      </a:pPr>
                      <a:r>
                        <a:rPr sz="1800" dirty="0">
                          <a:latin typeface="Garamond"/>
                          <a:cs typeface="Garamond"/>
                        </a:rPr>
                        <a:t>1</a:t>
                      </a:r>
                      <a:endParaRPr sz="1800">
                        <a:latin typeface="Garamond"/>
                        <a:cs typeface="Garamond"/>
                      </a:endParaRPr>
                    </a:p>
                  </a:txBody>
                  <a:tcPr marL="0" marR="0" marT="254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bl>
          </a:graphicData>
        </a:graphic>
      </p:graphicFrame>
      <p:sp>
        <p:nvSpPr>
          <p:cNvPr id="35" name="object 35">
            <a:extLst>
              <a:ext uri="{FF2B5EF4-FFF2-40B4-BE49-F238E27FC236}">
                <a16:creationId xmlns:a16="http://schemas.microsoft.com/office/drawing/2014/main" id="{CFBB7E21-B725-4412-85B8-5D5B73E037AA}"/>
              </a:ext>
            </a:extLst>
          </p:cNvPr>
          <p:cNvSpPr/>
          <p:nvPr/>
        </p:nvSpPr>
        <p:spPr>
          <a:xfrm>
            <a:off x="5207000" y="2661057"/>
            <a:ext cx="88899" cy="88899"/>
          </a:xfrm>
          <a:prstGeom prst="rect">
            <a:avLst/>
          </a:prstGeom>
          <a:blipFill>
            <a:blip r:embed="rId3" cstate="print"/>
            <a:stretch>
              <a:fillRect/>
            </a:stretch>
          </a:blipFill>
        </p:spPr>
        <p:txBody>
          <a:bodyPr wrap="square" lIns="0" tIns="0" rIns="0" bIns="0" rtlCol="0"/>
          <a:lstStyle/>
          <a:p>
            <a:endParaRPr/>
          </a:p>
        </p:txBody>
      </p:sp>
      <p:sp>
        <p:nvSpPr>
          <p:cNvPr id="36" name="object 36">
            <a:extLst>
              <a:ext uri="{FF2B5EF4-FFF2-40B4-BE49-F238E27FC236}">
                <a16:creationId xmlns:a16="http://schemas.microsoft.com/office/drawing/2014/main" id="{E622B70F-F1ED-4E76-9603-331D66A7D821}"/>
              </a:ext>
            </a:extLst>
          </p:cNvPr>
          <p:cNvSpPr/>
          <p:nvPr/>
        </p:nvSpPr>
        <p:spPr>
          <a:xfrm>
            <a:off x="5207000" y="2813457"/>
            <a:ext cx="88899" cy="88899"/>
          </a:xfrm>
          <a:prstGeom prst="rect">
            <a:avLst/>
          </a:prstGeom>
          <a:blipFill>
            <a:blip r:embed="rId3" cstate="print"/>
            <a:stretch>
              <a:fillRect/>
            </a:stretch>
          </a:blipFill>
        </p:spPr>
        <p:txBody>
          <a:bodyPr wrap="square" lIns="0" tIns="0" rIns="0" bIns="0" rtlCol="0"/>
          <a:lstStyle/>
          <a:p>
            <a:endParaRPr/>
          </a:p>
        </p:txBody>
      </p:sp>
      <p:sp>
        <p:nvSpPr>
          <p:cNvPr id="37" name="object 37">
            <a:extLst>
              <a:ext uri="{FF2B5EF4-FFF2-40B4-BE49-F238E27FC236}">
                <a16:creationId xmlns:a16="http://schemas.microsoft.com/office/drawing/2014/main" id="{4E168BB3-61E4-45CB-B806-FCE61565EDCB}"/>
              </a:ext>
            </a:extLst>
          </p:cNvPr>
          <p:cNvSpPr/>
          <p:nvPr/>
        </p:nvSpPr>
        <p:spPr>
          <a:xfrm>
            <a:off x="5207000" y="2965857"/>
            <a:ext cx="88899" cy="88899"/>
          </a:xfrm>
          <a:prstGeom prst="rect">
            <a:avLst/>
          </a:prstGeom>
          <a:blipFill>
            <a:blip r:embed="rId3" cstate="print"/>
            <a:stretch>
              <a:fillRect/>
            </a:stretch>
          </a:blipFill>
        </p:spPr>
        <p:txBody>
          <a:bodyPr wrap="square" lIns="0" tIns="0" rIns="0" bIns="0" rtlCol="0"/>
          <a:lstStyle/>
          <a:p>
            <a:endParaRPr/>
          </a:p>
        </p:txBody>
      </p:sp>
      <p:sp>
        <p:nvSpPr>
          <p:cNvPr id="38" name="object 38">
            <a:extLst>
              <a:ext uri="{FF2B5EF4-FFF2-40B4-BE49-F238E27FC236}">
                <a16:creationId xmlns:a16="http://schemas.microsoft.com/office/drawing/2014/main" id="{742642A6-F257-4574-BDC7-3F6C7ACAF6A9}"/>
              </a:ext>
            </a:extLst>
          </p:cNvPr>
          <p:cNvSpPr/>
          <p:nvPr/>
        </p:nvSpPr>
        <p:spPr>
          <a:xfrm>
            <a:off x="1809750" y="1783996"/>
            <a:ext cx="533400" cy="455930"/>
          </a:xfrm>
          <a:custGeom>
            <a:avLst/>
            <a:gdLst/>
            <a:ahLst/>
            <a:cxnLst/>
            <a:rect l="l" t="t" r="r" b="b"/>
            <a:pathLst>
              <a:path w="533400" h="455930">
                <a:moveTo>
                  <a:pt x="455285" y="66128"/>
                </a:moveTo>
                <a:lnTo>
                  <a:pt x="489460" y="101989"/>
                </a:lnTo>
                <a:lnTo>
                  <a:pt x="513871" y="141751"/>
                </a:lnTo>
                <a:lnTo>
                  <a:pt x="528517" y="184112"/>
                </a:lnTo>
                <a:lnTo>
                  <a:pt x="533399" y="227773"/>
                </a:lnTo>
                <a:lnTo>
                  <a:pt x="528517" y="271434"/>
                </a:lnTo>
                <a:lnTo>
                  <a:pt x="513871" y="313795"/>
                </a:lnTo>
                <a:lnTo>
                  <a:pt x="489460" y="353556"/>
                </a:lnTo>
                <a:lnTo>
                  <a:pt x="455285" y="389417"/>
                </a:lnTo>
                <a:lnTo>
                  <a:pt x="418348" y="415869"/>
                </a:lnTo>
                <a:lnTo>
                  <a:pt x="377683" y="435708"/>
                </a:lnTo>
                <a:lnTo>
                  <a:pt x="334355" y="448933"/>
                </a:lnTo>
                <a:lnTo>
                  <a:pt x="289429" y="455546"/>
                </a:lnTo>
                <a:lnTo>
                  <a:pt x="243970" y="455546"/>
                </a:lnTo>
                <a:lnTo>
                  <a:pt x="199044" y="448933"/>
                </a:lnTo>
                <a:lnTo>
                  <a:pt x="155716" y="435708"/>
                </a:lnTo>
                <a:lnTo>
                  <a:pt x="115051" y="415869"/>
                </a:lnTo>
                <a:lnTo>
                  <a:pt x="78114" y="389417"/>
                </a:lnTo>
                <a:lnTo>
                  <a:pt x="43939" y="353556"/>
                </a:lnTo>
                <a:lnTo>
                  <a:pt x="19528" y="313795"/>
                </a:lnTo>
                <a:lnTo>
                  <a:pt x="4882" y="271434"/>
                </a:lnTo>
                <a:lnTo>
                  <a:pt x="0" y="227773"/>
                </a:lnTo>
                <a:lnTo>
                  <a:pt x="4882" y="184112"/>
                </a:lnTo>
                <a:lnTo>
                  <a:pt x="19528" y="141751"/>
                </a:lnTo>
                <a:lnTo>
                  <a:pt x="43939" y="101989"/>
                </a:lnTo>
                <a:lnTo>
                  <a:pt x="78114" y="66128"/>
                </a:lnTo>
                <a:lnTo>
                  <a:pt x="115051" y="39677"/>
                </a:lnTo>
                <a:lnTo>
                  <a:pt x="155716" y="19838"/>
                </a:lnTo>
                <a:lnTo>
                  <a:pt x="199044" y="6612"/>
                </a:lnTo>
                <a:lnTo>
                  <a:pt x="243970" y="0"/>
                </a:lnTo>
                <a:lnTo>
                  <a:pt x="289429" y="0"/>
                </a:lnTo>
                <a:lnTo>
                  <a:pt x="334355" y="6612"/>
                </a:lnTo>
                <a:lnTo>
                  <a:pt x="377683" y="19838"/>
                </a:lnTo>
                <a:lnTo>
                  <a:pt x="418348" y="39677"/>
                </a:lnTo>
                <a:lnTo>
                  <a:pt x="455285" y="66128"/>
                </a:lnTo>
                <a:close/>
              </a:path>
            </a:pathLst>
          </a:custGeom>
          <a:ln w="12700">
            <a:solidFill>
              <a:srgbClr val="000000"/>
            </a:solidFill>
          </a:ln>
        </p:spPr>
        <p:txBody>
          <a:bodyPr wrap="square" lIns="0" tIns="0" rIns="0" bIns="0" rtlCol="0"/>
          <a:lstStyle/>
          <a:p>
            <a:endParaRPr/>
          </a:p>
        </p:txBody>
      </p:sp>
      <p:sp>
        <p:nvSpPr>
          <p:cNvPr id="39" name="object 39">
            <a:extLst>
              <a:ext uri="{FF2B5EF4-FFF2-40B4-BE49-F238E27FC236}">
                <a16:creationId xmlns:a16="http://schemas.microsoft.com/office/drawing/2014/main" id="{D887296B-5D4B-4261-8BB8-8AA17108EFA5}"/>
              </a:ext>
            </a:extLst>
          </p:cNvPr>
          <p:cNvSpPr/>
          <p:nvPr/>
        </p:nvSpPr>
        <p:spPr>
          <a:xfrm>
            <a:off x="1631950" y="2362607"/>
            <a:ext cx="914400" cy="838200"/>
          </a:xfrm>
          <a:custGeom>
            <a:avLst/>
            <a:gdLst/>
            <a:ahLst/>
            <a:cxnLst/>
            <a:rect l="l" t="t" r="r" b="b"/>
            <a:pathLst>
              <a:path w="914400" h="838200">
                <a:moveTo>
                  <a:pt x="0" y="0"/>
                </a:moveTo>
                <a:lnTo>
                  <a:pt x="914400" y="0"/>
                </a:lnTo>
                <a:lnTo>
                  <a:pt x="914400" y="838200"/>
                </a:lnTo>
                <a:lnTo>
                  <a:pt x="0" y="838200"/>
                </a:lnTo>
                <a:lnTo>
                  <a:pt x="0" y="0"/>
                </a:lnTo>
                <a:close/>
              </a:path>
            </a:pathLst>
          </a:custGeom>
          <a:ln w="12700">
            <a:solidFill>
              <a:srgbClr val="000000"/>
            </a:solidFill>
          </a:ln>
        </p:spPr>
        <p:txBody>
          <a:bodyPr wrap="square" lIns="0" tIns="0" rIns="0" bIns="0" rtlCol="0"/>
          <a:lstStyle/>
          <a:p>
            <a:endParaRPr/>
          </a:p>
        </p:txBody>
      </p:sp>
      <p:sp>
        <p:nvSpPr>
          <p:cNvPr id="40" name="object 40">
            <a:extLst>
              <a:ext uri="{FF2B5EF4-FFF2-40B4-BE49-F238E27FC236}">
                <a16:creationId xmlns:a16="http://schemas.microsoft.com/office/drawing/2014/main" id="{41BFDB60-90A9-465C-9F7B-A09123215B4F}"/>
              </a:ext>
            </a:extLst>
          </p:cNvPr>
          <p:cNvSpPr/>
          <p:nvPr/>
        </p:nvSpPr>
        <p:spPr>
          <a:xfrm>
            <a:off x="1809750" y="3917596"/>
            <a:ext cx="533400" cy="455930"/>
          </a:xfrm>
          <a:custGeom>
            <a:avLst/>
            <a:gdLst/>
            <a:ahLst/>
            <a:cxnLst/>
            <a:rect l="l" t="t" r="r" b="b"/>
            <a:pathLst>
              <a:path w="533400" h="455929">
                <a:moveTo>
                  <a:pt x="455285" y="66128"/>
                </a:moveTo>
                <a:lnTo>
                  <a:pt x="489460" y="101989"/>
                </a:lnTo>
                <a:lnTo>
                  <a:pt x="513871" y="141751"/>
                </a:lnTo>
                <a:lnTo>
                  <a:pt x="528517" y="184112"/>
                </a:lnTo>
                <a:lnTo>
                  <a:pt x="533399" y="227773"/>
                </a:lnTo>
                <a:lnTo>
                  <a:pt x="528517" y="271434"/>
                </a:lnTo>
                <a:lnTo>
                  <a:pt x="513871" y="313795"/>
                </a:lnTo>
                <a:lnTo>
                  <a:pt x="489460" y="353556"/>
                </a:lnTo>
                <a:lnTo>
                  <a:pt x="455285" y="389417"/>
                </a:lnTo>
                <a:lnTo>
                  <a:pt x="418348" y="415869"/>
                </a:lnTo>
                <a:lnTo>
                  <a:pt x="377683" y="435708"/>
                </a:lnTo>
                <a:lnTo>
                  <a:pt x="334355" y="448933"/>
                </a:lnTo>
                <a:lnTo>
                  <a:pt x="289429" y="455546"/>
                </a:lnTo>
                <a:lnTo>
                  <a:pt x="243970" y="455546"/>
                </a:lnTo>
                <a:lnTo>
                  <a:pt x="199044" y="448933"/>
                </a:lnTo>
                <a:lnTo>
                  <a:pt x="155716" y="435708"/>
                </a:lnTo>
                <a:lnTo>
                  <a:pt x="115051" y="415869"/>
                </a:lnTo>
                <a:lnTo>
                  <a:pt x="78114" y="389417"/>
                </a:lnTo>
                <a:lnTo>
                  <a:pt x="43939" y="353556"/>
                </a:lnTo>
                <a:lnTo>
                  <a:pt x="19528" y="313795"/>
                </a:lnTo>
                <a:lnTo>
                  <a:pt x="4882" y="271434"/>
                </a:lnTo>
                <a:lnTo>
                  <a:pt x="0" y="227773"/>
                </a:lnTo>
                <a:lnTo>
                  <a:pt x="4882" y="184112"/>
                </a:lnTo>
                <a:lnTo>
                  <a:pt x="19528" y="141751"/>
                </a:lnTo>
                <a:lnTo>
                  <a:pt x="43939" y="101989"/>
                </a:lnTo>
                <a:lnTo>
                  <a:pt x="78114" y="66128"/>
                </a:lnTo>
                <a:lnTo>
                  <a:pt x="115051" y="39677"/>
                </a:lnTo>
                <a:lnTo>
                  <a:pt x="155716" y="19838"/>
                </a:lnTo>
                <a:lnTo>
                  <a:pt x="199044" y="6612"/>
                </a:lnTo>
                <a:lnTo>
                  <a:pt x="243970" y="0"/>
                </a:lnTo>
                <a:lnTo>
                  <a:pt x="289429" y="0"/>
                </a:lnTo>
                <a:lnTo>
                  <a:pt x="334355" y="6612"/>
                </a:lnTo>
                <a:lnTo>
                  <a:pt x="377683" y="19838"/>
                </a:lnTo>
                <a:lnTo>
                  <a:pt x="418348" y="39677"/>
                </a:lnTo>
                <a:lnTo>
                  <a:pt x="455285" y="66128"/>
                </a:lnTo>
                <a:close/>
              </a:path>
            </a:pathLst>
          </a:custGeom>
          <a:ln w="12700">
            <a:solidFill>
              <a:srgbClr val="000000"/>
            </a:solidFill>
          </a:ln>
        </p:spPr>
        <p:txBody>
          <a:bodyPr wrap="square" lIns="0" tIns="0" rIns="0" bIns="0" rtlCol="0"/>
          <a:lstStyle/>
          <a:p>
            <a:endParaRPr/>
          </a:p>
        </p:txBody>
      </p:sp>
      <p:sp>
        <p:nvSpPr>
          <p:cNvPr id="41" name="object 41">
            <a:extLst>
              <a:ext uri="{FF2B5EF4-FFF2-40B4-BE49-F238E27FC236}">
                <a16:creationId xmlns:a16="http://schemas.microsoft.com/office/drawing/2014/main" id="{1FEE29AC-8F42-4548-9996-769CFAF77B6F}"/>
              </a:ext>
            </a:extLst>
          </p:cNvPr>
          <p:cNvSpPr/>
          <p:nvPr/>
        </p:nvSpPr>
        <p:spPr>
          <a:xfrm>
            <a:off x="1631950" y="4496207"/>
            <a:ext cx="914400" cy="838200"/>
          </a:xfrm>
          <a:custGeom>
            <a:avLst/>
            <a:gdLst/>
            <a:ahLst/>
            <a:cxnLst/>
            <a:rect l="l" t="t" r="r" b="b"/>
            <a:pathLst>
              <a:path w="914400" h="838200">
                <a:moveTo>
                  <a:pt x="0" y="0"/>
                </a:moveTo>
                <a:lnTo>
                  <a:pt x="914400" y="0"/>
                </a:lnTo>
                <a:lnTo>
                  <a:pt x="914400" y="838200"/>
                </a:lnTo>
                <a:lnTo>
                  <a:pt x="0" y="838200"/>
                </a:lnTo>
                <a:lnTo>
                  <a:pt x="0" y="0"/>
                </a:lnTo>
                <a:close/>
              </a:path>
            </a:pathLst>
          </a:custGeom>
          <a:ln w="12700">
            <a:solidFill>
              <a:srgbClr val="000000"/>
            </a:solidFill>
          </a:ln>
        </p:spPr>
        <p:txBody>
          <a:bodyPr wrap="square" lIns="0" tIns="0" rIns="0" bIns="0" rtlCol="0"/>
          <a:lstStyle/>
          <a:p>
            <a:endParaRPr/>
          </a:p>
        </p:txBody>
      </p:sp>
      <p:sp>
        <p:nvSpPr>
          <p:cNvPr id="42" name="object 42">
            <a:extLst>
              <a:ext uri="{FF2B5EF4-FFF2-40B4-BE49-F238E27FC236}">
                <a16:creationId xmlns:a16="http://schemas.microsoft.com/office/drawing/2014/main" id="{97C08156-3CEC-4711-9036-769404E432B3}"/>
              </a:ext>
            </a:extLst>
          </p:cNvPr>
          <p:cNvSpPr/>
          <p:nvPr/>
        </p:nvSpPr>
        <p:spPr>
          <a:xfrm>
            <a:off x="4705350" y="4755796"/>
            <a:ext cx="533400" cy="455930"/>
          </a:xfrm>
          <a:custGeom>
            <a:avLst/>
            <a:gdLst/>
            <a:ahLst/>
            <a:cxnLst/>
            <a:rect l="l" t="t" r="r" b="b"/>
            <a:pathLst>
              <a:path w="533400" h="455929">
                <a:moveTo>
                  <a:pt x="455285" y="66128"/>
                </a:moveTo>
                <a:lnTo>
                  <a:pt x="489460" y="101989"/>
                </a:lnTo>
                <a:lnTo>
                  <a:pt x="513871" y="141751"/>
                </a:lnTo>
                <a:lnTo>
                  <a:pt x="528517" y="184112"/>
                </a:lnTo>
                <a:lnTo>
                  <a:pt x="533399" y="227773"/>
                </a:lnTo>
                <a:lnTo>
                  <a:pt x="528517" y="271434"/>
                </a:lnTo>
                <a:lnTo>
                  <a:pt x="513871" y="313795"/>
                </a:lnTo>
                <a:lnTo>
                  <a:pt x="489460" y="353556"/>
                </a:lnTo>
                <a:lnTo>
                  <a:pt x="455285" y="389417"/>
                </a:lnTo>
                <a:lnTo>
                  <a:pt x="418348" y="415869"/>
                </a:lnTo>
                <a:lnTo>
                  <a:pt x="377683" y="435708"/>
                </a:lnTo>
                <a:lnTo>
                  <a:pt x="334355" y="448933"/>
                </a:lnTo>
                <a:lnTo>
                  <a:pt x="289429" y="455546"/>
                </a:lnTo>
                <a:lnTo>
                  <a:pt x="243970" y="455546"/>
                </a:lnTo>
                <a:lnTo>
                  <a:pt x="199044" y="448933"/>
                </a:lnTo>
                <a:lnTo>
                  <a:pt x="155716" y="435708"/>
                </a:lnTo>
                <a:lnTo>
                  <a:pt x="115051" y="415869"/>
                </a:lnTo>
                <a:lnTo>
                  <a:pt x="78114" y="389417"/>
                </a:lnTo>
                <a:lnTo>
                  <a:pt x="43939" y="353556"/>
                </a:lnTo>
                <a:lnTo>
                  <a:pt x="19528" y="313795"/>
                </a:lnTo>
                <a:lnTo>
                  <a:pt x="4882" y="271434"/>
                </a:lnTo>
                <a:lnTo>
                  <a:pt x="0" y="227773"/>
                </a:lnTo>
                <a:lnTo>
                  <a:pt x="4882" y="184112"/>
                </a:lnTo>
                <a:lnTo>
                  <a:pt x="19528" y="141751"/>
                </a:lnTo>
                <a:lnTo>
                  <a:pt x="43939" y="101989"/>
                </a:lnTo>
                <a:lnTo>
                  <a:pt x="78114" y="66128"/>
                </a:lnTo>
                <a:lnTo>
                  <a:pt x="115051" y="39677"/>
                </a:lnTo>
                <a:lnTo>
                  <a:pt x="155716" y="19838"/>
                </a:lnTo>
                <a:lnTo>
                  <a:pt x="199044" y="6612"/>
                </a:lnTo>
                <a:lnTo>
                  <a:pt x="243970" y="0"/>
                </a:lnTo>
                <a:lnTo>
                  <a:pt x="289429" y="0"/>
                </a:lnTo>
                <a:lnTo>
                  <a:pt x="334355" y="6612"/>
                </a:lnTo>
                <a:lnTo>
                  <a:pt x="377683" y="19838"/>
                </a:lnTo>
                <a:lnTo>
                  <a:pt x="418348" y="39677"/>
                </a:lnTo>
                <a:lnTo>
                  <a:pt x="455285" y="66128"/>
                </a:lnTo>
                <a:close/>
              </a:path>
            </a:pathLst>
          </a:custGeom>
          <a:ln w="12700">
            <a:solidFill>
              <a:srgbClr val="000000"/>
            </a:solidFill>
          </a:ln>
        </p:spPr>
        <p:txBody>
          <a:bodyPr wrap="square" lIns="0" tIns="0" rIns="0" bIns="0" rtlCol="0"/>
          <a:lstStyle/>
          <a:p>
            <a:endParaRPr/>
          </a:p>
        </p:txBody>
      </p:sp>
      <p:sp>
        <p:nvSpPr>
          <p:cNvPr id="43" name="object 43">
            <a:extLst>
              <a:ext uri="{FF2B5EF4-FFF2-40B4-BE49-F238E27FC236}">
                <a16:creationId xmlns:a16="http://schemas.microsoft.com/office/drawing/2014/main" id="{53FF3CD8-34C9-4C64-BBEB-2C2CD4A47031}"/>
              </a:ext>
            </a:extLst>
          </p:cNvPr>
          <p:cNvSpPr/>
          <p:nvPr/>
        </p:nvSpPr>
        <p:spPr>
          <a:xfrm>
            <a:off x="4527550" y="5334407"/>
            <a:ext cx="914400" cy="838200"/>
          </a:xfrm>
          <a:custGeom>
            <a:avLst/>
            <a:gdLst/>
            <a:ahLst/>
            <a:cxnLst/>
            <a:rect l="l" t="t" r="r" b="b"/>
            <a:pathLst>
              <a:path w="914400" h="838200">
                <a:moveTo>
                  <a:pt x="0" y="0"/>
                </a:moveTo>
                <a:lnTo>
                  <a:pt x="914400" y="0"/>
                </a:lnTo>
                <a:lnTo>
                  <a:pt x="914400" y="838200"/>
                </a:lnTo>
                <a:lnTo>
                  <a:pt x="0" y="838200"/>
                </a:lnTo>
                <a:lnTo>
                  <a:pt x="0" y="0"/>
                </a:lnTo>
                <a:close/>
              </a:path>
            </a:pathLst>
          </a:custGeom>
          <a:ln w="12700">
            <a:solidFill>
              <a:srgbClr val="000000"/>
            </a:solidFill>
          </a:ln>
        </p:spPr>
        <p:txBody>
          <a:bodyPr wrap="square" lIns="0" tIns="0" rIns="0" bIns="0" rtlCol="0"/>
          <a:lstStyle/>
          <a:p>
            <a:endParaRPr/>
          </a:p>
        </p:txBody>
      </p:sp>
      <p:sp>
        <p:nvSpPr>
          <p:cNvPr id="44" name="object 44">
            <a:extLst>
              <a:ext uri="{FF2B5EF4-FFF2-40B4-BE49-F238E27FC236}">
                <a16:creationId xmlns:a16="http://schemas.microsoft.com/office/drawing/2014/main" id="{00AB1250-3C47-4C3F-B283-94ECF07FAB76}"/>
              </a:ext>
            </a:extLst>
          </p:cNvPr>
          <p:cNvSpPr/>
          <p:nvPr/>
        </p:nvSpPr>
        <p:spPr>
          <a:xfrm>
            <a:off x="4527550" y="5486807"/>
            <a:ext cx="914400" cy="381000"/>
          </a:xfrm>
          <a:custGeom>
            <a:avLst/>
            <a:gdLst/>
            <a:ahLst/>
            <a:cxnLst/>
            <a:rect l="l" t="t" r="r" b="b"/>
            <a:pathLst>
              <a:path w="914400" h="381000">
                <a:moveTo>
                  <a:pt x="0" y="0"/>
                </a:moveTo>
                <a:lnTo>
                  <a:pt x="914400" y="0"/>
                </a:lnTo>
                <a:lnTo>
                  <a:pt x="914400" y="381000"/>
                </a:lnTo>
                <a:lnTo>
                  <a:pt x="0" y="381000"/>
                </a:lnTo>
                <a:lnTo>
                  <a:pt x="0" y="0"/>
                </a:lnTo>
                <a:close/>
              </a:path>
            </a:pathLst>
          </a:custGeom>
          <a:ln w="12700">
            <a:solidFill>
              <a:srgbClr val="000000"/>
            </a:solidFill>
          </a:ln>
        </p:spPr>
        <p:txBody>
          <a:bodyPr wrap="square" lIns="0" tIns="0" rIns="0" bIns="0" rtlCol="0"/>
          <a:lstStyle/>
          <a:p>
            <a:endParaRPr/>
          </a:p>
        </p:txBody>
      </p:sp>
      <p:sp>
        <p:nvSpPr>
          <p:cNvPr id="45" name="object 45">
            <a:extLst>
              <a:ext uri="{FF2B5EF4-FFF2-40B4-BE49-F238E27FC236}">
                <a16:creationId xmlns:a16="http://schemas.microsoft.com/office/drawing/2014/main" id="{18B09965-C9EE-49FC-A8AA-3378804EB619}"/>
              </a:ext>
            </a:extLst>
          </p:cNvPr>
          <p:cNvSpPr/>
          <p:nvPr/>
        </p:nvSpPr>
        <p:spPr>
          <a:xfrm>
            <a:off x="996864" y="4004346"/>
            <a:ext cx="788035" cy="523875"/>
          </a:xfrm>
          <a:custGeom>
            <a:avLst/>
            <a:gdLst/>
            <a:ahLst/>
            <a:cxnLst/>
            <a:rect l="l" t="t" r="r" b="b"/>
            <a:pathLst>
              <a:path w="788035" h="523875">
                <a:moveTo>
                  <a:pt x="787485" y="56431"/>
                </a:moveTo>
                <a:lnTo>
                  <a:pt x="727666" y="46677"/>
                </a:lnTo>
                <a:lnTo>
                  <a:pt x="668168" y="37185"/>
                </a:lnTo>
                <a:lnTo>
                  <a:pt x="609307" y="28215"/>
                </a:lnTo>
                <a:lnTo>
                  <a:pt x="551405" y="20029"/>
                </a:lnTo>
                <a:lnTo>
                  <a:pt x="494780" y="12888"/>
                </a:lnTo>
                <a:lnTo>
                  <a:pt x="439751" y="7053"/>
                </a:lnTo>
                <a:lnTo>
                  <a:pt x="386639" y="2786"/>
                </a:lnTo>
                <a:lnTo>
                  <a:pt x="335761" y="348"/>
                </a:lnTo>
                <a:lnTo>
                  <a:pt x="287438" y="0"/>
                </a:lnTo>
                <a:lnTo>
                  <a:pt x="241989" y="2002"/>
                </a:lnTo>
                <a:lnTo>
                  <a:pt x="199733" y="6618"/>
                </a:lnTo>
                <a:lnTo>
                  <a:pt x="160990" y="14107"/>
                </a:lnTo>
                <a:lnTo>
                  <a:pt x="95318" y="38753"/>
                </a:lnTo>
                <a:lnTo>
                  <a:pt x="43407" y="83004"/>
                </a:lnTo>
                <a:lnTo>
                  <a:pt x="11028" y="151581"/>
                </a:lnTo>
                <a:lnTo>
                  <a:pt x="3130" y="192654"/>
                </a:lnTo>
                <a:lnTo>
                  <a:pt x="0" y="237627"/>
                </a:lnTo>
                <a:lnTo>
                  <a:pt x="1067" y="286035"/>
                </a:lnTo>
                <a:lnTo>
                  <a:pt x="5762" y="337412"/>
                </a:lnTo>
                <a:lnTo>
                  <a:pt x="13515" y="391290"/>
                </a:lnTo>
                <a:lnTo>
                  <a:pt x="23757" y="447204"/>
                </a:lnTo>
                <a:lnTo>
                  <a:pt x="35917" y="504688"/>
                </a:lnTo>
                <a:lnTo>
                  <a:pt x="40319" y="523243"/>
                </a:lnTo>
              </a:path>
            </a:pathLst>
          </a:custGeom>
          <a:ln w="38100">
            <a:solidFill>
              <a:srgbClr val="FF0000"/>
            </a:solidFill>
          </a:ln>
        </p:spPr>
        <p:txBody>
          <a:bodyPr wrap="square" lIns="0" tIns="0" rIns="0" bIns="0" rtlCol="0"/>
          <a:lstStyle/>
          <a:p>
            <a:endParaRPr/>
          </a:p>
        </p:txBody>
      </p:sp>
      <p:sp>
        <p:nvSpPr>
          <p:cNvPr id="46" name="object 46">
            <a:extLst>
              <a:ext uri="{FF2B5EF4-FFF2-40B4-BE49-F238E27FC236}">
                <a16:creationId xmlns:a16="http://schemas.microsoft.com/office/drawing/2014/main" id="{EF01A0E5-6AB6-4C2C-87F7-55D25E2C8DA2}"/>
              </a:ext>
            </a:extLst>
          </p:cNvPr>
          <p:cNvSpPr/>
          <p:nvPr/>
        </p:nvSpPr>
        <p:spPr>
          <a:xfrm>
            <a:off x="933043" y="4506772"/>
            <a:ext cx="210820" cy="142240"/>
          </a:xfrm>
          <a:custGeom>
            <a:avLst/>
            <a:gdLst/>
            <a:ahLst/>
            <a:cxnLst/>
            <a:rect l="l" t="t" r="r" b="b"/>
            <a:pathLst>
              <a:path w="210819" h="142239">
                <a:moveTo>
                  <a:pt x="210234" y="0"/>
                </a:moveTo>
                <a:lnTo>
                  <a:pt x="0" y="49874"/>
                </a:lnTo>
                <a:lnTo>
                  <a:pt x="132848" y="141834"/>
                </a:lnTo>
                <a:lnTo>
                  <a:pt x="210234" y="0"/>
                </a:lnTo>
                <a:close/>
              </a:path>
            </a:pathLst>
          </a:custGeom>
          <a:solidFill>
            <a:srgbClr val="FF0000"/>
          </a:solidFill>
        </p:spPr>
        <p:txBody>
          <a:bodyPr wrap="square" lIns="0" tIns="0" rIns="0" bIns="0" rtlCol="0"/>
          <a:lstStyle/>
          <a:p>
            <a:endParaRPr/>
          </a:p>
        </p:txBody>
      </p:sp>
      <p:sp>
        <p:nvSpPr>
          <p:cNvPr id="47" name="object 47">
            <a:extLst>
              <a:ext uri="{FF2B5EF4-FFF2-40B4-BE49-F238E27FC236}">
                <a16:creationId xmlns:a16="http://schemas.microsoft.com/office/drawing/2014/main" id="{08CF60C4-A520-45A4-9432-D6D2D6E723EA}"/>
              </a:ext>
            </a:extLst>
          </p:cNvPr>
          <p:cNvSpPr/>
          <p:nvPr/>
        </p:nvSpPr>
        <p:spPr>
          <a:xfrm>
            <a:off x="915361" y="1970406"/>
            <a:ext cx="3873500" cy="4385945"/>
          </a:xfrm>
          <a:custGeom>
            <a:avLst/>
            <a:gdLst/>
            <a:ahLst/>
            <a:cxnLst/>
            <a:rect l="l" t="t" r="r" b="b"/>
            <a:pathLst>
              <a:path w="3873500" h="4385945">
                <a:moveTo>
                  <a:pt x="183188" y="3059201"/>
                </a:moveTo>
                <a:lnTo>
                  <a:pt x="162520" y="3107225"/>
                </a:lnTo>
                <a:lnTo>
                  <a:pt x="142088" y="3155154"/>
                </a:lnTo>
                <a:lnTo>
                  <a:pt x="122125" y="3202896"/>
                </a:lnTo>
                <a:lnTo>
                  <a:pt x="102867" y="3250355"/>
                </a:lnTo>
                <a:lnTo>
                  <a:pt x="84548" y="3297439"/>
                </a:lnTo>
                <a:lnTo>
                  <a:pt x="67403" y="3344054"/>
                </a:lnTo>
                <a:lnTo>
                  <a:pt x="51668" y="3390104"/>
                </a:lnTo>
                <a:lnTo>
                  <a:pt x="37577" y="3435497"/>
                </a:lnTo>
                <a:lnTo>
                  <a:pt x="25364" y="3480139"/>
                </a:lnTo>
                <a:lnTo>
                  <a:pt x="15265" y="3523935"/>
                </a:lnTo>
                <a:lnTo>
                  <a:pt x="7515" y="3566791"/>
                </a:lnTo>
                <a:lnTo>
                  <a:pt x="2348" y="3608614"/>
                </a:lnTo>
                <a:lnTo>
                  <a:pt x="0" y="3649310"/>
                </a:lnTo>
                <a:lnTo>
                  <a:pt x="704" y="3688785"/>
                </a:lnTo>
                <a:lnTo>
                  <a:pt x="4697" y="3726944"/>
                </a:lnTo>
                <a:lnTo>
                  <a:pt x="23485" y="3798942"/>
                </a:lnTo>
                <a:lnTo>
                  <a:pt x="58244" y="3864552"/>
                </a:lnTo>
                <a:lnTo>
                  <a:pt x="82199" y="3894726"/>
                </a:lnTo>
                <a:lnTo>
                  <a:pt x="110852" y="3923021"/>
                </a:lnTo>
                <a:lnTo>
                  <a:pt x="144436" y="3949344"/>
                </a:lnTo>
                <a:lnTo>
                  <a:pt x="183188" y="3973600"/>
                </a:lnTo>
                <a:lnTo>
                  <a:pt x="228483" y="3998250"/>
                </a:lnTo>
                <a:lnTo>
                  <a:pt x="282764" y="4026335"/>
                </a:lnTo>
                <a:lnTo>
                  <a:pt x="345222" y="4057151"/>
                </a:lnTo>
                <a:lnTo>
                  <a:pt x="415046" y="4089992"/>
                </a:lnTo>
                <a:lnTo>
                  <a:pt x="452466" y="4106951"/>
                </a:lnTo>
                <a:lnTo>
                  <a:pt x="491425" y="4124154"/>
                </a:lnTo>
                <a:lnTo>
                  <a:pt x="531819" y="4141510"/>
                </a:lnTo>
                <a:lnTo>
                  <a:pt x="573549" y="4158932"/>
                </a:lnTo>
                <a:lnTo>
                  <a:pt x="616513" y="4176332"/>
                </a:lnTo>
                <a:lnTo>
                  <a:pt x="660609" y="4193623"/>
                </a:lnTo>
                <a:lnTo>
                  <a:pt x="705736" y="4210715"/>
                </a:lnTo>
                <a:lnTo>
                  <a:pt x="751793" y="4227520"/>
                </a:lnTo>
                <a:lnTo>
                  <a:pt x="798678" y="4243952"/>
                </a:lnTo>
                <a:lnTo>
                  <a:pt x="846291" y="4259921"/>
                </a:lnTo>
                <a:lnTo>
                  <a:pt x="894530" y="4275340"/>
                </a:lnTo>
                <a:lnTo>
                  <a:pt x="943294" y="4290120"/>
                </a:lnTo>
                <a:lnTo>
                  <a:pt x="992482" y="4304173"/>
                </a:lnTo>
                <a:lnTo>
                  <a:pt x="1041991" y="4317412"/>
                </a:lnTo>
                <a:lnTo>
                  <a:pt x="1091721" y="4329748"/>
                </a:lnTo>
                <a:lnTo>
                  <a:pt x="1141572" y="4341093"/>
                </a:lnTo>
                <a:lnTo>
                  <a:pt x="1191440" y="4351360"/>
                </a:lnTo>
                <a:lnTo>
                  <a:pt x="1241225" y="4360459"/>
                </a:lnTo>
                <a:lnTo>
                  <a:pt x="1290827" y="4368304"/>
                </a:lnTo>
                <a:lnTo>
                  <a:pt x="1340142" y="4374805"/>
                </a:lnTo>
                <a:lnTo>
                  <a:pt x="1389071" y="4379875"/>
                </a:lnTo>
                <a:lnTo>
                  <a:pt x="1437512" y="4383426"/>
                </a:lnTo>
                <a:lnTo>
                  <a:pt x="1485364" y="4385369"/>
                </a:lnTo>
                <a:lnTo>
                  <a:pt x="1532525" y="4385617"/>
                </a:lnTo>
                <a:lnTo>
                  <a:pt x="1578894" y="4384082"/>
                </a:lnTo>
                <a:lnTo>
                  <a:pt x="1624369" y="4380675"/>
                </a:lnTo>
                <a:lnTo>
                  <a:pt x="1668851" y="4375308"/>
                </a:lnTo>
                <a:lnTo>
                  <a:pt x="1712236" y="4367894"/>
                </a:lnTo>
                <a:lnTo>
                  <a:pt x="1754425" y="4358344"/>
                </a:lnTo>
                <a:lnTo>
                  <a:pt x="1795315" y="4346570"/>
                </a:lnTo>
                <a:lnTo>
                  <a:pt x="1834805" y="4332484"/>
                </a:lnTo>
                <a:lnTo>
                  <a:pt x="1872795" y="4315999"/>
                </a:lnTo>
                <a:lnTo>
                  <a:pt x="1909182" y="4297025"/>
                </a:lnTo>
                <a:lnTo>
                  <a:pt x="1943866" y="4275475"/>
                </a:lnTo>
                <a:lnTo>
                  <a:pt x="1976745" y="4251260"/>
                </a:lnTo>
                <a:lnTo>
                  <a:pt x="2007718" y="4224294"/>
                </a:lnTo>
                <a:lnTo>
                  <a:pt x="2036684" y="4194487"/>
                </a:lnTo>
                <a:lnTo>
                  <a:pt x="2063541" y="4161752"/>
                </a:lnTo>
                <a:lnTo>
                  <a:pt x="2088188" y="4126000"/>
                </a:lnTo>
                <a:lnTo>
                  <a:pt x="2115734" y="4076145"/>
                </a:lnTo>
                <a:lnTo>
                  <a:pt x="2140325" y="4019082"/>
                </a:lnTo>
                <a:lnTo>
                  <a:pt x="2162119" y="3955204"/>
                </a:lnTo>
                <a:lnTo>
                  <a:pt x="2181275" y="3884902"/>
                </a:lnTo>
                <a:lnTo>
                  <a:pt x="2189912" y="3847464"/>
                </a:lnTo>
                <a:lnTo>
                  <a:pt x="2197950" y="3808567"/>
                </a:lnTo>
                <a:lnTo>
                  <a:pt x="2205407" y="3768260"/>
                </a:lnTo>
                <a:lnTo>
                  <a:pt x="2212303" y="3726592"/>
                </a:lnTo>
                <a:lnTo>
                  <a:pt x="2218659" y="3683611"/>
                </a:lnTo>
                <a:lnTo>
                  <a:pt x="2224493" y="3639367"/>
                </a:lnTo>
                <a:lnTo>
                  <a:pt x="2229826" y="3593909"/>
                </a:lnTo>
                <a:lnTo>
                  <a:pt x="2234678" y="3547285"/>
                </a:lnTo>
                <a:lnTo>
                  <a:pt x="2239068" y="3499544"/>
                </a:lnTo>
                <a:lnTo>
                  <a:pt x="2243016" y="3450736"/>
                </a:lnTo>
                <a:lnTo>
                  <a:pt x="2246541" y="3400910"/>
                </a:lnTo>
                <a:lnTo>
                  <a:pt x="2249665" y="3350113"/>
                </a:lnTo>
                <a:lnTo>
                  <a:pt x="2252405" y="3298396"/>
                </a:lnTo>
                <a:lnTo>
                  <a:pt x="2254783" y="3245808"/>
                </a:lnTo>
                <a:lnTo>
                  <a:pt x="2256818" y="3192396"/>
                </a:lnTo>
                <a:lnTo>
                  <a:pt x="2258530" y="3138211"/>
                </a:lnTo>
                <a:lnTo>
                  <a:pt x="2259938" y="3083301"/>
                </a:lnTo>
                <a:lnTo>
                  <a:pt x="2261063" y="3027715"/>
                </a:lnTo>
                <a:lnTo>
                  <a:pt x="2261924" y="2971502"/>
                </a:lnTo>
                <a:lnTo>
                  <a:pt x="2262541" y="2914710"/>
                </a:lnTo>
                <a:lnTo>
                  <a:pt x="2262933" y="2857390"/>
                </a:lnTo>
                <a:lnTo>
                  <a:pt x="2263121" y="2799590"/>
                </a:lnTo>
                <a:lnTo>
                  <a:pt x="2263124" y="2741358"/>
                </a:lnTo>
                <a:lnTo>
                  <a:pt x="2262963" y="2682744"/>
                </a:lnTo>
                <a:lnTo>
                  <a:pt x="2262656" y="2623797"/>
                </a:lnTo>
                <a:lnTo>
                  <a:pt x="2262224" y="2564566"/>
                </a:lnTo>
                <a:lnTo>
                  <a:pt x="2261686" y="2505099"/>
                </a:lnTo>
                <a:lnTo>
                  <a:pt x="2261063" y="2445446"/>
                </a:lnTo>
                <a:lnTo>
                  <a:pt x="2260374" y="2385655"/>
                </a:lnTo>
                <a:lnTo>
                  <a:pt x="2259638" y="2325776"/>
                </a:lnTo>
                <a:lnTo>
                  <a:pt x="2258876" y="2265857"/>
                </a:lnTo>
                <a:lnTo>
                  <a:pt x="2258108" y="2205947"/>
                </a:lnTo>
                <a:lnTo>
                  <a:pt x="2257353" y="2146096"/>
                </a:lnTo>
                <a:lnTo>
                  <a:pt x="2256630" y="2086352"/>
                </a:lnTo>
                <a:lnTo>
                  <a:pt x="2255961" y="2026764"/>
                </a:lnTo>
                <a:lnTo>
                  <a:pt x="2255364" y="1967382"/>
                </a:lnTo>
                <a:lnTo>
                  <a:pt x="2254859" y="1908254"/>
                </a:lnTo>
                <a:lnTo>
                  <a:pt x="2254467" y="1849428"/>
                </a:lnTo>
                <a:lnTo>
                  <a:pt x="2254206" y="1790955"/>
                </a:lnTo>
                <a:lnTo>
                  <a:pt x="2254097" y="1732883"/>
                </a:lnTo>
                <a:lnTo>
                  <a:pt x="2254160" y="1675261"/>
                </a:lnTo>
                <a:lnTo>
                  <a:pt x="2254414" y="1618137"/>
                </a:lnTo>
                <a:lnTo>
                  <a:pt x="2254879" y="1561562"/>
                </a:lnTo>
                <a:lnTo>
                  <a:pt x="2255575" y="1505583"/>
                </a:lnTo>
                <a:lnTo>
                  <a:pt x="2256521" y="1450250"/>
                </a:lnTo>
                <a:lnTo>
                  <a:pt x="2257738" y="1395611"/>
                </a:lnTo>
                <a:lnTo>
                  <a:pt x="2259246" y="1341717"/>
                </a:lnTo>
                <a:lnTo>
                  <a:pt x="2261063" y="1288614"/>
                </a:lnTo>
                <a:lnTo>
                  <a:pt x="2263210" y="1236354"/>
                </a:lnTo>
                <a:lnTo>
                  <a:pt x="2265707" y="1184984"/>
                </a:lnTo>
                <a:lnTo>
                  <a:pt x="2268573" y="1134553"/>
                </a:lnTo>
                <a:lnTo>
                  <a:pt x="2271828" y="1085111"/>
                </a:lnTo>
                <a:lnTo>
                  <a:pt x="2275492" y="1036706"/>
                </a:lnTo>
                <a:lnTo>
                  <a:pt x="2279585" y="989387"/>
                </a:lnTo>
                <a:lnTo>
                  <a:pt x="2284127" y="943204"/>
                </a:lnTo>
                <a:lnTo>
                  <a:pt x="2289137" y="898205"/>
                </a:lnTo>
                <a:lnTo>
                  <a:pt x="2294635" y="854439"/>
                </a:lnTo>
                <a:lnTo>
                  <a:pt x="2300641" y="811955"/>
                </a:lnTo>
                <a:lnTo>
                  <a:pt x="2307174" y="770802"/>
                </a:lnTo>
                <a:lnTo>
                  <a:pt x="2314255" y="731029"/>
                </a:lnTo>
                <a:lnTo>
                  <a:pt x="2321904" y="692685"/>
                </a:lnTo>
                <a:lnTo>
                  <a:pt x="2338981" y="620480"/>
                </a:lnTo>
                <a:lnTo>
                  <a:pt x="2358566" y="554578"/>
                </a:lnTo>
                <a:lnTo>
                  <a:pt x="2380815" y="495371"/>
                </a:lnTo>
                <a:lnTo>
                  <a:pt x="2417485" y="420276"/>
                </a:lnTo>
                <a:lnTo>
                  <a:pt x="2443174" y="375236"/>
                </a:lnTo>
                <a:lnTo>
                  <a:pt x="2470025" y="333201"/>
                </a:lnTo>
                <a:lnTo>
                  <a:pt x="2498005" y="294093"/>
                </a:lnTo>
                <a:lnTo>
                  <a:pt x="2527086" y="257830"/>
                </a:lnTo>
                <a:lnTo>
                  <a:pt x="2557235" y="224335"/>
                </a:lnTo>
                <a:lnTo>
                  <a:pt x="2588423" y="193528"/>
                </a:lnTo>
                <a:lnTo>
                  <a:pt x="2620619" y="165330"/>
                </a:lnTo>
                <a:lnTo>
                  <a:pt x="2653792" y="139660"/>
                </a:lnTo>
                <a:lnTo>
                  <a:pt x="2687912" y="116441"/>
                </a:lnTo>
                <a:lnTo>
                  <a:pt x="2722947" y="95591"/>
                </a:lnTo>
                <a:lnTo>
                  <a:pt x="2758868" y="77033"/>
                </a:lnTo>
                <a:lnTo>
                  <a:pt x="2795643" y="60687"/>
                </a:lnTo>
                <a:lnTo>
                  <a:pt x="2833242" y="46472"/>
                </a:lnTo>
                <a:lnTo>
                  <a:pt x="2871635" y="34311"/>
                </a:lnTo>
                <a:lnTo>
                  <a:pt x="2910789" y="24124"/>
                </a:lnTo>
                <a:lnTo>
                  <a:pt x="2950676" y="15830"/>
                </a:lnTo>
                <a:lnTo>
                  <a:pt x="2991264" y="9352"/>
                </a:lnTo>
                <a:lnTo>
                  <a:pt x="3032522" y="4609"/>
                </a:lnTo>
                <a:lnTo>
                  <a:pt x="3074420" y="1522"/>
                </a:lnTo>
                <a:lnTo>
                  <a:pt x="3116928" y="12"/>
                </a:lnTo>
                <a:lnTo>
                  <a:pt x="3160014" y="0"/>
                </a:lnTo>
                <a:lnTo>
                  <a:pt x="3203648" y="1405"/>
                </a:lnTo>
                <a:lnTo>
                  <a:pt x="3247799" y="4149"/>
                </a:lnTo>
                <a:lnTo>
                  <a:pt x="3292437" y="8153"/>
                </a:lnTo>
                <a:lnTo>
                  <a:pt x="3337530" y="13336"/>
                </a:lnTo>
                <a:lnTo>
                  <a:pt x="3383049" y="19620"/>
                </a:lnTo>
                <a:lnTo>
                  <a:pt x="3428963" y="26926"/>
                </a:lnTo>
                <a:lnTo>
                  <a:pt x="3475240" y="35173"/>
                </a:lnTo>
                <a:lnTo>
                  <a:pt x="3521850" y="44283"/>
                </a:lnTo>
                <a:lnTo>
                  <a:pt x="3568764" y="54176"/>
                </a:lnTo>
                <a:lnTo>
                  <a:pt x="3615949" y="64773"/>
                </a:lnTo>
                <a:lnTo>
                  <a:pt x="3663375" y="75994"/>
                </a:lnTo>
                <a:lnTo>
                  <a:pt x="3711012" y="87761"/>
                </a:lnTo>
                <a:lnTo>
                  <a:pt x="3758829" y="99993"/>
                </a:lnTo>
                <a:lnTo>
                  <a:pt x="3806795" y="112611"/>
                </a:lnTo>
                <a:lnTo>
                  <a:pt x="3854880" y="125537"/>
                </a:lnTo>
                <a:lnTo>
                  <a:pt x="3873271" y="130598"/>
                </a:lnTo>
              </a:path>
            </a:pathLst>
          </a:custGeom>
          <a:ln w="38100">
            <a:solidFill>
              <a:srgbClr val="FF0000"/>
            </a:solidFill>
          </a:ln>
        </p:spPr>
        <p:txBody>
          <a:bodyPr wrap="square" lIns="0" tIns="0" rIns="0" bIns="0" rtlCol="0"/>
          <a:lstStyle/>
          <a:p>
            <a:endParaRPr/>
          </a:p>
        </p:txBody>
      </p:sp>
      <p:sp>
        <p:nvSpPr>
          <p:cNvPr id="48" name="object 48">
            <a:extLst>
              <a:ext uri="{FF2B5EF4-FFF2-40B4-BE49-F238E27FC236}">
                <a16:creationId xmlns:a16="http://schemas.microsoft.com/office/drawing/2014/main" id="{2DBE13A9-C166-4CBD-B10C-FDCED510A376}"/>
              </a:ext>
            </a:extLst>
          </p:cNvPr>
          <p:cNvSpPr/>
          <p:nvPr/>
        </p:nvSpPr>
        <p:spPr>
          <a:xfrm>
            <a:off x="4764047" y="1997965"/>
            <a:ext cx="144780" cy="208915"/>
          </a:xfrm>
          <a:custGeom>
            <a:avLst/>
            <a:gdLst/>
            <a:ahLst/>
            <a:cxnLst/>
            <a:rect l="l" t="t" r="r" b="b"/>
            <a:pathLst>
              <a:path w="144779" h="208914">
                <a:moveTo>
                  <a:pt x="57332" y="0"/>
                </a:moveTo>
                <a:lnTo>
                  <a:pt x="0" y="208324"/>
                </a:lnTo>
                <a:lnTo>
                  <a:pt x="144501" y="136041"/>
                </a:lnTo>
                <a:lnTo>
                  <a:pt x="57332" y="0"/>
                </a:lnTo>
                <a:close/>
              </a:path>
            </a:pathLst>
          </a:custGeom>
          <a:solidFill>
            <a:srgbClr val="FF0000"/>
          </a:solidFill>
        </p:spPr>
        <p:txBody>
          <a:bodyPr wrap="square" lIns="0" tIns="0" rIns="0" bIns="0" rtlCol="0"/>
          <a:lstStyle/>
          <a:p>
            <a:endParaRPr/>
          </a:p>
        </p:txBody>
      </p:sp>
      <p:sp>
        <p:nvSpPr>
          <p:cNvPr id="49" name="object 49">
            <a:extLst>
              <a:ext uri="{FF2B5EF4-FFF2-40B4-BE49-F238E27FC236}">
                <a16:creationId xmlns:a16="http://schemas.microsoft.com/office/drawing/2014/main" id="{D9FF8C15-8D24-4361-B382-D0C9CDFC34DE}"/>
              </a:ext>
            </a:extLst>
          </p:cNvPr>
          <p:cNvSpPr txBox="1"/>
          <p:nvPr/>
        </p:nvSpPr>
        <p:spPr>
          <a:xfrm>
            <a:off x="1631950" y="2515007"/>
            <a:ext cx="914400" cy="381000"/>
          </a:xfrm>
          <a:prstGeom prst="rect">
            <a:avLst/>
          </a:prstGeom>
          <a:ln w="12700">
            <a:solidFill>
              <a:srgbClr val="000000"/>
            </a:solidFill>
          </a:ln>
        </p:spPr>
        <p:txBody>
          <a:bodyPr vert="horz" wrap="square" lIns="0" tIns="25400" rIns="0" bIns="0" rtlCol="0">
            <a:spAutoFit/>
          </a:bodyPr>
          <a:lstStyle/>
          <a:p>
            <a:pPr marL="81280" algn="ctr">
              <a:lnSpc>
                <a:spcPct val="100000"/>
              </a:lnSpc>
              <a:spcBef>
                <a:spcPts val="200"/>
              </a:spcBef>
            </a:pPr>
            <a:r>
              <a:rPr sz="1800" spc="-20" dirty="0">
                <a:latin typeface="Garamond"/>
                <a:cs typeface="Garamond"/>
              </a:rPr>
              <a:t>4</a:t>
            </a:r>
            <a:endParaRPr sz="1800">
              <a:latin typeface="Garamond"/>
              <a:cs typeface="Garamond"/>
            </a:endParaRPr>
          </a:p>
        </p:txBody>
      </p:sp>
      <p:sp>
        <p:nvSpPr>
          <p:cNvPr id="50" name="object 50">
            <a:extLst>
              <a:ext uri="{FF2B5EF4-FFF2-40B4-BE49-F238E27FC236}">
                <a16:creationId xmlns:a16="http://schemas.microsoft.com/office/drawing/2014/main" id="{BA5E6C2E-6EBE-4002-A673-3540A89B7EC6}"/>
              </a:ext>
            </a:extLst>
          </p:cNvPr>
          <p:cNvSpPr txBox="1"/>
          <p:nvPr/>
        </p:nvSpPr>
        <p:spPr>
          <a:xfrm>
            <a:off x="1631950" y="4648607"/>
            <a:ext cx="914400" cy="381000"/>
          </a:xfrm>
          <a:prstGeom prst="rect">
            <a:avLst/>
          </a:prstGeom>
          <a:ln w="12700">
            <a:solidFill>
              <a:srgbClr val="000000"/>
            </a:solidFill>
          </a:ln>
        </p:spPr>
        <p:txBody>
          <a:bodyPr vert="horz" wrap="square" lIns="0" tIns="25400" rIns="0" bIns="0" rtlCol="0">
            <a:spAutoFit/>
          </a:bodyPr>
          <a:lstStyle/>
          <a:p>
            <a:pPr marL="81280" algn="ctr">
              <a:lnSpc>
                <a:spcPct val="100000"/>
              </a:lnSpc>
              <a:spcBef>
                <a:spcPts val="200"/>
              </a:spcBef>
            </a:pPr>
            <a:r>
              <a:rPr sz="1800" spc="-20" dirty="0">
                <a:solidFill>
                  <a:srgbClr val="FF0000"/>
                </a:solidFill>
                <a:latin typeface="Garamond"/>
                <a:cs typeface="Garamond"/>
              </a:rPr>
              <a:t>4</a:t>
            </a:r>
            <a:endParaRPr sz="1800">
              <a:latin typeface="Garamond"/>
              <a:cs typeface="Garamond"/>
            </a:endParaRPr>
          </a:p>
        </p:txBody>
      </p:sp>
      <p:sp>
        <p:nvSpPr>
          <p:cNvPr id="51" name="object 51">
            <a:extLst>
              <a:ext uri="{FF2B5EF4-FFF2-40B4-BE49-F238E27FC236}">
                <a16:creationId xmlns:a16="http://schemas.microsoft.com/office/drawing/2014/main" id="{368EF9B5-AC89-48F0-A7A6-A24ADBD1C293}"/>
              </a:ext>
            </a:extLst>
          </p:cNvPr>
          <p:cNvSpPr txBox="1"/>
          <p:nvPr/>
        </p:nvSpPr>
        <p:spPr>
          <a:xfrm>
            <a:off x="5784850" y="4127907"/>
            <a:ext cx="518159" cy="299720"/>
          </a:xfrm>
          <a:prstGeom prst="rect">
            <a:avLst/>
          </a:prstGeom>
        </p:spPr>
        <p:txBody>
          <a:bodyPr vert="horz" wrap="square" lIns="0" tIns="12700" rIns="0" bIns="0" rtlCol="0">
            <a:spAutoFit/>
          </a:bodyPr>
          <a:lstStyle/>
          <a:p>
            <a:pPr marL="12700">
              <a:lnSpc>
                <a:spcPct val="100000"/>
              </a:lnSpc>
              <a:spcBef>
                <a:spcPts val="100"/>
              </a:spcBef>
            </a:pPr>
            <a:r>
              <a:rPr sz="1800" spc="-195" dirty="0">
                <a:solidFill>
                  <a:srgbClr val="FF0000"/>
                </a:solidFill>
                <a:latin typeface="Garamond"/>
                <a:cs typeface="Garamond"/>
              </a:rPr>
              <a:t>V</a:t>
            </a:r>
            <a:r>
              <a:rPr sz="1800" spc="-35" dirty="0">
                <a:solidFill>
                  <a:srgbClr val="FF0000"/>
                </a:solidFill>
                <a:latin typeface="Garamond"/>
                <a:cs typeface="Garamond"/>
              </a:rPr>
              <a:t>a</a:t>
            </a:r>
            <a:r>
              <a:rPr sz="1800" spc="-60" dirty="0">
                <a:solidFill>
                  <a:srgbClr val="FF0000"/>
                </a:solidFill>
                <a:latin typeface="Garamond"/>
                <a:cs typeface="Garamond"/>
              </a:rPr>
              <a:t>l</a:t>
            </a:r>
            <a:r>
              <a:rPr sz="1800" spc="-114" dirty="0">
                <a:solidFill>
                  <a:srgbClr val="FF0000"/>
                </a:solidFill>
                <a:latin typeface="Garamond"/>
                <a:cs typeface="Garamond"/>
              </a:rPr>
              <a:t>u</a:t>
            </a:r>
            <a:r>
              <a:rPr sz="1800" spc="-15" dirty="0">
                <a:solidFill>
                  <a:srgbClr val="FF0000"/>
                </a:solidFill>
                <a:latin typeface="Garamond"/>
                <a:cs typeface="Garamond"/>
              </a:rPr>
              <a:t>e</a:t>
            </a:r>
            <a:endParaRPr sz="1800">
              <a:latin typeface="Garamond"/>
              <a:cs typeface="Garamond"/>
            </a:endParaRPr>
          </a:p>
        </p:txBody>
      </p:sp>
      <p:sp>
        <p:nvSpPr>
          <p:cNvPr id="52" name="object 52">
            <a:extLst>
              <a:ext uri="{FF2B5EF4-FFF2-40B4-BE49-F238E27FC236}">
                <a16:creationId xmlns:a16="http://schemas.microsoft.com/office/drawing/2014/main" id="{C45B8B66-5806-471E-80A9-F35ADD88FF7B}"/>
              </a:ext>
            </a:extLst>
          </p:cNvPr>
          <p:cNvSpPr/>
          <p:nvPr/>
        </p:nvSpPr>
        <p:spPr>
          <a:xfrm>
            <a:off x="7805288" y="1982745"/>
            <a:ext cx="379095" cy="379095"/>
          </a:xfrm>
          <a:custGeom>
            <a:avLst/>
            <a:gdLst/>
            <a:ahLst/>
            <a:cxnLst/>
            <a:rect l="l" t="t" r="r" b="b"/>
            <a:pathLst>
              <a:path w="379095" h="379094">
                <a:moveTo>
                  <a:pt x="324065" y="54657"/>
                </a:moveTo>
                <a:lnTo>
                  <a:pt x="351393" y="89101"/>
                </a:lnTo>
                <a:lnTo>
                  <a:pt x="369613" y="127588"/>
                </a:lnTo>
                <a:lnTo>
                  <a:pt x="378722" y="168500"/>
                </a:lnTo>
                <a:lnTo>
                  <a:pt x="378722" y="210221"/>
                </a:lnTo>
                <a:lnTo>
                  <a:pt x="369613" y="251134"/>
                </a:lnTo>
                <a:lnTo>
                  <a:pt x="351393" y="289621"/>
                </a:lnTo>
                <a:lnTo>
                  <a:pt x="324065" y="324065"/>
                </a:lnTo>
                <a:lnTo>
                  <a:pt x="289621" y="351393"/>
                </a:lnTo>
                <a:lnTo>
                  <a:pt x="251134" y="369613"/>
                </a:lnTo>
                <a:lnTo>
                  <a:pt x="210221" y="378722"/>
                </a:lnTo>
                <a:lnTo>
                  <a:pt x="168500" y="378722"/>
                </a:lnTo>
                <a:lnTo>
                  <a:pt x="127588" y="369613"/>
                </a:lnTo>
                <a:lnTo>
                  <a:pt x="89101" y="351393"/>
                </a:lnTo>
                <a:lnTo>
                  <a:pt x="54657" y="324065"/>
                </a:lnTo>
                <a:lnTo>
                  <a:pt x="27328" y="289621"/>
                </a:lnTo>
                <a:lnTo>
                  <a:pt x="9109" y="251134"/>
                </a:lnTo>
                <a:lnTo>
                  <a:pt x="0" y="210221"/>
                </a:lnTo>
                <a:lnTo>
                  <a:pt x="0" y="168500"/>
                </a:lnTo>
                <a:lnTo>
                  <a:pt x="9109" y="127588"/>
                </a:lnTo>
                <a:lnTo>
                  <a:pt x="27328" y="89101"/>
                </a:lnTo>
                <a:lnTo>
                  <a:pt x="54657" y="54657"/>
                </a:lnTo>
                <a:lnTo>
                  <a:pt x="89101" y="27328"/>
                </a:lnTo>
                <a:lnTo>
                  <a:pt x="127588" y="9109"/>
                </a:lnTo>
                <a:lnTo>
                  <a:pt x="168500" y="0"/>
                </a:lnTo>
                <a:lnTo>
                  <a:pt x="210221" y="0"/>
                </a:lnTo>
                <a:lnTo>
                  <a:pt x="251134" y="9109"/>
                </a:lnTo>
                <a:lnTo>
                  <a:pt x="289621" y="27328"/>
                </a:lnTo>
                <a:lnTo>
                  <a:pt x="324065" y="54657"/>
                </a:lnTo>
                <a:close/>
              </a:path>
            </a:pathLst>
          </a:custGeom>
          <a:ln w="38100">
            <a:solidFill>
              <a:srgbClr val="FF0000"/>
            </a:solidFill>
          </a:ln>
        </p:spPr>
        <p:txBody>
          <a:bodyPr wrap="square" lIns="0" tIns="0" rIns="0" bIns="0" rtlCol="0"/>
          <a:lstStyle/>
          <a:p>
            <a:endParaRPr/>
          </a:p>
        </p:txBody>
      </p:sp>
      <p:sp>
        <p:nvSpPr>
          <p:cNvPr id="53" name="object 53">
            <a:extLst>
              <a:ext uri="{FF2B5EF4-FFF2-40B4-BE49-F238E27FC236}">
                <a16:creationId xmlns:a16="http://schemas.microsoft.com/office/drawing/2014/main" id="{8512FAEB-372A-4D8A-AF5C-82F3F3DA1AB0}"/>
              </a:ext>
            </a:extLst>
          </p:cNvPr>
          <p:cNvSpPr/>
          <p:nvPr/>
        </p:nvSpPr>
        <p:spPr>
          <a:xfrm>
            <a:off x="2636011" y="2362607"/>
            <a:ext cx="5807710" cy="2352675"/>
          </a:xfrm>
          <a:custGeom>
            <a:avLst/>
            <a:gdLst/>
            <a:ahLst/>
            <a:cxnLst/>
            <a:rect l="l" t="t" r="r" b="b"/>
            <a:pathLst>
              <a:path w="5807709" h="2352675">
                <a:moveTo>
                  <a:pt x="5396738" y="0"/>
                </a:moveTo>
                <a:lnTo>
                  <a:pt x="5417246" y="49453"/>
                </a:lnTo>
                <a:lnTo>
                  <a:pt x="5437708" y="98884"/>
                </a:lnTo>
                <a:lnTo>
                  <a:pt x="5458080" y="148271"/>
                </a:lnTo>
                <a:lnTo>
                  <a:pt x="5478314" y="197592"/>
                </a:lnTo>
                <a:lnTo>
                  <a:pt x="5498367" y="246826"/>
                </a:lnTo>
                <a:lnTo>
                  <a:pt x="5518192" y="295950"/>
                </a:lnTo>
                <a:lnTo>
                  <a:pt x="5537744" y="344942"/>
                </a:lnTo>
                <a:lnTo>
                  <a:pt x="5556977" y="393780"/>
                </a:lnTo>
                <a:lnTo>
                  <a:pt x="5575846" y="442443"/>
                </a:lnTo>
                <a:lnTo>
                  <a:pt x="5594305" y="490909"/>
                </a:lnTo>
                <a:lnTo>
                  <a:pt x="5612309" y="539155"/>
                </a:lnTo>
                <a:lnTo>
                  <a:pt x="5629813" y="587159"/>
                </a:lnTo>
                <a:lnTo>
                  <a:pt x="5646770" y="634900"/>
                </a:lnTo>
                <a:lnTo>
                  <a:pt x="5663135" y="682356"/>
                </a:lnTo>
                <a:lnTo>
                  <a:pt x="5678863" y="729505"/>
                </a:lnTo>
                <a:lnTo>
                  <a:pt x="5693908" y="776324"/>
                </a:lnTo>
                <a:lnTo>
                  <a:pt x="5708225" y="822792"/>
                </a:lnTo>
                <a:lnTo>
                  <a:pt x="5721768" y="868887"/>
                </a:lnTo>
                <a:lnTo>
                  <a:pt x="5734491" y="914587"/>
                </a:lnTo>
                <a:lnTo>
                  <a:pt x="5746350" y="959870"/>
                </a:lnTo>
                <a:lnTo>
                  <a:pt x="5757298" y="1004714"/>
                </a:lnTo>
                <a:lnTo>
                  <a:pt x="5767290" y="1049097"/>
                </a:lnTo>
                <a:lnTo>
                  <a:pt x="5776281" y="1092997"/>
                </a:lnTo>
                <a:lnTo>
                  <a:pt x="5784224" y="1136392"/>
                </a:lnTo>
                <a:lnTo>
                  <a:pt x="5791075" y="1179261"/>
                </a:lnTo>
                <a:lnTo>
                  <a:pt x="5796788" y="1221581"/>
                </a:lnTo>
                <a:lnTo>
                  <a:pt x="5801318" y="1263330"/>
                </a:lnTo>
                <a:lnTo>
                  <a:pt x="5804618" y="1304487"/>
                </a:lnTo>
                <a:lnTo>
                  <a:pt x="5806644" y="1345029"/>
                </a:lnTo>
                <a:lnTo>
                  <a:pt x="5807350" y="1384934"/>
                </a:lnTo>
                <a:lnTo>
                  <a:pt x="5806689" y="1424181"/>
                </a:lnTo>
                <a:lnTo>
                  <a:pt x="5804618" y="1462748"/>
                </a:lnTo>
                <a:lnTo>
                  <a:pt x="5796060" y="1537753"/>
                </a:lnTo>
                <a:lnTo>
                  <a:pt x="5781311" y="1609772"/>
                </a:lnTo>
                <a:lnTo>
                  <a:pt x="5760006" y="1678631"/>
                </a:lnTo>
                <a:lnTo>
                  <a:pt x="5731783" y="1744154"/>
                </a:lnTo>
                <a:lnTo>
                  <a:pt x="5696275" y="1806165"/>
                </a:lnTo>
                <a:lnTo>
                  <a:pt x="5653120" y="1864489"/>
                </a:lnTo>
                <a:lnTo>
                  <a:pt x="5601953" y="1918950"/>
                </a:lnTo>
                <a:lnTo>
                  <a:pt x="5573251" y="1944677"/>
                </a:lnTo>
                <a:lnTo>
                  <a:pt x="5542410" y="1969372"/>
                </a:lnTo>
                <a:lnTo>
                  <a:pt x="5509383" y="1993014"/>
                </a:lnTo>
                <a:lnTo>
                  <a:pt x="5474126" y="2015581"/>
                </a:lnTo>
                <a:lnTo>
                  <a:pt x="5436593" y="2037050"/>
                </a:lnTo>
                <a:lnTo>
                  <a:pt x="5396738" y="2057400"/>
                </a:lnTo>
                <a:lnTo>
                  <a:pt x="5344034" y="2080122"/>
                </a:lnTo>
                <a:lnTo>
                  <a:pt x="5285341" y="2100506"/>
                </a:lnTo>
                <a:lnTo>
                  <a:pt x="5220936" y="2118642"/>
                </a:lnTo>
                <a:lnTo>
                  <a:pt x="5151095" y="2134622"/>
                </a:lnTo>
                <a:lnTo>
                  <a:pt x="5076094" y="2148539"/>
                </a:lnTo>
                <a:lnTo>
                  <a:pt x="5036745" y="2154753"/>
                </a:lnTo>
                <a:lnTo>
                  <a:pt x="4996209" y="2160485"/>
                </a:lnTo>
                <a:lnTo>
                  <a:pt x="4954521" y="2165747"/>
                </a:lnTo>
                <a:lnTo>
                  <a:pt x="4911716" y="2170551"/>
                </a:lnTo>
                <a:lnTo>
                  <a:pt x="4867828" y="2174908"/>
                </a:lnTo>
                <a:lnTo>
                  <a:pt x="4822891" y="2178830"/>
                </a:lnTo>
                <a:lnTo>
                  <a:pt x="4776940" y="2182327"/>
                </a:lnTo>
                <a:lnTo>
                  <a:pt x="4730010" y="2185413"/>
                </a:lnTo>
                <a:lnTo>
                  <a:pt x="4682134" y="2188097"/>
                </a:lnTo>
                <a:lnTo>
                  <a:pt x="4633349" y="2190393"/>
                </a:lnTo>
                <a:lnTo>
                  <a:pt x="4583687" y="2192310"/>
                </a:lnTo>
                <a:lnTo>
                  <a:pt x="4533184" y="2193861"/>
                </a:lnTo>
                <a:lnTo>
                  <a:pt x="4481874" y="2195057"/>
                </a:lnTo>
                <a:lnTo>
                  <a:pt x="4429791" y="2195910"/>
                </a:lnTo>
                <a:lnTo>
                  <a:pt x="4376970" y="2196431"/>
                </a:lnTo>
                <a:lnTo>
                  <a:pt x="4323446" y="2196632"/>
                </a:lnTo>
                <a:lnTo>
                  <a:pt x="4269253" y="2196524"/>
                </a:lnTo>
                <a:lnTo>
                  <a:pt x="4214426" y="2196118"/>
                </a:lnTo>
                <a:lnTo>
                  <a:pt x="4158998" y="2195427"/>
                </a:lnTo>
                <a:lnTo>
                  <a:pt x="4103005" y="2194461"/>
                </a:lnTo>
                <a:lnTo>
                  <a:pt x="4046481" y="2193233"/>
                </a:lnTo>
                <a:lnTo>
                  <a:pt x="3989461" y="2191753"/>
                </a:lnTo>
                <a:lnTo>
                  <a:pt x="3931978" y="2190033"/>
                </a:lnTo>
                <a:lnTo>
                  <a:pt x="3874069" y="2188085"/>
                </a:lnTo>
                <a:lnTo>
                  <a:pt x="3815766" y="2185920"/>
                </a:lnTo>
                <a:lnTo>
                  <a:pt x="3757105" y="2183550"/>
                </a:lnTo>
                <a:lnTo>
                  <a:pt x="3698120" y="2180986"/>
                </a:lnTo>
                <a:lnTo>
                  <a:pt x="3638845" y="2178239"/>
                </a:lnTo>
                <a:lnTo>
                  <a:pt x="3579316" y="2175322"/>
                </a:lnTo>
                <a:lnTo>
                  <a:pt x="3519566" y="2172245"/>
                </a:lnTo>
                <a:lnTo>
                  <a:pt x="3459630" y="2169021"/>
                </a:lnTo>
                <a:lnTo>
                  <a:pt x="3399543" y="2165660"/>
                </a:lnTo>
                <a:lnTo>
                  <a:pt x="3339338" y="2162175"/>
                </a:lnTo>
                <a:lnTo>
                  <a:pt x="3279052" y="2158576"/>
                </a:lnTo>
                <a:lnTo>
                  <a:pt x="3218717" y="2154875"/>
                </a:lnTo>
                <a:lnTo>
                  <a:pt x="3158369" y="2151084"/>
                </a:lnTo>
                <a:lnTo>
                  <a:pt x="3098042" y="2147214"/>
                </a:lnTo>
                <a:lnTo>
                  <a:pt x="3037771" y="2143277"/>
                </a:lnTo>
                <a:lnTo>
                  <a:pt x="2977590" y="2139283"/>
                </a:lnTo>
                <a:lnTo>
                  <a:pt x="2917533" y="2135246"/>
                </a:lnTo>
                <a:lnTo>
                  <a:pt x="2857636" y="2131176"/>
                </a:lnTo>
                <a:lnTo>
                  <a:pt x="2797932" y="2127084"/>
                </a:lnTo>
                <a:lnTo>
                  <a:pt x="2738456" y="2122983"/>
                </a:lnTo>
                <a:lnTo>
                  <a:pt x="2679243" y="2118883"/>
                </a:lnTo>
                <a:lnTo>
                  <a:pt x="2620327" y="2114797"/>
                </a:lnTo>
                <a:lnTo>
                  <a:pt x="2561742" y="2110735"/>
                </a:lnTo>
                <a:lnTo>
                  <a:pt x="2503524" y="2106709"/>
                </a:lnTo>
                <a:lnTo>
                  <a:pt x="2445706" y="2102731"/>
                </a:lnTo>
                <a:lnTo>
                  <a:pt x="2388323" y="2098812"/>
                </a:lnTo>
                <a:lnTo>
                  <a:pt x="2331410" y="2094964"/>
                </a:lnTo>
                <a:lnTo>
                  <a:pt x="2275001" y="2091198"/>
                </a:lnTo>
                <a:lnTo>
                  <a:pt x="2219131" y="2087526"/>
                </a:lnTo>
                <a:lnTo>
                  <a:pt x="2163834" y="2083959"/>
                </a:lnTo>
                <a:lnTo>
                  <a:pt x="2109144" y="2080509"/>
                </a:lnTo>
                <a:lnTo>
                  <a:pt x="2055097" y="2077186"/>
                </a:lnTo>
                <a:lnTo>
                  <a:pt x="2001726" y="2074004"/>
                </a:lnTo>
                <a:lnTo>
                  <a:pt x="1949067" y="2070973"/>
                </a:lnTo>
                <a:lnTo>
                  <a:pt x="1897153" y="2068104"/>
                </a:lnTo>
                <a:lnTo>
                  <a:pt x="1846019" y="2065409"/>
                </a:lnTo>
                <a:lnTo>
                  <a:pt x="1795700" y="2062901"/>
                </a:lnTo>
                <a:lnTo>
                  <a:pt x="1746230" y="2060589"/>
                </a:lnTo>
                <a:lnTo>
                  <a:pt x="1697643" y="2058486"/>
                </a:lnTo>
                <a:lnTo>
                  <a:pt x="1649975" y="2056604"/>
                </a:lnTo>
                <a:lnTo>
                  <a:pt x="1603259" y="2054953"/>
                </a:lnTo>
                <a:lnTo>
                  <a:pt x="1557531" y="2053545"/>
                </a:lnTo>
                <a:lnTo>
                  <a:pt x="1512824" y="2052392"/>
                </a:lnTo>
                <a:lnTo>
                  <a:pt x="1469174" y="2051505"/>
                </a:lnTo>
                <a:lnTo>
                  <a:pt x="1426614" y="2050896"/>
                </a:lnTo>
                <a:lnTo>
                  <a:pt x="1385179" y="2050576"/>
                </a:lnTo>
                <a:lnTo>
                  <a:pt x="1344904" y="2050556"/>
                </a:lnTo>
                <a:lnTo>
                  <a:pt x="1305823" y="2050849"/>
                </a:lnTo>
                <a:lnTo>
                  <a:pt x="1231381" y="2052418"/>
                </a:lnTo>
                <a:lnTo>
                  <a:pt x="1162131" y="2055373"/>
                </a:lnTo>
                <a:lnTo>
                  <a:pt x="1038047" y="2064271"/>
                </a:lnTo>
                <a:lnTo>
                  <a:pt x="951757" y="2071792"/>
                </a:lnTo>
                <a:lnTo>
                  <a:pt x="870482" y="2079941"/>
                </a:lnTo>
                <a:lnTo>
                  <a:pt x="794040" y="2088693"/>
                </a:lnTo>
                <a:lnTo>
                  <a:pt x="722244" y="2098026"/>
                </a:lnTo>
                <a:lnTo>
                  <a:pt x="654909" y="2107917"/>
                </a:lnTo>
                <a:lnTo>
                  <a:pt x="591852" y="2118342"/>
                </a:lnTo>
                <a:lnTo>
                  <a:pt x="532886" y="2129279"/>
                </a:lnTo>
                <a:lnTo>
                  <a:pt x="477827" y="2140705"/>
                </a:lnTo>
                <a:lnTo>
                  <a:pt x="426491" y="2152595"/>
                </a:lnTo>
                <a:lnTo>
                  <a:pt x="378692" y="2164928"/>
                </a:lnTo>
                <a:lnTo>
                  <a:pt x="334246" y="2177680"/>
                </a:lnTo>
                <a:lnTo>
                  <a:pt x="292967" y="2190828"/>
                </a:lnTo>
                <a:lnTo>
                  <a:pt x="254671" y="2204349"/>
                </a:lnTo>
                <a:lnTo>
                  <a:pt x="219173" y="2218219"/>
                </a:lnTo>
                <a:lnTo>
                  <a:pt x="155831" y="2246917"/>
                </a:lnTo>
                <a:lnTo>
                  <a:pt x="101463" y="2276736"/>
                </a:lnTo>
                <a:lnTo>
                  <a:pt x="54590" y="2307492"/>
                </a:lnTo>
                <a:lnTo>
                  <a:pt x="13732" y="2339000"/>
                </a:lnTo>
                <a:lnTo>
                  <a:pt x="0" y="2352202"/>
                </a:lnTo>
              </a:path>
            </a:pathLst>
          </a:custGeom>
          <a:ln w="38099">
            <a:solidFill>
              <a:srgbClr val="FF0000"/>
            </a:solidFill>
          </a:ln>
        </p:spPr>
        <p:txBody>
          <a:bodyPr wrap="square" lIns="0" tIns="0" rIns="0" bIns="0" rtlCol="0"/>
          <a:lstStyle/>
          <a:p>
            <a:endParaRPr/>
          </a:p>
        </p:txBody>
      </p:sp>
      <p:sp>
        <p:nvSpPr>
          <p:cNvPr id="54" name="object 54">
            <a:extLst>
              <a:ext uri="{FF2B5EF4-FFF2-40B4-BE49-F238E27FC236}">
                <a16:creationId xmlns:a16="http://schemas.microsoft.com/office/drawing/2014/main" id="{DB7C21B8-C667-4561-A9D2-A3CAB83DD8E9}"/>
              </a:ext>
            </a:extLst>
          </p:cNvPr>
          <p:cNvSpPr/>
          <p:nvPr/>
        </p:nvSpPr>
        <p:spPr>
          <a:xfrm>
            <a:off x="2546350" y="4639861"/>
            <a:ext cx="161925" cy="161290"/>
          </a:xfrm>
          <a:custGeom>
            <a:avLst/>
            <a:gdLst/>
            <a:ahLst/>
            <a:cxnLst/>
            <a:rect l="l" t="t" r="r" b="b"/>
            <a:pathLst>
              <a:path w="161925" h="161289">
                <a:moveTo>
                  <a:pt x="11736" y="0"/>
                </a:moveTo>
                <a:lnTo>
                  <a:pt x="0" y="161145"/>
                </a:lnTo>
                <a:lnTo>
                  <a:pt x="161483" y="155762"/>
                </a:lnTo>
                <a:lnTo>
                  <a:pt x="11736" y="0"/>
                </a:lnTo>
                <a:close/>
              </a:path>
            </a:pathLst>
          </a:custGeom>
          <a:solidFill>
            <a:srgbClr val="FF0000"/>
          </a:solidFill>
        </p:spPr>
        <p:txBody>
          <a:bodyPr wrap="square" lIns="0" tIns="0" rIns="0" bIns="0" rtlCol="0"/>
          <a:lstStyle/>
          <a:p>
            <a:endParaRPr/>
          </a:p>
        </p:txBody>
      </p:sp>
      <p:sp>
        <p:nvSpPr>
          <p:cNvPr id="55" name="object 55">
            <a:extLst>
              <a:ext uri="{FF2B5EF4-FFF2-40B4-BE49-F238E27FC236}">
                <a16:creationId xmlns:a16="http://schemas.microsoft.com/office/drawing/2014/main" id="{597F4B23-9676-420C-952D-136624DE8FE5}"/>
              </a:ext>
            </a:extLst>
          </p:cNvPr>
          <p:cNvSpPr txBox="1"/>
          <p:nvPr/>
        </p:nvSpPr>
        <p:spPr>
          <a:xfrm>
            <a:off x="1071562" y="4648607"/>
            <a:ext cx="304800" cy="381000"/>
          </a:xfrm>
          <a:prstGeom prst="rect">
            <a:avLst/>
          </a:prstGeom>
          <a:ln w="12700">
            <a:solidFill>
              <a:srgbClr val="000000"/>
            </a:solidFill>
          </a:ln>
        </p:spPr>
        <p:txBody>
          <a:bodyPr vert="horz" wrap="square" lIns="0" tIns="25400" rIns="0" bIns="0" rtlCol="0">
            <a:spAutoFit/>
          </a:bodyPr>
          <a:lstStyle/>
          <a:p>
            <a:pPr marL="115570">
              <a:lnSpc>
                <a:spcPct val="100000"/>
              </a:lnSpc>
              <a:spcBef>
                <a:spcPts val="200"/>
              </a:spcBef>
            </a:pPr>
            <a:r>
              <a:rPr sz="1800" spc="-395" dirty="0">
                <a:solidFill>
                  <a:srgbClr val="FF0000"/>
                </a:solidFill>
                <a:latin typeface="Garamond"/>
                <a:cs typeface="Garamond"/>
              </a:rPr>
              <a:t>1</a:t>
            </a:r>
            <a:r>
              <a:rPr sz="1800" spc="-395" dirty="0">
                <a:latin typeface="Garamond"/>
                <a:cs typeface="Garamond"/>
              </a:rPr>
              <a:t>0</a:t>
            </a:r>
            <a:endParaRPr sz="1800">
              <a:latin typeface="Garamond"/>
              <a:cs typeface="Garamond"/>
            </a:endParaRPr>
          </a:p>
        </p:txBody>
      </p:sp>
    </p:spTree>
    <p:extLst>
      <p:ext uri="{BB962C8B-B14F-4D97-AF65-F5344CB8AC3E}">
        <p14:creationId xmlns:p14="http://schemas.microsoft.com/office/powerpoint/2010/main" val="70295140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112</a:t>
            </a:fld>
            <a:endParaRPr lang="en-US" altLang="en-US"/>
          </a:p>
        </p:txBody>
      </p:sp>
      <p:sp>
        <p:nvSpPr>
          <p:cNvPr id="45059" name="Text Box 2"/>
          <p:cNvSpPr txBox="1">
            <a:spLocks noChangeArrowheads="1"/>
          </p:cNvSpPr>
          <p:nvPr/>
        </p:nvSpPr>
        <p:spPr bwMode="auto">
          <a:xfrm>
            <a:off x="381000" y="349196"/>
            <a:ext cx="754951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Directory Operation</a:t>
            </a:r>
            <a:endParaRPr lang="en-US" altLang="en-US" b="1" dirty="0">
              <a:solidFill>
                <a:srgbClr val="CC0000"/>
              </a:solidFill>
              <a:latin typeface="Courier New" panose="02070309020205020404" pitchFamily="49" charset="0"/>
              <a:cs typeface="Courier New" panose="02070309020205020404" pitchFamily="49" charset="0"/>
            </a:endParaRP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1" name="Text Box 4"/>
          <p:cNvSpPr txBox="1">
            <a:spLocks noChangeArrowheads="1"/>
          </p:cNvSpPr>
          <p:nvPr/>
        </p:nvSpPr>
        <p:spPr bwMode="auto">
          <a:xfrm>
            <a:off x="381000" y="1243694"/>
            <a:ext cx="864738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
                <a:srgbClr val="CC0000"/>
              </a:buClr>
            </a:pPr>
            <a:r>
              <a:rPr lang="en-US" altLang="en-US" sz="2400" dirty="0">
                <a:latin typeface="Arial" panose="020B0604020202020204" pitchFamily="34" charset="0"/>
              </a:rPr>
              <a:t> Example: store with sharers</a:t>
            </a:r>
          </a:p>
        </p:txBody>
      </p:sp>
      <p:sp>
        <p:nvSpPr>
          <p:cNvPr id="33" name="object 4">
            <a:extLst>
              <a:ext uri="{FF2B5EF4-FFF2-40B4-BE49-F238E27FC236}">
                <a16:creationId xmlns:a16="http://schemas.microsoft.com/office/drawing/2014/main" id="{5B2D4DB9-5264-4F82-93E7-8A521CE5259F}"/>
              </a:ext>
            </a:extLst>
          </p:cNvPr>
          <p:cNvSpPr txBox="1"/>
          <p:nvPr/>
        </p:nvSpPr>
        <p:spPr>
          <a:xfrm>
            <a:off x="6078426" y="1594584"/>
            <a:ext cx="1302385" cy="299720"/>
          </a:xfrm>
          <a:prstGeom prst="rect">
            <a:avLst/>
          </a:prstGeom>
        </p:spPr>
        <p:txBody>
          <a:bodyPr vert="horz" wrap="square" lIns="0" tIns="12700" rIns="0" bIns="0" rtlCol="0">
            <a:spAutoFit/>
          </a:bodyPr>
          <a:lstStyle/>
          <a:p>
            <a:pPr marL="12700">
              <a:lnSpc>
                <a:spcPct val="100000"/>
              </a:lnSpc>
              <a:spcBef>
                <a:spcPts val="100"/>
              </a:spcBef>
            </a:pPr>
            <a:r>
              <a:rPr sz="1800" spc="-60" dirty="0">
                <a:latin typeface="Garamond"/>
                <a:cs typeface="Garamond"/>
              </a:rPr>
              <a:t>Sharing</a:t>
            </a:r>
            <a:r>
              <a:rPr sz="1800" spc="-75" dirty="0">
                <a:latin typeface="Garamond"/>
                <a:cs typeface="Garamond"/>
              </a:rPr>
              <a:t> </a:t>
            </a:r>
            <a:r>
              <a:rPr sz="1800" spc="-55" dirty="0">
                <a:latin typeface="Garamond"/>
                <a:cs typeface="Garamond"/>
              </a:rPr>
              <a:t>vector</a:t>
            </a:r>
            <a:endParaRPr sz="1800">
              <a:latin typeface="Garamond"/>
              <a:cs typeface="Garamond"/>
            </a:endParaRPr>
          </a:p>
        </p:txBody>
      </p:sp>
      <p:sp>
        <p:nvSpPr>
          <p:cNvPr id="34" name="object 5">
            <a:extLst>
              <a:ext uri="{FF2B5EF4-FFF2-40B4-BE49-F238E27FC236}">
                <a16:creationId xmlns:a16="http://schemas.microsoft.com/office/drawing/2014/main" id="{C439CACC-AA05-4AB3-8468-8B449EFB44BB}"/>
              </a:ext>
            </a:extLst>
          </p:cNvPr>
          <p:cNvSpPr txBox="1"/>
          <p:nvPr/>
        </p:nvSpPr>
        <p:spPr>
          <a:xfrm>
            <a:off x="7653226" y="1594584"/>
            <a:ext cx="782320" cy="299720"/>
          </a:xfrm>
          <a:prstGeom prst="rect">
            <a:avLst/>
          </a:prstGeom>
        </p:spPr>
        <p:txBody>
          <a:bodyPr vert="horz" wrap="square" lIns="0" tIns="12700" rIns="0" bIns="0" rtlCol="0">
            <a:spAutoFit/>
          </a:bodyPr>
          <a:lstStyle/>
          <a:p>
            <a:pPr marL="12700">
              <a:lnSpc>
                <a:spcPct val="100000"/>
              </a:lnSpc>
              <a:spcBef>
                <a:spcPts val="100"/>
              </a:spcBef>
            </a:pPr>
            <a:r>
              <a:rPr sz="1800" spc="-130" dirty="0">
                <a:latin typeface="Garamond"/>
                <a:cs typeface="Garamond"/>
              </a:rPr>
              <a:t>M</a:t>
            </a:r>
            <a:r>
              <a:rPr sz="1800" spc="-15" dirty="0">
                <a:latin typeface="Garamond"/>
                <a:cs typeface="Garamond"/>
              </a:rPr>
              <a:t>e</a:t>
            </a:r>
            <a:r>
              <a:rPr sz="1800" spc="-75" dirty="0">
                <a:latin typeface="Garamond"/>
                <a:cs typeface="Garamond"/>
              </a:rPr>
              <a:t>mo</a:t>
            </a:r>
            <a:r>
              <a:rPr sz="1800" spc="-50" dirty="0">
                <a:latin typeface="Garamond"/>
                <a:cs typeface="Garamond"/>
              </a:rPr>
              <a:t>r</a:t>
            </a:r>
            <a:r>
              <a:rPr sz="1800" spc="-215" dirty="0">
                <a:latin typeface="Garamond"/>
                <a:cs typeface="Garamond"/>
              </a:rPr>
              <a:t>y</a:t>
            </a:r>
            <a:endParaRPr sz="1800">
              <a:latin typeface="Garamond"/>
              <a:cs typeface="Garamond"/>
            </a:endParaRPr>
          </a:p>
        </p:txBody>
      </p:sp>
      <p:sp>
        <p:nvSpPr>
          <p:cNvPr id="35" name="object 6">
            <a:extLst>
              <a:ext uri="{FF2B5EF4-FFF2-40B4-BE49-F238E27FC236}">
                <a16:creationId xmlns:a16="http://schemas.microsoft.com/office/drawing/2014/main" id="{3BD875EA-047A-4402-ACFE-0070654B9154}"/>
              </a:ext>
            </a:extLst>
          </p:cNvPr>
          <p:cNvSpPr/>
          <p:nvPr/>
        </p:nvSpPr>
        <p:spPr>
          <a:xfrm>
            <a:off x="7621476" y="1962884"/>
            <a:ext cx="914400" cy="1905000"/>
          </a:xfrm>
          <a:custGeom>
            <a:avLst/>
            <a:gdLst/>
            <a:ahLst/>
            <a:cxnLst/>
            <a:rect l="l" t="t" r="r" b="b"/>
            <a:pathLst>
              <a:path w="914400" h="1905000">
                <a:moveTo>
                  <a:pt x="0" y="0"/>
                </a:moveTo>
                <a:lnTo>
                  <a:pt x="914400" y="0"/>
                </a:lnTo>
                <a:lnTo>
                  <a:pt x="914400" y="1905000"/>
                </a:lnTo>
                <a:lnTo>
                  <a:pt x="0" y="1905000"/>
                </a:lnTo>
                <a:lnTo>
                  <a:pt x="0" y="0"/>
                </a:lnTo>
                <a:close/>
              </a:path>
            </a:pathLst>
          </a:custGeom>
          <a:ln w="12700">
            <a:solidFill>
              <a:srgbClr val="000000"/>
            </a:solidFill>
          </a:ln>
        </p:spPr>
        <p:txBody>
          <a:bodyPr wrap="square" lIns="0" tIns="0" rIns="0" bIns="0" rtlCol="0"/>
          <a:lstStyle/>
          <a:p>
            <a:endParaRPr/>
          </a:p>
        </p:txBody>
      </p:sp>
      <p:sp>
        <p:nvSpPr>
          <p:cNvPr id="36" name="object 7">
            <a:extLst>
              <a:ext uri="{FF2B5EF4-FFF2-40B4-BE49-F238E27FC236}">
                <a16:creationId xmlns:a16="http://schemas.microsoft.com/office/drawing/2014/main" id="{69629B13-1514-4828-8897-2FACCBE056A4}"/>
              </a:ext>
            </a:extLst>
          </p:cNvPr>
          <p:cNvSpPr txBox="1"/>
          <p:nvPr/>
        </p:nvSpPr>
        <p:spPr>
          <a:xfrm>
            <a:off x="8059626" y="1975584"/>
            <a:ext cx="132715" cy="299720"/>
          </a:xfrm>
          <a:prstGeom prst="rect">
            <a:avLst/>
          </a:prstGeom>
        </p:spPr>
        <p:txBody>
          <a:bodyPr vert="horz" wrap="square" lIns="0" tIns="12700" rIns="0" bIns="0" rtlCol="0">
            <a:spAutoFit/>
          </a:bodyPr>
          <a:lstStyle/>
          <a:p>
            <a:pPr marL="12700">
              <a:lnSpc>
                <a:spcPct val="100000"/>
              </a:lnSpc>
              <a:spcBef>
                <a:spcPts val="100"/>
              </a:spcBef>
            </a:pPr>
            <a:r>
              <a:rPr sz="1800" spc="-20" dirty="0">
                <a:latin typeface="Garamond"/>
                <a:cs typeface="Garamond"/>
              </a:rPr>
              <a:t>4</a:t>
            </a:r>
            <a:endParaRPr sz="1800">
              <a:latin typeface="Garamond"/>
              <a:cs typeface="Garamond"/>
            </a:endParaRPr>
          </a:p>
        </p:txBody>
      </p:sp>
      <p:sp>
        <p:nvSpPr>
          <p:cNvPr id="37" name="object 8">
            <a:extLst>
              <a:ext uri="{FF2B5EF4-FFF2-40B4-BE49-F238E27FC236}">
                <a16:creationId xmlns:a16="http://schemas.microsoft.com/office/drawing/2014/main" id="{1721A062-6F07-4AEE-BF23-5C6D8D4E722F}"/>
              </a:ext>
            </a:extLst>
          </p:cNvPr>
          <p:cNvSpPr/>
          <p:nvPr/>
        </p:nvSpPr>
        <p:spPr>
          <a:xfrm>
            <a:off x="280876" y="1712923"/>
            <a:ext cx="8261350" cy="4643428"/>
          </a:xfrm>
          <a:prstGeom prst="rect">
            <a:avLst/>
          </a:prstGeom>
          <a:blipFill>
            <a:blip r:embed="rId3" cstate="print"/>
            <a:stretch>
              <a:fillRect/>
            </a:stretch>
          </a:blipFill>
        </p:spPr>
        <p:txBody>
          <a:bodyPr wrap="square" lIns="0" tIns="0" rIns="0" bIns="0" rtlCol="0"/>
          <a:lstStyle/>
          <a:p>
            <a:endParaRPr/>
          </a:p>
        </p:txBody>
      </p:sp>
      <p:sp>
        <p:nvSpPr>
          <p:cNvPr id="38" name="object 9">
            <a:extLst>
              <a:ext uri="{FF2B5EF4-FFF2-40B4-BE49-F238E27FC236}">
                <a16:creationId xmlns:a16="http://schemas.microsoft.com/office/drawing/2014/main" id="{6F5CE037-D759-42A8-8266-40AB8EAF3D93}"/>
              </a:ext>
            </a:extLst>
          </p:cNvPr>
          <p:cNvSpPr txBox="1"/>
          <p:nvPr/>
        </p:nvSpPr>
        <p:spPr>
          <a:xfrm>
            <a:off x="2065226" y="1823184"/>
            <a:ext cx="261620" cy="299720"/>
          </a:xfrm>
          <a:prstGeom prst="rect">
            <a:avLst/>
          </a:prstGeom>
        </p:spPr>
        <p:txBody>
          <a:bodyPr vert="horz" wrap="square" lIns="0" tIns="12700" rIns="0" bIns="0" rtlCol="0">
            <a:spAutoFit/>
          </a:bodyPr>
          <a:lstStyle/>
          <a:p>
            <a:pPr marL="12700">
              <a:lnSpc>
                <a:spcPct val="100000"/>
              </a:lnSpc>
              <a:spcBef>
                <a:spcPts val="100"/>
              </a:spcBef>
            </a:pPr>
            <a:r>
              <a:rPr sz="1800" spc="-35" dirty="0">
                <a:latin typeface="Garamond"/>
                <a:cs typeface="Garamond"/>
              </a:rPr>
              <a:t>P0</a:t>
            </a:r>
            <a:endParaRPr sz="1800">
              <a:latin typeface="Garamond"/>
              <a:cs typeface="Garamond"/>
            </a:endParaRPr>
          </a:p>
        </p:txBody>
      </p:sp>
      <p:sp>
        <p:nvSpPr>
          <p:cNvPr id="39" name="object 10">
            <a:extLst>
              <a:ext uri="{FF2B5EF4-FFF2-40B4-BE49-F238E27FC236}">
                <a16:creationId xmlns:a16="http://schemas.microsoft.com/office/drawing/2014/main" id="{A35AE4F9-1C49-4567-9048-621AB6736E24}"/>
              </a:ext>
            </a:extLst>
          </p:cNvPr>
          <p:cNvSpPr txBox="1"/>
          <p:nvPr/>
        </p:nvSpPr>
        <p:spPr>
          <a:xfrm>
            <a:off x="2662126" y="1975584"/>
            <a:ext cx="263525" cy="299720"/>
          </a:xfrm>
          <a:prstGeom prst="rect">
            <a:avLst/>
          </a:prstGeom>
        </p:spPr>
        <p:txBody>
          <a:bodyPr vert="horz" wrap="square" lIns="0" tIns="12700" rIns="0" bIns="0" rtlCol="0">
            <a:spAutoFit/>
          </a:bodyPr>
          <a:lstStyle/>
          <a:p>
            <a:pPr marL="12700">
              <a:lnSpc>
                <a:spcPct val="100000"/>
              </a:lnSpc>
              <a:spcBef>
                <a:spcPts val="100"/>
              </a:spcBef>
            </a:pPr>
            <a:r>
              <a:rPr sz="1800" spc="-45" dirty="0">
                <a:latin typeface="Garamond"/>
                <a:cs typeface="Garamond"/>
              </a:rPr>
              <a:t>L1</a:t>
            </a:r>
            <a:endParaRPr sz="1800">
              <a:latin typeface="Garamond"/>
              <a:cs typeface="Garamond"/>
            </a:endParaRPr>
          </a:p>
        </p:txBody>
      </p:sp>
      <p:sp>
        <p:nvSpPr>
          <p:cNvPr id="40" name="object 11">
            <a:extLst>
              <a:ext uri="{FF2B5EF4-FFF2-40B4-BE49-F238E27FC236}">
                <a16:creationId xmlns:a16="http://schemas.microsoft.com/office/drawing/2014/main" id="{6DE4BD50-E45D-427D-B590-F6DBE2A5948E}"/>
              </a:ext>
            </a:extLst>
          </p:cNvPr>
          <p:cNvSpPr txBox="1"/>
          <p:nvPr/>
        </p:nvSpPr>
        <p:spPr>
          <a:xfrm>
            <a:off x="2065226" y="3956784"/>
            <a:ext cx="261620" cy="299720"/>
          </a:xfrm>
          <a:prstGeom prst="rect">
            <a:avLst/>
          </a:prstGeom>
        </p:spPr>
        <p:txBody>
          <a:bodyPr vert="horz" wrap="square" lIns="0" tIns="12700" rIns="0" bIns="0" rtlCol="0">
            <a:spAutoFit/>
          </a:bodyPr>
          <a:lstStyle/>
          <a:p>
            <a:pPr marL="12700">
              <a:lnSpc>
                <a:spcPct val="100000"/>
              </a:lnSpc>
              <a:spcBef>
                <a:spcPts val="100"/>
              </a:spcBef>
            </a:pPr>
            <a:r>
              <a:rPr sz="1800" spc="-35" dirty="0">
                <a:latin typeface="Garamond"/>
                <a:cs typeface="Garamond"/>
              </a:rPr>
              <a:t>P1</a:t>
            </a:r>
            <a:endParaRPr sz="1800">
              <a:latin typeface="Garamond"/>
              <a:cs typeface="Garamond"/>
            </a:endParaRPr>
          </a:p>
        </p:txBody>
      </p:sp>
      <p:sp>
        <p:nvSpPr>
          <p:cNvPr id="41" name="object 12">
            <a:extLst>
              <a:ext uri="{FF2B5EF4-FFF2-40B4-BE49-F238E27FC236}">
                <a16:creationId xmlns:a16="http://schemas.microsoft.com/office/drawing/2014/main" id="{FE68534E-C3CE-4D90-AD26-DCC29782BA86}"/>
              </a:ext>
            </a:extLst>
          </p:cNvPr>
          <p:cNvSpPr txBox="1"/>
          <p:nvPr/>
        </p:nvSpPr>
        <p:spPr>
          <a:xfrm>
            <a:off x="2662126" y="4109184"/>
            <a:ext cx="263525" cy="299720"/>
          </a:xfrm>
          <a:prstGeom prst="rect">
            <a:avLst/>
          </a:prstGeom>
        </p:spPr>
        <p:txBody>
          <a:bodyPr vert="horz" wrap="square" lIns="0" tIns="12700" rIns="0" bIns="0" rtlCol="0">
            <a:spAutoFit/>
          </a:bodyPr>
          <a:lstStyle/>
          <a:p>
            <a:pPr marL="12700">
              <a:lnSpc>
                <a:spcPct val="100000"/>
              </a:lnSpc>
              <a:spcBef>
                <a:spcPts val="100"/>
              </a:spcBef>
            </a:pPr>
            <a:r>
              <a:rPr sz="1800" spc="-45" dirty="0">
                <a:latin typeface="Garamond"/>
                <a:cs typeface="Garamond"/>
              </a:rPr>
              <a:t>L1</a:t>
            </a:r>
            <a:endParaRPr sz="1800">
              <a:latin typeface="Garamond"/>
              <a:cs typeface="Garamond"/>
            </a:endParaRPr>
          </a:p>
        </p:txBody>
      </p:sp>
      <p:sp>
        <p:nvSpPr>
          <p:cNvPr id="42" name="object 13">
            <a:extLst>
              <a:ext uri="{FF2B5EF4-FFF2-40B4-BE49-F238E27FC236}">
                <a16:creationId xmlns:a16="http://schemas.microsoft.com/office/drawing/2014/main" id="{03AAAFBA-31AB-4D33-B11C-6468B993E113}"/>
              </a:ext>
            </a:extLst>
          </p:cNvPr>
          <p:cNvSpPr txBox="1"/>
          <p:nvPr/>
        </p:nvSpPr>
        <p:spPr>
          <a:xfrm>
            <a:off x="4960826" y="4794984"/>
            <a:ext cx="261620" cy="299720"/>
          </a:xfrm>
          <a:prstGeom prst="rect">
            <a:avLst/>
          </a:prstGeom>
        </p:spPr>
        <p:txBody>
          <a:bodyPr vert="horz" wrap="square" lIns="0" tIns="12700" rIns="0" bIns="0" rtlCol="0">
            <a:spAutoFit/>
          </a:bodyPr>
          <a:lstStyle/>
          <a:p>
            <a:pPr marL="12700">
              <a:lnSpc>
                <a:spcPct val="100000"/>
              </a:lnSpc>
              <a:spcBef>
                <a:spcPts val="100"/>
              </a:spcBef>
            </a:pPr>
            <a:r>
              <a:rPr sz="1800" spc="-35" dirty="0">
                <a:latin typeface="Garamond"/>
                <a:cs typeface="Garamond"/>
              </a:rPr>
              <a:t>P2</a:t>
            </a:r>
            <a:endParaRPr sz="1800">
              <a:latin typeface="Garamond"/>
              <a:cs typeface="Garamond"/>
            </a:endParaRPr>
          </a:p>
        </p:txBody>
      </p:sp>
      <p:sp>
        <p:nvSpPr>
          <p:cNvPr id="43" name="object 14">
            <a:extLst>
              <a:ext uri="{FF2B5EF4-FFF2-40B4-BE49-F238E27FC236}">
                <a16:creationId xmlns:a16="http://schemas.microsoft.com/office/drawing/2014/main" id="{CDE9C10A-6C69-4202-AE25-26BE044F75C2}"/>
              </a:ext>
            </a:extLst>
          </p:cNvPr>
          <p:cNvSpPr txBox="1"/>
          <p:nvPr/>
        </p:nvSpPr>
        <p:spPr>
          <a:xfrm>
            <a:off x="5557726" y="4947384"/>
            <a:ext cx="263525" cy="299720"/>
          </a:xfrm>
          <a:prstGeom prst="rect">
            <a:avLst/>
          </a:prstGeom>
        </p:spPr>
        <p:txBody>
          <a:bodyPr vert="horz" wrap="square" lIns="0" tIns="12700" rIns="0" bIns="0" rtlCol="0">
            <a:spAutoFit/>
          </a:bodyPr>
          <a:lstStyle/>
          <a:p>
            <a:pPr marL="12700">
              <a:lnSpc>
                <a:spcPct val="100000"/>
              </a:lnSpc>
              <a:spcBef>
                <a:spcPts val="100"/>
              </a:spcBef>
            </a:pPr>
            <a:r>
              <a:rPr sz="1800" spc="-45" dirty="0">
                <a:latin typeface="Garamond"/>
                <a:cs typeface="Garamond"/>
              </a:rPr>
              <a:t>L1</a:t>
            </a:r>
            <a:endParaRPr sz="1800">
              <a:latin typeface="Garamond"/>
              <a:cs typeface="Garamond"/>
            </a:endParaRPr>
          </a:p>
        </p:txBody>
      </p:sp>
      <p:sp>
        <p:nvSpPr>
          <p:cNvPr id="44" name="object 15">
            <a:extLst>
              <a:ext uri="{FF2B5EF4-FFF2-40B4-BE49-F238E27FC236}">
                <a16:creationId xmlns:a16="http://schemas.microsoft.com/office/drawing/2014/main" id="{F4CC5345-8480-4F44-8C0B-FBE9195C18D7}"/>
              </a:ext>
            </a:extLst>
          </p:cNvPr>
          <p:cNvSpPr txBox="1"/>
          <p:nvPr/>
        </p:nvSpPr>
        <p:spPr>
          <a:xfrm>
            <a:off x="3627326" y="4993104"/>
            <a:ext cx="882650" cy="787400"/>
          </a:xfrm>
          <a:prstGeom prst="rect">
            <a:avLst/>
          </a:prstGeom>
        </p:spPr>
        <p:txBody>
          <a:bodyPr vert="horz" wrap="square" lIns="0" tIns="12700" rIns="0" bIns="0" rtlCol="0">
            <a:spAutoFit/>
          </a:bodyPr>
          <a:lstStyle/>
          <a:p>
            <a:pPr marL="279400" marR="5080" indent="-266700">
              <a:lnSpc>
                <a:spcPct val="138900"/>
              </a:lnSpc>
              <a:spcBef>
                <a:spcPts val="100"/>
              </a:spcBef>
              <a:tabLst>
                <a:tab pos="583565" algn="l"/>
              </a:tabLst>
            </a:pPr>
            <a:r>
              <a:rPr sz="1800" spc="-60" dirty="0">
                <a:latin typeface="Garamond"/>
                <a:cs typeface="Garamond"/>
              </a:rPr>
              <a:t>Line</a:t>
            </a:r>
            <a:r>
              <a:rPr sz="1800" spc="-110" dirty="0">
                <a:latin typeface="Garamond"/>
                <a:cs typeface="Garamond"/>
              </a:rPr>
              <a:t> </a:t>
            </a:r>
            <a:r>
              <a:rPr sz="1800" spc="-35" dirty="0">
                <a:latin typeface="Garamond"/>
                <a:cs typeface="Garamond"/>
              </a:rPr>
              <a:t>state  </a:t>
            </a:r>
            <a:r>
              <a:rPr sz="1800" spc="-20" dirty="0">
                <a:latin typeface="Garamond"/>
                <a:cs typeface="Garamond"/>
              </a:rPr>
              <a:t>0	0</a:t>
            </a:r>
            <a:endParaRPr sz="1800">
              <a:latin typeface="Garamond"/>
              <a:cs typeface="Garamond"/>
            </a:endParaRPr>
          </a:p>
        </p:txBody>
      </p:sp>
      <p:sp>
        <p:nvSpPr>
          <p:cNvPr id="45" name="object 16">
            <a:extLst>
              <a:ext uri="{FF2B5EF4-FFF2-40B4-BE49-F238E27FC236}">
                <a16:creationId xmlns:a16="http://schemas.microsoft.com/office/drawing/2014/main" id="{472F2249-8A83-4542-B830-30429A7DE62F}"/>
              </a:ext>
            </a:extLst>
          </p:cNvPr>
          <p:cNvSpPr txBox="1"/>
          <p:nvPr/>
        </p:nvSpPr>
        <p:spPr>
          <a:xfrm>
            <a:off x="6357826" y="5480784"/>
            <a:ext cx="1017905" cy="848360"/>
          </a:xfrm>
          <a:prstGeom prst="rect">
            <a:avLst/>
          </a:prstGeom>
        </p:spPr>
        <p:txBody>
          <a:bodyPr vert="horz" wrap="square" lIns="0" tIns="27940" rIns="0" bIns="0" rtlCol="0">
            <a:spAutoFit/>
          </a:bodyPr>
          <a:lstStyle/>
          <a:p>
            <a:pPr marL="12700" marR="112395">
              <a:lnSpc>
                <a:spcPts val="1600"/>
              </a:lnSpc>
              <a:spcBef>
                <a:spcPts val="220"/>
              </a:spcBef>
            </a:pPr>
            <a:r>
              <a:rPr sz="1400" spc="-55" dirty="0">
                <a:solidFill>
                  <a:srgbClr val="0000FF"/>
                </a:solidFill>
                <a:latin typeface="Garamond"/>
                <a:cs typeface="Garamond"/>
              </a:rPr>
              <a:t>Cache</a:t>
            </a:r>
            <a:r>
              <a:rPr sz="1400" spc="-105" dirty="0">
                <a:solidFill>
                  <a:srgbClr val="0000FF"/>
                </a:solidFill>
                <a:latin typeface="Garamond"/>
                <a:cs typeface="Garamond"/>
              </a:rPr>
              <a:t> </a:t>
            </a:r>
            <a:r>
              <a:rPr sz="1400" spc="-25" dirty="0">
                <a:solidFill>
                  <a:srgbClr val="0000FF"/>
                </a:solidFill>
                <a:latin typeface="Garamond"/>
                <a:cs typeface="Garamond"/>
              </a:rPr>
              <a:t>states:  </a:t>
            </a:r>
            <a:r>
              <a:rPr sz="1400" spc="-20" dirty="0">
                <a:solidFill>
                  <a:srgbClr val="0000FF"/>
                </a:solidFill>
                <a:latin typeface="Garamond"/>
                <a:cs typeface="Garamond"/>
              </a:rPr>
              <a:t>00 </a:t>
            </a:r>
            <a:r>
              <a:rPr sz="1400" spc="-204" dirty="0">
                <a:solidFill>
                  <a:srgbClr val="0000FF"/>
                </a:solidFill>
                <a:latin typeface="Garamond"/>
                <a:cs typeface="Garamond"/>
              </a:rPr>
              <a:t>=</a:t>
            </a:r>
            <a:r>
              <a:rPr sz="1400" spc="-55" dirty="0">
                <a:solidFill>
                  <a:srgbClr val="0000FF"/>
                </a:solidFill>
                <a:latin typeface="Garamond"/>
                <a:cs typeface="Garamond"/>
              </a:rPr>
              <a:t> </a:t>
            </a:r>
            <a:r>
              <a:rPr sz="1400" spc="-60" dirty="0">
                <a:solidFill>
                  <a:srgbClr val="0000FF"/>
                </a:solidFill>
                <a:latin typeface="Garamond"/>
                <a:cs typeface="Garamond"/>
              </a:rPr>
              <a:t>invalid</a:t>
            </a:r>
            <a:endParaRPr sz="1400">
              <a:latin typeface="Garamond"/>
              <a:cs typeface="Garamond"/>
            </a:endParaRPr>
          </a:p>
          <a:p>
            <a:pPr marL="12700">
              <a:lnSpc>
                <a:spcPts val="1520"/>
              </a:lnSpc>
            </a:pPr>
            <a:r>
              <a:rPr sz="1400" spc="-20" dirty="0">
                <a:solidFill>
                  <a:srgbClr val="0000FF"/>
                </a:solidFill>
                <a:latin typeface="Garamond"/>
                <a:cs typeface="Garamond"/>
              </a:rPr>
              <a:t>01 </a:t>
            </a:r>
            <a:r>
              <a:rPr sz="1400" spc="-204" dirty="0">
                <a:solidFill>
                  <a:srgbClr val="0000FF"/>
                </a:solidFill>
                <a:latin typeface="Garamond"/>
                <a:cs typeface="Garamond"/>
              </a:rPr>
              <a:t>=</a:t>
            </a:r>
            <a:r>
              <a:rPr sz="1400" spc="-105" dirty="0">
                <a:solidFill>
                  <a:srgbClr val="0000FF"/>
                </a:solidFill>
                <a:latin typeface="Garamond"/>
                <a:cs typeface="Garamond"/>
              </a:rPr>
              <a:t> </a:t>
            </a:r>
            <a:r>
              <a:rPr sz="1400" spc="-30" dirty="0">
                <a:solidFill>
                  <a:srgbClr val="0000FF"/>
                </a:solidFill>
                <a:latin typeface="Garamond"/>
                <a:cs typeface="Garamond"/>
              </a:rPr>
              <a:t>shared</a:t>
            </a:r>
            <a:endParaRPr sz="1400">
              <a:latin typeface="Garamond"/>
              <a:cs typeface="Garamond"/>
            </a:endParaRPr>
          </a:p>
          <a:p>
            <a:pPr marL="12700">
              <a:lnSpc>
                <a:spcPts val="1639"/>
              </a:lnSpc>
            </a:pPr>
            <a:r>
              <a:rPr sz="1400" spc="-20" dirty="0">
                <a:solidFill>
                  <a:srgbClr val="0000FF"/>
                </a:solidFill>
                <a:latin typeface="Garamond"/>
                <a:cs typeface="Garamond"/>
              </a:rPr>
              <a:t>10 </a:t>
            </a:r>
            <a:r>
              <a:rPr sz="1400" spc="-204" dirty="0">
                <a:solidFill>
                  <a:srgbClr val="0000FF"/>
                </a:solidFill>
                <a:latin typeface="Garamond"/>
                <a:cs typeface="Garamond"/>
              </a:rPr>
              <a:t>=</a:t>
            </a:r>
            <a:r>
              <a:rPr sz="1400" spc="-75" dirty="0">
                <a:solidFill>
                  <a:srgbClr val="0000FF"/>
                </a:solidFill>
                <a:latin typeface="Garamond"/>
                <a:cs typeface="Garamond"/>
              </a:rPr>
              <a:t> </a:t>
            </a:r>
            <a:r>
              <a:rPr sz="1400" spc="-40" dirty="0">
                <a:solidFill>
                  <a:srgbClr val="0000FF"/>
                </a:solidFill>
                <a:latin typeface="Garamond"/>
                <a:cs typeface="Garamond"/>
              </a:rPr>
              <a:t>modified</a:t>
            </a:r>
            <a:endParaRPr sz="1400">
              <a:latin typeface="Garamond"/>
              <a:cs typeface="Garamond"/>
            </a:endParaRPr>
          </a:p>
        </p:txBody>
      </p:sp>
      <p:sp>
        <p:nvSpPr>
          <p:cNvPr id="46" name="object 17">
            <a:extLst>
              <a:ext uri="{FF2B5EF4-FFF2-40B4-BE49-F238E27FC236}">
                <a16:creationId xmlns:a16="http://schemas.microsoft.com/office/drawing/2014/main" id="{62A05E29-D233-45EB-B15B-990A29D10889}"/>
              </a:ext>
            </a:extLst>
          </p:cNvPr>
          <p:cNvSpPr txBox="1"/>
          <p:nvPr/>
        </p:nvSpPr>
        <p:spPr>
          <a:xfrm>
            <a:off x="7729426" y="5480784"/>
            <a:ext cx="1149350" cy="848360"/>
          </a:xfrm>
          <a:prstGeom prst="rect">
            <a:avLst/>
          </a:prstGeom>
        </p:spPr>
        <p:txBody>
          <a:bodyPr vert="horz" wrap="square" lIns="0" tIns="12700" rIns="0" bIns="0" rtlCol="0">
            <a:spAutoFit/>
          </a:bodyPr>
          <a:lstStyle/>
          <a:p>
            <a:pPr marL="12700">
              <a:lnSpc>
                <a:spcPts val="1639"/>
              </a:lnSpc>
              <a:spcBef>
                <a:spcPts val="100"/>
              </a:spcBef>
            </a:pPr>
            <a:r>
              <a:rPr sz="1400" spc="-75" dirty="0">
                <a:solidFill>
                  <a:srgbClr val="0000FF"/>
                </a:solidFill>
                <a:latin typeface="Garamond"/>
                <a:cs typeface="Garamond"/>
              </a:rPr>
              <a:t>Dir.</a:t>
            </a:r>
            <a:r>
              <a:rPr sz="1400" spc="-25" dirty="0">
                <a:solidFill>
                  <a:srgbClr val="0000FF"/>
                </a:solidFill>
                <a:latin typeface="Garamond"/>
                <a:cs typeface="Garamond"/>
              </a:rPr>
              <a:t> states:</a:t>
            </a:r>
            <a:endParaRPr sz="1400">
              <a:latin typeface="Garamond"/>
              <a:cs typeface="Garamond"/>
            </a:endParaRPr>
          </a:p>
          <a:p>
            <a:pPr marL="12700" marR="5080">
              <a:lnSpc>
                <a:spcPts val="1600"/>
              </a:lnSpc>
              <a:spcBef>
                <a:spcPts val="80"/>
              </a:spcBef>
            </a:pPr>
            <a:r>
              <a:rPr sz="1400" spc="-20" dirty="0">
                <a:solidFill>
                  <a:srgbClr val="0000FF"/>
                </a:solidFill>
                <a:latin typeface="Garamond"/>
                <a:cs typeface="Garamond"/>
              </a:rPr>
              <a:t>00 </a:t>
            </a:r>
            <a:r>
              <a:rPr sz="1400" spc="-204" dirty="0">
                <a:solidFill>
                  <a:srgbClr val="0000FF"/>
                </a:solidFill>
                <a:latin typeface="Garamond"/>
                <a:cs typeface="Garamond"/>
              </a:rPr>
              <a:t>= </a:t>
            </a:r>
            <a:r>
              <a:rPr sz="1400" spc="-55" dirty="0">
                <a:solidFill>
                  <a:srgbClr val="0000FF"/>
                </a:solidFill>
                <a:latin typeface="Garamond"/>
                <a:cs typeface="Garamond"/>
              </a:rPr>
              <a:t>not </a:t>
            </a:r>
            <a:r>
              <a:rPr sz="1400" spc="-30" dirty="0">
                <a:solidFill>
                  <a:srgbClr val="0000FF"/>
                </a:solidFill>
                <a:latin typeface="Garamond"/>
                <a:cs typeface="Garamond"/>
              </a:rPr>
              <a:t>cached  </a:t>
            </a:r>
            <a:r>
              <a:rPr sz="1400" spc="-20" dirty="0">
                <a:solidFill>
                  <a:srgbClr val="0000FF"/>
                </a:solidFill>
                <a:latin typeface="Garamond"/>
                <a:cs typeface="Garamond"/>
              </a:rPr>
              <a:t>01 </a:t>
            </a:r>
            <a:r>
              <a:rPr sz="1400" spc="-204" dirty="0">
                <a:solidFill>
                  <a:srgbClr val="0000FF"/>
                </a:solidFill>
                <a:latin typeface="Garamond"/>
                <a:cs typeface="Garamond"/>
              </a:rPr>
              <a:t>=</a:t>
            </a:r>
            <a:r>
              <a:rPr sz="1400" spc="-190" dirty="0">
                <a:solidFill>
                  <a:srgbClr val="0000FF"/>
                </a:solidFill>
                <a:latin typeface="Garamond"/>
                <a:cs typeface="Garamond"/>
              </a:rPr>
              <a:t> </a:t>
            </a:r>
            <a:r>
              <a:rPr sz="1400" spc="-30" dirty="0">
                <a:solidFill>
                  <a:srgbClr val="0000FF"/>
                </a:solidFill>
                <a:latin typeface="Garamond"/>
                <a:cs typeface="Garamond"/>
              </a:rPr>
              <a:t>shared</a:t>
            </a:r>
            <a:endParaRPr sz="1400">
              <a:latin typeface="Garamond"/>
              <a:cs typeface="Garamond"/>
            </a:endParaRPr>
          </a:p>
          <a:p>
            <a:pPr marL="12700">
              <a:lnSpc>
                <a:spcPts val="1560"/>
              </a:lnSpc>
            </a:pPr>
            <a:r>
              <a:rPr sz="1400" spc="-20" dirty="0">
                <a:solidFill>
                  <a:srgbClr val="0000FF"/>
                </a:solidFill>
                <a:latin typeface="Garamond"/>
                <a:cs typeface="Garamond"/>
              </a:rPr>
              <a:t>10 </a:t>
            </a:r>
            <a:r>
              <a:rPr sz="1400" spc="-204" dirty="0">
                <a:solidFill>
                  <a:srgbClr val="0000FF"/>
                </a:solidFill>
                <a:latin typeface="Garamond"/>
                <a:cs typeface="Garamond"/>
              </a:rPr>
              <a:t>=</a:t>
            </a:r>
            <a:r>
              <a:rPr sz="1400" spc="-195" dirty="0">
                <a:solidFill>
                  <a:srgbClr val="0000FF"/>
                </a:solidFill>
                <a:latin typeface="Garamond"/>
                <a:cs typeface="Garamond"/>
              </a:rPr>
              <a:t> </a:t>
            </a:r>
            <a:r>
              <a:rPr sz="1400" spc="-40" dirty="0">
                <a:solidFill>
                  <a:srgbClr val="0000FF"/>
                </a:solidFill>
                <a:latin typeface="Garamond"/>
                <a:cs typeface="Garamond"/>
              </a:rPr>
              <a:t>modified</a:t>
            </a:r>
            <a:endParaRPr sz="1400">
              <a:latin typeface="Garamond"/>
              <a:cs typeface="Garamond"/>
            </a:endParaRPr>
          </a:p>
        </p:txBody>
      </p:sp>
      <p:sp>
        <p:nvSpPr>
          <p:cNvPr id="47" name="object 18">
            <a:extLst>
              <a:ext uri="{FF2B5EF4-FFF2-40B4-BE49-F238E27FC236}">
                <a16:creationId xmlns:a16="http://schemas.microsoft.com/office/drawing/2014/main" id="{73E4D62B-CD33-42DC-98F1-DB4A3B7B78B4}"/>
              </a:ext>
            </a:extLst>
          </p:cNvPr>
          <p:cNvSpPr txBox="1"/>
          <p:nvPr/>
        </p:nvSpPr>
        <p:spPr>
          <a:xfrm>
            <a:off x="1823926" y="5785584"/>
            <a:ext cx="435609" cy="299720"/>
          </a:xfrm>
          <a:prstGeom prst="rect">
            <a:avLst/>
          </a:prstGeom>
        </p:spPr>
        <p:txBody>
          <a:bodyPr vert="horz" wrap="square" lIns="0" tIns="12700" rIns="0" bIns="0" rtlCol="0">
            <a:spAutoFit/>
          </a:bodyPr>
          <a:lstStyle/>
          <a:p>
            <a:pPr marL="12700">
              <a:lnSpc>
                <a:spcPct val="100000"/>
              </a:lnSpc>
              <a:spcBef>
                <a:spcPts val="100"/>
              </a:spcBef>
            </a:pPr>
            <a:r>
              <a:rPr sz="1800" spc="-130" dirty="0">
                <a:solidFill>
                  <a:srgbClr val="FF0000"/>
                </a:solidFill>
                <a:latin typeface="Garamond"/>
                <a:cs typeface="Garamond"/>
              </a:rPr>
              <a:t>M</a:t>
            </a:r>
            <a:r>
              <a:rPr sz="1800" spc="-30" dirty="0">
                <a:solidFill>
                  <a:srgbClr val="FF0000"/>
                </a:solidFill>
                <a:latin typeface="Garamond"/>
                <a:cs typeface="Garamond"/>
              </a:rPr>
              <a:t>i</a:t>
            </a:r>
            <a:r>
              <a:rPr sz="1800" spc="-40" dirty="0">
                <a:solidFill>
                  <a:srgbClr val="FF0000"/>
                </a:solidFill>
                <a:latin typeface="Garamond"/>
                <a:cs typeface="Garamond"/>
              </a:rPr>
              <a:t>s</a:t>
            </a:r>
            <a:r>
              <a:rPr sz="1800" spc="25" dirty="0">
                <a:solidFill>
                  <a:srgbClr val="FF0000"/>
                </a:solidFill>
                <a:latin typeface="Garamond"/>
                <a:cs typeface="Garamond"/>
              </a:rPr>
              <a:t>s</a:t>
            </a:r>
            <a:endParaRPr sz="1800">
              <a:latin typeface="Garamond"/>
              <a:cs typeface="Garamond"/>
            </a:endParaRPr>
          </a:p>
        </p:txBody>
      </p:sp>
      <p:sp>
        <p:nvSpPr>
          <p:cNvPr id="48" name="object 19">
            <a:extLst>
              <a:ext uri="{FF2B5EF4-FFF2-40B4-BE49-F238E27FC236}">
                <a16:creationId xmlns:a16="http://schemas.microsoft.com/office/drawing/2014/main" id="{F6281D1A-02B1-435A-9B80-17B819A4945B}"/>
              </a:ext>
            </a:extLst>
          </p:cNvPr>
          <p:cNvSpPr txBox="1"/>
          <p:nvPr/>
        </p:nvSpPr>
        <p:spPr>
          <a:xfrm>
            <a:off x="2179526" y="2508984"/>
            <a:ext cx="132715" cy="299720"/>
          </a:xfrm>
          <a:prstGeom prst="rect">
            <a:avLst/>
          </a:prstGeom>
        </p:spPr>
        <p:txBody>
          <a:bodyPr vert="horz" wrap="square" lIns="0" tIns="12700" rIns="0" bIns="0" rtlCol="0">
            <a:spAutoFit/>
          </a:bodyPr>
          <a:lstStyle/>
          <a:p>
            <a:pPr marL="12700">
              <a:lnSpc>
                <a:spcPct val="100000"/>
              </a:lnSpc>
              <a:spcBef>
                <a:spcPts val="100"/>
              </a:spcBef>
            </a:pPr>
            <a:r>
              <a:rPr sz="1800" spc="-20" dirty="0">
                <a:latin typeface="Garamond"/>
                <a:cs typeface="Garamond"/>
              </a:rPr>
              <a:t>4</a:t>
            </a:r>
            <a:endParaRPr sz="1800">
              <a:latin typeface="Garamond"/>
              <a:cs typeface="Garamond"/>
            </a:endParaRPr>
          </a:p>
        </p:txBody>
      </p:sp>
      <p:sp>
        <p:nvSpPr>
          <p:cNvPr id="49" name="object 20">
            <a:extLst>
              <a:ext uri="{FF2B5EF4-FFF2-40B4-BE49-F238E27FC236}">
                <a16:creationId xmlns:a16="http://schemas.microsoft.com/office/drawing/2014/main" id="{0CD7C18B-5761-4533-A826-4CAF788FA182}"/>
              </a:ext>
            </a:extLst>
          </p:cNvPr>
          <p:cNvSpPr txBox="1"/>
          <p:nvPr/>
        </p:nvSpPr>
        <p:spPr>
          <a:xfrm>
            <a:off x="731726" y="2021304"/>
            <a:ext cx="882650" cy="787400"/>
          </a:xfrm>
          <a:prstGeom prst="rect">
            <a:avLst/>
          </a:prstGeom>
        </p:spPr>
        <p:txBody>
          <a:bodyPr vert="horz" wrap="square" lIns="0" tIns="12700" rIns="0" bIns="0" rtlCol="0">
            <a:spAutoFit/>
          </a:bodyPr>
          <a:lstStyle/>
          <a:p>
            <a:pPr marL="279400" marR="5080" indent="-266700">
              <a:lnSpc>
                <a:spcPct val="138900"/>
              </a:lnSpc>
              <a:spcBef>
                <a:spcPts val="100"/>
              </a:spcBef>
              <a:tabLst>
                <a:tab pos="570865" algn="l"/>
              </a:tabLst>
            </a:pPr>
            <a:r>
              <a:rPr sz="1800" spc="-60" dirty="0">
                <a:latin typeface="Garamond"/>
                <a:cs typeface="Garamond"/>
              </a:rPr>
              <a:t>Line</a:t>
            </a:r>
            <a:r>
              <a:rPr sz="1800" spc="-110" dirty="0">
                <a:latin typeface="Garamond"/>
                <a:cs typeface="Garamond"/>
              </a:rPr>
              <a:t> </a:t>
            </a:r>
            <a:r>
              <a:rPr sz="1800" spc="-35" dirty="0">
                <a:latin typeface="Garamond"/>
                <a:cs typeface="Garamond"/>
              </a:rPr>
              <a:t>state  </a:t>
            </a:r>
            <a:r>
              <a:rPr sz="1800" spc="-20" dirty="0">
                <a:latin typeface="Garamond"/>
                <a:cs typeface="Garamond"/>
              </a:rPr>
              <a:t>0	</a:t>
            </a:r>
            <a:r>
              <a:rPr sz="1800" spc="-395" dirty="0">
                <a:solidFill>
                  <a:srgbClr val="FF0000"/>
                </a:solidFill>
                <a:latin typeface="Garamond"/>
                <a:cs typeface="Garamond"/>
              </a:rPr>
              <a:t>0</a:t>
            </a:r>
            <a:r>
              <a:rPr sz="1800" spc="-395" dirty="0">
                <a:latin typeface="Garamond"/>
                <a:cs typeface="Garamond"/>
              </a:rPr>
              <a:t>1</a:t>
            </a:r>
            <a:endParaRPr sz="1800">
              <a:latin typeface="Garamond"/>
              <a:cs typeface="Garamond"/>
            </a:endParaRPr>
          </a:p>
        </p:txBody>
      </p:sp>
      <p:sp>
        <p:nvSpPr>
          <p:cNvPr id="50" name="object 21">
            <a:extLst>
              <a:ext uri="{FF2B5EF4-FFF2-40B4-BE49-F238E27FC236}">
                <a16:creationId xmlns:a16="http://schemas.microsoft.com/office/drawing/2014/main" id="{E5EB732A-60F6-4E4A-9E25-42BC591664BB}"/>
              </a:ext>
            </a:extLst>
          </p:cNvPr>
          <p:cNvSpPr txBox="1"/>
          <p:nvPr/>
        </p:nvSpPr>
        <p:spPr>
          <a:xfrm>
            <a:off x="115614" y="2020660"/>
            <a:ext cx="282575" cy="1225550"/>
          </a:xfrm>
          <a:prstGeom prst="rect">
            <a:avLst/>
          </a:prstGeom>
        </p:spPr>
        <p:txBody>
          <a:bodyPr vert="vert270" wrap="square" lIns="0" tIns="0" rIns="0" bIns="0" rtlCol="0">
            <a:spAutoFit/>
          </a:bodyPr>
          <a:lstStyle/>
          <a:p>
            <a:pPr marL="12700">
              <a:lnSpc>
                <a:spcPts val="2010"/>
              </a:lnSpc>
            </a:pPr>
            <a:r>
              <a:rPr sz="1800" spc="-75" dirty="0">
                <a:solidFill>
                  <a:srgbClr val="FF0000"/>
                </a:solidFill>
                <a:latin typeface="Garamond"/>
                <a:cs typeface="Garamond"/>
              </a:rPr>
              <a:t>Acknowledge</a:t>
            </a:r>
            <a:endParaRPr sz="1800">
              <a:latin typeface="Garamond"/>
              <a:cs typeface="Garamond"/>
            </a:endParaRPr>
          </a:p>
        </p:txBody>
      </p:sp>
      <p:sp>
        <p:nvSpPr>
          <p:cNvPr id="51" name="object 22">
            <a:extLst>
              <a:ext uri="{FF2B5EF4-FFF2-40B4-BE49-F238E27FC236}">
                <a16:creationId xmlns:a16="http://schemas.microsoft.com/office/drawing/2014/main" id="{C86E62D0-C1F8-4849-835C-2651D5430946}"/>
              </a:ext>
            </a:extLst>
          </p:cNvPr>
          <p:cNvSpPr txBox="1"/>
          <p:nvPr/>
        </p:nvSpPr>
        <p:spPr>
          <a:xfrm>
            <a:off x="2128726" y="4642584"/>
            <a:ext cx="183515" cy="299720"/>
          </a:xfrm>
          <a:prstGeom prst="rect">
            <a:avLst/>
          </a:prstGeom>
        </p:spPr>
        <p:txBody>
          <a:bodyPr vert="horz" wrap="square" lIns="0" tIns="12700" rIns="0" bIns="0" rtlCol="0">
            <a:spAutoFit/>
          </a:bodyPr>
          <a:lstStyle/>
          <a:p>
            <a:pPr marL="12700">
              <a:lnSpc>
                <a:spcPct val="100000"/>
              </a:lnSpc>
              <a:spcBef>
                <a:spcPts val="100"/>
              </a:spcBef>
            </a:pPr>
            <a:r>
              <a:rPr sz="1800" spc="-465" dirty="0">
                <a:solidFill>
                  <a:srgbClr val="FF0000"/>
                </a:solidFill>
                <a:latin typeface="Garamond"/>
                <a:cs typeface="Garamond"/>
              </a:rPr>
              <a:t>6</a:t>
            </a:r>
            <a:r>
              <a:rPr sz="1800" spc="-20" dirty="0">
                <a:latin typeface="Garamond"/>
                <a:cs typeface="Garamond"/>
              </a:rPr>
              <a:t>4</a:t>
            </a:r>
            <a:endParaRPr sz="1800">
              <a:latin typeface="Garamond"/>
              <a:cs typeface="Garamond"/>
            </a:endParaRPr>
          </a:p>
        </p:txBody>
      </p:sp>
      <p:sp>
        <p:nvSpPr>
          <p:cNvPr id="52" name="object 23">
            <a:extLst>
              <a:ext uri="{FF2B5EF4-FFF2-40B4-BE49-F238E27FC236}">
                <a16:creationId xmlns:a16="http://schemas.microsoft.com/office/drawing/2014/main" id="{98ED6ABC-CC53-43EA-88B7-63198BAB9211}"/>
              </a:ext>
            </a:extLst>
          </p:cNvPr>
          <p:cNvSpPr txBox="1"/>
          <p:nvPr/>
        </p:nvSpPr>
        <p:spPr>
          <a:xfrm>
            <a:off x="4478226" y="1365984"/>
            <a:ext cx="1327150" cy="528320"/>
          </a:xfrm>
          <a:prstGeom prst="rect">
            <a:avLst/>
          </a:prstGeom>
        </p:spPr>
        <p:txBody>
          <a:bodyPr vert="horz" wrap="square" lIns="0" tIns="12700" rIns="0" bIns="0" rtlCol="0">
            <a:spAutoFit/>
          </a:bodyPr>
          <a:lstStyle/>
          <a:p>
            <a:pPr marL="12700">
              <a:lnSpc>
                <a:spcPts val="1980"/>
              </a:lnSpc>
              <a:spcBef>
                <a:spcPts val="100"/>
              </a:spcBef>
            </a:pPr>
            <a:r>
              <a:rPr sz="1800" spc="-75" dirty="0">
                <a:solidFill>
                  <a:srgbClr val="FF0000"/>
                </a:solidFill>
                <a:latin typeface="Garamond"/>
                <a:cs typeface="Garamond"/>
              </a:rPr>
              <a:t>Acknowledge</a:t>
            </a:r>
            <a:endParaRPr sz="1800">
              <a:latin typeface="Garamond"/>
              <a:cs typeface="Garamond"/>
            </a:endParaRPr>
          </a:p>
          <a:p>
            <a:pPr marL="457200">
              <a:lnSpc>
                <a:spcPts val="1980"/>
              </a:lnSpc>
            </a:pPr>
            <a:r>
              <a:rPr sz="1800" spc="-60" dirty="0">
                <a:latin typeface="Garamond"/>
                <a:cs typeface="Garamond"/>
              </a:rPr>
              <a:t>Line</a:t>
            </a:r>
            <a:r>
              <a:rPr sz="1800" spc="-95" dirty="0">
                <a:latin typeface="Garamond"/>
                <a:cs typeface="Garamond"/>
              </a:rPr>
              <a:t> </a:t>
            </a:r>
            <a:r>
              <a:rPr sz="1800" spc="-35" dirty="0">
                <a:latin typeface="Garamond"/>
                <a:cs typeface="Garamond"/>
              </a:rPr>
              <a:t>state</a:t>
            </a:r>
            <a:endParaRPr sz="1800">
              <a:latin typeface="Garamond"/>
              <a:cs typeface="Garamond"/>
            </a:endParaRPr>
          </a:p>
        </p:txBody>
      </p:sp>
      <p:sp>
        <p:nvSpPr>
          <p:cNvPr id="53" name="object 24">
            <a:extLst>
              <a:ext uri="{FF2B5EF4-FFF2-40B4-BE49-F238E27FC236}">
                <a16:creationId xmlns:a16="http://schemas.microsoft.com/office/drawing/2014/main" id="{4E1C991B-72BC-4A29-8062-24B36A3FF298}"/>
              </a:ext>
            </a:extLst>
          </p:cNvPr>
          <p:cNvSpPr txBox="1"/>
          <p:nvPr/>
        </p:nvSpPr>
        <p:spPr>
          <a:xfrm>
            <a:off x="477726" y="3773904"/>
            <a:ext cx="1136650" cy="1168400"/>
          </a:xfrm>
          <a:prstGeom prst="rect">
            <a:avLst/>
          </a:prstGeom>
        </p:spPr>
        <p:txBody>
          <a:bodyPr vert="horz" wrap="square" lIns="0" tIns="119380" rIns="0" bIns="0" rtlCol="0">
            <a:spAutoFit/>
          </a:bodyPr>
          <a:lstStyle/>
          <a:p>
            <a:pPr marL="12700">
              <a:lnSpc>
                <a:spcPct val="100000"/>
              </a:lnSpc>
              <a:spcBef>
                <a:spcPts val="940"/>
              </a:spcBef>
            </a:pPr>
            <a:r>
              <a:rPr sz="1800" spc="-50" dirty="0">
                <a:solidFill>
                  <a:srgbClr val="FF0000"/>
                </a:solidFill>
                <a:latin typeface="Garamond"/>
                <a:cs typeface="Garamond"/>
              </a:rPr>
              <a:t>Store</a:t>
            </a:r>
            <a:endParaRPr sz="1800">
              <a:latin typeface="Garamond"/>
              <a:cs typeface="Garamond"/>
            </a:endParaRPr>
          </a:p>
          <a:p>
            <a:pPr marL="520700" marR="5080" indent="-254000">
              <a:lnSpc>
                <a:spcPct val="138900"/>
              </a:lnSpc>
              <a:tabLst>
                <a:tab pos="824865" algn="l"/>
              </a:tabLst>
            </a:pPr>
            <a:r>
              <a:rPr sz="1800" spc="-60" dirty="0">
                <a:latin typeface="Garamond"/>
                <a:cs typeface="Garamond"/>
              </a:rPr>
              <a:t>Line</a:t>
            </a:r>
            <a:r>
              <a:rPr sz="1800" spc="-110" dirty="0">
                <a:latin typeface="Garamond"/>
                <a:cs typeface="Garamond"/>
              </a:rPr>
              <a:t> </a:t>
            </a:r>
            <a:r>
              <a:rPr sz="1800" spc="-35" dirty="0">
                <a:latin typeface="Garamond"/>
                <a:cs typeface="Garamond"/>
              </a:rPr>
              <a:t>state  </a:t>
            </a:r>
            <a:r>
              <a:rPr sz="1800" spc="-395" dirty="0">
                <a:solidFill>
                  <a:srgbClr val="FF0000"/>
                </a:solidFill>
                <a:latin typeface="Garamond"/>
                <a:cs typeface="Garamond"/>
              </a:rPr>
              <a:t>1</a:t>
            </a:r>
            <a:r>
              <a:rPr sz="1800" spc="-395" dirty="0">
                <a:latin typeface="Garamond"/>
                <a:cs typeface="Garamond"/>
              </a:rPr>
              <a:t>0	</a:t>
            </a:r>
            <a:r>
              <a:rPr sz="1800" spc="-395" dirty="0">
                <a:solidFill>
                  <a:srgbClr val="FF0000"/>
                </a:solidFill>
                <a:latin typeface="Garamond"/>
                <a:cs typeface="Garamond"/>
              </a:rPr>
              <a:t>0</a:t>
            </a:r>
            <a:r>
              <a:rPr sz="1800" spc="-395" dirty="0">
                <a:latin typeface="Garamond"/>
                <a:cs typeface="Garamond"/>
              </a:rPr>
              <a:t>1</a:t>
            </a:r>
            <a:endParaRPr sz="1800">
              <a:latin typeface="Garamond"/>
              <a:cs typeface="Garamond"/>
            </a:endParaRPr>
          </a:p>
        </p:txBody>
      </p:sp>
      <p:sp>
        <p:nvSpPr>
          <p:cNvPr id="54" name="object 25">
            <a:extLst>
              <a:ext uri="{FF2B5EF4-FFF2-40B4-BE49-F238E27FC236}">
                <a16:creationId xmlns:a16="http://schemas.microsoft.com/office/drawing/2014/main" id="{36FBE102-1896-41F3-9A18-10E9DA47151E}"/>
              </a:ext>
            </a:extLst>
          </p:cNvPr>
          <p:cNvSpPr txBox="1"/>
          <p:nvPr/>
        </p:nvSpPr>
        <p:spPr>
          <a:xfrm>
            <a:off x="3652726" y="3118584"/>
            <a:ext cx="889635" cy="299720"/>
          </a:xfrm>
          <a:prstGeom prst="rect">
            <a:avLst/>
          </a:prstGeom>
        </p:spPr>
        <p:txBody>
          <a:bodyPr vert="horz" wrap="square" lIns="0" tIns="12700" rIns="0" bIns="0" rtlCol="0">
            <a:spAutoFit/>
          </a:bodyPr>
          <a:lstStyle/>
          <a:p>
            <a:pPr marL="12700">
              <a:lnSpc>
                <a:spcPct val="100000"/>
              </a:lnSpc>
              <a:spcBef>
                <a:spcPts val="100"/>
              </a:spcBef>
            </a:pPr>
            <a:r>
              <a:rPr sz="1800" spc="-15" dirty="0">
                <a:solidFill>
                  <a:srgbClr val="FF0000"/>
                </a:solidFill>
                <a:latin typeface="Garamond"/>
                <a:cs typeface="Garamond"/>
              </a:rPr>
              <a:t>I</a:t>
            </a:r>
            <a:r>
              <a:rPr sz="1800" spc="-50" dirty="0">
                <a:solidFill>
                  <a:srgbClr val="FF0000"/>
                </a:solidFill>
                <a:latin typeface="Garamond"/>
                <a:cs typeface="Garamond"/>
              </a:rPr>
              <a:t>n</a:t>
            </a:r>
            <a:r>
              <a:rPr sz="1800" spc="-90" dirty="0">
                <a:solidFill>
                  <a:srgbClr val="FF0000"/>
                </a:solidFill>
                <a:latin typeface="Garamond"/>
                <a:cs typeface="Garamond"/>
              </a:rPr>
              <a:t>v</a:t>
            </a:r>
            <a:r>
              <a:rPr sz="1800" spc="-35" dirty="0">
                <a:solidFill>
                  <a:srgbClr val="FF0000"/>
                </a:solidFill>
                <a:latin typeface="Garamond"/>
                <a:cs typeface="Garamond"/>
              </a:rPr>
              <a:t>a</a:t>
            </a:r>
            <a:r>
              <a:rPr sz="1800" spc="-60" dirty="0">
                <a:solidFill>
                  <a:srgbClr val="FF0000"/>
                </a:solidFill>
                <a:latin typeface="Garamond"/>
                <a:cs typeface="Garamond"/>
              </a:rPr>
              <a:t>lida</a:t>
            </a:r>
            <a:r>
              <a:rPr sz="1800" spc="-75" dirty="0">
                <a:solidFill>
                  <a:srgbClr val="FF0000"/>
                </a:solidFill>
                <a:latin typeface="Garamond"/>
                <a:cs typeface="Garamond"/>
              </a:rPr>
              <a:t>t</a:t>
            </a:r>
            <a:r>
              <a:rPr sz="1800" spc="-15" dirty="0">
                <a:solidFill>
                  <a:srgbClr val="FF0000"/>
                </a:solidFill>
                <a:latin typeface="Garamond"/>
                <a:cs typeface="Garamond"/>
              </a:rPr>
              <a:t>e</a:t>
            </a:r>
            <a:endParaRPr sz="1800">
              <a:latin typeface="Garamond"/>
              <a:cs typeface="Garamond"/>
            </a:endParaRPr>
          </a:p>
        </p:txBody>
      </p:sp>
      <p:sp>
        <p:nvSpPr>
          <p:cNvPr id="55" name="object 26">
            <a:extLst>
              <a:ext uri="{FF2B5EF4-FFF2-40B4-BE49-F238E27FC236}">
                <a16:creationId xmlns:a16="http://schemas.microsoft.com/office/drawing/2014/main" id="{E9825E53-A398-4D42-8091-2F1FA8F3923A}"/>
              </a:ext>
            </a:extLst>
          </p:cNvPr>
          <p:cNvSpPr txBox="1"/>
          <p:nvPr/>
        </p:nvSpPr>
        <p:spPr>
          <a:xfrm>
            <a:off x="5073538" y="1962884"/>
            <a:ext cx="304800" cy="381000"/>
          </a:xfrm>
          <a:prstGeom prst="rect">
            <a:avLst/>
          </a:prstGeom>
          <a:ln w="12700">
            <a:solidFill>
              <a:srgbClr val="000000"/>
            </a:solidFill>
          </a:ln>
        </p:spPr>
        <p:txBody>
          <a:bodyPr vert="horz" wrap="square" lIns="0" tIns="25400" rIns="0" bIns="0" rtlCol="0">
            <a:spAutoFit/>
          </a:bodyPr>
          <a:lstStyle/>
          <a:p>
            <a:pPr marL="115570">
              <a:lnSpc>
                <a:spcPct val="100000"/>
              </a:lnSpc>
              <a:spcBef>
                <a:spcPts val="200"/>
              </a:spcBef>
            </a:pPr>
            <a:r>
              <a:rPr sz="1800" spc="-395" dirty="0">
                <a:solidFill>
                  <a:srgbClr val="FF0000"/>
                </a:solidFill>
                <a:latin typeface="Garamond"/>
                <a:cs typeface="Garamond"/>
              </a:rPr>
              <a:t>1</a:t>
            </a:r>
            <a:r>
              <a:rPr sz="1800" spc="-395" dirty="0">
                <a:latin typeface="Garamond"/>
                <a:cs typeface="Garamond"/>
              </a:rPr>
              <a:t>0</a:t>
            </a:r>
            <a:endParaRPr sz="1800">
              <a:latin typeface="Garamond"/>
              <a:cs typeface="Garamond"/>
            </a:endParaRPr>
          </a:p>
        </p:txBody>
      </p:sp>
      <p:sp>
        <p:nvSpPr>
          <p:cNvPr id="56" name="object 27">
            <a:extLst>
              <a:ext uri="{FF2B5EF4-FFF2-40B4-BE49-F238E27FC236}">
                <a16:creationId xmlns:a16="http://schemas.microsoft.com/office/drawing/2014/main" id="{A546271F-7F81-40AB-8F5F-9698310B25EB}"/>
              </a:ext>
            </a:extLst>
          </p:cNvPr>
          <p:cNvSpPr txBox="1"/>
          <p:nvPr/>
        </p:nvSpPr>
        <p:spPr>
          <a:xfrm>
            <a:off x="5378338" y="1962884"/>
            <a:ext cx="304800" cy="381000"/>
          </a:xfrm>
          <a:prstGeom prst="rect">
            <a:avLst/>
          </a:prstGeom>
          <a:ln w="12700">
            <a:solidFill>
              <a:srgbClr val="000000"/>
            </a:solidFill>
          </a:ln>
        </p:spPr>
        <p:txBody>
          <a:bodyPr vert="horz" wrap="square" lIns="0" tIns="25400" rIns="0" bIns="0" rtlCol="0">
            <a:spAutoFit/>
          </a:bodyPr>
          <a:lstStyle/>
          <a:p>
            <a:pPr marL="115570">
              <a:lnSpc>
                <a:spcPct val="100000"/>
              </a:lnSpc>
              <a:spcBef>
                <a:spcPts val="200"/>
              </a:spcBef>
            </a:pPr>
            <a:r>
              <a:rPr sz="1800" spc="-395" dirty="0">
                <a:solidFill>
                  <a:srgbClr val="FF0000"/>
                </a:solidFill>
                <a:latin typeface="Garamond"/>
                <a:cs typeface="Garamond"/>
              </a:rPr>
              <a:t>0</a:t>
            </a:r>
            <a:r>
              <a:rPr sz="1800" spc="-395" dirty="0">
                <a:latin typeface="Garamond"/>
                <a:cs typeface="Garamond"/>
              </a:rPr>
              <a:t>1</a:t>
            </a:r>
            <a:endParaRPr sz="1800">
              <a:latin typeface="Garamond"/>
              <a:cs typeface="Garamond"/>
            </a:endParaRPr>
          </a:p>
        </p:txBody>
      </p:sp>
      <p:graphicFrame>
        <p:nvGraphicFramePr>
          <p:cNvPr id="57" name="object 28">
            <a:extLst>
              <a:ext uri="{FF2B5EF4-FFF2-40B4-BE49-F238E27FC236}">
                <a16:creationId xmlns:a16="http://schemas.microsoft.com/office/drawing/2014/main" id="{939B33F7-B7A7-47BF-8A29-16D914D499AE}"/>
              </a:ext>
            </a:extLst>
          </p:cNvPr>
          <p:cNvGraphicFramePr>
            <a:graphicFrameLocks noGrp="1"/>
          </p:cNvGraphicFramePr>
          <p:nvPr>
            <p:extLst/>
          </p:nvPr>
        </p:nvGraphicFramePr>
        <p:xfrm>
          <a:off x="6313376" y="1956534"/>
          <a:ext cx="914400" cy="381000"/>
        </p:xfrm>
        <a:graphic>
          <a:graphicData uri="http://schemas.openxmlformats.org/drawingml/2006/table">
            <a:tbl>
              <a:tblPr firstRow="1" bandRow="1">
                <a:tableStyleId>{2D5ABB26-0587-4C30-8999-92F81FD0307C}</a:tableStyleId>
              </a:tblPr>
              <a:tblGrid>
                <a:gridCol w="304800">
                  <a:extLst>
                    <a:ext uri="{9D8B030D-6E8A-4147-A177-3AD203B41FA5}">
                      <a16:colId xmlns:a16="http://schemas.microsoft.com/office/drawing/2014/main" val="20000"/>
                    </a:ext>
                  </a:extLst>
                </a:gridCol>
                <a:gridCol w="304800">
                  <a:extLst>
                    <a:ext uri="{9D8B030D-6E8A-4147-A177-3AD203B41FA5}">
                      <a16:colId xmlns:a16="http://schemas.microsoft.com/office/drawing/2014/main" val="20001"/>
                    </a:ext>
                  </a:extLst>
                </a:gridCol>
                <a:gridCol w="304800">
                  <a:extLst>
                    <a:ext uri="{9D8B030D-6E8A-4147-A177-3AD203B41FA5}">
                      <a16:colId xmlns:a16="http://schemas.microsoft.com/office/drawing/2014/main" val="20002"/>
                    </a:ext>
                  </a:extLst>
                </a:gridCol>
              </a:tblGrid>
              <a:tr h="381000">
                <a:tc>
                  <a:txBody>
                    <a:bodyPr/>
                    <a:lstStyle/>
                    <a:p>
                      <a:pPr marL="133350">
                        <a:lnSpc>
                          <a:spcPct val="100000"/>
                        </a:lnSpc>
                        <a:spcBef>
                          <a:spcPts val="200"/>
                        </a:spcBef>
                      </a:pPr>
                      <a:r>
                        <a:rPr sz="1800" dirty="0">
                          <a:latin typeface="Garamond"/>
                          <a:cs typeface="Garamond"/>
                        </a:rPr>
                        <a:t>0</a:t>
                      </a:r>
                      <a:endParaRPr sz="1800">
                        <a:latin typeface="Garamond"/>
                        <a:cs typeface="Garamond"/>
                      </a:endParaRPr>
                    </a:p>
                  </a:txBody>
                  <a:tcPr marL="0" marR="0" marT="254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33350">
                        <a:lnSpc>
                          <a:spcPct val="100000"/>
                        </a:lnSpc>
                        <a:spcBef>
                          <a:spcPts val="200"/>
                        </a:spcBef>
                      </a:pPr>
                      <a:r>
                        <a:rPr sz="1800" dirty="0">
                          <a:latin typeface="Garamond"/>
                          <a:cs typeface="Garamond"/>
                        </a:rPr>
                        <a:t>1</a:t>
                      </a:r>
                      <a:endParaRPr sz="1800">
                        <a:latin typeface="Garamond"/>
                        <a:cs typeface="Garamond"/>
                      </a:endParaRPr>
                    </a:p>
                  </a:txBody>
                  <a:tcPr marL="0" marR="0" marT="254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5250">
                        <a:lnSpc>
                          <a:spcPct val="100000"/>
                        </a:lnSpc>
                        <a:spcBef>
                          <a:spcPts val="200"/>
                        </a:spcBef>
                      </a:pPr>
                      <a:r>
                        <a:rPr sz="1800" spc="-295" dirty="0">
                          <a:solidFill>
                            <a:srgbClr val="FF0000"/>
                          </a:solidFill>
                          <a:latin typeface="Garamond"/>
                          <a:cs typeface="Garamond"/>
                        </a:rPr>
                        <a:t>0</a:t>
                      </a:r>
                      <a:r>
                        <a:rPr sz="1800" spc="-295" dirty="0">
                          <a:latin typeface="Garamond"/>
                          <a:cs typeface="Garamond"/>
                        </a:rPr>
                        <a:t>1</a:t>
                      </a:r>
                      <a:endParaRPr sz="1800">
                        <a:latin typeface="Garamond"/>
                        <a:cs typeface="Garamond"/>
                      </a:endParaRPr>
                    </a:p>
                  </a:txBody>
                  <a:tcPr marL="0" marR="0" marT="254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bl>
          </a:graphicData>
        </a:graphic>
      </p:graphicFrame>
      <p:sp>
        <p:nvSpPr>
          <p:cNvPr id="58" name="object 29">
            <a:extLst>
              <a:ext uri="{FF2B5EF4-FFF2-40B4-BE49-F238E27FC236}">
                <a16:creationId xmlns:a16="http://schemas.microsoft.com/office/drawing/2014/main" id="{90543149-8D54-4A13-B2AD-EBB4F333D547}"/>
              </a:ext>
            </a:extLst>
          </p:cNvPr>
          <p:cNvSpPr txBox="1"/>
          <p:nvPr/>
        </p:nvSpPr>
        <p:spPr>
          <a:xfrm>
            <a:off x="3741626" y="4007584"/>
            <a:ext cx="525145" cy="299720"/>
          </a:xfrm>
          <a:prstGeom prst="rect">
            <a:avLst/>
          </a:prstGeom>
        </p:spPr>
        <p:txBody>
          <a:bodyPr vert="horz" wrap="square" lIns="0" tIns="12700" rIns="0" bIns="0" rtlCol="0">
            <a:spAutoFit/>
          </a:bodyPr>
          <a:lstStyle/>
          <a:p>
            <a:pPr marL="12700">
              <a:lnSpc>
                <a:spcPct val="100000"/>
              </a:lnSpc>
              <a:spcBef>
                <a:spcPts val="100"/>
              </a:spcBef>
            </a:pPr>
            <a:r>
              <a:rPr sz="1800" spc="-185" dirty="0">
                <a:solidFill>
                  <a:srgbClr val="FF0000"/>
                </a:solidFill>
                <a:latin typeface="Garamond"/>
                <a:cs typeface="Garamond"/>
              </a:rPr>
              <a:t>R</a:t>
            </a:r>
            <a:r>
              <a:rPr sz="1800" spc="0" dirty="0">
                <a:solidFill>
                  <a:srgbClr val="FF0000"/>
                </a:solidFill>
                <a:latin typeface="Garamond"/>
                <a:cs typeface="Garamond"/>
              </a:rPr>
              <a:t>e</a:t>
            </a:r>
            <a:r>
              <a:rPr sz="1800" spc="-45" dirty="0">
                <a:solidFill>
                  <a:srgbClr val="FF0000"/>
                </a:solidFill>
                <a:latin typeface="Garamond"/>
                <a:cs typeface="Garamond"/>
              </a:rPr>
              <a:t>p</a:t>
            </a:r>
            <a:r>
              <a:rPr sz="1800" spc="-150" dirty="0">
                <a:solidFill>
                  <a:srgbClr val="FF0000"/>
                </a:solidFill>
                <a:latin typeface="Garamond"/>
                <a:cs typeface="Garamond"/>
              </a:rPr>
              <a:t>ly</a:t>
            </a:r>
            <a:endParaRPr sz="1800">
              <a:latin typeface="Garamond"/>
              <a:cs typeface="Garamond"/>
            </a:endParaRPr>
          </a:p>
        </p:txBody>
      </p:sp>
    </p:spTree>
    <p:extLst>
      <p:ext uri="{BB962C8B-B14F-4D97-AF65-F5344CB8AC3E}">
        <p14:creationId xmlns:p14="http://schemas.microsoft.com/office/powerpoint/2010/main" val="343224533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113</a:t>
            </a:fld>
            <a:endParaRPr lang="en-US" altLang="en-US"/>
          </a:p>
        </p:txBody>
      </p:sp>
      <p:sp>
        <p:nvSpPr>
          <p:cNvPr id="45059" name="Text Box 2"/>
          <p:cNvSpPr txBox="1">
            <a:spLocks noChangeArrowheads="1"/>
          </p:cNvSpPr>
          <p:nvPr/>
        </p:nvSpPr>
        <p:spPr bwMode="auto">
          <a:xfrm>
            <a:off x="381000" y="349196"/>
            <a:ext cx="754951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Directory Operation</a:t>
            </a:r>
            <a:endParaRPr lang="en-US" altLang="en-US" b="1" dirty="0">
              <a:solidFill>
                <a:srgbClr val="CC0000"/>
              </a:solidFill>
              <a:latin typeface="Courier New" panose="02070309020205020404" pitchFamily="49" charset="0"/>
              <a:cs typeface="Courier New" panose="02070309020205020404" pitchFamily="49" charset="0"/>
            </a:endParaRP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1" name="Text Box 4"/>
          <p:cNvSpPr txBox="1">
            <a:spLocks noChangeArrowheads="1"/>
          </p:cNvSpPr>
          <p:nvPr/>
        </p:nvSpPr>
        <p:spPr bwMode="auto">
          <a:xfrm>
            <a:off x="381000" y="1243694"/>
            <a:ext cx="864738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
                <a:srgbClr val="CC0000"/>
              </a:buClr>
            </a:pPr>
            <a:r>
              <a:rPr lang="en-US" altLang="en-US" sz="2400" dirty="0">
                <a:latin typeface="Arial" panose="020B0604020202020204" pitchFamily="34" charset="0"/>
              </a:rPr>
              <a:t> Example: load with owner</a:t>
            </a:r>
          </a:p>
        </p:txBody>
      </p:sp>
      <p:sp>
        <p:nvSpPr>
          <p:cNvPr id="6" name="object 4">
            <a:extLst>
              <a:ext uri="{FF2B5EF4-FFF2-40B4-BE49-F238E27FC236}">
                <a16:creationId xmlns:a16="http://schemas.microsoft.com/office/drawing/2014/main" id="{45E460D7-111A-4701-8DBC-05D80718D78A}"/>
              </a:ext>
            </a:extLst>
          </p:cNvPr>
          <p:cNvSpPr txBox="1"/>
          <p:nvPr/>
        </p:nvSpPr>
        <p:spPr>
          <a:xfrm>
            <a:off x="6007100" y="1536700"/>
            <a:ext cx="1302385" cy="299720"/>
          </a:xfrm>
          <a:prstGeom prst="rect">
            <a:avLst/>
          </a:prstGeom>
        </p:spPr>
        <p:txBody>
          <a:bodyPr vert="horz" wrap="square" lIns="0" tIns="12700" rIns="0" bIns="0" rtlCol="0">
            <a:spAutoFit/>
          </a:bodyPr>
          <a:lstStyle/>
          <a:p>
            <a:pPr marL="12700">
              <a:lnSpc>
                <a:spcPct val="100000"/>
              </a:lnSpc>
              <a:spcBef>
                <a:spcPts val="100"/>
              </a:spcBef>
            </a:pPr>
            <a:r>
              <a:rPr sz="1800" spc="-60" dirty="0">
                <a:latin typeface="Garamond"/>
                <a:cs typeface="Garamond"/>
              </a:rPr>
              <a:t>Sharing</a:t>
            </a:r>
            <a:r>
              <a:rPr sz="1800" spc="-75" dirty="0">
                <a:latin typeface="Garamond"/>
                <a:cs typeface="Garamond"/>
              </a:rPr>
              <a:t> </a:t>
            </a:r>
            <a:r>
              <a:rPr sz="1800" spc="-55" dirty="0">
                <a:latin typeface="Garamond"/>
                <a:cs typeface="Garamond"/>
              </a:rPr>
              <a:t>vector</a:t>
            </a:r>
            <a:endParaRPr sz="1800">
              <a:latin typeface="Garamond"/>
              <a:cs typeface="Garamond"/>
            </a:endParaRPr>
          </a:p>
        </p:txBody>
      </p:sp>
      <p:sp>
        <p:nvSpPr>
          <p:cNvPr id="7" name="object 5">
            <a:extLst>
              <a:ext uri="{FF2B5EF4-FFF2-40B4-BE49-F238E27FC236}">
                <a16:creationId xmlns:a16="http://schemas.microsoft.com/office/drawing/2014/main" id="{F5BC5AFF-FAF1-41F2-92AF-E4C9900DB0F0}"/>
              </a:ext>
            </a:extLst>
          </p:cNvPr>
          <p:cNvSpPr/>
          <p:nvPr/>
        </p:nvSpPr>
        <p:spPr>
          <a:xfrm>
            <a:off x="6248400" y="1905000"/>
            <a:ext cx="304800" cy="381000"/>
          </a:xfrm>
          <a:custGeom>
            <a:avLst/>
            <a:gdLst/>
            <a:ahLst/>
            <a:cxnLst/>
            <a:rect l="l" t="t" r="r" b="b"/>
            <a:pathLst>
              <a:path w="304800" h="381000">
                <a:moveTo>
                  <a:pt x="0" y="0"/>
                </a:moveTo>
                <a:lnTo>
                  <a:pt x="304800" y="0"/>
                </a:lnTo>
                <a:lnTo>
                  <a:pt x="304800" y="381000"/>
                </a:lnTo>
                <a:lnTo>
                  <a:pt x="0" y="381000"/>
                </a:lnTo>
                <a:lnTo>
                  <a:pt x="0" y="0"/>
                </a:lnTo>
                <a:close/>
              </a:path>
            </a:pathLst>
          </a:custGeom>
          <a:ln w="12700">
            <a:solidFill>
              <a:srgbClr val="000000"/>
            </a:solidFill>
          </a:ln>
        </p:spPr>
        <p:txBody>
          <a:bodyPr wrap="square" lIns="0" tIns="0" rIns="0" bIns="0" rtlCol="0"/>
          <a:lstStyle/>
          <a:p>
            <a:endParaRPr/>
          </a:p>
        </p:txBody>
      </p:sp>
      <p:sp>
        <p:nvSpPr>
          <p:cNvPr id="8" name="object 6">
            <a:extLst>
              <a:ext uri="{FF2B5EF4-FFF2-40B4-BE49-F238E27FC236}">
                <a16:creationId xmlns:a16="http://schemas.microsoft.com/office/drawing/2014/main" id="{BA361518-B346-4BE6-AA4F-ACF70AAF7900}"/>
              </a:ext>
            </a:extLst>
          </p:cNvPr>
          <p:cNvSpPr txBox="1"/>
          <p:nvPr/>
        </p:nvSpPr>
        <p:spPr>
          <a:xfrm>
            <a:off x="6553200" y="1905000"/>
            <a:ext cx="304800" cy="381000"/>
          </a:xfrm>
          <a:prstGeom prst="rect">
            <a:avLst/>
          </a:prstGeom>
          <a:ln w="12700">
            <a:solidFill>
              <a:srgbClr val="000000"/>
            </a:solidFill>
          </a:ln>
        </p:spPr>
        <p:txBody>
          <a:bodyPr vert="horz" wrap="square" lIns="0" tIns="25400" rIns="0" bIns="0" rtlCol="0">
            <a:spAutoFit/>
          </a:bodyPr>
          <a:lstStyle/>
          <a:p>
            <a:pPr marL="127000">
              <a:lnSpc>
                <a:spcPct val="100000"/>
              </a:lnSpc>
              <a:spcBef>
                <a:spcPts val="200"/>
              </a:spcBef>
            </a:pPr>
            <a:r>
              <a:rPr sz="1800" spc="-20" dirty="0">
                <a:latin typeface="Garamond"/>
                <a:cs typeface="Garamond"/>
              </a:rPr>
              <a:t>1</a:t>
            </a:r>
            <a:endParaRPr sz="1800">
              <a:latin typeface="Garamond"/>
              <a:cs typeface="Garamond"/>
            </a:endParaRPr>
          </a:p>
        </p:txBody>
      </p:sp>
      <p:sp>
        <p:nvSpPr>
          <p:cNvPr id="9" name="object 7">
            <a:extLst>
              <a:ext uri="{FF2B5EF4-FFF2-40B4-BE49-F238E27FC236}">
                <a16:creationId xmlns:a16="http://schemas.microsoft.com/office/drawing/2014/main" id="{3020BA90-7B99-4A1B-8E87-3786CD1F0099}"/>
              </a:ext>
            </a:extLst>
          </p:cNvPr>
          <p:cNvSpPr txBox="1"/>
          <p:nvPr/>
        </p:nvSpPr>
        <p:spPr>
          <a:xfrm>
            <a:off x="6858000" y="1905000"/>
            <a:ext cx="304800" cy="381000"/>
          </a:xfrm>
          <a:prstGeom prst="rect">
            <a:avLst/>
          </a:prstGeom>
          <a:ln w="12700">
            <a:solidFill>
              <a:srgbClr val="000000"/>
            </a:solidFill>
          </a:ln>
        </p:spPr>
        <p:txBody>
          <a:bodyPr vert="horz" wrap="square" lIns="0" tIns="25400" rIns="0" bIns="0" rtlCol="0">
            <a:spAutoFit/>
          </a:bodyPr>
          <a:lstStyle/>
          <a:p>
            <a:pPr marL="127000">
              <a:lnSpc>
                <a:spcPct val="100000"/>
              </a:lnSpc>
              <a:spcBef>
                <a:spcPts val="200"/>
              </a:spcBef>
            </a:pPr>
            <a:r>
              <a:rPr sz="1800" spc="-20" dirty="0">
                <a:latin typeface="Garamond"/>
                <a:cs typeface="Garamond"/>
              </a:rPr>
              <a:t>0</a:t>
            </a:r>
            <a:endParaRPr sz="1800">
              <a:latin typeface="Garamond"/>
              <a:cs typeface="Garamond"/>
            </a:endParaRPr>
          </a:p>
        </p:txBody>
      </p:sp>
      <p:sp>
        <p:nvSpPr>
          <p:cNvPr id="10" name="object 8">
            <a:extLst>
              <a:ext uri="{FF2B5EF4-FFF2-40B4-BE49-F238E27FC236}">
                <a16:creationId xmlns:a16="http://schemas.microsoft.com/office/drawing/2014/main" id="{56D1FE09-0B24-4AFE-B002-09AF6F3B1360}"/>
              </a:ext>
            </a:extLst>
          </p:cNvPr>
          <p:cNvSpPr/>
          <p:nvPr/>
        </p:nvSpPr>
        <p:spPr>
          <a:xfrm>
            <a:off x="5307012" y="1905000"/>
            <a:ext cx="304800" cy="381000"/>
          </a:xfrm>
          <a:custGeom>
            <a:avLst/>
            <a:gdLst/>
            <a:ahLst/>
            <a:cxnLst/>
            <a:rect l="l" t="t" r="r" b="b"/>
            <a:pathLst>
              <a:path w="304800" h="381000">
                <a:moveTo>
                  <a:pt x="0" y="0"/>
                </a:moveTo>
                <a:lnTo>
                  <a:pt x="304800" y="0"/>
                </a:lnTo>
                <a:lnTo>
                  <a:pt x="304800" y="381000"/>
                </a:lnTo>
                <a:lnTo>
                  <a:pt x="0" y="381000"/>
                </a:lnTo>
                <a:lnTo>
                  <a:pt x="0" y="0"/>
                </a:lnTo>
                <a:close/>
              </a:path>
            </a:pathLst>
          </a:custGeom>
          <a:ln w="12700">
            <a:solidFill>
              <a:srgbClr val="000000"/>
            </a:solidFill>
          </a:ln>
        </p:spPr>
        <p:txBody>
          <a:bodyPr wrap="square" lIns="0" tIns="0" rIns="0" bIns="0" rtlCol="0"/>
          <a:lstStyle/>
          <a:p>
            <a:endParaRPr/>
          </a:p>
        </p:txBody>
      </p:sp>
      <p:sp>
        <p:nvSpPr>
          <p:cNvPr id="11" name="object 9">
            <a:extLst>
              <a:ext uri="{FF2B5EF4-FFF2-40B4-BE49-F238E27FC236}">
                <a16:creationId xmlns:a16="http://schemas.microsoft.com/office/drawing/2014/main" id="{FF0CE273-93D8-4121-A73F-3105F09CFA5D}"/>
              </a:ext>
            </a:extLst>
          </p:cNvPr>
          <p:cNvSpPr txBox="1"/>
          <p:nvPr/>
        </p:nvSpPr>
        <p:spPr>
          <a:xfrm>
            <a:off x="4851400" y="1536700"/>
            <a:ext cx="882650" cy="299720"/>
          </a:xfrm>
          <a:prstGeom prst="rect">
            <a:avLst/>
          </a:prstGeom>
        </p:spPr>
        <p:txBody>
          <a:bodyPr vert="horz" wrap="square" lIns="0" tIns="12700" rIns="0" bIns="0" rtlCol="0">
            <a:spAutoFit/>
          </a:bodyPr>
          <a:lstStyle/>
          <a:p>
            <a:pPr marL="12700">
              <a:lnSpc>
                <a:spcPct val="100000"/>
              </a:lnSpc>
              <a:spcBef>
                <a:spcPts val="100"/>
              </a:spcBef>
            </a:pPr>
            <a:r>
              <a:rPr sz="1800" spc="-60" dirty="0">
                <a:latin typeface="Garamond"/>
                <a:cs typeface="Garamond"/>
              </a:rPr>
              <a:t>Line</a:t>
            </a:r>
            <a:r>
              <a:rPr sz="1800" spc="-95" dirty="0">
                <a:latin typeface="Garamond"/>
                <a:cs typeface="Garamond"/>
              </a:rPr>
              <a:t> </a:t>
            </a:r>
            <a:r>
              <a:rPr sz="1800" spc="-35" dirty="0">
                <a:latin typeface="Garamond"/>
                <a:cs typeface="Garamond"/>
              </a:rPr>
              <a:t>state</a:t>
            </a:r>
            <a:endParaRPr sz="1800">
              <a:latin typeface="Garamond"/>
              <a:cs typeface="Garamond"/>
            </a:endParaRPr>
          </a:p>
        </p:txBody>
      </p:sp>
      <p:sp>
        <p:nvSpPr>
          <p:cNvPr id="12" name="object 10">
            <a:extLst>
              <a:ext uri="{FF2B5EF4-FFF2-40B4-BE49-F238E27FC236}">
                <a16:creationId xmlns:a16="http://schemas.microsoft.com/office/drawing/2014/main" id="{BA649300-1BDA-4FD5-8A75-900062D8F90F}"/>
              </a:ext>
            </a:extLst>
          </p:cNvPr>
          <p:cNvSpPr txBox="1"/>
          <p:nvPr/>
        </p:nvSpPr>
        <p:spPr>
          <a:xfrm>
            <a:off x="7581900" y="1536700"/>
            <a:ext cx="782320" cy="299720"/>
          </a:xfrm>
          <a:prstGeom prst="rect">
            <a:avLst/>
          </a:prstGeom>
        </p:spPr>
        <p:txBody>
          <a:bodyPr vert="horz" wrap="square" lIns="0" tIns="12700" rIns="0" bIns="0" rtlCol="0">
            <a:spAutoFit/>
          </a:bodyPr>
          <a:lstStyle/>
          <a:p>
            <a:pPr marL="12700">
              <a:lnSpc>
                <a:spcPct val="100000"/>
              </a:lnSpc>
              <a:spcBef>
                <a:spcPts val="100"/>
              </a:spcBef>
            </a:pPr>
            <a:r>
              <a:rPr sz="1800" spc="-130" dirty="0">
                <a:latin typeface="Garamond"/>
                <a:cs typeface="Garamond"/>
              </a:rPr>
              <a:t>M</a:t>
            </a:r>
            <a:r>
              <a:rPr sz="1800" spc="-15" dirty="0">
                <a:latin typeface="Garamond"/>
                <a:cs typeface="Garamond"/>
              </a:rPr>
              <a:t>e</a:t>
            </a:r>
            <a:r>
              <a:rPr sz="1800" spc="-75" dirty="0">
                <a:latin typeface="Garamond"/>
                <a:cs typeface="Garamond"/>
              </a:rPr>
              <a:t>mo</a:t>
            </a:r>
            <a:r>
              <a:rPr sz="1800" spc="-50" dirty="0">
                <a:latin typeface="Garamond"/>
                <a:cs typeface="Garamond"/>
              </a:rPr>
              <a:t>r</a:t>
            </a:r>
            <a:r>
              <a:rPr sz="1800" spc="-215" dirty="0">
                <a:latin typeface="Garamond"/>
                <a:cs typeface="Garamond"/>
              </a:rPr>
              <a:t>y</a:t>
            </a:r>
            <a:endParaRPr sz="1800">
              <a:latin typeface="Garamond"/>
              <a:cs typeface="Garamond"/>
            </a:endParaRPr>
          </a:p>
        </p:txBody>
      </p:sp>
      <p:sp>
        <p:nvSpPr>
          <p:cNvPr id="13" name="object 11">
            <a:extLst>
              <a:ext uri="{FF2B5EF4-FFF2-40B4-BE49-F238E27FC236}">
                <a16:creationId xmlns:a16="http://schemas.microsoft.com/office/drawing/2014/main" id="{AAA85E67-6445-4FA7-8697-B02EC80F3406}"/>
              </a:ext>
            </a:extLst>
          </p:cNvPr>
          <p:cNvSpPr/>
          <p:nvPr/>
        </p:nvSpPr>
        <p:spPr>
          <a:xfrm>
            <a:off x="6248400" y="3429000"/>
            <a:ext cx="304800" cy="381000"/>
          </a:xfrm>
          <a:custGeom>
            <a:avLst/>
            <a:gdLst/>
            <a:ahLst/>
            <a:cxnLst/>
            <a:rect l="l" t="t" r="r" b="b"/>
            <a:pathLst>
              <a:path w="304800" h="381000">
                <a:moveTo>
                  <a:pt x="0" y="0"/>
                </a:moveTo>
                <a:lnTo>
                  <a:pt x="304800" y="0"/>
                </a:lnTo>
                <a:lnTo>
                  <a:pt x="304800" y="381000"/>
                </a:lnTo>
                <a:lnTo>
                  <a:pt x="0" y="381000"/>
                </a:lnTo>
                <a:lnTo>
                  <a:pt x="0" y="0"/>
                </a:lnTo>
                <a:close/>
              </a:path>
            </a:pathLst>
          </a:custGeom>
          <a:ln w="12700">
            <a:solidFill>
              <a:srgbClr val="ABABAB"/>
            </a:solidFill>
          </a:ln>
        </p:spPr>
        <p:txBody>
          <a:bodyPr wrap="square" lIns="0" tIns="0" rIns="0" bIns="0" rtlCol="0"/>
          <a:lstStyle/>
          <a:p>
            <a:endParaRPr/>
          </a:p>
        </p:txBody>
      </p:sp>
      <p:sp>
        <p:nvSpPr>
          <p:cNvPr id="14" name="object 12">
            <a:extLst>
              <a:ext uri="{FF2B5EF4-FFF2-40B4-BE49-F238E27FC236}">
                <a16:creationId xmlns:a16="http://schemas.microsoft.com/office/drawing/2014/main" id="{13BA2506-0726-4499-A2AC-C4CE93723175}"/>
              </a:ext>
            </a:extLst>
          </p:cNvPr>
          <p:cNvSpPr/>
          <p:nvPr/>
        </p:nvSpPr>
        <p:spPr>
          <a:xfrm>
            <a:off x="6553200" y="3429000"/>
            <a:ext cx="304800" cy="381000"/>
          </a:xfrm>
          <a:custGeom>
            <a:avLst/>
            <a:gdLst/>
            <a:ahLst/>
            <a:cxnLst/>
            <a:rect l="l" t="t" r="r" b="b"/>
            <a:pathLst>
              <a:path w="304800" h="381000">
                <a:moveTo>
                  <a:pt x="0" y="0"/>
                </a:moveTo>
                <a:lnTo>
                  <a:pt x="304800" y="0"/>
                </a:lnTo>
                <a:lnTo>
                  <a:pt x="304800" y="381000"/>
                </a:lnTo>
                <a:lnTo>
                  <a:pt x="0" y="381000"/>
                </a:lnTo>
                <a:lnTo>
                  <a:pt x="0" y="0"/>
                </a:lnTo>
                <a:close/>
              </a:path>
            </a:pathLst>
          </a:custGeom>
          <a:ln w="12700">
            <a:solidFill>
              <a:srgbClr val="ABABAB"/>
            </a:solidFill>
          </a:ln>
        </p:spPr>
        <p:txBody>
          <a:bodyPr wrap="square" lIns="0" tIns="0" rIns="0" bIns="0" rtlCol="0"/>
          <a:lstStyle/>
          <a:p>
            <a:endParaRPr/>
          </a:p>
        </p:txBody>
      </p:sp>
      <p:sp>
        <p:nvSpPr>
          <p:cNvPr id="15" name="object 13">
            <a:extLst>
              <a:ext uri="{FF2B5EF4-FFF2-40B4-BE49-F238E27FC236}">
                <a16:creationId xmlns:a16="http://schemas.microsoft.com/office/drawing/2014/main" id="{24B4F1C3-71A3-48F0-B1E0-E5910EDFD7E9}"/>
              </a:ext>
            </a:extLst>
          </p:cNvPr>
          <p:cNvSpPr/>
          <p:nvPr/>
        </p:nvSpPr>
        <p:spPr>
          <a:xfrm>
            <a:off x="6858000" y="3429000"/>
            <a:ext cx="304800" cy="381000"/>
          </a:xfrm>
          <a:custGeom>
            <a:avLst/>
            <a:gdLst/>
            <a:ahLst/>
            <a:cxnLst/>
            <a:rect l="l" t="t" r="r" b="b"/>
            <a:pathLst>
              <a:path w="304800" h="381000">
                <a:moveTo>
                  <a:pt x="0" y="0"/>
                </a:moveTo>
                <a:lnTo>
                  <a:pt x="304800" y="0"/>
                </a:lnTo>
                <a:lnTo>
                  <a:pt x="304800" y="381000"/>
                </a:lnTo>
                <a:lnTo>
                  <a:pt x="0" y="381000"/>
                </a:lnTo>
                <a:lnTo>
                  <a:pt x="0" y="0"/>
                </a:lnTo>
                <a:close/>
              </a:path>
            </a:pathLst>
          </a:custGeom>
          <a:ln w="12700">
            <a:solidFill>
              <a:srgbClr val="ABABAB"/>
            </a:solidFill>
          </a:ln>
        </p:spPr>
        <p:txBody>
          <a:bodyPr wrap="square" lIns="0" tIns="0" rIns="0" bIns="0" rtlCol="0"/>
          <a:lstStyle/>
          <a:p>
            <a:endParaRPr/>
          </a:p>
        </p:txBody>
      </p:sp>
      <p:sp>
        <p:nvSpPr>
          <p:cNvPr id="16" name="object 14">
            <a:extLst>
              <a:ext uri="{FF2B5EF4-FFF2-40B4-BE49-F238E27FC236}">
                <a16:creationId xmlns:a16="http://schemas.microsoft.com/office/drawing/2014/main" id="{42A5AAF3-2A78-493F-83B0-87A604D6DCA0}"/>
              </a:ext>
            </a:extLst>
          </p:cNvPr>
          <p:cNvSpPr/>
          <p:nvPr/>
        </p:nvSpPr>
        <p:spPr>
          <a:xfrm>
            <a:off x="5002212" y="3429000"/>
            <a:ext cx="304800" cy="381000"/>
          </a:xfrm>
          <a:custGeom>
            <a:avLst/>
            <a:gdLst/>
            <a:ahLst/>
            <a:cxnLst/>
            <a:rect l="l" t="t" r="r" b="b"/>
            <a:pathLst>
              <a:path w="304800" h="381000">
                <a:moveTo>
                  <a:pt x="0" y="0"/>
                </a:moveTo>
                <a:lnTo>
                  <a:pt x="304800" y="0"/>
                </a:lnTo>
                <a:lnTo>
                  <a:pt x="304800" y="381000"/>
                </a:lnTo>
                <a:lnTo>
                  <a:pt x="0" y="381000"/>
                </a:lnTo>
                <a:lnTo>
                  <a:pt x="0" y="0"/>
                </a:lnTo>
                <a:close/>
              </a:path>
            </a:pathLst>
          </a:custGeom>
          <a:ln w="12700">
            <a:solidFill>
              <a:srgbClr val="ABABAB"/>
            </a:solidFill>
          </a:ln>
        </p:spPr>
        <p:txBody>
          <a:bodyPr wrap="square" lIns="0" tIns="0" rIns="0" bIns="0" rtlCol="0"/>
          <a:lstStyle/>
          <a:p>
            <a:endParaRPr/>
          </a:p>
        </p:txBody>
      </p:sp>
      <p:sp>
        <p:nvSpPr>
          <p:cNvPr id="17" name="object 15">
            <a:extLst>
              <a:ext uri="{FF2B5EF4-FFF2-40B4-BE49-F238E27FC236}">
                <a16:creationId xmlns:a16="http://schemas.microsoft.com/office/drawing/2014/main" id="{EAA4B7A8-9352-4242-994A-49A64F907E0F}"/>
              </a:ext>
            </a:extLst>
          </p:cNvPr>
          <p:cNvSpPr/>
          <p:nvPr/>
        </p:nvSpPr>
        <p:spPr>
          <a:xfrm>
            <a:off x="5307012" y="3429000"/>
            <a:ext cx="304800" cy="381000"/>
          </a:xfrm>
          <a:custGeom>
            <a:avLst/>
            <a:gdLst/>
            <a:ahLst/>
            <a:cxnLst/>
            <a:rect l="l" t="t" r="r" b="b"/>
            <a:pathLst>
              <a:path w="304800" h="381000">
                <a:moveTo>
                  <a:pt x="0" y="0"/>
                </a:moveTo>
                <a:lnTo>
                  <a:pt x="304800" y="0"/>
                </a:lnTo>
                <a:lnTo>
                  <a:pt x="304800" y="381000"/>
                </a:lnTo>
                <a:lnTo>
                  <a:pt x="0" y="381000"/>
                </a:lnTo>
                <a:lnTo>
                  <a:pt x="0" y="0"/>
                </a:lnTo>
                <a:close/>
              </a:path>
            </a:pathLst>
          </a:custGeom>
          <a:ln w="12700">
            <a:solidFill>
              <a:srgbClr val="ABABAB"/>
            </a:solidFill>
          </a:ln>
        </p:spPr>
        <p:txBody>
          <a:bodyPr wrap="square" lIns="0" tIns="0" rIns="0" bIns="0" rtlCol="0"/>
          <a:lstStyle/>
          <a:p>
            <a:endParaRPr/>
          </a:p>
        </p:txBody>
      </p:sp>
      <p:sp>
        <p:nvSpPr>
          <p:cNvPr id="18" name="object 16">
            <a:extLst>
              <a:ext uri="{FF2B5EF4-FFF2-40B4-BE49-F238E27FC236}">
                <a16:creationId xmlns:a16="http://schemas.microsoft.com/office/drawing/2014/main" id="{9EB7E382-62FB-4E10-8FF7-6FC9873063A5}"/>
              </a:ext>
            </a:extLst>
          </p:cNvPr>
          <p:cNvSpPr txBox="1"/>
          <p:nvPr/>
        </p:nvSpPr>
        <p:spPr>
          <a:xfrm>
            <a:off x="1993900" y="1765300"/>
            <a:ext cx="261620" cy="299720"/>
          </a:xfrm>
          <a:prstGeom prst="rect">
            <a:avLst/>
          </a:prstGeom>
        </p:spPr>
        <p:txBody>
          <a:bodyPr vert="horz" wrap="square" lIns="0" tIns="12700" rIns="0" bIns="0" rtlCol="0">
            <a:spAutoFit/>
          </a:bodyPr>
          <a:lstStyle/>
          <a:p>
            <a:pPr marL="12700">
              <a:lnSpc>
                <a:spcPct val="100000"/>
              </a:lnSpc>
              <a:spcBef>
                <a:spcPts val="100"/>
              </a:spcBef>
            </a:pPr>
            <a:r>
              <a:rPr sz="1800" spc="-35" dirty="0">
                <a:latin typeface="Garamond"/>
                <a:cs typeface="Garamond"/>
              </a:rPr>
              <a:t>P0</a:t>
            </a:r>
            <a:endParaRPr sz="1800">
              <a:latin typeface="Garamond"/>
              <a:cs typeface="Garamond"/>
            </a:endParaRPr>
          </a:p>
        </p:txBody>
      </p:sp>
      <p:sp>
        <p:nvSpPr>
          <p:cNvPr id="19" name="object 17">
            <a:extLst>
              <a:ext uri="{FF2B5EF4-FFF2-40B4-BE49-F238E27FC236}">
                <a16:creationId xmlns:a16="http://schemas.microsoft.com/office/drawing/2014/main" id="{131664A5-45B3-4F32-AC5E-7C88E78DFB55}"/>
              </a:ext>
            </a:extLst>
          </p:cNvPr>
          <p:cNvSpPr txBox="1"/>
          <p:nvPr/>
        </p:nvSpPr>
        <p:spPr>
          <a:xfrm>
            <a:off x="2590800" y="1917700"/>
            <a:ext cx="263525" cy="299720"/>
          </a:xfrm>
          <a:prstGeom prst="rect">
            <a:avLst/>
          </a:prstGeom>
        </p:spPr>
        <p:txBody>
          <a:bodyPr vert="horz" wrap="square" lIns="0" tIns="12700" rIns="0" bIns="0" rtlCol="0">
            <a:spAutoFit/>
          </a:bodyPr>
          <a:lstStyle/>
          <a:p>
            <a:pPr marL="12700">
              <a:lnSpc>
                <a:spcPct val="100000"/>
              </a:lnSpc>
              <a:spcBef>
                <a:spcPts val="100"/>
              </a:spcBef>
            </a:pPr>
            <a:r>
              <a:rPr sz="1800" spc="-45" dirty="0">
                <a:latin typeface="Garamond"/>
                <a:cs typeface="Garamond"/>
              </a:rPr>
              <a:t>L1</a:t>
            </a:r>
            <a:endParaRPr sz="1800">
              <a:latin typeface="Garamond"/>
              <a:cs typeface="Garamond"/>
            </a:endParaRPr>
          </a:p>
        </p:txBody>
      </p:sp>
      <p:sp>
        <p:nvSpPr>
          <p:cNvPr id="20" name="object 18">
            <a:extLst>
              <a:ext uri="{FF2B5EF4-FFF2-40B4-BE49-F238E27FC236}">
                <a16:creationId xmlns:a16="http://schemas.microsoft.com/office/drawing/2014/main" id="{742D00EB-434D-41A2-8E3C-51F5C2CB545B}"/>
              </a:ext>
            </a:extLst>
          </p:cNvPr>
          <p:cNvSpPr txBox="1"/>
          <p:nvPr/>
        </p:nvSpPr>
        <p:spPr>
          <a:xfrm>
            <a:off x="811212" y="2438400"/>
            <a:ext cx="304800" cy="381000"/>
          </a:xfrm>
          <a:prstGeom prst="rect">
            <a:avLst/>
          </a:prstGeom>
          <a:ln w="12700">
            <a:solidFill>
              <a:srgbClr val="000000"/>
            </a:solidFill>
          </a:ln>
        </p:spPr>
        <p:txBody>
          <a:bodyPr vert="horz" wrap="square" lIns="0" tIns="25400" rIns="0" bIns="0" rtlCol="0">
            <a:spAutoFit/>
          </a:bodyPr>
          <a:lstStyle/>
          <a:p>
            <a:pPr marL="128270">
              <a:lnSpc>
                <a:spcPct val="100000"/>
              </a:lnSpc>
              <a:spcBef>
                <a:spcPts val="200"/>
              </a:spcBef>
            </a:pPr>
            <a:r>
              <a:rPr sz="1800" spc="-20" dirty="0">
                <a:latin typeface="Garamond"/>
                <a:cs typeface="Garamond"/>
              </a:rPr>
              <a:t>0</a:t>
            </a:r>
            <a:endParaRPr sz="1800">
              <a:latin typeface="Garamond"/>
              <a:cs typeface="Garamond"/>
            </a:endParaRPr>
          </a:p>
        </p:txBody>
      </p:sp>
      <p:sp>
        <p:nvSpPr>
          <p:cNvPr id="21" name="object 19">
            <a:extLst>
              <a:ext uri="{FF2B5EF4-FFF2-40B4-BE49-F238E27FC236}">
                <a16:creationId xmlns:a16="http://schemas.microsoft.com/office/drawing/2014/main" id="{AB286487-E85F-4F4F-ADE9-7A09F317DB95}"/>
              </a:ext>
            </a:extLst>
          </p:cNvPr>
          <p:cNvSpPr txBox="1"/>
          <p:nvPr/>
        </p:nvSpPr>
        <p:spPr>
          <a:xfrm>
            <a:off x="1116012" y="2438400"/>
            <a:ext cx="304800" cy="381000"/>
          </a:xfrm>
          <a:prstGeom prst="rect">
            <a:avLst/>
          </a:prstGeom>
          <a:ln w="12700">
            <a:solidFill>
              <a:srgbClr val="000000"/>
            </a:solidFill>
          </a:ln>
        </p:spPr>
        <p:txBody>
          <a:bodyPr vert="horz" wrap="square" lIns="0" tIns="25400" rIns="0" bIns="0" rtlCol="0">
            <a:spAutoFit/>
          </a:bodyPr>
          <a:lstStyle/>
          <a:p>
            <a:pPr marL="128270">
              <a:lnSpc>
                <a:spcPct val="100000"/>
              </a:lnSpc>
              <a:spcBef>
                <a:spcPts val="200"/>
              </a:spcBef>
            </a:pPr>
            <a:r>
              <a:rPr sz="1800" spc="-20" dirty="0">
                <a:latin typeface="Garamond"/>
                <a:cs typeface="Garamond"/>
              </a:rPr>
              <a:t>0</a:t>
            </a:r>
            <a:endParaRPr sz="1800">
              <a:latin typeface="Garamond"/>
              <a:cs typeface="Garamond"/>
            </a:endParaRPr>
          </a:p>
        </p:txBody>
      </p:sp>
      <p:sp>
        <p:nvSpPr>
          <p:cNvPr id="22" name="object 20">
            <a:extLst>
              <a:ext uri="{FF2B5EF4-FFF2-40B4-BE49-F238E27FC236}">
                <a16:creationId xmlns:a16="http://schemas.microsoft.com/office/drawing/2014/main" id="{AB7BB387-FCEE-4C60-9839-51E4AA383FA6}"/>
              </a:ext>
            </a:extLst>
          </p:cNvPr>
          <p:cNvSpPr txBox="1"/>
          <p:nvPr/>
        </p:nvSpPr>
        <p:spPr>
          <a:xfrm>
            <a:off x="660400" y="2070100"/>
            <a:ext cx="882650" cy="299720"/>
          </a:xfrm>
          <a:prstGeom prst="rect">
            <a:avLst/>
          </a:prstGeom>
        </p:spPr>
        <p:txBody>
          <a:bodyPr vert="horz" wrap="square" lIns="0" tIns="12700" rIns="0" bIns="0" rtlCol="0">
            <a:spAutoFit/>
          </a:bodyPr>
          <a:lstStyle/>
          <a:p>
            <a:pPr marL="12700">
              <a:lnSpc>
                <a:spcPct val="100000"/>
              </a:lnSpc>
              <a:spcBef>
                <a:spcPts val="100"/>
              </a:spcBef>
            </a:pPr>
            <a:r>
              <a:rPr sz="1800" spc="-60" dirty="0">
                <a:latin typeface="Garamond"/>
                <a:cs typeface="Garamond"/>
              </a:rPr>
              <a:t>Line</a:t>
            </a:r>
            <a:r>
              <a:rPr sz="1800" spc="-95" dirty="0">
                <a:latin typeface="Garamond"/>
                <a:cs typeface="Garamond"/>
              </a:rPr>
              <a:t> </a:t>
            </a:r>
            <a:r>
              <a:rPr sz="1800" spc="-35" dirty="0">
                <a:latin typeface="Garamond"/>
                <a:cs typeface="Garamond"/>
              </a:rPr>
              <a:t>state</a:t>
            </a:r>
            <a:endParaRPr sz="1800">
              <a:latin typeface="Garamond"/>
              <a:cs typeface="Garamond"/>
            </a:endParaRPr>
          </a:p>
        </p:txBody>
      </p:sp>
      <p:sp>
        <p:nvSpPr>
          <p:cNvPr id="23" name="object 21">
            <a:extLst>
              <a:ext uri="{FF2B5EF4-FFF2-40B4-BE49-F238E27FC236}">
                <a16:creationId xmlns:a16="http://schemas.microsoft.com/office/drawing/2014/main" id="{88BEC79F-52C8-4F84-960D-108931A6AC54}"/>
              </a:ext>
            </a:extLst>
          </p:cNvPr>
          <p:cNvSpPr txBox="1"/>
          <p:nvPr/>
        </p:nvSpPr>
        <p:spPr>
          <a:xfrm>
            <a:off x="1993900" y="3898900"/>
            <a:ext cx="261620" cy="299720"/>
          </a:xfrm>
          <a:prstGeom prst="rect">
            <a:avLst/>
          </a:prstGeom>
        </p:spPr>
        <p:txBody>
          <a:bodyPr vert="horz" wrap="square" lIns="0" tIns="12700" rIns="0" bIns="0" rtlCol="0">
            <a:spAutoFit/>
          </a:bodyPr>
          <a:lstStyle/>
          <a:p>
            <a:pPr marL="12700">
              <a:lnSpc>
                <a:spcPct val="100000"/>
              </a:lnSpc>
              <a:spcBef>
                <a:spcPts val="100"/>
              </a:spcBef>
            </a:pPr>
            <a:r>
              <a:rPr sz="1800" spc="-35" dirty="0">
                <a:latin typeface="Garamond"/>
                <a:cs typeface="Garamond"/>
              </a:rPr>
              <a:t>P1</a:t>
            </a:r>
            <a:endParaRPr sz="1800">
              <a:latin typeface="Garamond"/>
              <a:cs typeface="Garamond"/>
            </a:endParaRPr>
          </a:p>
        </p:txBody>
      </p:sp>
      <p:sp>
        <p:nvSpPr>
          <p:cNvPr id="24" name="object 22">
            <a:extLst>
              <a:ext uri="{FF2B5EF4-FFF2-40B4-BE49-F238E27FC236}">
                <a16:creationId xmlns:a16="http://schemas.microsoft.com/office/drawing/2014/main" id="{1E6B0203-8D7B-4AD7-9C19-141BA1A4637B}"/>
              </a:ext>
            </a:extLst>
          </p:cNvPr>
          <p:cNvSpPr txBox="1"/>
          <p:nvPr/>
        </p:nvSpPr>
        <p:spPr>
          <a:xfrm>
            <a:off x="2590800" y="4051300"/>
            <a:ext cx="263525" cy="299720"/>
          </a:xfrm>
          <a:prstGeom prst="rect">
            <a:avLst/>
          </a:prstGeom>
        </p:spPr>
        <p:txBody>
          <a:bodyPr vert="horz" wrap="square" lIns="0" tIns="12700" rIns="0" bIns="0" rtlCol="0">
            <a:spAutoFit/>
          </a:bodyPr>
          <a:lstStyle/>
          <a:p>
            <a:pPr marL="12700">
              <a:lnSpc>
                <a:spcPct val="100000"/>
              </a:lnSpc>
              <a:spcBef>
                <a:spcPts val="100"/>
              </a:spcBef>
            </a:pPr>
            <a:r>
              <a:rPr sz="1800" spc="-45" dirty="0">
                <a:latin typeface="Garamond"/>
                <a:cs typeface="Garamond"/>
              </a:rPr>
              <a:t>L1</a:t>
            </a:r>
            <a:endParaRPr sz="1800">
              <a:latin typeface="Garamond"/>
              <a:cs typeface="Garamond"/>
            </a:endParaRPr>
          </a:p>
        </p:txBody>
      </p:sp>
      <p:sp>
        <p:nvSpPr>
          <p:cNvPr id="25" name="object 23">
            <a:extLst>
              <a:ext uri="{FF2B5EF4-FFF2-40B4-BE49-F238E27FC236}">
                <a16:creationId xmlns:a16="http://schemas.microsoft.com/office/drawing/2014/main" id="{0729B2AA-98DE-4752-B09D-0AF1B9B40520}"/>
              </a:ext>
            </a:extLst>
          </p:cNvPr>
          <p:cNvSpPr txBox="1"/>
          <p:nvPr/>
        </p:nvSpPr>
        <p:spPr>
          <a:xfrm>
            <a:off x="660400" y="4203700"/>
            <a:ext cx="882650" cy="299720"/>
          </a:xfrm>
          <a:prstGeom prst="rect">
            <a:avLst/>
          </a:prstGeom>
        </p:spPr>
        <p:txBody>
          <a:bodyPr vert="horz" wrap="square" lIns="0" tIns="12700" rIns="0" bIns="0" rtlCol="0">
            <a:spAutoFit/>
          </a:bodyPr>
          <a:lstStyle/>
          <a:p>
            <a:pPr marL="12700">
              <a:lnSpc>
                <a:spcPct val="100000"/>
              </a:lnSpc>
              <a:spcBef>
                <a:spcPts val="100"/>
              </a:spcBef>
            </a:pPr>
            <a:r>
              <a:rPr sz="1800" spc="-60" dirty="0">
                <a:latin typeface="Garamond"/>
                <a:cs typeface="Garamond"/>
              </a:rPr>
              <a:t>Line</a:t>
            </a:r>
            <a:r>
              <a:rPr sz="1800" spc="-95" dirty="0">
                <a:latin typeface="Garamond"/>
                <a:cs typeface="Garamond"/>
              </a:rPr>
              <a:t> </a:t>
            </a:r>
            <a:r>
              <a:rPr sz="1800" spc="-35" dirty="0">
                <a:latin typeface="Garamond"/>
                <a:cs typeface="Garamond"/>
              </a:rPr>
              <a:t>state</a:t>
            </a:r>
            <a:endParaRPr sz="1800">
              <a:latin typeface="Garamond"/>
              <a:cs typeface="Garamond"/>
            </a:endParaRPr>
          </a:p>
        </p:txBody>
      </p:sp>
      <p:sp>
        <p:nvSpPr>
          <p:cNvPr id="26" name="object 24">
            <a:extLst>
              <a:ext uri="{FF2B5EF4-FFF2-40B4-BE49-F238E27FC236}">
                <a16:creationId xmlns:a16="http://schemas.microsoft.com/office/drawing/2014/main" id="{32013AA8-131C-4270-940A-E9DE98E2733E}"/>
              </a:ext>
            </a:extLst>
          </p:cNvPr>
          <p:cNvSpPr txBox="1"/>
          <p:nvPr/>
        </p:nvSpPr>
        <p:spPr>
          <a:xfrm>
            <a:off x="4889500" y="4737100"/>
            <a:ext cx="261620" cy="299720"/>
          </a:xfrm>
          <a:prstGeom prst="rect">
            <a:avLst/>
          </a:prstGeom>
        </p:spPr>
        <p:txBody>
          <a:bodyPr vert="horz" wrap="square" lIns="0" tIns="12700" rIns="0" bIns="0" rtlCol="0">
            <a:spAutoFit/>
          </a:bodyPr>
          <a:lstStyle/>
          <a:p>
            <a:pPr marL="12700">
              <a:lnSpc>
                <a:spcPct val="100000"/>
              </a:lnSpc>
              <a:spcBef>
                <a:spcPts val="100"/>
              </a:spcBef>
            </a:pPr>
            <a:r>
              <a:rPr sz="1800" spc="-35" dirty="0">
                <a:latin typeface="Garamond"/>
                <a:cs typeface="Garamond"/>
              </a:rPr>
              <a:t>P2</a:t>
            </a:r>
            <a:endParaRPr sz="1800">
              <a:latin typeface="Garamond"/>
              <a:cs typeface="Garamond"/>
            </a:endParaRPr>
          </a:p>
        </p:txBody>
      </p:sp>
      <p:sp>
        <p:nvSpPr>
          <p:cNvPr id="27" name="object 25">
            <a:extLst>
              <a:ext uri="{FF2B5EF4-FFF2-40B4-BE49-F238E27FC236}">
                <a16:creationId xmlns:a16="http://schemas.microsoft.com/office/drawing/2014/main" id="{DCD332CA-E574-4823-ADC9-B534A1B66449}"/>
              </a:ext>
            </a:extLst>
          </p:cNvPr>
          <p:cNvSpPr txBox="1"/>
          <p:nvPr/>
        </p:nvSpPr>
        <p:spPr>
          <a:xfrm>
            <a:off x="5486400" y="4889500"/>
            <a:ext cx="263525" cy="299720"/>
          </a:xfrm>
          <a:prstGeom prst="rect">
            <a:avLst/>
          </a:prstGeom>
        </p:spPr>
        <p:txBody>
          <a:bodyPr vert="horz" wrap="square" lIns="0" tIns="12700" rIns="0" bIns="0" rtlCol="0">
            <a:spAutoFit/>
          </a:bodyPr>
          <a:lstStyle/>
          <a:p>
            <a:pPr marL="12700">
              <a:lnSpc>
                <a:spcPct val="100000"/>
              </a:lnSpc>
              <a:spcBef>
                <a:spcPts val="100"/>
              </a:spcBef>
            </a:pPr>
            <a:r>
              <a:rPr sz="1800" spc="-45" dirty="0">
                <a:latin typeface="Garamond"/>
                <a:cs typeface="Garamond"/>
              </a:rPr>
              <a:t>L1</a:t>
            </a:r>
            <a:endParaRPr sz="1800">
              <a:latin typeface="Garamond"/>
              <a:cs typeface="Garamond"/>
            </a:endParaRPr>
          </a:p>
        </p:txBody>
      </p:sp>
      <p:sp>
        <p:nvSpPr>
          <p:cNvPr id="28" name="object 26">
            <a:extLst>
              <a:ext uri="{FF2B5EF4-FFF2-40B4-BE49-F238E27FC236}">
                <a16:creationId xmlns:a16="http://schemas.microsoft.com/office/drawing/2014/main" id="{F5700C3C-CEE6-4C0A-B6F1-CDCC4EFD681B}"/>
              </a:ext>
            </a:extLst>
          </p:cNvPr>
          <p:cNvSpPr txBox="1"/>
          <p:nvPr/>
        </p:nvSpPr>
        <p:spPr>
          <a:xfrm>
            <a:off x="6286500" y="5422900"/>
            <a:ext cx="1017905" cy="848360"/>
          </a:xfrm>
          <a:prstGeom prst="rect">
            <a:avLst/>
          </a:prstGeom>
        </p:spPr>
        <p:txBody>
          <a:bodyPr vert="horz" wrap="square" lIns="0" tIns="27940" rIns="0" bIns="0" rtlCol="0">
            <a:spAutoFit/>
          </a:bodyPr>
          <a:lstStyle/>
          <a:p>
            <a:pPr marL="12700" marR="112395">
              <a:lnSpc>
                <a:spcPts val="1600"/>
              </a:lnSpc>
              <a:spcBef>
                <a:spcPts val="220"/>
              </a:spcBef>
            </a:pPr>
            <a:r>
              <a:rPr sz="1400" spc="-55" dirty="0">
                <a:solidFill>
                  <a:srgbClr val="0000FF"/>
                </a:solidFill>
                <a:latin typeface="Garamond"/>
                <a:cs typeface="Garamond"/>
              </a:rPr>
              <a:t>Cache</a:t>
            </a:r>
            <a:r>
              <a:rPr sz="1400" spc="-105" dirty="0">
                <a:solidFill>
                  <a:srgbClr val="0000FF"/>
                </a:solidFill>
                <a:latin typeface="Garamond"/>
                <a:cs typeface="Garamond"/>
              </a:rPr>
              <a:t> </a:t>
            </a:r>
            <a:r>
              <a:rPr sz="1400" spc="-25" dirty="0">
                <a:solidFill>
                  <a:srgbClr val="0000FF"/>
                </a:solidFill>
                <a:latin typeface="Garamond"/>
                <a:cs typeface="Garamond"/>
              </a:rPr>
              <a:t>states:  </a:t>
            </a:r>
            <a:r>
              <a:rPr sz="1400" spc="-20" dirty="0">
                <a:solidFill>
                  <a:srgbClr val="0000FF"/>
                </a:solidFill>
                <a:latin typeface="Garamond"/>
                <a:cs typeface="Garamond"/>
              </a:rPr>
              <a:t>00 </a:t>
            </a:r>
            <a:r>
              <a:rPr sz="1400" spc="-204" dirty="0">
                <a:solidFill>
                  <a:srgbClr val="0000FF"/>
                </a:solidFill>
                <a:latin typeface="Garamond"/>
                <a:cs typeface="Garamond"/>
              </a:rPr>
              <a:t>=</a:t>
            </a:r>
            <a:r>
              <a:rPr sz="1400" spc="-55" dirty="0">
                <a:solidFill>
                  <a:srgbClr val="0000FF"/>
                </a:solidFill>
                <a:latin typeface="Garamond"/>
                <a:cs typeface="Garamond"/>
              </a:rPr>
              <a:t> </a:t>
            </a:r>
            <a:r>
              <a:rPr sz="1400" spc="-60" dirty="0">
                <a:solidFill>
                  <a:srgbClr val="0000FF"/>
                </a:solidFill>
                <a:latin typeface="Garamond"/>
                <a:cs typeface="Garamond"/>
              </a:rPr>
              <a:t>invalid</a:t>
            </a:r>
            <a:endParaRPr sz="1400">
              <a:latin typeface="Garamond"/>
              <a:cs typeface="Garamond"/>
            </a:endParaRPr>
          </a:p>
          <a:p>
            <a:pPr marL="12700">
              <a:lnSpc>
                <a:spcPts val="1520"/>
              </a:lnSpc>
            </a:pPr>
            <a:r>
              <a:rPr sz="1400" spc="-20" dirty="0">
                <a:solidFill>
                  <a:srgbClr val="0000FF"/>
                </a:solidFill>
                <a:latin typeface="Garamond"/>
                <a:cs typeface="Garamond"/>
              </a:rPr>
              <a:t>01 </a:t>
            </a:r>
            <a:r>
              <a:rPr sz="1400" spc="-204" dirty="0">
                <a:solidFill>
                  <a:srgbClr val="0000FF"/>
                </a:solidFill>
                <a:latin typeface="Garamond"/>
                <a:cs typeface="Garamond"/>
              </a:rPr>
              <a:t>=</a:t>
            </a:r>
            <a:r>
              <a:rPr sz="1400" spc="-105" dirty="0">
                <a:solidFill>
                  <a:srgbClr val="0000FF"/>
                </a:solidFill>
                <a:latin typeface="Garamond"/>
                <a:cs typeface="Garamond"/>
              </a:rPr>
              <a:t> </a:t>
            </a:r>
            <a:r>
              <a:rPr sz="1400" spc="-30" dirty="0">
                <a:solidFill>
                  <a:srgbClr val="0000FF"/>
                </a:solidFill>
                <a:latin typeface="Garamond"/>
                <a:cs typeface="Garamond"/>
              </a:rPr>
              <a:t>shared</a:t>
            </a:r>
            <a:endParaRPr sz="1400">
              <a:latin typeface="Garamond"/>
              <a:cs typeface="Garamond"/>
            </a:endParaRPr>
          </a:p>
          <a:p>
            <a:pPr marL="12700">
              <a:lnSpc>
                <a:spcPts val="1639"/>
              </a:lnSpc>
            </a:pPr>
            <a:r>
              <a:rPr sz="1400" spc="-20" dirty="0">
                <a:solidFill>
                  <a:srgbClr val="0000FF"/>
                </a:solidFill>
                <a:latin typeface="Garamond"/>
                <a:cs typeface="Garamond"/>
              </a:rPr>
              <a:t>10 </a:t>
            </a:r>
            <a:r>
              <a:rPr sz="1400" spc="-204" dirty="0">
                <a:solidFill>
                  <a:srgbClr val="0000FF"/>
                </a:solidFill>
                <a:latin typeface="Garamond"/>
                <a:cs typeface="Garamond"/>
              </a:rPr>
              <a:t>=</a:t>
            </a:r>
            <a:r>
              <a:rPr sz="1400" spc="-75" dirty="0">
                <a:solidFill>
                  <a:srgbClr val="0000FF"/>
                </a:solidFill>
                <a:latin typeface="Garamond"/>
                <a:cs typeface="Garamond"/>
              </a:rPr>
              <a:t> </a:t>
            </a:r>
            <a:r>
              <a:rPr sz="1400" spc="-40" dirty="0">
                <a:solidFill>
                  <a:srgbClr val="0000FF"/>
                </a:solidFill>
                <a:latin typeface="Garamond"/>
                <a:cs typeface="Garamond"/>
              </a:rPr>
              <a:t>modified</a:t>
            </a:r>
            <a:endParaRPr sz="1400">
              <a:latin typeface="Garamond"/>
              <a:cs typeface="Garamond"/>
            </a:endParaRPr>
          </a:p>
        </p:txBody>
      </p:sp>
      <p:sp>
        <p:nvSpPr>
          <p:cNvPr id="29" name="object 27">
            <a:extLst>
              <a:ext uri="{FF2B5EF4-FFF2-40B4-BE49-F238E27FC236}">
                <a16:creationId xmlns:a16="http://schemas.microsoft.com/office/drawing/2014/main" id="{845157BA-7D8C-4A4D-8CE3-78354B3D208A}"/>
              </a:ext>
            </a:extLst>
          </p:cNvPr>
          <p:cNvSpPr txBox="1"/>
          <p:nvPr/>
        </p:nvSpPr>
        <p:spPr>
          <a:xfrm>
            <a:off x="7658100" y="5422900"/>
            <a:ext cx="1149350" cy="848360"/>
          </a:xfrm>
          <a:prstGeom prst="rect">
            <a:avLst/>
          </a:prstGeom>
        </p:spPr>
        <p:txBody>
          <a:bodyPr vert="horz" wrap="square" lIns="0" tIns="12700" rIns="0" bIns="0" rtlCol="0">
            <a:spAutoFit/>
          </a:bodyPr>
          <a:lstStyle/>
          <a:p>
            <a:pPr marL="12700">
              <a:lnSpc>
                <a:spcPts val="1639"/>
              </a:lnSpc>
              <a:spcBef>
                <a:spcPts val="100"/>
              </a:spcBef>
            </a:pPr>
            <a:r>
              <a:rPr sz="1400" spc="-75" dirty="0">
                <a:solidFill>
                  <a:srgbClr val="0000FF"/>
                </a:solidFill>
                <a:latin typeface="Garamond"/>
                <a:cs typeface="Garamond"/>
              </a:rPr>
              <a:t>Dir.</a:t>
            </a:r>
            <a:r>
              <a:rPr sz="1400" spc="-25" dirty="0">
                <a:solidFill>
                  <a:srgbClr val="0000FF"/>
                </a:solidFill>
                <a:latin typeface="Garamond"/>
                <a:cs typeface="Garamond"/>
              </a:rPr>
              <a:t> states:</a:t>
            </a:r>
            <a:endParaRPr sz="1400">
              <a:latin typeface="Garamond"/>
              <a:cs typeface="Garamond"/>
            </a:endParaRPr>
          </a:p>
          <a:p>
            <a:pPr marL="12700" marR="5080">
              <a:lnSpc>
                <a:spcPts val="1600"/>
              </a:lnSpc>
              <a:spcBef>
                <a:spcPts val="80"/>
              </a:spcBef>
            </a:pPr>
            <a:r>
              <a:rPr sz="1400" spc="-20" dirty="0">
                <a:solidFill>
                  <a:srgbClr val="0000FF"/>
                </a:solidFill>
                <a:latin typeface="Garamond"/>
                <a:cs typeface="Garamond"/>
              </a:rPr>
              <a:t>00 </a:t>
            </a:r>
            <a:r>
              <a:rPr sz="1400" spc="-204" dirty="0">
                <a:solidFill>
                  <a:srgbClr val="0000FF"/>
                </a:solidFill>
                <a:latin typeface="Garamond"/>
                <a:cs typeface="Garamond"/>
              </a:rPr>
              <a:t>= </a:t>
            </a:r>
            <a:r>
              <a:rPr sz="1400" spc="-55" dirty="0">
                <a:solidFill>
                  <a:srgbClr val="0000FF"/>
                </a:solidFill>
                <a:latin typeface="Garamond"/>
                <a:cs typeface="Garamond"/>
              </a:rPr>
              <a:t>not </a:t>
            </a:r>
            <a:r>
              <a:rPr sz="1400" spc="-30" dirty="0">
                <a:solidFill>
                  <a:srgbClr val="0000FF"/>
                </a:solidFill>
                <a:latin typeface="Garamond"/>
                <a:cs typeface="Garamond"/>
              </a:rPr>
              <a:t>cached  </a:t>
            </a:r>
            <a:r>
              <a:rPr sz="1400" spc="-20" dirty="0">
                <a:solidFill>
                  <a:srgbClr val="0000FF"/>
                </a:solidFill>
                <a:latin typeface="Garamond"/>
                <a:cs typeface="Garamond"/>
              </a:rPr>
              <a:t>01 </a:t>
            </a:r>
            <a:r>
              <a:rPr sz="1400" spc="-204" dirty="0">
                <a:solidFill>
                  <a:srgbClr val="0000FF"/>
                </a:solidFill>
                <a:latin typeface="Garamond"/>
                <a:cs typeface="Garamond"/>
              </a:rPr>
              <a:t>=</a:t>
            </a:r>
            <a:r>
              <a:rPr sz="1400" spc="-190" dirty="0">
                <a:solidFill>
                  <a:srgbClr val="0000FF"/>
                </a:solidFill>
                <a:latin typeface="Garamond"/>
                <a:cs typeface="Garamond"/>
              </a:rPr>
              <a:t> </a:t>
            </a:r>
            <a:r>
              <a:rPr sz="1400" spc="-30" dirty="0">
                <a:solidFill>
                  <a:srgbClr val="0000FF"/>
                </a:solidFill>
                <a:latin typeface="Garamond"/>
                <a:cs typeface="Garamond"/>
              </a:rPr>
              <a:t>shared</a:t>
            </a:r>
            <a:endParaRPr sz="1400">
              <a:latin typeface="Garamond"/>
              <a:cs typeface="Garamond"/>
            </a:endParaRPr>
          </a:p>
          <a:p>
            <a:pPr marL="12700">
              <a:lnSpc>
                <a:spcPts val="1560"/>
              </a:lnSpc>
            </a:pPr>
            <a:r>
              <a:rPr sz="1400" spc="-20" dirty="0">
                <a:solidFill>
                  <a:srgbClr val="0000FF"/>
                </a:solidFill>
                <a:latin typeface="Garamond"/>
                <a:cs typeface="Garamond"/>
              </a:rPr>
              <a:t>10 </a:t>
            </a:r>
            <a:r>
              <a:rPr sz="1400" spc="-204" dirty="0">
                <a:solidFill>
                  <a:srgbClr val="0000FF"/>
                </a:solidFill>
                <a:latin typeface="Garamond"/>
                <a:cs typeface="Garamond"/>
              </a:rPr>
              <a:t>=</a:t>
            </a:r>
            <a:r>
              <a:rPr sz="1400" spc="-195" dirty="0">
                <a:solidFill>
                  <a:srgbClr val="0000FF"/>
                </a:solidFill>
                <a:latin typeface="Garamond"/>
                <a:cs typeface="Garamond"/>
              </a:rPr>
              <a:t> </a:t>
            </a:r>
            <a:r>
              <a:rPr sz="1400" spc="-40" dirty="0">
                <a:solidFill>
                  <a:srgbClr val="0000FF"/>
                </a:solidFill>
                <a:latin typeface="Garamond"/>
                <a:cs typeface="Garamond"/>
              </a:rPr>
              <a:t>modified</a:t>
            </a:r>
            <a:endParaRPr sz="1400">
              <a:latin typeface="Garamond"/>
              <a:cs typeface="Garamond"/>
            </a:endParaRPr>
          </a:p>
        </p:txBody>
      </p:sp>
      <p:sp>
        <p:nvSpPr>
          <p:cNvPr id="30" name="object 28">
            <a:extLst>
              <a:ext uri="{FF2B5EF4-FFF2-40B4-BE49-F238E27FC236}">
                <a16:creationId xmlns:a16="http://schemas.microsoft.com/office/drawing/2014/main" id="{739F85A8-2E99-4146-AD8D-B6BBED760CFE}"/>
              </a:ext>
            </a:extLst>
          </p:cNvPr>
          <p:cNvSpPr txBox="1"/>
          <p:nvPr/>
        </p:nvSpPr>
        <p:spPr>
          <a:xfrm>
            <a:off x="3302000" y="4554220"/>
            <a:ext cx="1136650" cy="787400"/>
          </a:xfrm>
          <a:prstGeom prst="rect">
            <a:avLst/>
          </a:prstGeom>
        </p:spPr>
        <p:txBody>
          <a:bodyPr vert="horz" wrap="square" lIns="0" tIns="119380" rIns="0" bIns="0" rtlCol="0">
            <a:spAutoFit/>
          </a:bodyPr>
          <a:lstStyle/>
          <a:p>
            <a:pPr marL="12700">
              <a:lnSpc>
                <a:spcPct val="100000"/>
              </a:lnSpc>
              <a:spcBef>
                <a:spcPts val="940"/>
              </a:spcBef>
            </a:pPr>
            <a:r>
              <a:rPr sz="1800" spc="-45" dirty="0">
                <a:solidFill>
                  <a:srgbClr val="FF0000"/>
                </a:solidFill>
                <a:latin typeface="Garamond"/>
                <a:cs typeface="Garamond"/>
              </a:rPr>
              <a:t>Load</a:t>
            </a:r>
            <a:endParaRPr sz="1800">
              <a:latin typeface="Garamond"/>
              <a:cs typeface="Garamond"/>
            </a:endParaRPr>
          </a:p>
          <a:p>
            <a:pPr marL="266700">
              <a:lnSpc>
                <a:spcPct val="100000"/>
              </a:lnSpc>
              <a:spcBef>
                <a:spcPts val="840"/>
              </a:spcBef>
            </a:pPr>
            <a:r>
              <a:rPr sz="1800" spc="-60" dirty="0">
                <a:latin typeface="Garamond"/>
                <a:cs typeface="Garamond"/>
              </a:rPr>
              <a:t>Line</a:t>
            </a:r>
            <a:r>
              <a:rPr sz="1800" spc="-95" dirty="0">
                <a:latin typeface="Garamond"/>
                <a:cs typeface="Garamond"/>
              </a:rPr>
              <a:t> </a:t>
            </a:r>
            <a:r>
              <a:rPr sz="1800" spc="-35" dirty="0">
                <a:latin typeface="Garamond"/>
                <a:cs typeface="Garamond"/>
              </a:rPr>
              <a:t>state</a:t>
            </a:r>
            <a:endParaRPr sz="1800">
              <a:latin typeface="Garamond"/>
              <a:cs typeface="Garamond"/>
            </a:endParaRPr>
          </a:p>
        </p:txBody>
      </p:sp>
      <p:sp>
        <p:nvSpPr>
          <p:cNvPr id="31" name="object 29">
            <a:extLst>
              <a:ext uri="{FF2B5EF4-FFF2-40B4-BE49-F238E27FC236}">
                <a16:creationId xmlns:a16="http://schemas.microsoft.com/office/drawing/2014/main" id="{15D1DE60-607B-4926-B0E0-EAD676E287C0}"/>
              </a:ext>
            </a:extLst>
          </p:cNvPr>
          <p:cNvSpPr txBox="1"/>
          <p:nvPr/>
        </p:nvSpPr>
        <p:spPr>
          <a:xfrm>
            <a:off x="1676400" y="2438400"/>
            <a:ext cx="914400" cy="381000"/>
          </a:xfrm>
          <a:prstGeom prst="rect">
            <a:avLst/>
          </a:prstGeom>
          <a:ln w="12700">
            <a:solidFill>
              <a:srgbClr val="000000"/>
            </a:solidFill>
          </a:ln>
        </p:spPr>
        <p:txBody>
          <a:bodyPr vert="horz" wrap="square" lIns="0" tIns="25400" rIns="0" bIns="0" rtlCol="0">
            <a:spAutoFit/>
          </a:bodyPr>
          <a:lstStyle/>
          <a:p>
            <a:pPr marL="81280" algn="ctr">
              <a:lnSpc>
                <a:spcPct val="100000"/>
              </a:lnSpc>
              <a:spcBef>
                <a:spcPts val="200"/>
              </a:spcBef>
            </a:pPr>
            <a:r>
              <a:rPr sz="1800" spc="-20" dirty="0">
                <a:latin typeface="Garamond"/>
                <a:cs typeface="Garamond"/>
              </a:rPr>
              <a:t>4</a:t>
            </a:r>
            <a:endParaRPr sz="1800">
              <a:latin typeface="Garamond"/>
              <a:cs typeface="Garamond"/>
            </a:endParaRPr>
          </a:p>
        </p:txBody>
      </p:sp>
      <p:sp>
        <p:nvSpPr>
          <p:cNvPr id="32" name="object 30">
            <a:extLst>
              <a:ext uri="{FF2B5EF4-FFF2-40B4-BE49-F238E27FC236}">
                <a16:creationId xmlns:a16="http://schemas.microsoft.com/office/drawing/2014/main" id="{7143D79C-FF11-4016-8814-4AB97FE9E4B5}"/>
              </a:ext>
            </a:extLst>
          </p:cNvPr>
          <p:cNvSpPr txBox="1"/>
          <p:nvPr/>
        </p:nvSpPr>
        <p:spPr>
          <a:xfrm>
            <a:off x="1676400" y="4572000"/>
            <a:ext cx="914400" cy="381000"/>
          </a:xfrm>
          <a:prstGeom prst="rect">
            <a:avLst/>
          </a:prstGeom>
          <a:ln w="12700">
            <a:solidFill>
              <a:srgbClr val="000000"/>
            </a:solidFill>
          </a:ln>
        </p:spPr>
        <p:txBody>
          <a:bodyPr vert="horz" wrap="square" lIns="0" tIns="25400" rIns="0" bIns="0" rtlCol="0">
            <a:spAutoFit/>
          </a:bodyPr>
          <a:lstStyle/>
          <a:p>
            <a:pPr marL="81280" algn="ctr">
              <a:lnSpc>
                <a:spcPct val="100000"/>
              </a:lnSpc>
              <a:spcBef>
                <a:spcPts val="200"/>
              </a:spcBef>
            </a:pPr>
            <a:r>
              <a:rPr sz="1800" spc="-20" dirty="0">
                <a:latin typeface="Garamond"/>
                <a:cs typeface="Garamond"/>
              </a:rPr>
              <a:t>6</a:t>
            </a:r>
            <a:endParaRPr sz="1800">
              <a:latin typeface="Garamond"/>
              <a:cs typeface="Garamond"/>
            </a:endParaRPr>
          </a:p>
        </p:txBody>
      </p:sp>
      <p:sp>
        <p:nvSpPr>
          <p:cNvPr id="33" name="object 31">
            <a:extLst>
              <a:ext uri="{FF2B5EF4-FFF2-40B4-BE49-F238E27FC236}">
                <a16:creationId xmlns:a16="http://schemas.microsoft.com/office/drawing/2014/main" id="{737537FB-609C-4660-B053-06B6EF0FD7D1}"/>
              </a:ext>
            </a:extLst>
          </p:cNvPr>
          <p:cNvSpPr txBox="1"/>
          <p:nvPr/>
        </p:nvSpPr>
        <p:spPr>
          <a:xfrm>
            <a:off x="3302000" y="2832100"/>
            <a:ext cx="1622425" cy="756920"/>
          </a:xfrm>
          <a:prstGeom prst="rect">
            <a:avLst/>
          </a:prstGeom>
        </p:spPr>
        <p:txBody>
          <a:bodyPr vert="horz" wrap="square" lIns="0" tIns="12700" rIns="0" bIns="0" rtlCol="0">
            <a:spAutoFit/>
          </a:bodyPr>
          <a:lstStyle/>
          <a:p>
            <a:pPr marL="863600">
              <a:lnSpc>
                <a:spcPct val="100000"/>
              </a:lnSpc>
              <a:spcBef>
                <a:spcPts val="100"/>
              </a:spcBef>
            </a:pPr>
            <a:r>
              <a:rPr sz="1800" spc="-120" dirty="0">
                <a:solidFill>
                  <a:srgbClr val="FF0000"/>
                </a:solidFill>
                <a:latin typeface="Garamond"/>
                <a:cs typeface="Garamond"/>
              </a:rPr>
              <a:t>F</a:t>
            </a:r>
            <a:r>
              <a:rPr sz="1800" spc="-45" dirty="0">
                <a:solidFill>
                  <a:srgbClr val="FF0000"/>
                </a:solidFill>
                <a:latin typeface="Garamond"/>
                <a:cs typeface="Garamond"/>
              </a:rPr>
              <a:t>o</a:t>
            </a:r>
            <a:r>
              <a:rPr sz="1800" spc="-105" dirty="0">
                <a:solidFill>
                  <a:srgbClr val="FF0000"/>
                </a:solidFill>
                <a:latin typeface="Garamond"/>
                <a:cs typeface="Garamond"/>
              </a:rPr>
              <a:t>r</a:t>
            </a:r>
            <a:r>
              <a:rPr sz="1800" spc="-190" dirty="0">
                <a:solidFill>
                  <a:srgbClr val="FF0000"/>
                </a:solidFill>
                <a:latin typeface="Garamond"/>
                <a:cs typeface="Garamond"/>
              </a:rPr>
              <a:t>w</a:t>
            </a:r>
            <a:r>
              <a:rPr sz="1800" spc="-35" dirty="0">
                <a:solidFill>
                  <a:srgbClr val="FF0000"/>
                </a:solidFill>
                <a:latin typeface="Garamond"/>
                <a:cs typeface="Garamond"/>
              </a:rPr>
              <a:t>a</a:t>
            </a:r>
            <a:r>
              <a:rPr sz="1800" spc="-105" dirty="0">
                <a:solidFill>
                  <a:srgbClr val="FF0000"/>
                </a:solidFill>
                <a:latin typeface="Garamond"/>
                <a:cs typeface="Garamond"/>
              </a:rPr>
              <a:t>r</a:t>
            </a:r>
            <a:r>
              <a:rPr sz="1800" spc="-30" dirty="0">
                <a:solidFill>
                  <a:srgbClr val="FF0000"/>
                </a:solidFill>
                <a:latin typeface="Garamond"/>
                <a:cs typeface="Garamond"/>
              </a:rPr>
              <a:t>d</a:t>
            </a:r>
            <a:endParaRPr sz="1800">
              <a:latin typeface="Garamond"/>
              <a:cs typeface="Garamond"/>
            </a:endParaRPr>
          </a:p>
          <a:p>
            <a:pPr marL="12700">
              <a:lnSpc>
                <a:spcPct val="100000"/>
              </a:lnSpc>
              <a:spcBef>
                <a:spcPts val="1440"/>
              </a:spcBef>
            </a:pPr>
            <a:r>
              <a:rPr sz="1800" spc="-45" dirty="0">
                <a:solidFill>
                  <a:srgbClr val="FF0000"/>
                </a:solidFill>
                <a:latin typeface="Garamond"/>
                <a:cs typeface="Garamond"/>
              </a:rPr>
              <a:t>Miss</a:t>
            </a:r>
            <a:endParaRPr sz="1800">
              <a:latin typeface="Garamond"/>
              <a:cs typeface="Garamond"/>
            </a:endParaRPr>
          </a:p>
        </p:txBody>
      </p:sp>
      <p:sp>
        <p:nvSpPr>
          <p:cNvPr id="34" name="object 32">
            <a:extLst>
              <a:ext uri="{FF2B5EF4-FFF2-40B4-BE49-F238E27FC236}">
                <a16:creationId xmlns:a16="http://schemas.microsoft.com/office/drawing/2014/main" id="{6500FD0F-8906-484D-A337-9DBEE5700C43}"/>
              </a:ext>
            </a:extLst>
          </p:cNvPr>
          <p:cNvSpPr txBox="1"/>
          <p:nvPr/>
        </p:nvSpPr>
        <p:spPr>
          <a:xfrm>
            <a:off x="811212" y="4572000"/>
            <a:ext cx="304800" cy="381000"/>
          </a:xfrm>
          <a:prstGeom prst="rect">
            <a:avLst/>
          </a:prstGeom>
          <a:ln w="12700">
            <a:solidFill>
              <a:srgbClr val="000000"/>
            </a:solidFill>
          </a:ln>
        </p:spPr>
        <p:txBody>
          <a:bodyPr vert="horz" wrap="square" lIns="0" tIns="25400" rIns="0" bIns="0" rtlCol="0">
            <a:spAutoFit/>
          </a:bodyPr>
          <a:lstStyle/>
          <a:p>
            <a:pPr marL="115570">
              <a:lnSpc>
                <a:spcPct val="100000"/>
              </a:lnSpc>
              <a:spcBef>
                <a:spcPts val="200"/>
              </a:spcBef>
            </a:pPr>
            <a:r>
              <a:rPr sz="1800" spc="-395" dirty="0">
                <a:solidFill>
                  <a:srgbClr val="FF0000"/>
                </a:solidFill>
                <a:latin typeface="Garamond"/>
                <a:cs typeface="Garamond"/>
              </a:rPr>
              <a:t>0</a:t>
            </a:r>
            <a:r>
              <a:rPr sz="1800" spc="-395" dirty="0">
                <a:latin typeface="Garamond"/>
                <a:cs typeface="Garamond"/>
              </a:rPr>
              <a:t>1</a:t>
            </a:r>
            <a:endParaRPr sz="1800">
              <a:latin typeface="Garamond"/>
              <a:cs typeface="Garamond"/>
            </a:endParaRPr>
          </a:p>
        </p:txBody>
      </p:sp>
      <p:sp>
        <p:nvSpPr>
          <p:cNvPr id="35" name="object 33">
            <a:extLst>
              <a:ext uri="{FF2B5EF4-FFF2-40B4-BE49-F238E27FC236}">
                <a16:creationId xmlns:a16="http://schemas.microsoft.com/office/drawing/2014/main" id="{1D065B3D-0A8B-4999-9B7A-5AC45441DD15}"/>
              </a:ext>
            </a:extLst>
          </p:cNvPr>
          <p:cNvSpPr txBox="1"/>
          <p:nvPr/>
        </p:nvSpPr>
        <p:spPr>
          <a:xfrm>
            <a:off x="1116012" y="4572000"/>
            <a:ext cx="304800" cy="381000"/>
          </a:xfrm>
          <a:prstGeom prst="rect">
            <a:avLst/>
          </a:prstGeom>
          <a:ln w="12700">
            <a:solidFill>
              <a:srgbClr val="000000"/>
            </a:solidFill>
          </a:ln>
        </p:spPr>
        <p:txBody>
          <a:bodyPr vert="horz" wrap="square" lIns="0" tIns="25400" rIns="0" bIns="0" rtlCol="0">
            <a:spAutoFit/>
          </a:bodyPr>
          <a:lstStyle/>
          <a:p>
            <a:pPr marL="115570">
              <a:lnSpc>
                <a:spcPct val="100000"/>
              </a:lnSpc>
              <a:spcBef>
                <a:spcPts val="200"/>
              </a:spcBef>
            </a:pPr>
            <a:r>
              <a:rPr sz="1800" spc="-395" dirty="0">
                <a:solidFill>
                  <a:srgbClr val="FF0000"/>
                </a:solidFill>
                <a:latin typeface="Garamond"/>
                <a:cs typeface="Garamond"/>
              </a:rPr>
              <a:t>1</a:t>
            </a:r>
            <a:r>
              <a:rPr sz="1800" spc="-395" dirty="0">
                <a:latin typeface="Garamond"/>
                <a:cs typeface="Garamond"/>
              </a:rPr>
              <a:t>0</a:t>
            </a:r>
            <a:endParaRPr sz="1800">
              <a:latin typeface="Garamond"/>
              <a:cs typeface="Garamond"/>
            </a:endParaRPr>
          </a:p>
        </p:txBody>
      </p:sp>
      <p:sp>
        <p:nvSpPr>
          <p:cNvPr id="36" name="object 34">
            <a:extLst>
              <a:ext uri="{FF2B5EF4-FFF2-40B4-BE49-F238E27FC236}">
                <a16:creationId xmlns:a16="http://schemas.microsoft.com/office/drawing/2014/main" id="{EF3ECA1C-ECAA-4E2C-9881-9F430F9E6C0A}"/>
              </a:ext>
            </a:extLst>
          </p:cNvPr>
          <p:cNvSpPr txBox="1"/>
          <p:nvPr/>
        </p:nvSpPr>
        <p:spPr>
          <a:xfrm>
            <a:off x="4572000" y="5410200"/>
            <a:ext cx="914400" cy="381000"/>
          </a:xfrm>
          <a:prstGeom prst="rect">
            <a:avLst/>
          </a:prstGeom>
          <a:ln w="12700">
            <a:solidFill>
              <a:srgbClr val="000000"/>
            </a:solidFill>
          </a:ln>
        </p:spPr>
        <p:txBody>
          <a:bodyPr vert="horz" wrap="square" lIns="0" tIns="25400" rIns="0" bIns="0" rtlCol="0">
            <a:spAutoFit/>
          </a:bodyPr>
          <a:lstStyle/>
          <a:p>
            <a:pPr marL="132080" algn="ctr">
              <a:lnSpc>
                <a:spcPct val="100000"/>
              </a:lnSpc>
              <a:spcBef>
                <a:spcPts val="200"/>
              </a:spcBef>
            </a:pPr>
            <a:r>
              <a:rPr sz="1800" spc="-20" dirty="0">
                <a:solidFill>
                  <a:srgbClr val="FF0000"/>
                </a:solidFill>
                <a:latin typeface="Garamond"/>
                <a:cs typeface="Garamond"/>
              </a:rPr>
              <a:t>6</a:t>
            </a:r>
            <a:endParaRPr sz="1800">
              <a:latin typeface="Garamond"/>
              <a:cs typeface="Garamond"/>
            </a:endParaRPr>
          </a:p>
        </p:txBody>
      </p:sp>
      <p:sp>
        <p:nvSpPr>
          <p:cNvPr id="37" name="object 35">
            <a:extLst>
              <a:ext uri="{FF2B5EF4-FFF2-40B4-BE49-F238E27FC236}">
                <a16:creationId xmlns:a16="http://schemas.microsoft.com/office/drawing/2014/main" id="{411CF648-C697-4B91-A46D-D55FF88EFBFF}"/>
              </a:ext>
            </a:extLst>
          </p:cNvPr>
          <p:cNvSpPr txBox="1"/>
          <p:nvPr/>
        </p:nvSpPr>
        <p:spPr>
          <a:xfrm>
            <a:off x="2247900" y="6108700"/>
            <a:ext cx="518159" cy="299720"/>
          </a:xfrm>
          <a:prstGeom prst="rect">
            <a:avLst/>
          </a:prstGeom>
        </p:spPr>
        <p:txBody>
          <a:bodyPr vert="horz" wrap="square" lIns="0" tIns="12700" rIns="0" bIns="0" rtlCol="0">
            <a:spAutoFit/>
          </a:bodyPr>
          <a:lstStyle/>
          <a:p>
            <a:pPr marL="12700">
              <a:lnSpc>
                <a:spcPct val="100000"/>
              </a:lnSpc>
              <a:spcBef>
                <a:spcPts val="100"/>
              </a:spcBef>
            </a:pPr>
            <a:r>
              <a:rPr sz="1800" spc="-195" dirty="0">
                <a:solidFill>
                  <a:srgbClr val="FF0000"/>
                </a:solidFill>
                <a:latin typeface="Garamond"/>
                <a:cs typeface="Garamond"/>
              </a:rPr>
              <a:t>V</a:t>
            </a:r>
            <a:r>
              <a:rPr sz="1800" spc="-35" dirty="0">
                <a:solidFill>
                  <a:srgbClr val="FF0000"/>
                </a:solidFill>
                <a:latin typeface="Garamond"/>
                <a:cs typeface="Garamond"/>
              </a:rPr>
              <a:t>a</a:t>
            </a:r>
            <a:r>
              <a:rPr sz="1800" spc="-60" dirty="0">
                <a:solidFill>
                  <a:srgbClr val="FF0000"/>
                </a:solidFill>
                <a:latin typeface="Garamond"/>
                <a:cs typeface="Garamond"/>
              </a:rPr>
              <a:t>l</a:t>
            </a:r>
            <a:r>
              <a:rPr sz="1800" spc="-114" dirty="0">
                <a:solidFill>
                  <a:srgbClr val="FF0000"/>
                </a:solidFill>
                <a:latin typeface="Garamond"/>
                <a:cs typeface="Garamond"/>
              </a:rPr>
              <a:t>u</a:t>
            </a:r>
            <a:r>
              <a:rPr sz="1800" spc="-15" dirty="0">
                <a:solidFill>
                  <a:srgbClr val="FF0000"/>
                </a:solidFill>
                <a:latin typeface="Garamond"/>
                <a:cs typeface="Garamond"/>
              </a:rPr>
              <a:t>e</a:t>
            </a:r>
            <a:endParaRPr sz="1800">
              <a:latin typeface="Garamond"/>
              <a:cs typeface="Garamond"/>
            </a:endParaRPr>
          </a:p>
        </p:txBody>
      </p:sp>
      <p:sp>
        <p:nvSpPr>
          <p:cNvPr id="38" name="object 36">
            <a:extLst>
              <a:ext uri="{FF2B5EF4-FFF2-40B4-BE49-F238E27FC236}">
                <a16:creationId xmlns:a16="http://schemas.microsoft.com/office/drawing/2014/main" id="{3BEFA242-8537-420D-835E-5BEA4BFA1C86}"/>
              </a:ext>
            </a:extLst>
          </p:cNvPr>
          <p:cNvSpPr txBox="1"/>
          <p:nvPr/>
        </p:nvSpPr>
        <p:spPr>
          <a:xfrm>
            <a:off x="3706812" y="5410200"/>
            <a:ext cx="304800" cy="381000"/>
          </a:xfrm>
          <a:prstGeom prst="rect">
            <a:avLst/>
          </a:prstGeom>
          <a:ln w="12700">
            <a:solidFill>
              <a:srgbClr val="000000"/>
            </a:solidFill>
          </a:ln>
        </p:spPr>
        <p:txBody>
          <a:bodyPr vert="horz" wrap="square" lIns="0" tIns="25400" rIns="0" bIns="0" rtlCol="0">
            <a:spAutoFit/>
          </a:bodyPr>
          <a:lstStyle/>
          <a:p>
            <a:pPr marL="115570">
              <a:lnSpc>
                <a:spcPct val="100000"/>
              </a:lnSpc>
              <a:spcBef>
                <a:spcPts val="200"/>
              </a:spcBef>
            </a:pPr>
            <a:r>
              <a:rPr sz="1800" spc="-20" dirty="0">
                <a:solidFill>
                  <a:srgbClr val="FF0000"/>
                </a:solidFill>
                <a:latin typeface="Garamond"/>
                <a:cs typeface="Garamond"/>
              </a:rPr>
              <a:t>0</a:t>
            </a:r>
            <a:endParaRPr sz="1800">
              <a:latin typeface="Garamond"/>
              <a:cs typeface="Garamond"/>
            </a:endParaRPr>
          </a:p>
        </p:txBody>
      </p:sp>
      <p:sp>
        <p:nvSpPr>
          <p:cNvPr id="39" name="object 37">
            <a:extLst>
              <a:ext uri="{FF2B5EF4-FFF2-40B4-BE49-F238E27FC236}">
                <a16:creationId xmlns:a16="http://schemas.microsoft.com/office/drawing/2014/main" id="{40811318-6944-4761-A856-9969C4E0B2D3}"/>
              </a:ext>
            </a:extLst>
          </p:cNvPr>
          <p:cNvSpPr txBox="1"/>
          <p:nvPr/>
        </p:nvSpPr>
        <p:spPr>
          <a:xfrm>
            <a:off x="4011612" y="5410200"/>
            <a:ext cx="304800" cy="381000"/>
          </a:xfrm>
          <a:prstGeom prst="rect">
            <a:avLst/>
          </a:prstGeom>
          <a:ln w="12700">
            <a:solidFill>
              <a:srgbClr val="000000"/>
            </a:solidFill>
          </a:ln>
        </p:spPr>
        <p:txBody>
          <a:bodyPr vert="horz" wrap="square" lIns="0" tIns="25400" rIns="0" bIns="0" rtlCol="0">
            <a:spAutoFit/>
          </a:bodyPr>
          <a:lstStyle/>
          <a:p>
            <a:pPr marL="115570">
              <a:lnSpc>
                <a:spcPct val="100000"/>
              </a:lnSpc>
              <a:spcBef>
                <a:spcPts val="200"/>
              </a:spcBef>
            </a:pPr>
            <a:r>
              <a:rPr sz="1800" spc="-395" dirty="0">
                <a:solidFill>
                  <a:srgbClr val="FF0000"/>
                </a:solidFill>
                <a:latin typeface="Garamond"/>
                <a:cs typeface="Garamond"/>
              </a:rPr>
              <a:t>1</a:t>
            </a:r>
            <a:r>
              <a:rPr sz="1800" spc="-395" dirty="0">
                <a:latin typeface="Garamond"/>
                <a:cs typeface="Garamond"/>
              </a:rPr>
              <a:t>0</a:t>
            </a:r>
            <a:endParaRPr sz="1800">
              <a:latin typeface="Garamond"/>
              <a:cs typeface="Garamond"/>
            </a:endParaRPr>
          </a:p>
        </p:txBody>
      </p:sp>
      <p:sp>
        <p:nvSpPr>
          <p:cNvPr id="40" name="object 38">
            <a:extLst>
              <a:ext uri="{FF2B5EF4-FFF2-40B4-BE49-F238E27FC236}">
                <a16:creationId xmlns:a16="http://schemas.microsoft.com/office/drawing/2014/main" id="{5D99C2F3-9378-4118-8605-58EA5AAB1214}"/>
              </a:ext>
            </a:extLst>
          </p:cNvPr>
          <p:cNvSpPr txBox="1"/>
          <p:nvPr/>
        </p:nvSpPr>
        <p:spPr>
          <a:xfrm>
            <a:off x="6718300" y="4356100"/>
            <a:ext cx="1870075" cy="299720"/>
          </a:xfrm>
          <a:prstGeom prst="rect">
            <a:avLst/>
          </a:prstGeom>
        </p:spPr>
        <p:txBody>
          <a:bodyPr vert="horz" wrap="square" lIns="0" tIns="12700" rIns="0" bIns="0" rtlCol="0">
            <a:spAutoFit/>
          </a:bodyPr>
          <a:lstStyle/>
          <a:p>
            <a:pPr marL="12700">
              <a:lnSpc>
                <a:spcPct val="100000"/>
              </a:lnSpc>
              <a:spcBef>
                <a:spcPts val="100"/>
              </a:spcBef>
            </a:pPr>
            <a:r>
              <a:rPr sz="1800" spc="-90" dirty="0">
                <a:solidFill>
                  <a:srgbClr val="FF0000"/>
                </a:solidFill>
                <a:latin typeface="Garamond"/>
                <a:cs typeface="Garamond"/>
              </a:rPr>
              <a:t>Acknowledge+Value</a:t>
            </a:r>
            <a:endParaRPr sz="1800">
              <a:latin typeface="Garamond"/>
              <a:cs typeface="Garamond"/>
            </a:endParaRPr>
          </a:p>
        </p:txBody>
      </p:sp>
      <p:sp>
        <p:nvSpPr>
          <p:cNvPr id="41" name="object 39">
            <a:extLst>
              <a:ext uri="{FF2B5EF4-FFF2-40B4-BE49-F238E27FC236}">
                <a16:creationId xmlns:a16="http://schemas.microsoft.com/office/drawing/2014/main" id="{DBBB3898-B977-4E04-84CD-45F98EFA7E32}"/>
              </a:ext>
            </a:extLst>
          </p:cNvPr>
          <p:cNvSpPr txBox="1"/>
          <p:nvPr/>
        </p:nvSpPr>
        <p:spPr>
          <a:xfrm>
            <a:off x="5307012" y="1905000"/>
            <a:ext cx="304800" cy="381000"/>
          </a:xfrm>
          <a:prstGeom prst="rect">
            <a:avLst/>
          </a:prstGeom>
          <a:ln w="12700">
            <a:solidFill>
              <a:srgbClr val="000000"/>
            </a:solidFill>
          </a:ln>
        </p:spPr>
        <p:txBody>
          <a:bodyPr vert="horz" wrap="square" lIns="0" tIns="25400" rIns="0" bIns="0" rtlCol="0">
            <a:spAutoFit/>
          </a:bodyPr>
          <a:lstStyle/>
          <a:p>
            <a:pPr marL="115570">
              <a:lnSpc>
                <a:spcPct val="100000"/>
              </a:lnSpc>
              <a:spcBef>
                <a:spcPts val="200"/>
              </a:spcBef>
            </a:pPr>
            <a:r>
              <a:rPr sz="1800" spc="-395" dirty="0">
                <a:solidFill>
                  <a:srgbClr val="FF0000"/>
                </a:solidFill>
                <a:latin typeface="Garamond"/>
                <a:cs typeface="Garamond"/>
              </a:rPr>
              <a:t>1</a:t>
            </a:r>
            <a:r>
              <a:rPr sz="1800" spc="-395" dirty="0">
                <a:latin typeface="Garamond"/>
                <a:cs typeface="Garamond"/>
              </a:rPr>
              <a:t>0</a:t>
            </a:r>
            <a:endParaRPr sz="1800">
              <a:latin typeface="Garamond"/>
              <a:cs typeface="Garamond"/>
            </a:endParaRPr>
          </a:p>
        </p:txBody>
      </p:sp>
      <p:sp>
        <p:nvSpPr>
          <p:cNvPr id="42" name="object 40">
            <a:extLst>
              <a:ext uri="{FF2B5EF4-FFF2-40B4-BE49-F238E27FC236}">
                <a16:creationId xmlns:a16="http://schemas.microsoft.com/office/drawing/2014/main" id="{B6479895-3F6C-4743-AD5E-7BBE171D71D1}"/>
              </a:ext>
            </a:extLst>
          </p:cNvPr>
          <p:cNvSpPr txBox="1"/>
          <p:nvPr/>
        </p:nvSpPr>
        <p:spPr>
          <a:xfrm>
            <a:off x="5002212" y="1905000"/>
            <a:ext cx="304800" cy="381000"/>
          </a:xfrm>
          <a:prstGeom prst="rect">
            <a:avLst/>
          </a:prstGeom>
          <a:ln w="12700">
            <a:solidFill>
              <a:srgbClr val="000000"/>
            </a:solidFill>
          </a:ln>
        </p:spPr>
        <p:txBody>
          <a:bodyPr vert="horz" wrap="square" lIns="0" tIns="25400" rIns="0" bIns="0" rtlCol="0">
            <a:spAutoFit/>
          </a:bodyPr>
          <a:lstStyle/>
          <a:p>
            <a:pPr marL="115570">
              <a:lnSpc>
                <a:spcPct val="100000"/>
              </a:lnSpc>
              <a:spcBef>
                <a:spcPts val="200"/>
              </a:spcBef>
            </a:pPr>
            <a:r>
              <a:rPr sz="1800" spc="-395" dirty="0">
                <a:solidFill>
                  <a:srgbClr val="FF0000"/>
                </a:solidFill>
                <a:latin typeface="Garamond"/>
                <a:cs typeface="Garamond"/>
              </a:rPr>
              <a:t>0</a:t>
            </a:r>
            <a:r>
              <a:rPr sz="1800" spc="-395" dirty="0">
                <a:latin typeface="Garamond"/>
                <a:cs typeface="Garamond"/>
              </a:rPr>
              <a:t>1</a:t>
            </a:r>
            <a:endParaRPr sz="1800">
              <a:latin typeface="Garamond"/>
              <a:cs typeface="Garamond"/>
            </a:endParaRPr>
          </a:p>
        </p:txBody>
      </p:sp>
      <p:sp>
        <p:nvSpPr>
          <p:cNvPr id="43" name="object 41">
            <a:extLst>
              <a:ext uri="{FF2B5EF4-FFF2-40B4-BE49-F238E27FC236}">
                <a16:creationId xmlns:a16="http://schemas.microsoft.com/office/drawing/2014/main" id="{6223148A-342B-40D3-B464-6C3CDBFA3B28}"/>
              </a:ext>
            </a:extLst>
          </p:cNvPr>
          <p:cNvSpPr txBox="1"/>
          <p:nvPr/>
        </p:nvSpPr>
        <p:spPr>
          <a:xfrm>
            <a:off x="6248400" y="1905000"/>
            <a:ext cx="304800" cy="381000"/>
          </a:xfrm>
          <a:prstGeom prst="rect">
            <a:avLst/>
          </a:prstGeom>
          <a:ln w="12700">
            <a:solidFill>
              <a:srgbClr val="000000"/>
            </a:solidFill>
          </a:ln>
        </p:spPr>
        <p:txBody>
          <a:bodyPr vert="horz" wrap="square" lIns="0" tIns="25400" rIns="0" bIns="0" rtlCol="0">
            <a:spAutoFit/>
          </a:bodyPr>
          <a:lstStyle/>
          <a:p>
            <a:pPr marL="88900">
              <a:lnSpc>
                <a:spcPct val="100000"/>
              </a:lnSpc>
              <a:spcBef>
                <a:spcPts val="200"/>
              </a:spcBef>
            </a:pPr>
            <a:r>
              <a:rPr sz="1800" spc="-295" dirty="0">
                <a:solidFill>
                  <a:srgbClr val="FF0000"/>
                </a:solidFill>
                <a:latin typeface="Garamond"/>
                <a:cs typeface="Garamond"/>
              </a:rPr>
              <a:t>1</a:t>
            </a:r>
            <a:r>
              <a:rPr sz="1800" spc="-295" dirty="0">
                <a:latin typeface="Garamond"/>
                <a:cs typeface="Garamond"/>
              </a:rPr>
              <a:t>0</a:t>
            </a:r>
            <a:endParaRPr sz="1800">
              <a:latin typeface="Garamond"/>
              <a:cs typeface="Garamond"/>
            </a:endParaRPr>
          </a:p>
        </p:txBody>
      </p:sp>
      <p:graphicFrame>
        <p:nvGraphicFramePr>
          <p:cNvPr id="44" name="object 42">
            <a:extLst>
              <a:ext uri="{FF2B5EF4-FFF2-40B4-BE49-F238E27FC236}">
                <a16:creationId xmlns:a16="http://schemas.microsoft.com/office/drawing/2014/main" id="{FDC03DB1-6705-4ECC-84F8-1AD24B3199D3}"/>
              </a:ext>
            </a:extLst>
          </p:cNvPr>
          <p:cNvGraphicFramePr>
            <a:graphicFrameLocks noGrp="1"/>
          </p:cNvGraphicFramePr>
          <p:nvPr>
            <p:extLst/>
          </p:nvPr>
        </p:nvGraphicFramePr>
        <p:xfrm>
          <a:off x="7543800" y="1898650"/>
          <a:ext cx="914400" cy="1905000"/>
        </p:xfrm>
        <a:graphic>
          <a:graphicData uri="http://schemas.openxmlformats.org/drawingml/2006/table">
            <a:tbl>
              <a:tblPr firstRow="1" bandRow="1">
                <a:tableStyleId>{2D5ABB26-0587-4C30-8999-92F81FD0307C}</a:tableStyleId>
              </a:tblPr>
              <a:tblGrid>
                <a:gridCol w="914400">
                  <a:extLst>
                    <a:ext uri="{9D8B030D-6E8A-4147-A177-3AD203B41FA5}">
                      <a16:colId xmlns:a16="http://schemas.microsoft.com/office/drawing/2014/main" val="20000"/>
                    </a:ext>
                  </a:extLst>
                </a:gridCol>
              </a:tblGrid>
              <a:tr h="381000">
                <a:tc>
                  <a:txBody>
                    <a:bodyPr/>
                    <a:lstStyle/>
                    <a:p>
                      <a:pPr marL="119380" algn="ctr">
                        <a:lnSpc>
                          <a:spcPct val="100000"/>
                        </a:lnSpc>
                        <a:spcBef>
                          <a:spcPts val="200"/>
                        </a:spcBef>
                      </a:pPr>
                      <a:r>
                        <a:rPr sz="1800" spc="-395" dirty="0">
                          <a:latin typeface="Garamond"/>
                          <a:cs typeface="Garamond"/>
                        </a:rPr>
                        <a:t>4</a:t>
                      </a:r>
                      <a:r>
                        <a:rPr sz="1800" spc="-395" dirty="0">
                          <a:solidFill>
                            <a:srgbClr val="FF0000"/>
                          </a:solidFill>
                          <a:latin typeface="Garamond"/>
                          <a:cs typeface="Garamond"/>
                        </a:rPr>
                        <a:t>6</a:t>
                      </a:r>
                      <a:endParaRPr sz="1800">
                        <a:latin typeface="Garamond"/>
                        <a:cs typeface="Garamond"/>
                      </a:endParaRPr>
                    </a:p>
                  </a:txBody>
                  <a:tcPr marL="0" marR="0" marT="254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1143000">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ABABAB"/>
                      </a:solidFill>
                      <a:prstDash val="solid"/>
                    </a:lnB>
                  </a:tcPr>
                </a:tc>
                <a:extLst>
                  <a:ext uri="{0D108BD9-81ED-4DB2-BD59-A6C34878D82A}">
                    <a16:rowId xmlns:a16="http://schemas.microsoft.com/office/drawing/2014/main" val="10001"/>
                  </a:ext>
                </a:extLst>
              </a:tr>
              <a:tr h="381000">
                <a:tc>
                  <a:txBody>
                    <a:bodyPr/>
                    <a:lstStyle/>
                    <a:p>
                      <a:pPr>
                        <a:lnSpc>
                          <a:spcPct val="100000"/>
                        </a:lnSpc>
                      </a:pPr>
                      <a:endParaRPr sz="1800">
                        <a:latin typeface="Times New Roman"/>
                        <a:cs typeface="Times New Roman"/>
                      </a:endParaRPr>
                    </a:p>
                  </a:txBody>
                  <a:tcPr marL="0" marR="0" marT="0" marB="0">
                    <a:lnL w="12700">
                      <a:solidFill>
                        <a:srgbClr val="ABABAB"/>
                      </a:solidFill>
                      <a:prstDash val="solid"/>
                    </a:lnL>
                    <a:lnR w="12700">
                      <a:solidFill>
                        <a:srgbClr val="ABABAB"/>
                      </a:solidFill>
                      <a:prstDash val="solid"/>
                    </a:lnR>
                    <a:lnT w="12700">
                      <a:solidFill>
                        <a:srgbClr val="ABABAB"/>
                      </a:solidFill>
                      <a:prstDash val="solid"/>
                    </a:lnT>
                    <a:lnB w="12700">
                      <a:solidFill>
                        <a:srgbClr val="ABABAB"/>
                      </a:solidFill>
                      <a:prstDash val="solid"/>
                    </a:lnB>
                  </a:tcPr>
                </a:tc>
                <a:extLst>
                  <a:ext uri="{0D108BD9-81ED-4DB2-BD59-A6C34878D82A}">
                    <a16:rowId xmlns:a16="http://schemas.microsoft.com/office/drawing/2014/main" val="10002"/>
                  </a:ext>
                </a:extLst>
              </a:tr>
            </a:tbl>
          </a:graphicData>
        </a:graphic>
      </p:graphicFrame>
      <p:sp>
        <p:nvSpPr>
          <p:cNvPr id="45" name="object 43">
            <a:extLst>
              <a:ext uri="{FF2B5EF4-FFF2-40B4-BE49-F238E27FC236}">
                <a16:creationId xmlns:a16="http://schemas.microsoft.com/office/drawing/2014/main" id="{B9BD3719-8CD6-488F-847E-34F029B009FB}"/>
              </a:ext>
            </a:extLst>
          </p:cNvPr>
          <p:cNvSpPr/>
          <p:nvPr/>
        </p:nvSpPr>
        <p:spPr>
          <a:xfrm>
            <a:off x="5251450" y="2584450"/>
            <a:ext cx="88899" cy="88899"/>
          </a:xfrm>
          <a:prstGeom prst="rect">
            <a:avLst/>
          </a:prstGeom>
          <a:blipFill>
            <a:blip r:embed="rId3" cstate="print"/>
            <a:stretch>
              <a:fillRect/>
            </a:stretch>
          </a:blipFill>
        </p:spPr>
        <p:txBody>
          <a:bodyPr wrap="square" lIns="0" tIns="0" rIns="0" bIns="0" rtlCol="0"/>
          <a:lstStyle/>
          <a:p>
            <a:endParaRPr/>
          </a:p>
        </p:txBody>
      </p:sp>
      <p:sp>
        <p:nvSpPr>
          <p:cNvPr id="46" name="object 44">
            <a:extLst>
              <a:ext uri="{FF2B5EF4-FFF2-40B4-BE49-F238E27FC236}">
                <a16:creationId xmlns:a16="http://schemas.microsoft.com/office/drawing/2014/main" id="{1DCAB1EB-4293-4EA1-8B74-7501C432793B}"/>
              </a:ext>
            </a:extLst>
          </p:cNvPr>
          <p:cNvSpPr/>
          <p:nvPr/>
        </p:nvSpPr>
        <p:spPr>
          <a:xfrm>
            <a:off x="5251450" y="2736850"/>
            <a:ext cx="88899" cy="88899"/>
          </a:xfrm>
          <a:prstGeom prst="rect">
            <a:avLst/>
          </a:prstGeom>
          <a:blipFill>
            <a:blip r:embed="rId3" cstate="print"/>
            <a:stretch>
              <a:fillRect/>
            </a:stretch>
          </a:blipFill>
        </p:spPr>
        <p:txBody>
          <a:bodyPr wrap="square" lIns="0" tIns="0" rIns="0" bIns="0" rtlCol="0"/>
          <a:lstStyle/>
          <a:p>
            <a:endParaRPr/>
          </a:p>
        </p:txBody>
      </p:sp>
      <p:sp>
        <p:nvSpPr>
          <p:cNvPr id="47" name="object 45">
            <a:extLst>
              <a:ext uri="{FF2B5EF4-FFF2-40B4-BE49-F238E27FC236}">
                <a16:creationId xmlns:a16="http://schemas.microsoft.com/office/drawing/2014/main" id="{59A05F45-FE23-45AF-95F0-DB3252454AA7}"/>
              </a:ext>
            </a:extLst>
          </p:cNvPr>
          <p:cNvSpPr/>
          <p:nvPr/>
        </p:nvSpPr>
        <p:spPr>
          <a:xfrm>
            <a:off x="5251450" y="2889250"/>
            <a:ext cx="88899" cy="88899"/>
          </a:xfrm>
          <a:prstGeom prst="rect">
            <a:avLst/>
          </a:prstGeom>
          <a:blipFill>
            <a:blip r:embed="rId3" cstate="print"/>
            <a:stretch>
              <a:fillRect/>
            </a:stretch>
          </a:blipFill>
        </p:spPr>
        <p:txBody>
          <a:bodyPr wrap="square" lIns="0" tIns="0" rIns="0" bIns="0" rtlCol="0"/>
          <a:lstStyle/>
          <a:p>
            <a:endParaRPr/>
          </a:p>
        </p:txBody>
      </p:sp>
      <p:sp>
        <p:nvSpPr>
          <p:cNvPr id="48" name="object 46">
            <a:extLst>
              <a:ext uri="{FF2B5EF4-FFF2-40B4-BE49-F238E27FC236}">
                <a16:creationId xmlns:a16="http://schemas.microsoft.com/office/drawing/2014/main" id="{866EFEA9-C3AB-411E-9014-23AADC76D849}"/>
              </a:ext>
            </a:extLst>
          </p:cNvPr>
          <p:cNvSpPr/>
          <p:nvPr/>
        </p:nvSpPr>
        <p:spPr>
          <a:xfrm>
            <a:off x="1854200" y="1707389"/>
            <a:ext cx="533400" cy="455930"/>
          </a:xfrm>
          <a:custGeom>
            <a:avLst/>
            <a:gdLst/>
            <a:ahLst/>
            <a:cxnLst/>
            <a:rect l="l" t="t" r="r" b="b"/>
            <a:pathLst>
              <a:path w="533400" h="455930">
                <a:moveTo>
                  <a:pt x="455285" y="66128"/>
                </a:moveTo>
                <a:lnTo>
                  <a:pt x="489460" y="101989"/>
                </a:lnTo>
                <a:lnTo>
                  <a:pt x="513871" y="141751"/>
                </a:lnTo>
                <a:lnTo>
                  <a:pt x="528517" y="184112"/>
                </a:lnTo>
                <a:lnTo>
                  <a:pt x="533399" y="227773"/>
                </a:lnTo>
                <a:lnTo>
                  <a:pt x="528517" y="271434"/>
                </a:lnTo>
                <a:lnTo>
                  <a:pt x="513871" y="313795"/>
                </a:lnTo>
                <a:lnTo>
                  <a:pt x="489460" y="353556"/>
                </a:lnTo>
                <a:lnTo>
                  <a:pt x="455285" y="389417"/>
                </a:lnTo>
                <a:lnTo>
                  <a:pt x="418348" y="415869"/>
                </a:lnTo>
                <a:lnTo>
                  <a:pt x="377683" y="435708"/>
                </a:lnTo>
                <a:lnTo>
                  <a:pt x="334355" y="448933"/>
                </a:lnTo>
                <a:lnTo>
                  <a:pt x="289429" y="455546"/>
                </a:lnTo>
                <a:lnTo>
                  <a:pt x="243970" y="455546"/>
                </a:lnTo>
                <a:lnTo>
                  <a:pt x="199044" y="448933"/>
                </a:lnTo>
                <a:lnTo>
                  <a:pt x="155716" y="435708"/>
                </a:lnTo>
                <a:lnTo>
                  <a:pt x="115051" y="415869"/>
                </a:lnTo>
                <a:lnTo>
                  <a:pt x="78114" y="389417"/>
                </a:lnTo>
                <a:lnTo>
                  <a:pt x="43939" y="353556"/>
                </a:lnTo>
                <a:lnTo>
                  <a:pt x="19528" y="313795"/>
                </a:lnTo>
                <a:lnTo>
                  <a:pt x="4882" y="271434"/>
                </a:lnTo>
                <a:lnTo>
                  <a:pt x="0" y="227773"/>
                </a:lnTo>
                <a:lnTo>
                  <a:pt x="4882" y="184112"/>
                </a:lnTo>
                <a:lnTo>
                  <a:pt x="19528" y="141751"/>
                </a:lnTo>
                <a:lnTo>
                  <a:pt x="43939" y="101989"/>
                </a:lnTo>
                <a:lnTo>
                  <a:pt x="78114" y="66128"/>
                </a:lnTo>
                <a:lnTo>
                  <a:pt x="115051" y="39677"/>
                </a:lnTo>
                <a:lnTo>
                  <a:pt x="155716" y="19838"/>
                </a:lnTo>
                <a:lnTo>
                  <a:pt x="199044" y="6612"/>
                </a:lnTo>
                <a:lnTo>
                  <a:pt x="243970" y="0"/>
                </a:lnTo>
                <a:lnTo>
                  <a:pt x="289429" y="0"/>
                </a:lnTo>
                <a:lnTo>
                  <a:pt x="334355" y="6612"/>
                </a:lnTo>
                <a:lnTo>
                  <a:pt x="377683" y="19838"/>
                </a:lnTo>
                <a:lnTo>
                  <a:pt x="418348" y="39677"/>
                </a:lnTo>
                <a:lnTo>
                  <a:pt x="455285" y="66128"/>
                </a:lnTo>
                <a:close/>
              </a:path>
            </a:pathLst>
          </a:custGeom>
          <a:ln w="12700">
            <a:solidFill>
              <a:srgbClr val="000000"/>
            </a:solidFill>
          </a:ln>
        </p:spPr>
        <p:txBody>
          <a:bodyPr wrap="square" lIns="0" tIns="0" rIns="0" bIns="0" rtlCol="0"/>
          <a:lstStyle/>
          <a:p>
            <a:endParaRPr/>
          </a:p>
        </p:txBody>
      </p:sp>
      <p:sp>
        <p:nvSpPr>
          <p:cNvPr id="49" name="object 47">
            <a:extLst>
              <a:ext uri="{FF2B5EF4-FFF2-40B4-BE49-F238E27FC236}">
                <a16:creationId xmlns:a16="http://schemas.microsoft.com/office/drawing/2014/main" id="{F52EAB86-8C06-4587-B4B4-4AEED5FF2334}"/>
              </a:ext>
            </a:extLst>
          </p:cNvPr>
          <p:cNvSpPr/>
          <p:nvPr/>
        </p:nvSpPr>
        <p:spPr>
          <a:xfrm>
            <a:off x="1676400" y="2286000"/>
            <a:ext cx="914400" cy="838200"/>
          </a:xfrm>
          <a:custGeom>
            <a:avLst/>
            <a:gdLst/>
            <a:ahLst/>
            <a:cxnLst/>
            <a:rect l="l" t="t" r="r" b="b"/>
            <a:pathLst>
              <a:path w="914400" h="838200">
                <a:moveTo>
                  <a:pt x="0" y="0"/>
                </a:moveTo>
                <a:lnTo>
                  <a:pt x="914400" y="0"/>
                </a:lnTo>
                <a:lnTo>
                  <a:pt x="914400" y="838200"/>
                </a:lnTo>
                <a:lnTo>
                  <a:pt x="0" y="838200"/>
                </a:lnTo>
                <a:lnTo>
                  <a:pt x="0" y="0"/>
                </a:lnTo>
                <a:close/>
              </a:path>
            </a:pathLst>
          </a:custGeom>
          <a:ln w="12700">
            <a:solidFill>
              <a:srgbClr val="000000"/>
            </a:solidFill>
          </a:ln>
        </p:spPr>
        <p:txBody>
          <a:bodyPr wrap="square" lIns="0" tIns="0" rIns="0" bIns="0" rtlCol="0"/>
          <a:lstStyle/>
          <a:p>
            <a:endParaRPr/>
          </a:p>
        </p:txBody>
      </p:sp>
      <p:sp>
        <p:nvSpPr>
          <p:cNvPr id="50" name="object 48">
            <a:extLst>
              <a:ext uri="{FF2B5EF4-FFF2-40B4-BE49-F238E27FC236}">
                <a16:creationId xmlns:a16="http://schemas.microsoft.com/office/drawing/2014/main" id="{162D0B4E-D18B-4DB0-9745-257D95355EB2}"/>
              </a:ext>
            </a:extLst>
          </p:cNvPr>
          <p:cNvSpPr/>
          <p:nvPr/>
        </p:nvSpPr>
        <p:spPr>
          <a:xfrm>
            <a:off x="1854200" y="3840989"/>
            <a:ext cx="533400" cy="455930"/>
          </a:xfrm>
          <a:custGeom>
            <a:avLst/>
            <a:gdLst/>
            <a:ahLst/>
            <a:cxnLst/>
            <a:rect l="l" t="t" r="r" b="b"/>
            <a:pathLst>
              <a:path w="533400" h="455929">
                <a:moveTo>
                  <a:pt x="455285" y="66128"/>
                </a:moveTo>
                <a:lnTo>
                  <a:pt x="489460" y="101989"/>
                </a:lnTo>
                <a:lnTo>
                  <a:pt x="513871" y="141751"/>
                </a:lnTo>
                <a:lnTo>
                  <a:pt x="528517" y="184112"/>
                </a:lnTo>
                <a:lnTo>
                  <a:pt x="533399" y="227773"/>
                </a:lnTo>
                <a:lnTo>
                  <a:pt x="528517" y="271434"/>
                </a:lnTo>
                <a:lnTo>
                  <a:pt x="513871" y="313795"/>
                </a:lnTo>
                <a:lnTo>
                  <a:pt x="489460" y="353556"/>
                </a:lnTo>
                <a:lnTo>
                  <a:pt x="455285" y="389417"/>
                </a:lnTo>
                <a:lnTo>
                  <a:pt x="418348" y="415869"/>
                </a:lnTo>
                <a:lnTo>
                  <a:pt x="377683" y="435708"/>
                </a:lnTo>
                <a:lnTo>
                  <a:pt x="334355" y="448933"/>
                </a:lnTo>
                <a:lnTo>
                  <a:pt x="289429" y="455546"/>
                </a:lnTo>
                <a:lnTo>
                  <a:pt x="243970" y="455546"/>
                </a:lnTo>
                <a:lnTo>
                  <a:pt x="199044" y="448933"/>
                </a:lnTo>
                <a:lnTo>
                  <a:pt x="155716" y="435708"/>
                </a:lnTo>
                <a:lnTo>
                  <a:pt x="115051" y="415869"/>
                </a:lnTo>
                <a:lnTo>
                  <a:pt x="78114" y="389417"/>
                </a:lnTo>
                <a:lnTo>
                  <a:pt x="43939" y="353556"/>
                </a:lnTo>
                <a:lnTo>
                  <a:pt x="19528" y="313795"/>
                </a:lnTo>
                <a:lnTo>
                  <a:pt x="4882" y="271434"/>
                </a:lnTo>
                <a:lnTo>
                  <a:pt x="0" y="227773"/>
                </a:lnTo>
                <a:lnTo>
                  <a:pt x="4882" y="184112"/>
                </a:lnTo>
                <a:lnTo>
                  <a:pt x="19528" y="141751"/>
                </a:lnTo>
                <a:lnTo>
                  <a:pt x="43939" y="101989"/>
                </a:lnTo>
                <a:lnTo>
                  <a:pt x="78114" y="66128"/>
                </a:lnTo>
                <a:lnTo>
                  <a:pt x="115051" y="39677"/>
                </a:lnTo>
                <a:lnTo>
                  <a:pt x="155716" y="19838"/>
                </a:lnTo>
                <a:lnTo>
                  <a:pt x="199044" y="6612"/>
                </a:lnTo>
                <a:lnTo>
                  <a:pt x="243970" y="0"/>
                </a:lnTo>
                <a:lnTo>
                  <a:pt x="289429" y="0"/>
                </a:lnTo>
                <a:lnTo>
                  <a:pt x="334355" y="6612"/>
                </a:lnTo>
                <a:lnTo>
                  <a:pt x="377683" y="19838"/>
                </a:lnTo>
                <a:lnTo>
                  <a:pt x="418348" y="39677"/>
                </a:lnTo>
                <a:lnTo>
                  <a:pt x="455285" y="66128"/>
                </a:lnTo>
                <a:close/>
              </a:path>
            </a:pathLst>
          </a:custGeom>
          <a:ln w="12700">
            <a:solidFill>
              <a:srgbClr val="000000"/>
            </a:solidFill>
          </a:ln>
        </p:spPr>
        <p:txBody>
          <a:bodyPr wrap="square" lIns="0" tIns="0" rIns="0" bIns="0" rtlCol="0"/>
          <a:lstStyle/>
          <a:p>
            <a:endParaRPr/>
          </a:p>
        </p:txBody>
      </p:sp>
      <p:sp>
        <p:nvSpPr>
          <p:cNvPr id="51" name="object 49">
            <a:extLst>
              <a:ext uri="{FF2B5EF4-FFF2-40B4-BE49-F238E27FC236}">
                <a16:creationId xmlns:a16="http://schemas.microsoft.com/office/drawing/2014/main" id="{186FA446-D863-4CBA-99B6-D6169D59F142}"/>
              </a:ext>
            </a:extLst>
          </p:cNvPr>
          <p:cNvSpPr/>
          <p:nvPr/>
        </p:nvSpPr>
        <p:spPr>
          <a:xfrm>
            <a:off x="1676400" y="4419600"/>
            <a:ext cx="914400" cy="838200"/>
          </a:xfrm>
          <a:custGeom>
            <a:avLst/>
            <a:gdLst/>
            <a:ahLst/>
            <a:cxnLst/>
            <a:rect l="l" t="t" r="r" b="b"/>
            <a:pathLst>
              <a:path w="914400" h="838200">
                <a:moveTo>
                  <a:pt x="0" y="0"/>
                </a:moveTo>
                <a:lnTo>
                  <a:pt x="914400" y="0"/>
                </a:lnTo>
                <a:lnTo>
                  <a:pt x="914400" y="838200"/>
                </a:lnTo>
                <a:lnTo>
                  <a:pt x="0" y="838200"/>
                </a:lnTo>
                <a:lnTo>
                  <a:pt x="0" y="0"/>
                </a:lnTo>
                <a:close/>
              </a:path>
            </a:pathLst>
          </a:custGeom>
          <a:ln w="12700">
            <a:solidFill>
              <a:srgbClr val="000000"/>
            </a:solidFill>
          </a:ln>
        </p:spPr>
        <p:txBody>
          <a:bodyPr wrap="square" lIns="0" tIns="0" rIns="0" bIns="0" rtlCol="0"/>
          <a:lstStyle/>
          <a:p>
            <a:endParaRPr/>
          </a:p>
        </p:txBody>
      </p:sp>
      <p:sp>
        <p:nvSpPr>
          <p:cNvPr id="52" name="object 50">
            <a:extLst>
              <a:ext uri="{FF2B5EF4-FFF2-40B4-BE49-F238E27FC236}">
                <a16:creationId xmlns:a16="http://schemas.microsoft.com/office/drawing/2014/main" id="{4E69EBF4-5BD3-40D5-9EE1-8DB635ACD02E}"/>
              </a:ext>
            </a:extLst>
          </p:cNvPr>
          <p:cNvSpPr/>
          <p:nvPr/>
        </p:nvSpPr>
        <p:spPr>
          <a:xfrm>
            <a:off x="4749800" y="4679189"/>
            <a:ext cx="533400" cy="455930"/>
          </a:xfrm>
          <a:custGeom>
            <a:avLst/>
            <a:gdLst/>
            <a:ahLst/>
            <a:cxnLst/>
            <a:rect l="l" t="t" r="r" b="b"/>
            <a:pathLst>
              <a:path w="533400" h="455929">
                <a:moveTo>
                  <a:pt x="455285" y="66128"/>
                </a:moveTo>
                <a:lnTo>
                  <a:pt x="489460" y="101989"/>
                </a:lnTo>
                <a:lnTo>
                  <a:pt x="513871" y="141751"/>
                </a:lnTo>
                <a:lnTo>
                  <a:pt x="528517" y="184112"/>
                </a:lnTo>
                <a:lnTo>
                  <a:pt x="533399" y="227773"/>
                </a:lnTo>
                <a:lnTo>
                  <a:pt x="528517" y="271434"/>
                </a:lnTo>
                <a:lnTo>
                  <a:pt x="513871" y="313795"/>
                </a:lnTo>
                <a:lnTo>
                  <a:pt x="489460" y="353556"/>
                </a:lnTo>
                <a:lnTo>
                  <a:pt x="455285" y="389417"/>
                </a:lnTo>
                <a:lnTo>
                  <a:pt x="418348" y="415869"/>
                </a:lnTo>
                <a:lnTo>
                  <a:pt x="377683" y="435708"/>
                </a:lnTo>
                <a:lnTo>
                  <a:pt x="334355" y="448933"/>
                </a:lnTo>
                <a:lnTo>
                  <a:pt x="289429" y="455546"/>
                </a:lnTo>
                <a:lnTo>
                  <a:pt x="243970" y="455546"/>
                </a:lnTo>
                <a:lnTo>
                  <a:pt x="199044" y="448933"/>
                </a:lnTo>
                <a:lnTo>
                  <a:pt x="155716" y="435708"/>
                </a:lnTo>
                <a:lnTo>
                  <a:pt x="115051" y="415869"/>
                </a:lnTo>
                <a:lnTo>
                  <a:pt x="78114" y="389417"/>
                </a:lnTo>
                <a:lnTo>
                  <a:pt x="43939" y="353556"/>
                </a:lnTo>
                <a:lnTo>
                  <a:pt x="19528" y="313795"/>
                </a:lnTo>
                <a:lnTo>
                  <a:pt x="4882" y="271434"/>
                </a:lnTo>
                <a:lnTo>
                  <a:pt x="0" y="227773"/>
                </a:lnTo>
                <a:lnTo>
                  <a:pt x="4882" y="184112"/>
                </a:lnTo>
                <a:lnTo>
                  <a:pt x="19528" y="141751"/>
                </a:lnTo>
                <a:lnTo>
                  <a:pt x="43939" y="101989"/>
                </a:lnTo>
                <a:lnTo>
                  <a:pt x="78114" y="66128"/>
                </a:lnTo>
                <a:lnTo>
                  <a:pt x="115051" y="39677"/>
                </a:lnTo>
                <a:lnTo>
                  <a:pt x="155716" y="19838"/>
                </a:lnTo>
                <a:lnTo>
                  <a:pt x="199044" y="6612"/>
                </a:lnTo>
                <a:lnTo>
                  <a:pt x="243970" y="0"/>
                </a:lnTo>
                <a:lnTo>
                  <a:pt x="289429" y="0"/>
                </a:lnTo>
                <a:lnTo>
                  <a:pt x="334355" y="6612"/>
                </a:lnTo>
                <a:lnTo>
                  <a:pt x="377683" y="19838"/>
                </a:lnTo>
                <a:lnTo>
                  <a:pt x="418348" y="39677"/>
                </a:lnTo>
                <a:lnTo>
                  <a:pt x="455285" y="66128"/>
                </a:lnTo>
                <a:close/>
              </a:path>
            </a:pathLst>
          </a:custGeom>
          <a:ln w="12700">
            <a:solidFill>
              <a:srgbClr val="000000"/>
            </a:solidFill>
          </a:ln>
        </p:spPr>
        <p:txBody>
          <a:bodyPr wrap="square" lIns="0" tIns="0" rIns="0" bIns="0" rtlCol="0"/>
          <a:lstStyle/>
          <a:p>
            <a:endParaRPr/>
          </a:p>
        </p:txBody>
      </p:sp>
      <p:sp>
        <p:nvSpPr>
          <p:cNvPr id="53" name="object 51">
            <a:extLst>
              <a:ext uri="{FF2B5EF4-FFF2-40B4-BE49-F238E27FC236}">
                <a16:creationId xmlns:a16="http://schemas.microsoft.com/office/drawing/2014/main" id="{D9F9A7F4-B36F-4B48-A70B-BE52284D9B4B}"/>
              </a:ext>
            </a:extLst>
          </p:cNvPr>
          <p:cNvSpPr/>
          <p:nvPr/>
        </p:nvSpPr>
        <p:spPr>
          <a:xfrm>
            <a:off x="4572000" y="5257800"/>
            <a:ext cx="914400" cy="838200"/>
          </a:xfrm>
          <a:custGeom>
            <a:avLst/>
            <a:gdLst/>
            <a:ahLst/>
            <a:cxnLst/>
            <a:rect l="l" t="t" r="r" b="b"/>
            <a:pathLst>
              <a:path w="914400" h="838200">
                <a:moveTo>
                  <a:pt x="0" y="0"/>
                </a:moveTo>
                <a:lnTo>
                  <a:pt x="914400" y="0"/>
                </a:lnTo>
                <a:lnTo>
                  <a:pt x="914400" y="838200"/>
                </a:lnTo>
                <a:lnTo>
                  <a:pt x="0" y="838200"/>
                </a:lnTo>
                <a:lnTo>
                  <a:pt x="0" y="0"/>
                </a:lnTo>
                <a:close/>
              </a:path>
            </a:pathLst>
          </a:custGeom>
          <a:ln w="12700">
            <a:solidFill>
              <a:srgbClr val="000000"/>
            </a:solidFill>
          </a:ln>
        </p:spPr>
        <p:txBody>
          <a:bodyPr wrap="square" lIns="0" tIns="0" rIns="0" bIns="0" rtlCol="0"/>
          <a:lstStyle/>
          <a:p>
            <a:endParaRPr/>
          </a:p>
        </p:txBody>
      </p:sp>
      <p:sp>
        <p:nvSpPr>
          <p:cNvPr id="54" name="object 52">
            <a:extLst>
              <a:ext uri="{FF2B5EF4-FFF2-40B4-BE49-F238E27FC236}">
                <a16:creationId xmlns:a16="http://schemas.microsoft.com/office/drawing/2014/main" id="{C77A79BC-A117-460C-8BAB-A6D1C18A3805}"/>
              </a:ext>
            </a:extLst>
          </p:cNvPr>
          <p:cNvSpPr/>
          <p:nvPr/>
        </p:nvSpPr>
        <p:spPr>
          <a:xfrm>
            <a:off x="4572000" y="5410200"/>
            <a:ext cx="914400" cy="381000"/>
          </a:xfrm>
          <a:custGeom>
            <a:avLst/>
            <a:gdLst/>
            <a:ahLst/>
            <a:cxnLst/>
            <a:rect l="l" t="t" r="r" b="b"/>
            <a:pathLst>
              <a:path w="914400" h="381000">
                <a:moveTo>
                  <a:pt x="0" y="0"/>
                </a:moveTo>
                <a:lnTo>
                  <a:pt x="914400" y="0"/>
                </a:lnTo>
                <a:lnTo>
                  <a:pt x="914400" y="381000"/>
                </a:lnTo>
                <a:lnTo>
                  <a:pt x="0" y="381000"/>
                </a:lnTo>
                <a:lnTo>
                  <a:pt x="0" y="0"/>
                </a:lnTo>
                <a:close/>
              </a:path>
            </a:pathLst>
          </a:custGeom>
          <a:ln w="12700">
            <a:solidFill>
              <a:srgbClr val="000000"/>
            </a:solidFill>
          </a:ln>
        </p:spPr>
        <p:txBody>
          <a:bodyPr wrap="square" lIns="0" tIns="0" rIns="0" bIns="0" rtlCol="0"/>
          <a:lstStyle/>
          <a:p>
            <a:endParaRPr/>
          </a:p>
        </p:txBody>
      </p:sp>
      <p:sp>
        <p:nvSpPr>
          <p:cNvPr id="55" name="object 53">
            <a:extLst>
              <a:ext uri="{FF2B5EF4-FFF2-40B4-BE49-F238E27FC236}">
                <a16:creationId xmlns:a16="http://schemas.microsoft.com/office/drawing/2014/main" id="{9DB7936C-37ED-4302-BD49-B2AE9AE331EA}"/>
              </a:ext>
            </a:extLst>
          </p:cNvPr>
          <p:cNvSpPr/>
          <p:nvPr/>
        </p:nvSpPr>
        <p:spPr>
          <a:xfrm>
            <a:off x="3933740" y="4765939"/>
            <a:ext cx="788035" cy="523875"/>
          </a:xfrm>
          <a:custGeom>
            <a:avLst/>
            <a:gdLst/>
            <a:ahLst/>
            <a:cxnLst/>
            <a:rect l="l" t="t" r="r" b="b"/>
            <a:pathLst>
              <a:path w="788035" h="523875">
                <a:moveTo>
                  <a:pt x="787485" y="56431"/>
                </a:moveTo>
                <a:lnTo>
                  <a:pt x="727666" y="46677"/>
                </a:lnTo>
                <a:lnTo>
                  <a:pt x="668168" y="37185"/>
                </a:lnTo>
                <a:lnTo>
                  <a:pt x="609307" y="28215"/>
                </a:lnTo>
                <a:lnTo>
                  <a:pt x="551405" y="20029"/>
                </a:lnTo>
                <a:lnTo>
                  <a:pt x="494780" y="12888"/>
                </a:lnTo>
                <a:lnTo>
                  <a:pt x="439751" y="7053"/>
                </a:lnTo>
                <a:lnTo>
                  <a:pt x="386639" y="2786"/>
                </a:lnTo>
                <a:lnTo>
                  <a:pt x="335761" y="348"/>
                </a:lnTo>
                <a:lnTo>
                  <a:pt x="287438" y="0"/>
                </a:lnTo>
                <a:lnTo>
                  <a:pt x="241989" y="2002"/>
                </a:lnTo>
                <a:lnTo>
                  <a:pt x="199733" y="6618"/>
                </a:lnTo>
                <a:lnTo>
                  <a:pt x="160990" y="14107"/>
                </a:lnTo>
                <a:lnTo>
                  <a:pt x="95318" y="38753"/>
                </a:lnTo>
                <a:lnTo>
                  <a:pt x="43407" y="83004"/>
                </a:lnTo>
                <a:lnTo>
                  <a:pt x="11028" y="151581"/>
                </a:lnTo>
                <a:lnTo>
                  <a:pt x="3130" y="192654"/>
                </a:lnTo>
                <a:lnTo>
                  <a:pt x="0" y="237627"/>
                </a:lnTo>
                <a:lnTo>
                  <a:pt x="1067" y="286035"/>
                </a:lnTo>
                <a:lnTo>
                  <a:pt x="5762" y="337412"/>
                </a:lnTo>
                <a:lnTo>
                  <a:pt x="13515" y="391290"/>
                </a:lnTo>
                <a:lnTo>
                  <a:pt x="23757" y="447204"/>
                </a:lnTo>
                <a:lnTo>
                  <a:pt x="35917" y="504688"/>
                </a:lnTo>
                <a:lnTo>
                  <a:pt x="40319" y="523243"/>
                </a:lnTo>
              </a:path>
            </a:pathLst>
          </a:custGeom>
          <a:ln w="38100">
            <a:solidFill>
              <a:srgbClr val="FF0000"/>
            </a:solidFill>
          </a:ln>
        </p:spPr>
        <p:txBody>
          <a:bodyPr wrap="square" lIns="0" tIns="0" rIns="0" bIns="0" rtlCol="0"/>
          <a:lstStyle/>
          <a:p>
            <a:endParaRPr/>
          </a:p>
        </p:txBody>
      </p:sp>
      <p:sp>
        <p:nvSpPr>
          <p:cNvPr id="56" name="object 54">
            <a:extLst>
              <a:ext uri="{FF2B5EF4-FFF2-40B4-BE49-F238E27FC236}">
                <a16:creationId xmlns:a16="http://schemas.microsoft.com/office/drawing/2014/main" id="{A070CCEB-CEAB-4D9F-B4E3-5E670AF70EA1}"/>
              </a:ext>
            </a:extLst>
          </p:cNvPr>
          <p:cNvSpPr/>
          <p:nvPr/>
        </p:nvSpPr>
        <p:spPr>
          <a:xfrm>
            <a:off x="3869918" y="5268365"/>
            <a:ext cx="210820" cy="142240"/>
          </a:xfrm>
          <a:custGeom>
            <a:avLst/>
            <a:gdLst/>
            <a:ahLst/>
            <a:cxnLst/>
            <a:rect l="l" t="t" r="r" b="b"/>
            <a:pathLst>
              <a:path w="210820" h="142239">
                <a:moveTo>
                  <a:pt x="210234" y="0"/>
                </a:moveTo>
                <a:lnTo>
                  <a:pt x="0" y="49874"/>
                </a:lnTo>
                <a:lnTo>
                  <a:pt x="132849" y="141834"/>
                </a:lnTo>
                <a:lnTo>
                  <a:pt x="210234" y="0"/>
                </a:lnTo>
                <a:close/>
              </a:path>
            </a:pathLst>
          </a:custGeom>
          <a:solidFill>
            <a:srgbClr val="FF0000"/>
          </a:solidFill>
        </p:spPr>
        <p:txBody>
          <a:bodyPr wrap="square" lIns="0" tIns="0" rIns="0" bIns="0" rtlCol="0"/>
          <a:lstStyle/>
          <a:p>
            <a:endParaRPr/>
          </a:p>
        </p:txBody>
      </p:sp>
      <p:sp>
        <p:nvSpPr>
          <p:cNvPr id="57" name="object 55">
            <a:extLst>
              <a:ext uri="{FF2B5EF4-FFF2-40B4-BE49-F238E27FC236}">
                <a16:creationId xmlns:a16="http://schemas.microsoft.com/office/drawing/2014/main" id="{63F60BE8-CE28-417C-BCD9-D44DB0F797FA}"/>
              </a:ext>
            </a:extLst>
          </p:cNvPr>
          <p:cNvSpPr/>
          <p:nvPr/>
        </p:nvSpPr>
        <p:spPr>
          <a:xfrm>
            <a:off x="3160712" y="2078523"/>
            <a:ext cx="1670050" cy="3823970"/>
          </a:xfrm>
          <a:custGeom>
            <a:avLst/>
            <a:gdLst/>
            <a:ahLst/>
            <a:cxnLst/>
            <a:rect l="l" t="t" r="r" b="b"/>
            <a:pathLst>
              <a:path w="1670050" h="3823970">
                <a:moveTo>
                  <a:pt x="573088" y="3560276"/>
                </a:moveTo>
                <a:lnTo>
                  <a:pt x="550237" y="3594480"/>
                </a:lnTo>
                <a:lnTo>
                  <a:pt x="527444" y="3628170"/>
                </a:lnTo>
                <a:lnTo>
                  <a:pt x="504765" y="3660832"/>
                </a:lnTo>
                <a:lnTo>
                  <a:pt x="482257" y="3691950"/>
                </a:lnTo>
                <a:lnTo>
                  <a:pt x="437985" y="3747500"/>
                </a:lnTo>
                <a:lnTo>
                  <a:pt x="395084" y="3790705"/>
                </a:lnTo>
                <a:lnTo>
                  <a:pt x="354013" y="3817451"/>
                </a:lnTo>
                <a:lnTo>
                  <a:pt x="315227" y="3823623"/>
                </a:lnTo>
                <a:lnTo>
                  <a:pt x="296834" y="3817708"/>
                </a:lnTo>
                <a:lnTo>
                  <a:pt x="262334" y="3785304"/>
                </a:lnTo>
                <a:lnTo>
                  <a:pt x="231264" y="3722039"/>
                </a:lnTo>
                <a:lnTo>
                  <a:pt x="217157" y="3677548"/>
                </a:lnTo>
                <a:lnTo>
                  <a:pt x="204080" y="3623798"/>
                </a:lnTo>
                <a:lnTo>
                  <a:pt x="192088" y="3560276"/>
                </a:lnTo>
                <a:lnTo>
                  <a:pt x="183227" y="3506682"/>
                </a:lnTo>
                <a:lnTo>
                  <a:pt x="173107" y="3444296"/>
                </a:lnTo>
                <a:lnTo>
                  <a:pt x="161924" y="3373752"/>
                </a:lnTo>
                <a:lnTo>
                  <a:pt x="155997" y="3335620"/>
                </a:lnTo>
                <a:lnTo>
                  <a:pt x="149878" y="3295687"/>
                </a:lnTo>
                <a:lnTo>
                  <a:pt x="143592" y="3254031"/>
                </a:lnTo>
                <a:lnTo>
                  <a:pt x="137164" y="3210734"/>
                </a:lnTo>
                <a:lnTo>
                  <a:pt x="130620" y="3165874"/>
                </a:lnTo>
                <a:lnTo>
                  <a:pt x="123982" y="3119530"/>
                </a:lnTo>
                <a:lnTo>
                  <a:pt x="117278" y="3071782"/>
                </a:lnTo>
                <a:lnTo>
                  <a:pt x="110530" y="3022709"/>
                </a:lnTo>
                <a:lnTo>
                  <a:pt x="103764" y="2972391"/>
                </a:lnTo>
                <a:lnTo>
                  <a:pt x="97004" y="2920907"/>
                </a:lnTo>
                <a:lnTo>
                  <a:pt x="90276" y="2868337"/>
                </a:lnTo>
                <a:lnTo>
                  <a:pt x="83604" y="2814759"/>
                </a:lnTo>
                <a:lnTo>
                  <a:pt x="77012" y="2760254"/>
                </a:lnTo>
                <a:lnTo>
                  <a:pt x="70526" y="2704901"/>
                </a:lnTo>
                <a:lnTo>
                  <a:pt x="64170" y="2648778"/>
                </a:lnTo>
                <a:lnTo>
                  <a:pt x="57969" y="2591966"/>
                </a:lnTo>
                <a:lnTo>
                  <a:pt x="51947" y="2534545"/>
                </a:lnTo>
                <a:lnTo>
                  <a:pt x="46130" y="2476592"/>
                </a:lnTo>
                <a:lnTo>
                  <a:pt x="40542" y="2418188"/>
                </a:lnTo>
                <a:lnTo>
                  <a:pt x="35208" y="2359413"/>
                </a:lnTo>
                <a:lnTo>
                  <a:pt x="30152" y="2300345"/>
                </a:lnTo>
                <a:lnTo>
                  <a:pt x="25400" y="2241064"/>
                </a:lnTo>
                <a:lnTo>
                  <a:pt x="20976" y="2181649"/>
                </a:lnTo>
                <a:lnTo>
                  <a:pt x="16904" y="2122180"/>
                </a:lnTo>
                <a:lnTo>
                  <a:pt x="13210" y="2062736"/>
                </a:lnTo>
                <a:lnTo>
                  <a:pt x="9918" y="2003397"/>
                </a:lnTo>
                <a:lnTo>
                  <a:pt x="7054" y="1944242"/>
                </a:lnTo>
                <a:lnTo>
                  <a:pt x="4641" y="1885350"/>
                </a:lnTo>
                <a:lnTo>
                  <a:pt x="2704" y="1826801"/>
                </a:lnTo>
                <a:lnTo>
                  <a:pt x="1268" y="1768674"/>
                </a:lnTo>
                <a:lnTo>
                  <a:pt x="359" y="1711048"/>
                </a:lnTo>
                <a:lnTo>
                  <a:pt x="0" y="1654004"/>
                </a:lnTo>
                <a:lnTo>
                  <a:pt x="216" y="1597620"/>
                </a:lnTo>
                <a:lnTo>
                  <a:pt x="1032" y="1541976"/>
                </a:lnTo>
                <a:lnTo>
                  <a:pt x="2473" y="1487151"/>
                </a:lnTo>
                <a:lnTo>
                  <a:pt x="4564" y="1433225"/>
                </a:lnTo>
                <a:lnTo>
                  <a:pt x="7329" y="1380276"/>
                </a:lnTo>
                <a:lnTo>
                  <a:pt x="10793" y="1328385"/>
                </a:lnTo>
                <a:lnTo>
                  <a:pt x="14981" y="1277631"/>
                </a:lnTo>
                <a:lnTo>
                  <a:pt x="19917" y="1228093"/>
                </a:lnTo>
                <a:lnTo>
                  <a:pt x="25627" y="1179851"/>
                </a:lnTo>
                <a:lnTo>
                  <a:pt x="32134" y="1132984"/>
                </a:lnTo>
                <a:lnTo>
                  <a:pt x="39464" y="1087571"/>
                </a:lnTo>
                <a:lnTo>
                  <a:pt x="47642" y="1043692"/>
                </a:lnTo>
                <a:lnTo>
                  <a:pt x="56692" y="1001427"/>
                </a:lnTo>
                <a:lnTo>
                  <a:pt x="66638" y="960854"/>
                </a:lnTo>
                <a:lnTo>
                  <a:pt x="77506" y="922053"/>
                </a:lnTo>
                <a:lnTo>
                  <a:pt x="89321" y="885103"/>
                </a:lnTo>
                <a:lnTo>
                  <a:pt x="115888" y="817076"/>
                </a:lnTo>
                <a:lnTo>
                  <a:pt x="136320" y="773960"/>
                </a:lnTo>
                <a:lnTo>
                  <a:pt x="158299" y="732524"/>
                </a:lnTo>
                <a:lnTo>
                  <a:pt x="181785" y="692727"/>
                </a:lnTo>
                <a:lnTo>
                  <a:pt x="206739" y="654526"/>
                </a:lnTo>
                <a:lnTo>
                  <a:pt x="233123" y="617878"/>
                </a:lnTo>
                <a:lnTo>
                  <a:pt x="260897" y="582742"/>
                </a:lnTo>
                <a:lnTo>
                  <a:pt x="290022" y="549075"/>
                </a:lnTo>
                <a:lnTo>
                  <a:pt x="320461" y="516834"/>
                </a:lnTo>
                <a:lnTo>
                  <a:pt x="352173" y="485979"/>
                </a:lnTo>
                <a:lnTo>
                  <a:pt x="385120" y="456465"/>
                </a:lnTo>
                <a:lnTo>
                  <a:pt x="419262" y="428251"/>
                </a:lnTo>
                <a:lnTo>
                  <a:pt x="454562" y="401295"/>
                </a:lnTo>
                <a:lnTo>
                  <a:pt x="490980" y="375554"/>
                </a:lnTo>
                <a:lnTo>
                  <a:pt x="528476" y="350986"/>
                </a:lnTo>
                <a:lnTo>
                  <a:pt x="567013" y="327548"/>
                </a:lnTo>
                <a:lnTo>
                  <a:pt x="606552" y="305199"/>
                </a:lnTo>
                <a:lnTo>
                  <a:pt x="647052" y="283896"/>
                </a:lnTo>
                <a:lnTo>
                  <a:pt x="688476" y="263597"/>
                </a:lnTo>
                <a:lnTo>
                  <a:pt x="730785" y="244259"/>
                </a:lnTo>
                <a:lnTo>
                  <a:pt x="773939" y="225840"/>
                </a:lnTo>
                <a:lnTo>
                  <a:pt x="817899" y="208298"/>
                </a:lnTo>
                <a:lnTo>
                  <a:pt x="862628" y="191590"/>
                </a:lnTo>
                <a:lnTo>
                  <a:pt x="908085" y="175675"/>
                </a:lnTo>
                <a:lnTo>
                  <a:pt x="954232" y="160509"/>
                </a:lnTo>
                <a:lnTo>
                  <a:pt x="1001030" y="146051"/>
                </a:lnTo>
                <a:lnTo>
                  <a:pt x="1048440" y="132258"/>
                </a:lnTo>
                <a:lnTo>
                  <a:pt x="1096424" y="119089"/>
                </a:lnTo>
                <a:lnTo>
                  <a:pt x="1144941" y="106499"/>
                </a:lnTo>
                <a:lnTo>
                  <a:pt x="1193954" y="94449"/>
                </a:lnTo>
                <a:lnTo>
                  <a:pt x="1243423" y="82894"/>
                </a:lnTo>
                <a:lnTo>
                  <a:pt x="1293309" y="71793"/>
                </a:lnTo>
                <a:lnTo>
                  <a:pt x="1343574" y="61103"/>
                </a:lnTo>
                <a:lnTo>
                  <a:pt x="1394179" y="50783"/>
                </a:lnTo>
                <a:lnTo>
                  <a:pt x="1445084" y="40789"/>
                </a:lnTo>
                <a:lnTo>
                  <a:pt x="1496251" y="31080"/>
                </a:lnTo>
                <a:lnTo>
                  <a:pt x="1547641" y="21613"/>
                </a:lnTo>
                <a:lnTo>
                  <a:pt x="1599215" y="12346"/>
                </a:lnTo>
                <a:lnTo>
                  <a:pt x="1650934" y="3237"/>
                </a:lnTo>
                <a:lnTo>
                  <a:pt x="1669719" y="0"/>
                </a:lnTo>
              </a:path>
            </a:pathLst>
          </a:custGeom>
          <a:ln w="38100">
            <a:solidFill>
              <a:srgbClr val="FF0000"/>
            </a:solidFill>
          </a:ln>
        </p:spPr>
        <p:txBody>
          <a:bodyPr wrap="square" lIns="0" tIns="0" rIns="0" bIns="0" rtlCol="0"/>
          <a:lstStyle/>
          <a:p>
            <a:endParaRPr/>
          </a:p>
        </p:txBody>
      </p:sp>
      <p:sp>
        <p:nvSpPr>
          <p:cNvPr id="58" name="object 56">
            <a:extLst>
              <a:ext uri="{FF2B5EF4-FFF2-40B4-BE49-F238E27FC236}">
                <a16:creationId xmlns:a16="http://schemas.microsoft.com/office/drawing/2014/main" id="{131909F3-CD8C-4838-83EB-941BB5C681B9}"/>
              </a:ext>
            </a:extLst>
          </p:cNvPr>
          <p:cNvSpPr/>
          <p:nvPr/>
        </p:nvSpPr>
        <p:spPr>
          <a:xfrm>
            <a:off x="4816255" y="1971339"/>
            <a:ext cx="137160" cy="213360"/>
          </a:xfrm>
          <a:custGeom>
            <a:avLst/>
            <a:gdLst/>
            <a:ahLst/>
            <a:cxnLst/>
            <a:rect l="l" t="t" r="r" b="b"/>
            <a:pathLst>
              <a:path w="137160" h="213360">
                <a:moveTo>
                  <a:pt x="0" y="0"/>
                </a:moveTo>
                <a:lnTo>
                  <a:pt x="36696" y="212929"/>
                </a:lnTo>
                <a:lnTo>
                  <a:pt x="136744" y="86060"/>
                </a:lnTo>
                <a:lnTo>
                  <a:pt x="0" y="0"/>
                </a:lnTo>
                <a:close/>
              </a:path>
            </a:pathLst>
          </a:custGeom>
          <a:solidFill>
            <a:srgbClr val="FF0000"/>
          </a:solidFill>
        </p:spPr>
        <p:txBody>
          <a:bodyPr wrap="square" lIns="0" tIns="0" rIns="0" bIns="0" rtlCol="0"/>
          <a:lstStyle/>
          <a:p>
            <a:endParaRPr/>
          </a:p>
        </p:txBody>
      </p:sp>
      <p:sp>
        <p:nvSpPr>
          <p:cNvPr id="59" name="object 57">
            <a:extLst>
              <a:ext uri="{FF2B5EF4-FFF2-40B4-BE49-F238E27FC236}">
                <a16:creationId xmlns:a16="http://schemas.microsoft.com/office/drawing/2014/main" id="{C947EF69-D0CD-44B2-B5DF-4C2958C38E54}"/>
              </a:ext>
            </a:extLst>
          </p:cNvPr>
          <p:cNvSpPr/>
          <p:nvPr/>
        </p:nvSpPr>
        <p:spPr>
          <a:xfrm>
            <a:off x="6629400" y="1907231"/>
            <a:ext cx="228600" cy="376555"/>
          </a:xfrm>
          <a:custGeom>
            <a:avLst/>
            <a:gdLst/>
            <a:ahLst/>
            <a:cxnLst/>
            <a:rect l="l" t="t" r="r" b="b"/>
            <a:pathLst>
              <a:path w="228600" h="376555">
                <a:moveTo>
                  <a:pt x="195122" y="53564"/>
                </a:moveTo>
                <a:lnTo>
                  <a:pt x="213721" y="94185"/>
                </a:lnTo>
                <a:lnTo>
                  <a:pt x="224880" y="139942"/>
                </a:lnTo>
                <a:lnTo>
                  <a:pt x="228599" y="188268"/>
                </a:lnTo>
                <a:lnTo>
                  <a:pt x="224880" y="236593"/>
                </a:lnTo>
                <a:lnTo>
                  <a:pt x="213721" y="282350"/>
                </a:lnTo>
                <a:lnTo>
                  <a:pt x="195122" y="322971"/>
                </a:lnTo>
                <a:lnTo>
                  <a:pt x="165455" y="358681"/>
                </a:lnTo>
                <a:lnTo>
                  <a:pt x="131795" y="376536"/>
                </a:lnTo>
                <a:lnTo>
                  <a:pt x="96804" y="376536"/>
                </a:lnTo>
                <a:lnTo>
                  <a:pt x="63144" y="358681"/>
                </a:lnTo>
                <a:lnTo>
                  <a:pt x="33477" y="322971"/>
                </a:lnTo>
                <a:lnTo>
                  <a:pt x="14878" y="282350"/>
                </a:lnTo>
                <a:lnTo>
                  <a:pt x="3719" y="236593"/>
                </a:lnTo>
                <a:lnTo>
                  <a:pt x="0" y="188268"/>
                </a:lnTo>
                <a:lnTo>
                  <a:pt x="3719" y="139942"/>
                </a:lnTo>
                <a:lnTo>
                  <a:pt x="14878" y="94185"/>
                </a:lnTo>
                <a:lnTo>
                  <a:pt x="33477" y="53564"/>
                </a:lnTo>
                <a:lnTo>
                  <a:pt x="63144" y="17854"/>
                </a:lnTo>
                <a:lnTo>
                  <a:pt x="96804" y="0"/>
                </a:lnTo>
                <a:lnTo>
                  <a:pt x="131795" y="0"/>
                </a:lnTo>
                <a:lnTo>
                  <a:pt x="165455" y="17854"/>
                </a:lnTo>
                <a:lnTo>
                  <a:pt x="195122" y="53564"/>
                </a:lnTo>
                <a:close/>
              </a:path>
            </a:pathLst>
          </a:custGeom>
          <a:ln w="38100">
            <a:solidFill>
              <a:srgbClr val="FF0000"/>
            </a:solidFill>
          </a:ln>
        </p:spPr>
        <p:txBody>
          <a:bodyPr wrap="square" lIns="0" tIns="0" rIns="0" bIns="0" rtlCol="0"/>
          <a:lstStyle/>
          <a:p>
            <a:endParaRPr/>
          </a:p>
        </p:txBody>
      </p:sp>
      <p:sp>
        <p:nvSpPr>
          <p:cNvPr id="60" name="object 58">
            <a:extLst>
              <a:ext uri="{FF2B5EF4-FFF2-40B4-BE49-F238E27FC236}">
                <a16:creationId xmlns:a16="http://schemas.microsoft.com/office/drawing/2014/main" id="{C7364566-87E6-4603-89AB-DC014F7E5F1B}"/>
              </a:ext>
            </a:extLst>
          </p:cNvPr>
          <p:cNvSpPr/>
          <p:nvPr/>
        </p:nvSpPr>
        <p:spPr>
          <a:xfrm>
            <a:off x="687168" y="2286000"/>
            <a:ext cx="6623050" cy="2183130"/>
          </a:xfrm>
          <a:custGeom>
            <a:avLst/>
            <a:gdLst/>
            <a:ahLst/>
            <a:cxnLst/>
            <a:rect l="l" t="t" r="r" b="b"/>
            <a:pathLst>
              <a:path w="6623050" h="2183129">
                <a:moveTo>
                  <a:pt x="6094630" y="0"/>
                </a:moveTo>
                <a:lnTo>
                  <a:pt x="6127269" y="26757"/>
                </a:lnTo>
                <a:lnTo>
                  <a:pt x="6159797" y="53498"/>
                </a:lnTo>
                <a:lnTo>
                  <a:pt x="6192102" y="80205"/>
                </a:lnTo>
                <a:lnTo>
                  <a:pt x="6224074" y="106861"/>
                </a:lnTo>
                <a:lnTo>
                  <a:pt x="6255602" y="133450"/>
                </a:lnTo>
                <a:lnTo>
                  <a:pt x="6286575" y="159953"/>
                </a:lnTo>
                <a:lnTo>
                  <a:pt x="6316881" y="186354"/>
                </a:lnTo>
                <a:lnTo>
                  <a:pt x="6346409" y="212637"/>
                </a:lnTo>
                <a:lnTo>
                  <a:pt x="6375049" y="238784"/>
                </a:lnTo>
                <a:lnTo>
                  <a:pt x="6429219" y="290603"/>
                </a:lnTo>
                <a:lnTo>
                  <a:pt x="6478501" y="341675"/>
                </a:lnTo>
                <a:lnTo>
                  <a:pt x="6522007" y="391864"/>
                </a:lnTo>
                <a:lnTo>
                  <a:pt x="6558848" y="441036"/>
                </a:lnTo>
                <a:lnTo>
                  <a:pt x="6588135" y="489053"/>
                </a:lnTo>
                <a:lnTo>
                  <a:pt x="6608981" y="535781"/>
                </a:lnTo>
                <a:lnTo>
                  <a:pt x="6620496" y="581083"/>
                </a:lnTo>
                <a:lnTo>
                  <a:pt x="6622477" y="603157"/>
                </a:lnTo>
                <a:lnTo>
                  <a:pt x="6621792" y="624824"/>
                </a:lnTo>
                <a:lnTo>
                  <a:pt x="6611980" y="666868"/>
                </a:lnTo>
                <a:lnTo>
                  <a:pt x="6590172" y="707079"/>
                </a:lnTo>
                <a:lnTo>
                  <a:pt x="6555478" y="745321"/>
                </a:lnTo>
                <a:lnTo>
                  <a:pt x="6507011" y="781459"/>
                </a:lnTo>
                <a:lnTo>
                  <a:pt x="6443881" y="815357"/>
                </a:lnTo>
                <a:lnTo>
                  <a:pt x="6406540" y="831424"/>
                </a:lnTo>
                <a:lnTo>
                  <a:pt x="6365200" y="846879"/>
                </a:lnTo>
                <a:lnTo>
                  <a:pt x="6319750" y="861707"/>
                </a:lnTo>
                <a:lnTo>
                  <a:pt x="6270079" y="875890"/>
                </a:lnTo>
                <a:lnTo>
                  <a:pt x="6216077" y="889411"/>
                </a:lnTo>
                <a:lnTo>
                  <a:pt x="6157631" y="902253"/>
                </a:lnTo>
                <a:lnTo>
                  <a:pt x="6094630" y="914400"/>
                </a:lnTo>
                <a:lnTo>
                  <a:pt x="6041597" y="923006"/>
                </a:lnTo>
                <a:lnTo>
                  <a:pt x="5983299" y="930677"/>
                </a:lnTo>
                <a:lnTo>
                  <a:pt x="5919935" y="937448"/>
                </a:lnTo>
                <a:lnTo>
                  <a:pt x="5851703" y="943360"/>
                </a:lnTo>
                <a:lnTo>
                  <a:pt x="5778804" y="948448"/>
                </a:lnTo>
                <a:lnTo>
                  <a:pt x="5740666" y="950696"/>
                </a:lnTo>
                <a:lnTo>
                  <a:pt x="5701436" y="952753"/>
                </a:lnTo>
                <a:lnTo>
                  <a:pt x="5661138" y="954623"/>
                </a:lnTo>
                <a:lnTo>
                  <a:pt x="5619798" y="956311"/>
                </a:lnTo>
                <a:lnTo>
                  <a:pt x="5577440" y="957823"/>
                </a:lnTo>
                <a:lnTo>
                  <a:pt x="5534090" y="959162"/>
                </a:lnTo>
                <a:lnTo>
                  <a:pt x="5489771" y="960334"/>
                </a:lnTo>
                <a:lnTo>
                  <a:pt x="5444510" y="961343"/>
                </a:lnTo>
                <a:lnTo>
                  <a:pt x="5398330" y="962194"/>
                </a:lnTo>
                <a:lnTo>
                  <a:pt x="5351257" y="962892"/>
                </a:lnTo>
                <a:lnTo>
                  <a:pt x="5303316" y="963441"/>
                </a:lnTo>
                <a:lnTo>
                  <a:pt x="5254532" y="963847"/>
                </a:lnTo>
                <a:lnTo>
                  <a:pt x="5204929" y="964114"/>
                </a:lnTo>
                <a:lnTo>
                  <a:pt x="5154532" y="964247"/>
                </a:lnTo>
                <a:lnTo>
                  <a:pt x="5103367" y="964251"/>
                </a:lnTo>
                <a:lnTo>
                  <a:pt x="5051458" y="964130"/>
                </a:lnTo>
                <a:lnTo>
                  <a:pt x="4998830" y="963889"/>
                </a:lnTo>
                <a:lnTo>
                  <a:pt x="4945507" y="963533"/>
                </a:lnTo>
                <a:lnTo>
                  <a:pt x="4891516" y="963067"/>
                </a:lnTo>
                <a:lnTo>
                  <a:pt x="4836880" y="962495"/>
                </a:lnTo>
                <a:lnTo>
                  <a:pt x="4781625" y="961823"/>
                </a:lnTo>
                <a:lnTo>
                  <a:pt x="4725775" y="961055"/>
                </a:lnTo>
                <a:lnTo>
                  <a:pt x="4669356" y="960195"/>
                </a:lnTo>
                <a:lnTo>
                  <a:pt x="4612392" y="959249"/>
                </a:lnTo>
                <a:lnTo>
                  <a:pt x="4554908" y="958222"/>
                </a:lnTo>
                <a:lnTo>
                  <a:pt x="4496929" y="957117"/>
                </a:lnTo>
                <a:lnTo>
                  <a:pt x="4438480" y="955941"/>
                </a:lnTo>
                <a:lnTo>
                  <a:pt x="4379586" y="954697"/>
                </a:lnTo>
                <a:lnTo>
                  <a:pt x="4320271" y="953390"/>
                </a:lnTo>
                <a:lnTo>
                  <a:pt x="4260562" y="952026"/>
                </a:lnTo>
                <a:lnTo>
                  <a:pt x="4200481" y="950608"/>
                </a:lnTo>
                <a:lnTo>
                  <a:pt x="4140055" y="949142"/>
                </a:lnTo>
                <a:lnTo>
                  <a:pt x="4079308" y="947633"/>
                </a:lnTo>
                <a:lnTo>
                  <a:pt x="4018266" y="946085"/>
                </a:lnTo>
                <a:lnTo>
                  <a:pt x="3956952" y="944503"/>
                </a:lnTo>
                <a:lnTo>
                  <a:pt x="3895393" y="942891"/>
                </a:lnTo>
                <a:lnTo>
                  <a:pt x="3833612" y="941255"/>
                </a:lnTo>
                <a:lnTo>
                  <a:pt x="3771635" y="939600"/>
                </a:lnTo>
                <a:lnTo>
                  <a:pt x="3709486" y="937929"/>
                </a:lnTo>
                <a:lnTo>
                  <a:pt x="3647191" y="936248"/>
                </a:lnTo>
                <a:lnTo>
                  <a:pt x="3584775" y="934562"/>
                </a:lnTo>
                <a:lnTo>
                  <a:pt x="3522261" y="932875"/>
                </a:lnTo>
                <a:lnTo>
                  <a:pt x="3459676" y="931193"/>
                </a:lnTo>
                <a:lnTo>
                  <a:pt x="3397044" y="929519"/>
                </a:lnTo>
                <a:lnTo>
                  <a:pt x="3334390" y="927859"/>
                </a:lnTo>
                <a:lnTo>
                  <a:pt x="3271738" y="926217"/>
                </a:lnTo>
                <a:lnTo>
                  <a:pt x="3209114" y="924599"/>
                </a:lnTo>
                <a:lnTo>
                  <a:pt x="3146543" y="923008"/>
                </a:lnTo>
                <a:lnTo>
                  <a:pt x="3084050" y="921450"/>
                </a:lnTo>
                <a:lnTo>
                  <a:pt x="3021659" y="919930"/>
                </a:lnTo>
                <a:lnTo>
                  <a:pt x="2959395" y="918452"/>
                </a:lnTo>
                <a:lnTo>
                  <a:pt x="2897283" y="917021"/>
                </a:lnTo>
                <a:lnTo>
                  <a:pt x="2835348" y="915641"/>
                </a:lnTo>
                <a:lnTo>
                  <a:pt x="2773615" y="914319"/>
                </a:lnTo>
                <a:lnTo>
                  <a:pt x="2712109" y="913057"/>
                </a:lnTo>
                <a:lnTo>
                  <a:pt x="2650855" y="911862"/>
                </a:lnTo>
                <a:lnTo>
                  <a:pt x="2589877" y="910737"/>
                </a:lnTo>
                <a:lnTo>
                  <a:pt x="2529201" y="909688"/>
                </a:lnTo>
                <a:lnTo>
                  <a:pt x="2468852" y="908720"/>
                </a:lnTo>
                <a:lnTo>
                  <a:pt x="2408853" y="907836"/>
                </a:lnTo>
                <a:lnTo>
                  <a:pt x="2349231" y="907043"/>
                </a:lnTo>
                <a:lnTo>
                  <a:pt x="2290010" y="906344"/>
                </a:lnTo>
                <a:lnTo>
                  <a:pt x="2231214" y="905744"/>
                </a:lnTo>
                <a:lnTo>
                  <a:pt x="2172870" y="905249"/>
                </a:lnTo>
                <a:lnTo>
                  <a:pt x="2115001" y="904863"/>
                </a:lnTo>
                <a:lnTo>
                  <a:pt x="2057633" y="904590"/>
                </a:lnTo>
                <a:lnTo>
                  <a:pt x="2000790" y="904436"/>
                </a:lnTo>
                <a:lnTo>
                  <a:pt x="1944498" y="904406"/>
                </a:lnTo>
                <a:lnTo>
                  <a:pt x="1888781" y="904503"/>
                </a:lnTo>
                <a:lnTo>
                  <a:pt x="1833664" y="904733"/>
                </a:lnTo>
                <a:lnTo>
                  <a:pt x="1779173" y="905101"/>
                </a:lnTo>
                <a:lnTo>
                  <a:pt x="1725331" y="905611"/>
                </a:lnTo>
                <a:lnTo>
                  <a:pt x="1672164" y="906268"/>
                </a:lnTo>
                <a:lnTo>
                  <a:pt x="1619697" y="907077"/>
                </a:lnTo>
                <a:lnTo>
                  <a:pt x="1567954" y="908043"/>
                </a:lnTo>
                <a:lnTo>
                  <a:pt x="1516961" y="909170"/>
                </a:lnTo>
                <a:lnTo>
                  <a:pt x="1466742" y="910463"/>
                </a:lnTo>
                <a:lnTo>
                  <a:pt x="1417323" y="911927"/>
                </a:lnTo>
                <a:lnTo>
                  <a:pt x="1368728" y="913567"/>
                </a:lnTo>
                <a:lnTo>
                  <a:pt x="1320982" y="915387"/>
                </a:lnTo>
                <a:lnTo>
                  <a:pt x="1274109" y="917393"/>
                </a:lnTo>
                <a:lnTo>
                  <a:pt x="1228136" y="919588"/>
                </a:lnTo>
                <a:lnTo>
                  <a:pt x="1183087" y="921978"/>
                </a:lnTo>
                <a:lnTo>
                  <a:pt x="1138986" y="924568"/>
                </a:lnTo>
                <a:lnTo>
                  <a:pt x="1095858" y="927362"/>
                </a:lnTo>
                <a:lnTo>
                  <a:pt x="1053729" y="930365"/>
                </a:lnTo>
                <a:lnTo>
                  <a:pt x="1012623" y="933582"/>
                </a:lnTo>
                <a:lnTo>
                  <a:pt x="972566" y="937018"/>
                </a:lnTo>
                <a:lnTo>
                  <a:pt x="933581" y="940677"/>
                </a:lnTo>
                <a:lnTo>
                  <a:pt x="858931" y="948684"/>
                </a:lnTo>
                <a:lnTo>
                  <a:pt x="788872" y="957642"/>
                </a:lnTo>
                <a:lnTo>
                  <a:pt x="723603" y="967588"/>
                </a:lnTo>
                <a:lnTo>
                  <a:pt x="663323" y="978561"/>
                </a:lnTo>
                <a:lnTo>
                  <a:pt x="608231" y="990600"/>
                </a:lnTo>
                <a:lnTo>
                  <a:pt x="544203" y="1006955"/>
                </a:lnTo>
                <a:lnTo>
                  <a:pt x="484300" y="1024267"/>
                </a:lnTo>
                <a:lnTo>
                  <a:pt x="428425" y="1042513"/>
                </a:lnTo>
                <a:lnTo>
                  <a:pt x="376480" y="1061670"/>
                </a:lnTo>
                <a:lnTo>
                  <a:pt x="328368" y="1081716"/>
                </a:lnTo>
                <a:lnTo>
                  <a:pt x="283989" y="1102628"/>
                </a:lnTo>
                <a:lnTo>
                  <a:pt x="243248" y="1124383"/>
                </a:lnTo>
                <a:lnTo>
                  <a:pt x="206045" y="1146959"/>
                </a:lnTo>
                <a:lnTo>
                  <a:pt x="172284" y="1170333"/>
                </a:lnTo>
                <a:lnTo>
                  <a:pt x="141866" y="1194482"/>
                </a:lnTo>
                <a:lnTo>
                  <a:pt x="90671" y="1245015"/>
                </a:lnTo>
                <a:lnTo>
                  <a:pt x="51677" y="1298378"/>
                </a:lnTo>
                <a:lnTo>
                  <a:pt x="24103" y="1354389"/>
                </a:lnTo>
                <a:lnTo>
                  <a:pt x="7167" y="1412867"/>
                </a:lnTo>
                <a:lnTo>
                  <a:pt x="87" y="1473631"/>
                </a:lnTo>
                <a:lnTo>
                  <a:pt x="0" y="1504813"/>
                </a:lnTo>
                <a:lnTo>
                  <a:pt x="2082" y="1536498"/>
                </a:lnTo>
                <a:lnTo>
                  <a:pt x="12370" y="1601289"/>
                </a:lnTo>
                <a:lnTo>
                  <a:pt x="30169" y="1667821"/>
                </a:lnTo>
                <a:lnTo>
                  <a:pt x="54696" y="1735914"/>
                </a:lnTo>
                <a:lnTo>
                  <a:pt x="85171" y="1805385"/>
                </a:lnTo>
                <a:lnTo>
                  <a:pt x="102395" y="1840582"/>
                </a:lnTo>
                <a:lnTo>
                  <a:pt x="120812" y="1876055"/>
                </a:lnTo>
                <a:lnTo>
                  <a:pt x="140325" y="1911782"/>
                </a:lnTo>
                <a:lnTo>
                  <a:pt x="160837" y="1947741"/>
                </a:lnTo>
                <a:lnTo>
                  <a:pt x="182248" y="1983909"/>
                </a:lnTo>
                <a:lnTo>
                  <a:pt x="204463" y="2020262"/>
                </a:lnTo>
                <a:lnTo>
                  <a:pt x="227383" y="2056780"/>
                </a:lnTo>
                <a:lnTo>
                  <a:pt x="250910" y="2093438"/>
                </a:lnTo>
                <a:lnTo>
                  <a:pt x="274946" y="2130214"/>
                </a:lnTo>
                <a:lnTo>
                  <a:pt x="299395" y="2167086"/>
                </a:lnTo>
                <a:lnTo>
                  <a:pt x="310065" y="2182898"/>
                </a:lnTo>
              </a:path>
            </a:pathLst>
          </a:custGeom>
          <a:ln w="38100">
            <a:solidFill>
              <a:srgbClr val="FF0000"/>
            </a:solidFill>
          </a:ln>
        </p:spPr>
        <p:txBody>
          <a:bodyPr wrap="square" lIns="0" tIns="0" rIns="0" bIns="0" rtlCol="0"/>
          <a:lstStyle/>
          <a:p>
            <a:endParaRPr/>
          </a:p>
        </p:txBody>
      </p:sp>
      <p:sp>
        <p:nvSpPr>
          <p:cNvPr id="61" name="object 59">
            <a:extLst>
              <a:ext uri="{FF2B5EF4-FFF2-40B4-BE49-F238E27FC236}">
                <a16:creationId xmlns:a16="http://schemas.microsoft.com/office/drawing/2014/main" id="{7D074DC9-D0AA-423C-9ACB-39FA4D57DFE1}"/>
              </a:ext>
            </a:extLst>
          </p:cNvPr>
          <p:cNvSpPr/>
          <p:nvPr/>
        </p:nvSpPr>
        <p:spPr>
          <a:xfrm>
            <a:off x="910046" y="4411982"/>
            <a:ext cx="179705" cy="160020"/>
          </a:xfrm>
          <a:custGeom>
            <a:avLst/>
            <a:gdLst/>
            <a:ahLst/>
            <a:cxnLst/>
            <a:rect l="l" t="t" r="r" b="b"/>
            <a:pathLst>
              <a:path w="179705" h="160020">
                <a:moveTo>
                  <a:pt x="179110" y="0"/>
                </a:moveTo>
                <a:lnTo>
                  <a:pt x="0" y="120851"/>
                </a:lnTo>
                <a:lnTo>
                  <a:pt x="156753" y="160017"/>
                </a:lnTo>
                <a:lnTo>
                  <a:pt x="179110" y="0"/>
                </a:lnTo>
                <a:close/>
              </a:path>
            </a:pathLst>
          </a:custGeom>
          <a:solidFill>
            <a:srgbClr val="FF0000"/>
          </a:solidFill>
        </p:spPr>
        <p:txBody>
          <a:bodyPr wrap="square" lIns="0" tIns="0" rIns="0" bIns="0" rtlCol="0"/>
          <a:lstStyle/>
          <a:p>
            <a:endParaRPr/>
          </a:p>
        </p:txBody>
      </p:sp>
      <p:sp>
        <p:nvSpPr>
          <p:cNvPr id="62" name="object 60">
            <a:extLst>
              <a:ext uri="{FF2B5EF4-FFF2-40B4-BE49-F238E27FC236}">
                <a16:creationId xmlns:a16="http://schemas.microsoft.com/office/drawing/2014/main" id="{CDEB54CF-01A1-497B-9646-564914CFFE01}"/>
              </a:ext>
            </a:extLst>
          </p:cNvPr>
          <p:cNvSpPr/>
          <p:nvPr/>
        </p:nvSpPr>
        <p:spPr>
          <a:xfrm>
            <a:off x="1982338" y="4573138"/>
            <a:ext cx="379095" cy="379095"/>
          </a:xfrm>
          <a:custGeom>
            <a:avLst/>
            <a:gdLst/>
            <a:ahLst/>
            <a:cxnLst/>
            <a:rect l="l" t="t" r="r" b="b"/>
            <a:pathLst>
              <a:path w="379094" h="379095">
                <a:moveTo>
                  <a:pt x="324065" y="54657"/>
                </a:moveTo>
                <a:lnTo>
                  <a:pt x="351393" y="89101"/>
                </a:lnTo>
                <a:lnTo>
                  <a:pt x="369613" y="127588"/>
                </a:lnTo>
                <a:lnTo>
                  <a:pt x="378722" y="168500"/>
                </a:lnTo>
                <a:lnTo>
                  <a:pt x="378722" y="210221"/>
                </a:lnTo>
                <a:lnTo>
                  <a:pt x="369613" y="251134"/>
                </a:lnTo>
                <a:lnTo>
                  <a:pt x="351393" y="289621"/>
                </a:lnTo>
                <a:lnTo>
                  <a:pt x="324065" y="324065"/>
                </a:lnTo>
                <a:lnTo>
                  <a:pt x="289621" y="351393"/>
                </a:lnTo>
                <a:lnTo>
                  <a:pt x="251134" y="369613"/>
                </a:lnTo>
                <a:lnTo>
                  <a:pt x="210221" y="378722"/>
                </a:lnTo>
                <a:lnTo>
                  <a:pt x="168500" y="378722"/>
                </a:lnTo>
                <a:lnTo>
                  <a:pt x="127588" y="369613"/>
                </a:lnTo>
                <a:lnTo>
                  <a:pt x="89101" y="351393"/>
                </a:lnTo>
                <a:lnTo>
                  <a:pt x="54657" y="324065"/>
                </a:lnTo>
                <a:lnTo>
                  <a:pt x="27328" y="289621"/>
                </a:lnTo>
                <a:lnTo>
                  <a:pt x="9109" y="251134"/>
                </a:lnTo>
                <a:lnTo>
                  <a:pt x="0" y="210221"/>
                </a:lnTo>
                <a:lnTo>
                  <a:pt x="0" y="168500"/>
                </a:lnTo>
                <a:lnTo>
                  <a:pt x="9109" y="127588"/>
                </a:lnTo>
                <a:lnTo>
                  <a:pt x="27328" y="89101"/>
                </a:lnTo>
                <a:lnTo>
                  <a:pt x="54657" y="54657"/>
                </a:lnTo>
                <a:lnTo>
                  <a:pt x="89101" y="27328"/>
                </a:lnTo>
                <a:lnTo>
                  <a:pt x="127588" y="9109"/>
                </a:lnTo>
                <a:lnTo>
                  <a:pt x="168500" y="0"/>
                </a:lnTo>
                <a:lnTo>
                  <a:pt x="210221" y="0"/>
                </a:lnTo>
                <a:lnTo>
                  <a:pt x="251134" y="9109"/>
                </a:lnTo>
                <a:lnTo>
                  <a:pt x="289621" y="27328"/>
                </a:lnTo>
                <a:lnTo>
                  <a:pt x="324065" y="54657"/>
                </a:lnTo>
                <a:close/>
              </a:path>
            </a:pathLst>
          </a:custGeom>
          <a:ln w="38100">
            <a:solidFill>
              <a:srgbClr val="FF0000"/>
            </a:solidFill>
          </a:ln>
        </p:spPr>
        <p:txBody>
          <a:bodyPr wrap="square" lIns="0" tIns="0" rIns="0" bIns="0" rtlCol="0"/>
          <a:lstStyle/>
          <a:p>
            <a:endParaRPr/>
          </a:p>
        </p:txBody>
      </p:sp>
      <p:sp>
        <p:nvSpPr>
          <p:cNvPr id="63" name="object 61">
            <a:extLst>
              <a:ext uri="{FF2B5EF4-FFF2-40B4-BE49-F238E27FC236}">
                <a16:creationId xmlns:a16="http://schemas.microsoft.com/office/drawing/2014/main" id="{47D04F93-B60E-4EC5-87E3-147DFB9A3B12}"/>
              </a:ext>
            </a:extLst>
          </p:cNvPr>
          <p:cNvSpPr/>
          <p:nvPr/>
        </p:nvSpPr>
        <p:spPr>
          <a:xfrm>
            <a:off x="1942989" y="4953000"/>
            <a:ext cx="3005455" cy="1374140"/>
          </a:xfrm>
          <a:custGeom>
            <a:avLst/>
            <a:gdLst/>
            <a:ahLst/>
            <a:cxnLst/>
            <a:rect l="l" t="t" r="r" b="b"/>
            <a:pathLst>
              <a:path w="3005454" h="1374139">
                <a:moveTo>
                  <a:pt x="190641" y="0"/>
                </a:moveTo>
                <a:lnTo>
                  <a:pt x="170039" y="47613"/>
                </a:lnTo>
                <a:lnTo>
                  <a:pt x="149652" y="95161"/>
                </a:lnTo>
                <a:lnTo>
                  <a:pt x="129695" y="142577"/>
                </a:lnTo>
                <a:lnTo>
                  <a:pt x="110384" y="189794"/>
                </a:lnTo>
                <a:lnTo>
                  <a:pt x="91932" y="236746"/>
                </a:lnTo>
                <a:lnTo>
                  <a:pt x="74555" y="283368"/>
                </a:lnTo>
                <a:lnTo>
                  <a:pt x="58467" y="329593"/>
                </a:lnTo>
                <a:lnTo>
                  <a:pt x="43885" y="375355"/>
                </a:lnTo>
                <a:lnTo>
                  <a:pt x="31022" y="420588"/>
                </a:lnTo>
                <a:lnTo>
                  <a:pt x="20095" y="465225"/>
                </a:lnTo>
                <a:lnTo>
                  <a:pt x="11316" y="509201"/>
                </a:lnTo>
                <a:lnTo>
                  <a:pt x="4903" y="552450"/>
                </a:lnTo>
                <a:lnTo>
                  <a:pt x="1069" y="594904"/>
                </a:lnTo>
                <a:lnTo>
                  <a:pt x="30" y="636499"/>
                </a:lnTo>
                <a:lnTo>
                  <a:pt x="2001" y="677167"/>
                </a:lnTo>
                <a:lnTo>
                  <a:pt x="7196" y="716844"/>
                </a:lnTo>
                <a:lnTo>
                  <a:pt x="15831" y="755462"/>
                </a:lnTo>
                <a:lnTo>
                  <a:pt x="28120" y="792956"/>
                </a:lnTo>
                <a:lnTo>
                  <a:pt x="44279" y="829259"/>
                </a:lnTo>
                <a:lnTo>
                  <a:pt x="64523" y="864305"/>
                </a:lnTo>
                <a:lnTo>
                  <a:pt x="89065" y="898028"/>
                </a:lnTo>
                <a:lnTo>
                  <a:pt x="118123" y="930363"/>
                </a:lnTo>
                <a:lnTo>
                  <a:pt x="151909" y="961242"/>
                </a:lnTo>
                <a:lnTo>
                  <a:pt x="190641" y="990600"/>
                </a:lnTo>
                <a:lnTo>
                  <a:pt x="244769" y="1023673"/>
                </a:lnTo>
                <a:lnTo>
                  <a:pt x="309804" y="1055915"/>
                </a:lnTo>
                <a:lnTo>
                  <a:pt x="346079" y="1071691"/>
                </a:lnTo>
                <a:lnTo>
                  <a:pt x="384682" y="1087219"/>
                </a:lnTo>
                <a:lnTo>
                  <a:pt x="425482" y="1102486"/>
                </a:lnTo>
                <a:lnTo>
                  <a:pt x="468344" y="1117480"/>
                </a:lnTo>
                <a:lnTo>
                  <a:pt x="513137" y="1132185"/>
                </a:lnTo>
                <a:lnTo>
                  <a:pt x="559728" y="1146591"/>
                </a:lnTo>
                <a:lnTo>
                  <a:pt x="607983" y="1160682"/>
                </a:lnTo>
                <a:lnTo>
                  <a:pt x="657771" y="1174445"/>
                </a:lnTo>
                <a:lnTo>
                  <a:pt x="708959" y="1187869"/>
                </a:lnTo>
                <a:lnTo>
                  <a:pt x="761414" y="1200938"/>
                </a:lnTo>
                <a:lnTo>
                  <a:pt x="815003" y="1213640"/>
                </a:lnTo>
                <a:lnTo>
                  <a:pt x="869593" y="1225963"/>
                </a:lnTo>
                <a:lnTo>
                  <a:pt x="925053" y="1237891"/>
                </a:lnTo>
                <a:lnTo>
                  <a:pt x="981249" y="1249413"/>
                </a:lnTo>
                <a:lnTo>
                  <a:pt x="1038049" y="1260514"/>
                </a:lnTo>
                <a:lnTo>
                  <a:pt x="1095320" y="1271182"/>
                </a:lnTo>
                <a:lnTo>
                  <a:pt x="1152929" y="1281404"/>
                </a:lnTo>
                <a:lnTo>
                  <a:pt x="1210744" y="1291165"/>
                </a:lnTo>
                <a:lnTo>
                  <a:pt x="1268632" y="1300453"/>
                </a:lnTo>
                <a:lnTo>
                  <a:pt x="1326460" y="1309255"/>
                </a:lnTo>
                <a:lnTo>
                  <a:pt x="1384095" y="1317557"/>
                </a:lnTo>
                <a:lnTo>
                  <a:pt x="1441406" y="1325346"/>
                </a:lnTo>
                <a:lnTo>
                  <a:pt x="1498259" y="1332609"/>
                </a:lnTo>
                <a:lnTo>
                  <a:pt x="1554521" y="1339332"/>
                </a:lnTo>
                <a:lnTo>
                  <a:pt x="1610060" y="1345503"/>
                </a:lnTo>
                <a:lnTo>
                  <a:pt x="1664744" y="1351107"/>
                </a:lnTo>
                <a:lnTo>
                  <a:pt x="1718439" y="1356132"/>
                </a:lnTo>
                <a:lnTo>
                  <a:pt x="1771014" y="1360564"/>
                </a:lnTo>
                <a:lnTo>
                  <a:pt x="1822334" y="1364391"/>
                </a:lnTo>
                <a:lnTo>
                  <a:pt x="1872268" y="1367598"/>
                </a:lnTo>
                <a:lnTo>
                  <a:pt x="1920683" y="1370173"/>
                </a:lnTo>
                <a:lnTo>
                  <a:pt x="1967446" y="1372103"/>
                </a:lnTo>
                <a:lnTo>
                  <a:pt x="2012424" y="1373373"/>
                </a:lnTo>
                <a:lnTo>
                  <a:pt x="2055486" y="1373971"/>
                </a:lnTo>
                <a:lnTo>
                  <a:pt x="2096497" y="1373884"/>
                </a:lnTo>
                <a:lnTo>
                  <a:pt x="2135326" y="1373098"/>
                </a:lnTo>
                <a:lnTo>
                  <a:pt x="2235510" y="1366791"/>
                </a:lnTo>
                <a:lnTo>
                  <a:pt x="2296074" y="1359321"/>
                </a:lnTo>
                <a:lnTo>
                  <a:pt x="2353678" y="1349314"/>
                </a:lnTo>
                <a:lnTo>
                  <a:pt x="2408471" y="1336896"/>
                </a:lnTo>
                <a:lnTo>
                  <a:pt x="2460597" y="1322194"/>
                </a:lnTo>
                <a:lnTo>
                  <a:pt x="2510204" y="1305332"/>
                </a:lnTo>
                <a:lnTo>
                  <a:pt x="2557438" y="1286437"/>
                </a:lnTo>
                <a:lnTo>
                  <a:pt x="2602447" y="1265633"/>
                </a:lnTo>
                <a:lnTo>
                  <a:pt x="2645376" y="1243047"/>
                </a:lnTo>
                <a:lnTo>
                  <a:pt x="2686372" y="1218805"/>
                </a:lnTo>
                <a:lnTo>
                  <a:pt x="2725583" y="1193031"/>
                </a:lnTo>
                <a:lnTo>
                  <a:pt x="2763153" y="1165853"/>
                </a:lnTo>
                <a:lnTo>
                  <a:pt x="2799231" y="1137395"/>
                </a:lnTo>
                <a:lnTo>
                  <a:pt x="2833963" y="1107782"/>
                </a:lnTo>
                <a:lnTo>
                  <a:pt x="2867495" y="1077142"/>
                </a:lnTo>
                <a:lnTo>
                  <a:pt x="2899974" y="1045599"/>
                </a:lnTo>
                <a:lnTo>
                  <a:pt x="2931547" y="1013279"/>
                </a:lnTo>
                <a:lnTo>
                  <a:pt x="2962360" y="980308"/>
                </a:lnTo>
                <a:lnTo>
                  <a:pt x="2992560" y="946812"/>
                </a:lnTo>
                <a:lnTo>
                  <a:pt x="3005006" y="932382"/>
                </a:lnTo>
              </a:path>
            </a:pathLst>
          </a:custGeom>
          <a:ln w="38100">
            <a:solidFill>
              <a:srgbClr val="FF0000"/>
            </a:solidFill>
          </a:ln>
        </p:spPr>
        <p:txBody>
          <a:bodyPr wrap="square" lIns="0" tIns="0" rIns="0" bIns="0" rtlCol="0"/>
          <a:lstStyle/>
          <a:p>
            <a:endParaRPr/>
          </a:p>
        </p:txBody>
      </p:sp>
      <p:sp>
        <p:nvSpPr>
          <p:cNvPr id="64" name="object 62">
            <a:extLst>
              <a:ext uri="{FF2B5EF4-FFF2-40B4-BE49-F238E27FC236}">
                <a16:creationId xmlns:a16="http://schemas.microsoft.com/office/drawing/2014/main" id="{054D392D-CCCD-40A8-8A62-BCCDE5858433}"/>
              </a:ext>
            </a:extLst>
          </p:cNvPr>
          <p:cNvSpPr/>
          <p:nvPr/>
        </p:nvSpPr>
        <p:spPr>
          <a:xfrm>
            <a:off x="4868922" y="5791200"/>
            <a:ext cx="163830" cy="161925"/>
          </a:xfrm>
          <a:custGeom>
            <a:avLst/>
            <a:gdLst/>
            <a:ahLst/>
            <a:cxnLst/>
            <a:rect l="l" t="t" r="r" b="b"/>
            <a:pathLst>
              <a:path w="163829" h="161925">
                <a:moveTo>
                  <a:pt x="160277" y="0"/>
                </a:moveTo>
                <a:lnTo>
                  <a:pt x="0" y="20414"/>
                </a:lnTo>
                <a:lnTo>
                  <a:pt x="163616" y="161537"/>
                </a:lnTo>
                <a:lnTo>
                  <a:pt x="160277" y="0"/>
                </a:lnTo>
                <a:close/>
              </a:path>
            </a:pathLst>
          </a:custGeom>
          <a:solidFill>
            <a:srgbClr val="FF0000"/>
          </a:solidFill>
        </p:spPr>
        <p:txBody>
          <a:bodyPr wrap="square" lIns="0" tIns="0" rIns="0" bIns="0" rtlCol="0"/>
          <a:lstStyle/>
          <a:p>
            <a:endParaRPr/>
          </a:p>
        </p:txBody>
      </p:sp>
      <p:sp>
        <p:nvSpPr>
          <p:cNvPr id="65" name="object 63">
            <a:extLst>
              <a:ext uri="{FF2B5EF4-FFF2-40B4-BE49-F238E27FC236}">
                <a16:creationId xmlns:a16="http://schemas.microsoft.com/office/drawing/2014/main" id="{C081A8D9-68CD-4D68-90A7-FF990895B995}"/>
              </a:ext>
            </a:extLst>
          </p:cNvPr>
          <p:cNvSpPr/>
          <p:nvPr/>
        </p:nvSpPr>
        <p:spPr>
          <a:xfrm>
            <a:off x="5486400" y="2169236"/>
            <a:ext cx="1068070" cy="3393440"/>
          </a:xfrm>
          <a:custGeom>
            <a:avLst/>
            <a:gdLst/>
            <a:ahLst/>
            <a:cxnLst/>
            <a:rect l="l" t="t" r="r" b="b"/>
            <a:pathLst>
              <a:path w="1068070" h="3393440">
                <a:moveTo>
                  <a:pt x="0" y="3393363"/>
                </a:moveTo>
                <a:lnTo>
                  <a:pt x="45931" y="3375424"/>
                </a:lnTo>
                <a:lnTo>
                  <a:pt x="91787" y="3357427"/>
                </a:lnTo>
                <a:lnTo>
                  <a:pt x="137492" y="3339313"/>
                </a:lnTo>
                <a:lnTo>
                  <a:pt x="182969" y="3321025"/>
                </a:lnTo>
                <a:lnTo>
                  <a:pt x="228145" y="3302504"/>
                </a:lnTo>
                <a:lnTo>
                  <a:pt x="272942" y="3283693"/>
                </a:lnTo>
                <a:lnTo>
                  <a:pt x="317286" y="3264532"/>
                </a:lnTo>
                <a:lnTo>
                  <a:pt x="361100" y="3244965"/>
                </a:lnTo>
                <a:lnTo>
                  <a:pt x="404310" y="3224932"/>
                </a:lnTo>
                <a:lnTo>
                  <a:pt x="446839" y="3204375"/>
                </a:lnTo>
                <a:lnTo>
                  <a:pt x="488612" y="3183237"/>
                </a:lnTo>
                <a:lnTo>
                  <a:pt x="529553" y="3161460"/>
                </a:lnTo>
                <a:lnTo>
                  <a:pt x="569587" y="3138984"/>
                </a:lnTo>
                <a:lnTo>
                  <a:pt x="608638" y="3115752"/>
                </a:lnTo>
                <a:lnTo>
                  <a:pt x="646630" y="3091706"/>
                </a:lnTo>
                <a:lnTo>
                  <a:pt x="683489" y="3066787"/>
                </a:lnTo>
                <a:lnTo>
                  <a:pt x="719137" y="3040938"/>
                </a:lnTo>
                <a:lnTo>
                  <a:pt x="753500" y="3014100"/>
                </a:lnTo>
                <a:lnTo>
                  <a:pt x="786502" y="2986215"/>
                </a:lnTo>
                <a:lnTo>
                  <a:pt x="818068" y="2957226"/>
                </a:lnTo>
                <a:lnTo>
                  <a:pt x="848121" y="2927072"/>
                </a:lnTo>
                <a:lnTo>
                  <a:pt x="876586" y="2895698"/>
                </a:lnTo>
                <a:lnTo>
                  <a:pt x="903388" y="2863044"/>
                </a:lnTo>
                <a:lnTo>
                  <a:pt x="928451" y="2829052"/>
                </a:lnTo>
                <a:lnTo>
                  <a:pt x="951700" y="2793664"/>
                </a:lnTo>
                <a:lnTo>
                  <a:pt x="973058" y="2756822"/>
                </a:lnTo>
                <a:lnTo>
                  <a:pt x="992450" y="2718469"/>
                </a:lnTo>
                <a:lnTo>
                  <a:pt x="1009801" y="2678544"/>
                </a:lnTo>
                <a:lnTo>
                  <a:pt x="1025034" y="2636991"/>
                </a:lnTo>
                <a:lnTo>
                  <a:pt x="1038075" y="2593752"/>
                </a:lnTo>
                <a:lnTo>
                  <a:pt x="1048848" y="2548767"/>
                </a:lnTo>
                <a:lnTo>
                  <a:pt x="1057276" y="2501980"/>
                </a:lnTo>
                <a:lnTo>
                  <a:pt x="1063286" y="2453331"/>
                </a:lnTo>
                <a:lnTo>
                  <a:pt x="1066800" y="2402763"/>
                </a:lnTo>
                <a:lnTo>
                  <a:pt x="1067709" y="2369532"/>
                </a:lnTo>
                <a:lnTo>
                  <a:pt x="1067595" y="2335513"/>
                </a:lnTo>
                <a:lnTo>
                  <a:pt x="1064374" y="2265173"/>
                </a:lnTo>
                <a:lnTo>
                  <a:pt x="1057294" y="2191865"/>
                </a:lnTo>
                <a:lnTo>
                  <a:pt x="1046512" y="2115709"/>
                </a:lnTo>
                <a:lnTo>
                  <a:pt x="1039781" y="2076600"/>
                </a:lnTo>
                <a:lnTo>
                  <a:pt x="1032182" y="2036824"/>
                </a:lnTo>
                <a:lnTo>
                  <a:pt x="1023737" y="1996396"/>
                </a:lnTo>
                <a:lnTo>
                  <a:pt x="1014463" y="1955332"/>
                </a:lnTo>
                <a:lnTo>
                  <a:pt x="1004380" y="1913645"/>
                </a:lnTo>
                <a:lnTo>
                  <a:pt x="993509" y="1871351"/>
                </a:lnTo>
                <a:lnTo>
                  <a:pt x="981868" y="1828466"/>
                </a:lnTo>
                <a:lnTo>
                  <a:pt x="969477" y="1785003"/>
                </a:lnTo>
                <a:lnTo>
                  <a:pt x="956356" y="1740979"/>
                </a:lnTo>
                <a:lnTo>
                  <a:pt x="942525" y="1696408"/>
                </a:lnTo>
                <a:lnTo>
                  <a:pt x="928001" y="1651305"/>
                </a:lnTo>
                <a:lnTo>
                  <a:pt x="912807" y="1605686"/>
                </a:lnTo>
                <a:lnTo>
                  <a:pt x="896960" y="1559565"/>
                </a:lnTo>
                <a:lnTo>
                  <a:pt x="880480" y="1512957"/>
                </a:lnTo>
                <a:lnTo>
                  <a:pt x="863387" y="1465878"/>
                </a:lnTo>
                <a:lnTo>
                  <a:pt x="845701" y="1418342"/>
                </a:lnTo>
                <a:lnTo>
                  <a:pt x="827440" y="1370364"/>
                </a:lnTo>
                <a:lnTo>
                  <a:pt x="808625" y="1321960"/>
                </a:lnTo>
                <a:lnTo>
                  <a:pt x="789275" y="1273144"/>
                </a:lnTo>
                <a:lnTo>
                  <a:pt x="769410" y="1223932"/>
                </a:lnTo>
                <a:lnTo>
                  <a:pt x="749049" y="1174339"/>
                </a:lnTo>
                <a:lnTo>
                  <a:pt x="728211" y="1124379"/>
                </a:lnTo>
                <a:lnTo>
                  <a:pt x="706917" y="1074067"/>
                </a:lnTo>
                <a:lnTo>
                  <a:pt x="685185" y="1023420"/>
                </a:lnTo>
                <a:lnTo>
                  <a:pt x="663036" y="972451"/>
                </a:lnTo>
                <a:lnTo>
                  <a:pt x="640488" y="921175"/>
                </a:lnTo>
                <a:lnTo>
                  <a:pt x="617562" y="869609"/>
                </a:lnTo>
                <a:lnTo>
                  <a:pt x="594277" y="817766"/>
                </a:lnTo>
                <a:lnTo>
                  <a:pt x="570652" y="765662"/>
                </a:lnTo>
                <a:lnTo>
                  <a:pt x="546707" y="713312"/>
                </a:lnTo>
                <a:lnTo>
                  <a:pt x="522461" y="660730"/>
                </a:lnTo>
                <a:lnTo>
                  <a:pt x="497935" y="607933"/>
                </a:lnTo>
                <a:lnTo>
                  <a:pt x="473147" y="554934"/>
                </a:lnTo>
                <a:lnTo>
                  <a:pt x="448118" y="501749"/>
                </a:lnTo>
                <a:lnTo>
                  <a:pt x="422866" y="448394"/>
                </a:lnTo>
                <a:lnTo>
                  <a:pt x="397411" y="394882"/>
                </a:lnTo>
                <a:lnTo>
                  <a:pt x="371773" y="341229"/>
                </a:lnTo>
                <a:lnTo>
                  <a:pt x="345971" y="287451"/>
                </a:lnTo>
                <a:lnTo>
                  <a:pt x="320025" y="233561"/>
                </a:lnTo>
                <a:lnTo>
                  <a:pt x="293954" y="179576"/>
                </a:lnTo>
                <a:lnTo>
                  <a:pt x="267779" y="125509"/>
                </a:lnTo>
                <a:lnTo>
                  <a:pt x="241517" y="71377"/>
                </a:lnTo>
                <a:lnTo>
                  <a:pt x="215190" y="17194"/>
                </a:lnTo>
                <a:lnTo>
                  <a:pt x="206822" y="0"/>
                </a:lnTo>
              </a:path>
            </a:pathLst>
          </a:custGeom>
          <a:ln w="38100">
            <a:solidFill>
              <a:srgbClr val="FF0000"/>
            </a:solidFill>
          </a:ln>
        </p:spPr>
        <p:txBody>
          <a:bodyPr wrap="square" lIns="0" tIns="0" rIns="0" bIns="0" rtlCol="0"/>
          <a:lstStyle/>
          <a:p>
            <a:endParaRPr/>
          </a:p>
        </p:txBody>
      </p:sp>
      <p:sp>
        <p:nvSpPr>
          <p:cNvPr id="66" name="object 64">
            <a:extLst>
              <a:ext uri="{FF2B5EF4-FFF2-40B4-BE49-F238E27FC236}">
                <a16:creationId xmlns:a16="http://schemas.microsoft.com/office/drawing/2014/main" id="{083CBAF3-CD84-4A91-82AA-1B5D4CEC74DF}"/>
              </a:ext>
            </a:extLst>
          </p:cNvPr>
          <p:cNvSpPr/>
          <p:nvPr/>
        </p:nvSpPr>
        <p:spPr>
          <a:xfrm>
            <a:off x="5594226" y="2057400"/>
            <a:ext cx="194310" cy="155575"/>
          </a:xfrm>
          <a:custGeom>
            <a:avLst/>
            <a:gdLst/>
            <a:ahLst/>
            <a:cxnLst/>
            <a:rect l="l" t="t" r="r" b="b"/>
            <a:pathLst>
              <a:path w="194310" h="155575">
                <a:moveTo>
                  <a:pt x="44573" y="0"/>
                </a:moveTo>
                <a:lnTo>
                  <a:pt x="0" y="155301"/>
                </a:lnTo>
                <a:lnTo>
                  <a:pt x="194287" y="60756"/>
                </a:lnTo>
                <a:lnTo>
                  <a:pt x="44573" y="0"/>
                </a:lnTo>
                <a:close/>
              </a:path>
            </a:pathLst>
          </a:custGeom>
          <a:solidFill>
            <a:srgbClr val="FF0000"/>
          </a:solidFill>
        </p:spPr>
        <p:txBody>
          <a:bodyPr wrap="square" lIns="0" tIns="0" rIns="0" bIns="0" rtlCol="0"/>
          <a:lstStyle/>
          <a:p>
            <a:endParaRPr/>
          </a:p>
        </p:txBody>
      </p:sp>
    </p:spTree>
    <p:extLst>
      <p:ext uri="{BB962C8B-B14F-4D97-AF65-F5344CB8AC3E}">
        <p14:creationId xmlns:p14="http://schemas.microsoft.com/office/powerpoint/2010/main" val="319444904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114</a:t>
            </a:fld>
            <a:endParaRPr lang="en-US" altLang="en-US"/>
          </a:p>
        </p:txBody>
      </p:sp>
      <p:sp>
        <p:nvSpPr>
          <p:cNvPr id="45059" name="Text Box 2"/>
          <p:cNvSpPr txBox="1">
            <a:spLocks noChangeArrowheads="1"/>
          </p:cNvSpPr>
          <p:nvPr/>
        </p:nvSpPr>
        <p:spPr bwMode="auto">
          <a:xfrm>
            <a:off x="381000" y="349196"/>
            <a:ext cx="754951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Directory Coherence Protocol</a:t>
            </a:r>
            <a:endParaRPr lang="en-US" altLang="en-US" b="1" dirty="0">
              <a:solidFill>
                <a:srgbClr val="CC0000"/>
              </a:solidFill>
              <a:latin typeface="Courier New" panose="02070309020205020404" pitchFamily="49" charset="0"/>
              <a:cs typeface="Courier New" panose="02070309020205020404" pitchFamily="49" charset="0"/>
            </a:endParaRP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1" name="Text Box 4"/>
          <p:cNvSpPr txBox="1">
            <a:spLocks noChangeArrowheads="1"/>
          </p:cNvSpPr>
          <p:nvPr/>
        </p:nvSpPr>
        <p:spPr bwMode="auto">
          <a:xfrm>
            <a:off x="381000" y="1243694"/>
            <a:ext cx="8647386" cy="5570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
                <a:srgbClr val="CC0000"/>
              </a:buClr>
            </a:pPr>
            <a:r>
              <a:rPr lang="en-US" altLang="en-US" sz="2400" dirty="0">
                <a:latin typeface="Arial" panose="020B0604020202020204" pitchFamily="34" charset="0"/>
              </a:rPr>
              <a:t> Snooping coherence</a:t>
            </a:r>
          </a:p>
          <a:p>
            <a:pPr lvl="1">
              <a:spcBef>
                <a:spcPct val="0"/>
              </a:spcBef>
              <a:buClr>
                <a:srgbClr val="CC0000"/>
              </a:buClr>
            </a:pPr>
            <a:r>
              <a:rPr lang="en-US" altLang="en-US" sz="2000" dirty="0">
                <a:latin typeface="Arial" panose="020B0604020202020204" pitchFamily="34" charset="0"/>
              </a:rPr>
              <a:t>Global state of a memory line is the collection of its state in all caches, and  there is no summary state anywhere</a:t>
            </a:r>
          </a:p>
          <a:p>
            <a:pPr lvl="1">
              <a:spcBef>
                <a:spcPct val="0"/>
              </a:spcBef>
              <a:buClr>
                <a:srgbClr val="CC0000"/>
              </a:buClr>
            </a:pPr>
            <a:r>
              <a:rPr lang="en-US" altLang="en-US" sz="2000" dirty="0">
                <a:latin typeface="Arial" panose="020B0604020202020204" pitchFamily="34" charset="0"/>
              </a:rPr>
              <a:t>All cache controllers monitor all other caches’ activities and maintain the state  of their lines</a:t>
            </a:r>
          </a:p>
          <a:p>
            <a:pPr lvl="1">
              <a:spcBef>
                <a:spcPct val="0"/>
              </a:spcBef>
              <a:buClr>
                <a:srgbClr val="CC0000"/>
              </a:buClr>
            </a:pPr>
            <a:r>
              <a:rPr lang="en-US" altLang="en-US" sz="2000" dirty="0">
                <a:latin typeface="Arial" panose="020B0604020202020204" pitchFamily="34" charset="0"/>
              </a:rPr>
              <a:t>Requires a broadcast shared medium (e.g., bus or ring) that also maintains a  total order of all transactions</a:t>
            </a:r>
          </a:p>
          <a:p>
            <a:pPr lvl="1">
              <a:spcBef>
                <a:spcPct val="0"/>
              </a:spcBef>
              <a:buClr>
                <a:srgbClr val="CC0000"/>
              </a:buClr>
            </a:pPr>
            <a:r>
              <a:rPr lang="en-US" altLang="en-US" sz="2000" dirty="0">
                <a:latin typeface="Arial" panose="020B0604020202020204" pitchFamily="34" charset="0"/>
              </a:rPr>
              <a:t>Bus acts as a serialization point to provide ordering</a:t>
            </a:r>
          </a:p>
          <a:p>
            <a:pPr>
              <a:spcBef>
                <a:spcPct val="0"/>
              </a:spcBef>
              <a:buClr>
                <a:srgbClr val="CC0000"/>
              </a:buClr>
            </a:pPr>
            <a:endParaRPr lang="en-US" altLang="en-US" sz="2400" dirty="0">
              <a:latin typeface="Arial" panose="020B0604020202020204" pitchFamily="34" charset="0"/>
            </a:endParaRPr>
          </a:p>
          <a:p>
            <a:pPr>
              <a:spcBef>
                <a:spcPct val="0"/>
              </a:spcBef>
              <a:buClr>
                <a:srgbClr val="CC0000"/>
              </a:buClr>
            </a:pPr>
            <a:r>
              <a:rPr lang="en-US" altLang="en-US" sz="2400" dirty="0">
                <a:latin typeface="Arial" panose="020B0604020202020204" pitchFamily="34" charset="0"/>
              </a:rPr>
              <a:t> Directory coherence</a:t>
            </a:r>
          </a:p>
          <a:p>
            <a:pPr lvl="1">
              <a:spcBef>
                <a:spcPct val="0"/>
              </a:spcBef>
              <a:buClr>
                <a:srgbClr val="CC0000"/>
              </a:buClr>
            </a:pPr>
            <a:r>
              <a:rPr lang="en-US" altLang="en-US" sz="2000" dirty="0">
                <a:latin typeface="Arial" panose="020B0604020202020204" pitchFamily="34" charset="0"/>
              </a:rPr>
              <a:t>Global state of a memory line is the collection of its state in all caches, but  there is a summary state at the directory</a:t>
            </a:r>
          </a:p>
          <a:p>
            <a:pPr lvl="1">
              <a:spcBef>
                <a:spcPct val="0"/>
              </a:spcBef>
              <a:buClr>
                <a:srgbClr val="CC0000"/>
              </a:buClr>
            </a:pPr>
            <a:r>
              <a:rPr lang="en-US" altLang="en-US" sz="2000" dirty="0">
                <a:latin typeface="Arial" panose="020B0604020202020204" pitchFamily="34" charset="0"/>
              </a:rPr>
              <a:t>Cache controllers do not observe all activity, but interact only with directory</a:t>
            </a:r>
          </a:p>
          <a:p>
            <a:pPr lvl="1">
              <a:spcBef>
                <a:spcPct val="0"/>
              </a:spcBef>
              <a:buClr>
                <a:srgbClr val="CC0000"/>
              </a:buClr>
            </a:pPr>
            <a:r>
              <a:rPr lang="en-US" altLang="en-US" sz="2000" dirty="0">
                <a:latin typeface="Arial" panose="020B0604020202020204" pitchFamily="34" charset="0"/>
              </a:rPr>
              <a:t>Can be implemented on scalable networks, where there is no total order and no  simple broadcast, but only one-to-one communication</a:t>
            </a:r>
          </a:p>
          <a:p>
            <a:pPr lvl="1">
              <a:spcBef>
                <a:spcPct val="0"/>
              </a:spcBef>
              <a:buClr>
                <a:srgbClr val="CC0000"/>
              </a:buClr>
            </a:pPr>
            <a:r>
              <a:rPr lang="en-US" altLang="en-US" sz="2000" dirty="0">
                <a:latin typeface="Arial" panose="020B0604020202020204" pitchFamily="34" charset="0"/>
              </a:rPr>
              <a:t>Directory acts as a serialization point to provide ordering</a:t>
            </a:r>
          </a:p>
        </p:txBody>
      </p:sp>
    </p:spTree>
    <p:extLst>
      <p:ext uri="{BB962C8B-B14F-4D97-AF65-F5344CB8AC3E}">
        <p14:creationId xmlns:p14="http://schemas.microsoft.com/office/powerpoint/2010/main" val="331005452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115</a:t>
            </a:fld>
            <a:endParaRPr lang="en-US" altLang="en-US"/>
          </a:p>
        </p:txBody>
      </p:sp>
      <p:sp>
        <p:nvSpPr>
          <p:cNvPr id="45059" name="Text Box 2"/>
          <p:cNvSpPr txBox="1">
            <a:spLocks noChangeArrowheads="1"/>
          </p:cNvSpPr>
          <p:nvPr/>
        </p:nvSpPr>
        <p:spPr bwMode="auto">
          <a:xfrm>
            <a:off x="441324" y="396875"/>
            <a:ext cx="754951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False Sharing</a:t>
            </a:r>
            <a:endParaRPr lang="en-US" altLang="en-US" b="1" dirty="0">
              <a:solidFill>
                <a:srgbClr val="CC0000"/>
              </a:solidFill>
              <a:latin typeface="Courier New" panose="02070309020205020404" pitchFamily="49" charset="0"/>
              <a:cs typeface="Courier New" panose="02070309020205020404" pitchFamily="49" charset="0"/>
            </a:endParaRP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1" name="Text Box 4"/>
          <p:cNvSpPr txBox="1">
            <a:spLocks noChangeArrowheads="1"/>
          </p:cNvSpPr>
          <p:nvPr/>
        </p:nvSpPr>
        <p:spPr bwMode="auto">
          <a:xfrm>
            <a:off x="381000" y="2329164"/>
            <a:ext cx="8487833"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
                <a:srgbClr val="CC0000"/>
              </a:buClr>
            </a:pPr>
            <a:r>
              <a:rPr lang="en-US" altLang="en-US" sz="2400" dirty="0">
                <a:latin typeface="Arial" panose="020B0604020202020204" pitchFamily="34" charset="0"/>
              </a:rPr>
              <a:t> A cache line contains more than one word</a:t>
            </a:r>
          </a:p>
          <a:p>
            <a:pPr>
              <a:spcBef>
                <a:spcPct val="0"/>
              </a:spcBef>
              <a:buClr>
                <a:srgbClr val="CC0000"/>
              </a:buClr>
            </a:pPr>
            <a:endParaRPr lang="en-US" altLang="en-US" sz="2400" dirty="0">
              <a:latin typeface="Arial" panose="020B0604020202020204" pitchFamily="34" charset="0"/>
            </a:endParaRPr>
          </a:p>
          <a:p>
            <a:pPr>
              <a:spcBef>
                <a:spcPct val="0"/>
              </a:spcBef>
              <a:buClr>
                <a:srgbClr val="CC0000"/>
              </a:buClr>
            </a:pPr>
            <a:r>
              <a:rPr lang="en-US" altLang="en-US" sz="2400" dirty="0">
                <a:latin typeface="Arial" panose="020B0604020202020204" pitchFamily="34" charset="0"/>
              </a:rPr>
              <a:t> Cache-coherence is done at the line-level and not word-level</a:t>
            </a:r>
          </a:p>
          <a:p>
            <a:pPr>
              <a:spcBef>
                <a:spcPct val="0"/>
              </a:spcBef>
              <a:buClr>
                <a:srgbClr val="CC0000"/>
              </a:buClr>
            </a:pPr>
            <a:endParaRPr lang="en-US" altLang="en-US" sz="2400" dirty="0">
              <a:latin typeface="Arial" panose="020B0604020202020204" pitchFamily="34" charset="0"/>
            </a:endParaRPr>
          </a:p>
          <a:p>
            <a:pPr>
              <a:spcBef>
                <a:spcPct val="0"/>
              </a:spcBef>
              <a:buClr>
                <a:srgbClr val="CC0000"/>
              </a:buClr>
            </a:pPr>
            <a:r>
              <a:rPr lang="en-US" altLang="en-US" sz="2400" dirty="0">
                <a:latin typeface="Arial" panose="020B0604020202020204" pitchFamily="34" charset="0"/>
              </a:rPr>
              <a:t> Suppose M1 writes </a:t>
            </a:r>
            <a:r>
              <a:rPr lang="en-US" altLang="en-US" sz="2400" dirty="0" err="1">
                <a:latin typeface="Arial" panose="020B0604020202020204" pitchFamily="34" charset="0"/>
              </a:rPr>
              <a:t>wordi</a:t>
            </a:r>
            <a:r>
              <a:rPr lang="en-US" altLang="en-US" sz="2400" dirty="0">
                <a:latin typeface="Arial" panose="020B0604020202020204" pitchFamily="34" charset="0"/>
              </a:rPr>
              <a:t> and M2 writes </a:t>
            </a:r>
            <a:r>
              <a:rPr lang="en-US" altLang="en-US" sz="2400" dirty="0" err="1">
                <a:latin typeface="Arial" panose="020B0604020202020204" pitchFamily="34" charset="0"/>
              </a:rPr>
              <a:t>wordk</a:t>
            </a:r>
            <a:r>
              <a:rPr lang="en-US" altLang="en-US" sz="2400" dirty="0">
                <a:latin typeface="Arial" panose="020B0604020202020204" pitchFamily="34" charset="0"/>
              </a:rPr>
              <a:t> and </a:t>
            </a:r>
            <a:r>
              <a:rPr lang="en-US" altLang="en-US" sz="2400" dirty="0" err="1">
                <a:latin typeface="Arial" panose="020B0604020202020204" pitchFamily="34" charset="0"/>
              </a:rPr>
              <a:t>i</a:t>
            </a:r>
            <a:r>
              <a:rPr lang="en-US" altLang="en-US" sz="2400" dirty="0">
                <a:latin typeface="Arial" panose="020B0604020202020204" pitchFamily="34" charset="0"/>
              </a:rPr>
              <a:t> ≠ k but both words have the same line address.</a:t>
            </a:r>
          </a:p>
          <a:p>
            <a:pPr>
              <a:spcBef>
                <a:spcPct val="0"/>
              </a:spcBef>
              <a:buClr>
                <a:srgbClr val="CC0000"/>
              </a:buClr>
            </a:pPr>
            <a:endParaRPr lang="en-US" altLang="en-US" sz="2400" dirty="0">
              <a:latin typeface="Arial" panose="020B0604020202020204" pitchFamily="34" charset="0"/>
            </a:endParaRPr>
          </a:p>
          <a:p>
            <a:pPr>
              <a:spcBef>
                <a:spcPct val="0"/>
              </a:spcBef>
              <a:buClr>
                <a:srgbClr val="CC0000"/>
              </a:buClr>
            </a:pPr>
            <a:r>
              <a:rPr lang="en-US" altLang="en-US" sz="2400" dirty="0">
                <a:latin typeface="Arial" panose="020B0604020202020204" pitchFamily="34" charset="0"/>
              </a:rPr>
              <a:t> What can happen?</a:t>
            </a:r>
          </a:p>
        </p:txBody>
      </p:sp>
      <p:sp>
        <p:nvSpPr>
          <p:cNvPr id="8" name="Rectangle 3">
            <a:extLst>
              <a:ext uri="{FF2B5EF4-FFF2-40B4-BE49-F238E27FC236}">
                <a16:creationId xmlns:a16="http://schemas.microsoft.com/office/drawing/2014/main" id="{B4080ECF-915A-44AB-ADA3-71AA2B7DB33F}"/>
              </a:ext>
            </a:extLst>
          </p:cNvPr>
          <p:cNvSpPr>
            <a:spLocks noChangeArrowheads="1"/>
          </p:cNvSpPr>
          <p:nvPr/>
        </p:nvSpPr>
        <p:spPr bwMode="auto">
          <a:xfrm>
            <a:off x="1747838" y="1690688"/>
            <a:ext cx="5551487" cy="276225"/>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eaLnBrk="1" hangingPunct="1">
              <a:spcBef>
                <a:spcPct val="0"/>
              </a:spcBef>
            </a:pPr>
            <a:endParaRPr lang="en-US" sz="2800">
              <a:solidFill>
                <a:prstClr val="black"/>
              </a:solidFill>
              <a:latin typeface="Calibri"/>
              <a:ea typeface="ＭＳ Ｐゴシック"/>
              <a:cs typeface="Calibri"/>
            </a:endParaRPr>
          </a:p>
        </p:txBody>
      </p:sp>
      <p:sp>
        <p:nvSpPr>
          <p:cNvPr id="9" name="Rectangle 4">
            <a:extLst>
              <a:ext uri="{FF2B5EF4-FFF2-40B4-BE49-F238E27FC236}">
                <a16:creationId xmlns:a16="http://schemas.microsoft.com/office/drawing/2014/main" id="{AA587D91-CD5C-4932-B57D-3F5D1D2C99A9}"/>
              </a:ext>
            </a:extLst>
          </p:cNvPr>
          <p:cNvSpPr>
            <a:spLocks noChangeArrowheads="1"/>
          </p:cNvSpPr>
          <p:nvPr/>
        </p:nvSpPr>
        <p:spPr bwMode="auto">
          <a:xfrm>
            <a:off x="1736725" y="1639888"/>
            <a:ext cx="5534945" cy="397545"/>
          </a:xfrm>
          <a:prstGeom prst="rect">
            <a:avLst/>
          </a:prstGeom>
          <a:noFill/>
          <a:ln w="25400">
            <a:noFill/>
            <a:miter lim="800000"/>
            <a:headEnd/>
            <a:tailEnd/>
          </a:ln>
          <a:effectLst/>
        </p:spPr>
        <p:txBody>
          <a:bodyPr wrap="none" lIns="90488" tIns="44450" rIns="90488" bIns="44450">
            <a:prstTxWarp prst="textNoShape">
              <a:avLst/>
            </a:prstTxWarp>
            <a:spAutoFit/>
          </a:bodyPr>
          <a:lstStyle/>
          <a:p>
            <a:pPr eaLnBrk="1" hangingPunct="1">
              <a:spcBef>
                <a:spcPct val="0"/>
              </a:spcBef>
            </a:pPr>
            <a:r>
              <a:rPr lang="en-US" sz="2000" dirty="0">
                <a:solidFill>
                  <a:srgbClr val="56127A"/>
                </a:solidFill>
                <a:latin typeface="Calibri"/>
                <a:ea typeface="ＭＳ Ｐゴシック"/>
                <a:cs typeface="Calibri"/>
              </a:rPr>
              <a:t>state     line </a:t>
            </a:r>
            <a:r>
              <a:rPr lang="en-US" sz="2000" dirty="0" err="1">
                <a:solidFill>
                  <a:srgbClr val="56127A"/>
                </a:solidFill>
                <a:latin typeface="Calibri"/>
                <a:ea typeface="ＭＳ Ｐゴシック"/>
                <a:cs typeface="Calibri"/>
              </a:rPr>
              <a:t>addr</a:t>
            </a:r>
            <a:r>
              <a:rPr lang="en-US" sz="2000" dirty="0">
                <a:solidFill>
                  <a:srgbClr val="56127A"/>
                </a:solidFill>
                <a:latin typeface="Calibri"/>
                <a:ea typeface="ＭＳ Ｐゴシック"/>
                <a:cs typeface="Calibri"/>
              </a:rPr>
              <a:t>   data0	data1        ...            </a:t>
            </a:r>
            <a:r>
              <a:rPr lang="en-US" sz="2000" dirty="0" err="1">
                <a:solidFill>
                  <a:srgbClr val="56127A"/>
                </a:solidFill>
                <a:latin typeface="Calibri"/>
                <a:ea typeface="ＭＳ Ｐゴシック"/>
                <a:cs typeface="Calibri"/>
              </a:rPr>
              <a:t>dataN</a:t>
            </a:r>
            <a:endParaRPr lang="en-US" sz="2000" dirty="0">
              <a:solidFill>
                <a:srgbClr val="56127A"/>
              </a:solidFill>
              <a:latin typeface="Calibri"/>
              <a:ea typeface="ＭＳ Ｐゴシック"/>
              <a:cs typeface="Calibri"/>
            </a:endParaRPr>
          </a:p>
        </p:txBody>
      </p:sp>
      <p:sp>
        <p:nvSpPr>
          <p:cNvPr id="10" name="Line 5">
            <a:extLst>
              <a:ext uri="{FF2B5EF4-FFF2-40B4-BE49-F238E27FC236}">
                <a16:creationId xmlns:a16="http://schemas.microsoft.com/office/drawing/2014/main" id="{C19484E0-9185-412D-B1AA-4B25A450B01A}"/>
              </a:ext>
            </a:extLst>
          </p:cNvPr>
          <p:cNvSpPr>
            <a:spLocks noChangeShapeType="1"/>
          </p:cNvSpPr>
          <p:nvPr/>
        </p:nvSpPr>
        <p:spPr bwMode="auto">
          <a:xfrm>
            <a:off x="2573338" y="1703388"/>
            <a:ext cx="0" cy="261937"/>
          </a:xfrm>
          <a:prstGeom prst="line">
            <a:avLst/>
          </a:prstGeom>
          <a:noFill/>
          <a:ln w="25400">
            <a:solidFill>
              <a:schemeClr val="tx1"/>
            </a:solidFill>
            <a:round/>
            <a:headEnd/>
            <a:tailEnd/>
          </a:ln>
          <a:effectLst/>
        </p:spPr>
        <p:txBody>
          <a:bodyPr wrap="none" anchor="ctr">
            <a:prstTxWarp prst="textNoShape">
              <a:avLst/>
            </a:prstTxWarp>
          </a:bodyPr>
          <a:lstStyle/>
          <a:p>
            <a:pPr eaLnBrk="1" hangingPunct="1">
              <a:spcBef>
                <a:spcPct val="0"/>
              </a:spcBef>
            </a:pPr>
            <a:endParaRPr lang="en-US" sz="2800">
              <a:solidFill>
                <a:prstClr val="black"/>
              </a:solidFill>
              <a:latin typeface="Calibri"/>
              <a:ea typeface="ＭＳ Ｐゴシック"/>
              <a:cs typeface="Calibri"/>
            </a:endParaRPr>
          </a:p>
        </p:txBody>
      </p:sp>
      <p:sp>
        <p:nvSpPr>
          <p:cNvPr id="11" name="Line 6">
            <a:extLst>
              <a:ext uri="{FF2B5EF4-FFF2-40B4-BE49-F238E27FC236}">
                <a16:creationId xmlns:a16="http://schemas.microsoft.com/office/drawing/2014/main" id="{CFF85589-7BCF-4FBF-8737-D9785934E2FB}"/>
              </a:ext>
            </a:extLst>
          </p:cNvPr>
          <p:cNvSpPr>
            <a:spLocks noChangeShapeType="1"/>
          </p:cNvSpPr>
          <p:nvPr/>
        </p:nvSpPr>
        <p:spPr bwMode="auto">
          <a:xfrm>
            <a:off x="3692525" y="1697038"/>
            <a:ext cx="0" cy="261937"/>
          </a:xfrm>
          <a:prstGeom prst="line">
            <a:avLst/>
          </a:prstGeom>
          <a:noFill/>
          <a:ln w="25400">
            <a:solidFill>
              <a:schemeClr val="tx1"/>
            </a:solidFill>
            <a:round/>
            <a:headEnd/>
            <a:tailEnd/>
          </a:ln>
          <a:effectLst/>
        </p:spPr>
        <p:txBody>
          <a:bodyPr wrap="none" anchor="ctr">
            <a:prstTxWarp prst="textNoShape">
              <a:avLst/>
            </a:prstTxWarp>
          </a:bodyPr>
          <a:lstStyle/>
          <a:p>
            <a:pPr eaLnBrk="1" hangingPunct="1">
              <a:spcBef>
                <a:spcPct val="0"/>
              </a:spcBef>
            </a:pPr>
            <a:r>
              <a:rPr lang="en-US" sz="2800" dirty="0">
                <a:solidFill>
                  <a:prstClr val="black"/>
                </a:solidFill>
                <a:latin typeface="Calibri"/>
                <a:ea typeface="ＭＳ Ｐゴシック"/>
                <a:cs typeface="Calibri"/>
              </a:rPr>
              <a:t> </a:t>
            </a:r>
          </a:p>
        </p:txBody>
      </p:sp>
      <p:sp>
        <p:nvSpPr>
          <p:cNvPr id="12" name="Line 7">
            <a:extLst>
              <a:ext uri="{FF2B5EF4-FFF2-40B4-BE49-F238E27FC236}">
                <a16:creationId xmlns:a16="http://schemas.microsoft.com/office/drawing/2014/main" id="{BBD0576B-D050-43E9-9BB0-0EFFB2D97A86}"/>
              </a:ext>
            </a:extLst>
          </p:cNvPr>
          <p:cNvSpPr>
            <a:spLocks noChangeShapeType="1"/>
          </p:cNvSpPr>
          <p:nvPr/>
        </p:nvSpPr>
        <p:spPr bwMode="auto">
          <a:xfrm>
            <a:off x="4476750" y="1693863"/>
            <a:ext cx="0" cy="261937"/>
          </a:xfrm>
          <a:prstGeom prst="line">
            <a:avLst/>
          </a:prstGeom>
          <a:noFill/>
          <a:ln w="25400">
            <a:solidFill>
              <a:schemeClr val="tx1"/>
            </a:solidFill>
            <a:round/>
            <a:headEnd/>
            <a:tailEnd/>
          </a:ln>
          <a:effectLst/>
        </p:spPr>
        <p:txBody>
          <a:bodyPr wrap="none" anchor="ctr">
            <a:prstTxWarp prst="textNoShape">
              <a:avLst/>
            </a:prstTxWarp>
          </a:bodyPr>
          <a:lstStyle/>
          <a:p>
            <a:pPr eaLnBrk="1" hangingPunct="1">
              <a:spcBef>
                <a:spcPct val="0"/>
              </a:spcBef>
            </a:pPr>
            <a:endParaRPr lang="en-US" sz="2800">
              <a:solidFill>
                <a:prstClr val="black"/>
              </a:solidFill>
              <a:latin typeface="Calibri"/>
              <a:ea typeface="ＭＳ Ｐゴシック"/>
              <a:cs typeface="Calibri"/>
            </a:endParaRPr>
          </a:p>
        </p:txBody>
      </p:sp>
      <p:sp>
        <p:nvSpPr>
          <p:cNvPr id="13" name="Line 8">
            <a:extLst>
              <a:ext uri="{FF2B5EF4-FFF2-40B4-BE49-F238E27FC236}">
                <a16:creationId xmlns:a16="http://schemas.microsoft.com/office/drawing/2014/main" id="{964C3421-7A9B-4301-BD6D-7804667D9327}"/>
              </a:ext>
            </a:extLst>
          </p:cNvPr>
          <p:cNvSpPr>
            <a:spLocks noChangeShapeType="1"/>
          </p:cNvSpPr>
          <p:nvPr/>
        </p:nvSpPr>
        <p:spPr bwMode="auto">
          <a:xfrm>
            <a:off x="5322888" y="1701800"/>
            <a:ext cx="0" cy="261938"/>
          </a:xfrm>
          <a:prstGeom prst="line">
            <a:avLst/>
          </a:prstGeom>
          <a:noFill/>
          <a:ln w="25400">
            <a:solidFill>
              <a:schemeClr val="tx1"/>
            </a:solidFill>
            <a:round/>
            <a:headEnd/>
            <a:tailEnd/>
          </a:ln>
          <a:effectLst/>
        </p:spPr>
        <p:txBody>
          <a:bodyPr wrap="none" anchor="ctr">
            <a:prstTxWarp prst="textNoShape">
              <a:avLst/>
            </a:prstTxWarp>
          </a:bodyPr>
          <a:lstStyle/>
          <a:p>
            <a:pPr eaLnBrk="1" hangingPunct="1">
              <a:spcBef>
                <a:spcPct val="0"/>
              </a:spcBef>
            </a:pPr>
            <a:endParaRPr lang="en-US" sz="2800">
              <a:solidFill>
                <a:prstClr val="black"/>
              </a:solidFill>
              <a:latin typeface="Calibri"/>
              <a:ea typeface="ＭＳ Ｐゴシック"/>
              <a:cs typeface="Calibri"/>
            </a:endParaRPr>
          </a:p>
        </p:txBody>
      </p:sp>
      <p:sp>
        <p:nvSpPr>
          <p:cNvPr id="14" name="Line 9">
            <a:extLst>
              <a:ext uri="{FF2B5EF4-FFF2-40B4-BE49-F238E27FC236}">
                <a16:creationId xmlns:a16="http://schemas.microsoft.com/office/drawing/2014/main" id="{A523D218-EC7A-4030-B0CD-C2C69C7FAFCD}"/>
              </a:ext>
            </a:extLst>
          </p:cNvPr>
          <p:cNvSpPr>
            <a:spLocks noChangeShapeType="1"/>
          </p:cNvSpPr>
          <p:nvPr/>
        </p:nvSpPr>
        <p:spPr bwMode="auto">
          <a:xfrm>
            <a:off x="6378575" y="1708150"/>
            <a:ext cx="0" cy="261938"/>
          </a:xfrm>
          <a:prstGeom prst="line">
            <a:avLst/>
          </a:prstGeom>
          <a:noFill/>
          <a:ln w="25400">
            <a:solidFill>
              <a:schemeClr val="tx1"/>
            </a:solidFill>
            <a:round/>
            <a:headEnd/>
            <a:tailEnd/>
          </a:ln>
          <a:effectLst/>
        </p:spPr>
        <p:txBody>
          <a:bodyPr wrap="none" anchor="ctr">
            <a:prstTxWarp prst="textNoShape">
              <a:avLst/>
            </a:prstTxWarp>
          </a:bodyPr>
          <a:lstStyle/>
          <a:p>
            <a:pPr eaLnBrk="1" hangingPunct="1">
              <a:spcBef>
                <a:spcPct val="0"/>
              </a:spcBef>
            </a:pPr>
            <a:endParaRPr lang="en-US" sz="2800">
              <a:solidFill>
                <a:prstClr val="black"/>
              </a:solidFill>
              <a:latin typeface="Calibri"/>
              <a:ea typeface="ＭＳ Ｐゴシック"/>
              <a:cs typeface="Calibri"/>
            </a:endParaRPr>
          </a:p>
        </p:txBody>
      </p:sp>
    </p:spTree>
    <p:extLst>
      <p:ext uri="{BB962C8B-B14F-4D97-AF65-F5344CB8AC3E}">
        <p14:creationId xmlns:p14="http://schemas.microsoft.com/office/powerpoint/2010/main" val="256677496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116</a:t>
            </a:fld>
            <a:endParaRPr lang="en-US" altLang="en-US"/>
          </a:p>
        </p:txBody>
      </p:sp>
      <p:sp>
        <p:nvSpPr>
          <p:cNvPr id="45059" name="Text Box 2"/>
          <p:cNvSpPr txBox="1">
            <a:spLocks noChangeArrowheads="1"/>
          </p:cNvSpPr>
          <p:nvPr/>
        </p:nvSpPr>
        <p:spPr bwMode="auto">
          <a:xfrm>
            <a:off x="381000" y="349196"/>
            <a:ext cx="754951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Example: True v. False Sharing v. Hit?</a:t>
            </a:r>
            <a:endParaRPr lang="en-US" altLang="en-US" b="1" dirty="0">
              <a:solidFill>
                <a:srgbClr val="CC0000"/>
              </a:solidFill>
              <a:latin typeface="Courier New" panose="02070309020205020404" pitchFamily="49" charset="0"/>
              <a:cs typeface="Courier New" panose="02070309020205020404" pitchFamily="49" charset="0"/>
            </a:endParaRP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1" name="Text Box 4"/>
          <p:cNvSpPr txBox="1">
            <a:spLocks noChangeArrowheads="1"/>
          </p:cNvSpPr>
          <p:nvPr/>
        </p:nvSpPr>
        <p:spPr bwMode="auto">
          <a:xfrm>
            <a:off x="381000" y="1243694"/>
            <a:ext cx="848783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
                <a:srgbClr val="CC0000"/>
              </a:buClr>
            </a:pPr>
            <a:r>
              <a:rPr lang="en-US" altLang="en-US" sz="2400" dirty="0">
                <a:latin typeface="Arial" panose="020B0604020202020204" pitchFamily="34" charset="0"/>
              </a:rPr>
              <a:t> Assume </a:t>
            </a:r>
            <a:r>
              <a:rPr lang="en-US" altLang="zh-CN" sz="2400" dirty="0">
                <a:latin typeface="Arial" panose="020B0604020202020204" pitchFamily="34" charset="0"/>
              </a:rPr>
              <a:t>X</a:t>
            </a:r>
            <a:r>
              <a:rPr lang="en-US" altLang="en-US" sz="2400" dirty="0">
                <a:latin typeface="Arial" panose="020B0604020202020204" pitchFamily="34" charset="0"/>
              </a:rPr>
              <a:t> and Y in same cache line. </a:t>
            </a:r>
            <a:br>
              <a:rPr lang="en-US" altLang="en-US" sz="2400" dirty="0">
                <a:latin typeface="Arial" panose="020B0604020202020204" pitchFamily="34" charset="0"/>
              </a:rPr>
            </a:br>
            <a:r>
              <a:rPr lang="en-US" altLang="en-US" sz="2400" dirty="0">
                <a:latin typeface="Arial" panose="020B0604020202020204" pitchFamily="34" charset="0"/>
              </a:rPr>
              <a:t>  P1 and P2 both read X and Y before.</a:t>
            </a:r>
          </a:p>
        </p:txBody>
      </p:sp>
      <p:pic>
        <p:nvPicPr>
          <p:cNvPr id="12" name="table">
            <a:extLst>
              <a:ext uri="{FF2B5EF4-FFF2-40B4-BE49-F238E27FC236}">
                <a16:creationId xmlns:a16="http://schemas.microsoft.com/office/drawing/2014/main" id="{4192A261-FCE1-41D6-9400-36738090F860}"/>
              </a:ext>
            </a:extLst>
          </p:cNvPr>
          <p:cNvPicPr>
            <a:picLocks noChangeAspect="1"/>
          </p:cNvPicPr>
          <p:nvPr/>
        </p:nvPicPr>
        <p:blipFill>
          <a:blip r:embed="rId3"/>
          <a:stretch>
            <a:fillRect/>
          </a:stretch>
        </p:blipFill>
        <p:spPr>
          <a:xfrm>
            <a:off x="216543" y="2074691"/>
            <a:ext cx="8634713" cy="4236330"/>
          </a:xfrm>
          <a:prstGeom prst="rect">
            <a:avLst/>
          </a:prstGeom>
        </p:spPr>
      </p:pic>
    </p:spTree>
    <p:extLst>
      <p:ext uri="{BB962C8B-B14F-4D97-AF65-F5344CB8AC3E}">
        <p14:creationId xmlns:p14="http://schemas.microsoft.com/office/powerpoint/2010/main" val="289675927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117</a:t>
            </a:fld>
            <a:endParaRPr lang="en-US" altLang="en-US"/>
          </a:p>
        </p:txBody>
      </p:sp>
      <p:sp>
        <p:nvSpPr>
          <p:cNvPr id="45059" name="Text Box 2"/>
          <p:cNvSpPr txBox="1">
            <a:spLocks noChangeArrowheads="1"/>
          </p:cNvSpPr>
          <p:nvPr/>
        </p:nvSpPr>
        <p:spPr bwMode="auto">
          <a:xfrm>
            <a:off x="441324" y="396875"/>
            <a:ext cx="70389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Issues in Complex Pipeline Control</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1" name="Text Box 4"/>
          <p:cNvSpPr txBox="1">
            <a:spLocks noChangeArrowheads="1"/>
          </p:cNvSpPr>
          <p:nvPr/>
        </p:nvSpPr>
        <p:spPr bwMode="auto">
          <a:xfrm>
            <a:off x="381001" y="1243694"/>
            <a:ext cx="8270239"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
                <a:srgbClr val="CC0000"/>
              </a:buClr>
            </a:pPr>
            <a:r>
              <a:rPr lang="en-US" altLang="en-US" sz="2000" dirty="0">
                <a:latin typeface="Arial" panose="020B0604020202020204" pitchFamily="34" charset="0"/>
              </a:rPr>
              <a:t> Structural conflicts at the execution stage if some FPU or memory unit is not pipelined and takes more than one cycle</a:t>
            </a:r>
          </a:p>
          <a:p>
            <a:pPr>
              <a:spcBef>
                <a:spcPct val="0"/>
              </a:spcBef>
              <a:buClr>
                <a:srgbClr val="CC0000"/>
              </a:buClr>
            </a:pPr>
            <a:r>
              <a:rPr lang="en-US" altLang="en-US" sz="2000" dirty="0">
                <a:latin typeface="Arial" panose="020B0604020202020204" pitchFamily="34" charset="0"/>
              </a:rPr>
              <a:t> Structural conflicts at the write-back stage due to variable latencies of different functional units</a:t>
            </a:r>
          </a:p>
          <a:p>
            <a:pPr>
              <a:spcBef>
                <a:spcPct val="0"/>
              </a:spcBef>
              <a:buClr>
                <a:srgbClr val="CC0000"/>
              </a:buClr>
            </a:pPr>
            <a:r>
              <a:rPr lang="en-US" altLang="en-US" sz="2000" dirty="0">
                <a:latin typeface="Arial" panose="020B0604020202020204" pitchFamily="34" charset="0"/>
              </a:rPr>
              <a:t> Out-of-order write hazards due to variable latencies of different functional units</a:t>
            </a:r>
          </a:p>
          <a:p>
            <a:pPr>
              <a:spcBef>
                <a:spcPct val="0"/>
              </a:spcBef>
              <a:buClr>
                <a:srgbClr val="CC0000"/>
              </a:buClr>
            </a:pPr>
            <a:r>
              <a:rPr lang="en-US" altLang="en-US" sz="2000" dirty="0">
                <a:latin typeface="Arial" panose="020B0604020202020204" pitchFamily="34" charset="0"/>
              </a:rPr>
              <a:t> How to handle exceptions?</a:t>
            </a:r>
          </a:p>
        </p:txBody>
      </p:sp>
      <p:grpSp>
        <p:nvGrpSpPr>
          <p:cNvPr id="6" name="Group 42"/>
          <p:cNvGrpSpPr/>
          <p:nvPr/>
        </p:nvGrpSpPr>
        <p:grpSpPr>
          <a:xfrm>
            <a:off x="1870364" y="2865180"/>
            <a:ext cx="6159500" cy="3856296"/>
            <a:chOff x="317500" y="1435100"/>
            <a:chExt cx="7951788" cy="4978400"/>
          </a:xfrm>
        </p:grpSpPr>
        <p:grpSp>
          <p:nvGrpSpPr>
            <p:cNvPr id="7" name="Group 3"/>
            <p:cNvGrpSpPr>
              <a:grpSpLocks/>
            </p:cNvGrpSpPr>
            <p:nvPr/>
          </p:nvGrpSpPr>
          <p:grpSpPr bwMode="auto">
            <a:xfrm>
              <a:off x="317500" y="2514600"/>
              <a:ext cx="812800" cy="812800"/>
              <a:chOff x="200" y="1584"/>
              <a:chExt cx="512" cy="512"/>
            </a:xfrm>
          </p:grpSpPr>
          <p:sp>
            <p:nvSpPr>
              <p:cNvPr id="44" name="Rectangle 4"/>
              <p:cNvSpPr>
                <a:spLocks noChangeArrowheads="1"/>
              </p:cNvSpPr>
              <p:nvPr/>
            </p:nvSpPr>
            <p:spPr bwMode="auto">
              <a:xfrm>
                <a:off x="200" y="1584"/>
                <a:ext cx="512" cy="512"/>
              </a:xfrm>
              <a:prstGeom prst="rect">
                <a:avLst/>
              </a:prstGeom>
              <a:noFill/>
              <a:ln w="25400">
                <a:solidFill>
                  <a:schemeClr val="tx1"/>
                </a:solidFill>
                <a:miter lim="800000"/>
                <a:headEnd/>
                <a:tailEnd/>
              </a:ln>
            </p:spPr>
            <p:txBody>
              <a:bodyPr wrap="none" anchor="ctr">
                <a:prstTxWarp prst="textNoShape">
                  <a:avLst/>
                </a:prstTxWarp>
              </a:bodyPr>
              <a:lstStyle/>
              <a:p>
                <a:pPr algn="ctr"/>
                <a:endParaRPr lang="en-US">
                  <a:solidFill>
                    <a:srgbClr val="000000"/>
                  </a:solidFill>
                  <a:latin typeface="Calibri"/>
                  <a:cs typeface="Calibri"/>
                </a:endParaRPr>
              </a:p>
            </p:txBody>
          </p:sp>
          <p:sp>
            <p:nvSpPr>
              <p:cNvPr id="45" name="Rectangle 5"/>
              <p:cNvSpPr>
                <a:spLocks noChangeArrowheads="1"/>
              </p:cNvSpPr>
              <p:nvPr/>
            </p:nvSpPr>
            <p:spPr bwMode="auto">
              <a:xfrm>
                <a:off x="200" y="1711"/>
                <a:ext cx="496" cy="323"/>
              </a:xfrm>
              <a:prstGeom prst="rect">
                <a:avLst/>
              </a:prstGeom>
              <a:noFill/>
              <a:ln w="25400">
                <a:noFill/>
                <a:miter lim="800000"/>
                <a:headEnd/>
                <a:tailEnd/>
              </a:ln>
            </p:spPr>
            <p:txBody>
              <a:bodyPr wrap="square" lIns="90488" tIns="44450" rIns="90488" bIns="44450">
                <a:prstTxWarp prst="textNoShape">
                  <a:avLst/>
                </a:prstTxWarp>
                <a:spAutoFit/>
              </a:bodyPr>
              <a:lstStyle/>
              <a:p>
                <a:pPr algn="ctr">
                  <a:spcBef>
                    <a:spcPct val="0"/>
                  </a:spcBef>
                </a:pPr>
                <a:r>
                  <a:rPr lang="en-US" sz="2000" dirty="0">
                    <a:solidFill>
                      <a:srgbClr val="56127A"/>
                    </a:solidFill>
                    <a:latin typeface="Calibri"/>
                    <a:cs typeface="Calibri"/>
                  </a:rPr>
                  <a:t>IF</a:t>
                </a:r>
              </a:p>
            </p:txBody>
          </p:sp>
        </p:grpSp>
        <p:sp>
          <p:nvSpPr>
            <p:cNvPr id="8" name="Rectangle 6"/>
            <p:cNvSpPr>
              <a:spLocks noChangeArrowheads="1"/>
            </p:cNvSpPr>
            <p:nvPr/>
          </p:nvSpPr>
          <p:spPr bwMode="auto">
            <a:xfrm>
              <a:off x="1528763" y="2716213"/>
              <a:ext cx="657225" cy="513223"/>
            </a:xfrm>
            <a:prstGeom prst="rect">
              <a:avLst/>
            </a:prstGeom>
            <a:noFill/>
            <a:ln w="25400">
              <a:noFill/>
              <a:miter lim="800000"/>
              <a:headEnd/>
              <a:tailEnd/>
            </a:ln>
          </p:spPr>
          <p:txBody>
            <a:bodyPr wrap="square" lIns="90488" tIns="44450" rIns="90488" bIns="44450">
              <a:prstTxWarp prst="textNoShape">
                <a:avLst/>
              </a:prstTxWarp>
              <a:spAutoFit/>
            </a:bodyPr>
            <a:lstStyle/>
            <a:p>
              <a:pPr algn="ctr">
                <a:spcBef>
                  <a:spcPct val="0"/>
                </a:spcBef>
              </a:pPr>
              <a:r>
                <a:rPr lang="en-US" sz="2000">
                  <a:solidFill>
                    <a:srgbClr val="56127A"/>
                  </a:solidFill>
                  <a:latin typeface="Calibri"/>
                  <a:cs typeface="Calibri"/>
                </a:rPr>
                <a:t>ID</a:t>
              </a:r>
            </a:p>
          </p:txBody>
        </p:sp>
        <p:sp>
          <p:nvSpPr>
            <p:cNvPr id="9" name="Line 7"/>
            <p:cNvSpPr>
              <a:spLocks noChangeShapeType="1"/>
            </p:cNvSpPr>
            <p:nvPr/>
          </p:nvSpPr>
          <p:spPr bwMode="auto">
            <a:xfrm>
              <a:off x="1143000" y="2908300"/>
              <a:ext cx="292100" cy="0"/>
            </a:xfrm>
            <a:prstGeom prst="line">
              <a:avLst/>
            </a:prstGeom>
            <a:noFill/>
            <a:ln w="25400">
              <a:solidFill>
                <a:schemeClr val="tx1"/>
              </a:solidFill>
              <a:round/>
              <a:headEnd/>
              <a:tailEnd type="triangle" w="lg" len="lg"/>
            </a:ln>
          </p:spPr>
          <p:txBody>
            <a:bodyPr wrap="none" anchor="ctr">
              <a:prstTxWarp prst="textNoShape">
                <a:avLst/>
              </a:prstTxWarp>
            </a:bodyPr>
            <a:lstStyle/>
            <a:p>
              <a:pPr algn="ctr"/>
              <a:endParaRPr lang="en-US">
                <a:solidFill>
                  <a:srgbClr val="000000"/>
                </a:solidFill>
                <a:latin typeface="Calibri"/>
                <a:cs typeface="Calibri"/>
              </a:endParaRPr>
            </a:p>
          </p:txBody>
        </p:sp>
        <p:sp>
          <p:nvSpPr>
            <p:cNvPr id="10" name="Rectangle 8"/>
            <p:cNvSpPr>
              <a:spLocks noChangeArrowheads="1"/>
            </p:cNvSpPr>
            <p:nvPr/>
          </p:nvSpPr>
          <p:spPr bwMode="auto">
            <a:xfrm>
              <a:off x="1435100" y="2540000"/>
              <a:ext cx="812800" cy="812800"/>
            </a:xfrm>
            <a:prstGeom prst="rect">
              <a:avLst/>
            </a:prstGeom>
            <a:noFill/>
            <a:ln w="25400">
              <a:solidFill>
                <a:schemeClr val="tx1"/>
              </a:solidFill>
              <a:miter lim="800000"/>
              <a:headEnd/>
              <a:tailEnd/>
            </a:ln>
          </p:spPr>
          <p:txBody>
            <a:bodyPr wrap="none" anchor="ctr">
              <a:prstTxWarp prst="textNoShape">
                <a:avLst/>
              </a:prstTxWarp>
            </a:bodyPr>
            <a:lstStyle/>
            <a:p>
              <a:pPr algn="ctr"/>
              <a:endParaRPr lang="en-US">
                <a:solidFill>
                  <a:srgbClr val="000000"/>
                </a:solidFill>
                <a:latin typeface="Calibri"/>
                <a:cs typeface="Calibri"/>
              </a:endParaRPr>
            </a:p>
          </p:txBody>
        </p:sp>
        <p:sp>
          <p:nvSpPr>
            <p:cNvPr id="11" name="Rectangle 9"/>
            <p:cNvSpPr>
              <a:spLocks noChangeArrowheads="1"/>
            </p:cNvSpPr>
            <p:nvPr/>
          </p:nvSpPr>
          <p:spPr bwMode="auto">
            <a:xfrm>
              <a:off x="2580071" y="2514600"/>
              <a:ext cx="925130" cy="850900"/>
            </a:xfrm>
            <a:prstGeom prst="rect">
              <a:avLst/>
            </a:prstGeom>
            <a:solidFill>
              <a:schemeClr val="accent1"/>
            </a:solidFill>
            <a:ln w="25400">
              <a:solidFill>
                <a:srgbClr val="FF0000"/>
              </a:solidFill>
              <a:miter lim="800000"/>
              <a:headEnd/>
              <a:tailEnd/>
            </a:ln>
          </p:spPr>
          <p:txBody>
            <a:bodyPr wrap="none" anchor="ctr">
              <a:prstTxWarp prst="textNoShape">
                <a:avLst/>
              </a:prstTxWarp>
            </a:bodyPr>
            <a:lstStyle/>
            <a:p>
              <a:pPr algn="ctr"/>
              <a:endParaRPr lang="en-US">
                <a:solidFill>
                  <a:srgbClr val="000000"/>
                </a:solidFill>
                <a:latin typeface="Calibri"/>
                <a:cs typeface="Calibri"/>
              </a:endParaRPr>
            </a:p>
          </p:txBody>
        </p:sp>
        <p:grpSp>
          <p:nvGrpSpPr>
            <p:cNvPr id="12" name="Group 10"/>
            <p:cNvGrpSpPr>
              <a:grpSpLocks/>
            </p:cNvGrpSpPr>
            <p:nvPr/>
          </p:nvGrpSpPr>
          <p:grpSpPr bwMode="auto">
            <a:xfrm>
              <a:off x="7073900" y="2514600"/>
              <a:ext cx="819150" cy="812800"/>
              <a:chOff x="4456" y="1584"/>
              <a:chExt cx="516" cy="512"/>
            </a:xfrm>
          </p:grpSpPr>
          <p:sp>
            <p:nvSpPr>
              <p:cNvPr id="42" name="Rectangle 11"/>
              <p:cNvSpPr>
                <a:spLocks noChangeArrowheads="1"/>
              </p:cNvSpPr>
              <p:nvPr/>
            </p:nvSpPr>
            <p:spPr bwMode="auto">
              <a:xfrm>
                <a:off x="4456" y="1584"/>
                <a:ext cx="512" cy="512"/>
              </a:xfrm>
              <a:prstGeom prst="rect">
                <a:avLst/>
              </a:prstGeom>
              <a:noFill/>
              <a:ln w="25400">
                <a:solidFill>
                  <a:schemeClr val="tx1"/>
                </a:solidFill>
                <a:miter lim="800000"/>
                <a:headEnd/>
                <a:tailEnd/>
              </a:ln>
            </p:spPr>
            <p:txBody>
              <a:bodyPr wrap="none" anchor="ctr">
                <a:prstTxWarp prst="textNoShape">
                  <a:avLst/>
                </a:prstTxWarp>
              </a:bodyPr>
              <a:lstStyle/>
              <a:p>
                <a:pPr algn="ctr"/>
                <a:endParaRPr lang="en-US">
                  <a:solidFill>
                    <a:srgbClr val="000000"/>
                  </a:solidFill>
                  <a:latin typeface="Calibri"/>
                  <a:cs typeface="Calibri"/>
                </a:endParaRPr>
              </a:p>
            </p:txBody>
          </p:sp>
          <p:sp>
            <p:nvSpPr>
              <p:cNvPr id="43" name="Rectangle 12"/>
              <p:cNvSpPr>
                <a:spLocks noChangeArrowheads="1"/>
              </p:cNvSpPr>
              <p:nvPr/>
            </p:nvSpPr>
            <p:spPr bwMode="auto">
              <a:xfrm>
                <a:off x="4476" y="1711"/>
                <a:ext cx="496" cy="323"/>
              </a:xfrm>
              <a:prstGeom prst="rect">
                <a:avLst/>
              </a:prstGeom>
              <a:noFill/>
              <a:ln w="25400">
                <a:noFill/>
                <a:miter lim="800000"/>
                <a:headEnd/>
                <a:tailEnd/>
              </a:ln>
            </p:spPr>
            <p:txBody>
              <a:bodyPr wrap="square" lIns="90488" tIns="44450" rIns="90488" bIns="44450">
                <a:prstTxWarp prst="textNoShape">
                  <a:avLst/>
                </a:prstTxWarp>
                <a:spAutoFit/>
              </a:bodyPr>
              <a:lstStyle/>
              <a:p>
                <a:pPr algn="ctr">
                  <a:spcBef>
                    <a:spcPct val="0"/>
                  </a:spcBef>
                </a:pPr>
                <a:r>
                  <a:rPr lang="en-US" sz="2000" dirty="0">
                    <a:solidFill>
                      <a:srgbClr val="56127A"/>
                    </a:solidFill>
                    <a:latin typeface="Calibri"/>
                    <a:cs typeface="Calibri"/>
                  </a:rPr>
                  <a:t>WB</a:t>
                </a:r>
              </a:p>
            </p:txBody>
          </p:sp>
        </p:grpSp>
        <p:sp>
          <p:nvSpPr>
            <p:cNvPr id="13" name="Rectangle 13"/>
            <p:cNvSpPr>
              <a:spLocks noChangeArrowheads="1"/>
            </p:cNvSpPr>
            <p:nvPr/>
          </p:nvSpPr>
          <p:spPr bwMode="auto">
            <a:xfrm>
              <a:off x="4140200" y="1752600"/>
              <a:ext cx="812800" cy="812800"/>
            </a:xfrm>
            <a:prstGeom prst="rect">
              <a:avLst/>
            </a:prstGeom>
            <a:noFill/>
            <a:ln w="25400">
              <a:solidFill>
                <a:schemeClr val="tx1"/>
              </a:solidFill>
              <a:miter lim="800000"/>
              <a:headEnd/>
              <a:tailEnd/>
            </a:ln>
          </p:spPr>
          <p:txBody>
            <a:bodyPr wrap="none" anchor="ctr">
              <a:prstTxWarp prst="textNoShape">
                <a:avLst/>
              </a:prstTxWarp>
            </a:bodyPr>
            <a:lstStyle/>
            <a:p>
              <a:pPr algn="ctr"/>
              <a:endParaRPr lang="en-US">
                <a:solidFill>
                  <a:srgbClr val="000000"/>
                </a:solidFill>
                <a:latin typeface="Calibri"/>
                <a:cs typeface="Calibri"/>
              </a:endParaRPr>
            </a:p>
          </p:txBody>
        </p:sp>
        <p:sp>
          <p:nvSpPr>
            <p:cNvPr id="14" name="Rectangle 14"/>
            <p:cNvSpPr>
              <a:spLocks noChangeArrowheads="1"/>
            </p:cNvSpPr>
            <p:nvPr/>
          </p:nvSpPr>
          <p:spPr bwMode="auto">
            <a:xfrm>
              <a:off x="4154033" y="2025336"/>
              <a:ext cx="854477" cy="513223"/>
            </a:xfrm>
            <a:prstGeom prst="rect">
              <a:avLst/>
            </a:prstGeom>
            <a:noFill/>
            <a:ln w="25400">
              <a:noFill/>
              <a:miter lim="800000"/>
              <a:headEnd/>
              <a:tailEnd/>
            </a:ln>
          </p:spPr>
          <p:txBody>
            <a:bodyPr wrap="square" lIns="90488" tIns="44450" rIns="90488" bIns="44450">
              <a:prstTxWarp prst="textNoShape">
                <a:avLst/>
              </a:prstTxWarp>
              <a:spAutoFit/>
            </a:bodyPr>
            <a:lstStyle/>
            <a:p>
              <a:pPr algn="ctr">
                <a:spcBef>
                  <a:spcPct val="0"/>
                </a:spcBef>
              </a:pPr>
              <a:r>
                <a:rPr lang="en-US" sz="2000" dirty="0">
                  <a:solidFill>
                    <a:srgbClr val="56127A"/>
                  </a:solidFill>
                  <a:latin typeface="Calibri"/>
                  <a:cs typeface="Calibri"/>
                </a:rPr>
                <a:t>ALU</a:t>
              </a:r>
            </a:p>
          </p:txBody>
        </p:sp>
        <p:sp>
          <p:nvSpPr>
            <p:cNvPr id="15" name="Rectangle 15"/>
            <p:cNvSpPr>
              <a:spLocks noChangeArrowheads="1"/>
            </p:cNvSpPr>
            <p:nvPr/>
          </p:nvSpPr>
          <p:spPr bwMode="auto">
            <a:xfrm>
              <a:off x="5422900" y="1752600"/>
              <a:ext cx="1168400" cy="812800"/>
            </a:xfrm>
            <a:prstGeom prst="rect">
              <a:avLst/>
            </a:prstGeom>
            <a:noFill/>
            <a:ln w="25400">
              <a:solidFill>
                <a:schemeClr val="tx1"/>
              </a:solidFill>
              <a:miter lim="800000"/>
              <a:headEnd/>
              <a:tailEnd/>
            </a:ln>
          </p:spPr>
          <p:txBody>
            <a:bodyPr wrap="none" anchor="ctr">
              <a:prstTxWarp prst="textNoShape">
                <a:avLst/>
              </a:prstTxWarp>
            </a:bodyPr>
            <a:lstStyle/>
            <a:p>
              <a:pPr algn="ctr"/>
              <a:endParaRPr lang="en-US">
                <a:solidFill>
                  <a:srgbClr val="000000"/>
                </a:solidFill>
                <a:latin typeface="Calibri"/>
                <a:cs typeface="Calibri"/>
              </a:endParaRPr>
            </a:p>
          </p:txBody>
        </p:sp>
        <p:sp>
          <p:nvSpPr>
            <p:cNvPr id="16" name="Rectangle 16"/>
            <p:cNvSpPr>
              <a:spLocks noChangeArrowheads="1"/>
            </p:cNvSpPr>
            <p:nvPr/>
          </p:nvSpPr>
          <p:spPr bwMode="auto">
            <a:xfrm>
              <a:off x="5432878" y="1954213"/>
              <a:ext cx="991736" cy="513223"/>
            </a:xfrm>
            <a:prstGeom prst="rect">
              <a:avLst/>
            </a:prstGeom>
            <a:noFill/>
            <a:ln w="25400">
              <a:noFill/>
              <a:miter lim="800000"/>
              <a:headEnd/>
              <a:tailEnd/>
            </a:ln>
          </p:spPr>
          <p:txBody>
            <a:bodyPr wrap="square" lIns="90488" tIns="44450" rIns="90488" bIns="44450">
              <a:prstTxWarp prst="textNoShape">
                <a:avLst/>
              </a:prstTxWarp>
              <a:spAutoFit/>
            </a:bodyPr>
            <a:lstStyle/>
            <a:p>
              <a:pPr algn="ctr">
                <a:spcBef>
                  <a:spcPct val="0"/>
                </a:spcBef>
              </a:pPr>
              <a:r>
                <a:rPr lang="en-US" sz="2000" dirty="0" err="1">
                  <a:solidFill>
                    <a:srgbClr val="56127A"/>
                  </a:solidFill>
                  <a:latin typeface="Calibri"/>
                  <a:cs typeface="Calibri"/>
                </a:rPr>
                <a:t>Mem</a:t>
              </a:r>
              <a:endParaRPr lang="en-US" sz="2000" dirty="0">
                <a:solidFill>
                  <a:srgbClr val="56127A"/>
                </a:solidFill>
                <a:latin typeface="Calibri"/>
                <a:cs typeface="Calibri"/>
              </a:endParaRPr>
            </a:p>
          </p:txBody>
        </p:sp>
        <p:sp>
          <p:nvSpPr>
            <p:cNvPr id="17" name="Rectangle 17"/>
            <p:cNvSpPr>
              <a:spLocks noChangeArrowheads="1"/>
            </p:cNvSpPr>
            <p:nvPr/>
          </p:nvSpPr>
          <p:spPr bwMode="auto">
            <a:xfrm>
              <a:off x="4140200" y="2933700"/>
              <a:ext cx="1651000" cy="812800"/>
            </a:xfrm>
            <a:prstGeom prst="rect">
              <a:avLst/>
            </a:prstGeom>
            <a:noFill/>
            <a:ln w="25400">
              <a:solidFill>
                <a:schemeClr val="tx1"/>
              </a:solidFill>
              <a:miter lim="800000"/>
              <a:headEnd/>
              <a:tailEnd/>
            </a:ln>
          </p:spPr>
          <p:txBody>
            <a:bodyPr wrap="none" anchor="ctr">
              <a:prstTxWarp prst="textNoShape">
                <a:avLst/>
              </a:prstTxWarp>
            </a:bodyPr>
            <a:lstStyle/>
            <a:p>
              <a:pPr algn="ctr"/>
              <a:endParaRPr lang="en-US">
                <a:solidFill>
                  <a:srgbClr val="000000"/>
                </a:solidFill>
                <a:latin typeface="Calibri"/>
                <a:cs typeface="Calibri"/>
              </a:endParaRPr>
            </a:p>
          </p:txBody>
        </p:sp>
        <p:sp>
          <p:nvSpPr>
            <p:cNvPr id="18" name="Rectangle 18"/>
            <p:cNvSpPr>
              <a:spLocks noChangeArrowheads="1"/>
            </p:cNvSpPr>
            <p:nvPr/>
          </p:nvSpPr>
          <p:spPr bwMode="auto">
            <a:xfrm>
              <a:off x="4252405" y="3135314"/>
              <a:ext cx="1377217" cy="513223"/>
            </a:xfrm>
            <a:prstGeom prst="rect">
              <a:avLst/>
            </a:prstGeom>
            <a:noFill/>
            <a:ln w="25400">
              <a:noFill/>
              <a:miter lim="800000"/>
              <a:headEnd/>
              <a:tailEnd/>
            </a:ln>
          </p:spPr>
          <p:txBody>
            <a:bodyPr wrap="square" lIns="90488" tIns="44450" rIns="90488" bIns="44450">
              <a:prstTxWarp prst="textNoShape">
                <a:avLst/>
              </a:prstTxWarp>
              <a:spAutoFit/>
            </a:bodyPr>
            <a:lstStyle/>
            <a:p>
              <a:pPr algn="ctr">
                <a:spcBef>
                  <a:spcPct val="0"/>
                </a:spcBef>
              </a:pPr>
              <a:r>
                <a:rPr lang="en-US" sz="2000" dirty="0" err="1">
                  <a:solidFill>
                    <a:srgbClr val="56127A"/>
                  </a:solidFill>
                  <a:latin typeface="Calibri"/>
                  <a:cs typeface="Calibri"/>
                </a:rPr>
                <a:t>Fadd</a:t>
              </a:r>
              <a:endParaRPr lang="en-US" sz="2000" dirty="0">
                <a:solidFill>
                  <a:srgbClr val="56127A"/>
                </a:solidFill>
                <a:latin typeface="Calibri"/>
                <a:cs typeface="Calibri"/>
              </a:endParaRPr>
            </a:p>
          </p:txBody>
        </p:sp>
        <p:sp>
          <p:nvSpPr>
            <p:cNvPr id="19" name="Rectangle 19"/>
            <p:cNvSpPr>
              <a:spLocks noChangeArrowheads="1"/>
            </p:cNvSpPr>
            <p:nvPr/>
          </p:nvSpPr>
          <p:spPr bwMode="auto">
            <a:xfrm>
              <a:off x="4140200" y="3924300"/>
              <a:ext cx="1651000" cy="812800"/>
            </a:xfrm>
            <a:prstGeom prst="rect">
              <a:avLst/>
            </a:prstGeom>
            <a:noFill/>
            <a:ln w="25400">
              <a:solidFill>
                <a:schemeClr val="tx1"/>
              </a:solidFill>
              <a:miter lim="800000"/>
              <a:headEnd/>
              <a:tailEnd/>
            </a:ln>
          </p:spPr>
          <p:txBody>
            <a:bodyPr wrap="none" anchor="ctr">
              <a:prstTxWarp prst="textNoShape">
                <a:avLst/>
              </a:prstTxWarp>
            </a:bodyPr>
            <a:lstStyle/>
            <a:p>
              <a:pPr algn="ctr"/>
              <a:endParaRPr lang="en-US">
                <a:solidFill>
                  <a:srgbClr val="000000"/>
                </a:solidFill>
                <a:latin typeface="Calibri"/>
                <a:cs typeface="Calibri"/>
              </a:endParaRPr>
            </a:p>
          </p:txBody>
        </p:sp>
        <p:sp>
          <p:nvSpPr>
            <p:cNvPr id="20" name="Rectangle 20"/>
            <p:cNvSpPr>
              <a:spLocks noChangeArrowheads="1"/>
            </p:cNvSpPr>
            <p:nvPr/>
          </p:nvSpPr>
          <p:spPr bwMode="auto">
            <a:xfrm>
              <a:off x="4252405" y="4125914"/>
              <a:ext cx="1278844" cy="513223"/>
            </a:xfrm>
            <a:prstGeom prst="rect">
              <a:avLst/>
            </a:prstGeom>
            <a:noFill/>
            <a:ln w="25400">
              <a:noFill/>
              <a:miter lim="800000"/>
              <a:headEnd/>
              <a:tailEnd/>
            </a:ln>
          </p:spPr>
          <p:txBody>
            <a:bodyPr wrap="square" lIns="90488" tIns="44450" rIns="90488" bIns="44450">
              <a:prstTxWarp prst="textNoShape">
                <a:avLst/>
              </a:prstTxWarp>
              <a:spAutoFit/>
            </a:bodyPr>
            <a:lstStyle/>
            <a:p>
              <a:pPr algn="ctr">
                <a:spcBef>
                  <a:spcPct val="0"/>
                </a:spcBef>
              </a:pPr>
              <a:r>
                <a:rPr lang="en-US" sz="2000" dirty="0" err="1">
                  <a:solidFill>
                    <a:srgbClr val="56127A"/>
                  </a:solidFill>
                  <a:latin typeface="Calibri"/>
                  <a:cs typeface="Calibri"/>
                </a:rPr>
                <a:t>Fmul</a:t>
              </a:r>
              <a:endParaRPr lang="en-US" sz="2000" dirty="0">
                <a:solidFill>
                  <a:srgbClr val="56127A"/>
                </a:solidFill>
                <a:latin typeface="Calibri"/>
                <a:cs typeface="Calibri"/>
              </a:endParaRPr>
            </a:p>
          </p:txBody>
        </p:sp>
        <p:sp>
          <p:nvSpPr>
            <p:cNvPr id="21" name="Rectangle 21"/>
            <p:cNvSpPr>
              <a:spLocks noChangeArrowheads="1"/>
            </p:cNvSpPr>
            <p:nvPr/>
          </p:nvSpPr>
          <p:spPr bwMode="auto">
            <a:xfrm>
              <a:off x="4140200" y="5600700"/>
              <a:ext cx="1651000" cy="812800"/>
            </a:xfrm>
            <a:prstGeom prst="rect">
              <a:avLst/>
            </a:prstGeom>
            <a:noFill/>
            <a:ln w="25400">
              <a:solidFill>
                <a:schemeClr val="tx1"/>
              </a:solidFill>
              <a:miter lim="800000"/>
              <a:headEnd/>
              <a:tailEnd/>
            </a:ln>
          </p:spPr>
          <p:txBody>
            <a:bodyPr wrap="none" anchor="ctr">
              <a:prstTxWarp prst="textNoShape">
                <a:avLst/>
              </a:prstTxWarp>
            </a:bodyPr>
            <a:lstStyle/>
            <a:p>
              <a:pPr algn="ctr"/>
              <a:endParaRPr lang="en-US">
                <a:solidFill>
                  <a:srgbClr val="000000"/>
                </a:solidFill>
                <a:latin typeface="Calibri"/>
                <a:cs typeface="Calibri"/>
              </a:endParaRPr>
            </a:p>
          </p:txBody>
        </p:sp>
        <p:sp>
          <p:nvSpPr>
            <p:cNvPr id="22" name="Rectangle 22"/>
            <p:cNvSpPr>
              <a:spLocks noChangeArrowheads="1"/>
            </p:cNvSpPr>
            <p:nvPr/>
          </p:nvSpPr>
          <p:spPr bwMode="auto">
            <a:xfrm>
              <a:off x="4350778" y="5802314"/>
              <a:ext cx="1278843" cy="513223"/>
            </a:xfrm>
            <a:prstGeom prst="rect">
              <a:avLst/>
            </a:prstGeom>
            <a:noFill/>
            <a:ln w="25400">
              <a:noFill/>
              <a:miter lim="800000"/>
              <a:headEnd/>
              <a:tailEnd/>
            </a:ln>
          </p:spPr>
          <p:txBody>
            <a:bodyPr wrap="square" lIns="90488" tIns="44450" rIns="90488" bIns="44450">
              <a:prstTxWarp prst="textNoShape">
                <a:avLst/>
              </a:prstTxWarp>
              <a:spAutoFit/>
            </a:bodyPr>
            <a:lstStyle/>
            <a:p>
              <a:pPr algn="ctr">
                <a:spcBef>
                  <a:spcPct val="0"/>
                </a:spcBef>
              </a:pPr>
              <a:r>
                <a:rPr lang="en-US" sz="2000" dirty="0" err="1">
                  <a:solidFill>
                    <a:srgbClr val="56127A"/>
                  </a:solidFill>
                  <a:latin typeface="Calibri"/>
                  <a:cs typeface="Calibri"/>
                </a:rPr>
                <a:t>Fdiv</a:t>
              </a:r>
              <a:endParaRPr lang="en-US" sz="2000" dirty="0">
                <a:solidFill>
                  <a:srgbClr val="56127A"/>
                </a:solidFill>
                <a:latin typeface="Calibri"/>
                <a:cs typeface="Calibri"/>
              </a:endParaRPr>
            </a:p>
          </p:txBody>
        </p:sp>
        <p:sp>
          <p:nvSpPr>
            <p:cNvPr id="23" name="Oval 23"/>
            <p:cNvSpPr>
              <a:spLocks noChangeArrowheads="1"/>
            </p:cNvSpPr>
            <p:nvPr/>
          </p:nvSpPr>
          <p:spPr bwMode="auto">
            <a:xfrm>
              <a:off x="4870450" y="4870450"/>
              <a:ext cx="76200" cy="76200"/>
            </a:xfrm>
            <a:prstGeom prst="ellipse">
              <a:avLst/>
            </a:prstGeom>
            <a:solidFill>
              <a:schemeClr val="tx1"/>
            </a:solidFill>
            <a:ln w="12700">
              <a:solidFill>
                <a:schemeClr val="tx1"/>
              </a:solidFill>
              <a:round/>
              <a:headEnd/>
              <a:tailEnd/>
            </a:ln>
          </p:spPr>
          <p:txBody>
            <a:bodyPr wrap="none" anchor="ctr">
              <a:prstTxWarp prst="textNoShape">
                <a:avLst/>
              </a:prstTxWarp>
            </a:bodyPr>
            <a:lstStyle/>
            <a:p>
              <a:pPr algn="ctr"/>
              <a:endParaRPr lang="en-US">
                <a:solidFill>
                  <a:srgbClr val="000000"/>
                </a:solidFill>
                <a:latin typeface="Calibri"/>
                <a:cs typeface="Calibri"/>
              </a:endParaRPr>
            </a:p>
          </p:txBody>
        </p:sp>
        <p:sp>
          <p:nvSpPr>
            <p:cNvPr id="24" name="Oval 24"/>
            <p:cNvSpPr>
              <a:spLocks noChangeArrowheads="1"/>
            </p:cNvSpPr>
            <p:nvPr/>
          </p:nvSpPr>
          <p:spPr bwMode="auto">
            <a:xfrm>
              <a:off x="4876800" y="5016500"/>
              <a:ext cx="76200" cy="76200"/>
            </a:xfrm>
            <a:prstGeom prst="ellipse">
              <a:avLst/>
            </a:prstGeom>
            <a:solidFill>
              <a:schemeClr val="tx1"/>
            </a:solidFill>
            <a:ln w="12700">
              <a:solidFill>
                <a:schemeClr val="tx1"/>
              </a:solidFill>
              <a:round/>
              <a:headEnd/>
              <a:tailEnd/>
            </a:ln>
          </p:spPr>
          <p:txBody>
            <a:bodyPr wrap="none" anchor="ctr">
              <a:prstTxWarp prst="textNoShape">
                <a:avLst/>
              </a:prstTxWarp>
            </a:bodyPr>
            <a:lstStyle/>
            <a:p>
              <a:pPr algn="ctr"/>
              <a:endParaRPr lang="en-US">
                <a:solidFill>
                  <a:srgbClr val="000000"/>
                </a:solidFill>
                <a:latin typeface="Calibri"/>
                <a:cs typeface="Calibri"/>
              </a:endParaRPr>
            </a:p>
          </p:txBody>
        </p:sp>
        <p:sp>
          <p:nvSpPr>
            <p:cNvPr id="25" name="Oval 25"/>
            <p:cNvSpPr>
              <a:spLocks noChangeArrowheads="1"/>
            </p:cNvSpPr>
            <p:nvPr/>
          </p:nvSpPr>
          <p:spPr bwMode="auto">
            <a:xfrm>
              <a:off x="4870450" y="5175250"/>
              <a:ext cx="76200" cy="76200"/>
            </a:xfrm>
            <a:prstGeom prst="ellipse">
              <a:avLst/>
            </a:prstGeom>
            <a:solidFill>
              <a:schemeClr val="tx1"/>
            </a:solidFill>
            <a:ln w="12700">
              <a:solidFill>
                <a:schemeClr val="tx1"/>
              </a:solidFill>
              <a:round/>
              <a:headEnd/>
              <a:tailEnd/>
            </a:ln>
          </p:spPr>
          <p:txBody>
            <a:bodyPr wrap="none" anchor="ctr">
              <a:prstTxWarp prst="textNoShape">
                <a:avLst/>
              </a:prstTxWarp>
            </a:bodyPr>
            <a:lstStyle/>
            <a:p>
              <a:pPr algn="ctr"/>
              <a:endParaRPr lang="en-US">
                <a:solidFill>
                  <a:srgbClr val="000000"/>
                </a:solidFill>
                <a:latin typeface="Calibri"/>
                <a:cs typeface="Calibri"/>
              </a:endParaRPr>
            </a:p>
          </p:txBody>
        </p:sp>
        <p:sp>
          <p:nvSpPr>
            <p:cNvPr id="26" name="Oval 26"/>
            <p:cNvSpPr>
              <a:spLocks noChangeArrowheads="1"/>
            </p:cNvSpPr>
            <p:nvPr/>
          </p:nvSpPr>
          <p:spPr bwMode="auto">
            <a:xfrm>
              <a:off x="4876800" y="5321300"/>
              <a:ext cx="76200" cy="76200"/>
            </a:xfrm>
            <a:prstGeom prst="ellipse">
              <a:avLst/>
            </a:prstGeom>
            <a:solidFill>
              <a:schemeClr val="tx1"/>
            </a:solidFill>
            <a:ln w="12700">
              <a:solidFill>
                <a:schemeClr val="tx1"/>
              </a:solidFill>
              <a:round/>
              <a:headEnd/>
              <a:tailEnd/>
            </a:ln>
          </p:spPr>
          <p:txBody>
            <a:bodyPr wrap="none" anchor="ctr">
              <a:prstTxWarp prst="textNoShape">
                <a:avLst/>
              </a:prstTxWarp>
            </a:bodyPr>
            <a:lstStyle/>
            <a:p>
              <a:pPr algn="ctr"/>
              <a:endParaRPr lang="en-US">
                <a:solidFill>
                  <a:srgbClr val="000000"/>
                </a:solidFill>
                <a:latin typeface="Calibri"/>
                <a:cs typeface="Calibri"/>
              </a:endParaRPr>
            </a:p>
          </p:txBody>
        </p:sp>
        <p:grpSp>
          <p:nvGrpSpPr>
            <p:cNvPr id="27" name="Group 27"/>
            <p:cNvGrpSpPr>
              <a:grpSpLocks/>
            </p:cNvGrpSpPr>
            <p:nvPr/>
          </p:nvGrpSpPr>
          <p:grpSpPr bwMode="auto">
            <a:xfrm>
              <a:off x="3505200" y="2120900"/>
              <a:ext cx="636588" cy="3836988"/>
              <a:chOff x="2208" y="1336"/>
              <a:chExt cx="401" cy="2417"/>
            </a:xfrm>
          </p:grpSpPr>
          <p:sp>
            <p:nvSpPr>
              <p:cNvPr id="38" name="Freeform 28"/>
              <p:cNvSpPr>
                <a:spLocks/>
              </p:cNvSpPr>
              <p:nvPr/>
            </p:nvSpPr>
            <p:spPr bwMode="auto">
              <a:xfrm>
                <a:off x="2208" y="1336"/>
                <a:ext cx="401" cy="497"/>
              </a:xfrm>
              <a:custGeom>
                <a:avLst/>
                <a:gdLst>
                  <a:gd name="T0" fmla="*/ 0 w 401"/>
                  <a:gd name="T1" fmla="*/ 496 h 497"/>
                  <a:gd name="T2" fmla="*/ 400 w 401"/>
                  <a:gd name="T3" fmla="*/ 0 h 497"/>
                  <a:gd name="T4" fmla="*/ 0 60000 65536"/>
                  <a:gd name="T5" fmla="*/ 0 60000 65536"/>
                  <a:gd name="T6" fmla="*/ 0 w 401"/>
                  <a:gd name="T7" fmla="*/ 0 h 497"/>
                  <a:gd name="T8" fmla="*/ 401 w 401"/>
                  <a:gd name="T9" fmla="*/ 497 h 497"/>
                </a:gdLst>
                <a:ahLst/>
                <a:cxnLst>
                  <a:cxn ang="T4">
                    <a:pos x="T0" y="T1"/>
                  </a:cxn>
                  <a:cxn ang="T5">
                    <a:pos x="T2" y="T3"/>
                  </a:cxn>
                </a:cxnLst>
                <a:rect l="T6" t="T7" r="T8" b="T9"/>
                <a:pathLst>
                  <a:path w="401" h="497">
                    <a:moveTo>
                      <a:pt x="0" y="496"/>
                    </a:moveTo>
                    <a:lnTo>
                      <a:pt x="400" y="0"/>
                    </a:lnTo>
                  </a:path>
                </a:pathLst>
              </a:custGeom>
              <a:noFill/>
              <a:ln w="25400" cap="rnd">
                <a:solidFill>
                  <a:schemeClr val="tx1"/>
                </a:solidFill>
                <a:round/>
                <a:headEnd/>
                <a:tailEnd type="triangle" w="lg" len="lg"/>
              </a:ln>
            </p:spPr>
            <p:txBody>
              <a:bodyPr>
                <a:prstTxWarp prst="textNoShape">
                  <a:avLst/>
                </a:prstTxWarp>
              </a:bodyPr>
              <a:lstStyle/>
              <a:p>
                <a:pPr algn="ctr"/>
                <a:endParaRPr lang="en-US">
                  <a:solidFill>
                    <a:srgbClr val="000000"/>
                  </a:solidFill>
                  <a:latin typeface="Calibri"/>
                  <a:cs typeface="Calibri"/>
                </a:endParaRPr>
              </a:p>
            </p:txBody>
          </p:sp>
          <p:sp>
            <p:nvSpPr>
              <p:cNvPr id="39" name="Freeform 29"/>
              <p:cNvSpPr>
                <a:spLocks/>
              </p:cNvSpPr>
              <p:nvPr/>
            </p:nvSpPr>
            <p:spPr bwMode="auto">
              <a:xfrm>
                <a:off x="2208" y="1824"/>
                <a:ext cx="401" cy="225"/>
              </a:xfrm>
              <a:custGeom>
                <a:avLst/>
                <a:gdLst>
                  <a:gd name="T0" fmla="*/ 0 w 401"/>
                  <a:gd name="T1" fmla="*/ 0 h 225"/>
                  <a:gd name="T2" fmla="*/ 400 w 401"/>
                  <a:gd name="T3" fmla="*/ 224 h 225"/>
                  <a:gd name="T4" fmla="*/ 0 60000 65536"/>
                  <a:gd name="T5" fmla="*/ 0 60000 65536"/>
                  <a:gd name="T6" fmla="*/ 0 w 401"/>
                  <a:gd name="T7" fmla="*/ 0 h 225"/>
                  <a:gd name="T8" fmla="*/ 401 w 401"/>
                  <a:gd name="T9" fmla="*/ 225 h 225"/>
                </a:gdLst>
                <a:ahLst/>
                <a:cxnLst>
                  <a:cxn ang="T4">
                    <a:pos x="T0" y="T1"/>
                  </a:cxn>
                  <a:cxn ang="T5">
                    <a:pos x="T2" y="T3"/>
                  </a:cxn>
                </a:cxnLst>
                <a:rect l="T6" t="T7" r="T8" b="T9"/>
                <a:pathLst>
                  <a:path w="401" h="225">
                    <a:moveTo>
                      <a:pt x="0" y="0"/>
                    </a:moveTo>
                    <a:lnTo>
                      <a:pt x="400" y="224"/>
                    </a:lnTo>
                  </a:path>
                </a:pathLst>
              </a:custGeom>
              <a:noFill/>
              <a:ln w="25400" cap="rnd">
                <a:solidFill>
                  <a:schemeClr val="tx1"/>
                </a:solidFill>
                <a:round/>
                <a:headEnd/>
                <a:tailEnd type="triangle" w="lg" len="lg"/>
              </a:ln>
            </p:spPr>
            <p:txBody>
              <a:bodyPr>
                <a:prstTxWarp prst="textNoShape">
                  <a:avLst/>
                </a:prstTxWarp>
              </a:bodyPr>
              <a:lstStyle/>
              <a:p>
                <a:pPr algn="ctr"/>
                <a:endParaRPr lang="en-US">
                  <a:solidFill>
                    <a:srgbClr val="000000"/>
                  </a:solidFill>
                  <a:latin typeface="Calibri"/>
                  <a:cs typeface="Calibri"/>
                </a:endParaRPr>
              </a:p>
            </p:txBody>
          </p:sp>
          <p:sp>
            <p:nvSpPr>
              <p:cNvPr id="40" name="Freeform 30"/>
              <p:cNvSpPr>
                <a:spLocks/>
              </p:cNvSpPr>
              <p:nvPr/>
            </p:nvSpPr>
            <p:spPr bwMode="auto">
              <a:xfrm>
                <a:off x="2208" y="1824"/>
                <a:ext cx="401" cy="841"/>
              </a:xfrm>
              <a:custGeom>
                <a:avLst/>
                <a:gdLst>
                  <a:gd name="T0" fmla="*/ 0 w 401"/>
                  <a:gd name="T1" fmla="*/ 0 h 841"/>
                  <a:gd name="T2" fmla="*/ 400 w 401"/>
                  <a:gd name="T3" fmla="*/ 840 h 841"/>
                  <a:gd name="T4" fmla="*/ 0 60000 65536"/>
                  <a:gd name="T5" fmla="*/ 0 60000 65536"/>
                  <a:gd name="T6" fmla="*/ 0 w 401"/>
                  <a:gd name="T7" fmla="*/ 0 h 841"/>
                  <a:gd name="T8" fmla="*/ 401 w 401"/>
                  <a:gd name="T9" fmla="*/ 841 h 841"/>
                </a:gdLst>
                <a:ahLst/>
                <a:cxnLst>
                  <a:cxn ang="T4">
                    <a:pos x="T0" y="T1"/>
                  </a:cxn>
                  <a:cxn ang="T5">
                    <a:pos x="T2" y="T3"/>
                  </a:cxn>
                </a:cxnLst>
                <a:rect l="T6" t="T7" r="T8" b="T9"/>
                <a:pathLst>
                  <a:path w="401" h="841">
                    <a:moveTo>
                      <a:pt x="0" y="0"/>
                    </a:moveTo>
                    <a:lnTo>
                      <a:pt x="400" y="840"/>
                    </a:lnTo>
                  </a:path>
                </a:pathLst>
              </a:custGeom>
              <a:noFill/>
              <a:ln w="25400" cap="rnd">
                <a:solidFill>
                  <a:schemeClr val="tx1"/>
                </a:solidFill>
                <a:round/>
                <a:headEnd/>
                <a:tailEnd type="triangle" w="lg" len="lg"/>
              </a:ln>
            </p:spPr>
            <p:txBody>
              <a:bodyPr>
                <a:prstTxWarp prst="textNoShape">
                  <a:avLst/>
                </a:prstTxWarp>
              </a:bodyPr>
              <a:lstStyle/>
              <a:p>
                <a:pPr algn="ctr"/>
                <a:endParaRPr lang="en-US">
                  <a:solidFill>
                    <a:srgbClr val="000000"/>
                  </a:solidFill>
                  <a:latin typeface="Calibri"/>
                  <a:cs typeface="Calibri"/>
                </a:endParaRPr>
              </a:p>
            </p:txBody>
          </p:sp>
          <p:sp>
            <p:nvSpPr>
              <p:cNvPr id="41" name="Freeform 31"/>
              <p:cNvSpPr>
                <a:spLocks/>
              </p:cNvSpPr>
              <p:nvPr/>
            </p:nvSpPr>
            <p:spPr bwMode="auto">
              <a:xfrm>
                <a:off x="2208" y="1832"/>
                <a:ext cx="393" cy="1921"/>
              </a:xfrm>
              <a:custGeom>
                <a:avLst/>
                <a:gdLst>
                  <a:gd name="T0" fmla="*/ 0 w 393"/>
                  <a:gd name="T1" fmla="*/ 0 h 1921"/>
                  <a:gd name="T2" fmla="*/ 392 w 393"/>
                  <a:gd name="T3" fmla="*/ 1920 h 1921"/>
                  <a:gd name="T4" fmla="*/ 0 60000 65536"/>
                  <a:gd name="T5" fmla="*/ 0 60000 65536"/>
                  <a:gd name="T6" fmla="*/ 0 w 393"/>
                  <a:gd name="T7" fmla="*/ 0 h 1921"/>
                  <a:gd name="T8" fmla="*/ 393 w 393"/>
                  <a:gd name="T9" fmla="*/ 1921 h 1921"/>
                </a:gdLst>
                <a:ahLst/>
                <a:cxnLst>
                  <a:cxn ang="T4">
                    <a:pos x="T0" y="T1"/>
                  </a:cxn>
                  <a:cxn ang="T5">
                    <a:pos x="T2" y="T3"/>
                  </a:cxn>
                </a:cxnLst>
                <a:rect l="T6" t="T7" r="T8" b="T9"/>
                <a:pathLst>
                  <a:path w="393" h="1921">
                    <a:moveTo>
                      <a:pt x="0" y="0"/>
                    </a:moveTo>
                    <a:lnTo>
                      <a:pt x="392" y="1920"/>
                    </a:lnTo>
                  </a:path>
                </a:pathLst>
              </a:custGeom>
              <a:noFill/>
              <a:ln w="25400" cap="rnd">
                <a:solidFill>
                  <a:schemeClr val="tx1"/>
                </a:solidFill>
                <a:round/>
                <a:headEnd/>
                <a:tailEnd type="triangle" w="lg" len="lg"/>
              </a:ln>
            </p:spPr>
            <p:txBody>
              <a:bodyPr>
                <a:prstTxWarp prst="textNoShape">
                  <a:avLst/>
                </a:prstTxWarp>
              </a:bodyPr>
              <a:lstStyle/>
              <a:p>
                <a:pPr algn="ctr"/>
                <a:endParaRPr lang="en-US">
                  <a:solidFill>
                    <a:srgbClr val="000000"/>
                  </a:solidFill>
                  <a:latin typeface="Calibri"/>
                  <a:cs typeface="Calibri"/>
                </a:endParaRPr>
              </a:p>
            </p:txBody>
          </p:sp>
        </p:grpSp>
        <p:sp>
          <p:nvSpPr>
            <p:cNvPr id="28" name="Freeform 32"/>
            <p:cNvSpPr>
              <a:spLocks/>
            </p:cNvSpPr>
            <p:nvPr/>
          </p:nvSpPr>
          <p:spPr bwMode="auto">
            <a:xfrm>
              <a:off x="6604000" y="2133600"/>
              <a:ext cx="446088" cy="484188"/>
            </a:xfrm>
            <a:custGeom>
              <a:avLst/>
              <a:gdLst>
                <a:gd name="T0" fmla="*/ 280 w 281"/>
                <a:gd name="T1" fmla="*/ 304 h 305"/>
                <a:gd name="T2" fmla="*/ 0 w 281"/>
                <a:gd name="T3" fmla="*/ 0 h 305"/>
                <a:gd name="T4" fmla="*/ 0 60000 65536"/>
                <a:gd name="T5" fmla="*/ 0 60000 65536"/>
                <a:gd name="T6" fmla="*/ 0 w 281"/>
                <a:gd name="T7" fmla="*/ 0 h 305"/>
                <a:gd name="T8" fmla="*/ 281 w 281"/>
                <a:gd name="T9" fmla="*/ 305 h 305"/>
              </a:gdLst>
              <a:ahLst/>
              <a:cxnLst>
                <a:cxn ang="T4">
                  <a:pos x="T0" y="T1"/>
                </a:cxn>
                <a:cxn ang="T5">
                  <a:pos x="T2" y="T3"/>
                </a:cxn>
              </a:cxnLst>
              <a:rect l="T6" t="T7" r="T8" b="T9"/>
              <a:pathLst>
                <a:path w="281" h="305">
                  <a:moveTo>
                    <a:pt x="280" y="304"/>
                  </a:moveTo>
                  <a:lnTo>
                    <a:pt x="0" y="0"/>
                  </a:lnTo>
                </a:path>
              </a:pathLst>
            </a:custGeom>
            <a:noFill/>
            <a:ln w="25400" cap="rnd">
              <a:solidFill>
                <a:schemeClr val="tx1"/>
              </a:solidFill>
              <a:round/>
              <a:headEnd type="triangle" w="lg" len="lg"/>
              <a:tailEnd w="lg" len="lg"/>
            </a:ln>
          </p:spPr>
          <p:txBody>
            <a:bodyPr>
              <a:prstTxWarp prst="textNoShape">
                <a:avLst/>
              </a:prstTxWarp>
            </a:bodyPr>
            <a:lstStyle/>
            <a:p>
              <a:pPr algn="ctr"/>
              <a:endParaRPr lang="en-US">
                <a:solidFill>
                  <a:srgbClr val="000000"/>
                </a:solidFill>
                <a:latin typeface="Calibri"/>
                <a:cs typeface="Calibri"/>
              </a:endParaRPr>
            </a:p>
          </p:txBody>
        </p:sp>
        <p:sp>
          <p:nvSpPr>
            <p:cNvPr id="29" name="Freeform 33"/>
            <p:cNvSpPr>
              <a:spLocks/>
            </p:cNvSpPr>
            <p:nvPr/>
          </p:nvSpPr>
          <p:spPr bwMode="auto">
            <a:xfrm>
              <a:off x="5803900" y="2946400"/>
              <a:ext cx="1233488" cy="331788"/>
            </a:xfrm>
            <a:custGeom>
              <a:avLst/>
              <a:gdLst>
                <a:gd name="T0" fmla="*/ 776 w 777"/>
                <a:gd name="T1" fmla="*/ 0 h 209"/>
                <a:gd name="T2" fmla="*/ 0 w 777"/>
                <a:gd name="T3" fmla="*/ 208 h 209"/>
                <a:gd name="T4" fmla="*/ 0 60000 65536"/>
                <a:gd name="T5" fmla="*/ 0 60000 65536"/>
                <a:gd name="T6" fmla="*/ 0 w 777"/>
                <a:gd name="T7" fmla="*/ 0 h 209"/>
                <a:gd name="T8" fmla="*/ 777 w 777"/>
                <a:gd name="T9" fmla="*/ 209 h 209"/>
              </a:gdLst>
              <a:ahLst/>
              <a:cxnLst>
                <a:cxn ang="T4">
                  <a:pos x="T0" y="T1"/>
                </a:cxn>
                <a:cxn ang="T5">
                  <a:pos x="T2" y="T3"/>
                </a:cxn>
              </a:cxnLst>
              <a:rect l="T6" t="T7" r="T8" b="T9"/>
              <a:pathLst>
                <a:path w="777" h="209">
                  <a:moveTo>
                    <a:pt x="776" y="0"/>
                  </a:moveTo>
                  <a:lnTo>
                    <a:pt x="0" y="208"/>
                  </a:lnTo>
                </a:path>
              </a:pathLst>
            </a:custGeom>
            <a:noFill/>
            <a:ln w="25400" cap="rnd">
              <a:solidFill>
                <a:schemeClr val="tx1"/>
              </a:solidFill>
              <a:round/>
              <a:headEnd type="triangle" w="lg" len="lg"/>
              <a:tailEnd w="lg" len="lg"/>
            </a:ln>
          </p:spPr>
          <p:txBody>
            <a:bodyPr>
              <a:prstTxWarp prst="textNoShape">
                <a:avLst/>
              </a:prstTxWarp>
            </a:bodyPr>
            <a:lstStyle/>
            <a:p>
              <a:pPr algn="ctr"/>
              <a:endParaRPr lang="en-US">
                <a:solidFill>
                  <a:srgbClr val="000000"/>
                </a:solidFill>
                <a:latin typeface="Calibri"/>
                <a:cs typeface="Calibri"/>
              </a:endParaRPr>
            </a:p>
          </p:txBody>
        </p:sp>
        <p:sp>
          <p:nvSpPr>
            <p:cNvPr id="30" name="Freeform 34"/>
            <p:cNvSpPr>
              <a:spLocks/>
            </p:cNvSpPr>
            <p:nvPr/>
          </p:nvSpPr>
          <p:spPr bwMode="auto">
            <a:xfrm>
              <a:off x="5803900" y="3111500"/>
              <a:ext cx="1246188" cy="1144588"/>
            </a:xfrm>
            <a:custGeom>
              <a:avLst/>
              <a:gdLst>
                <a:gd name="T0" fmla="*/ 784 w 785"/>
                <a:gd name="T1" fmla="*/ 0 h 721"/>
                <a:gd name="T2" fmla="*/ 0 w 785"/>
                <a:gd name="T3" fmla="*/ 720 h 721"/>
                <a:gd name="T4" fmla="*/ 0 60000 65536"/>
                <a:gd name="T5" fmla="*/ 0 60000 65536"/>
                <a:gd name="T6" fmla="*/ 0 w 785"/>
                <a:gd name="T7" fmla="*/ 0 h 721"/>
                <a:gd name="T8" fmla="*/ 785 w 785"/>
                <a:gd name="T9" fmla="*/ 721 h 721"/>
              </a:gdLst>
              <a:ahLst/>
              <a:cxnLst>
                <a:cxn ang="T4">
                  <a:pos x="T0" y="T1"/>
                </a:cxn>
                <a:cxn ang="T5">
                  <a:pos x="T2" y="T3"/>
                </a:cxn>
              </a:cxnLst>
              <a:rect l="T6" t="T7" r="T8" b="T9"/>
              <a:pathLst>
                <a:path w="785" h="721">
                  <a:moveTo>
                    <a:pt x="784" y="0"/>
                  </a:moveTo>
                  <a:lnTo>
                    <a:pt x="0" y="720"/>
                  </a:lnTo>
                </a:path>
              </a:pathLst>
            </a:custGeom>
            <a:noFill/>
            <a:ln w="25400" cap="rnd">
              <a:solidFill>
                <a:schemeClr val="tx1"/>
              </a:solidFill>
              <a:round/>
              <a:headEnd type="triangle" w="lg" len="lg"/>
              <a:tailEnd w="lg" len="lg"/>
            </a:ln>
          </p:spPr>
          <p:txBody>
            <a:bodyPr>
              <a:prstTxWarp prst="textNoShape">
                <a:avLst/>
              </a:prstTxWarp>
            </a:bodyPr>
            <a:lstStyle/>
            <a:p>
              <a:pPr algn="ctr"/>
              <a:endParaRPr lang="en-US">
                <a:solidFill>
                  <a:srgbClr val="000000"/>
                </a:solidFill>
                <a:latin typeface="Calibri"/>
                <a:cs typeface="Calibri"/>
              </a:endParaRPr>
            </a:p>
          </p:txBody>
        </p:sp>
        <p:sp>
          <p:nvSpPr>
            <p:cNvPr id="31" name="Freeform 35"/>
            <p:cNvSpPr>
              <a:spLocks/>
            </p:cNvSpPr>
            <p:nvPr/>
          </p:nvSpPr>
          <p:spPr bwMode="auto">
            <a:xfrm>
              <a:off x="5816600" y="3263900"/>
              <a:ext cx="1233488" cy="2719388"/>
            </a:xfrm>
            <a:custGeom>
              <a:avLst/>
              <a:gdLst>
                <a:gd name="T0" fmla="*/ 776 w 777"/>
                <a:gd name="T1" fmla="*/ 0 h 1713"/>
                <a:gd name="T2" fmla="*/ 0 w 777"/>
                <a:gd name="T3" fmla="*/ 1712 h 1713"/>
                <a:gd name="T4" fmla="*/ 0 60000 65536"/>
                <a:gd name="T5" fmla="*/ 0 60000 65536"/>
                <a:gd name="T6" fmla="*/ 0 w 777"/>
                <a:gd name="T7" fmla="*/ 0 h 1713"/>
                <a:gd name="T8" fmla="*/ 777 w 777"/>
                <a:gd name="T9" fmla="*/ 1713 h 1713"/>
              </a:gdLst>
              <a:ahLst/>
              <a:cxnLst>
                <a:cxn ang="T4">
                  <a:pos x="T0" y="T1"/>
                </a:cxn>
                <a:cxn ang="T5">
                  <a:pos x="T2" y="T3"/>
                </a:cxn>
              </a:cxnLst>
              <a:rect l="T6" t="T7" r="T8" b="T9"/>
              <a:pathLst>
                <a:path w="777" h="1713">
                  <a:moveTo>
                    <a:pt x="776" y="0"/>
                  </a:moveTo>
                  <a:lnTo>
                    <a:pt x="0" y="1712"/>
                  </a:lnTo>
                </a:path>
              </a:pathLst>
            </a:custGeom>
            <a:noFill/>
            <a:ln w="25400" cap="rnd">
              <a:solidFill>
                <a:schemeClr val="tx1"/>
              </a:solidFill>
              <a:round/>
              <a:headEnd type="triangle" w="lg" len="lg"/>
              <a:tailEnd w="lg" len="lg"/>
            </a:ln>
          </p:spPr>
          <p:txBody>
            <a:bodyPr>
              <a:prstTxWarp prst="textNoShape">
                <a:avLst/>
              </a:prstTxWarp>
            </a:bodyPr>
            <a:lstStyle/>
            <a:p>
              <a:pPr algn="ctr"/>
              <a:endParaRPr lang="en-US">
                <a:solidFill>
                  <a:srgbClr val="000000"/>
                </a:solidFill>
                <a:latin typeface="Calibri"/>
                <a:cs typeface="Calibri"/>
              </a:endParaRPr>
            </a:p>
          </p:txBody>
        </p:sp>
        <p:sp>
          <p:nvSpPr>
            <p:cNvPr id="32" name="Freeform 36"/>
            <p:cNvSpPr>
              <a:spLocks/>
            </p:cNvSpPr>
            <p:nvPr/>
          </p:nvSpPr>
          <p:spPr bwMode="auto">
            <a:xfrm>
              <a:off x="4965700" y="2133600"/>
              <a:ext cx="2084388" cy="623888"/>
            </a:xfrm>
            <a:custGeom>
              <a:avLst/>
              <a:gdLst>
                <a:gd name="T0" fmla="*/ 0 w 1313"/>
                <a:gd name="T1" fmla="*/ 0 h 393"/>
                <a:gd name="T2" fmla="*/ 120 w 1313"/>
                <a:gd name="T3" fmla="*/ 0 h 393"/>
                <a:gd name="T4" fmla="*/ 120 w 1313"/>
                <a:gd name="T5" fmla="*/ 392 h 393"/>
                <a:gd name="T6" fmla="*/ 1312 w 1313"/>
                <a:gd name="T7" fmla="*/ 392 h 393"/>
                <a:gd name="T8" fmla="*/ 0 60000 65536"/>
                <a:gd name="T9" fmla="*/ 0 60000 65536"/>
                <a:gd name="T10" fmla="*/ 0 60000 65536"/>
                <a:gd name="T11" fmla="*/ 0 60000 65536"/>
                <a:gd name="T12" fmla="*/ 0 w 1313"/>
                <a:gd name="T13" fmla="*/ 0 h 393"/>
                <a:gd name="T14" fmla="*/ 1313 w 1313"/>
                <a:gd name="T15" fmla="*/ 393 h 393"/>
              </a:gdLst>
              <a:ahLst/>
              <a:cxnLst>
                <a:cxn ang="T8">
                  <a:pos x="T0" y="T1"/>
                </a:cxn>
                <a:cxn ang="T9">
                  <a:pos x="T2" y="T3"/>
                </a:cxn>
                <a:cxn ang="T10">
                  <a:pos x="T4" y="T5"/>
                </a:cxn>
                <a:cxn ang="T11">
                  <a:pos x="T6" y="T7"/>
                </a:cxn>
              </a:cxnLst>
              <a:rect l="T12" t="T13" r="T14" b="T15"/>
              <a:pathLst>
                <a:path w="1313" h="393">
                  <a:moveTo>
                    <a:pt x="0" y="0"/>
                  </a:moveTo>
                  <a:lnTo>
                    <a:pt x="120" y="0"/>
                  </a:lnTo>
                  <a:lnTo>
                    <a:pt x="120" y="392"/>
                  </a:lnTo>
                  <a:lnTo>
                    <a:pt x="1312" y="392"/>
                  </a:lnTo>
                </a:path>
              </a:pathLst>
            </a:custGeom>
            <a:noFill/>
            <a:ln w="25400" cap="rnd">
              <a:solidFill>
                <a:schemeClr val="tx1"/>
              </a:solidFill>
              <a:round/>
              <a:headEnd/>
              <a:tailEnd type="triangle" w="lg" len="lg"/>
            </a:ln>
          </p:spPr>
          <p:txBody>
            <a:bodyPr>
              <a:prstTxWarp prst="textNoShape">
                <a:avLst/>
              </a:prstTxWarp>
            </a:bodyPr>
            <a:lstStyle/>
            <a:p>
              <a:pPr algn="ctr"/>
              <a:endParaRPr lang="en-US">
                <a:solidFill>
                  <a:srgbClr val="000000"/>
                </a:solidFill>
                <a:latin typeface="Calibri"/>
                <a:cs typeface="Calibri"/>
              </a:endParaRPr>
            </a:p>
          </p:txBody>
        </p:sp>
        <p:sp>
          <p:nvSpPr>
            <p:cNvPr id="33" name="Line 37"/>
            <p:cNvSpPr>
              <a:spLocks noChangeShapeType="1"/>
            </p:cNvSpPr>
            <p:nvPr/>
          </p:nvSpPr>
          <p:spPr bwMode="auto">
            <a:xfrm>
              <a:off x="5168900" y="2133600"/>
              <a:ext cx="241300" cy="0"/>
            </a:xfrm>
            <a:prstGeom prst="line">
              <a:avLst/>
            </a:prstGeom>
            <a:noFill/>
            <a:ln w="25400">
              <a:solidFill>
                <a:schemeClr val="tx1"/>
              </a:solidFill>
              <a:round/>
              <a:headEnd/>
              <a:tailEnd type="triangle" w="lg" len="lg"/>
            </a:ln>
          </p:spPr>
          <p:txBody>
            <a:bodyPr wrap="none" anchor="ctr">
              <a:prstTxWarp prst="textNoShape">
                <a:avLst/>
              </a:prstTxWarp>
            </a:bodyPr>
            <a:lstStyle/>
            <a:p>
              <a:pPr algn="ctr"/>
              <a:endParaRPr lang="en-US">
                <a:solidFill>
                  <a:srgbClr val="000000"/>
                </a:solidFill>
                <a:latin typeface="Calibri"/>
                <a:cs typeface="Calibri"/>
              </a:endParaRPr>
            </a:p>
          </p:txBody>
        </p:sp>
        <p:sp>
          <p:nvSpPr>
            <p:cNvPr id="34" name="Freeform 38"/>
            <p:cNvSpPr>
              <a:spLocks/>
            </p:cNvSpPr>
            <p:nvPr/>
          </p:nvSpPr>
          <p:spPr bwMode="auto">
            <a:xfrm>
              <a:off x="3086100" y="1435100"/>
              <a:ext cx="5183188" cy="1487488"/>
            </a:xfrm>
            <a:custGeom>
              <a:avLst/>
              <a:gdLst>
                <a:gd name="T0" fmla="*/ 3032 w 3265"/>
                <a:gd name="T1" fmla="*/ 936 h 937"/>
                <a:gd name="T2" fmla="*/ 3264 w 3265"/>
                <a:gd name="T3" fmla="*/ 936 h 937"/>
                <a:gd name="T4" fmla="*/ 3264 w 3265"/>
                <a:gd name="T5" fmla="*/ 0 h 937"/>
                <a:gd name="T6" fmla="*/ 0 w 3265"/>
                <a:gd name="T7" fmla="*/ 0 h 937"/>
                <a:gd name="T8" fmla="*/ 0 w 3265"/>
                <a:gd name="T9" fmla="*/ 680 h 937"/>
                <a:gd name="T10" fmla="*/ 0 60000 65536"/>
                <a:gd name="T11" fmla="*/ 0 60000 65536"/>
                <a:gd name="T12" fmla="*/ 0 60000 65536"/>
                <a:gd name="T13" fmla="*/ 0 60000 65536"/>
                <a:gd name="T14" fmla="*/ 0 60000 65536"/>
                <a:gd name="T15" fmla="*/ 0 w 3265"/>
                <a:gd name="T16" fmla="*/ 0 h 937"/>
                <a:gd name="T17" fmla="*/ 3265 w 3265"/>
                <a:gd name="T18" fmla="*/ 937 h 937"/>
              </a:gdLst>
              <a:ahLst/>
              <a:cxnLst>
                <a:cxn ang="T10">
                  <a:pos x="T0" y="T1"/>
                </a:cxn>
                <a:cxn ang="T11">
                  <a:pos x="T2" y="T3"/>
                </a:cxn>
                <a:cxn ang="T12">
                  <a:pos x="T4" y="T5"/>
                </a:cxn>
                <a:cxn ang="T13">
                  <a:pos x="T6" y="T7"/>
                </a:cxn>
                <a:cxn ang="T14">
                  <a:pos x="T8" y="T9"/>
                </a:cxn>
              </a:cxnLst>
              <a:rect l="T15" t="T16" r="T17" b="T18"/>
              <a:pathLst>
                <a:path w="3265" h="937">
                  <a:moveTo>
                    <a:pt x="3032" y="936"/>
                  </a:moveTo>
                  <a:lnTo>
                    <a:pt x="3264" y="936"/>
                  </a:lnTo>
                  <a:lnTo>
                    <a:pt x="3264" y="0"/>
                  </a:lnTo>
                  <a:lnTo>
                    <a:pt x="0" y="0"/>
                  </a:lnTo>
                  <a:lnTo>
                    <a:pt x="0" y="680"/>
                  </a:lnTo>
                </a:path>
              </a:pathLst>
            </a:custGeom>
            <a:noFill/>
            <a:ln w="25400" cap="rnd">
              <a:solidFill>
                <a:schemeClr val="tx1"/>
              </a:solidFill>
              <a:round/>
              <a:headEnd/>
              <a:tailEnd type="triangle" w="lg" len="lg"/>
            </a:ln>
          </p:spPr>
          <p:txBody>
            <a:bodyPr>
              <a:prstTxWarp prst="textNoShape">
                <a:avLst/>
              </a:prstTxWarp>
            </a:bodyPr>
            <a:lstStyle/>
            <a:p>
              <a:pPr algn="ctr"/>
              <a:endParaRPr lang="en-US">
                <a:solidFill>
                  <a:srgbClr val="000000"/>
                </a:solidFill>
                <a:latin typeface="Calibri"/>
                <a:cs typeface="Calibri"/>
              </a:endParaRPr>
            </a:p>
          </p:txBody>
        </p:sp>
        <p:sp>
          <p:nvSpPr>
            <p:cNvPr id="35" name="Rectangle 39"/>
            <p:cNvSpPr>
              <a:spLocks noChangeArrowheads="1"/>
            </p:cNvSpPr>
            <p:nvPr/>
          </p:nvSpPr>
          <p:spPr bwMode="auto">
            <a:xfrm>
              <a:off x="2481698" y="2716213"/>
              <a:ext cx="1101289" cy="513223"/>
            </a:xfrm>
            <a:prstGeom prst="rect">
              <a:avLst/>
            </a:prstGeom>
            <a:noFill/>
            <a:ln w="25400">
              <a:noFill/>
              <a:miter lim="800000"/>
              <a:headEnd/>
              <a:tailEnd/>
            </a:ln>
          </p:spPr>
          <p:txBody>
            <a:bodyPr wrap="square" lIns="90488" tIns="44450" rIns="90488" bIns="44450">
              <a:prstTxWarp prst="textNoShape">
                <a:avLst/>
              </a:prstTxWarp>
              <a:spAutoFit/>
            </a:bodyPr>
            <a:lstStyle/>
            <a:p>
              <a:pPr algn="ctr">
                <a:spcBef>
                  <a:spcPct val="0"/>
                </a:spcBef>
              </a:pPr>
              <a:r>
                <a:rPr lang="en-US" sz="2000" dirty="0">
                  <a:solidFill>
                    <a:srgbClr val="56127A"/>
                  </a:solidFill>
                  <a:latin typeface="Calibri"/>
                  <a:cs typeface="Calibri"/>
                </a:rPr>
                <a:t>Issue</a:t>
              </a:r>
            </a:p>
          </p:txBody>
        </p:sp>
        <p:sp>
          <p:nvSpPr>
            <p:cNvPr id="36" name="Line 40"/>
            <p:cNvSpPr>
              <a:spLocks noChangeShapeType="1"/>
            </p:cNvSpPr>
            <p:nvPr/>
          </p:nvSpPr>
          <p:spPr bwMode="auto">
            <a:xfrm>
              <a:off x="2273302" y="2946400"/>
              <a:ext cx="306770" cy="0"/>
            </a:xfrm>
            <a:prstGeom prst="line">
              <a:avLst/>
            </a:prstGeom>
            <a:noFill/>
            <a:ln w="25400">
              <a:solidFill>
                <a:schemeClr val="tx1"/>
              </a:solidFill>
              <a:round/>
              <a:headEnd/>
              <a:tailEnd type="triangle" w="lg" len="lg"/>
            </a:ln>
          </p:spPr>
          <p:txBody>
            <a:bodyPr wrap="none" anchor="ctr">
              <a:prstTxWarp prst="textNoShape">
                <a:avLst/>
              </a:prstTxWarp>
            </a:bodyPr>
            <a:lstStyle/>
            <a:p>
              <a:pPr algn="ctr"/>
              <a:endParaRPr lang="en-US">
                <a:solidFill>
                  <a:srgbClr val="000000"/>
                </a:solidFill>
                <a:latin typeface="Calibri"/>
                <a:cs typeface="Calibri"/>
              </a:endParaRPr>
            </a:p>
          </p:txBody>
        </p:sp>
        <p:sp>
          <p:nvSpPr>
            <p:cNvPr id="37" name="Rectangle 41"/>
            <p:cNvSpPr>
              <a:spLocks noChangeArrowheads="1"/>
            </p:cNvSpPr>
            <p:nvPr/>
          </p:nvSpPr>
          <p:spPr bwMode="auto">
            <a:xfrm>
              <a:off x="2481698" y="3402553"/>
              <a:ext cx="1129814" cy="910555"/>
            </a:xfrm>
            <a:prstGeom prst="rect">
              <a:avLst/>
            </a:prstGeom>
            <a:noFill/>
            <a:ln w="25400">
              <a:noFill/>
              <a:miter lim="800000"/>
              <a:headEnd/>
              <a:tailEnd/>
            </a:ln>
          </p:spPr>
          <p:txBody>
            <a:bodyPr wrap="square" lIns="90488" tIns="44450" rIns="90488" bIns="44450">
              <a:prstTxWarp prst="textNoShape">
                <a:avLst/>
              </a:prstTxWarp>
              <a:spAutoFit/>
            </a:bodyPr>
            <a:lstStyle/>
            <a:p>
              <a:pPr>
                <a:spcBef>
                  <a:spcPct val="0"/>
                </a:spcBef>
              </a:pPr>
              <a:r>
                <a:rPr lang="en-US" sz="2000" dirty="0" err="1">
                  <a:solidFill>
                    <a:srgbClr val="56127A"/>
                  </a:solidFill>
                  <a:latin typeface="Calibri"/>
                  <a:cs typeface="Calibri"/>
                </a:rPr>
                <a:t>GPRs</a:t>
              </a:r>
              <a:endParaRPr lang="en-US" sz="2000" dirty="0">
                <a:solidFill>
                  <a:srgbClr val="56127A"/>
                </a:solidFill>
                <a:latin typeface="Calibri"/>
                <a:cs typeface="Calibri"/>
              </a:endParaRPr>
            </a:p>
            <a:p>
              <a:pPr>
                <a:spcBef>
                  <a:spcPct val="0"/>
                </a:spcBef>
              </a:pPr>
              <a:r>
                <a:rPr lang="en-US" sz="2000" dirty="0" err="1">
                  <a:solidFill>
                    <a:srgbClr val="56127A"/>
                  </a:solidFill>
                  <a:latin typeface="Calibri"/>
                  <a:cs typeface="Calibri"/>
                </a:rPr>
                <a:t>FPRs</a:t>
              </a:r>
              <a:endParaRPr lang="en-US" sz="2000" dirty="0">
                <a:solidFill>
                  <a:srgbClr val="56127A"/>
                </a:solidFill>
                <a:latin typeface="Calibri"/>
                <a:cs typeface="Calibri"/>
              </a:endParaRPr>
            </a:p>
          </p:txBody>
        </p:sp>
      </p:grpSp>
    </p:spTree>
    <p:extLst>
      <p:ext uri="{BB962C8B-B14F-4D97-AF65-F5344CB8AC3E}">
        <p14:creationId xmlns:p14="http://schemas.microsoft.com/office/powerpoint/2010/main" val="425359592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118</a:t>
            </a:fld>
            <a:endParaRPr lang="en-US" altLang="en-US"/>
          </a:p>
        </p:txBody>
      </p:sp>
      <p:sp>
        <p:nvSpPr>
          <p:cNvPr id="45059" name="Text Box 2"/>
          <p:cNvSpPr txBox="1">
            <a:spLocks noChangeArrowheads="1"/>
          </p:cNvSpPr>
          <p:nvPr/>
        </p:nvSpPr>
        <p:spPr bwMode="auto">
          <a:xfrm>
            <a:off x="441324" y="396875"/>
            <a:ext cx="70389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Types of Data Hazards </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Rectangle 3"/>
          <p:cNvSpPr>
            <a:spLocks noChangeArrowheads="1"/>
          </p:cNvSpPr>
          <p:nvPr/>
        </p:nvSpPr>
        <p:spPr bwMode="auto">
          <a:xfrm>
            <a:off x="738188" y="1163629"/>
            <a:ext cx="7796212" cy="1382430"/>
          </a:xfrm>
          <a:prstGeom prst="rect">
            <a:avLst/>
          </a:prstGeom>
          <a:noFill/>
          <a:ln w="12700">
            <a:noFill/>
            <a:miter lim="800000"/>
            <a:headEnd/>
            <a:tailEnd/>
          </a:ln>
        </p:spPr>
        <p:txBody>
          <a:bodyPr lIns="90488" tIns="44450" rIns="90488" bIns="44450">
            <a:prstTxWarp prst="textNoShape">
              <a:avLst/>
            </a:prstTxWarp>
            <a:spAutoFit/>
          </a:bodyPr>
          <a:lstStyle/>
          <a:p>
            <a:pPr>
              <a:spcBef>
                <a:spcPct val="0"/>
              </a:spcBef>
            </a:pPr>
            <a:r>
              <a:rPr lang="en-US" sz="2800" dirty="0">
                <a:solidFill>
                  <a:srgbClr val="000000"/>
                </a:solidFill>
                <a:latin typeface="Calibri"/>
                <a:cs typeface="Calibri"/>
              </a:rPr>
              <a:t>Consider executing a sequence of </a:t>
            </a:r>
          </a:p>
          <a:p>
            <a:pPr>
              <a:spcBef>
                <a:spcPct val="0"/>
              </a:spcBef>
            </a:pPr>
            <a:r>
              <a:rPr lang="en-US" sz="2800" dirty="0">
                <a:solidFill>
                  <a:srgbClr val="000000"/>
                </a:solidFill>
                <a:latin typeface="Calibri"/>
                <a:cs typeface="Calibri"/>
              </a:rPr>
              <a:t>		</a:t>
            </a:r>
            <a:r>
              <a:rPr lang="en-US" sz="2400" dirty="0" err="1">
                <a:solidFill>
                  <a:srgbClr val="56127A"/>
                </a:solidFill>
                <a:latin typeface="Calibri"/>
                <a:cs typeface="Calibri"/>
              </a:rPr>
              <a:t>r</a:t>
            </a:r>
            <a:r>
              <a:rPr lang="en-US" sz="2800" baseline="-25000" dirty="0" err="1">
                <a:solidFill>
                  <a:srgbClr val="56127A"/>
                </a:solidFill>
                <a:latin typeface="Calibri"/>
                <a:cs typeface="Calibri"/>
              </a:rPr>
              <a:t>k</a:t>
            </a:r>
            <a:r>
              <a:rPr lang="en-US" sz="2400" dirty="0">
                <a:solidFill>
                  <a:srgbClr val="56127A"/>
                </a:solidFill>
                <a:latin typeface="Calibri"/>
                <a:cs typeface="Calibri"/>
              </a:rPr>
              <a:t>  ← </a:t>
            </a:r>
            <a:r>
              <a:rPr lang="en-US" sz="2400" dirty="0" err="1">
                <a:solidFill>
                  <a:srgbClr val="56127A"/>
                </a:solidFill>
                <a:latin typeface="Calibri"/>
                <a:cs typeface="Calibri"/>
              </a:rPr>
              <a:t>r</a:t>
            </a:r>
            <a:r>
              <a:rPr lang="en-US" sz="2800" baseline="-25000" dirty="0" err="1">
                <a:solidFill>
                  <a:srgbClr val="56127A"/>
                </a:solidFill>
                <a:latin typeface="Calibri"/>
                <a:cs typeface="Calibri"/>
              </a:rPr>
              <a:t>i</a:t>
            </a:r>
            <a:r>
              <a:rPr lang="en-US" sz="2400" dirty="0">
                <a:solidFill>
                  <a:srgbClr val="56127A"/>
                </a:solidFill>
                <a:latin typeface="Calibri"/>
                <a:cs typeface="Calibri"/>
              </a:rPr>
              <a:t>  op  </a:t>
            </a:r>
            <a:r>
              <a:rPr lang="en-US" sz="2400" dirty="0" err="1">
                <a:solidFill>
                  <a:srgbClr val="56127A"/>
                </a:solidFill>
                <a:latin typeface="Calibri"/>
                <a:cs typeface="Calibri"/>
              </a:rPr>
              <a:t>r</a:t>
            </a:r>
            <a:r>
              <a:rPr lang="en-US" sz="2800" baseline="-25000" dirty="0" err="1">
                <a:solidFill>
                  <a:srgbClr val="56127A"/>
                </a:solidFill>
                <a:latin typeface="Calibri"/>
                <a:cs typeface="Calibri"/>
              </a:rPr>
              <a:t>j</a:t>
            </a:r>
            <a:r>
              <a:rPr lang="en-US" sz="2800" dirty="0">
                <a:solidFill>
                  <a:srgbClr val="000000"/>
                </a:solidFill>
                <a:latin typeface="Calibri"/>
                <a:cs typeface="Calibri"/>
              </a:rPr>
              <a:t> </a:t>
            </a:r>
          </a:p>
          <a:p>
            <a:pPr>
              <a:spcBef>
                <a:spcPct val="0"/>
              </a:spcBef>
            </a:pPr>
            <a:r>
              <a:rPr lang="en-US" sz="2800" dirty="0">
                <a:solidFill>
                  <a:srgbClr val="000000"/>
                </a:solidFill>
                <a:latin typeface="Calibri"/>
                <a:cs typeface="Calibri"/>
              </a:rPr>
              <a:t>type of instructions</a:t>
            </a:r>
          </a:p>
        </p:txBody>
      </p:sp>
      <p:sp>
        <p:nvSpPr>
          <p:cNvPr id="18" name="Line 6"/>
          <p:cNvSpPr>
            <a:spLocks noChangeShapeType="1"/>
          </p:cNvSpPr>
          <p:nvPr/>
        </p:nvSpPr>
        <p:spPr bwMode="auto">
          <a:xfrm>
            <a:off x="2895600" y="3178167"/>
            <a:ext cx="457200" cy="217492"/>
          </a:xfrm>
          <a:prstGeom prst="line">
            <a:avLst/>
          </a:prstGeom>
          <a:noFill/>
          <a:ln w="28575">
            <a:solidFill>
              <a:srgbClr val="FF0000"/>
            </a:solidFill>
            <a:round/>
            <a:headEnd w="lg" len="lg"/>
            <a:tailEnd type="triangle" w="lg" len="lg"/>
          </a:ln>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19" name="Rectangle 7"/>
          <p:cNvSpPr>
            <a:spLocks noChangeArrowheads="1"/>
          </p:cNvSpPr>
          <p:nvPr/>
        </p:nvSpPr>
        <p:spPr bwMode="auto">
          <a:xfrm>
            <a:off x="1157288" y="2424104"/>
            <a:ext cx="6032500" cy="1259319"/>
          </a:xfrm>
          <a:prstGeom prst="rect">
            <a:avLst/>
          </a:prstGeom>
          <a:noFill/>
          <a:ln w="12700">
            <a:noFill/>
            <a:miter lim="800000"/>
            <a:headEnd/>
            <a:tailEnd/>
          </a:ln>
        </p:spPr>
        <p:txBody>
          <a:bodyPr lIns="90488" tIns="44450" rIns="90488" bIns="44450">
            <a:prstTxWarp prst="textNoShape">
              <a:avLst/>
            </a:prstTxWarp>
            <a:spAutoFit/>
          </a:bodyPr>
          <a:lstStyle/>
          <a:p>
            <a:pPr>
              <a:spcBef>
                <a:spcPct val="0"/>
              </a:spcBef>
            </a:pPr>
            <a:r>
              <a:rPr lang="en-US" sz="2800" dirty="0">
                <a:solidFill>
                  <a:srgbClr val="000000"/>
                </a:solidFill>
                <a:latin typeface="Calibri"/>
                <a:cs typeface="Calibri"/>
              </a:rPr>
              <a:t>Data-dependence</a:t>
            </a:r>
          </a:p>
          <a:p>
            <a:pPr lvl="3">
              <a:spcBef>
                <a:spcPct val="0"/>
              </a:spcBef>
            </a:pPr>
            <a:r>
              <a:rPr lang="en-US" sz="2400" dirty="0">
                <a:solidFill>
                  <a:srgbClr val="56127A"/>
                </a:solidFill>
                <a:latin typeface="Calibri"/>
                <a:cs typeface="Calibri"/>
              </a:rPr>
              <a:t>r</a:t>
            </a:r>
            <a:r>
              <a:rPr lang="en-US" sz="2400" baseline="-25000" dirty="0">
                <a:solidFill>
                  <a:srgbClr val="56127A"/>
                </a:solidFill>
                <a:latin typeface="Calibri"/>
                <a:cs typeface="Calibri"/>
              </a:rPr>
              <a:t>3</a:t>
            </a:r>
            <a:r>
              <a:rPr lang="en-US" sz="2400" dirty="0">
                <a:solidFill>
                  <a:srgbClr val="56127A"/>
                </a:solidFill>
                <a:latin typeface="Calibri"/>
                <a:cs typeface="Calibri"/>
              </a:rPr>
              <a:t> ←  r</a:t>
            </a:r>
            <a:r>
              <a:rPr lang="en-US" sz="2400" baseline="-25000" dirty="0">
                <a:solidFill>
                  <a:srgbClr val="56127A"/>
                </a:solidFill>
                <a:latin typeface="Calibri"/>
                <a:cs typeface="Calibri"/>
              </a:rPr>
              <a:t>1</a:t>
            </a:r>
            <a:r>
              <a:rPr lang="en-US" sz="2400" dirty="0">
                <a:solidFill>
                  <a:srgbClr val="56127A"/>
                </a:solidFill>
                <a:latin typeface="Calibri"/>
                <a:cs typeface="Calibri"/>
              </a:rPr>
              <a:t> op r</a:t>
            </a:r>
            <a:r>
              <a:rPr lang="en-US" sz="2400" baseline="-25000" dirty="0">
                <a:solidFill>
                  <a:srgbClr val="56127A"/>
                </a:solidFill>
                <a:latin typeface="Calibri"/>
                <a:cs typeface="Calibri"/>
              </a:rPr>
              <a:t>2</a:t>
            </a:r>
            <a:r>
              <a:rPr lang="en-US" sz="2400" dirty="0">
                <a:solidFill>
                  <a:srgbClr val="56127A"/>
                </a:solidFill>
                <a:latin typeface="Calibri"/>
                <a:cs typeface="Calibri"/>
              </a:rPr>
              <a:t> 	Read-after-Write  </a:t>
            </a:r>
          </a:p>
          <a:p>
            <a:pPr lvl="3">
              <a:spcBef>
                <a:spcPct val="0"/>
              </a:spcBef>
            </a:pPr>
            <a:r>
              <a:rPr lang="en-US" sz="2400" dirty="0">
                <a:solidFill>
                  <a:srgbClr val="56127A"/>
                </a:solidFill>
                <a:latin typeface="Calibri"/>
                <a:cs typeface="Calibri"/>
              </a:rPr>
              <a:t>r</a:t>
            </a:r>
            <a:r>
              <a:rPr lang="en-US" sz="2400" baseline="-25000" dirty="0">
                <a:solidFill>
                  <a:srgbClr val="56127A"/>
                </a:solidFill>
                <a:latin typeface="Calibri"/>
                <a:cs typeface="Calibri"/>
              </a:rPr>
              <a:t>5</a:t>
            </a:r>
            <a:r>
              <a:rPr lang="en-US" sz="2400" dirty="0">
                <a:solidFill>
                  <a:srgbClr val="56127A"/>
                </a:solidFill>
                <a:latin typeface="Calibri"/>
                <a:cs typeface="Calibri"/>
              </a:rPr>
              <a:t> ←  r</a:t>
            </a:r>
            <a:r>
              <a:rPr lang="en-US" sz="2400" baseline="-25000" dirty="0">
                <a:solidFill>
                  <a:srgbClr val="56127A"/>
                </a:solidFill>
                <a:latin typeface="Calibri"/>
                <a:cs typeface="Calibri"/>
              </a:rPr>
              <a:t>3</a:t>
            </a:r>
            <a:r>
              <a:rPr lang="en-US" sz="2400" dirty="0">
                <a:solidFill>
                  <a:srgbClr val="56127A"/>
                </a:solidFill>
                <a:latin typeface="Calibri"/>
                <a:cs typeface="Calibri"/>
              </a:rPr>
              <a:t> op r</a:t>
            </a:r>
            <a:r>
              <a:rPr lang="en-US" sz="2400" baseline="-25000" dirty="0">
                <a:solidFill>
                  <a:srgbClr val="56127A"/>
                </a:solidFill>
                <a:latin typeface="Calibri"/>
                <a:cs typeface="Calibri"/>
              </a:rPr>
              <a:t>4	</a:t>
            </a:r>
            <a:r>
              <a:rPr lang="en-US" sz="2400" dirty="0">
                <a:solidFill>
                  <a:srgbClr val="56127A"/>
                </a:solidFill>
                <a:latin typeface="Calibri"/>
                <a:cs typeface="Calibri"/>
              </a:rPr>
              <a:t>(RAW) hazard</a:t>
            </a:r>
          </a:p>
        </p:txBody>
      </p:sp>
      <p:grpSp>
        <p:nvGrpSpPr>
          <p:cNvPr id="20" name="Group 8"/>
          <p:cNvGrpSpPr>
            <a:grpSpLocks/>
          </p:cNvGrpSpPr>
          <p:nvPr/>
        </p:nvGrpSpPr>
        <p:grpSpPr bwMode="auto">
          <a:xfrm>
            <a:off x="1157288" y="3759197"/>
            <a:ext cx="5998769" cy="1258889"/>
            <a:chOff x="563" y="2663"/>
            <a:chExt cx="3613" cy="793"/>
          </a:xfrm>
        </p:grpSpPr>
        <p:sp>
          <p:nvSpPr>
            <p:cNvPr id="21" name="Line 9"/>
            <p:cNvSpPr>
              <a:spLocks noChangeShapeType="1"/>
            </p:cNvSpPr>
            <p:nvPr/>
          </p:nvSpPr>
          <p:spPr bwMode="auto">
            <a:xfrm flipH="1">
              <a:off x="1634" y="3065"/>
              <a:ext cx="368" cy="144"/>
            </a:xfrm>
            <a:prstGeom prst="line">
              <a:avLst/>
            </a:prstGeom>
            <a:noFill/>
            <a:ln w="28575">
              <a:noFill/>
              <a:round/>
              <a:headEnd/>
              <a:tailEnd type="triangle" w="med" len="med"/>
            </a:ln>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22" name="Rectangle 10"/>
            <p:cNvSpPr>
              <a:spLocks noChangeArrowheads="1"/>
            </p:cNvSpPr>
            <p:nvPr/>
          </p:nvSpPr>
          <p:spPr bwMode="auto">
            <a:xfrm>
              <a:off x="563" y="2663"/>
              <a:ext cx="3613" cy="793"/>
            </a:xfrm>
            <a:prstGeom prst="rect">
              <a:avLst/>
            </a:prstGeom>
            <a:noFill/>
            <a:ln w="12700">
              <a:noFill/>
              <a:miter lim="800000"/>
              <a:headEnd/>
              <a:tailEnd/>
            </a:ln>
          </p:spPr>
          <p:txBody>
            <a:bodyPr wrap="none" lIns="90488" tIns="44450" rIns="90488" bIns="44450">
              <a:prstTxWarp prst="textNoShape">
                <a:avLst/>
              </a:prstTxWarp>
              <a:spAutoFit/>
            </a:bodyPr>
            <a:lstStyle/>
            <a:p>
              <a:pPr>
                <a:spcBef>
                  <a:spcPct val="0"/>
                </a:spcBef>
              </a:pPr>
              <a:r>
                <a:rPr lang="en-US" sz="2800" dirty="0">
                  <a:solidFill>
                    <a:srgbClr val="000000"/>
                  </a:solidFill>
                  <a:latin typeface="Calibri"/>
                  <a:cs typeface="Calibri"/>
                </a:rPr>
                <a:t>Anti-dependence</a:t>
              </a:r>
            </a:p>
            <a:p>
              <a:pPr lvl="3">
                <a:spcBef>
                  <a:spcPct val="0"/>
                </a:spcBef>
              </a:pPr>
              <a:r>
                <a:rPr lang="en-US" sz="2400" dirty="0">
                  <a:solidFill>
                    <a:srgbClr val="56127A"/>
                  </a:solidFill>
                  <a:latin typeface="Calibri"/>
                  <a:cs typeface="Calibri"/>
                </a:rPr>
                <a:t>r</a:t>
              </a:r>
              <a:r>
                <a:rPr lang="en-US" sz="2400" baseline="-25000" dirty="0">
                  <a:solidFill>
                    <a:srgbClr val="56127A"/>
                  </a:solidFill>
                  <a:latin typeface="Calibri"/>
                  <a:cs typeface="Calibri"/>
                </a:rPr>
                <a:t>3</a:t>
              </a:r>
              <a:r>
                <a:rPr lang="en-US" sz="2400" dirty="0">
                  <a:solidFill>
                    <a:srgbClr val="56127A"/>
                  </a:solidFill>
                  <a:latin typeface="Calibri"/>
                  <a:cs typeface="Calibri"/>
                </a:rPr>
                <a:t> ←  r</a:t>
              </a:r>
              <a:r>
                <a:rPr lang="en-US" sz="2400" baseline="-25000" dirty="0">
                  <a:solidFill>
                    <a:srgbClr val="56127A"/>
                  </a:solidFill>
                  <a:latin typeface="Calibri"/>
                  <a:cs typeface="Calibri"/>
                </a:rPr>
                <a:t>1</a:t>
              </a:r>
              <a:r>
                <a:rPr lang="en-US" sz="2400" dirty="0">
                  <a:solidFill>
                    <a:srgbClr val="56127A"/>
                  </a:solidFill>
                  <a:latin typeface="Calibri"/>
                  <a:cs typeface="Calibri"/>
                </a:rPr>
                <a:t> op r</a:t>
              </a:r>
              <a:r>
                <a:rPr lang="en-US" sz="2400" baseline="-25000" dirty="0">
                  <a:solidFill>
                    <a:srgbClr val="56127A"/>
                  </a:solidFill>
                  <a:latin typeface="Calibri"/>
                  <a:cs typeface="Calibri"/>
                </a:rPr>
                <a:t>2</a:t>
              </a:r>
              <a:r>
                <a:rPr lang="en-US" sz="2400" dirty="0">
                  <a:solidFill>
                    <a:srgbClr val="56127A"/>
                  </a:solidFill>
                  <a:latin typeface="Calibri"/>
                  <a:cs typeface="Calibri"/>
                </a:rPr>
                <a:t>	Write-after-Read </a:t>
              </a:r>
            </a:p>
            <a:p>
              <a:pPr lvl="3">
                <a:spcBef>
                  <a:spcPct val="0"/>
                </a:spcBef>
              </a:pPr>
              <a:r>
                <a:rPr lang="en-US" sz="2400" dirty="0">
                  <a:solidFill>
                    <a:srgbClr val="56127A"/>
                  </a:solidFill>
                  <a:latin typeface="Calibri"/>
                  <a:cs typeface="Calibri"/>
                </a:rPr>
                <a:t>r</a:t>
              </a:r>
              <a:r>
                <a:rPr lang="en-US" sz="2400" baseline="-25000" dirty="0">
                  <a:solidFill>
                    <a:srgbClr val="56127A"/>
                  </a:solidFill>
                  <a:latin typeface="Calibri"/>
                  <a:cs typeface="Calibri"/>
                </a:rPr>
                <a:t>1</a:t>
              </a:r>
              <a:r>
                <a:rPr lang="en-US" sz="2400" dirty="0">
                  <a:solidFill>
                    <a:srgbClr val="56127A"/>
                  </a:solidFill>
                  <a:latin typeface="Calibri"/>
                  <a:cs typeface="Calibri"/>
                </a:rPr>
                <a:t> ←  r</a:t>
              </a:r>
              <a:r>
                <a:rPr lang="en-US" sz="2400" baseline="-25000" dirty="0">
                  <a:solidFill>
                    <a:srgbClr val="56127A"/>
                  </a:solidFill>
                  <a:latin typeface="Calibri"/>
                  <a:cs typeface="Calibri"/>
                </a:rPr>
                <a:t>4</a:t>
              </a:r>
              <a:r>
                <a:rPr lang="en-US" sz="2400" dirty="0">
                  <a:solidFill>
                    <a:srgbClr val="56127A"/>
                  </a:solidFill>
                  <a:latin typeface="Calibri"/>
                  <a:cs typeface="Calibri"/>
                </a:rPr>
                <a:t> op r</a:t>
              </a:r>
              <a:r>
                <a:rPr lang="en-US" sz="2400" baseline="-25000" dirty="0">
                  <a:solidFill>
                    <a:srgbClr val="56127A"/>
                  </a:solidFill>
                  <a:latin typeface="Calibri"/>
                  <a:cs typeface="Calibri"/>
                </a:rPr>
                <a:t>5	</a:t>
              </a:r>
              <a:r>
                <a:rPr lang="en-US" sz="2400" dirty="0">
                  <a:solidFill>
                    <a:srgbClr val="56127A"/>
                  </a:solidFill>
                  <a:latin typeface="Calibri"/>
                  <a:cs typeface="Calibri"/>
                </a:rPr>
                <a:t>(WAR) hazard</a:t>
              </a:r>
            </a:p>
          </p:txBody>
        </p:sp>
      </p:grpSp>
      <p:grpSp>
        <p:nvGrpSpPr>
          <p:cNvPr id="23" name="Group 11"/>
          <p:cNvGrpSpPr>
            <a:grpSpLocks/>
          </p:cNvGrpSpPr>
          <p:nvPr/>
        </p:nvGrpSpPr>
        <p:grpSpPr bwMode="auto">
          <a:xfrm>
            <a:off x="1157288" y="4989511"/>
            <a:ext cx="6077652" cy="1258889"/>
            <a:chOff x="572" y="3574"/>
            <a:chExt cx="3751" cy="793"/>
          </a:xfrm>
        </p:grpSpPr>
        <p:sp>
          <p:nvSpPr>
            <p:cNvPr id="24" name="Rectangle 12"/>
            <p:cNvSpPr>
              <a:spLocks noChangeArrowheads="1"/>
            </p:cNvSpPr>
            <p:nvPr/>
          </p:nvSpPr>
          <p:spPr bwMode="auto">
            <a:xfrm>
              <a:off x="572" y="3574"/>
              <a:ext cx="3751" cy="793"/>
            </a:xfrm>
            <a:prstGeom prst="rect">
              <a:avLst/>
            </a:prstGeom>
            <a:noFill/>
            <a:ln w="12700">
              <a:noFill/>
              <a:miter lim="800000"/>
              <a:headEnd/>
              <a:tailEnd/>
            </a:ln>
          </p:spPr>
          <p:txBody>
            <a:bodyPr wrap="none" lIns="90488" tIns="44450" rIns="90488" bIns="44450">
              <a:prstTxWarp prst="textNoShape">
                <a:avLst/>
              </a:prstTxWarp>
              <a:spAutoFit/>
            </a:bodyPr>
            <a:lstStyle/>
            <a:p>
              <a:pPr>
                <a:spcBef>
                  <a:spcPct val="0"/>
                </a:spcBef>
              </a:pPr>
              <a:r>
                <a:rPr lang="en-US" sz="2800" dirty="0">
                  <a:solidFill>
                    <a:srgbClr val="000000"/>
                  </a:solidFill>
                  <a:latin typeface="Calibri"/>
                  <a:cs typeface="Calibri"/>
                </a:rPr>
                <a:t>Output-dependence</a:t>
              </a:r>
            </a:p>
            <a:p>
              <a:pPr lvl="3">
                <a:spcBef>
                  <a:spcPct val="0"/>
                </a:spcBef>
              </a:pPr>
              <a:r>
                <a:rPr lang="en-US" sz="2400" dirty="0">
                  <a:solidFill>
                    <a:srgbClr val="56127A"/>
                  </a:solidFill>
                  <a:latin typeface="Calibri"/>
                  <a:cs typeface="Calibri"/>
                </a:rPr>
                <a:t>r</a:t>
              </a:r>
              <a:r>
                <a:rPr lang="en-US" sz="2400" baseline="-25000" dirty="0">
                  <a:solidFill>
                    <a:srgbClr val="56127A"/>
                  </a:solidFill>
                  <a:latin typeface="Calibri"/>
                  <a:cs typeface="Calibri"/>
                </a:rPr>
                <a:t>3</a:t>
              </a:r>
              <a:r>
                <a:rPr lang="en-US" sz="2400" dirty="0">
                  <a:solidFill>
                    <a:srgbClr val="56127A"/>
                  </a:solidFill>
                  <a:latin typeface="Calibri"/>
                  <a:cs typeface="Calibri"/>
                </a:rPr>
                <a:t> ←  r</a:t>
              </a:r>
              <a:r>
                <a:rPr lang="en-US" sz="2400" baseline="-25000" dirty="0">
                  <a:solidFill>
                    <a:srgbClr val="56127A"/>
                  </a:solidFill>
                  <a:latin typeface="Calibri"/>
                  <a:cs typeface="Calibri"/>
                </a:rPr>
                <a:t>1</a:t>
              </a:r>
              <a:r>
                <a:rPr lang="en-US" sz="2400" dirty="0">
                  <a:solidFill>
                    <a:srgbClr val="56127A"/>
                  </a:solidFill>
                  <a:latin typeface="Calibri"/>
                  <a:cs typeface="Calibri"/>
                </a:rPr>
                <a:t> op r</a:t>
              </a:r>
              <a:r>
                <a:rPr lang="en-US" sz="2400" baseline="-25000" dirty="0">
                  <a:solidFill>
                    <a:srgbClr val="56127A"/>
                  </a:solidFill>
                  <a:latin typeface="Calibri"/>
                  <a:cs typeface="Calibri"/>
                </a:rPr>
                <a:t>2</a:t>
              </a:r>
              <a:r>
                <a:rPr lang="en-US" sz="2400" dirty="0">
                  <a:solidFill>
                    <a:srgbClr val="56127A"/>
                  </a:solidFill>
                  <a:latin typeface="Calibri"/>
                  <a:cs typeface="Calibri"/>
                </a:rPr>
                <a:t>  	Write-after-Write </a:t>
              </a:r>
            </a:p>
            <a:p>
              <a:pPr lvl="3">
                <a:spcBef>
                  <a:spcPct val="0"/>
                </a:spcBef>
              </a:pPr>
              <a:r>
                <a:rPr lang="en-US" sz="2400" dirty="0">
                  <a:solidFill>
                    <a:srgbClr val="56127A"/>
                  </a:solidFill>
                  <a:latin typeface="Calibri"/>
                  <a:cs typeface="Calibri"/>
                </a:rPr>
                <a:t>r</a:t>
              </a:r>
              <a:r>
                <a:rPr lang="en-US" sz="2400" baseline="-25000" dirty="0">
                  <a:solidFill>
                    <a:srgbClr val="56127A"/>
                  </a:solidFill>
                  <a:latin typeface="Calibri"/>
                  <a:cs typeface="Calibri"/>
                </a:rPr>
                <a:t>3</a:t>
              </a:r>
              <a:r>
                <a:rPr lang="en-US" sz="2400" dirty="0">
                  <a:solidFill>
                    <a:srgbClr val="56127A"/>
                  </a:solidFill>
                  <a:latin typeface="Calibri"/>
                  <a:cs typeface="Calibri"/>
                </a:rPr>
                <a:t> ←  r</a:t>
              </a:r>
              <a:r>
                <a:rPr lang="en-US" sz="2400" baseline="-25000" dirty="0">
                  <a:solidFill>
                    <a:srgbClr val="56127A"/>
                  </a:solidFill>
                  <a:latin typeface="Calibri"/>
                  <a:cs typeface="Calibri"/>
                </a:rPr>
                <a:t>6</a:t>
              </a:r>
              <a:r>
                <a:rPr lang="en-US" sz="2400" dirty="0">
                  <a:solidFill>
                    <a:srgbClr val="56127A"/>
                  </a:solidFill>
                  <a:latin typeface="Calibri"/>
                  <a:cs typeface="Calibri"/>
                </a:rPr>
                <a:t> op r</a:t>
              </a:r>
              <a:r>
                <a:rPr lang="en-US" sz="2400" baseline="-25000" dirty="0">
                  <a:solidFill>
                    <a:srgbClr val="56127A"/>
                  </a:solidFill>
                  <a:latin typeface="Calibri"/>
                  <a:cs typeface="Calibri"/>
                </a:rPr>
                <a:t>7</a:t>
              </a:r>
              <a:r>
                <a:rPr lang="en-US" sz="2400" dirty="0">
                  <a:solidFill>
                    <a:srgbClr val="56127A"/>
                  </a:solidFill>
                  <a:latin typeface="Calibri"/>
                  <a:cs typeface="Calibri"/>
                </a:rPr>
                <a:t>   	(WAW) hazard</a:t>
              </a:r>
            </a:p>
          </p:txBody>
        </p:sp>
        <p:sp>
          <p:nvSpPr>
            <p:cNvPr id="25" name="Freeform 13"/>
            <p:cNvSpPr>
              <a:spLocks/>
            </p:cNvSpPr>
            <p:nvPr/>
          </p:nvSpPr>
          <p:spPr bwMode="auto">
            <a:xfrm>
              <a:off x="1380" y="3952"/>
              <a:ext cx="84" cy="216"/>
            </a:xfrm>
            <a:custGeom>
              <a:avLst/>
              <a:gdLst>
                <a:gd name="T0" fmla="*/ 60 w 84"/>
                <a:gd name="T1" fmla="*/ 0 h 216"/>
                <a:gd name="T2" fmla="*/ 12 w 84"/>
                <a:gd name="T3" fmla="*/ 56 h 216"/>
                <a:gd name="T4" fmla="*/ 12 w 84"/>
                <a:gd name="T5" fmla="*/ 184 h 216"/>
                <a:gd name="T6" fmla="*/ 84 w 84"/>
                <a:gd name="T7" fmla="*/ 216 h 216"/>
                <a:gd name="T8" fmla="*/ 0 60000 65536"/>
                <a:gd name="T9" fmla="*/ 0 60000 65536"/>
                <a:gd name="T10" fmla="*/ 0 60000 65536"/>
                <a:gd name="T11" fmla="*/ 0 60000 65536"/>
                <a:gd name="T12" fmla="*/ 0 w 84"/>
                <a:gd name="T13" fmla="*/ 0 h 216"/>
                <a:gd name="T14" fmla="*/ 84 w 84"/>
                <a:gd name="T15" fmla="*/ 216 h 216"/>
              </a:gdLst>
              <a:ahLst/>
              <a:cxnLst>
                <a:cxn ang="T8">
                  <a:pos x="T0" y="T1"/>
                </a:cxn>
                <a:cxn ang="T9">
                  <a:pos x="T2" y="T3"/>
                </a:cxn>
                <a:cxn ang="T10">
                  <a:pos x="T4" y="T5"/>
                </a:cxn>
                <a:cxn ang="T11">
                  <a:pos x="T6" y="T7"/>
                </a:cxn>
              </a:cxnLst>
              <a:rect l="T12" t="T13" r="T14" b="T15"/>
              <a:pathLst>
                <a:path w="84" h="216">
                  <a:moveTo>
                    <a:pt x="60" y="0"/>
                  </a:moveTo>
                  <a:cubicBezTo>
                    <a:pt x="40" y="12"/>
                    <a:pt x="20" y="25"/>
                    <a:pt x="12" y="56"/>
                  </a:cubicBezTo>
                  <a:cubicBezTo>
                    <a:pt x="4" y="87"/>
                    <a:pt x="0" y="157"/>
                    <a:pt x="12" y="184"/>
                  </a:cubicBezTo>
                  <a:cubicBezTo>
                    <a:pt x="24" y="211"/>
                    <a:pt x="54" y="213"/>
                    <a:pt x="84" y="216"/>
                  </a:cubicBezTo>
                </a:path>
              </a:pathLst>
            </a:custGeom>
            <a:noFill/>
            <a:ln w="28575">
              <a:noFill/>
              <a:round/>
              <a:headEnd/>
              <a:tailEnd type="triangle" w="med" len="med"/>
            </a:ln>
          </p:spPr>
          <p:txBody>
            <a:bodyPr wrap="none" anchor="ctr">
              <a:prstTxWarp prst="textNoShape">
                <a:avLst/>
              </a:prstTxWarp>
            </a:bodyPr>
            <a:lstStyle/>
            <a:p>
              <a:pPr algn="ctr"/>
              <a:endParaRPr lang="en-US" sz="1800">
                <a:solidFill>
                  <a:srgbClr val="000000"/>
                </a:solidFill>
                <a:latin typeface="Calibri"/>
                <a:cs typeface="Calibri"/>
              </a:endParaRPr>
            </a:p>
          </p:txBody>
        </p:sp>
      </p:grpSp>
      <p:sp>
        <p:nvSpPr>
          <p:cNvPr id="26" name="Line 14"/>
          <p:cNvSpPr>
            <a:spLocks noChangeShapeType="1"/>
          </p:cNvSpPr>
          <p:nvPr/>
        </p:nvSpPr>
        <p:spPr bwMode="auto">
          <a:xfrm flipH="1">
            <a:off x="2819400" y="4473567"/>
            <a:ext cx="533400" cy="304800"/>
          </a:xfrm>
          <a:prstGeom prst="line">
            <a:avLst/>
          </a:prstGeom>
          <a:noFill/>
          <a:ln w="25400">
            <a:solidFill>
              <a:srgbClr val="FF0000"/>
            </a:solidFill>
            <a:round/>
            <a:headEnd/>
            <a:tailEnd type="triangle" w="lg" len="lg"/>
          </a:ln>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27" name="Freeform 16"/>
          <p:cNvSpPr>
            <a:spLocks/>
          </p:cNvSpPr>
          <p:nvPr/>
        </p:nvSpPr>
        <p:spPr bwMode="auto">
          <a:xfrm>
            <a:off x="2286000" y="5692767"/>
            <a:ext cx="317500" cy="381000"/>
          </a:xfrm>
          <a:custGeom>
            <a:avLst/>
            <a:gdLst>
              <a:gd name="T0" fmla="*/ 152 w 200"/>
              <a:gd name="T1" fmla="*/ 0 h 240"/>
              <a:gd name="T2" fmla="*/ 8 w 200"/>
              <a:gd name="T3" fmla="*/ 96 h 240"/>
              <a:gd name="T4" fmla="*/ 200 w 200"/>
              <a:gd name="T5" fmla="*/ 240 h 240"/>
              <a:gd name="T6" fmla="*/ 0 60000 65536"/>
              <a:gd name="T7" fmla="*/ 0 60000 65536"/>
              <a:gd name="T8" fmla="*/ 0 60000 65536"/>
              <a:gd name="T9" fmla="*/ 0 w 200"/>
              <a:gd name="T10" fmla="*/ 0 h 240"/>
              <a:gd name="T11" fmla="*/ 200 w 200"/>
              <a:gd name="T12" fmla="*/ 240 h 240"/>
            </a:gdLst>
            <a:ahLst/>
            <a:cxnLst>
              <a:cxn ang="T6">
                <a:pos x="T0" y="T1"/>
              </a:cxn>
              <a:cxn ang="T7">
                <a:pos x="T2" y="T3"/>
              </a:cxn>
              <a:cxn ang="T8">
                <a:pos x="T4" y="T5"/>
              </a:cxn>
            </a:cxnLst>
            <a:rect l="T9" t="T10" r="T11" b="T12"/>
            <a:pathLst>
              <a:path w="200" h="240">
                <a:moveTo>
                  <a:pt x="152" y="0"/>
                </a:moveTo>
                <a:cubicBezTo>
                  <a:pt x="76" y="28"/>
                  <a:pt x="0" y="56"/>
                  <a:pt x="8" y="96"/>
                </a:cubicBezTo>
                <a:cubicBezTo>
                  <a:pt x="16" y="136"/>
                  <a:pt x="108" y="188"/>
                  <a:pt x="200" y="240"/>
                </a:cubicBezTo>
              </a:path>
            </a:pathLst>
          </a:custGeom>
          <a:noFill/>
          <a:ln w="25400">
            <a:solidFill>
              <a:srgbClr val="FF0000"/>
            </a:solidFill>
            <a:round/>
            <a:headEnd/>
            <a:tailEnd type="triangle" w="lg" len="lg"/>
          </a:ln>
        </p:spPr>
        <p:txBody>
          <a:bodyPr wrap="none" anchor="ctr">
            <a:prstTxWarp prst="textNoShape">
              <a:avLst/>
            </a:prstTxWarp>
          </a:bodyPr>
          <a:lstStyle/>
          <a:p>
            <a:pPr algn="ctr"/>
            <a:endParaRPr lang="en-US" sz="1800">
              <a:solidFill>
                <a:srgbClr val="000000"/>
              </a:solidFill>
              <a:latin typeface="Calibri"/>
              <a:cs typeface="Calibri"/>
            </a:endParaRPr>
          </a:p>
        </p:txBody>
      </p:sp>
    </p:spTree>
    <p:extLst>
      <p:ext uri="{BB962C8B-B14F-4D97-AF65-F5344CB8AC3E}">
        <p14:creationId xmlns:p14="http://schemas.microsoft.com/office/powerpoint/2010/main" val="186033220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119</a:t>
            </a:fld>
            <a:endParaRPr lang="en-US" altLang="en-US"/>
          </a:p>
        </p:txBody>
      </p:sp>
      <p:sp>
        <p:nvSpPr>
          <p:cNvPr id="45059" name="Text Box 2"/>
          <p:cNvSpPr txBox="1">
            <a:spLocks noChangeArrowheads="1"/>
          </p:cNvSpPr>
          <p:nvPr/>
        </p:nvSpPr>
        <p:spPr bwMode="auto">
          <a:xfrm>
            <a:off x="381000" y="101312"/>
            <a:ext cx="7649731"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A Data Structure for Correct Issues</a:t>
            </a:r>
            <a:br>
              <a:rPr lang="en-US" altLang="en-US" dirty="0">
                <a:solidFill>
                  <a:srgbClr val="CC0000"/>
                </a:solidFill>
                <a:latin typeface="Arial" panose="020B0604020202020204" pitchFamily="34" charset="0"/>
              </a:rPr>
            </a:br>
            <a:r>
              <a:rPr lang="en-US" altLang="en-US" sz="2400" i="1" dirty="0">
                <a:solidFill>
                  <a:srgbClr val="CC0000"/>
                </a:solidFill>
                <a:latin typeface="Arial" panose="020B0604020202020204" pitchFamily="34" charset="0"/>
              </a:rPr>
              <a:t>Keeps track of the status of Functional Units</a:t>
            </a:r>
            <a:endParaRPr lang="en-US" altLang="en-US" i="1" dirty="0">
              <a:solidFill>
                <a:srgbClr val="CC0000"/>
              </a:solidFill>
              <a:latin typeface="Arial" panose="020B0604020202020204" pitchFamily="34" charset="0"/>
            </a:endParaRP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 name="Rectangle 3"/>
          <p:cNvSpPr>
            <a:spLocks noChangeArrowheads="1"/>
          </p:cNvSpPr>
          <p:nvPr/>
        </p:nvSpPr>
        <p:spPr bwMode="auto">
          <a:xfrm>
            <a:off x="222250" y="4055484"/>
            <a:ext cx="8612188" cy="2527300"/>
          </a:xfrm>
          <a:prstGeom prst="rect">
            <a:avLst/>
          </a:prstGeom>
          <a:noFill/>
          <a:ln w="25400">
            <a:noFill/>
            <a:miter lim="800000"/>
            <a:headEnd/>
            <a:tailEnd/>
          </a:ln>
        </p:spPr>
        <p:txBody>
          <a:bodyPr wrap="none" lIns="90488" tIns="44450" rIns="90488" bIns="44450">
            <a:prstTxWarp prst="textNoShape">
              <a:avLst/>
            </a:prstTxWarp>
            <a:spAutoFit/>
          </a:bodyPr>
          <a:lstStyle/>
          <a:p>
            <a:pPr>
              <a:spcBef>
                <a:spcPct val="0"/>
              </a:spcBef>
            </a:pPr>
            <a:r>
              <a:rPr lang="en-US" sz="2400" i="1" dirty="0">
                <a:solidFill>
                  <a:srgbClr val="000000"/>
                </a:solidFill>
                <a:latin typeface="Verdana" charset="0"/>
              </a:rPr>
              <a:t>The instruction </a:t>
            </a:r>
            <a:r>
              <a:rPr lang="en-US" sz="2400" i="1" dirty="0" err="1">
                <a:solidFill>
                  <a:srgbClr val="000000"/>
                </a:solidFill>
                <a:latin typeface="Verdana" charset="0"/>
              </a:rPr>
              <a:t>i</a:t>
            </a:r>
            <a:r>
              <a:rPr lang="en-US" sz="2400" i="1" dirty="0">
                <a:solidFill>
                  <a:srgbClr val="000000"/>
                </a:solidFill>
                <a:latin typeface="Verdana" charset="0"/>
              </a:rPr>
              <a:t> at the Issue stage consults this table</a:t>
            </a:r>
          </a:p>
          <a:p>
            <a:pPr>
              <a:spcBef>
                <a:spcPct val="0"/>
              </a:spcBef>
            </a:pPr>
            <a:endParaRPr lang="en-US" sz="800" i="1" dirty="0">
              <a:solidFill>
                <a:srgbClr val="000000"/>
              </a:solidFill>
              <a:latin typeface="Verdana" charset="0"/>
            </a:endParaRPr>
          </a:p>
          <a:p>
            <a:pPr lvl="1">
              <a:spcBef>
                <a:spcPct val="0"/>
              </a:spcBef>
            </a:pPr>
            <a:r>
              <a:rPr lang="en-US" sz="1800" dirty="0">
                <a:solidFill>
                  <a:srgbClr val="56127A"/>
                </a:solidFill>
                <a:latin typeface="Verdana" charset="0"/>
              </a:rPr>
              <a:t>FU available? 	check the busy column</a:t>
            </a:r>
          </a:p>
          <a:p>
            <a:pPr lvl="1">
              <a:spcBef>
                <a:spcPct val="0"/>
              </a:spcBef>
            </a:pPr>
            <a:r>
              <a:rPr lang="en-US" sz="1800" dirty="0">
                <a:solidFill>
                  <a:srgbClr val="56127A"/>
                </a:solidFill>
                <a:latin typeface="Verdana" charset="0"/>
              </a:rPr>
              <a:t>RAW?		search the </a:t>
            </a:r>
            <a:r>
              <a:rPr lang="en-US" sz="1800" dirty="0" err="1">
                <a:solidFill>
                  <a:srgbClr val="56127A"/>
                </a:solidFill>
                <a:latin typeface="Verdana" charset="0"/>
              </a:rPr>
              <a:t>dest</a:t>
            </a:r>
            <a:r>
              <a:rPr lang="en-US" sz="1800" dirty="0">
                <a:solidFill>
                  <a:srgbClr val="56127A"/>
                </a:solidFill>
                <a:latin typeface="Verdana" charset="0"/>
              </a:rPr>
              <a:t> column for i’s sources</a:t>
            </a:r>
          </a:p>
          <a:p>
            <a:pPr lvl="1">
              <a:spcBef>
                <a:spcPct val="0"/>
              </a:spcBef>
            </a:pPr>
            <a:r>
              <a:rPr lang="en-US" sz="1800" dirty="0">
                <a:solidFill>
                  <a:srgbClr val="56127A"/>
                </a:solidFill>
                <a:latin typeface="Verdana" charset="0"/>
              </a:rPr>
              <a:t>WAR?		search the source columns for i’s destination</a:t>
            </a:r>
          </a:p>
          <a:p>
            <a:pPr lvl="1">
              <a:spcBef>
                <a:spcPct val="0"/>
              </a:spcBef>
            </a:pPr>
            <a:r>
              <a:rPr lang="en-US" sz="1800" dirty="0">
                <a:solidFill>
                  <a:srgbClr val="56127A"/>
                </a:solidFill>
                <a:latin typeface="Verdana" charset="0"/>
              </a:rPr>
              <a:t>WAW?		search the </a:t>
            </a:r>
            <a:r>
              <a:rPr lang="en-US" sz="1800" dirty="0" err="1">
                <a:solidFill>
                  <a:srgbClr val="56127A"/>
                </a:solidFill>
                <a:latin typeface="Verdana" charset="0"/>
              </a:rPr>
              <a:t>dest</a:t>
            </a:r>
            <a:r>
              <a:rPr lang="en-US" sz="1800" dirty="0">
                <a:solidFill>
                  <a:srgbClr val="56127A"/>
                </a:solidFill>
                <a:latin typeface="Verdana" charset="0"/>
              </a:rPr>
              <a:t> column for i’s destination</a:t>
            </a:r>
          </a:p>
          <a:p>
            <a:pPr lvl="1">
              <a:spcBef>
                <a:spcPct val="0"/>
              </a:spcBef>
            </a:pPr>
            <a:endParaRPr lang="en-US" sz="800" i="1" dirty="0">
              <a:solidFill>
                <a:srgbClr val="000000"/>
              </a:solidFill>
              <a:latin typeface="Verdana" charset="0"/>
            </a:endParaRPr>
          </a:p>
          <a:p>
            <a:pPr>
              <a:spcBef>
                <a:spcPct val="0"/>
              </a:spcBef>
            </a:pPr>
            <a:r>
              <a:rPr lang="en-US" sz="2400" i="1" dirty="0">
                <a:solidFill>
                  <a:srgbClr val="000000"/>
                </a:solidFill>
                <a:latin typeface="Verdana" charset="0"/>
              </a:rPr>
              <a:t>An entry is added to the table if no hazard is detected;</a:t>
            </a:r>
          </a:p>
          <a:p>
            <a:pPr>
              <a:spcBef>
                <a:spcPct val="0"/>
              </a:spcBef>
            </a:pPr>
            <a:r>
              <a:rPr lang="en-US" sz="2400" i="1" dirty="0">
                <a:solidFill>
                  <a:srgbClr val="000000"/>
                </a:solidFill>
                <a:latin typeface="Verdana" charset="0"/>
              </a:rPr>
              <a:t>An entry is removed from the table after Write-Back</a:t>
            </a:r>
          </a:p>
        </p:txBody>
      </p:sp>
      <p:sp>
        <p:nvSpPr>
          <p:cNvPr id="7" name="Rectangle 4"/>
          <p:cNvSpPr>
            <a:spLocks noChangeArrowheads="1"/>
          </p:cNvSpPr>
          <p:nvPr/>
        </p:nvSpPr>
        <p:spPr bwMode="auto">
          <a:xfrm>
            <a:off x="4276725" y="904297"/>
            <a:ext cx="4138613" cy="3444875"/>
          </a:xfrm>
          <a:prstGeom prst="rect">
            <a:avLst/>
          </a:prstGeom>
          <a:noFill/>
          <a:ln w="25400">
            <a:noFill/>
            <a:miter lim="800000"/>
            <a:headEnd/>
            <a:tailEnd/>
          </a:ln>
        </p:spPr>
        <p:txBody>
          <a:bodyPr wrap="none" anchor="ctr">
            <a:prstTxWarp prst="textNoShape">
              <a:avLst/>
            </a:prstTxWarp>
          </a:bodyPr>
          <a:lstStyle/>
          <a:p>
            <a:pPr algn="ctr"/>
            <a:endParaRPr lang="en-US">
              <a:solidFill>
                <a:srgbClr val="000000"/>
              </a:solidFill>
            </a:endParaRPr>
          </a:p>
        </p:txBody>
      </p:sp>
      <p:grpSp>
        <p:nvGrpSpPr>
          <p:cNvPr id="8" name="Group 5"/>
          <p:cNvGrpSpPr>
            <a:grpSpLocks/>
          </p:cNvGrpSpPr>
          <p:nvPr/>
        </p:nvGrpSpPr>
        <p:grpSpPr bwMode="auto">
          <a:xfrm>
            <a:off x="357188" y="1194809"/>
            <a:ext cx="8410575" cy="2851150"/>
            <a:chOff x="225" y="802"/>
            <a:chExt cx="5298" cy="1796"/>
          </a:xfrm>
        </p:grpSpPr>
        <p:grpSp>
          <p:nvGrpSpPr>
            <p:cNvPr id="9" name="Group 6"/>
            <p:cNvGrpSpPr>
              <a:grpSpLocks/>
            </p:cNvGrpSpPr>
            <p:nvPr/>
          </p:nvGrpSpPr>
          <p:grpSpPr bwMode="auto">
            <a:xfrm>
              <a:off x="235" y="812"/>
              <a:ext cx="5028" cy="1786"/>
              <a:chOff x="235" y="812"/>
              <a:chExt cx="5028" cy="1786"/>
            </a:xfrm>
          </p:grpSpPr>
          <p:sp>
            <p:nvSpPr>
              <p:cNvPr id="11" name="Line 7"/>
              <p:cNvSpPr>
                <a:spLocks noChangeShapeType="1"/>
              </p:cNvSpPr>
              <p:nvPr/>
            </p:nvSpPr>
            <p:spPr bwMode="auto">
              <a:xfrm>
                <a:off x="248" y="1035"/>
                <a:ext cx="5015" cy="0"/>
              </a:xfrm>
              <a:prstGeom prst="line">
                <a:avLst/>
              </a:prstGeom>
              <a:noFill/>
              <a:ln w="25400">
                <a:solidFill>
                  <a:schemeClr val="tx1"/>
                </a:solidFill>
                <a:round/>
                <a:headEnd/>
                <a:tailEnd/>
              </a:ln>
            </p:spPr>
            <p:txBody>
              <a:bodyPr wrap="none" anchor="ctr">
                <a:prstTxWarp prst="textNoShape">
                  <a:avLst/>
                </a:prstTxWarp>
              </a:bodyPr>
              <a:lstStyle/>
              <a:p>
                <a:pPr algn="ctr"/>
                <a:endParaRPr lang="en-US">
                  <a:solidFill>
                    <a:srgbClr val="000000"/>
                  </a:solidFill>
                </a:endParaRPr>
              </a:p>
            </p:txBody>
          </p:sp>
          <p:sp>
            <p:nvSpPr>
              <p:cNvPr id="12" name="Line 8"/>
              <p:cNvSpPr>
                <a:spLocks noChangeShapeType="1"/>
              </p:cNvSpPr>
              <p:nvPr/>
            </p:nvSpPr>
            <p:spPr bwMode="auto">
              <a:xfrm>
                <a:off x="246" y="1406"/>
                <a:ext cx="5015" cy="0"/>
              </a:xfrm>
              <a:prstGeom prst="line">
                <a:avLst/>
              </a:prstGeom>
              <a:noFill/>
              <a:ln w="25400">
                <a:solidFill>
                  <a:schemeClr val="tx1"/>
                </a:solidFill>
                <a:round/>
                <a:headEnd/>
                <a:tailEnd/>
              </a:ln>
            </p:spPr>
            <p:txBody>
              <a:bodyPr wrap="none" anchor="ctr">
                <a:prstTxWarp prst="textNoShape">
                  <a:avLst/>
                </a:prstTxWarp>
              </a:bodyPr>
              <a:lstStyle/>
              <a:p>
                <a:pPr algn="ctr"/>
                <a:endParaRPr lang="en-US">
                  <a:solidFill>
                    <a:srgbClr val="000000"/>
                  </a:solidFill>
                </a:endParaRPr>
              </a:p>
            </p:txBody>
          </p:sp>
          <p:sp>
            <p:nvSpPr>
              <p:cNvPr id="13" name="Line 9"/>
              <p:cNvSpPr>
                <a:spLocks noChangeShapeType="1"/>
              </p:cNvSpPr>
              <p:nvPr/>
            </p:nvSpPr>
            <p:spPr bwMode="auto">
              <a:xfrm>
                <a:off x="235" y="1999"/>
                <a:ext cx="5015" cy="0"/>
              </a:xfrm>
              <a:prstGeom prst="line">
                <a:avLst/>
              </a:prstGeom>
              <a:noFill/>
              <a:ln w="25400">
                <a:solidFill>
                  <a:schemeClr val="tx1"/>
                </a:solidFill>
                <a:round/>
                <a:headEnd/>
                <a:tailEnd/>
              </a:ln>
            </p:spPr>
            <p:txBody>
              <a:bodyPr wrap="none" anchor="ctr">
                <a:prstTxWarp prst="textNoShape">
                  <a:avLst/>
                </a:prstTxWarp>
              </a:bodyPr>
              <a:lstStyle/>
              <a:p>
                <a:pPr algn="ctr"/>
                <a:endParaRPr lang="en-US">
                  <a:solidFill>
                    <a:srgbClr val="000000"/>
                  </a:solidFill>
                </a:endParaRPr>
              </a:p>
            </p:txBody>
          </p:sp>
          <p:sp>
            <p:nvSpPr>
              <p:cNvPr id="14" name="Line 10"/>
              <p:cNvSpPr>
                <a:spLocks noChangeShapeType="1"/>
              </p:cNvSpPr>
              <p:nvPr/>
            </p:nvSpPr>
            <p:spPr bwMode="auto">
              <a:xfrm>
                <a:off x="242" y="2376"/>
                <a:ext cx="5015" cy="0"/>
              </a:xfrm>
              <a:prstGeom prst="line">
                <a:avLst/>
              </a:prstGeom>
              <a:noFill/>
              <a:ln w="25400">
                <a:solidFill>
                  <a:schemeClr val="tx1"/>
                </a:solidFill>
                <a:round/>
                <a:headEnd/>
                <a:tailEnd/>
              </a:ln>
            </p:spPr>
            <p:txBody>
              <a:bodyPr wrap="none" anchor="ctr">
                <a:prstTxWarp prst="textNoShape">
                  <a:avLst/>
                </a:prstTxWarp>
              </a:bodyPr>
              <a:lstStyle/>
              <a:p>
                <a:pPr algn="ctr"/>
                <a:endParaRPr lang="en-US">
                  <a:solidFill>
                    <a:srgbClr val="000000"/>
                  </a:solidFill>
                </a:endParaRPr>
              </a:p>
            </p:txBody>
          </p:sp>
          <p:sp>
            <p:nvSpPr>
              <p:cNvPr id="15" name="Line 11"/>
              <p:cNvSpPr>
                <a:spLocks noChangeShapeType="1"/>
              </p:cNvSpPr>
              <p:nvPr/>
            </p:nvSpPr>
            <p:spPr bwMode="auto">
              <a:xfrm>
                <a:off x="1253" y="812"/>
                <a:ext cx="0" cy="1770"/>
              </a:xfrm>
              <a:prstGeom prst="line">
                <a:avLst/>
              </a:prstGeom>
              <a:noFill/>
              <a:ln w="25400">
                <a:solidFill>
                  <a:schemeClr val="tx1"/>
                </a:solidFill>
                <a:round/>
                <a:headEnd/>
                <a:tailEnd/>
              </a:ln>
            </p:spPr>
            <p:txBody>
              <a:bodyPr wrap="none" anchor="ctr">
                <a:prstTxWarp prst="textNoShape">
                  <a:avLst/>
                </a:prstTxWarp>
              </a:bodyPr>
              <a:lstStyle/>
              <a:p>
                <a:pPr algn="ctr"/>
                <a:endParaRPr lang="en-US">
                  <a:solidFill>
                    <a:srgbClr val="000000"/>
                  </a:solidFill>
                </a:endParaRPr>
              </a:p>
            </p:txBody>
          </p:sp>
          <p:sp>
            <p:nvSpPr>
              <p:cNvPr id="16" name="Line 12"/>
              <p:cNvSpPr>
                <a:spLocks noChangeShapeType="1"/>
              </p:cNvSpPr>
              <p:nvPr/>
            </p:nvSpPr>
            <p:spPr bwMode="auto">
              <a:xfrm>
                <a:off x="2078" y="828"/>
                <a:ext cx="0" cy="1770"/>
              </a:xfrm>
              <a:prstGeom prst="line">
                <a:avLst/>
              </a:prstGeom>
              <a:noFill/>
              <a:ln w="25400">
                <a:solidFill>
                  <a:schemeClr val="tx1"/>
                </a:solidFill>
                <a:round/>
                <a:headEnd/>
                <a:tailEnd/>
              </a:ln>
            </p:spPr>
            <p:txBody>
              <a:bodyPr wrap="none" anchor="ctr">
                <a:prstTxWarp prst="textNoShape">
                  <a:avLst/>
                </a:prstTxWarp>
              </a:bodyPr>
              <a:lstStyle/>
              <a:p>
                <a:pPr algn="ctr"/>
                <a:endParaRPr lang="en-US">
                  <a:solidFill>
                    <a:srgbClr val="000000"/>
                  </a:solidFill>
                </a:endParaRPr>
              </a:p>
            </p:txBody>
          </p:sp>
        </p:grpSp>
        <p:sp>
          <p:nvSpPr>
            <p:cNvPr id="10" name="Rectangle 13"/>
            <p:cNvSpPr>
              <a:spLocks noChangeArrowheads="1"/>
            </p:cNvSpPr>
            <p:nvPr/>
          </p:nvSpPr>
          <p:spPr bwMode="auto">
            <a:xfrm>
              <a:off x="225" y="802"/>
              <a:ext cx="5298" cy="1784"/>
            </a:xfrm>
            <a:prstGeom prst="rect">
              <a:avLst/>
            </a:prstGeom>
            <a:noFill/>
            <a:ln w="25400">
              <a:noFill/>
              <a:miter lim="800000"/>
              <a:headEnd/>
              <a:tailEnd/>
            </a:ln>
          </p:spPr>
          <p:txBody>
            <a:bodyPr wrap="none" lIns="90488" tIns="44450" rIns="90488" bIns="44450">
              <a:prstTxWarp prst="textNoShape">
                <a:avLst/>
              </a:prstTxWarp>
              <a:spAutoFit/>
            </a:bodyPr>
            <a:lstStyle/>
            <a:p>
              <a:pPr>
                <a:spcBef>
                  <a:spcPct val="0"/>
                </a:spcBef>
              </a:pPr>
              <a:r>
                <a:rPr lang="en-US" sz="2000" i="1" dirty="0">
                  <a:solidFill>
                    <a:srgbClr val="56127A"/>
                  </a:solidFill>
                  <a:latin typeface="Verdana" charset="0"/>
                </a:rPr>
                <a:t>  Name	Busy		Op	</a:t>
              </a:r>
              <a:r>
                <a:rPr lang="en-US" sz="2000" i="1" dirty="0" err="1">
                  <a:solidFill>
                    <a:srgbClr val="56127A"/>
                  </a:solidFill>
                  <a:latin typeface="Verdana" charset="0"/>
                </a:rPr>
                <a:t>Dest</a:t>
              </a:r>
              <a:r>
                <a:rPr lang="en-US" sz="2000" i="1" dirty="0">
                  <a:solidFill>
                    <a:srgbClr val="56127A"/>
                  </a:solidFill>
                  <a:latin typeface="Verdana" charset="0"/>
                </a:rPr>
                <a:t>	Src1	Src2	</a:t>
              </a:r>
              <a:r>
                <a:rPr lang="en-US" sz="2000" dirty="0">
                  <a:solidFill>
                    <a:srgbClr val="56127A"/>
                  </a:solidFill>
                  <a:latin typeface="Verdana" charset="0"/>
                </a:rPr>
                <a:t>	</a:t>
              </a:r>
            </a:p>
            <a:p>
              <a:pPr lvl="1">
                <a:spcBef>
                  <a:spcPct val="0"/>
                </a:spcBef>
              </a:pPr>
              <a:r>
                <a:rPr lang="en-US" sz="2000" dirty="0" err="1">
                  <a:solidFill>
                    <a:srgbClr val="56127A"/>
                  </a:solidFill>
                  <a:latin typeface="Verdana" charset="0"/>
                </a:rPr>
                <a:t>Int</a:t>
              </a:r>
              <a:endParaRPr lang="en-US" sz="2000" dirty="0">
                <a:solidFill>
                  <a:srgbClr val="56127A"/>
                </a:solidFill>
                <a:latin typeface="Verdana" charset="0"/>
              </a:endParaRPr>
            </a:p>
            <a:p>
              <a:pPr lvl="1">
                <a:spcBef>
                  <a:spcPct val="0"/>
                </a:spcBef>
              </a:pPr>
              <a:r>
                <a:rPr lang="en-US" sz="2000" dirty="0">
                  <a:solidFill>
                    <a:srgbClr val="56127A"/>
                  </a:solidFill>
                  <a:latin typeface="Verdana" charset="0"/>
                </a:rPr>
                <a:t>Mem	</a:t>
              </a:r>
            </a:p>
            <a:p>
              <a:pPr lvl="1">
                <a:spcBef>
                  <a:spcPct val="0"/>
                </a:spcBef>
              </a:pPr>
              <a:r>
                <a:rPr lang="en-US" sz="2000" dirty="0">
                  <a:solidFill>
                    <a:srgbClr val="56127A"/>
                  </a:solidFill>
                  <a:latin typeface="Verdana" charset="0"/>
                </a:rPr>
                <a:t>Add1</a:t>
              </a:r>
            </a:p>
            <a:p>
              <a:pPr lvl="1">
                <a:spcBef>
                  <a:spcPct val="0"/>
                </a:spcBef>
              </a:pPr>
              <a:r>
                <a:rPr lang="en-US" sz="2000" dirty="0">
                  <a:solidFill>
                    <a:srgbClr val="56127A"/>
                  </a:solidFill>
                  <a:latin typeface="Verdana" charset="0"/>
                </a:rPr>
                <a:t>Add2</a:t>
              </a:r>
            </a:p>
            <a:p>
              <a:pPr lvl="1">
                <a:spcBef>
                  <a:spcPct val="0"/>
                </a:spcBef>
              </a:pPr>
              <a:r>
                <a:rPr lang="en-US" sz="2000" dirty="0">
                  <a:solidFill>
                    <a:srgbClr val="56127A"/>
                  </a:solidFill>
                  <a:latin typeface="Verdana" charset="0"/>
                </a:rPr>
                <a:t>Add3</a:t>
              </a:r>
            </a:p>
            <a:p>
              <a:pPr lvl="1">
                <a:spcBef>
                  <a:spcPct val="0"/>
                </a:spcBef>
              </a:pPr>
              <a:r>
                <a:rPr lang="en-US" sz="2000" dirty="0">
                  <a:solidFill>
                    <a:srgbClr val="56127A"/>
                  </a:solidFill>
                  <a:latin typeface="Verdana" charset="0"/>
                </a:rPr>
                <a:t>Mult1</a:t>
              </a:r>
            </a:p>
            <a:p>
              <a:pPr lvl="1">
                <a:spcBef>
                  <a:spcPct val="0"/>
                </a:spcBef>
              </a:pPr>
              <a:r>
                <a:rPr lang="en-US" sz="2000" dirty="0">
                  <a:solidFill>
                    <a:srgbClr val="56127A"/>
                  </a:solidFill>
                  <a:latin typeface="Verdana" charset="0"/>
                </a:rPr>
                <a:t>Mult2</a:t>
              </a:r>
            </a:p>
            <a:p>
              <a:pPr lvl="1">
                <a:spcBef>
                  <a:spcPct val="0"/>
                </a:spcBef>
              </a:pPr>
              <a:r>
                <a:rPr lang="en-US" sz="2000" dirty="0" err="1">
                  <a:solidFill>
                    <a:srgbClr val="56127A"/>
                  </a:solidFill>
                  <a:latin typeface="Verdana" charset="0"/>
                </a:rPr>
                <a:t>Div</a:t>
              </a:r>
              <a:endParaRPr lang="en-US" sz="2000" i="1" dirty="0">
                <a:solidFill>
                  <a:srgbClr val="56127A"/>
                </a:solidFill>
                <a:latin typeface="Verdana" charset="0"/>
              </a:endParaRPr>
            </a:p>
          </p:txBody>
        </p:sp>
      </p:grpSp>
    </p:spTree>
    <p:extLst>
      <p:ext uri="{BB962C8B-B14F-4D97-AF65-F5344CB8AC3E}">
        <p14:creationId xmlns:p14="http://schemas.microsoft.com/office/powerpoint/2010/main" val="287057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12</a:t>
            </a:fld>
            <a:endParaRPr lang="en-US" altLang="en-US"/>
          </a:p>
        </p:txBody>
      </p:sp>
      <p:sp>
        <p:nvSpPr>
          <p:cNvPr id="45059" name="Text Box 2"/>
          <p:cNvSpPr txBox="1">
            <a:spLocks noChangeArrowheads="1"/>
          </p:cNvSpPr>
          <p:nvPr/>
        </p:nvSpPr>
        <p:spPr bwMode="auto">
          <a:xfrm>
            <a:off x="441324" y="396875"/>
            <a:ext cx="802534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Pipelining with RISC-V</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 name="TextBox 15"/>
          <p:cNvSpPr txBox="1"/>
          <p:nvPr/>
        </p:nvSpPr>
        <p:spPr>
          <a:xfrm>
            <a:off x="1354159" y="2105071"/>
            <a:ext cx="2114681" cy="369332"/>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add t0, t1, t2</a:t>
            </a:r>
          </a:p>
        </p:txBody>
      </p:sp>
      <p:sp>
        <p:nvSpPr>
          <p:cNvPr id="48" name="TextBox 16"/>
          <p:cNvSpPr txBox="1"/>
          <p:nvPr/>
        </p:nvSpPr>
        <p:spPr>
          <a:xfrm>
            <a:off x="1354158" y="2657841"/>
            <a:ext cx="1976823" cy="369332"/>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or t3, t4, t5</a:t>
            </a:r>
          </a:p>
        </p:txBody>
      </p:sp>
      <p:sp>
        <p:nvSpPr>
          <p:cNvPr id="49" name="TextBox 17"/>
          <p:cNvSpPr txBox="1"/>
          <p:nvPr/>
        </p:nvSpPr>
        <p:spPr>
          <a:xfrm>
            <a:off x="1354159" y="3239745"/>
            <a:ext cx="2114681" cy="369332"/>
          </a:xfrm>
          <a:prstGeom prst="rect">
            <a:avLst/>
          </a:prstGeom>
          <a:noFill/>
        </p:spPr>
        <p:txBody>
          <a:bodyPr wrap="none" rtlCol="0">
            <a:spAutoFit/>
          </a:bodyPr>
          <a:lstStyle/>
          <a:p>
            <a:r>
              <a:rPr lang="en-US" b="1" dirty="0" err="1">
                <a:latin typeface="Courier New" panose="02070309020205020404" pitchFamily="49" charset="0"/>
                <a:cs typeface="Courier New" panose="02070309020205020404" pitchFamily="49" charset="0"/>
              </a:rPr>
              <a:t>sll</a:t>
            </a:r>
            <a:r>
              <a:rPr lang="en-US" b="1" dirty="0">
                <a:latin typeface="Courier New" panose="02070309020205020404" pitchFamily="49" charset="0"/>
                <a:cs typeface="Courier New" panose="02070309020205020404" pitchFamily="49" charset="0"/>
              </a:rPr>
              <a:t> t6, t0, t3</a:t>
            </a:r>
          </a:p>
        </p:txBody>
      </p:sp>
      <p:cxnSp>
        <p:nvCxnSpPr>
          <p:cNvPr id="50" name="Straight Arrow Connector 21"/>
          <p:cNvCxnSpPr/>
          <p:nvPr/>
        </p:nvCxnSpPr>
        <p:spPr>
          <a:xfrm>
            <a:off x="3488134" y="1888607"/>
            <a:ext cx="2997327" cy="0"/>
          </a:xfrm>
          <a:prstGeom prst="straightConnector1">
            <a:avLst/>
          </a:prstGeom>
          <a:ln w="38100">
            <a:solidFill>
              <a:srgbClr val="92D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26"/>
          <p:cNvCxnSpPr/>
          <p:nvPr/>
        </p:nvCxnSpPr>
        <p:spPr>
          <a:xfrm flipV="1">
            <a:off x="1229811" y="2105072"/>
            <a:ext cx="0" cy="1483955"/>
          </a:xfrm>
          <a:prstGeom prst="straightConnector1">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2" name="TextBox 32"/>
          <p:cNvSpPr txBox="1"/>
          <p:nvPr/>
        </p:nvSpPr>
        <p:spPr>
          <a:xfrm>
            <a:off x="3497032" y="3546784"/>
            <a:ext cx="554960" cy="338554"/>
          </a:xfrm>
          <a:prstGeom prst="rect">
            <a:avLst/>
          </a:prstGeom>
          <a:noFill/>
        </p:spPr>
        <p:txBody>
          <a:bodyPr wrap="none" rtlCol="0">
            <a:spAutoFit/>
          </a:bodyPr>
          <a:lstStyle/>
          <a:p>
            <a:r>
              <a:rPr lang="en-US" sz="1600" i="1" dirty="0" err="1">
                <a:solidFill>
                  <a:srgbClr val="92D050"/>
                </a:solidFill>
                <a:latin typeface="Arial" panose="020B0604020202020204" pitchFamily="34" charset="0"/>
                <a:cs typeface="Arial" panose="020B0604020202020204" pitchFamily="34" charset="0"/>
              </a:rPr>
              <a:t>t</a:t>
            </a:r>
            <a:r>
              <a:rPr lang="en-US" sz="1600" i="1" baseline="-25000" dirty="0" err="1">
                <a:solidFill>
                  <a:srgbClr val="92D050"/>
                </a:solidFill>
                <a:latin typeface="Arial" panose="020B0604020202020204" pitchFamily="34" charset="0"/>
                <a:cs typeface="Arial" panose="020B0604020202020204" pitchFamily="34" charset="0"/>
              </a:rPr>
              <a:t>cycle</a:t>
            </a:r>
            <a:endParaRPr lang="en-US" sz="1600" i="1" baseline="-25000" dirty="0">
              <a:solidFill>
                <a:srgbClr val="92D050"/>
              </a:solidFill>
              <a:latin typeface="Arial" panose="020B0604020202020204" pitchFamily="34" charset="0"/>
              <a:cs typeface="Arial" panose="020B0604020202020204" pitchFamily="34" charset="0"/>
            </a:endParaRPr>
          </a:p>
        </p:txBody>
      </p:sp>
      <p:pic>
        <p:nvPicPr>
          <p:cNvPr id="53" name="Picture 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622405" y="2011444"/>
            <a:ext cx="2711628" cy="512312"/>
          </a:xfrm>
          <a:prstGeom prst="rect">
            <a:avLst/>
          </a:prstGeom>
        </p:spPr>
      </p:pic>
      <p:pic>
        <p:nvPicPr>
          <p:cNvPr id="54" name="Picture 3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223960" y="2558965"/>
            <a:ext cx="2711628" cy="512312"/>
          </a:xfrm>
          <a:prstGeom prst="rect">
            <a:avLst/>
          </a:prstGeom>
        </p:spPr>
      </p:pic>
      <p:pic>
        <p:nvPicPr>
          <p:cNvPr id="55" name="Picture 3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826274" y="3122089"/>
            <a:ext cx="2711628" cy="512312"/>
          </a:xfrm>
          <a:prstGeom prst="rect">
            <a:avLst/>
          </a:prstGeom>
        </p:spPr>
      </p:pic>
      <p:sp>
        <p:nvSpPr>
          <p:cNvPr id="56" name="TextBox 29"/>
          <p:cNvSpPr txBox="1"/>
          <p:nvPr/>
        </p:nvSpPr>
        <p:spPr>
          <a:xfrm rot="5400000">
            <a:off x="-248634" y="2670127"/>
            <a:ext cx="2300630" cy="369332"/>
          </a:xfrm>
          <a:prstGeom prst="rect">
            <a:avLst/>
          </a:prstGeom>
          <a:noFill/>
        </p:spPr>
        <p:txBody>
          <a:bodyPr wrap="none" rtlCol="0">
            <a:spAutoFit/>
          </a:bodyPr>
          <a:lstStyle/>
          <a:p>
            <a:r>
              <a:rPr lang="en-US">
                <a:solidFill>
                  <a:srgbClr val="3064C0"/>
                </a:solidFill>
                <a:latin typeface="Arial" panose="020B0604020202020204" pitchFamily="34" charset="0"/>
                <a:cs typeface="Arial" panose="020B0604020202020204" pitchFamily="34" charset="0"/>
              </a:rPr>
              <a:t>instruction sequence</a:t>
            </a:r>
          </a:p>
        </p:txBody>
      </p:sp>
      <p:grpSp>
        <p:nvGrpSpPr>
          <p:cNvPr id="57" name="Group 45"/>
          <p:cNvGrpSpPr/>
          <p:nvPr/>
        </p:nvGrpSpPr>
        <p:grpSpPr>
          <a:xfrm>
            <a:off x="4092222" y="1905389"/>
            <a:ext cx="598311" cy="1747139"/>
            <a:chOff x="3527776" y="4071280"/>
            <a:chExt cx="598311" cy="2329519"/>
          </a:xfrm>
        </p:grpSpPr>
        <p:cxnSp>
          <p:nvCxnSpPr>
            <p:cNvPr id="58" name="Straight Arrow Connector 22"/>
            <p:cNvCxnSpPr/>
            <p:nvPr/>
          </p:nvCxnSpPr>
          <p:spPr>
            <a:xfrm>
              <a:off x="3527776" y="6329119"/>
              <a:ext cx="598311" cy="0"/>
            </a:xfrm>
            <a:prstGeom prst="straightConnector1">
              <a:avLst/>
            </a:prstGeom>
            <a:ln w="19050">
              <a:solidFill>
                <a:srgbClr val="92D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 name="Straight Connector 42"/>
            <p:cNvCxnSpPr/>
            <p:nvPr/>
          </p:nvCxnSpPr>
          <p:spPr>
            <a:xfrm>
              <a:off x="4126087" y="4071280"/>
              <a:ext cx="0" cy="2329519"/>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60" name="Group 46"/>
          <p:cNvGrpSpPr/>
          <p:nvPr/>
        </p:nvGrpSpPr>
        <p:grpSpPr>
          <a:xfrm>
            <a:off x="4690533" y="1905389"/>
            <a:ext cx="598311" cy="1747139"/>
            <a:chOff x="3527776" y="4071280"/>
            <a:chExt cx="598311" cy="2329519"/>
          </a:xfrm>
        </p:grpSpPr>
        <p:cxnSp>
          <p:nvCxnSpPr>
            <p:cNvPr id="61" name="Straight Arrow Connector 47"/>
            <p:cNvCxnSpPr/>
            <p:nvPr/>
          </p:nvCxnSpPr>
          <p:spPr>
            <a:xfrm>
              <a:off x="3527776" y="6329119"/>
              <a:ext cx="598311" cy="0"/>
            </a:xfrm>
            <a:prstGeom prst="straightConnector1">
              <a:avLst/>
            </a:prstGeom>
            <a:ln w="19050">
              <a:solidFill>
                <a:srgbClr val="92D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2" name="Straight Connector 48"/>
            <p:cNvCxnSpPr/>
            <p:nvPr/>
          </p:nvCxnSpPr>
          <p:spPr>
            <a:xfrm>
              <a:off x="4126087" y="4071280"/>
              <a:ext cx="0" cy="2329519"/>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63" name="Group 49"/>
          <p:cNvGrpSpPr/>
          <p:nvPr/>
        </p:nvGrpSpPr>
        <p:grpSpPr>
          <a:xfrm>
            <a:off x="5288843" y="1905388"/>
            <a:ext cx="598311" cy="1747139"/>
            <a:chOff x="3527776" y="4071280"/>
            <a:chExt cx="598311" cy="2329519"/>
          </a:xfrm>
        </p:grpSpPr>
        <p:cxnSp>
          <p:nvCxnSpPr>
            <p:cNvPr id="64" name="Straight Arrow Connector 50"/>
            <p:cNvCxnSpPr/>
            <p:nvPr/>
          </p:nvCxnSpPr>
          <p:spPr>
            <a:xfrm>
              <a:off x="3527776" y="6329119"/>
              <a:ext cx="598311" cy="0"/>
            </a:xfrm>
            <a:prstGeom prst="straightConnector1">
              <a:avLst/>
            </a:prstGeom>
            <a:ln w="19050">
              <a:solidFill>
                <a:srgbClr val="92D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51"/>
            <p:cNvCxnSpPr/>
            <p:nvPr/>
          </p:nvCxnSpPr>
          <p:spPr>
            <a:xfrm>
              <a:off x="4126087" y="4071280"/>
              <a:ext cx="0" cy="2329519"/>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66" name="Group 52"/>
          <p:cNvGrpSpPr/>
          <p:nvPr/>
        </p:nvGrpSpPr>
        <p:grpSpPr>
          <a:xfrm>
            <a:off x="5887152" y="1794094"/>
            <a:ext cx="598311" cy="1858432"/>
            <a:chOff x="3527776" y="3922890"/>
            <a:chExt cx="598311" cy="2477909"/>
          </a:xfrm>
        </p:grpSpPr>
        <p:cxnSp>
          <p:nvCxnSpPr>
            <p:cNvPr id="67" name="Straight Arrow Connector 53"/>
            <p:cNvCxnSpPr/>
            <p:nvPr/>
          </p:nvCxnSpPr>
          <p:spPr>
            <a:xfrm>
              <a:off x="3527776" y="6329119"/>
              <a:ext cx="598311" cy="0"/>
            </a:xfrm>
            <a:prstGeom prst="straightConnector1">
              <a:avLst/>
            </a:prstGeom>
            <a:ln w="19050">
              <a:solidFill>
                <a:srgbClr val="92D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Straight Connector 54"/>
            <p:cNvCxnSpPr/>
            <p:nvPr/>
          </p:nvCxnSpPr>
          <p:spPr>
            <a:xfrm>
              <a:off x="4126087" y="3922890"/>
              <a:ext cx="0" cy="2477909"/>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69" name="Group 55"/>
          <p:cNvGrpSpPr/>
          <p:nvPr/>
        </p:nvGrpSpPr>
        <p:grpSpPr>
          <a:xfrm>
            <a:off x="6485461" y="1905388"/>
            <a:ext cx="598311" cy="1747139"/>
            <a:chOff x="3527776" y="4071280"/>
            <a:chExt cx="598311" cy="2329519"/>
          </a:xfrm>
        </p:grpSpPr>
        <p:cxnSp>
          <p:nvCxnSpPr>
            <p:cNvPr id="70" name="Straight Arrow Connector 56"/>
            <p:cNvCxnSpPr/>
            <p:nvPr/>
          </p:nvCxnSpPr>
          <p:spPr>
            <a:xfrm>
              <a:off x="3527776" y="6329119"/>
              <a:ext cx="598311" cy="0"/>
            </a:xfrm>
            <a:prstGeom prst="straightConnector1">
              <a:avLst/>
            </a:prstGeom>
            <a:ln w="19050">
              <a:solidFill>
                <a:srgbClr val="92D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1" name="Straight Connector 57"/>
            <p:cNvCxnSpPr/>
            <p:nvPr/>
          </p:nvCxnSpPr>
          <p:spPr>
            <a:xfrm>
              <a:off x="4126087" y="4071280"/>
              <a:ext cx="0" cy="2329519"/>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72" name="Group 58"/>
          <p:cNvGrpSpPr/>
          <p:nvPr/>
        </p:nvGrpSpPr>
        <p:grpSpPr>
          <a:xfrm>
            <a:off x="7078130" y="1904104"/>
            <a:ext cx="598311" cy="1747139"/>
            <a:chOff x="3527776" y="4071280"/>
            <a:chExt cx="598311" cy="2329519"/>
          </a:xfrm>
        </p:grpSpPr>
        <p:cxnSp>
          <p:nvCxnSpPr>
            <p:cNvPr id="73" name="Straight Arrow Connector 59"/>
            <p:cNvCxnSpPr/>
            <p:nvPr/>
          </p:nvCxnSpPr>
          <p:spPr>
            <a:xfrm>
              <a:off x="3527776" y="6329119"/>
              <a:ext cx="598311" cy="0"/>
            </a:xfrm>
            <a:prstGeom prst="straightConnector1">
              <a:avLst/>
            </a:prstGeom>
            <a:ln w="19050">
              <a:solidFill>
                <a:srgbClr val="92D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4" name="Straight Connector 60"/>
            <p:cNvCxnSpPr/>
            <p:nvPr/>
          </p:nvCxnSpPr>
          <p:spPr>
            <a:xfrm>
              <a:off x="4126087" y="4071280"/>
              <a:ext cx="0" cy="2329519"/>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75" name="Group 61"/>
          <p:cNvGrpSpPr/>
          <p:nvPr/>
        </p:nvGrpSpPr>
        <p:grpSpPr>
          <a:xfrm>
            <a:off x="3493910" y="1904104"/>
            <a:ext cx="598311" cy="1747139"/>
            <a:chOff x="3527776" y="4071280"/>
            <a:chExt cx="598311" cy="2329519"/>
          </a:xfrm>
        </p:grpSpPr>
        <p:cxnSp>
          <p:nvCxnSpPr>
            <p:cNvPr id="76" name="Straight Arrow Connector 62"/>
            <p:cNvCxnSpPr/>
            <p:nvPr/>
          </p:nvCxnSpPr>
          <p:spPr>
            <a:xfrm>
              <a:off x="3527776" y="6329119"/>
              <a:ext cx="598311" cy="0"/>
            </a:xfrm>
            <a:prstGeom prst="straightConnector1">
              <a:avLst/>
            </a:prstGeom>
            <a:ln w="19050">
              <a:solidFill>
                <a:srgbClr val="92D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7" name="Straight Connector 63"/>
            <p:cNvCxnSpPr/>
            <p:nvPr/>
          </p:nvCxnSpPr>
          <p:spPr>
            <a:xfrm>
              <a:off x="4126087" y="4071280"/>
              <a:ext cx="0" cy="2329519"/>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grpSp>
      <p:cxnSp>
        <p:nvCxnSpPr>
          <p:cNvPr id="78" name="Straight Connector 66"/>
          <p:cNvCxnSpPr/>
          <p:nvPr/>
        </p:nvCxnSpPr>
        <p:spPr>
          <a:xfrm>
            <a:off x="3488132" y="1794094"/>
            <a:ext cx="0" cy="1857148"/>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sp>
        <p:nvSpPr>
          <p:cNvPr id="79" name="TextBox 71"/>
          <p:cNvSpPr txBox="1"/>
          <p:nvPr/>
        </p:nvSpPr>
        <p:spPr>
          <a:xfrm>
            <a:off x="4556790" y="1566446"/>
            <a:ext cx="864339" cy="338554"/>
          </a:xfrm>
          <a:prstGeom prst="rect">
            <a:avLst/>
          </a:prstGeom>
          <a:noFill/>
        </p:spPr>
        <p:txBody>
          <a:bodyPr wrap="none" rtlCol="0">
            <a:spAutoFit/>
          </a:bodyPr>
          <a:lstStyle/>
          <a:p>
            <a:r>
              <a:rPr lang="en-US" sz="1600" i="1" dirty="0" err="1">
                <a:solidFill>
                  <a:srgbClr val="92D050"/>
                </a:solidFill>
                <a:latin typeface="Arial" panose="020B0604020202020204" pitchFamily="34" charset="0"/>
                <a:cs typeface="Arial" panose="020B0604020202020204" pitchFamily="34" charset="0"/>
              </a:rPr>
              <a:t>t</a:t>
            </a:r>
            <a:r>
              <a:rPr lang="en-US" sz="1600" i="1" baseline="-25000" dirty="0" err="1">
                <a:solidFill>
                  <a:srgbClr val="92D050"/>
                </a:solidFill>
                <a:latin typeface="Arial" panose="020B0604020202020204" pitchFamily="34" charset="0"/>
                <a:cs typeface="Arial" panose="020B0604020202020204" pitchFamily="34" charset="0"/>
              </a:rPr>
              <a:t>instruction</a:t>
            </a:r>
            <a:endParaRPr lang="en-US" sz="1600" i="1" baseline="-25000" dirty="0">
              <a:solidFill>
                <a:srgbClr val="92D050"/>
              </a:solidFill>
              <a:latin typeface="Arial" panose="020B0604020202020204" pitchFamily="34" charset="0"/>
              <a:cs typeface="Arial" panose="020B0604020202020204" pitchFamily="34" charset="0"/>
            </a:endParaRPr>
          </a:p>
        </p:txBody>
      </p:sp>
      <p:graphicFrame>
        <p:nvGraphicFramePr>
          <p:cNvPr id="80" name="Content Placeholder 7"/>
          <p:cNvGraphicFramePr>
            <a:graphicFrameLocks/>
          </p:cNvGraphicFramePr>
          <p:nvPr>
            <p:extLst/>
          </p:nvPr>
        </p:nvGraphicFramePr>
        <p:xfrm>
          <a:off x="222252" y="3898107"/>
          <a:ext cx="8628063" cy="1691640"/>
        </p:xfrm>
        <a:graphic>
          <a:graphicData uri="http://schemas.openxmlformats.org/drawingml/2006/table">
            <a:tbl>
              <a:tblPr firstRow="1" bandRow="1">
                <a:tableStyleId>{5C22544A-7EE6-4342-B048-85BDC9FD1C3A}</a:tableStyleId>
              </a:tblPr>
              <a:tblGrid>
                <a:gridCol w="2876021">
                  <a:extLst>
                    <a:ext uri="{9D8B030D-6E8A-4147-A177-3AD203B41FA5}">
                      <a16:colId xmlns:a16="http://schemas.microsoft.com/office/drawing/2014/main" val="20000"/>
                    </a:ext>
                  </a:extLst>
                </a:gridCol>
                <a:gridCol w="2876021">
                  <a:extLst>
                    <a:ext uri="{9D8B030D-6E8A-4147-A177-3AD203B41FA5}">
                      <a16:colId xmlns:a16="http://schemas.microsoft.com/office/drawing/2014/main" val="20001"/>
                    </a:ext>
                  </a:extLst>
                </a:gridCol>
                <a:gridCol w="2876021">
                  <a:extLst>
                    <a:ext uri="{9D8B030D-6E8A-4147-A177-3AD203B41FA5}">
                      <a16:colId xmlns:a16="http://schemas.microsoft.com/office/drawing/2014/main" val="20002"/>
                    </a:ext>
                  </a:extLst>
                </a:gridCol>
              </a:tblGrid>
              <a:tr h="278130">
                <a:tc>
                  <a:txBody>
                    <a:bodyPr/>
                    <a:lstStyle/>
                    <a:p>
                      <a:endParaRPr lang="en-US" sz="1400" dirty="0">
                        <a:latin typeface="Arial" panose="020B0604020202020204" pitchFamily="34" charset="0"/>
                        <a:cs typeface="Arial" panose="020B0604020202020204" pitchFamily="34" charset="0"/>
                      </a:endParaRPr>
                    </a:p>
                  </a:txBody>
                  <a:tcPr marT="34290" marB="34290"/>
                </a:tc>
                <a:tc>
                  <a:txBody>
                    <a:bodyPr/>
                    <a:lstStyle/>
                    <a:p>
                      <a:pPr algn="ctr"/>
                      <a:r>
                        <a:rPr lang="en-US" sz="1400" dirty="0">
                          <a:latin typeface="Arial" panose="020B0604020202020204" pitchFamily="34" charset="0"/>
                          <a:cs typeface="Arial" panose="020B0604020202020204" pitchFamily="34" charset="0"/>
                        </a:rPr>
                        <a:t>Single</a:t>
                      </a:r>
                      <a:r>
                        <a:rPr lang="en-US" sz="1400" baseline="0" dirty="0">
                          <a:latin typeface="Arial" panose="020B0604020202020204" pitchFamily="34" charset="0"/>
                          <a:cs typeface="Arial" panose="020B0604020202020204" pitchFamily="34" charset="0"/>
                        </a:rPr>
                        <a:t> Cycle</a:t>
                      </a:r>
                      <a:endParaRPr lang="en-US" sz="1400" dirty="0">
                        <a:latin typeface="Arial" panose="020B0604020202020204" pitchFamily="34" charset="0"/>
                        <a:cs typeface="Arial" panose="020B0604020202020204" pitchFamily="34" charset="0"/>
                      </a:endParaRPr>
                    </a:p>
                  </a:txBody>
                  <a:tcPr marT="34290" marB="34290"/>
                </a:tc>
                <a:tc>
                  <a:txBody>
                    <a:bodyPr/>
                    <a:lstStyle/>
                    <a:p>
                      <a:pPr algn="ctr"/>
                      <a:r>
                        <a:rPr lang="en-US" sz="1400" dirty="0">
                          <a:latin typeface="Arial" panose="020B0604020202020204" pitchFamily="34" charset="0"/>
                          <a:cs typeface="Arial" panose="020B0604020202020204" pitchFamily="34" charset="0"/>
                        </a:rPr>
                        <a:t>Pipelining</a:t>
                      </a:r>
                    </a:p>
                  </a:txBody>
                  <a:tcPr marT="34290" marB="34290"/>
                </a:tc>
                <a:extLst>
                  <a:ext uri="{0D108BD9-81ED-4DB2-BD59-A6C34878D82A}">
                    <a16:rowId xmlns:a16="http://schemas.microsoft.com/office/drawing/2014/main" val="10000"/>
                  </a:ext>
                </a:extLst>
              </a:tr>
              <a:tr h="278130">
                <a:tc>
                  <a:txBody>
                    <a:bodyPr/>
                    <a:lstStyle/>
                    <a:p>
                      <a:r>
                        <a:rPr lang="en-US" sz="1400" i="0" baseline="0" dirty="0">
                          <a:latin typeface="Arial" panose="020B0604020202020204" pitchFamily="34" charset="0"/>
                          <a:cs typeface="Arial" panose="020B0604020202020204" pitchFamily="34" charset="0"/>
                        </a:rPr>
                        <a:t>Timing</a:t>
                      </a:r>
                      <a:endParaRPr lang="en-US" sz="1400" i="1" baseline="-25000" dirty="0">
                        <a:latin typeface="Arial" panose="020B0604020202020204" pitchFamily="34" charset="0"/>
                        <a:cs typeface="Arial" panose="020B0604020202020204" pitchFamily="34" charset="0"/>
                      </a:endParaRPr>
                    </a:p>
                  </a:txBody>
                  <a:tcPr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i="1" baseline="0" dirty="0">
                          <a:latin typeface="Arial" panose="020B0604020202020204" pitchFamily="34" charset="0"/>
                          <a:cs typeface="Arial" panose="020B0604020202020204" pitchFamily="34" charset="0"/>
                        </a:rPr>
                        <a:t> </a:t>
                      </a:r>
                      <a:r>
                        <a:rPr lang="en-US" sz="1400" i="1" baseline="0" dirty="0" err="1">
                          <a:latin typeface="Arial" panose="020B0604020202020204" pitchFamily="34" charset="0"/>
                          <a:cs typeface="Arial" panose="020B0604020202020204" pitchFamily="34" charset="0"/>
                        </a:rPr>
                        <a:t>t</a:t>
                      </a:r>
                      <a:r>
                        <a:rPr lang="en-US" sz="1400" i="1" baseline="-25000" dirty="0" err="1">
                          <a:latin typeface="Arial" panose="020B0604020202020204" pitchFamily="34" charset="0"/>
                          <a:cs typeface="Arial" panose="020B0604020202020204" pitchFamily="34" charset="0"/>
                        </a:rPr>
                        <a:t>step</a:t>
                      </a:r>
                      <a:r>
                        <a:rPr lang="en-US" sz="1400" dirty="0">
                          <a:latin typeface="Arial" panose="020B0604020202020204" pitchFamily="34" charset="0"/>
                          <a:cs typeface="Arial" panose="020B0604020202020204" pitchFamily="34" charset="0"/>
                        </a:rPr>
                        <a:t> = 100 … 200 </a:t>
                      </a:r>
                      <a:r>
                        <a:rPr lang="en-US" sz="1400" dirty="0" err="1">
                          <a:latin typeface="Arial" panose="020B0604020202020204" pitchFamily="34" charset="0"/>
                          <a:cs typeface="Arial" panose="020B0604020202020204" pitchFamily="34" charset="0"/>
                        </a:rPr>
                        <a:t>ps</a:t>
                      </a:r>
                      <a:endParaRPr lang="en-US" sz="1400" dirty="0">
                        <a:latin typeface="Arial" panose="020B0604020202020204" pitchFamily="34" charset="0"/>
                        <a:cs typeface="Arial" panose="020B0604020202020204" pitchFamily="34" charset="0"/>
                      </a:endParaRPr>
                    </a:p>
                  </a:txBody>
                  <a:tcPr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i="1" baseline="0" dirty="0">
                          <a:latin typeface="Arial" panose="020B0604020202020204" pitchFamily="34" charset="0"/>
                          <a:cs typeface="Arial" panose="020B0604020202020204" pitchFamily="34" charset="0"/>
                        </a:rPr>
                        <a:t> </a:t>
                      </a:r>
                      <a:r>
                        <a:rPr lang="en-US" sz="1400" i="1" baseline="0" dirty="0" err="1">
                          <a:latin typeface="Arial" panose="020B0604020202020204" pitchFamily="34" charset="0"/>
                          <a:cs typeface="Arial" panose="020B0604020202020204" pitchFamily="34" charset="0"/>
                        </a:rPr>
                        <a:t>t</a:t>
                      </a:r>
                      <a:r>
                        <a:rPr lang="en-US" sz="1400" i="1" baseline="-25000" dirty="0" err="1">
                          <a:latin typeface="Arial" panose="020B0604020202020204" pitchFamily="34" charset="0"/>
                          <a:cs typeface="Arial" panose="020B0604020202020204" pitchFamily="34" charset="0"/>
                        </a:rPr>
                        <a:t>cycle</a:t>
                      </a:r>
                      <a:r>
                        <a:rPr lang="en-US" sz="1400" dirty="0">
                          <a:latin typeface="Arial" panose="020B0604020202020204" pitchFamily="34" charset="0"/>
                          <a:cs typeface="Arial" panose="020B0604020202020204" pitchFamily="34" charset="0"/>
                        </a:rPr>
                        <a:t> = 200 </a:t>
                      </a:r>
                      <a:r>
                        <a:rPr lang="en-US" sz="1400" dirty="0" err="1">
                          <a:latin typeface="Arial" panose="020B0604020202020204" pitchFamily="34" charset="0"/>
                          <a:cs typeface="Arial" panose="020B0604020202020204" pitchFamily="34" charset="0"/>
                        </a:rPr>
                        <a:t>ps</a:t>
                      </a:r>
                      <a:endParaRPr lang="en-US" sz="1400" dirty="0">
                        <a:latin typeface="Arial" panose="020B0604020202020204" pitchFamily="34" charset="0"/>
                        <a:cs typeface="Arial" panose="020B0604020202020204" pitchFamily="34" charset="0"/>
                      </a:endParaRPr>
                    </a:p>
                  </a:txBody>
                  <a:tcPr marT="34290" marB="34290"/>
                </a:tc>
                <a:extLst>
                  <a:ext uri="{0D108BD9-81ED-4DB2-BD59-A6C34878D82A}">
                    <a16:rowId xmlns:a16="http://schemas.microsoft.com/office/drawing/2014/main" val="10001"/>
                  </a:ext>
                </a:extLst>
              </a:tr>
              <a:tr h="278130">
                <a:tc>
                  <a:txBody>
                    <a:bodyPr/>
                    <a:lstStyle/>
                    <a:p>
                      <a:endParaRPr lang="en-US" sz="1400" i="1" baseline="-25000" dirty="0">
                        <a:latin typeface="Arial" panose="020B0604020202020204" pitchFamily="34" charset="0"/>
                        <a:cs typeface="Arial" panose="020B0604020202020204" pitchFamily="34" charset="0"/>
                      </a:endParaRPr>
                    </a:p>
                  </a:txBody>
                  <a:tcPr marT="34290" marB="34290"/>
                </a:tc>
                <a:tc>
                  <a:txBody>
                    <a:bodyPr/>
                    <a:lstStyle/>
                    <a:p>
                      <a:pPr algn="ctr"/>
                      <a:r>
                        <a:rPr lang="en-US" sz="1400" dirty="0">
                          <a:latin typeface="Arial" panose="020B0604020202020204" pitchFamily="34" charset="0"/>
                          <a:cs typeface="Arial" panose="020B0604020202020204" pitchFamily="34" charset="0"/>
                        </a:rPr>
                        <a:t>Register</a:t>
                      </a:r>
                      <a:r>
                        <a:rPr lang="en-US" sz="1400" baseline="0" dirty="0">
                          <a:latin typeface="Arial" panose="020B0604020202020204" pitchFamily="34" charset="0"/>
                          <a:cs typeface="Arial" panose="020B0604020202020204" pitchFamily="34" charset="0"/>
                        </a:rPr>
                        <a:t> access only 100 </a:t>
                      </a:r>
                      <a:r>
                        <a:rPr lang="en-US" sz="1400" baseline="0" dirty="0" err="1">
                          <a:latin typeface="Arial" panose="020B0604020202020204" pitchFamily="34" charset="0"/>
                          <a:cs typeface="Arial" panose="020B0604020202020204" pitchFamily="34" charset="0"/>
                        </a:rPr>
                        <a:t>ps</a:t>
                      </a:r>
                      <a:endParaRPr lang="en-US" sz="1400" dirty="0">
                        <a:latin typeface="Arial" panose="020B0604020202020204" pitchFamily="34" charset="0"/>
                        <a:cs typeface="Arial" panose="020B0604020202020204" pitchFamily="34" charset="0"/>
                      </a:endParaRPr>
                    </a:p>
                  </a:txBody>
                  <a:tcPr marT="34290" marB="34290"/>
                </a:tc>
                <a:tc>
                  <a:txBody>
                    <a:bodyPr/>
                    <a:lstStyle/>
                    <a:p>
                      <a:pPr algn="ctr"/>
                      <a:r>
                        <a:rPr lang="en-US" sz="1400" dirty="0">
                          <a:latin typeface="Arial" panose="020B0604020202020204" pitchFamily="34" charset="0"/>
                          <a:cs typeface="Arial" panose="020B0604020202020204" pitchFamily="34" charset="0"/>
                        </a:rPr>
                        <a:t>All cycles same length</a:t>
                      </a:r>
                    </a:p>
                  </a:txBody>
                  <a:tcPr marT="34290" marB="34290"/>
                </a:tc>
                <a:extLst>
                  <a:ext uri="{0D108BD9-81ED-4DB2-BD59-A6C34878D82A}">
                    <a16:rowId xmlns:a16="http://schemas.microsoft.com/office/drawing/2014/main" val="10002"/>
                  </a:ext>
                </a:extLst>
              </a:tr>
              <a:tr h="278130">
                <a:tc>
                  <a:txBody>
                    <a:bodyPr/>
                    <a:lstStyle/>
                    <a:p>
                      <a:r>
                        <a:rPr lang="en-US" sz="1400" dirty="0">
                          <a:latin typeface="Arial" panose="020B0604020202020204" pitchFamily="34" charset="0"/>
                          <a:cs typeface="Arial" panose="020B0604020202020204" pitchFamily="34" charset="0"/>
                        </a:rPr>
                        <a:t>Instruction</a:t>
                      </a:r>
                      <a:r>
                        <a:rPr lang="en-US" sz="1400" baseline="0" dirty="0">
                          <a:latin typeface="Arial" panose="020B0604020202020204" pitchFamily="34" charset="0"/>
                          <a:cs typeface="Arial" panose="020B0604020202020204" pitchFamily="34" charset="0"/>
                        </a:rPr>
                        <a:t> time, </a:t>
                      </a:r>
                      <a:r>
                        <a:rPr lang="en-US" sz="1400" i="1" baseline="0" dirty="0" err="1">
                          <a:latin typeface="Arial" panose="020B0604020202020204" pitchFamily="34" charset="0"/>
                          <a:cs typeface="Arial" panose="020B0604020202020204" pitchFamily="34" charset="0"/>
                        </a:rPr>
                        <a:t>t</a:t>
                      </a:r>
                      <a:r>
                        <a:rPr lang="en-US" sz="1400" i="1" baseline="-25000" dirty="0" err="1">
                          <a:latin typeface="Arial" panose="020B0604020202020204" pitchFamily="34" charset="0"/>
                          <a:cs typeface="Arial" panose="020B0604020202020204" pitchFamily="34" charset="0"/>
                        </a:rPr>
                        <a:t>instruction</a:t>
                      </a:r>
                      <a:endParaRPr lang="en-US" sz="1400" i="1" baseline="-25000" dirty="0">
                        <a:latin typeface="Arial" panose="020B0604020202020204" pitchFamily="34" charset="0"/>
                        <a:cs typeface="Arial" panose="020B0604020202020204" pitchFamily="34" charset="0"/>
                      </a:endParaRPr>
                    </a:p>
                  </a:txBody>
                  <a:tcPr marT="34290" marB="34290"/>
                </a:tc>
                <a:tc>
                  <a:txBody>
                    <a:bodyPr/>
                    <a:lstStyle/>
                    <a:p>
                      <a:pPr algn="ctr"/>
                      <a:r>
                        <a:rPr lang="en-US" sz="1400" i="1" baseline="0" dirty="0">
                          <a:latin typeface="Arial" panose="020B0604020202020204" pitchFamily="34" charset="0"/>
                          <a:cs typeface="Arial" panose="020B0604020202020204" pitchFamily="34" charset="0"/>
                        </a:rPr>
                        <a:t>= </a:t>
                      </a:r>
                      <a:r>
                        <a:rPr lang="en-US" sz="1400" i="1" baseline="0" dirty="0" err="1">
                          <a:latin typeface="Arial" panose="020B0604020202020204" pitchFamily="34" charset="0"/>
                          <a:cs typeface="Arial" panose="020B0604020202020204" pitchFamily="34" charset="0"/>
                        </a:rPr>
                        <a:t>t</a:t>
                      </a:r>
                      <a:r>
                        <a:rPr lang="en-US" sz="1400" i="1" baseline="-25000" dirty="0" err="1">
                          <a:latin typeface="Arial" panose="020B0604020202020204" pitchFamily="34" charset="0"/>
                          <a:cs typeface="Arial" panose="020B0604020202020204" pitchFamily="34" charset="0"/>
                        </a:rPr>
                        <a:t>cycle</a:t>
                      </a:r>
                      <a:r>
                        <a:rPr lang="en-US" sz="1400" dirty="0">
                          <a:latin typeface="Arial" panose="020B0604020202020204" pitchFamily="34" charset="0"/>
                          <a:cs typeface="Arial" panose="020B0604020202020204" pitchFamily="34" charset="0"/>
                        </a:rPr>
                        <a:t> = 800 </a:t>
                      </a:r>
                      <a:r>
                        <a:rPr lang="en-US" sz="1400" dirty="0" err="1">
                          <a:latin typeface="Arial" panose="020B0604020202020204" pitchFamily="34" charset="0"/>
                          <a:cs typeface="Arial" panose="020B0604020202020204" pitchFamily="34" charset="0"/>
                        </a:rPr>
                        <a:t>ps</a:t>
                      </a:r>
                      <a:endParaRPr lang="en-US" sz="1400" dirty="0">
                        <a:latin typeface="Arial" panose="020B0604020202020204" pitchFamily="34" charset="0"/>
                        <a:cs typeface="Arial" panose="020B0604020202020204" pitchFamily="34" charset="0"/>
                      </a:endParaRPr>
                    </a:p>
                  </a:txBody>
                  <a:tcPr marT="34290" marB="34290"/>
                </a:tc>
                <a:tc>
                  <a:txBody>
                    <a:bodyPr/>
                    <a:lstStyle/>
                    <a:p>
                      <a:pPr algn="ctr"/>
                      <a:r>
                        <a:rPr lang="en-US" sz="1400" dirty="0">
                          <a:solidFill>
                            <a:srgbClr val="FF0000"/>
                          </a:solidFill>
                          <a:latin typeface="Arial" panose="020B0604020202020204" pitchFamily="34" charset="0"/>
                          <a:cs typeface="Arial" panose="020B0604020202020204" pitchFamily="34" charset="0"/>
                        </a:rPr>
                        <a:t>1000 </a:t>
                      </a:r>
                      <a:r>
                        <a:rPr lang="en-US" sz="1400" dirty="0" err="1">
                          <a:solidFill>
                            <a:srgbClr val="FF0000"/>
                          </a:solidFill>
                          <a:latin typeface="Arial" panose="020B0604020202020204" pitchFamily="34" charset="0"/>
                          <a:cs typeface="Arial" panose="020B0604020202020204" pitchFamily="34" charset="0"/>
                        </a:rPr>
                        <a:t>ps</a:t>
                      </a:r>
                      <a:endParaRPr lang="en-US" sz="1400" dirty="0">
                        <a:solidFill>
                          <a:srgbClr val="FF0000"/>
                        </a:solidFill>
                        <a:latin typeface="Arial" panose="020B0604020202020204" pitchFamily="34" charset="0"/>
                        <a:cs typeface="Arial" panose="020B0604020202020204" pitchFamily="34" charset="0"/>
                      </a:endParaRPr>
                    </a:p>
                  </a:txBody>
                  <a:tcPr marT="34290" marB="34290"/>
                </a:tc>
                <a:extLst>
                  <a:ext uri="{0D108BD9-81ED-4DB2-BD59-A6C34878D82A}">
                    <a16:rowId xmlns:a16="http://schemas.microsoft.com/office/drawing/2014/main" val="10003"/>
                  </a:ext>
                </a:extLst>
              </a:tr>
              <a:tr h="278130">
                <a:tc>
                  <a:txBody>
                    <a:bodyPr/>
                    <a:lstStyle/>
                    <a:p>
                      <a:r>
                        <a:rPr lang="en-US" sz="1400" dirty="0">
                          <a:latin typeface="Arial" panose="020B0604020202020204" pitchFamily="34" charset="0"/>
                          <a:cs typeface="Arial" panose="020B0604020202020204" pitchFamily="34" charset="0"/>
                        </a:rPr>
                        <a:t>Clock rate, </a:t>
                      </a:r>
                      <a:r>
                        <a:rPr lang="en-US" sz="1400" i="1" dirty="0">
                          <a:latin typeface="Arial" panose="020B0604020202020204" pitchFamily="34" charset="0"/>
                          <a:cs typeface="Arial" panose="020B0604020202020204" pitchFamily="34" charset="0"/>
                        </a:rPr>
                        <a:t>f</a:t>
                      </a:r>
                      <a:r>
                        <a:rPr lang="en-US" sz="1400" i="1" baseline="-25000" dirty="0">
                          <a:latin typeface="Arial" panose="020B0604020202020204" pitchFamily="34" charset="0"/>
                          <a:cs typeface="Arial" panose="020B0604020202020204" pitchFamily="34" charset="0"/>
                        </a:rPr>
                        <a:t>s</a:t>
                      </a:r>
                    </a:p>
                  </a:txBody>
                  <a:tcPr marT="34290" marB="34290"/>
                </a:tc>
                <a:tc>
                  <a:txBody>
                    <a:bodyPr/>
                    <a:lstStyle/>
                    <a:p>
                      <a:pPr algn="ctr"/>
                      <a:r>
                        <a:rPr lang="en-US" sz="1400" dirty="0">
                          <a:latin typeface="Arial" panose="020B0604020202020204" pitchFamily="34" charset="0"/>
                          <a:cs typeface="Arial" panose="020B0604020202020204" pitchFamily="34" charset="0"/>
                        </a:rPr>
                        <a:t>1/800 </a:t>
                      </a:r>
                      <a:r>
                        <a:rPr lang="en-US" sz="1400" dirty="0" err="1">
                          <a:latin typeface="Arial" panose="020B0604020202020204" pitchFamily="34" charset="0"/>
                          <a:cs typeface="Arial" panose="020B0604020202020204" pitchFamily="34" charset="0"/>
                        </a:rPr>
                        <a:t>ps</a:t>
                      </a:r>
                      <a:r>
                        <a:rPr lang="en-US" sz="1400" dirty="0">
                          <a:latin typeface="Arial" panose="020B0604020202020204" pitchFamily="34" charset="0"/>
                          <a:cs typeface="Arial" panose="020B0604020202020204" pitchFamily="34" charset="0"/>
                        </a:rPr>
                        <a:t> = 1.25 GHz</a:t>
                      </a:r>
                    </a:p>
                  </a:txBody>
                  <a:tcPr marT="34290" marB="34290"/>
                </a:tc>
                <a:tc>
                  <a:txBody>
                    <a:bodyPr/>
                    <a:lstStyle/>
                    <a:p>
                      <a:pPr algn="ctr"/>
                      <a:r>
                        <a:rPr lang="en-US" sz="1400" dirty="0">
                          <a:latin typeface="Arial" panose="020B0604020202020204" pitchFamily="34" charset="0"/>
                          <a:cs typeface="Arial" panose="020B0604020202020204" pitchFamily="34" charset="0"/>
                        </a:rPr>
                        <a:t>1/200</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ps</a:t>
                      </a:r>
                      <a:r>
                        <a:rPr lang="en-US" sz="1400" baseline="0" dirty="0">
                          <a:latin typeface="Arial" panose="020B0604020202020204" pitchFamily="34" charset="0"/>
                          <a:cs typeface="Arial" panose="020B0604020202020204" pitchFamily="34" charset="0"/>
                        </a:rPr>
                        <a:t> = </a:t>
                      </a:r>
                      <a:r>
                        <a:rPr lang="en-US" sz="1400" baseline="0" dirty="0">
                          <a:solidFill>
                            <a:srgbClr val="FF0000"/>
                          </a:solidFill>
                          <a:latin typeface="Arial" panose="020B0604020202020204" pitchFamily="34" charset="0"/>
                          <a:cs typeface="Arial" panose="020B0604020202020204" pitchFamily="34" charset="0"/>
                        </a:rPr>
                        <a:t>5 GHz</a:t>
                      </a:r>
                      <a:endParaRPr lang="en-US" sz="1400" dirty="0">
                        <a:solidFill>
                          <a:srgbClr val="FF0000"/>
                        </a:solidFill>
                        <a:latin typeface="Arial" panose="020B0604020202020204" pitchFamily="34" charset="0"/>
                        <a:cs typeface="Arial" panose="020B0604020202020204" pitchFamily="34" charset="0"/>
                      </a:endParaRPr>
                    </a:p>
                  </a:txBody>
                  <a:tcPr marT="34290" marB="34290"/>
                </a:tc>
                <a:extLst>
                  <a:ext uri="{0D108BD9-81ED-4DB2-BD59-A6C34878D82A}">
                    <a16:rowId xmlns:a16="http://schemas.microsoft.com/office/drawing/2014/main" val="10004"/>
                  </a:ext>
                </a:extLst>
              </a:tr>
              <a:tr h="278130">
                <a:tc>
                  <a:txBody>
                    <a:bodyPr/>
                    <a:lstStyle/>
                    <a:p>
                      <a:r>
                        <a:rPr lang="en-US" sz="1400" dirty="0">
                          <a:latin typeface="Arial" panose="020B0604020202020204" pitchFamily="34" charset="0"/>
                          <a:cs typeface="Arial" panose="020B0604020202020204" pitchFamily="34" charset="0"/>
                        </a:rPr>
                        <a:t>Relative speed</a:t>
                      </a:r>
                    </a:p>
                  </a:txBody>
                  <a:tcPr marT="34290" marB="34290"/>
                </a:tc>
                <a:tc>
                  <a:txBody>
                    <a:bodyPr/>
                    <a:lstStyle/>
                    <a:p>
                      <a:pPr algn="ctr"/>
                      <a:r>
                        <a:rPr lang="en-US" sz="1400" dirty="0">
                          <a:latin typeface="Arial" panose="020B0604020202020204" pitchFamily="34" charset="0"/>
                          <a:cs typeface="Arial" panose="020B0604020202020204" pitchFamily="34" charset="0"/>
                        </a:rPr>
                        <a:t>1 x</a:t>
                      </a:r>
                    </a:p>
                  </a:txBody>
                  <a:tcPr marT="34290" marB="34290"/>
                </a:tc>
                <a:tc>
                  <a:txBody>
                    <a:bodyPr/>
                    <a:lstStyle/>
                    <a:p>
                      <a:pPr algn="ctr"/>
                      <a:r>
                        <a:rPr lang="en-US" sz="1400" dirty="0">
                          <a:solidFill>
                            <a:srgbClr val="FF0000"/>
                          </a:solidFill>
                          <a:latin typeface="Arial" panose="020B0604020202020204" pitchFamily="34" charset="0"/>
                          <a:cs typeface="Arial" panose="020B0604020202020204" pitchFamily="34" charset="0"/>
                        </a:rPr>
                        <a:t>4 x</a:t>
                      </a:r>
                    </a:p>
                  </a:txBody>
                  <a:tcPr marT="34290" marB="3429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97736359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120</a:t>
            </a:fld>
            <a:endParaRPr lang="en-US" altLang="en-US"/>
          </a:p>
        </p:txBody>
      </p:sp>
      <p:sp>
        <p:nvSpPr>
          <p:cNvPr id="45059" name="Text Box 2"/>
          <p:cNvSpPr txBox="1">
            <a:spLocks noChangeArrowheads="1"/>
          </p:cNvSpPr>
          <p:nvPr/>
        </p:nvSpPr>
        <p:spPr bwMode="auto">
          <a:xfrm>
            <a:off x="441324" y="396875"/>
            <a:ext cx="7649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Scoreboard for In-order Issues</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1" name="Text Box 4"/>
          <p:cNvSpPr txBox="1">
            <a:spLocks noChangeArrowheads="1"/>
          </p:cNvSpPr>
          <p:nvPr/>
        </p:nvSpPr>
        <p:spPr bwMode="auto">
          <a:xfrm>
            <a:off x="381001" y="1243694"/>
            <a:ext cx="8270239" cy="5139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
                <a:srgbClr val="CC0000"/>
              </a:buClr>
            </a:pPr>
            <a:r>
              <a:rPr lang="en-US" altLang="en-US" sz="2400" dirty="0">
                <a:latin typeface="Arial" panose="020B0604020202020204" pitchFamily="34" charset="0"/>
              </a:rPr>
              <a:t> Busy[FU#] : a bit-vector to indicate FU’s availability.</a:t>
            </a:r>
          </a:p>
          <a:p>
            <a:pPr marL="457200" lvl="1" indent="0">
              <a:spcBef>
                <a:spcPct val="0"/>
              </a:spcBef>
              <a:buClr>
                <a:srgbClr val="CC0000"/>
              </a:buClr>
              <a:buNone/>
            </a:pPr>
            <a:r>
              <a:rPr lang="en-US" altLang="en-US" sz="2000" dirty="0">
                <a:latin typeface="Arial" panose="020B0604020202020204" pitchFamily="34" charset="0"/>
              </a:rPr>
              <a:t>	</a:t>
            </a:r>
            <a:r>
              <a:rPr lang="en-US" altLang="en-US" sz="2000" b="1" dirty="0">
                <a:latin typeface="Courier New" panose="02070309020205020404" pitchFamily="49" charset="0"/>
                <a:cs typeface="Courier New" panose="02070309020205020404" pitchFamily="49" charset="0"/>
              </a:rPr>
              <a:t>(FU = </a:t>
            </a:r>
            <a:r>
              <a:rPr lang="en-US" altLang="en-US" sz="2000" b="1" dirty="0" err="1">
                <a:latin typeface="Courier New" panose="02070309020205020404" pitchFamily="49" charset="0"/>
                <a:cs typeface="Courier New" panose="02070309020205020404" pitchFamily="49" charset="0"/>
              </a:rPr>
              <a:t>Int</a:t>
            </a:r>
            <a:r>
              <a:rPr lang="en-US" altLang="en-US" sz="2000" b="1" dirty="0">
                <a:latin typeface="Courier New" panose="02070309020205020404" pitchFamily="49" charset="0"/>
                <a:cs typeface="Courier New" panose="02070309020205020404" pitchFamily="49" charset="0"/>
              </a:rPr>
              <a:t>, Add, </a:t>
            </a:r>
            <a:r>
              <a:rPr lang="en-US" altLang="en-US" sz="2000" b="1" dirty="0" err="1">
                <a:latin typeface="Courier New" panose="02070309020205020404" pitchFamily="49" charset="0"/>
                <a:cs typeface="Courier New" panose="02070309020205020404" pitchFamily="49" charset="0"/>
              </a:rPr>
              <a:t>Mult</a:t>
            </a:r>
            <a:r>
              <a:rPr lang="en-US" altLang="en-US" sz="2000" b="1" dirty="0">
                <a:latin typeface="Courier New" panose="02070309020205020404" pitchFamily="49" charset="0"/>
                <a:cs typeface="Courier New" panose="02070309020205020404" pitchFamily="49" charset="0"/>
              </a:rPr>
              <a:t>, </a:t>
            </a:r>
            <a:r>
              <a:rPr lang="en-US" altLang="en-US" sz="2000" b="1" dirty="0" err="1">
                <a:latin typeface="Courier New" panose="02070309020205020404" pitchFamily="49" charset="0"/>
                <a:cs typeface="Courier New" panose="02070309020205020404" pitchFamily="49" charset="0"/>
              </a:rPr>
              <a:t>Div</a:t>
            </a:r>
            <a:r>
              <a:rPr lang="en-US" altLang="en-US" sz="2000" b="1" dirty="0">
                <a:latin typeface="Courier New" panose="02070309020205020404" pitchFamily="49" charset="0"/>
                <a:cs typeface="Courier New" panose="02070309020205020404" pitchFamily="49" charset="0"/>
              </a:rPr>
              <a:t>)</a:t>
            </a:r>
          </a:p>
          <a:p>
            <a:pPr>
              <a:spcBef>
                <a:spcPct val="0"/>
              </a:spcBef>
              <a:buClr>
                <a:srgbClr val="CC0000"/>
              </a:buClr>
            </a:pPr>
            <a:endParaRPr lang="en-US" altLang="en-US" sz="2400" dirty="0">
              <a:latin typeface="Arial" panose="020B0604020202020204" pitchFamily="34" charset="0"/>
            </a:endParaRPr>
          </a:p>
          <a:p>
            <a:pPr lvl="1">
              <a:spcBef>
                <a:spcPct val="0"/>
              </a:spcBef>
              <a:buClr>
                <a:srgbClr val="CC0000"/>
              </a:buClr>
            </a:pPr>
            <a:r>
              <a:rPr lang="en-US" altLang="en-US" sz="2000" dirty="0">
                <a:latin typeface="Arial" panose="020B0604020202020204" pitchFamily="34" charset="0"/>
              </a:rPr>
              <a:t>These bits are hardwired to FU's.</a:t>
            </a:r>
          </a:p>
          <a:p>
            <a:pPr>
              <a:spcBef>
                <a:spcPct val="0"/>
              </a:spcBef>
              <a:buClr>
                <a:srgbClr val="CC0000"/>
              </a:buClr>
            </a:pPr>
            <a:endParaRPr lang="en-US" altLang="en-US" sz="2400" dirty="0">
              <a:latin typeface="Arial" panose="020B0604020202020204" pitchFamily="34" charset="0"/>
            </a:endParaRPr>
          </a:p>
          <a:p>
            <a:pPr>
              <a:spcBef>
                <a:spcPct val="0"/>
              </a:spcBef>
              <a:buClr>
                <a:srgbClr val="CC0000"/>
              </a:buClr>
            </a:pPr>
            <a:r>
              <a:rPr lang="en-US" altLang="en-US" sz="2400" dirty="0">
                <a:latin typeface="Arial" panose="020B0604020202020204" pitchFamily="34" charset="0"/>
              </a:rPr>
              <a:t> WP[</a:t>
            </a:r>
            <a:r>
              <a:rPr lang="en-US" altLang="en-US" sz="2400" dirty="0" err="1">
                <a:latin typeface="Arial" panose="020B0604020202020204" pitchFamily="34" charset="0"/>
              </a:rPr>
              <a:t>reg</a:t>
            </a:r>
            <a:r>
              <a:rPr lang="en-US" altLang="en-US" sz="2400" dirty="0">
                <a:latin typeface="Arial" panose="020B0604020202020204" pitchFamily="34" charset="0"/>
              </a:rPr>
              <a:t>#] : a bit-vector to record the registers for which writes are pending. </a:t>
            </a:r>
          </a:p>
          <a:p>
            <a:pPr lvl="1">
              <a:spcBef>
                <a:spcPct val="0"/>
              </a:spcBef>
              <a:buClr>
                <a:srgbClr val="CC0000"/>
              </a:buClr>
            </a:pPr>
            <a:r>
              <a:rPr lang="en-US" altLang="en-US" sz="2000" dirty="0">
                <a:latin typeface="Arial" panose="020B0604020202020204" pitchFamily="34" charset="0"/>
              </a:rPr>
              <a:t>These bits are set by Issue stage and cleared by WB stage</a:t>
            </a:r>
          </a:p>
          <a:p>
            <a:pPr>
              <a:spcBef>
                <a:spcPct val="0"/>
              </a:spcBef>
              <a:buClr>
                <a:srgbClr val="CC0000"/>
              </a:buClr>
            </a:pPr>
            <a:endParaRPr lang="en-US" altLang="en-US" sz="2400" dirty="0">
              <a:latin typeface="Arial" panose="020B0604020202020204" pitchFamily="34" charset="0"/>
            </a:endParaRPr>
          </a:p>
          <a:p>
            <a:pPr>
              <a:spcBef>
                <a:spcPct val="0"/>
              </a:spcBef>
              <a:buClr>
                <a:srgbClr val="CC0000"/>
              </a:buClr>
            </a:pPr>
            <a:r>
              <a:rPr lang="en-US" altLang="en-US" sz="2400" dirty="0">
                <a:latin typeface="Arial" panose="020B0604020202020204" pitchFamily="34" charset="0"/>
              </a:rPr>
              <a:t> Issue checks the instruction (opcode </a:t>
            </a:r>
            <a:r>
              <a:rPr lang="en-US" altLang="en-US" sz="2400" dirty="0" err="1">
                <a:latin typeface="Arial" panose="020B0604020202020204" pitchFamily="34" charset="0"/>
              </a:rPr>
              <a:t>dest</a:t>
            </a:r>
            <a:r>
              <a:rPr lang="en-US" altLang="en-US" sz="2400" dirty="0">
                <a:latin typeface="Arial" panose="020B0604020202020204" pitchFamily="34" charset="0"/>
              </a:rPr>
              <a:t> src1 src2) </a:t>
            </a:r>
          </a:p>
          <a:p>
            <a:pPr lvl="1">
              <a:spcBef>
                <a:spcPct val="0"/>
              </a:spcBef>
              <a:buClr>
                <a:srgbClr val="CC0000"/>
              </a:buClr>
            </a:pPr>
            <a:r>
              <a:rPr lang="en-US" altLang="en-US" sz="2000" dirty="0">
                <a:latin typeface="Arial" panose="020B0604020202020204" pitchFamily="34" charset="0"/>
              </a:rPr>
              <a:t>against the scoreboard (Busy &amp; WP) to dispatch</a:t>
            </a:r>
          </a:p>
          <a:p>
            <a:pPr lvl="1">
              <a:spcBef>
                <a:spcPct val="0"/>
              </a:spcBef>
              <a:buClr>
                <a:srgbClr val="CC0000"/>
              </a:buClr>
            </a:pPr>
            <a:r>
              <a:rPr lang="en-US" altLang="en-US" sz="2000" b="1" dirty="0">
                <a:latin typeface="Arial" panose="020B0604020202020204" pitchFamily="34" charset="0"/>
              </a:rPr>
              <a:t>FU available? 	</a:t>
            </a:r>
          </a:p>
          <a:p>
            <a:pPr lvl="1">
              <a:spcBef>
                <a:spcPct val="0"/>
              </a:spcBef>
              <a:buClr>
                <a:srgbClr val="CC0000"/>
              </a:buClr>
            </a:pPr>
            <a:r>
              <a:rPr lang="en-US" altLang="en-US" sz="2000" b="1" dirty="0">
                <a:latin typeface="Arial" panose="020B0604020202020204" pitchFamily="34" charset="0"/>
              </a:rPr>
              <a:t>RAW?		</a:t>
            </a:r>
          </a:p>
          <a:p>
            <a:pPr lvl="1">
              <a:spcBef>
                <a:spcPct val="0"/>
              </a:spcBef>
              <a:buClr>
                <a:srgbClr val="CC0000"/>
              </a:buClr>
            </a:pPr>
            <a:r>
              <a:rPr lang="en-US" altLang="en-US" sz="2000" b="1" dirty="0">
                <a:latin typeface="Arial" panose="020B0604020202020204" pitchFamily="34" charset="0"/>
              </a:rPr>
              <a:t>WAR?</a:t>
            </a:r>
          </a:p>
          <a:p>
            <a:pPr lvl="1">
              <a:spcBef>
                <a:spcPct val="0"/>
              </a:spcBef>
              <a:buClr>
                <a:srgbClr val="CC0000"/>
              </a:buClr>
            </a:pPr>
            <a:r>
              <a:rPr lang="en-US" altLang="en-US" sz="2000" b="1" dirty="0">
                <a:latin typeface="Arial" panose="020B0604020202020204" pitchFamily="34" charset="0"/>
              </a:rPr>
              <a:t>WAW?		</a:t>
            </a:r>
          </a:p>
        </p:txBody>
      </p:sp>
      <p:sp>
        <p:nvSpPr>
          <p:cNvPr id="6" name="Text Box 4"/>
          <p:cNvSpPr txBox="1">
            <a:spLocks noChangeArrowheads="1"/>
          </p:cNvSpPr>
          <p:nvPr/>
        </p:nvSpPr>
        <p:spPr bwMode="auto">
          <a:xfrm>
            <a:off x="3442471" y="4982860"/>
            <a:ext cx="2630848" cy="1323439"/>
          </a:xfrm>
          <a:prstGeom prst="rect">
            <a:avLst/>
          </a:prstGeom>
          <a:noFill/>
          <a:ln w="25400">
            <a:noFill/>
            <a:miter lim="800000"/>
            <a:headEnd/>
            <a:tailEnd/>
          </a:ln>
        </p:spPr>
        <p:txBody>
          <a:bodyPr wrap="none">
            <a:prstTxWarp prst="textNoShape">
              <a:avLst/>
            </a:prstTxWarp>
            <a:spAutoFit/>
          </a:bodyPr>
          <a:lstStyle/>
          <a:p>
            <a:pPr>
              <a:spcBef>
                <a:spcPct val="0"/>
              </a:spcBef>
            </a:pPr>
            <a:r>
              <a:rPr lang="en-US" sz="2000" dirty="0">
                <a:solidFill>
                  <a:srgbClr val="FF0000"/>
                </a:solidFill>
                <a:latin typeface="Arial" panose="020B0604020202020204" pitchFamily="34" charset="0"/>
                <a:cs typeface="Arial" panose="020B0604020202020204" pitchFamily="34" charset="0"/>
              </a:rPr>
              <a:t>Busy[FU#]</a:t>
            </a:r>
          </a:p>
          <a:p>
            <a:pPr>
              <a:spcBef>
                <a:spcPct val="0"/>
              </a:spcBef>
            </a:pPr>
            <a:r>
              <a:rPr lang="en-US" sz="2000" dirty="0">
                <a:solidFill>
                  <a:srgbClr val="FF0000"/>
                </a:solidFill>
                <a:latin typeface="Arial" panose="020B0604020202020204" pitchFamily="34" charset="0"/>
                <a:cs typeface="Arial" panose="020B0604020202020204" pitchFamily="34" charset="0"/>
              </a:rPr>
              <a:t>WP[src1] or WP[src2]</a:t>
            </a:r>
          </a:p>
          <a:p>
            <a:pPr>
              <a:spcBef>
                <a:spcPct val="0"/>
              </a:spcBef>
            </a:pPr>
            <a:r>
              <a:rPr lang="en-US" sz="2000" i="1" dirty="0">
                <a:solidFill>
                  <a:srgbClr val="FF0000"/>
                </a:solidFill>
                <a:latin typeface="Arial" panose="020B0604020202020204" pitchFamily="34" charset="0"/>
                <a:cs typeface="Arial" panose="020B0604020202020204" pitchFamily="34" charset="0"/>
              </a:rPr>
              <a:t>cannot arise</a:t>
            </a:r>
          </a:p>
          <a:p>
            <a:pPr>
              <a:spcBef>
                <a:spcPct val="0"/>
              </a:spcBef>
            </a:pPr>
            <a:r>
              <a:rPr lang="en-US" sz="2000" dirty="0">
                <a:solidFill>
                  <a:srgbClr val="FF0000"/>
                </a:solidFill>
                <a:latin typeface="Arial" panose="020B0604020202020204" pitchFamily="34" charset="0"/>
                <a:cs typeface="Arial" panose="020B0604020202020204" pitchFamily="34" charset="0"/>
              </a:rPr>
              <a:t>WP[</a:t>
            </a:r>
            <a:r>
              <a:rPr lang="en-US" sz="2000" dirty="0" err="1">
                <a:solidFill>
                  <a:srgbClr val="FF0000"/>
                </a:solidFill>
                <a:latin typeface="Arial" panose="020B0604020202020204" pitchFamily="34" charset="0"/>
                <a:cs typeface="Arial" panose="020B0604020202020204" pitchFamily="34" charset="0"/>
              </a:rPr>
              <a:t>dest</a:t>
            </a:r>
            <a:r>
              <a:rPr lang="en-US" sz="2000" dirty="0">
                <a:solidFill>
                  <a:srgbClr val="FF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165917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121</a:t>
            </a:fld>
            <a:endParaRPr lang="en-US" altLang="en-US"/>
          </a:p>
        </p:txBody>
      </p:sp>
      <p:sp>
        <p:nvSpPr>
          <p:cNvPr id="45059" name="Text Box 2"/>
          <p:cNvSpPr txBox="1">
            <a:spLocks noChangeArrowheads="1"/>
          </p:cNvSpPr>
          <p:nvPr/>
        </p:nvSpPr>
        <p:spPr bwMode="auto">
          <a:xfrm>
            <a:off x="381000" y="109470"/>
            <a:ext cx="7649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Scoreboard Dynamics</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 name="Rectangle 3"/>
          <p:cNvSpPr>
            <a:spLocks noChangeArrowheads="1"/>
          </p:cNvSpPr>
          <p:nvPr/>
        </p:nvSpPr>
        <p:spPr bwMode="auto">
          <a:xfrm>
            <a:off x="533400" y="5161975"/>
            <a:ext cx="5028622" cy="1751762"/>
          </a:xfrm>
          <a:prstGeom prst="rect">
            <a:avLst/>
          </a:prstGeom>
          <a:noFill/>
          <a:ln w="25400">
            <a:noFill/>
            <a:miter lim="800000"/>
            <a:headEnd/>
            <a:tailEnd/>
          </a:ln>
        </p:spPr>
        <p:txBody>
          <a:bodyPr wrap="none" lIns="90488" tIns="44450" rIns="90488" bIns="44450">
            <a:prstTxWarp prst="textNoShape">
              <a:avLst/>
            </a:prstTxWarp>
            <a:spAutoFit/>
          </a:bodyPr>
          <a:lstStyle/>
          <a:p>
            <a:pPr>
              <a:spcBef>
                <a:spcPct val="0"/>
              </a:spcBef>
            </a:pPr>
            <a:r>
              <a:rPr lang="en-US" i="1" dirty="0">
                <a:solidFill>
                  <a:srgbClr val="FF0000"/>
                </a:solidFill>
                <a:latin typeface="Verdana" charset="0"/>
              </a:rPr>
              <a:t>I</a:t>
            </a:r>
            <a:r>
              <a:rPr lang="en-US" i="1" baseline="-25000" dirty="0">
                <a:solidFill>
                  <a:srgbClr val="FF0000"/>
                </a:solidFill>
                <a:latin typeface="Verdana" charset="0"/>
              </a:rPr>
              <a:t>1 	 </a:t>
            </a:r>
            <a:r>
              <a:rPr lang="en-US" dirty="0">
                <a:solidFill>
                  <a:srgbClr val="FF0000"/>
                </a:solidFill>
                <a:latin typeface="Verdana" charset="0"/>
              </a:rPr>
              <a:t>FDIV.D		f6, 	f6,	f4</a:t>
            </a:r>
          </a:p>
          <a:p>
            <a:pPr>
              <a:spcBef>
                <a:spcPct val="0"/>
              </a:spcBef>
            </a:pPr>
            <a:r>
              <a:rPr lang="en-US" i="1" dirty="0">
                <a:solidFill>
                  <a:srgbClr val="56127A"/>
                </a:solidFill>
                <a:latin typeface="Verdana" charset="0"/>
              </a:rPr>
              <a:t>I</a:t>
            </a:r>
            <a:r>
              <a:rPr lang="en-US" i="1" baseline="-25000" dirty="0">
                <a:solidFill>
                  <a:srgbClr val="56127A"/>
                </a:solidFill>
                <a:latin typeface="Verdana" charset="0"/>
              </a:rPr>
              <a:t>2</a:t>
            </a:r>
            <a:r>
              <a:rPr lang="en-US" dirty="0">
                <a:solidFill>
                  <a:srgbClr val="56127A"/>
                </a:solidFill>
                <a:latin typeface="Verdana" charset="0"/>
              </a:rPr>
              <a:t>	 FLD		f2,	45(x3) </a:t>
            </a:r>
          </a:p>
          <a:p>
            <a:pPr>
              <a:spcBef>
                <a:spcPct val="0"/>
              </a:spcBef>
            </a:pPr>
            <a:r>
              <a:rPr lang="en-US" i="1" dirty="0">
                <a:solidFill>
                  <a:srgbClr val="006600"/>
                </a:solidFill>
                <a:latin typeface="Verdana" charset="0"/>
              </a:rPr>
              <a:t>I</a:t>
            </a:r>
            <a:r>
              <a:rPr lang="en-US" i="1" baseline="-25000" dirty="0">
                <a:solidFill>
                  <a:srgbClr val="006600"/>
                </a:solidFill>
                <a:latin typeface="Verdana" charset="0"/>
              </a:rPr>
              <a:t>3</a:t>
            </a:r>
            <a:r>
              <a:rPr lang="en-US" dirty="0">
                <a:solidFill>
                  <a:srgbClr val="006600"/>
                </a:solidFill>
                <a:latin typeface="Verdana" charset="0"/>
              </a:rPr>
              <a:t>	 FMULT.D	f0,	f2,	f4</a:t>
            </a:r>
          </a:p>
          <a:p>
            <a:pPr>
              <a:spcBef>
                <a:spcPct val="0"/>
              </a:spcBef>
            </a:pPr>
            <a:r>
              <a:rPr lang="en-US" i="1" dirty="0">
                <a:solidFill>
                  <a:srgbClr val="16E8E3"/>
                </a:solidFill>
                <a:latin typeface="Verdana" charset="0"/>
              </a:rPr>
              <a:t>I</a:t>
            </a:r>
            <a:r>
              <a:rPr lang="en-US" i="1" baseline="-25000" dirty="0">
                <a:solidFill>
                  <a:srgbClr val="16E8E3"/>
                </a:solidFill>
                <a:latin typeface="Verdana" charset="0"/>
              </a:rPr>
              <a:t>4</a:t>
            </a:r>
            <a:r>
              <a:rPr lang="en-US" dirty="0">
                <a:solidFill>
                  <a:srgbClr val="16E8E3"/>
                </a:solidFill>
                <a:latin typeface="Verdana" charset="0"/>
              </a:rPr>
              <a:t>	 FDIV.D		f8,	f6,	f2</a:t>
            </a:r>
          </a:p>
          <a:p>
            <a:pPr>
              <a:spcBef>
                <a:spcPct val="0"/>
              </a:spcBef>
            </a:pPr>
            <a:r>
              <a:rPr lang="en-US" i="1" dirty="0">
                <a:solidFill>
                  <a:srgbClr val="660033"/>
                </a:solidFill>
                <a:latin typeface="Verdana" charset="0"/>
              </a:rPr>
              <a:t>I</a:t>
            </a:r>
            <a:r>
              <a:rPr lang="en-US" i="1" baseline="-25000" dirty="0">
                <a:solidFill>
                  <a:srgbClr val="660033"/>
                </a:solidFill>
                <a:latin typeface="Verdana" charset="0"/>
              </a:rPr>
              <a:t>5</a:t>
            </a:r>
            <a:r>
              <a:rPr lang="en-US" dirty="0">
                <a:solidFill>
                  <a:srgbClr val="660033"/>
                </a:solidFill>
                <a:latin typeface="Verdana" charset="0"/>
              </a:rPr>
              <a:t>	 FSUB.D	f10,	f0,	f6</a:t>
            </a:r>
          </a:p>
          <a:p>
            <a:pPr>
              <a:spcBef>
                <a:spcPct val="0"/>
              </a:spcBef>
            </a:pPr>
            <a:r>
              <a:rPr lang="en-US" i="1" dirty="0">
                <a:solidFill>
                  <a:srgbClr val="3118E6"/>
                </a:solidFill>
                <a:latin typeface="Verdana" charset="0"/>
              </a:rPr>
              <a:t>I</a:t>
            </a:r>
            <a:r>
              <a:rPr lang="en-US" i="1" baseline="-25000" dirty="0">
                <a:solidFill>
                  <a:srgbClr val="3118E6"/>
                </a:solidFill>
                <a:latin typeface="Verdana" charset="0"/>
              </a:rPr>
              <a:t>6</a:t>
            </a:r>
            <a:r>
              <a:rPr lang="en-US" dirty="0">
                <a:solidFill>
                  <a:srgbClr val="3118E6"/>
                </a:solidFill>
                <a:latin typeface="Verdana" charset="0"/>
              </a:rPr>
              <a:t>	 FADD.D	f6,	f8,	f2</a:t>
            </a:r>
          </a:p>
        </p:txBody>
      </p:sp>
      <p:sp>
        <p:nvSpPr>
          <p:cNvPr id="7" name="Rectangle 4"/>
          <p:cNvSpPr>
            <a:spLocks noChangeArrowheads="1"/>
          </p:cNvSpPr>
          <p:nvPr/>
        </p:nvSpPr>
        <p:spPr bwMode="auto">
          <a:xfrm>
            <a:off x="736600" y="739201"/>
            <a:ext cx="7848600" cy="698500"/>
          </a:xfrm>
          <a:prstGeom prst="rect">
            <a:avLst/>
          </a:prstGeom>
          <a:solidFill>
            <a:schemeClr val="bg1"/>
          </a:solidFill>
          <a:ln w="25400">
            <a:noFill/>
            <a:miter lim="800000"/>
            <a:headEnd/>
            <a:tailEnd/>
          </a:ln>
        </p:spPr>
        <p:txBody>
          <a:bodyPr lIns="90488" tIns="44450" rIns="90488" bIns="44450">
            <a:prstTxWarp prst="textNoShape">
              <a:avLst/>
            </a:prstTxWarp>
            <a:spAutoFit/>
          </a:bodyPr>
          <a:lstStyle/>
          <a:p>
            <a:pPr lvl="1">
              <a:spcBef>
                <a:spcPct val="0"/>
              </a:spcBef>
            </a:pPr>
            <a:r>
              <a:rPr lang="en-US" sz="2000">
                <a:solidFill>
                  <a:srgbClr val="000000"/>
                </a:solidFill>
                <a:latin typeface="Verdana" charset="0"/>
              </a:rPr>
              <a:t>Functional Unit Status	  	   Registers Reserved </a:t>
            </a:r>
          </a:p>
          <a:p>
            <a:pPr lvl="1">
              <a:spcBef>
                <a:spcPct val="0"/>
              </a:spcBef>
            </a:pPr>
            <a:r>
              <a:rPr lang="en-US" sz="1800">
                <a:solidFill>
                  <a:srgbClr val="000000"/>
                </a:solidFill>
                <a:latin typeface="Verdana" charset="0"/>
              </a:rPr>
              <a:t>Int(1) Add(1)  Mult(3)   Div(4)    WB	</a:t>
            </a:r>
            <a:r>
              <a:rPr lang="en-US" sz="2000">
                <a:solidFill>
                  <a:srgbClr val="000000"/>
                </a:solidFill>
                <a:latin typeface="Verdana" charset="0"/>
              </a:rPr>
              <a:t>for Writes</a:t>
            </a:r>
            <a:endParaRPr lang="en-US" sz="1800">
              <a:solidFill>
                <a:srgbClr val="000000"/>
              </a:solidFill>
              <a:latin typeface="Verdana" charset="0"/>
            </a:endParaRPr>
          </a:p>
        </p:txBody>
      </p:sp>
      <p:grpSp>
        <p:nvGrpSpPr>
          <p:cNvPr id="8" name="Group 5"/>
          <p:cNvGrpSpPr>
            <a:grpSpLocks/>
          </p:cNvGrpSpPr>
          <p:nvPr/>
        </p:nvGrpSpPr>
        <p:grpSpPr bwMode="auto">
          <a:xfrm>
            <a:off x="615950" y="815401"/>
            <a:ext cx="7778750" cy="4343400"/>
            <a:chOff x="388" y="480"/>
            <a:chExt cx="4900" cy="2736"/>
          </a:xfrm>
        </p:grpSpPr>
        <p:sp>
          <p:nvSpPr>
            <p:cNvPr id="9" name="Line 6"/>
            <p:cNvSpPr>
              <a:spLocks noChangeShapeType="1"/>
            </p:cNvSpPr>
            <p:nvPr/>
          </p:nvSpPr>
          <p:spPr bwMode="auto">
            <a:xfrm>
              <a:off x="433" y="917"/>
              <a:ext cx="4855" cy="0"/>
            </a:xfrm>
            <a:prstGeom prst="line">
              <a:avLst/>
            </a:prstGeom>
            <a:noFill/>
            <a:ln w="19050">
              <a:solidFill>
                <a:schemeClr val="tx1"/>
              </a:solidFill>
              <a:round/>
              <a:headEnd/>
              <a:tailEnd/>
            </a:ln>
          </p:spPr>
          <p:txBody>
            <a:bodyPr wrap="none" anchor="ctr">
              <a:prstTxWarp prst="textNoShape">
                <a:avLst/>
              </a:prstTxWarp>
            </a:bodyPr>
            <a:lstStyle/>
            <a:p>
              <a:pPr algn="ctr"/>
              <a:endParaRPr lang="en-US">
                <a:solidFill>
                  <a:srgbClr val="000000"/>
                </a:solidFill>
              </a:endParaRPr>
            </a:p>
          </p:txBody>
        </p:sp>
        <p:sp>
          <p:nvSpPr>
            <p:cNvPr id="10" name="Line 7"/>
            <p:cNvSpPr>
              <a:spLocks noChangeShapeType="1"/>
            </p:cNvSpPr>
            <p:nvPr/>
          </p:nvSpPr>
          <p:spPr bwMode="auto">
            <a:xfrm>
              <a:off x="423" y="1114"/>
              <a:ext cx="4855" cy="0"/>
            </a:xfrm>
            <a:prstGeom prst="line">
              <a:avLst/>
            </a:prstGeom>
            <a:noFill/>
            <a:ln w="19050">
              <a:solidFill>
                <a:schemeClr val="tx1"/>
              </a:solidFill>
              <a:round/>
              <a:headEnd/>
              <a:tailEnd/>
            </a:ln>
          </p:spPr>
          <p:txBody>
            <a:bodyPr wrap="none" anchor="ctr">
              <a:prstTxWarp prst="textNoShape">
                <a:avLst/>
              </a:prstTxWarp>
            </a:bodyPr>
            <a:lstStyle/>
            <a:p>
              <a:pPr algn="ctr"/>
              <a:endParaRPr lang="en-US">
                <a:solidFill>
                  <a:srgbClr val="000000"/>
                </a:solidFill>
              </a:endParaRPr>
            </a:p>
          </p:txBody>
        </p:sp>
        <p:sp>
          <p:nvSpPr>
            <p:cNvPr id="11" name="Line 8"/>
            <p:cNvSpPr>
              <a:spLocks noChangeShapeType="1"/>
            </p:cNvSpPr>
            <p:nvPr/>
          </p:nvSpPr>
          <p:spPr bwMode="auto">
            <a:xfrm>
              <a:off x="413" y="1308"/>
              <a:ext cx="4855" cy="0"/>
            </a:xfrm>
            <a:prstGeom prst="line">
              <a:avLst/>
            </a:prstGeom>
            <a:noFill/>
            <a:ln w="19050">
              <a:solidFill>
                <a:schemeClr val="tx1"/>
              </a:solidFill>
              <a:round/>
              <a:headEnd/>
              <a:tailEnd/>
            </a:ln>
          </p:spPr>
          <p:txBody>
            <a:bodyPr wrap="none" anchor="ctr">
              <a:prstTxWarp prst="textNoShape">
                <a:avLst/>
              </a:prstTxWarp>
            </a:bodyPr>
            <a:lstStyle/>
            <a:p>
              <a:pPr algn="ctr"/>
              <a:endParaRPr lang="en-US">
                <a:solidFill>
                  <a:srgbClr val="000000"/>
                </a:solidFill>
              </a:endParaRPr>
            </a:p>
          </p:txBody>
        </p:sp>
        <p:sp>
          <p:nvSpPr>
            <p:cNvPr id="12" name="Line 9"/>
            <p:cNvSpPr>
              <a:spLocks noChangeShapeType="1"/>
            </p:cNvSpPr>
            <p:nvPr/>
          </p:nvSpPr>
          <p:spPr bwMode="auto">
            <a:xfrm>
              <a:off x="403" y="1511"/>
              <a:ext cx="4855" cy="0"/>
            </a:xfrm>
            <a:prstGeom prst="line">
              <a:avLst/>
            </a:prstGeom>
            <a:noFill/>
            <a:ln w="19050">
              <a:solidFill>
                <a:schemeClr val="tx1"/>
              </a:solidFill>
              <a:round/>
              <a:headEnd/>
              <a:tailEnd/>
            </a:ln>
          </p:spPr>
          <p:txBody>
            <a:bodyPr wrap="none" anchor="ctr">
              <a:prstTxWarp prst="textNoShape">
                <a:avLst/>
              </a:prstTxWarp>
            </a:bodyPr>
            <a:lstStyle/>
            <a:p>
              <a:pPr algn="ctr"/>
              <a:endParaRPr lang="en-US">
                <a:solidFill>
                  <a:srgbClr val="000000"/>
                </a:solidFill>
              </a:endParaRPr>
            </a:p>
          </p:txBody>
        </p:sp>
        <p:sp>
          <p:nvSpPr>
            <p:cNvPr id="13" name="Line 10"/>
            <p:cNvSpPr>
              <a:spLocks noChangeShapeType="1"/>
            </p:cNvSpPr>
            <p:nvPr/>
          </p:nvSpPr>
          <p:spPr bwMode="auto">
            <a:xfrm>
              <a:off x="393" y="1695"/>
              <a:ext cx="4855" cy="0"/>
            </a:xfrm>
            <a:prstGeom prst="line">
              <a:avLst/>
            </a:prstGeom>
            <a:noFill/>
            <a:ln w="19050">
              <a:solidFill>
                <a:schemeClr val="tx1"/>
              </a:solidFill>
              <a:round/>
              <a:headEnd/>
              <a:tailEnd/>
            </a:ln>
          </p:spPr>
          <p:txBody>
            <a:bodyPr wrap="none" anchor="ctr">
              <a:prstTxWarp prst="textNoShape">
                <a:avLst/>
              </a:prstTxWarp>
            </a:bodyPr>
            <a:lstStyle/>
            <a:p>
              <a:pPr algn="ctr"/>
              <a:endParaRPr lang="en-US">
                <a:solidFill>
                  <a:srgbClr val="000000"/>
                </a:solidFill>
              </a:endParaRPr>
            </a:p>
          </p:txBody>
        </p:sp>
        <p:sp>
          <p:nvSpPr>
            <p:cNvPr id="14" name="Line 11"/>
            <p:cNvSpPr>
              <a:spLocks noChangeShapeType="1"/>
            </p:cNvSpPr>
            <p:nvPr/>
          </p:nvSpPr>
          <p:spPr bwMode="auto">
            <a:xfrm>
              <a:off x="400" y="1890"/>
              <a:ext cx="4855" cy="0"/>
            </a:xfrm>
            <a:prstGeom prst="line">
              <a:avLst/>
            </a:prstGeom>
            <a:noFill/>
            <a:ln w="19050">
              <a:solidFill>
                <a:schemeClr val="tx1"/>
              </a:solidFill>
              <a:round/>
              <a:headEnd/>
              <a:tailEnd/>
            </a:ln>
          </p:spPr>
          <p:txBody>
            <a:bodyPr wrap="none" anchor="ctr">
              <a:prstTxWarp prst="textNoShape">
                <a:avLst/>
              </a:prstTxWarp>
            </a:bodyPr>
            <a:lstStyle/>
            <a:p>
              <a:pPr algn="ctr"/>
              <a:endParaRPr lang="en-US">
                <a:solidFill>
                  <a:srgbClr val="000000"/>
                </a:solidFill>
              </a:endParaRPr>
            </a:p>
          </p:txBody>
        </p:sp>
        <p:sp>
          <p:nvSpPr>
            <p:cNvPr id="15" name="Line 12"/>
            <p:cNvSpPr>
              <a:spLocks noChangeShapeType="1"/>
            </p:cNvSpPr>
            <p:nvPr/>
          </p:nvSpPr>
          <p:spPr bwMode="auto">
            <a:xfrm>
              <a:off x="408" y="2083"/>
              <a:ext cx="4855" cy="0"/>
            </a:xfrm>
            <a:prstGeom prst="line">
              <a:avLst/>
            </a:prstGeom>
            <a:noFill/>
            <a:ln w="19050">
              <a:solidFill>
                <a:schemeClr val="tx1"/>
              </a:solidFill>
              <a:round/>
              <a:headEnd/>
              <a:tailEnd/>
            </a:ln>
          </p:spPr>
          <p:txBody>
            <a:bodyPr wrap="none" anchor="ctr">
              <a:prstTxWarp prst="textNoShape">
                <a:avLst/>
              </a:prstTxWarp>
            </a:bodyPr>
            <a:lstStyle/>
            <a:p>
              <a:pPr algn="ctr"/>
              <a:endParaRPr lang="en-US">
                <a:solidFill>
                  <a:srgbClr val="000000"/>
                </a:solidFill>
              </a:endParaRPr>
            </a:p>
          </p:txBody>
        </p:sp>
        <p:sp>
          <p:nvSpPr>
            <p:cNvPr id="16" name="Line 13"/>
            <p:cNvSpPr>
              <a:spLocks noChangeShapeType="1"/>
            </p:cNvSpPr>
            <p:nvPr/>
          </p:nvSpPr>
          <p:spPr bwMode="auto">
            <a:xfrm>
              <a:off x="390" y="2277"/>
              <a:ext cx="4855" cy="0"/>
            </a:xfrm>
            <a:prstGeom prst="line">
              <a:avLst/>
            </a:prstGeom>
            <a:noFill/>
            <a:ln w="19050">
              <a:solidFill>
                <a:schemeClr val="tx1"/>
              </a:solidFill>
              <a:round/>
              <a:headEnd/>
              <a:tailEnd/>
            </a:ln>
          </p:spPr>
          <p:txBody>
            <a:bodyPr wrap="none" anchor="ctr">
              <a:prstTxWarp prst="textNoShape">
                <a:avLst/>
              </a:prstTxWarp>
            </a:bodyPr>
            <a:lstStyle/>
            <a:p>
              <a:pPr algn="ctr"/>
              <a:endParaRPr lang="en-US">
                <a:solidFill>
                  <a:srgbClr val="000000"/>
                </a:solidFill>
              </a:endParaRPr>
            </a:p>
          </p:txBody>
        </p:sp>
        <p:sp>
          <p:nvSpPr>
            <p:cNvPr id="17" name="Line 14"/>
            <p:cNvSpPr>
              <a:spLocks noChangeShapeType="1"/>
            </p:cNvSpPr>
            <p:nvPr/>
          </p:nvSpPr>
          <p:spPr bwMode="auto">
            <a:xfrm>
              <a:off x="388" y="2462"/>
              <a:ext cx="4855" cy="0"/>
            </a:xfrm>
            <a:prstGeom prst="line">
              <a:avLst/>
            </a:prstGeom>
            <a:noFill/>
            <a:ln w="19050">
              <a:solidFill>
                <a:schemeClr val="tx1"/>
              </a:solidFill>
              <a:round/>
              <a:headEnd/>
              <a:tailEnd/>
            </a:ln>
          </p:spPr>
          <p:txBody>
            <a:bodyPr wrap="none" anchor="ctr">
              <a:prstTxWarp prst="textNoShape">
                <a:avLst/>
              </a:prstTxWarp>
            </a:bodyPr>
            <a:lstStyle/>
            <a:p>
              <a:pPr algn="ctr"/>
              <a:endParaRPr lang="en-US">
                <a:solidFill>
                  <a:srgbClr val="000000"/>
                </a:solidFill>
              </a:endParaRPr>
            </a:p>
          </p:txBody>
        </p:sp>
        <p:grpSp>
          <p:nvGrpSpPr>
            <p:cNvPr id="18" name="Group 15"/>
            <p:cNvGrpSpPr>
              <a:grpSpLocks/>
            </p:cNvGrpSpPr>
            <p:nvPr/>
          </p:nvGrpSpPr>
          <p:grpSpPr bwMode="auto">
            <a:xfrm>
              <a:off x="2016" y="912"/>
              <a:ext cx="960" cy="2304"/>
              <a:chOff x="2016" y="912"/>
              <a:chExt cx="960" cy="2304"/>
            </a:xfrm>
          </p:grpSpPr>
          <p:sp>
            <p:nvSpPr>
              <p:cNvPr id="29" name="Line 16"/>
              <p:cNvSpPr>
                <a:spLocks noChangeShapeType="1"/>
              </p:cNvSpPr>
              <p:nvPr/>
            </p:nvSpPr>
            <p:spPr bwMode="auto">
              <a:xfrm flipH="1">
                <a:off x="2016" y="912"/>
                <a:ext cx="0" cy="2304"/>
              </a:xfrm>
              <a:prstGeom prst="line">
                <a:avLst/>
              </a:prstGeom>
              <a:noFill/>
              <a:ln w="19050">
                <a:solidFill>
                  <a:schemeClr val="tx1"/>
                </a:solidFill>
                <a:round/>
                <a:headEnd/>
                <a:tailEnd/>
              </a:ln>
            </p:spPr>
            <p:txBody>
              <a:bodyPr wrap="none" anchor="ctr">
                <a:prstTxWarp prst="textNoShape">
                  <a:avLst/>
                </a:prstTxWarp>
              </a:bodyPr>
              <a:lstStyle/>
              <a:p>
                <a:pPr algn="ctr"/>
                <a:endParaRPr lang="en-US">
                  <a:solidFill>
                    <a:srgbClr val="000000"/>
                  </a:solidFill>
                </a:endParaRPr>
              </a:p>
            </p:txBody>
          </p:sp>
          <p:sp>
            <p:nvSpPr>
              <p:cNvPr id="30" name="Line 17"/>
              <p:cNvSpPr>
                <a:spLocks noChangeShapeType="1"/>
              </p:cNvSpPr>
              <p:nvPr/>
            </p:nvSpPr>
            <p:spPr bwMode="auto">
              <a:xfrm>
                <a:off x="2208" y="912"/>
                <a:ext cx="0" cy="2304"/>
              </a:xfrm>
              <a:prstGeom prst="line">
                <a:avLst/>
              </a:prstGeom>
              <a:noFill/>
              <a:ln w="19050">
                <a:solidFill>
                  <a:schemeClr val="tx1"/>
                </a:solidFill>
                <a:round/>
                <a:headEnd/>
                <a:tailEnd/>
              </a:ln>
            </p:spPr>
            <p:txBody>
              <a:bodyPr wrap="none" anchor="ctr">
                <a:prstTxWarp prst="textNoShape">
                  <a:avLst/>
                </a:prstTxWarp>
              </a:bodyPr>
              <a:lstStyle/>
              <a:p>
                <a:pPr algn="ctr"/>
                <a:endParaRPr lang="en-US">
                  <a:solidFill>
                    <a:srgbClr val="000000"/>
                  </a:solidFill>
                </a:endParaRPr>
              </a:p>
            </p:txBody>
          </p:sp>
          <p:sp>
            <p:nvSpPr>
              <p:cNvPr id="31" name="Line 18"/>
              <p:cNvSpPr>
                <a:spLocks noChangeShapeType="1"/>
              </p:cNvSpPr>
              <p:nvPr/>
            </p:nvSpPr>
            <p:spPr bwMode="auto">
              <a:xfrm>
                <a:off x="2592" y="912"/>
                <a:ext cx="0" cy="2304"/>
              </a:xfrm>
              <a:prstGeom prst="line">
                <a:avLst/>
              </a:prstGeom>
              <a:noFill/>
              <a:ln w="19050">
                <a:solidFill>
                  <a:schemeClr val="tx1"/>
                </a:solidFill>
                <a:round/>
                <a:headEnd/>
                <a:tailEnd/>
              </a:ln>
            </p:spPr>
            <p:txBody>
              <a:bodyPr wrap="none" anchor="ctr">
                <a:prstTxWarp prst="textNoShape">
                  <a:avLst/>
                </a:prstTxWarp>
              </a:bodyPr>
              <a:lstStyle/>
              <a:p>
                <a:pPr algn="ctr"/>
                <a:endParaRPr lang="en-US">
                  <a:solidFill>
                    <a:srgbClr val="000000"/>
                  </a:solidFill>
                </a:endParaRPr>
              </a:p>
            </p:txBody>
          </p:sp>
          <p:sp>
            <p:nvSpPr>
              <p:cNvPr id="32" name="Line 19"/>
              <p:cNvSpPr>
                <a:spLocks noChangeShapeType="1"/>
              </p:cNvSpPr>
              <p:nvPr/>
            </p:nvSpPr>
            <p:spPr bwMode="auto">
              <a:xfrm flipH="1">
                <a:off x="2784" y="912"/>
                <a:ext cx="0" cy="2304"/>
              </a:xfrm>
              <a:prstGeom prst="line">
                <a:avLst/>
              </a:prstGeom>
              <a:noFill/>
              <a:ln w="19050">
                <a:solidFill>
                  <a:schemeClr val="tx1"/>
                </a:solidFill>
                <a:round/>
                <a:headEnd/>
                <a:tailEnd/>
              </a:ln>
            </p:spPr>
            <p:txBody>
              <a:bodyPr wrap="none" anchor="ctr">
                <a:prstTxWarp prst="textNoShape">
                  <a:avLst/>
                </a:prstTxWarp>
              </a:bodyPr>
              <a:lstStyle/>
              <a:p>
                <a:pPr algn="ctr"/>
                <a:endParaRPr lang="en-US">
                  <a:solidFill>
                    <a:srgbClr val="000000"/>
                  </a:solidFill>
                </a:endParaRPr>
              </a:p>
            </p:txBody>
          </p:sp>
          <p:sp>
            <p:nvSpPr>
              <p:cNvPr id="33" name="Line 20"/>
              <p:cNvSpPr>
                <a:spLocks noChangeShapeType="1"/>
              </p:cNvSpPr>
              <p:nvPr/>
            </p:nvSpPr>
            <p:spPr bwMode="auto">
              <a:xfrm flipH="1">
                <a:off x="2976" y="912"/>
                <a:ext cx="0" cy="2304"/>
              </a:xfrm>
              <a:prstGeom prst="line">
                <a:avLst/>
              </a:prstGeom>
              <a:noFill/>
              <a:ln w="19050">
                <a:solidFill>
                  <a:schemeClr val="tx1"/>
                </a:solidFill>
                <a:round/>
                <a:headEnd/>
                <a:tailEnd/>
              </a:ln>
            </p:spPr>
            <p:txBody>
              <a:bodyPr wrap="none" anchor="ctr">
                <a:prstTxWarp prst="textNoShape">
                  <a:avLst/>
                </a:prstTxWarp>
              </a:bodyPr>
              <a:lstStyle/>
              <a:p>
                <a:pPr algn="ctr"/>
                <a:endParaRPr lang="en-US">
                  <a:solidFill>
                    <a:srgbClr val="000000"/>
                  </a:solidFill>
                </a:endParaRPr>
              </a:p>
            </p:txBody>
          </p:sp>
        </p:grpSp>
        <p:sp>
          <p:nvSpPr>
            <p:cNvPr id="19" name="Line 21"/>
            <p:cNvSpPr>
              <a:spLocks noChangeShapeType="1"/>
            </p:cNvSpPr>
            <p:nvPr/>
          </p:nvSpPr>
          <p:spPr bwMode="auto">
            <a:xfrm>
              <a:off x="396" y="2662"/>
              <a:ext cx="4855" cy="0"/>
            </a:xfrm>
            <a:prstGeom prst="line">
              <a:avLst/>
            </a:prstGeom>
            <a:noFill/>
            <a:ln w="19050">
              <a:solidFill>
                <a:schemeClr val="tx1"/>
              </a:solidFill>
              <a:round/>
              <a:headEnd/>
              <a:tailEnd/>
            </a:ln>
          </p:spPr>
          <p:txBody>
            <a:bodyPr wrap="none" anchor="ctr">
              <a:prstTxWarp prst="textNoShape">
                <a:avLst/>
              </a:prstTxWarp>
            </a:bodyPr>
            <a:lstStyle/>
            <a:p>
              <a:pPr algn="ctr"/>
              <a:endParaRPr lang="en-US">
                <a:solidFill>
                  <a:srgbClr val="000000"/>
                </a:solidFill>
              </a:endParaRPr>
            </a:p>
          </p:txBody>
        </p:sp>
        <p:sp>
          <p:nvSpPr>
            <p:cNvPr id="20" name="Line 22"/>
            <p:cNvSpPr>
              <a:spLocks noChangeShapeType="1"/>
            </p:cNvSpPr>
            <p:nvPr/>
          </p:nvSpPr>
          <p:spPr bwMode="auto">
            <a:xfrm>
              <a:off x="420" y="2838"/>
              <a:ext cx="4855" cy="0"/>
            </a:xfrm>
            <a:prstGeom prst="line">
              <a:avLst/>
            </a:prstGeom>
            <a:noFill/>
            <a:ln w="19050">
              <a:solidFill>
                <a:schemeClr val="tx1"/>
              </a:solidFill>
              <a:round/>
              <a:headEnd/>
              <a:tailEnd/>
            </a:ln>
          </p:spPr>
          <p:txBody>
            <a:bodyPr wrap="none" anchor="ctr">
              <a:prstTxWarp prst="textNoShape">
                <a:avLst/>
              </a:prstTxWarp>
            </a:bodyPr>
            <a:lstStyle/>
            <a:p>
              <a:pPr algn="ctr"/>
              <a:endParaRPr lang="en-US">
                <a:solidFill>
                  <a:srgbClr val="000000"/>
                </a:solidFill>
              </a:endParaRPr>
            </a:p>
          </p:txBody>
        </p:sp>
        <p:sp>
          <p:nvSpPr>
            <p:cNvPr id="21" name="Line 23"/>
            <p:cNvSpPr>
              <a:spLocks noChangeShapeType="1"/>
            </p:cNvSpPr>
            <p:nvPr/>
          </p:nvSpPr>
          <p:spPr bwMode="auto">
            <a:xfrm flipH="1">
              <a:off x="768" y="480"/>
              <a:ext cx="0" cy="2736"/>
            </a:xfrm>
            <a:prstGeom prst="line">
              <a:avLst/>
            </a:prstGeom>
            <a:noFill/>
            <a:ln w="38100">
              <a:solidFill>
                <a:schemeClr val="tx1"/>
              </a:solidFill>
              <a:round/>
              <a:headEnd/>
              <a:tailEnd/>
            </a:ln>
          </p:spPr>
          <p:txBody>
            <a:bodyPr wrap="none" anchor="ctr">
              <a:prstTxWarp prst="textNoShape">
                <a:avLst/>
              </a:prstTxWarp>
            </a:bodyPr>
            <a:lstStyle/>
            <a:p>
              <a:pPr algn="ctr"/>
              <a:endParaRPr lang="en-US">
                <a:solidFill>
                  <a:srgbClr val="000000"/>
                </a:solidFill>
              </a:endParaRPr>
            </a:p>
          </p:txBody>
        </p:sp>
        <p:sp>
          <p:nvSpPr>
            <p:cNvPr id="22" name="Line 24"/>
            <p:cNvSpPr>
              <a:spLocks noChangeShapeType="1"/>
            </p:cNvSpPr>
            <p:nvPr/>
          </p:nvSpPr>
          <p:spPr bwMode="auto">
            <a:xfrm>
              <a:off x="3534" y="480"/>
              <a:ext cx="0" cy="2736"/>
            </a:xfrm>
            <a:prstGeom prst="line">
              <a:avLst/>
            </a:prstGeom>
            <a:noFill/>
            <a:ln w="76200" cmpd="tri">
              <a:solidFill>
                <a:schemeClr val="tx1"/>
              </a:solidFill>
              <a:round/>
              <a:headEnd/>
              <a:tailEnd/>
            </a:ln>
          </p:spPr>
          <p:txBody>
            <a:bodyPr wrap="none" anchor="ctr">
              <a:prstTxWarp prst="textNoShape">
                <a:avLst/>
              </a:prstTxWarp>
            </a:bodyPr>
            <a:lstStyle/>
            <a:p>
              <a:pPr algn="ctr"/>
              <a:endParaRPr lang="en-US">
                <a:solidFill>
                  <a:srgbClr val="000000"/>
                </a:solidFill>
              </a:endParaRPr>
            </a:p>
          </p:txBody>
        </p:sp>
        <p:sp>
          <p:nvSpPr>
            <p:cNvPr id="23" name="Line 25"/>
            <p:cNvSpPr>
              <a:spLocks noChangeShapeType="1"/>
            </p:cNvSpPr>
            <p:nvPr/>
          </p:nvSpPr>
          <p:spPr bwMode="auto">
            <a:xfrm>
              <a:off x="1248" y="768"/>
              <a:ext cx="0" cy="2448"/>
            </a:xfrm>
            <a:prstGeom prst="line">
              <a:avLst/>
            </a:prstGeom>
            <a:noFill/>
            <a:ln w="38100">
              <a:solidFill>
                <a:schemeClr val="tx1"/>
              </a:solidFill>
              <a:round/>
              <a:headEnd/>
              <a:tailEnd/>
            </a:ln>
          </p:spPr>
          <p:txBody>
            <a:bodyPr wrap="none" anchor="ctr">
              <a:prstTxWarp prst="textNoShape">
                <a:avLst/>
              </a:prstTxWarp>
            </a:bodyPr>
            <a:lstStyle/>
            <a:p>
              <a:pPr algn="ctr"/>
              <a:endParaRPr lang="en-US">
                <a:solidFill>
                  <a:srgbClr val="000000"/>
                </a:solidFill>
              </a:endParaRPr>
            </a:p>
          </p:txBody>
        </p:sp>
        <p:sp>
          <p:nvSpPr>
            <p:cNvPr id="24" name="Line 26"/>
            <p:cNvSpPr>
              <a:spLocks noChangeShapeType="1"/>
            </p:cNvSpPr>
            <p:nvPr/>
          </p:nvSpPr>
          <p:spPr bwMode="auto">
            <a:xfrm flipH="1">
              <a:off x="1824" y="768"/>
              <a:ext cx="0" cy="2448"/>
            </a:xfrm>
            <a:prstGeom prst="line">
              <a:avLst/>
            </a:prstGeom>
            <a:noFill/>
            <a:ln w="38100">
              <a:solidFill>
                <a:schemeClr val="tx1"/>
              </a:solidFill>
              <a:round/>
              <a:headEnd/>
              <a:tailEnd/>
            </a:ln>
          </p:spPr>
          <p:txBody>
            <a:bodyPr wrap="none" anchor="ctr">
              <a:prstTxWarp prst="textNoShape">
                <a:avLst/>
              </a:prstTxWarp>
            </a:bodyPr>
            <a:lstStyle/>
            <a:p>
              <a:pPr algn="ctr"/>
              <a:endParaRPr lang="en-US">
                <a:solidFill>
                  <a:srgbClr val="000000"/>
                </a:solidFill>
              </a:endParaRPr>
            </a:p>
          </p:txBody>
        </p:sp>
        <p:sp>
          <p:nvSpPr>
            <p:cNvPr id="25" name="Line 27"/>
            <p:cNvSpPr>
              <a:spLocks noChangeShapeType="1"/>
            </p:cNvSpPr>
            <p:nvPr/>
          </p:nvSpPr>
          <p:spPr bwMode="auto">
            <a:xfrm>
              <a:off x="2400" y="768"/>
              <a:ext cx="0" cy="2448"/>
            </a:xfrm>
            <a:prstGeom prst="line">
              <a:avLst/>
            </a:prstGeom>
            <a:noFill/>
            <a:ln w="38100">
              <a:solidFill>
                <a:schemeClr val="tx1"/>
              </a:solidFill>
              <a:round/>
              <a:headEnd/>
              <a:tailEnd/>
            </a:ln>
          </p:spPr>
          <p:txBody>
            <a:bodyPr wrap="none" anchor="ctr">
              <a:prstTxWarp prst="textNoShape">
                <a:avLst/>
              </a:prstTxWarp>
            </a:bodyPr>
            <a:lstStyle/>
            <a:p>
              <a:pPr algn="ctr"/>
              <a:endParaRPr lang="en-US">
                <a:solidFill>
                  <a:srgbClr val="000000"/>
                </a:solidFill>
              </a:endParaRPr>
            </a:p>
          </p:txBody>
        </p:sp>
        <p:sp>
          <p:nvSpPr>
            <p:cNvPr id="26" name="Line 28"/>
            <p:cNvSpPr>
              <a:spLocks noChangeShapeType="1"/>
            </p:cNvSpPr>
            <p:nvPr/>
          </p:nvSpPr>
          <p:spPr bwMode="auto">
            <a:xfrm>
              <a:off x="3186" y="768"/>
              <a:ext cx="0" cy="2448"/>
            </a:xfrm>
            <a:prstGeom prst="line">
              <a:avLst/>
            </a:prstGeom>
            <a:noFill/>
            <a:ln w="38100">
              <a:solidFill>
                <a:schemeClr val="tx1"/>
              </a:solidFill>
              <a:round/>
              <a:headEnd/>
              <a:tailEnd/>
            </a:ln>
          </p:spPr>
          <p:txBody>
            <a:bodyPr wrap="none" anchor="ctr">
              <a:prstTxWarp prst="textNoShape">
                <a:avLst/>
              </a:prstTxWarp>
            </a:bodyPr>
            <a:lstStyle/>
            <a:p>
              <a:pPr algn="ctr"/>
              <a:endParaRPr lang="en-US">
                <a:solidFill>
                  <a:srgbClr val="000000"/>
                </a:solidFill>
              </a:endParaRPr>
            </a:p>
          </p:txBody>
        </p:sp>
        <p:sp>
          <p:nvSpPr>
            <p:cNvPr id="27" name="Line 29"/>
            <p:cNvSpPr>
              <a:spLocks noChangeShapeType="1"/>
            </p:cNvSpPr>
            <p:nvPr/>
          </p:nvSpPr>
          <p:spPr bwMode="auto">
            <a:xfrm>
              <a:off x="404" y="3022"/>
              <a:ext cx="4855" cy="0"/>
            </a:xfrm>
            <a:prstGeom prst="line">
              <a:avLst/>
            </a:prstGeom>
            <a:noFill/>
            <a:ln w="19050">
              <a:solidFill>
                <a:schemeClr val="tx1"/>
              </a:solidFill>
              <a:round/>
              <a:headEnd/>
              <a:tailEnd/>
            </a:ln>
          </p:spPr>
          <p:txBody>
            <a:bodyPr wrap="none" anchor="ctr">
              <a:prstTxWarp prst="textNoShape">
                <a:avLst/>
              </a:prstTxWarp>
            </a:bodyPr>
            <a:lstStyle/>
            <a:p>
              <a:pPr algn="ctr"/>
              <a:endParaRPr lang="en-US">
                <a:solidFill>
                  <a:srgbClr val="000000"/>
                </a:solidFill>
              </a:endParaRPr>
            </a:p>
          </p:txBody>
        </p:sp>
        <p:sp>
          <p:nvSpPr>
            <p:cNvPr id="28" name="Line 30"/>
            <p:cNvSpPr>
              <a:spLocks noChangeShapeType="1"/>
            </p:cNvSpPr>
            <p:nvPr/>
          </p:nvSpPr>
          <p:spPr bwMode="auto">
            <a:xfrm flipV="1">
              <a:off x="432" y="3216"/>
              <a:ext cx="4800" cy="0"/>
            </a:xfrm>
            <a:prstGeom prst="line">
              <a:avLst/>
            </a:prstGeom>
            <a:noFill/>
            <a:ln w="19050">
              <a:solidFill>
                <a:schemeClr val="tx1"/>
              </a:solidFill>
              <a:round/>
              <a:headEnd/>
              <a:tailEnd/>
            </a:ln>
          </p:spPr>
          <p:txBody>
            <a:bodyPr wrap="none" anchor="ctr">
              <a:prstTxWarp prst="textNoShape">
                <a:avLst/>
              </a:prstTxWarp>
            </a:bodyPr>
            <a:lstStyle/>
            <a:p>
              <a:pPr algn="ctr"/>
              <a:endParaRPr lang="en-US">
                <a:solidFill>
                  <a:srgbClr val="000000"/>
                </a:solidFill>
              </a:endParaRPr>
            </a:p>
          </p:txBody>
        </p:sp>
      </p:grpSp>
      <p:sp>
        <p:nvSpPr>
          <p:cNvPr id="34" name="Rectangle 31"/>
          <p:cNvSpPr>
            <a:spLocks noChangeArrowheads="1"/>
          </p:cNvSpPr>
          <p:nvPr/>
        </p:nvSpPr>
        <p:spPr bwMode="auto">
          <a:xfrm>
            <a:off x="725488" y="1466276"/>
            <a:ext cx="7848600" cy="3708400"/>
          </a:xfrm>
          <a:prstGeom prst="rect">
            <a:avLst/>
          </a:prstGeom>
          <a:noFill/>
          <a:ln w="25400">
            <a:noFill/>
            <a:miter lim="800000"/>
            <a:headEnd/>
            <a:tailEnd/>
          </a:ln>
        </p:spPr>
        <p:txBody>
          <a:bodyPr lIns="90488" tIns="44450" rIns="90488" bIns="44450">
            <a:prstTxWarp prst="textNoShape">
              <a:avLst/>
            </a:prstTxWarp>
            <a:spAutoFit/>
          </a:bodyPr>
          <a:lstStyle/>
          <a:p>
            <a:pPr>
              <a:lnSpc>
                <a:spcPct val="110000"/>
              </a:lnSpc>
              <a:spcBef>
                <a:spcPct val="0"/>
              </a:spcBef>
            </a:pPr>
            <a:r>
              <a:rPr lang="en-US" sz="1800" dirty="0">
                <a:solidFill>
                  <a:srgbClr val="000000"/>
                </a:solidFill>
                <a:latin typeface="Verdana" charset="0"/>
              </a:rPr>
              <a:t> t0  </a:t>
            </a:r>
            <a:r>
              <a:rPr lang="en-US" i="1" dirty="0">
                <a:solidFill>
                  <a:srgbClr val="FF0000"/>
                </a:solidFill>
                <a:latin typeface="Verdana" charset="0"/>
              </a:rPr>
              <a:t>I</a:t>
            </a:r>
            <a:r>
              <a:rPr lang="en-US" i="1" baseline="-25000" dirty="0">
                <a:solidFill>
                  <a:srgbClr val="FF0000"/>
                </a:solidFill>
                <a:latin typeface="Verdana" charset="0"/>
              </a:rPr>
              <a:t>1</a:t>
            </a:r>
            <a:r>
              <a:rPr lang="en-US" sz="1800" dirty="0">
                <a:solidFill>
                  <a:srgbClr val="FF0000"/>
                </a:solidFill>
                <a:latin typeface="Verdana" charset="0"/>
              </a:rPr>
              <a:t> 			    f6		  	f6</a:t>
            </a:r>
          </a:p>
          <a:p>
            <a:pPr>
              <a:lnSpc>
                <a:spcPct val="110000"/>
              </a:lnSpc>
              <a:spcBef>
                <a:spcPct val="0"/>
              </a:spcBef>
            </a:pPr>
            <a:r>
              <a:rPr lang="en-US" sz="1800" dirty="0">
                <a:solidFill>
                  <a:srgbClr val="000000"/>
                </a:solidFill>
                <a:latin typeface="Verdana" charset="0"/>
              </a:rPr>
              <a:t> t1  </a:t>
            </a:r>
            <a:r>
              <a:rPr lang="en-US" i="1" dirty="0">
                <a:solidFill>
                  <a:srgbClr val="56127A"/>
                </a:solidFill>
                <a:latin typeface="Verdana" charset="0"/>
              </a:rPr>
              <a:t>I</a:t>
            </a:r>
            <a:r>
              <a:rPr lang="en-US" i="1" baseline="-25000" dirty="0">
                <a:solidFill>
                  <a:srgbClr val="56127A"/>
                </a:solidFill>
                <a:latin typeface="Verdana" charset="0"/>
              </a:rPr>
              <a:t>2</a:t>
            </a:r>
            <a:r>
              <a:rPr lang="en-US" sz="1800" dirty="0">
                <a:solidFill>
                  <a:srgbClr val="56127A"/>
                </a:solidFill>
                <a:latin typeface="Verdana" charset="0"/>
              </a:rPr>
              <a:t>   f2</a:t>
            </a:r>
            <a:r>
              <a:rPr lang="en-US" sz="1800" dirty="0">
                <a:solidFill>
                  <a:srgbClr val="000000"/>
                </a:solidFill>
                <a:latin typeface="Verdana" charset="0"/>
              </a:rPr>
              <a:t>		       </a:t>
            </a:r>
            <a:r>
              <a:rPr lang="en-US" sz="1800" dirty="0">
                <a:solidFill>
                  <a:srgbClr val="FF0000"/>
                </a:solidFill>
                <a:latin typeface="Verdana" charset="0"/>
              </a:rPr>
              <a:t>f6</a:t>
            </a:r>
            <a:r>
              <a:rPr lang="en-US" sz="1800" dirty="0">
                <a:solidFill>
                  <a:srgbClr val="000000"/>
                </a:solidFill>
                <a:latin typeface="Verdana" charset="0"/>
              </a:rPr>
              <a:t>			</a:t>
            </a:r>
            <a:r>
              <a:rPr lang="en-US" sz="1800" dirty="0">
                <a:solidFill>
                  <a:srgbClr val="FF0000"/>
                </a:solidFill>
                <a:latin typeface="Verdana" charset="0"/>
              </a:rPr>
              <a:t>f6</a:t>
            </a:r>
            <a:r>
              <a:rPr lang="en-US" sz="1800" dirty="0">
                <a:solidFill>
                  <a:srgbClr val="000000"/>
                </a:solidFill>
                <a:latin typeface="Verdana" charset="0"/>
              </a:rPr>
              <a:t>, </a:t>
            </a:r>
            <a:r>
              <a:rPr lang="en-US" sz="1800" dirty="0">
                <a:solidFill>
                  <a:srgbClr val="56127A"/>
                </a:solidFill>
                <a:latin typeface="Verdana" charset="0"/>
              </a:rPr>
              <a:t>f2</a:t>
            </a:r>
          </a:p>
          <a:p>
            <a:pPr>
              <a:lnSpc>
                <a:spcPct val="110000"/>
              </a:lnSpc>
              <a:spcBef>
                <a:spcPct val="0"/>
              </a:spcBef>
            </a:pPr>
            <a:r>
              <a:rPr lang="en-US" sz="1800" dirty="0">
                <a:solidFill>
                  <a:srgbClr val="000000"/>
                </a:solidFill>
                <a:latin typeface="Verdana" charset="0"/>
              </a:rPr>
              <a:t> t2		    	           </a:t>
            </a:r>
            <a:r>
              <a:rPr lang="en-US" sz="1800" dirty="0">
                <a:solidFill>
                  <a:srgbClr val="FF0000"/>
                </a:solidFill>
                <a:latin typeface="Verdana" charset="0"/>
              </a:rPr>
              <a:t>f6</a:t>
            </a:r>
            <a:r>
              <a:rPr lang="en-US" sz="1800" dirty="0">
                <a:solidFill>
                  <a:srgbClr val="000000"/>
                </a:solidFill>
                <a:latin typeface="Verdana" charset="0"/>
              </a:rPr>
              <a:t>      </a:t>
            </a:r>
            <a:r>
              <a:rPr lang="en-US" sz="1800" dirty="0">
                <a:solidFill>
                  <a:srgbClr val="56127A"/>
                </a:solidFill>
                <a:latin typeface="Verdana" charset="0"/>
              </a:rPr>
              <a:t>f2</a:t>
            </a:r>
            <a:r>
              <a:rPr lang="en-US" sz="1800" dirty="0">
                <a:solidFill>
                  <a:srgbClr val="000000"/>
                </a:solidFill>
                <a:latin typeface="Verdana" charset="0"/>
              </a:rPr>
              <a:t>   	</a:t>
            </a:r>
            <a:r>
              <a:rPr lang="en-US" sz="1800" dirty="0">
                <a:solidFill>
                  <a:srgbClr val="FF0000"/>
                </a:solidFill>
                <a:latin typeface="Verdana" charset="0"/>
              </a:rPr>
              <a:t>f6</a:t>
            </a:r>
            <a:r>
              <a:rPr lang="en-US" sz="1800" dirty="0">
                <a:solidFill>
                  <a:srgbClr val="000000"/>
                </a:solidFill>
                <a:latin typeface="Verdana" charset="0"/>
              </a:rPr>
              <a:t>, </a:t>
            </a:r>
            <a:r>
              <a:rPr lang="en-US" sz="1800" dirty="0">
                <a:solidFill>
                  <a:srgbClr val="56127A"/>
                </a:solidFill>
                <a:latin typeface="Verdana" charset="0"/>
              </a:rPr>
              <a:t>f2		</a:t>
            </a:r>
            <a:r>
              <a:rPr lang="en-US" i="1" u="sng" dirty="0">
                <a:solidFill>
                  <a:srgbClr val="56127A"/>
                </a:solidFill>
                <a:latin typeface="Verdana" charset="0"/>
              </a:rPr>
              <a:t>I</a:t>
            </a:r>
            <a:r>
              <a:rPr lang="en-US" i="1" baseline="-25000" dirty="0">
                <a:solidFill>
                  <a:srgbClr val="56127A"/>
                </a:solidFill>
                <a:latin typeface="Verdana" charset="0"/>
              </a:rPr>
              <a:t>2</a:t>
            </a:r>
            <a:endParaRPr lang="en-US" sz="1800" dirty="0">
              <a:solidFill>
                <a:srgbClr val="56127A"/>
              </a:solidFill>
              <a:latin typeface="Verdana" charset="0"/>
            </a:endParaRPr>
          </a:p>
          <a:p>
            <a:pPr>
              <a:lnSpc>
                <a:spcPct val="110000"/>
              </a:lnSpc>
              <a:spcBef>
                <a:spcPct val="0"/>
              </a:spcBef>
            </a:pPr>
            <a:r>
              <a:rPr lang="en-US" sz="1800" dirty="0">
                <a:solidFill>
                  <a:srgbClr val="000000"/>
                </a:solidFill>
                <a:latin typeface="Verdana" charset="0"/>
              </a:rPr>
              <a:t> t3  </a:t>
            </a:r>
            <a:r>
              <a:rPr lang="en-US" i="1" dirty="0">
                <a:solidFill>
                  <a:srgbClr val="006600"/>
                </a:solidFill>
                <a:latin typeface="Verdana" charset="0"/>
              </a:rPr>
              <a:t>I</a:t>
            </a:r>
            <a:r>
              <a:rPr lang="en-US" i="1" baseline="-25000" dirty="0">
                <a:solidFill>
                  <a:srgbClr val="006600"/>
                </a:solidFill>
                <a:latin typeface="Verdana" charset="0"/>
              </a:rPr>
              <a:t>3</a:t>
            </a:r>
            <a:r>
              <a:rPr lang="en-US" sz="1800" dirty="0">
                <a:solidFill>
                  <a:srgbClr val="006600"/>
                </a:solidFill>
                <a:latin typeface="Verdana" charset="0"/>
              </a:rPr>
              <a:t>		    f0</a:t>
            </a:r>
            <a:r>
              <a:rPr lang="en-US" sz="1800" dirty="0">
                <a:solidFill>
                  <a:srgbClr val="000000"/>
                </a:solidFill>
                <a:latin typeface="Verdana" charset="0"/>
              </a:rPr>
              <a:t>		   </a:t>
            </a:r>
            <a:r>
              <a:rPr lang="en-US" sz="1800" dirty="0">
                <a:solidFill>
                  <a:srgbClr val="FF0000"/>
                </a:solidFill>
                <a:latin typeface="Verdana" charset="0"/>
              </a:rPr>
              <a:t> f6</a:t>
            </a:r>
            <a:r>
              <a:rPr lang="en-US" sz="1800" dirty="0">
                <a:solidFill>
                  <a:srgbClr val="000000"/>
                </a:solidFill>
                <a:latin typeface="Verdana" charset="0"/>
              </a:rPr>
              <a:t>	   	</a:t>
            </a:r>
            <a:r>
              <a:rPr lang="en-US" sz="1800" dirty="0">
                <a:solidFill>
                  <a:srgbClr val="FF0000"/>
                </a:solidFill>
                <a:latin typeface="Verdana" charset="0"/>
              </a:rPr>
              <a:t>f6</a:t>
            </a:r>
            <a:r>
              <a:rPr lang="en-US" sz="1800" dirty="0">
                <a:solidFill>
                  <a:srgbClr val="000000"/>
                </a:solidFill>
                <a:latin typeface="Verdana" charset="0"/>
              </a:rPr>
              <a:t>, </a:t>
            </a:r>
            <a:r>
              <a:rPr lang="en-US" sz="1800" dirty="0">
                <a:solidFill>
                  <a:srgbClr val="00AE00"/>
                </a:solidFill>
                <a:latin typeface="Verdana" charset="0"/>
              </a:rPr>
              <a:t>f0</a:t>
            </a:r>
          </a:p>
          <a:p>
            <a:pPr>
              <a:lnSpc>
                <a:spcPct val="110000"/>
              </a:lnSpc>
              <a:spcBef>
                <a:spcPct val="0"/>
              </a:spcBef>
            </a:pPr>
            <a:r>
              <a:rPr lang="en-US" sz="1800" dirty="0">
                <a:solidFill>
                  <a:srgbClr val="000000"/>
                </a:solidFill>
                <a:latin typeface="Verdana" charset="0"/>
              </a:rPr>
              <a:t> t4		        </a:t>
            </a:r>
            <a:r>
              <a:rPr lang="en-US" sz="1800" dirty="0">
                <a:solidFill>
                  <a:srgbClr val="006600"/>
                </a:solidFill>
                <a:latin typeface="Verdana" charset="0"/>
              </a:rPr>
              <a:t>f0</a:t>
            </a:r>
            <a:r>
              <a:rPr lang="en-US" sz="1800" dirty="0">
                <a:solidFill>
                  <a:srgbClr val="000000"/>
                </a:solidFill>
                <a:latin typeface="Verdana" charset="0"/>
              </a:rPr>
              <a:t>   	         </a:t>
            </a:r>
            <a:r>
              <a:rPr lang="en-US" sz="1800" dirty="0">
                <a:solidFill>
                  <a:srgbClr val="FF0000"/>
                </a:solidFill>
                <a:latin typeface="Verdana" charset="0"/>
              </a:rPr>
              <a:t>f6</a:t>
            </a:r>
            <a:r>
              <a:rPr lang="en-US" sz="1800" dirty="0">
                <a:solidFill>
                  <a:srgbClr val="000000"/>
                </a:solidFill>
                <a:latin typeface="Verdana" charset="0"/>
              </a:rPr>
              <a:t>   	</a:t>
            </a:r>
            <a:r>
              <a:rPr lang="en-US" sz="1800" dirty="0">
                <a:solidFill>
                  <a:srgbClr val="FF0000"/>
                </a:solidFill>
                <a:latin typeface="Verdana" charset="0"/>
              </a:rPr>
              <a:t>f6</a:t>
            </a:r>
            <a:r>
              <a:rPr lang="en-US" sz="1800" dirty="0">
                <a:solidFill>
                  <a:srgbClr val="000000"/>
                </a:solidFill>
                <a:latin typeface="Verdana" charset="0"/>
              </a:rPr>
              <a:t>, </a:t>
            </a:r>
            <a:r>
              <a:rPr lang="en-US" sz="1800" dirty="0">
                <a:solidFill>
                  <a:srgbClr val="00AE00"/>
                </a:solidFill>
                <a:latin typeface="Verdana" charset="0"/>
              </a:rPr>
              <a:t>f0</a:t>
            </a:r>
            <a:r>
              <a:rPr lang="en-US" sz="1800" dirty="0">
                <a:solidFill>
                  <a:srgbClr val="000000"/>
                </a:solidFill>
                <a:latin typeface="Verdana" charset="0"/>
              </a:rPr>
              <a:t>		</a:t>
            </a:r>
            <a:r>
              <a:rPr lang="en-US" i="1" u="sng" dirty="0">
                <a:solidFill>
                  <a:srgbClr val="FF0000"/>
                </a:solidFill>
                <a:latin typeface="Verdana" charset="0"/>
              </a:rPr>
              <a:t>I</a:t>
            </a:r>
            <a:r>
              <a:rPr lang="en-US" i="1" baseline="-25000" dirty="0">
                <a:solidFill>
                  <a:srgbClr val="FF0000"/>
                </a:solidFill>
                <a:latin typeface="Verdana" charset="0"/>
              </a:rPr>
              <a:t>1</a:t>
            </a:r>
            <a:endParaRPr lang="en-US" sz="1800" dirty="0">
              <a:solidFill>
                <a:srgbClr val="FF0000"/>
              </a:solidFill>
              <a:latin typeface="Verdana" charset="0"/>
            </a:endParaRPr>
          </a:p>
          <a:p>
            <a:pPr>
              <a:lnSpc>
                <a:spcPct val="110000"/>
              </a:lnSpc>
              <a:spcBef>
                <a:spcPct val="0"/>
              </a:spcBef>
            </a:pPr>
            <a:r>
              <a:rPr lang="en-US" sz="1800" dirty="0">
                <a:solidFill>
                  <a:srgbClr val="000000"/>
                </a:solidFill>
                <a:latin typeface="Verdana" charset="0"/>
              </a:rPr>
              <a:t> t5  </a:t>
            </a:r>
            <a:r>
              <a:rPr lang="en-US" i="1" dirty="0">
                <a:solidFill>
                  <a:srgbClr val="16E8E3"/>
                </a:solidFill>
                <a:latin typeface="Verdana" charset="0"/>
              </a:rPr>
              <a:t>I</a:t>
            </a:r>
            <a:r>
              <a:rPr lang="en-US" i="1" baseline="-25000" dirty="0">
                <a:solidFill>
                  <a:srgbClr val="16E8E3"/>
                </a:solidFill>
                <a:latin typeface="Verdana" charset="0"/>
              </a:rPr>
              <a:t>4</a:t>
            </a:r>
            <a:r>
              <a:rPr lang="en-US" sz="1800" dirty="0">
                <a:solidFill>
                  <a:srgbClr val="000000"/>
                </a:solidFill>
                <a:latin typeface="Verdana" charset="0"/>
              </a:rPr>
              <a:t>		           </a:t>
            </a:r>
            <a:r>
              <a:rPr lang="en-US" sz="1800" dirty="0">
                <a:solidFill>
                  <a:srgbClr val="006600"/>
                </a:solidFill>
                <a:latin typeface="Verdana" charset="0"/>
              </a:rPr>
              <a:t>f0</a:t>
            </a:r>
            <a:r>
              <a:rPr lang="en-US" sz="1800" dirty="0">
                <a:solidFill>
                  <a:srgbClr val="000000"/>
                </a:solidFill>
                <a:latin typeface="Verdana" charset="0"/>
              </a:rPr>
              <a:t> </a:t>
            </a:r>
            <a:r>
              <a:rPr lang="en-US" sz="1800" dirty="0">
                <a:solidFill>
                  <a:srgbClr val="16E8E3"/>
                </a:solidFill>
                <a:latin typeface="Verdana" charset="0"/>
              </a:rPr>
              <a:t>f8</a:t>
            </a:r>
            <a:r>
              <a:rPr lang="en-US" sz="1800" dirty="0">
                <a:solidFill>
                  <a:srgbClr val="000000"/>
                </a:solidFill>
                <a:latin typeface="Verdana" charset="0"/>
              </a:rPr>
              <a:t>		   	</a:t>
            </a:r>
            <a:r>
              <a:rPr lang="en-US" sz="1800" dirty="0">
                <a:solidFill>
                  <a:srgbClr val="006600"/>
                </a:solidFill>
                <a:latin typeface="Verdana" charset="0"/>
              </a:rPr>
              <a:t>f0</a:t>
            </a:r>
            <a:r>
              <a:rPr lang="en-US" sz="1800" dirty="0">
                <a:solidFill>
                  <a:srgbClr val="000000"/>
                </a:solidFill>
                <a:latin typeface="Verdana" charset="0"/>
              </a:rPr>
              <a:t>, </a:t>
            </a:r>
            <a:r>
              <a:rPr lang="en-US" sz="1800" dirty="0">
                <a:solidFill>
                  <a:srgbClr val="16E8E3"/>
                </a:solidFill>
                <a:latin typeface="Verdana" charset="0"/>
              </a:rPr>
              <a:t>f8</a:t>
            </a:r>
          </a:p>
          <a:p>
            <a:pPr>
              <a:lnSpc>
                <a:spcPct val="110000"/>
              </a:lnSpc>
              <a:spcBef>
                <a:spcPct val="0"/>
              </a:spcBef>
            </a:pPr>
            <a:r>
              <a:rPr lang="en-US" sz="1800" dirty="0">
                <a:solidFill>
                  <a:srgbClr val="000000"/>
                </a:solidFill>
                <a:latin typeface="Verdana" charset="0"/>
              </a:rPr>
              <a:t> t6			       </a:t>
            </a:r>
            <a:r>
              <a:rPr lang="en-US" sz="1800" dirty="0">
                <a:solidFill>
                  <a:srgbClr val="16E8E3"/>
                </a:solidFill>
                <a:latin typeface="Verdana" charset="0"/>
              </a:rPr>
              <a:t>f8</a:t>
            </a:r>
            <a:r>
              <a:rPr lang="en-US" sz="1800" dirty="0">
                <a:solidFill>
                  <a:srgbClr val="000000"/>
                </a:solidFill>
                <a:latin typeface="Verdana" charset="0"/>
              </a:rPr>
              <a:t>	         </a:t>
            </a:r>
            <a:r>
              <a:rPr lang="en-US" sz="1800" dirty="0">
                <a:solidFill>
                  <a:srgbClr val="006600"/>
                </a:solidFill>
                <a:latin typeface="Verdana" charset="0"/>
              </a:rPr>
              <a:t>f0 </a:t>
            </a:r>
            <a:r>
              <a:rPr lang="en-US" sz="1800" dirty="0">
                <a:solidFill>
                  <a:srgbClr val="000000"/>
                </a:solidFill>
                <a:latin typeface="Verdana" charset="0"/>
              </a:rPr>
              <a:t>  	</a:t>
            </a:r>
            <a:r>
              <a:rPr lang="en-US" sz="1800" dirty="0">
                <a:solidFill>
                  <a:srgbClr val="006600"/>
                </a:solidFill>
                <a:latin typeface="Verdana" charset="0"/>
              </a:rPr>
              <a:t>f0</a:t>
            </a:r>
            <a:r>
              <a:rPr lang="en-US" sz="1800" dirty="0">
                <a:solidFill>
                  <a:srgbClr val="000000"/>
                </a:solidFill>
                <a:latin typeface="Verdana" charset="0"/>
              </a:rPr>
              <a:t>, </a:t>
            </a:r>
            <a:r>
              <a:rPr lang="en-US" sz="1800" dirty="0">
                <a:solidFill>
                  <a:srgbClr val="16E8E3"/>
                </a:solidFill>
                <a:latin typeface="Verdana" charset="0"/>
              </a:rPr>
              <a:t>f8</a:t>
            </a:r>
            <a:r>
              <a:rPr lang="en-US" sz="1800" dirty="0">
                <a:solidFill>
                  <a:srgbClr val="000000"/>
                </a:solidFill>
                <a:latin typeface="Verdana" charset="0"/>
              </a:rPr>
              <a:t>		</a:t>
            </a:r>
            <a:r>
              <a:rPr lang="en-US" i="1" u="sng" dirty="0">
                <a:solidFill>
                  <a:srgbClr val="00AE00"/>
                </a:solidFill>
                <a:latin typeface="Verdana" charset="0"/>
              </a:rPr>
              <a:t>I</a:t>
            </a:r>
            <a:r>
              <a:rPr lang="en-US" i="1" baseline="-25000" dirty="0">
                <a:solidFill>
                  <a:srgbClr val="00AE00"/>
                </a:solidFill>
                <a:latin typeface="Verdana" charset="0"/>
              </a:rPr>
              <a:t>3</a:t>
            </a:r>
            <a:endParaRPr lang="en-US" sz="1800" dirty="0">
              <a:solidFill>
                <a:srgbClr val="00AE00"/>
              </a:solidFill>
              <a:latin typeface="Verdana" charset="0"/>
            </a:endParaRPr>
          </a:p>
          <a:p>
            <a:pPr>
              <a:lnSpc>
                <a:spcPct val="110000"/>
              </a:lnSpc>
              <a:spcBef>
                <a:spcPct val="0"/>
              </a:spcBef>
            </a:pPr>
            <a:r>
              <a:rPr lang="en-US" sz="1800" dirty="0">
                <a:solidFill>
                  <a:srgbClr val="000000"/>
                </a:solidFill>
                <a:latin typeface="Verdana" charset="0"/>
              </a:rPr>
              <a:t> t7  </a:t>
            </a:r>
            <a:r>
              <a:rPr lang="en-US" i="1" dirty="0">
                <a:solidFill>
                  <a:srgbClr val="660033"/>
                </a:solidFill>
                <a:latin typeface="Verdana" charset="0"/>
              </a:rPr>
              <a:t>I</a:t>
            </a:r>
            <a:r>
              <a:rPr lang="en-US" i="1" baseline="-25000" dirty="0">
                <a:solidFill>
                  <a:srgbClr val="660033"/>
                </a:solidFill>
                <a:latin typeface="Verdana" charset="0"/>
              </a:rPr>
              <a:t>5</a:t>
            </a:r>
            <a:r>
              <a:rPr lang="en-US" sz="1800" dirty="0">
                <a:solidFill>
                  <a:srgbClr val="660033"/>
                </a:solidFill>
                <a:latin typeface="Verdana" charset="0"/>
              </a:rPr>
              <a:t>	       f10</a:t>
            </a:r>
            <a:r>
              <a:rPr lang="en-US" sz="1800" dirty="0">
                <a:solidFill>
                  <a:srgbClr val="000000"/>
                </a:solidFill>
                <a:latin typeface="Verdana" charset="0"/>
              </a:rPr>
              <a:t>		</a:t>
            </a:r>
            <a:r>
              <a:rPr lang="en-US" sz="1800" dirty="0">
                <a:solidFill>
                  <a:srgbClr val="16E8E3"/>
                </a:solidFill>
                <a:latin typeface="Verdana" charset="0"/>
              </a:rPr>
              <a:t>f8</a:t>
            </a:r>
            <a:r>
              <a:rPr lang="en-US" sz="1800" dirty="0">
                <a:solidFill>
                  <a:srgbClr val="000000"/>
                </a:solidFill>
                <a:latin typeface="Verdana" charset="0"/>
              </a:rPr>
              <a:t>	   	</a:t>
            </a:r>
            <a:r>
              <a:rPr lang="en-US" sz="1800" dirty="0">
                <a:solidFill>
                  <a:srgbClr val="16E8E3"/>
                </a:solidFill>
                <a:latin typeface="Verdana" charset="0"/>
              </a:rPr>
              <a:t>f8</a:t>
            </a:r>
            <a:r>
              <a:rPr lang="en-US" sz="1800" dirty="0">
                <a:solidFill>
                  <a:srgbClr val="000000"/>
                </a:solidFill>
                <a:latin typeface="Verdana" charset="0"/>
              </a:rPr>
              <a:t>, </a:t>
            </a:r>
            <a:r>
              <a:rPr lang="en-US" sz="1800" dirty="0">
                <a:solidFill>
                  <a:srgbClr val="660033"/>
                </a:solidFill>
                <a:latin typeface="Verdana" charset="0"/>
              </a:rPr>
              <a:t>f10</a:t>
            </a:r>
          </a:p>
          <a:p>
            <a:pPr>
              <a:lnSpc>
                <a:spcPct val="110000"/>
              </a:lnSpc>
              <a:spcBef>
                <a:spcPct val="0"/>
              </a:spcBef>
            </a:pPr>
            <a:r>
              <a:rPr lang="en-US" sz="1800" dirty="0">
                <a:solidFill>
                  <a:srgbClr val="000000"/>
                </a:solidFill>
                <a:latin typeface="Verdana" charset="0"/>
              </a:rPr>
              <a:t> t8				    </a:t>
            </a:r>
            <a:r>
              <a:rPr lang="en-US" sz="1800" dirty="0">
                <a:solidFill>
                  <a:srgbClr val="16E8E3"/>
                </a:solidFill>
                <a:latin typeface="Verdana" charset="0"/>
              </a:rPr>
              <a:t>f8</a:t>
            </a:r>
            <a:r>
              <a:rPr lang="en-US" sz="1800" dirty="0">
                <a:solidFill>
                  <a:srgbClr val="000000"/>
                </a:solidFill>
                <a:latin typeface="Verdana" charset="0"/>
              </a:rPr>
              <a:t> </a:t>
            </a:r>
            <a:r>
              <a:rPr lang="en-US" sz="1800" dirty="0">
                <a:solidFill>
                  <a:srgbClr val="660033"/>
                </a:solidFill>
                <a:latin typeface="Verdana" charset="0"/>
              </a:rPr>
              <a:t>f10</a:t>
            </a:r>
            <a:r>
              <a:rPr lang="en-US" sz="1800" dirty="0">
                <a:solidFill>
                  <a:srgbClr val="000000"/>
                </a:solidFill>
                <a:latin typeface="Verdana" charset="0"/>
              </a:rPr>
              <a:t>   	</a:t>
            </a:r>
            <a:r>
              <a:rPr lang="en-US" sz="1800" dirty="0">
                <a:solidFill>
                  <a:srgbClr val="16E8E3"/>
                </a:solidFill>
                <a:latin typeface="Verdana" charset="0"/>
              </a:rPr>
              <a:t>f8</a:t>
            </a:r>
            <a:r>
              <a:rPr lang="en-US" sz="1800" dirty="0">
                <a:solidFill>
                  <a:srgbClr val="000000"/>
                </a:solidFill>
                <a:latin typeface="Verdana" charset="0"/>
              </a:rPr>
              <a:t>, </a:t>
            </a:r>
            <a:r>
              <a:rPr lang="en-US" sz="1800" dirty="0">
                <a:solidFill>
                  <a:srgbClr val="9EAD51"/>
                </a:solidFill>
                <a:latin typeface="Verdana" charset="0"/>
              </a:rPr>
              <a:t>f10</a:t>
            </a:r>
            <a:r>
              <a:rPr lang="en-US" sz="1800" dirty="0">
                <a:solidFill>
                  <a:srgbClr val="000000"/>
                </a:solidFill>
                <a:latin typeface="Verdana" charset="0"/>
              </a:rPr>
              <a:t>		</a:t>
            </a:r>
            <a:r>
              <a:rPr lang="en-US" i="1" u="sng" dirty="0">
                <a:solidFill>
                  <a:srgbClr val="9EAD51"/>
                </a:solidFill>
                <a:latin typeface="Verdana" charset="0"/>
              </a:rPr>
              <a:t>I</a:t>
            </a:r>
            <a:r>
              <a:rPr lang="en-US" i="1" baseline="-25000" dirty="0">
                <a:solidFill>
                  <a:srgbClr val="9EAD51"/>
                </a:solidFill>
                <a:latin typeface="Verdana" charset="0"/>
              </a:rPr>
              <a:t>5</a:t>
            </a:r>
            <a:endParaRPr lang="en-US" sz="1800" dirty="0">
              <a:solidFill>
                <a:srgbClr val="9EAD51"/>
              </a:solidFill>
              <a:latin typeface="Verdana" charset="0"/>
            </a:endParaRPr>
          </a:p>
          <a:p>
            <a:pPr>
              <a:lnSpc>
                <a:spcPct val="110000"/>
              </a:lnSpc>
              <a:spcBef>
                <a:spcPct val="0"/>
              </a:spcBef>
            </a:pPr>
            <a:r>
              <a:rPr lang="en-US" sz="1800" dirty="0">
                <a:solidFill>
                  <a:srgbClr val="000000"/>
                </a:solidFill>
                <a:latin typeface="Verdana" charset="0"/>
              </a:rPr>
              <a:t> t9				         </a:t>
            </a:r>
            <a:r>
              <a:rPr lang="en-US" sz="1800" dirty="0">
                <a:solidFill>
                  <a:srgbClr val="16E8E3"/>
                </a:solidFill>
                <a:latin typeface="Verdana" charset="0"/>
              </a:rPr>
              <a:t>f8</a:t>
            </a:r>
            <a:r>
              <a:rPr lang="en-US" sz="1800" dirty="0">
                <a:solidFill>
                  <a:srgbClr val="000000"/>
                </a:solidFill>
                <a:latin typeface="Verdana" charset="0"/>
              </a:rPr>
              <a:t>   	</a:t>
            </a:r>
            <a:r>
              <a:rPr lang="en-US" sz="1800" dirty="0">
                <a:solidFill>
                  <a:srgbClr val="16E8E3"/>
                </a:solidFill>
                <a:latin typeface="Verdana" charset="0"/>
              </a:rPr>
              <a:t>f8</a:t>
            </a:r>
            <a:r>
              <a:rPr lang="en-US" sz="1800" dirty="0">
                <a:solidFill>
                  <a:srgbClr val="000000"/>
                </a:solidFill>
                <a:latin typeface="Verdana" charset="0"/>
              </a:rPr>
              <a:t>		</a:t>
            </a:r>
            <a:r>
              <a:rPr lang="en-US" i="1" u="sng" dirty="0">
                <a:solidFill>
                  <a:srgbClr val="16E8E3"/>
                </a:solidFill>
                <a:latin typeface="Verdana" charset="0"/>
              </a:rPr>
              <a:t>I</a:t>
            </a:r>
            <a:r>
              <a:rPr lang="en-US" i="1" baseline="-25000" dirty="0">
                <a:solidFill>
                  <a:srgbClr val="16E8E3"/>
                </a:solidFill>
                <a:latin typeface="Verdana" charset="0"/>
              </a:rPr>
              <a:t>4</a:t>
            </a:r>
            <a:endParaRPr lang="en-US" sz="1800" dirty="0">
              <a:solidFill>
                <a:srgbClr val="16E8E3"/>
              </a:solidFill>
              <a:latin typeface="Verdana" charset="0"/>
            </a:endParaRPr>
          </a:p>
          <a:p>
            <a:pPr>
              <a:lnSpc>
                <a:spcPct val="110000"/>
              </a:lnSpc>
              <a:spcBef>
                <a:spcPct val="0"/>
              </a:spcBef>
            </a:pPr>
            <a:r>
              <a:rPr lang="en-US" sz="1800" dirty="0">
                <a:solidFill>
                  <a:srgbClr val="000000"/>
                </a:solidFill>
                <a:latin typeface="Verdana" charset="0"/>
              </a:rPr>
              <a:t>t10 </a:t>
            </a:r>
            <a:r>
              <a:rPr lang="en-US" i="1" dirty="0">
                <a:solidFill>
                  <a:srgbClr val="3118E6"/>
                </a:solidFill>
                <a:latin typeface="Verdana" charset="0"/>
              </a:rPr>
              <a:t>I</a:t>
            </a:r>
            <a:r>
              <a:rPr lang="en-US" i="1" baseline="-25000" dirty="0">
                <a:solidFill>
                  <a:srgbClr val="3118E6"/>
                </a:solidFill>
                <a:latin typeface="Verdana" charset="0"/>
              </a:rPr>
              <a:t>6</a:t>
            </a:r>
            <a:r>
              <a:rPr lang="en-US" sz="1800" dirty="0">
                <a:solidFill>
                  <a:srgbClr val="000000"/>
                </a:solidFill>
                <a:latin typeface="Verdana" charset="0"/>
              </a:rPr>
              <a:t>	       </a:t>
            </a:r>
            <a:r>
              <a:rPr lang="en-US" sz="1800" dirty="0">
                <a:solidFill>
                  <a:srgbClr val="3118E6"/>
                </a:solidFill>
                <a:latin typeface="Verdana" charset="0"/>
              </a:rPr>
              <a:t>f6</a:t>
            </a:r>
            <a:r>
              <a:rPr lang="en-US" sz="1800" dirty="0">
                <a:solidFill>
                  <a:srgbClr val="000000"/>
                </a:solidFill>
                <a:latin typeface="Verdana" charset="0"/>
              </a:rPr>
              <a:t>				    	</a:t>
            </a:r>
            <a:r>
              <a:rPr lang="en-US" sz="1800" dirty="0">
                <a:solidFill>
                  <a:srgbClr val="3118E6"/>
                </a:solidFill>
                <a:latin typeface="Verdana" charset="0"/>
              </a:rPr>
              <a:t>f6</a:t>
            </a:r>
          </a:p>
          <a:p>
            <a:pPr>
              <a:lnSpc>
                <a:spcPct val="110000"/>
              </a:lnSpc>
              <a:spcBef>
                <a:spcPct val="0"/>
              </a:spcBef>
            </a:pPr>
            <a:r>
              <a:rPr lang="en-US" sz="1800" dirty="0">
                <a:solidFill>
                  <a:srgbClr val="000000"/>
                </a:solidFill>
                <a:latin typeface="Verdana" charset="0"/>
              </a:rPr>
              <a:t>t11	       			         </a:t>
            </a:r>
            <a:r>
              <a:rPr lang="en-US" sz="1800" dirty="0">
                <a:solidFill>
                  <a:srgbClr val="3118E6"/>
                </a:solidFill>
                <a:latin typeface="Verdana" charset="0"/>
              </a:rPr>
              <a:t>f6</a:t>
            </a:r>
            <a:r>
              <a:rPr lang="en-US" sz="1800" dirty="0">
                <a:solidFill>
                  <a:srgbClr val="000000"/>
                </a:solidFill>
                <a:latin typeface="Verdana" charset="0"/>
              </a:rPr>
              <a:t>    	</a:t>
            </a:r>
            <a:r>
              <a:rPr lang="en-US" sz="1800" dirty="0">
                <a:solidFill>
                  <a:srgbClr val="3118E6"/>
                </a:solidFill>
                <a:latin typeface="Verdana" charset="0"/>
              </a:rPr>
              <a:t>f6</a:t>
            </a:r>
            <a:r>
              <a:rPr lang="en-US" sz="1800" dirty="0">
                <a:solidFill>
                  <a:srgbClr val="000000"/>
                </a:solidFill>
                <a:latin typeface="Verdana" charset="0"/>
              </a:rPr>
              <a:t>		</a:t>
            </a:r>
            <a:r>
              <a:rPr lang="en-US" i="1" u="sng" dirty="0">
                <a:solidFill>
                  <a:srgbClr val="3118E6"/>
                </a:solidFill>
                <a:latin typeface="Verdana" charset="0"/>
              </a:rPr>
              <a:t>I</a:t>
            </a:r>
            <a:r>
              <a:rPr lang="en-US" i="1" baseline="-25000" dirty="0">
                <a:solidFill>
                  <a:srgbClr val="3118E6"/>
                </a:solidFill>
                <a:latin typeface="Verdana" charset="0"/>
              </a:rPr>
              <a:t>6</a:t>
            </a:r>
            <a:endParaRPr lang="en-US" sz="1800" dirty="0">
              <a:solidFill>
                <a:srgbClr val="000000"/>
              </a:solidFill>
              <a:latin typeface="Verdana" charset="0"/>
            </a:endParaRPr>
          </a:p>
        </p:txBody>
      </p:sp>
    </p:spTree>
    <p:extLst>
      <p:ext uri="{BB962C8B-B14F-4D97-AF65-F5344CB8AC3E}">
        <p14:creationId xmlns:p14="http://schemas.microsoft.com/office/powerpoint/2010/main" val="2434535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3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3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3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uild="p" autoUpdateAnimBg="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122</a:t>
            </a:fld>
            <a:endParaRPr lang="en-US" altLang="en-US"/>
          </a:p>
        </p:txBody>
      </p:sp>
      <p:sp>
        <p:nvSpPr>
          <p:cNvPr id="45059" name="Text Box 2"/>
          <p:cNvSpPr txBox="1">
            <a:spLocks noChangeArrowheads="1"/>
          </p:cNvSpPr>
          <p:nvPr/>
        </p:nvSpPr>
        <p:spPr bwMode="auto">
          <a:xfrm>
            <a:off x="381000" y="116130"/>
            <a:ext cx="7649731"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Out-of-order Completion</a:t>
            </a:r>
            <a:br>
              <a:rPr lang="en-US" altLang="en-US" dirty="0">
                <a:solidFill>
                  <a:srgbClr val="CC0000"/>
                </a:solidFill>
                <a:latin typeface="Arial" panose="020B0604020202020204" pitchFamily="34" charset="0"/>
              </a:rPr>
            </a:br>
            <a:r>
              <a:rPr lang="en-US" altLang="en-US" sz="2400" dirty="0">
                <a:solidFill>
                  <a:srgbClr val="CC0000"/>
                </a:solidFill>
                <a:latin typeface="Arial" panose="020B0604020202020204" pitchFamily="34" charset="0"/>
              </a:rPr>
              <a:t>In-order Issue</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 name="Rectangle 3"/>
          <p:cNvSpPr>
            <a:spLocks noChangeArrowheads="1"/>
          </p:cNvSpPr>
          <p:nvPr/>
        </p:nvSpPr>
        <p:spPr bwMode="auto">
          <a:xfrm>
            <a:off x="1124176" y="1151063"/>
            <a:ext cx="7001868" cy="3783087"/>
          </a:xfrm>
          <a:prstGeom prst="rect">
            <a:avLst/>
          </a:prstGeom>
          <a:noFill/>
          <a:ln w="25400">
            <a:noFill/>
            <a:miter lim="800000"/>
            <a:headEnd/>
            <a:tailEnd/>
          </a:ln>
        </p:spPr>
        <p:txBody>
          <a:bodyPr wrap="none" lIns="90488" tIns="44450" rIns="90488" bIns="44450">
            <a:prstTxWarp prst="textNoShape">
              <a:avLst/>
            </a:prstTxWarp>
            <a:spAutoFit/>
          </a:bodyPr>
          <a:lstStyle/>
          <a:p>
            <a:pPr>
              <a:spcBef>
                <a:spcPct val="0"/>
              </a:spcBef>
            </a:pPr>
            <a:r>
              <a:rPr lang="en-US" sz="2000" i="1" dirty="0">
                <a:solidFill>
                  <a:srgbClr val="000000"/>
                </a:solidFill>
                <a:latin typeface="Calibri"/>
                <a:cs typeface="Calibri"/>
              </a:rPr>
              <a:t>						       Latency</a:t>
            </a:r>
          </a:p>
          <a:p>
            <a:pPr>
              <a:spcBef>
                <a:spcPct val="0"/>
              </a:spcBef>
            </a:pPr>
            <a:r>
              <a:rPr lang="en-US" sz="2000" i="1" dirty="0">
                <a:solidFill>
                  <a:srgbClr val="000000"/>
                </a:solidFill>
                <a:latin typeface="Calibri"/>
                <a:cs typeface="Calibri"/>
              </a:rPr>
              <a:t>I</a:t>
            </a:r>
            <a:r>
              <a:rPr lang="en-US" sz="2000" i="1" baseline="-25000" dirty="0">
                <a:solidFill>
                  <a:srgbClr val="000000"/>
                </a:solidFill>
                <a:latin typeface="Calibri"/>
                <a:cs typeface="Calibri"/>
              </a:rPr>
              <a:t>1 	</a:t>
            </a:r>
            <a:r>
              <a:rPr lang="en-US" sz="2000" dirty="0">
                <a:solidFill>
                  <a:srgbClr val="000000"/>
                </a:solidFill>
                <a:latin typeface="Calibri"/>
                <a:cs typeface="Calibri"/>
              </a:rPr>
              <a:t>FDIV.D		f6, 	f6,	f4 		</a:t>
            </a:r>
            <a:r>
              <a:rPr lang="en-US" sz="2000" i="1" dirty="0">
                <a:solidFill>
                  <a:srgbClr val="000000"/>
                </a:solidFill>
                <a:latin typeface="Calibri"/>
                <a:cs typeface="Calibri"/>
              </a:rPr>
              <a:t>4</a:t>
            </a:r>
            <a:endParaRPr lang="en-US" sz="2000" dirty="0">
              <a:solidFill>
                <a:srgbClr val="000000"/>
              </a:solidFill>
              <a:latin typeface="Calibri"/>
              <a:cs typeface="Calibri"/>
            </a:endParaRPr>
          </a:p>
          <a:p>
            <a:pPr>
              <a:spcBef>
                <a:spcPct val="0"/>
              </a:spcBef>
            </a:pPr>
            <a:endParaRPr lang="en-US" sz="2000" dirty="0">
              <a:solidFill>
                <a:srgbClr val="000000"/>
              </a:solidFill>
              <a:latin typeface="Calibri"/>
              <a:cs typeface="Calibri"/>
            </a:endParaRPr>
          </a:p>
          <a:p>
            <a:pPr>
              <a:spcBef>
                <a:spcPct val="0"/>
              </a:spcBef>
            </a:pPr>
            <a:r>
              <a:rPr lang="en-US" sz="2000" i="1" dirty="0">
                <a:solidFill>
                  <a:srgbClr val="000000"/>
                </a:solidFill>
                <a:latin typeface="Calibri"/>
                <a:cs typeface="Calibri"/>
              </a:rPr>
              <a:t>I</a:t>
            </a:r>
            <a:r>
              <a:rPr lang="en-US" sz="2000" i="1" baseline="-25000" dirty="0">
                <a:solidFill>
                  <a:srgbClr val="000000"/>
                </a:solidFill>
                <a:latin typeface="Calibri"/>
                <a:cs typeface="Calibri"/>
              </a:rPr>
              <a:t>2</a:t>
            </a:r>
            <a:r>
              <a:rPr lang="en-US" sz="2000" dirty="0">
                <a:solidFill>
                  <a:srgbClr val="000000"/>
                </a:solidFill>
                <a:latin typeface="Calibri"/>
                <a:cs typeface="Calibri"/>
              </a:rPr>
              <a:t>	FLD		f2,	45(x3)			</a:t>
            </a:r>
            <a:r>
              <a:rPr lang="en-US" sz="2000" i="1" dirty="0">
                <a:solidFill>
                  <a:srgbClr val="000000"/>
                </a:solidFill>
                <a:latin typeface="Calibri"/>
                <a:cs typeface="Calibri"/>
              </a:rPr>
              <a:t>1</a:t>
            </a:r>
            <a:endParaRPr lang="en-US" sz="2000" dirty="0">
              <a:solidFill>
                <a:srgbClr val="000000"/>
              </a:solidFill>
              <a:latin typeface="Calibri"/>
              <a:cs typeface="Calibri"/>
            </a:endParaRPr>
          </a:p>
          <a:p>
            <a:pPr>
              <a:spcBef>
                <a:spcPct val="0"/>
              </a:spcBef>
            </a:pPr>
            <a:endParaRPr lang="en-US" sz="2000" dirty="0">
              <a:solidFill>
                <a:srgbClr val="000000"/>
              </a:solidFill>
              <a:latin typeface="Calibri"/>
              <a:cs typeface="Calibri"/>
            </a:endParaRPr>
          </a:p>
          <a:p>
            <a:pPr>
              <a:spcBef>
                <a:spcPct val="0"/>
              </a:spcBef>
            </a:pPr>
            <a:r>
              <a:rPr lang="en-US" sz="2000" i="1" dirty="0">
                <a:solidFill>
                  <a:srgbClr val="000000"/>
                </a:solidFill>
                <a:latin typeface="Calibri"/>
                <a:cs typeface="Calibri"/>
              </a:rPr>
              <a:t>I</a:t>
            </a:r>
            <a:r>
              <a:rPr lang="en-US" sz="2000" i="1" baseline="-25000" dirty="0">
                <a:solidFill>
                  <a:srgbClr val="000000"/>
                </a:solidFill>
                <a:latin typeface="Calibri"/>
                <a:cs typeface="Calibri"/>
              </a:rPr>
              <a:t>3</a:t>
            </a:r>
            <a:r>
              <a:rPr lang="en-US" sz="2000" dirty="0">
                <a:solidFill>
                  <a:srgbClr val="000000"/>
                </a:solidFill>
                <a:latin typeface="Calibri"/>
                <a:cs typeface="Calibri"/>
              </a:rPr>
              <a:t>	FMULT.D		f0,	f2,	f4		</a:t>
            </a:r>
            <a:r>
              <a:rPr lang="en-US" sz="2000" i="1" dirty="0">
                <a:solidFill>
                  <a:srgbClr val="000000"/>
                </a:solidFill>
                <a:latin typeface="Calibri"/>
                <a:cs typeface="Calibri"/>
              </a:rPr>
              <a:t>3</a:t>
            </a:r>
            <a:endParaRPr lang="en-US" sz="2000" dirty="0">
              <a:solidFill>
                <a:srgbClr val="000000"/>
              </a:solidFill>
              <a:latin typeface="Calibri"/>
              <a:cs typeface="Calibri"/>
            </a:endParaRPr>
          </a:p>
          <a:p>
            <a:pPr>
              <a:spcBef>
                <a:spcPct val="0"/>
              </a:spcBef>
            </a:pPr>
            <a:endParaRPr lang="en-US" sz="2000" dirty="0">
              <a:solidFill>
                <a:srgbClr val="000000"/>
              </a:solidFill>
              <a:latin typeface="Calibri"/>
              <a:cs typeface="Calibri"/>
            </a:endParaRPr>
          </a:p>
          <a:p>
            <a:pPr>
              <a:spcBef>
                <a:spcPct val="0"/>
              </a:spcBef>
            </a:pPr>
            <a:r>
              <a:rPr lang="en-US" sz="2000" i="1" dirty="0">
                <a:solidFill>
                  <a:srgbClr val="000000"/>
                </a:solidFill>
                <a:latin typeface="Calibri"/>
                <a:cs typeface="Calibri"/>
              </a:rPr>
              <a:t>I</a:t>
            </a:r>
            <a:r>
              <a:rPr lang="en-US" sz="2000" i="1" baseline="-25000" dirty="0">
                <a:solidFill>
                  <a:srgbClr val="000000"/>
                </a:solidFill>
                <a:latin typeface="Calibri"/>
                <a:cs typeface="Calibri"/>
              </a:rPr>
              <a:t>4</a:t>
            </a:r>
            <a:r>
              <a:rPr lang="en-US" sz="2000" dirty="0">
                <a:solidFill>
                  <a:srgbClr val="000000"/>
                </a:solidFill>
                <a:latin typeface="Calibri"/>
                <a:cs typeface="Calibri"/>
              </a:rPr>
              <a:t>	FDIV.D		f8,	f6,	f2		</a:t>
            </a:r>
            <a:r>
              <a:rPr lang="en-US" sz="2000" i="1" dirty="0">
                <a:solidFill>
                  <a:srgbClr val="000000"/>
                </a:solidFill>
                <a:latin typeface="Calibri"/>
                <a:cs typeface="Calibri"/>
              </a:rPr>
              <a:t>4</a:t>
            </a:r>
            <a:endParaRPr lang="en-US" sz="2000" dirty="0">
              <a:solidFill>
                <a:srgbClr val="000000"/>
              </a:solidFill>
              <a:latin typeface="Calibri"/>
              <a:cs typeface="Calibri"/>
            </a:endParaRPr>
          </a:p>
          <a:p>
            <a:pPr>
              <a:spcBef>
                <a:spcPct val="0"/>
              </a:spcBef>
            </a:pPr>
            <a:endParaRPr lang="en-US" sz="2000" dirty="0">
              <a:solidFill>
                <a:srgbClr val="000000"/>
              </a:solidFill>
              <a:latin typeface="Calibri"/>
              <a:cs typeface="Calibri"/>
            </a:endParaRPr>
          </a:p>
          <a:p>
            <a:pPr>
              <a:spcBef>
                <a:spcPct val="0"/>
              </a:spcBef>
            </a:pPr>
            <a:r>
              <a:rPr lang="en-US" sz="2000" i="1" dirty="0">
                <a:solidFill>
                  <a:srgbClr val="000000"/>
                </a:solidFill>
                <a:latin typeface="Calibri"/>
                <a:cs typeface="Calibri"/>
              </a:rPr>
              <a:t>I</a:t>
            </a:r>
            <a:r>
              <a:rPr lang="en-US" sz="2000" i="1" baseline="-25000" dirty="0">
                <a:solidFill>
                  <a:srgbClr val="000000"/>
                </a:solidFill>
                <a:latin typeface="Calibri"/>
                <a:cs typeface="Calibri"/>
              </a:rPr>
              <a:t>5</a:t>
            </a:r>
            <a:r>
              <a:rPr lang="en-US" sz="2000" dirty="0">
                <a:solidFill>
                  <a:srgbClr val="000000"/>
                </a:solidFill>
                <a:latin typeface="Calibri"/>
                <a:cs typeface="Calibri"/>
              </a:rPr>
              <a:t>	FSUB.D		f10,	f0,	f6		</a:t>
            </a:r>
            <a:r>
              <a:rPr lang="en-US" sz="2000" i="1" dirty="0">
                <a:solidFill>
                  <a:srgbClr val="000000"/>
                </a:solidFill>
                <a:latin typeface="Calibri"/>
                <a:cs typeface="Calibri"/>
              </a:rPr>
              <a:t>1</a:t>
            </a:r>
            <a:endParaRPr lang="en-US" sz="2000" dirty="0">
              <a:solidFill>
                <a:srgbClr val="000000"/>
              </a:solidFill>
              <a:latin typeface="Calibri"/>
              <a:cs typeface="Calibri"/>
            </a:endParaRPr>
          </a:p>
          <a:p>
            <a:pPr>
              <a:spcBef>
                <a:spcPct val="0"/>
              </a:spcBef>
            </a:pPr>
            <a:endParaRPr lang="en-US" sz="2000" dirty="0">
              <a:solidFill>
                <a:srgbClr val="000000"/>
              </a:solidFill>
              <a:latin typeface="Calibri"/>
              <a:cs typeface="Calibri"/>
            </a:endParaRPr>
          </a:p>
          <a:p>
            <a:pPr>
              <a:spcBef>
                <a:spcPct val="0"/>
              </a:spcBef>
            </a:pPr>
            <a:r>
              <a:rPr lang="en-US" sz="2000" i="1" dirty="0">
                <a:solidFill>
                  <a:srgbClr val="000000"/>
                </a:solidFill>
                <a:latin typeface="Calibri"/>
                <a:cs typeface="Calibri"/>
              </a:rPr>
              <a:t>I</a:t>
            </a:r>
            <a:r>
              <a:rPr lang="en-US" sz="2000" i="1" baseline="-25000" dirty="0">
                <a:solidFill>
                  <a:srgbClr val="000000"/>
                </a:solidFill>
                <a:latin typeface="Calibri"/>
                <a:cs typeface="Calibri"/>
              </a:rPr>
              <a:t>6</a:t>
            </a:r>
            <a:r>
              <a:rPr lang="en-US" sz="2000" dirty="0">
                <a:solidFill>
                  <a:srgbClr val="000000"/>
                </a:solidFill>
                <a:latin typeface="Calibri"/>
                <a:cs typeface="Calibri"/>
              </a:rPr>
              <a:t>	FADD.D		f6,	f8,	f2		</a:t>
            </a:r>
            <a:r>
              <a:rPr lang="en-US" sz="2000" i="1" dirty="0">
                <a:solidFill>
                  <a:srgbClr val="000000"/>
                </a:solidFill>
                <a:latin typeface="Calibri"/>
                <a:cs typeface="Calibri"/>
              </a:rPr>
              <a:t>1</a:t>
            </a:r>
          </a:p>
        </p:txBody>
      </p:sp>
      <p:sp>
        <p:nvSpPr>
          <p:cNvPr id="7" name="Rectangle 4"/>
          <p:cNvSpPr>
            <a:spLocks noChangeArrowheads="1"/>
          </p:cNvSpPr>
          <p:nvPr/>
        </p:nvSpPr>
        <p:spPr bwMode="auto">
          <a:xfrm>
            <a:off x="738910" y="5189663"/>
            <a:ext cx="2743200" cy="1013098"/>
          </a:xfrm>
          <a:prstGeom prst="rect">
            <a:avLst/>
          </a:prstGeom>
          <a:noFill/>
          <a:ln w="25400">
            <a:noFill/>
            <a:miter lim="800000"/>
            <a:headEnd/>
            <a:tailEnd/>
          </a:ln>
        </p:spPr>
        <p:txBody>
          <a:bodyPr wrap="square" lIns="90488" tIns="44450" rIns="90488" bIns="44450">
            <a:prstTxWarp prst="textNoShape">
              <a:avLst/>
            </a:prstTxWarp>
            <a:spAutoFit/>
          </a:bodyPr>
          <a:lstStyle/>
          <a:p>
            <a:pPr>
              <a:spcBef>
                <a:spcPct val="0"/>
              </a:spcBef>
            </a:pPr>
            <a:r>
              <a:rPr lang="en-US" sz="2000" i="1" dirty="0">
                <a:solidFill>
                  <a:srgbClr val="000000"/>
                </a:solidFill>
                <a:latin typeface="Calibri"/>
                <a:cs typeface="Calibri"/>
              </a:rPr>
              <a:t>in-order comp</a:t>
            </a:r>
            <a:r>
              <a:rPr lang="en-US" sz="2000" dirty="0">
                <a:solidFill>
                  <a:srgbClr val="000000"/>
                </a:solidFill>
                <a:latin typeface="Calibri"/>
                <a:cs typeface="Calibri"/>
              </a:rPr>
              <a:t>	   1   2</a:t>
            </a:r>
          </a:p>
          <a:p>
            <a:pPr>
              <a:spcBef>
                <a:spcPct val="0"/>
              </a:spcBef>
            </a:pPr>
            <a:endParaRPr lang="en-US" sz="2000" u="sng" dirty="0">
              <a:solidFill>
                <a:srgbClr val="000000"/>
              </a:solidFill>
              <a:latin typeface="Calibri"/>
              <a:cs typeface="Calibri"/>
            </a:endParaRPr>
          </a:p>
          <a:p>
            <a:pPr>
              <a:spcBef>
                <a:spcPct val="0"/>
              </a:spcBef>
            </a:pPr>
            <a:r>
              <a:rPr lang="en-US" sz="2000" i="1" dirty="0">
                <a:solidFill>
                  <a:srgbClr val="000000"/>
                </a:solidFill>
                <a:latin typeface="Calibri"/>
                <a:cs typeface="Calibri"/>
              </a:rPr>
              <a:t>out-of-order comp  </a:t>
            </a:r>
            <a:r>
              <a:rPr lang="en-US" sz="2000" dirty="0">
                <a:solidFill>
                  <a:srgbClr val="000000"/>
                </a:solidFill>
                <a:latin typeface="Calibri"/>
                <a:cs typeface="Calibri"/>
              </a:rPr>
              <a:t>1   2</a:t>
            </a:r>
            <a:endParaRPr lang="en-US" sz="2000" u="sng" dirty="0">
              <a:solidFill>
                <a:srgbClr val="000000"/>
              </a:solidFill>
              <a:latin typeface="Calibri"/>
              <a:cs typeface="Calibri"/>
            </a:endParaRPr>
          </a:p>
        </p:txBody>
      </p:sp>
      <p:sp>
        <p:nvSpPr>
          <p:cNvPr id="8" name="Text Box 5"/>
          <p:cNvSpPr txBox="1">
            <a:spLocks noChangeArrowheads="1"/>
          </p:cNvSpPr>
          <p:nvPr/>
        </p:nvSpPr>
        <p:spPr bwMode="auto">
          <a:xfrm>
            <a:off x="3939310" y="5189663"/>
            <a:ext cx="3340077" cy="400110"/>
          </a:xfrm>
          <a:prstGeom prst="rect">
            <a:avLst/>
          </a:prstGeom>
          <a:noFill/>
          <a:ln w="9525">
            <a:noFill/>
            <a:miter lim="800000"/>
            <a:headEnd/>
            <a:tailEnd/>
          </a:ln>
        </p:spPr>
        <p:txBody>
          <a:bodyPr wrap="none">
            <a:prstTxWarp prst="textNoShape">
              <a:avLst/>
            </a:prstTxWarp>
            <a:spAutoFit/>
          </a:bodyPr>
          <a:lstStyle/>
          <a:p>
            <a:pPr>
              <a:spcBef>
                <a:spcPct val="0"/>
              </a:spcBef>
            </a:pPr>
            <a:r>
              <a:rPr lang="en-US" sz="2000" u="sng" dirty="0">
                <a:solidFill>
                  <a:srgbClr val="000000"/>
                </a:solidFill>
                <a:latin typeface="Calibri"/>
                <a:cs typeface="Calibri"/>
              </a:rPr>
              <a:t>1</a:t>
            </a:r>
            <a:r>
              <a:rPr lang="en-US" sz="2000" dirty="0">
                <a:solidFill>
                  <a:srgbClr val="000000"/>
                </a:solidFill>
                <a:latin typeface="Calibri"/>
                <a:cs typeface="Calibri"/>
              </a:rPr>
              <a:t>   </a:t>
            </a:r>
            <a:r>
              <a:rPr lang="en-US" sz="2000" u="sng" dirty="0">
                <a:solidFill>
                  <a:srgbClr val="000000"/>
                </a:solidFill>
                <a:latin typeface="Calibri"/>
                <a:cs typeface="Calibri"/>
              </a:rPr>
              <a:t>2</a:t>
            </a:r>
            <a:r>
              <a:rPr lang="en-US" sz="2000" dirty="0">
                <a:solidFill>
                  <a:srgbClr val="000000"/>
                </a:solidFill>
                <a:latin typeface="Calibri"/>
                <a:cs typeface="Calibri"/>
              </a:rPr>
              <a:t>   3   4        </a:t>
            </a:r>
            <a:r>
              <a:rPr lang="en-US" sz="2000" u="sng" dirty="0">
                <a:solidFill>
                  <a:srgbClr val="000000"/>
                </a:solidFill>
                <a:latin typeface="Calibri"/>
                <a:cs typeface="Calibri"/>
              </a:rPr>
              <a:t>3</a:t>
            </a:r>
            <a:r>
              <a:rPr lang="en-US" sz="2000" dirty="0">
                <a:solidFill>
                  <a:srgbClr val="000000"/>
                </a:solidFill>
                <a:latin typeface="Calibri"/>
                <a:cs typeface="Calibri"/>
              </a:rPr>
              <a:t>   5   </a:t>
            </a:r>
            <a:r>
              <a:rPr lang="en-US" sz="2000" u="sng" dirty="0">
                <a:solidFill>
                  <a:srgbClr val="000000"/>
                </a:solidFill>
                <a:latin typeface="Calibri"/>
                <a:cs typeface="Calibri"/>
              </a:rPr>
              <a:t>4</a:t>
            </a:r>
            <a:r>
              <a:rPr lang="en-US" sz="2000" dirty="0">
                <a:solidFill>
                  <a:srgbClr val="000000"/>
                </a:solidFill>
                <a:latin typeface="Calibri"/>
                <a:cs typeface="Calibri"/>
              </a:rPr>
              <a:t>   6   </a:t>
            </a:r>
            <a:r>
              <a:rPr lang="en-US" sz="2000" u="sng" dirty="0">
                <a:solidFill>
                  <a:srgbClr val="000000"/>
                </a:solidFill>
                <a:latin typeface="Calibri"/>
                <a:cs typeface="Calibri"/>
              </a:rPr>
              <a:t>5</a:t>
            </a:r>
            <a:r>
              <a:rPr lang="en-US" sz="2000" dirty="0">
                <a:solidFill>
                  <a:srgbClr val="000000"/>
                </a:solidFill>
                <a:latin typeface="Calibri"/>
                <a:cs typeface="Calibri"/>
              </a:rPr>
              <a:t>   </a:t>
            </a:r>
            <a:r>
              <a:rPr lang="en-US" sz="2000" u="sng" dirty="0">
                <a:solidFill>
                  <a:srgbClr val="000000"/>
                </a:solidFill>
                <a:latin typeface="Calibri"/>
                <a:cs typeface="Calibri"/>
              </a:rPr>
              <a:t>6</a:t>
            </a:r>
            <a:endParaRPr lang="en-US" sz="2400" b="1" dirty="0">
              <a:solidFill>
                <a:srgbClr val="000000"/>
              </a:solidFill>
              <a:latin typeface="Calibri"/>
              <a:cs typeface="Calibri"/>
            </a:endParaRPr>
          </a:p>
        </p:txBody>
      </p:sp>
      <p:sp>
        <p:nvSpPr>
          <p:cNvPr id="9" name="Text Box 6"/>
          <p:cNvSpPr txBox="1">
            <a:spLocks noChangeArrowheads="1"/>
          </p:cNvSpPr>
          <p:nvPr/>
        </p:nvSpPr>
        <p:spPr bwMode="auto">
          <a:xfrm>
            <a:off x="3329710" y="5799263"/>
            <a:ext cx="3050159" cy="400110"/>
          </a:xfrm>
          <a:prstGeom prst="rect">
            <a:avLst/>
          </a:prstGeom>
          <a:noFill/>
          <a:ln w="9525">
            <a:noFill/>
            <a:miter lim="800000"/>
            <a:headEnd/>
            <a:tailEnd/>
          </a:ln>
        </p:spPr>
        <p:txBody>
          <a:bodyPr wrap="none">
            <a:prstTxWarp prst="textNoShape">
              <a:avLst/>
            </a:prstTxWarp>
            <a:spAutoFit/>
          </a:bodyPr>
          <a:lstStyle/>
          <a:p>
            <a:pPr>
              <a:spcBef>
                <a:spcPct val="0"/>
              </a:spcBef>
            </a:pPr>
            <a:r>
              <a:rPr lang="en-US" sz="2000" u="sng" dirty="0">
                <a:solidFill>
                  <a:srgbClr val="56127A"/>
                </a:solidFill>
                <a:latin typeface="Calibri"/>
                <a:cs typeface="Calibri"/>
              </a:rPr>
              <a:t>2</a:t>
            </a:r>
            <a:r>
              <a:rPr lang="en-US" sz="2000" dirty="0">
                <a:solidFill>
                  <a:srgbClr val="56127A"/>
                </a:solidFill>
                <a:latin typeface="Calibri"/>
                <a:cs typeface="Calibri"/>
              </a:rPr>
              <a:t> </a:t>
            </a:r>
            <a:r>
              <a:rPr lang="en-US" sz="2000" dirty="0">
                <a:solidFill>
                  <a:srgbClr val="000000"/>
                </a:solidFill>
                <a:latin typeface="Calibri"/>
                <a:cs typeface="Calibri"/>
              </a:rPr>
              <a:t>  3   </a:t>
            </a:r>
            <a:r>
              <a:rPr lang="en-US" sz="2000" u="sng" dirty="0">
                <a:solidFill>
                  <a:srgbClr val="000000"/>
                </a:solidFill>
                <a:latin typeface="Calibri"/>
                <a:cs typeface="Calibri"/>
              </a:rPr>
              <a:t>1</a:t>
            </a:r>
            <a:r>
              <a:rPr lang="en-US" sz="2000" dirty="0">
                <a:solidFill>
                  <a:srgbClr val="000000"/>
                </a:solidFill>
                <a:latin typeface="Calibri"/>
                <a:cs typeface="Calibri"/>
              </a:rPr>
              <a:t>   4   </a:t>
            </a:r>
            <a:r>
              <a:rPr lang="en-US" sz="2000" u="sng" dirty="0">
                <a:solidFill>
                  <a:srgbClr val="000000"/>
                </a:solidFill>
                <a:latin typeface="Calibri"/>
                <a:cs typeface="Calibri"/>
              </a:rPr>
              <a:t>3</a:t>
            </a:r>
            <a:r>
              <a:rPr lang="en-US" sz="2000" dirty="0">
                <a:solidFill>
                  <a:srgbClr val="000000"/>
                </a:solidFill>
                <a:latin typeface="Calibri"/>
                <a:cs typeface="Calibri"/>
              </a:rPr>
              <a:t>   5   </a:t>
            </a:r>
            <a:r>
              <a:rPr lang="en-US" sz="2000" u="sng" dirty="0">
                <a:solidFill>
                  <a:srgbClr val="56127A"/>
                </a:solidFill>
                <a:latin typeface="Calibri"/>
                <a:cs typeface="Calibri"/>
              </a:rPr>
              <a:t>5</a:t>
            </a:r>
            <a:r>
              <a:rPr lang="en-US" sz="2000" dirty="0">
                <a:solidFill>
                  <a:srgbClr val="000000"/>
                </a:solidFill>
                <a:latin typeface="Calibri"/>
                <a:cs typeface="Calibri"/>
              </a:rPr>
              <a:t>   </a:t>
            </a:r>
            <a:r>
              <a:rPr lang="en-US" sz="2000" u="sng" dirty="0">
                <a:solidFill>
                  <a:srgbClr val="000000"/>
                </a:solidFill>
                <a:latin typeface="Calibri"/>
                <a:cs typeface="Calibri"/>
              </a:rPr>
              <a:t>4</a:t>
            </a:r>
            <a:r>
              <a:rPr lang="en-US" sz="2000" dirty="0">
                <a:solidFill>
                  <a:srgbClr val="000000"/>
                </a:solidFill>
                <a:latin typeface="Calibri"/>
                <a:cs typeface="Calibri"/>
              </a:rPr>
              <a:t>   6   </a:t>
            </a:r>
            <a:r>
              <a:rPr lang="en-US" sz="2000" u="sng" dirty="0">
                <a:solidFill>
                  <a:srgbClr val="000000"/>
                </a:solidFill>
                <a:latin typeface="Calibri"/>
                <a:cs typeface="Calibri"/>
              </a:rPr>
              <a:t>6</a:t>
            </a:r>
            <a:endParaRPr lang="en-US" sz="2400" b="1" dirty="0">
              <a:solidFill>
                <a:srgbClr val="000000"/>
              </a:solidFill>
              <a:latin typeface="Calibri"/>
              <a:cs typeface="Calibri"/>
            </a:endParaRPr>
          </a:p>
        </p:txBody>
      </p:sp>
    </p:spTree>
    <p:extLst>
      <p:ext uri="{BB962C8B-B14F-4D97-AF65-F5344CB8AC3E}">
        <p14:creationId xmlns:p14="http://schemas.microsoft.com/office/powerpoint/2010/main" val="415392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autoUpdateAnimBg="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123</a:t>
            </a:fld>
            <a:endParaRPr lang="en-US" altLang="en-US"/>
          </a:p>
        </p:txBody>
      </p:sp>
      <p:sp>
        <p:nvSpPr>
          <p:cNvPr id="45059" name="Text Box 2"/>
          <p:cNvSpPr txBox="1">
            <a:spLocks noChangeArrowheads="1"/>
          </p:cNvSpPr>
          <p:nvPr/>
        </p:nvSpPr>
        <p:spPr bwMode="auto">
          <a:xfrm>
            <a:off x="441324" y="396875"/>
            <a:ext cx="802534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In-Order Issue Limitations: an example</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object 3"/>
          <p:cNvSpPr txBox="1"/>
          <p:nvPr/>
        </p:nvSpPr>
        <p:spPr>
          <a:xfrm>
            <a:off x="5710595" y="1417471"/>
            <a:ext cx="851535" cy="299720"/>
          </a:xfrm>
          <a:prstGeom prst="rect">
            <a:avLst/>
          </a:prstGeom>
        </p:spPr>
        <p:txBody>
          <a:bodyPr vert="horz" wrap="square" lIns="0" tIns="12700" rIns="0" bIns="0" rtlCol="0">
            <a:spAutoFit/>
          </a:bodyPr>
          <a:lstStyle/>
          <a:p>
            <a:pPr marL="12700">
              <a:lnSpc>
                <a:spcPct val="100000"/>
              </a:lnSpc>
              <a:spcBef>
                <a:spcPts val="100"/>
              </a:spcBef>
            </a:pPr>
            <a:r>
              <a:rPr sz="1800" i="1" spc="-5" dirty="0">
                <a:latin typeface="Verdana"/>
                <a:cs typeface="Verdana"/>
              </a:rPr>
              <a:t>latency</a:t>
            </a:r>
            <a:endParaRPr sz="1800">
              <a:latin typeface="Verdana"/>
              <a:cs typeface="Verdana"/>
            </a:endParaRPr>
          </a:p>
        </p:txBody>
      </p:sp>
      <p:graphicFrame>
        <p:nvGraphicFramePr>
          <p:cNvPr id="31" name="object 4"/>
          <p:cNvGraphicFramePr>
            <a:graphicFrameLocks noGrp="1"/>
          </p:cNvGraphicFramePr>
          <p:nvPr>
            <p:extLst/>
          </p:nvPr>
        </p:nvGraphicFramePr>
        <p:xfrm>
          <a:off x="472607" y="1704016"/>
          <a:ext cx="6039483" cy="3022599"/>
        </p:xfrm>
        <a:graphic>
          <a:graphicData uri="http://schemas.openxmlformats.org/drawingml/2006/table">
            <a:tbl>
              <a:tblPr firstRow="1" bandRow="1">
                <a:tableStyleId>{2D5ABB26-0587-4C30-8999-92F81FD0307C}</a:tableStyleId>
              </a:tblPr>
              <a:tblGrid>
                <a:gridCol w="561340">
                  <a:extLst>
                    <a:ext uri="{9D8B030D-6E8A-4147-A177-3AD203B41FA5}">
                      <a16:colId xmlns:a16="http://schemas.microsoft.com/office/drawing/2014/main" val="20000"/>
                    </a:ext>
                  </a:extLst>
                </a:gridCol>
                <a:gridCol w="1701164">
                  <a:extLst>
                    <a:ext uri="{9D8B030D-6E8A-4147-A177-3AD203B41FA5}">
                      <a16:colId xmlns:a16="http://schemas.microsoft.com/office/drawing/2014/main" val="20001"/>
                    </a:ext>
                  </a:extLst>
                </a:gridCol>
                <a:gridCol w="1223010">
                  <a:extLst>
                    <a:ext uri="{9D8B030D-6E8A-4147-A177-3AD203B41FA5}">
                      <a16:colId xmlns:a16="http://schemas.microsoft.com/office/drawing/2014/main" val="20002"/>
                    </a:ext>
                  </a:extLst>
                </a:gridCol>
                <a:gridCol w="1063625">
                  <a:extLst>
                    <a:ext uri="{9D8B030D-6E8A-4147-A177-3AD203B41FA5}">
                      <a16:colId xmlns:a16="http://schemas.microsoft.com/office/drawing/2014/main" val="20003"/>
                    </a:ext>
                  </a:extLst>
                </a:gridCol>
                <a:gridCol w="650875">
                  <a:extLst>
                    <a:ext uri="{9D8B030D-6E8A-4147-A177-3AD203B41FA5}">
                      <a16:colId xmlns:a16="http://schemas.microsoft.com/office/drawing/2014/main" val="20004"/>
                    </a:ext>
                  </a:extLst>
                </a:gridCol>
                <a:gridCol w="839469">
                  <a:extLst>
                    <a:ext uri="{9D8B030D-6E8A-4147-A177-3AD203B41FA5}">
                      <a16:colId xmlns:a16="http://schemas.microsoft.com/office/drawing/2014/main" val="20005"/>
                    </a:ext>
                  </a:extLst>
                </a:gridCol>
              </a:tblGrid>
              <a:tr h="412750">
                <a:tc>
                  <a:txBody>
                    <a:bodyPr/>
                    <a:lstStyle/>
                    <a:p>
                      <a:pPr marL="31750">
                        <a:lnSpc>
                          <a:spcPct val="100000"/>
                        </a:lnSpc>
                        <a:spcBef>
                          <a:spcPts val="10"/>
                        </a:spcBef>
                      </a:pPr>
                      <a:r>
                        <a:rPr sz="1800" i="1" dirty="0">
                          <a:latin typeface="Verdana"/>
                          <a:cs typeface="Verdana"/>
                        </a:rPr>
                        <a:t>1</a:t>
                      </a:r>
                      <a:endParaRPr sz="1800">
                        <a:latin typeface="Verdana"/>
                        <a:cs typeface="Verdana"/>
                      </a:endParaRPr>
                    </a:p>
                  </a:txBody>
                  <a:tcPr marL="0" marR="0" marT="1270" marB="0"/>
                </a:tc>
                <a:tc>
                  <a:txBody>
                    <a:bodyPr/>
                    <a:lstStyle/>
                    <a:p>
                      <a:pPr marL="384175">
                        <a:lnSpc>
                          <a:spcPct val="100000"/>
                        </a:lnSpc>
                        <a:spcBef>
                          <a:spcPts val="10"/>
                        </a:spcBef>
                      </a:pPr>
                      <a:r>
                        <a:rPr sz="1800" dirty="0">
                          <a:latin typeface="Verdana"/>
                          <a:cs typeface="Verdana"/>
                        </a:rPr>
                        <a:t>LD</a:t>
                      </a:r>
                      <a:endParaRPr sz="1800">
                        <a:latin typeface="Verdana"/>
                        <a:cs typeface="Verdana"/>
                      </a:endParaRPr>
                    </a:p>
                  </a:txBody>
                  <a:tcPr marL="0" marR="0" marT="1270" marB="0"/>
                </a:tc>
                <a:tc>
                  <a:txBody>
                    <a:bodyPr/>
                    <a:lstStyle/>
                    <a:p>
                      <a:pPr marL="512445">
                        <a:lnSpc>
                          <a:spcPct val="100000"/>
                        </a:lnSpc>
                        <a:spcBef>
                          <a:spcPts val="10"/>
                        </a:spcBef>
                      </a:pPr>
                      <a:r>
                        <a:rPr sz="1800" dirty="0">
                          <a:latin typeface="Verdana"/>
                          <a:cs typeface="Verdana"/>
                        </a:rPr>
                        <a:t>F2,</a:t>
                      </a:r>
                      <a:endParaRPr sz="1800">
                        <a:latin typeface="Verdana"/>
                        <a:cs typeface="Verdana"/>
                      </a:endParaRPr>
                    </a:p>
                  </a:txBody>
                  <a:tcPr marL="0" marR="0" marT="1270" marB="0"/>
                </a:tc>
                <a:tc>
                  <a:txBody>
                    <a:bodyPr/>
                    <a:lstStyle/>
                    <a:p>
                      <a:pPr marL="203835">
                        <a:lnSpc>
                          <a:spcPct val="100000"/>
                        </a:lnSpc>
                        <a:spcBef>
                          <a:spcPts val="10"/>
                        </a:spcBef>
                      </a:pPr>
                      <a:r>
                        <a:rPr sz="1800" spc="-5" dirty="0">
                          <a:latin typeface="Verdana"/>
                          <a:cs typeface="Verdana"/>
                        </a:rPr>
                        <a:t>34(R2)</a:t>
                      </a:r>
                      <a:endParaRPr sz="1800">
                        <a:latin typeface="Verdana"/>
                        <a:cs typeface="Verdana"/>
                      </a:endParaRPr>
                    </a:p>
                  </a:txBody>
                  <a:tcPr marL="0" marR="0" marT="1270" marB="0"/>
                </a:tc>
                <a:tc>
                  <a:txBody>
                    <a:bodyPr/>
                    <a:lstStyle/>
                    <a:p>
                      <a:pPr>
                        <a:lnSpc>
                          <a:spcPct val="100000"/>
                        </a:lnSpc>
                      </a:pPr>
                      <a:endParaRPr sz="1900">
                        <a:latin typeface="Times New Roman"/>
                        <a:cs typeface="Times New Roman"/>
                      </a:endParaRPr>
                    </a:p>
                  </a:txBody>
                  <a:tcPr marL="0" marR="0" marT="0" marB="0"/>
                </a:tc>
                <a:tc>
                  <a:txBody>
                    <a:bodyPr/>
                    <a:lstStyle/>
                    <a:p>
                      <a:pPr marL="318135">
                        <a:lnSpc>
                          <a:spcPct val="100000"/>
                        </a:lnSpc>
                        <a:spcBef>
                          <a:spcPts val="10"/>
                        </a:spcBef>
                      </a:pPr>
                      <a:r>
                        <a:rPr sz="1800" i="1" dirty="0">
                          <a:latin typeface="Verdana"/>
                          <a:cs typeface="Verdana"/>
                        </a:rPr>
                        <a:t>1</a:t>
                      </a:r>
                      <a:endParaRPr sz="1800">
                        <a:latin typeface="Verdana"/>
                        <a:cs typeface="Verdana"/>
                      </a:endParaRPr>
                    </a:p>
                  </a:txBody>
                  <a:tcPr marL="0" marR="0" marT="1270" marB="0"/>
                </a:tc>
                <a:extLst>
                  <a:ext uri="{0D108BD9-81ED-4DB2-BD59-A6C34878D82A}">
                    <a16:rowId xmlns:a16="http://schemas.microsoft.com/office/drawing/2014/main" val="10000"/>
                  </a:ext>
                </a:extLst>
              </a:tr>
              <a:tr h="548640">
                <a:tc>
                  <a:txBody>
                    <a:bodyPr/>
                    <a:lstStyle/>
                    <a:p>
                      <a:pPr marL="31750">
                        <a:lnSpc>
                          <a:spcPct val="100000"/>
                        </a:lnSpc>
                        <a:spcBef>
                          <a:spcPts val="1075"/>
                        </a:spcBef>
                      </a:pPr>
                      <a:r>
                        <a:rPr sz="1800" i="1" dirty="0">
                          <a:latin typeface="Verdana"/>
                          <a:cs typeface="Verdana"/>
                        </a:rPr>
                        <a:t>2</a:t>
                      </a:r>
                      <a:endParaRPr sz="1800">
                        <a:latin typeface="Verdana"/>
                        <a:cs typeface="Verdana"/>
                      </a:endParaRPr>
                    </a:p>
                  </a:txBody>
                  <a:tcPr marL="0" marR="0" marT="136525" marB="0"/>
                </a:tc>
                <a:tc>
                  <a:txBody>
                    <a:bodyPr/>
                    <a:lstStyle/>
                    <a:p>
                      <a:pPr marL="384175">
                        <a:lnSpc>
                          <a:spcPct val="100000"/>
                        </a:lnSpc>
                        <a:spcBef>
                          <a:spcPts val="1075"/>
                        </a:spcBef>
                      </a:pPr>
                      <a:r>
                        <a:rPr sz="1800" dirty="0">
                          <a:latin typeface="Verdana"/>
                          <a:cs typeface="Verdana"/>
                        </a:rPr>
                        <a:t>LD</a:t>
                      </a:r>
                      <a:endParaRPr sz="1800">
                        <a:latin typeface="Verdana"/>
                        <a:cs typeface="Verdana"/>
                      </a:endParaRPr>
                    </a:p>
                  </a:txBody>
                  <a:tcPr marL="0" marR="0" marT="136525" marB="0"/>
                </a:tc>
                <a:tc>
                  <a:txBody>
                    <a:bodyPr/>
                    <a:lstStyle/>
                    <a:p>
                      <a:pPr marL="512445">
                        <a:lnSpc>
                          <a:spcPct val="100000"/>
                        </a:lnSpc>
                        <a:spcBef>
                          <a:spcPts val="1075"/>
                        </a:spcBef>
                      </a:pPr>
                      <a:r>
                        <a:rPr sz="1800" dirty="0">
                          <a:latin typeface="Verdana"/>
                          <a:cs typeface="Verdana"/>
                        </a:rPr>
                        <a:t>F4,</a:t>
                      </a:r>
                      <a:endParaRPr sz="1800">
                        <a:latin typeface="Verdana"/>
                        <a:cs typeface="Verdana"/>
                      </a:endParaRPr>
                    </a:p>
                  </a:txBody>
                  <a:tcPr marL="0" marR="0" marT="136525" marB="0"/>
                </a:tc>
                <a:tc>
                  <a:txBody>
                    <a:bodyPr/>
                    <a:lstStyle/>
                    <a:p>
                      <a:pPr marL="203835">
                        <a:lnSpc>
                          <a:spcPct val="100000"/>
                        </a:lnSpc>
                        <a:spcBef>
                          <a:spcPts val="1075"/>
                        </a:spcBef>
                      </a:pPr>
                      <a:r>
                        <a:rPr sz="1800" spc="-5" dirty="0">
                          <a:latin typeface="Verdana"/>
                          <a:cs typeface="Verdana"/>
                        </a:rPr>
                        <a:t>45(R3)</a:t>
                      </a:r>
                      <a:endParaRPr sz="1800">
                        <a:latin typeface="Verdana"/>
                        <a:cs typeface="Verdana"/>
                      </a:endParaRPr>
                    </a:p>
                  </a:txBody>
                  <a:tcPr marL="0" marR="0" marT="136525" marB="0"/>
                </a:tc>
                <a:tc>
                  <a:txBody>
                    <a:bodyPr/>
                    <a:lstStyle/>
                    <a:p>
                      <a:pPr>
                        <a:lnSpc>
                          <a:spcPct val="100000"/>
                        </a:lnSpc>
                      </a:pPr>
                      <a:endParaRPr sz="1900">
                        <a:latin typeface="Times New Roman"/>
                        <a:cs typeface="Times New Roman"/>
                      </a:endParaRPr>
                    </a:p>
                  </a:txBody>
                  <a:tcPr marL="0" marR="0" marT="0" marB="0"/>
                </a:tc>
                <a:tc>
                  <a:txBody>
                    <a:bodyPr/>
                    <a:lstStyle/>
                    <a:p>
                      <a:pPr marL="318135">
                        <a:lnSpc>
                          <a:spcPct val="100000"/>
                        </a:lnSpc>
                        <a:spcBef>
                          <a:spcPts val="1075"/>
                        </a:spcBef>
                      </a:pPr>
                      <a:r>
                        <a:rPr sz="1800" i="1" spc="-5" dirty="0">
                          <a:latin typeface="Verdana"/>
                          <a:cs typeface="Verdana"/>
                        </a:rPr>
                        <a:t>long</a:t>
                      </a:r>
                      <a:endParaRPr sz="1800">
                        <a:latin typeface="Verdana"/>
                        <a:cs typeface="Verdana"/>
                      </a:endParaRPr>
                    </a:p>
                  </a:txBody>
                  <a:tcPr marL="0" marR="0" marT="136525" marB="0"/>
                </a:tc>
                <a:extLst>
                  <a:ext uri="{0D108BD9-81ED-4DB2-BD59-A6C34878D82A}">
                    <a16:rowId xmlns:a16="http://schemas.microsoft.com/office/drawing/2014/main" val="10001"/>
                  </a:ext>
                </a:extLst>
              </a:tr>
              <a:tr h="549275">
                <a:tc>
                  <a:txBody>
                    <a:bodyPr/>
                    <a:lstStyle/>
                    <a:p>
                      <a:pPr marL="31750">
                        <a:lnSpc>
                          <a:spcPct val="100000"/>
                        </a:lnSpc>
                        <a:spcBef>
                          <a:spcPts val="1075"/>
                        </a:spcBef>
                      </a:pPr>
                      <a:r>
                        <a:rPr sz="1800" i="1" dirty="0">
                          <a:latin typeface="Verdana"/>
                          <a:cs typeface="Verdana"/>
                        </a:rPr>
                        <a:t>3</a:t>
                      </a:r>
                      <a:endParaRPr sz="1800">
                        <a:latin typeface="Verdana"/>
                        <a:cs typeface="Verdana"/>
                      </a:endParaRPr>
                    </a:p>
                  </a:txBody>
                  <a:tcPr marL="0" marR="0" marT="136525" marB="0"/>
                </a:tc>
                <a:tc>
                  <a:txBody>
                    <a:bodyPr/>
                    <a:lstStyle/>
                    <a:p>
                      <a:pPr marL="384810">
                        <a:lnSpc>
                          <a:spcPct val="100000"/>
                        </a:lnSpc>
                        <a:spcBef>
                          <a:spcPts val="1075"/>
                        </a:spcBef>
                      </a:pPr>
                      <a:r>
                        <a:rPr sz="1800" spc="-5" dirty="0">
                          <a:latin typeface="Verdana"/>
                          <a:cs typeface="Verdana"/>
                        </a:rPr>
                        <a:t>MULTD</a:t>
                      </a:r>
                      <a:endParaRPr sz="1800">
                        <a:latin typeface="Verdana"/>
                        <a:cs typeface="Verdana"/>
                      </a:endParaRPr>
                    </a:p>
                  </a:txBody>
                  <a:tcPr marL="0" marR="0" marT="136525" marB="0"/>
                </a:tc>
                <a:tc>
                  <a:txBody>
                    <a:bodyPr/>
                    <a:lstStyle/>
                    <a:p>
                      <a:pPr marL="513715">
                        <a:lnSpc>
                          <a:spcPct val="100000"/>
                        </a:lnSpc>
                        <a:spcBef>
                          <a:spcPts val="1075"/>
                        </a:spcBef>
                      </a:pPr>
                      <a:r>
                        <a:rPr sz="1800" dirty="0">
                          <a:latin typeface="Verdana"/>
                          <a:cs typeface="Verdana"/>
                        </a:rPr>
                        <a:t>F6,</a:t>
                      </a:r>
                      <a:endParaRPr sz="1800">
                        <a:latin typeface="Verdana"/>
                        <a:cs typeface="Verdana"/>
                      </a:endParaRPr>
                    </a:p>
                  </a:txBody>
                  <a:tcPr marL="0" marR="0" marT="136525" marB="0"/>
                </a:tc>
                <a:tc>
                  <a:txBody>
                    <a:bodyPr/>
                    <a:lstStyle/>
                    <a:p>
                      <a:pPr marL="205104">
                        <a:lnSpc>
                          <a:spcPct val="100000"/>
                        </a:lnSpc>
                        <a:spcBef>
                          <a:spcPts val="1075"/>
                        </a:spcBef>
                      </a:pPr>
                      <a:r>
                        <a:rPr sz="1800" dirty="0">
                          <a:latin typeface="Verdana"/>
                          <a:cs typeface="Verdana"/>
                        </a:rPr>
                        <a:t>F4,</a:t>
                      </a:r>
                      <a:endParaRPr sz="1800">
                        <a:latin typeface="Verdana"/>
                        <a:cs typeface="Verdana"/>
                      </a:endParaRPr>
                    </a:p>
                  </a:txBody>
                  <a:tcPr marL="0" marR="0" marT="136525" marB="0"/>
                </a:tc>
                <a:tc>
                  <a:txBody>
                    <a:bodyPr/>
                    <a:lstStyle/>
                    <a:p>
                      <a:pPr marL="55244">
                        <a:lnSpc>
                          <a:spcPct val="100000"/>
                        </a:lnSpc>
                        <a:spcBef>
                          <a:spcPts val="1075"/>
                        </a:spcBef>
                      </a:pPr>
                      <a:r>
                        <a:rPr sz="1800" dirty="0">
                          <a:latin typeface="Verdana"/>
                          <a:cs typeface="Verdana"/>
                        </a:rPr>
                        <a:t>F2</a:t>
                      </a:r>
                      <a:endParaRPr sz="1800">
                        <a:latin typeface="Verdana"/>
                        <a:cs typeface="Verdana"/>
                      </a:endParaRPr>
                    </a:p>
                  </a:txBody>
                  <a:tcPr marL="0" marR="0" marT="136525" marB="0"/>
                </a:tc>
                <a:tc>
                  <a:txBody>
                    <a:bodyPr/>
                    <a:lstStyle/>
                    <a:p>
                      <a:pPr marL="318135">
                        <a:lnSpc>
                          <a:spcPct val="100000"/>
                        </a:lnSpc>
                        <a:spcBef>
                          <a:spcPts val="1075"/>
                        </a:spcBef>
                      </a:pPr>
                      <a:r>
                        <a:rPr sz="1800" i="1" dirty="0">
                          <a:latin typeface="Verdana"/>
                          <a:cs typeface="Verdana"/>
                        </a:rPr>
                        <a:t>3</a:t>
                      </a:r>
                      <a:endParaRPr sz="1800">
                        <a:latin typeface="Verdana"/>
                        <a:cs typeface="Verdana"/>
                      </a:endParaRPr>
                    </a:p>
                  </a:txBody>
                  <a:tcPr marL="0" marR="0" marT="136525" marB="0"/>
                </a:tc>
                <a:extLst>
                  <a:ext uri="{0D108BD9-81ED-4DB2-BD59-A6C34878D82A}">
                    <a16:rowId xmlns:a16="http://schemas.microsoft.com/office/drawing/2014/main" val="10002"/>
                  </a:ext>
                </a:extLst>
              </a:tr>
              <a:tr h="549275">
                <a:tc>
                  <a:txBody>
                    <a:bodyPr/>
                    <a:lstStyle/>
                    <a:p>
                      <a:pPr marL="31750">
                        <a:lnSpc>
                          <a:spcPct val="100000"/>
                        </a:lnSpc>
                        <a:spcBef>
                          <a:spcPts val="1075"/>
                        </a:spcBef>
                      </a:pPr>
                      <a:r>
                        <a:rPr sz="1800" i="1" dirty="0">
                          <a:latin typeface="Verdana"/>
                          <a:cs typeface="Verdana"/>
                        </a:rPr>
                        <a:t>4</a:t>
                      </a:r>
                      <a:endParaRPr sz="1800">
                        <a:latin typeface="Verdana"/>
                        <a:cs typeface="Verdana"/>
                      </a:endParaRPr>
                    </a:p>
                  </a:txBody>
                  <a:tcPr marL="0" marR="0" marT="136525" marB="0"/>
                </a:tc>
                <a:tc>
                  <a:txBody>
                    <a:bodyPr/>
                    <a:lstStyle/>
                    <a:p>
                      <a:pPr marL="384810">
                        <a:lnSpc>
                          <a:spcPct val="100000"/>
                        </a:lnSpc>
                        <a:spcBef>
                          <a:spcPts val="1075"/>
                        </a:spcBef>
                      </a:pPr>
                      <a:r>
                        <a:rPr sz="1800" spc="-5" dirty="0">
                          <a:latin typeface="Verdana"/>
                          <a:cs typeface="Verdana"/>
                        </a:rPr>
                        <a:t>SUBD</a:t>
                      </a:r>
                      <a:endParaRPr sz="1800">
                        <a:latin typeface="Verdana"/>
                        <a:cs typeface="Verdana"/>
                      </a:endParaRPr>
                    </a:p>
                  </a:txBody>
                  <a:tcPr marL="0" marR="0" marT="136525" marB="0"/>
                </a:tc>
                <a:tc>
                  <a:txBody>
                    <a:bodyPr/>
                    <a:lstStyle/>
                    <a:p>
                      <a:pPr marL="512445">
                        <a:lnSpc>
                          <a:spcPct val="100000"/>
                        </a:lnSpc>
                        <a:spcBef>
                          <a:spcPts val="1075"/>
                        </a:spcBef>
                      </a:pPr>
                      <a:r>
                        <a:rPr sz="1800" dirty="0">
                          <a:latin typeface="Verdana"/>
                          <a:cs typeface="Verdana"/>
                        </a:rPr>
                        <a:t>F8,</a:t>
                      </a:r>
                      <a:endParaRPr sz="1800">
                        <a:latin typeface="Verdana"/>
                        <a:cs typeface="Verdana"/>
                      </a:endParaRPr>
                    </a:p>
                  </a:txBody>
                  <a:tcPr marL="0" marR="0" marT="136525" marB="0"/>
                </a:tc>
                <a:tc>
                  <a:txBody>
                    <a:bodyPr/>
                    <a:lstStyle/>
                    <a:p>
                      <a:pPr marL="203835">
                        <a:lnSpc>
                          <a:spcPct val="100000"/>
                        </a:lnSpc>
                        <a:spcBef>
                          <a:spcPts val="1075"/>
                        </a:spcBef>
                      </a:pPr>
                      <a:r>
                        <a:rPr sz="1800" dirty="0">
                          <a:latin typeface="Verdana"/>
                          <a:cs typeface="Verdana"/>
                        </a:rPr>
                        <a:t>F2,</a:t>
                      </a:r>
                      <a:endParaRPr sz="1800">
                        <a:latin typeface="Verdana"/>
                        <a:cs typeface="Verdana"/>
                      </a:endParaRPr>
                    </a:p>
                  </a:txBody>
                  <a:tcPr marL="0" marR="0" marT="136525" marB="0"/>
                </a:tc>
                <a:tc>
                  <a:txBody>
                    <a:bodyPr/>
                    <a:lstStyle/>
                    <a:p>
                      <a:pPr marL="55244">
                        <a:lnSpc>
                          <a:spcPct val="100000"/>
                        </a:lnSpc>
                        <a:spcBef>
                          <a:spcPts val="1075"/>
                        </a:spcBef>
                      </a:pPr>
                      <a:r>
                        <a:rPr sz="1800" dirty="0">
                          <a:latin typeface="Verdana"/>
                          <a:cs typeface="Verdana"/>
                        </a:rPr>
                        <a:t>F2</a:t>
                      </a:r>
                      <a:endParaRPr sz="1800">
                        <a:latin typeface="Verdana"/>
                        <a:cs typeface="Verdana"/>
                      </a:endParaRPr>
                    </a:p>
                  </a:txBody>
                  <a:tcPr marL="0" marR="0" marT="136525" marB="0"/>
                </a:tc>
                <a:tc>
                  <a:txBody>
                    <a:bodyPr/>
                    <a:lstStyle/>
                    <a:p>
                      <a:pPr marL="318135">
                        <a:lnSpc>
                          <a:spcPct val="100000"/>
                        </a:lnSpc>
                        <a:spcBef>
                          <a:spcPts val="1075"/>
                        </a:spcBef>
                      </a:pPr>
                      <a:r>
                        <a:rPr sz="1800" i="1" dirty="0">
                          <a:latin typeface="Verdana"/>
                          <a:cs typeface="Verdana"/>
                        </a:rPr>
                        <a:t>1</a:t>
                      </a:r>
                      <a:endParaRPr sz="1800">
                        <a:latin typeface="Verdana"/>
                        <a:cs typeface="Verdana"/>
                      </a:endParaRPr>
                    </a:p>
                  </a:txBody>
                  <a:tcPr marL="0" marR="0" marT="136525" marB="0"/>
                </a:tc>
                <a:extLst>
                  <a:ext uri="{0D108BD9-81ED-4DB2-BD59-A6C34878D82A}">
                    <a16:rowId xmlns:a16="http://schemas.microsoft.com/office/drawing/2014/main" val="10003"/>
                  </a:ext>
                </a:extLst>
              </a:tr>
              <a:tr h="549275">
                <a:tc>
                  <a:txBody>
                    <a:bodyPr/>
                    <a:lstStyle/>
                    <a:p>
                      <a:pPr marL="31750">
                        <a:lnSpc>
                          <a:spcPct val="100000"/>
                        </a:lnSpc>
                        <a:spcBef>
                          <a:spcPts val="1075"/>
                        </a:spcBef>
                      </a:pPr>
                      <a:r>
                        <a:rPr sz="1800" i="1" dirty="0">
                          <a:latin typeface="Verdana"/>
                          <a:cs typeface="Verdana"/>
                        </a:rPr>
                        <a:t>5</a:t>
                      </a:r>
                      <a:endParaRPr sz="1800">
                        <a:latin typeface="Verdana"/>
                        <a:cs typeface="Verdana"/>
                      </a:endParaRPr>
                    </a:p>
                  </a:txBody>
                  <a:tcPr marL="0" marR="0" marT="136525" marB="0"/>
                </a:tc>
                <a:tc>
                  <a:txBody>
                    <a:bodyPr/>
                    <a:lstStyle/>
                    <a:p>
                      <a:pPr marL="384810">
                        <a:lnSpc>
                          <a:spcPct val="100000"/>
                        </a:lnSpc>
                        <a:spcBef>
                          <a:spcPts val="1075"/>
                        </a:spcBef>
                      </a:pPr>
                      <a:r>
                        <a:rPr sz="1800" dirty="0">
                          <a:latin typeface="Verdana"/>
                          <a:cs typeface="Verdana"/>
                        </a:rPr>
                        <a:t>DIVD</a:t>
                      </a:r>
                      <a:endParaRPr sz="1800">
                        <a:latin typeface="Verdana"/>
                        <a:cs typeface="Verdana"/>
                      </a:endParaRPr>
                    </a:p>
                  </a:txBody>
                  <a:tcPr marL="0" marR="0" marT="136525" marB="0"/>
                </a:tc>
                <a:tc>
                  <a:txBody>
                    <a:bodyPr/>
                    <a:lstStyle/>
                    <a:p>
                      <a:pPr marL="513080">
                        <a:lnSpc>
                          <a:spcPct val="100000"/>
                        </a:lnSpc>
                        <a:spcBef>
                          <a:spcPts val="1075"/>
                        </a:spcBef>
                      </a:pPr>
                      <a:r>
                        <a:rPr sz="1800" dirty="0">
                          <a:latin typeface="Verdana"/>
                          <a:cs typeface="Verdana"/>
                        </a:rPr>
                        <a:t>F4,</a:t>
                      </a:r>
                      <a:endParaRPr sz="1800">
                        <a:latin typeface="Verdana"/>
                        <a:cs typeface="Verdana"/>
                      </a:endParaRPr>
                    </a:p>
                  </a:txBody>
                  <a:tcPr marL="0" marR="0" marT="136525" marB="0"/>
                </a:tc>
                <a:tc>
                  <a:txBody>
                    <a:bodyPr/>
                    <a:lstStyle/>
                    <a:p>
                      <a:pPr marL="204470">
                        <a:lnSpc>
                          <a:spcPct val="100000"/>
                        </a:lnSpc>
                        <a:spcBef>
                          <a:spcPts val="1075"/>
                        </a:spcBef>
                      </a:pPr>
                      <a:r>
                        <a:rPr sz="1800" dirty="0">
                          <a:latin typeface="Verdana"/>
                          <a:cs typeface="Verdana"/>
                        </a:rPr>
                        <a:t>F2,</a:t>
                      </a:r>
                      <a:endParaRPr sz="1800">
                        <a:latin typeface="Verdana"/>
                        <a:cs typeface="Verdana"/>
                      </a:endParaRPr>
                    </a:p>
                  </a:txBody>
                  <a:tcPr marL="0" marR="0" marT="136525" marB="0"/>
                </a:tc>
                <a:tc>
                  <a:txBody>
                    <a:bodyPr/>
                    <a:lstStyle/>
                    <a:p>
                      <a:pPr marL="55244">
                        <a:lnSpc>
                          <a:spcPct val="100000"/>
                        </a:lnSpc>
                        <a:spcBef>
                          <a:spcPts val="1075"/>
                        </a:spcBef>
                      </a:pPr>
                      <a:r>
                        <a:rPr sz="1800" dirty="0">
                          <a:latin typeface="Verdana"/>
                          <a:cs typeface="Verdana"/>
                        </a:rPr>
                        <a:t>F8</a:t>
                      </a:r>
                      <a:endParaRPr sz="1800">
                        <a:latin typeface="Verdana"/>
                        <a:cs typeface="Verdana"/>
                      </a:endParaRPr>
                    </a:p>
                  </a:txBody>
                  <a:tcPr marL="0" marR="0" marT="136525" marB="0"/>
                </a:tc>
                <a:tc>
                  <a:txBody>
                    <a:bodyPr/>
                    <a:lstStyle/>
                    <a:p>
                      <a:pPr marL="318135">
                        <a:lnSpc>
                          <a:spcPct val="100000"/>
                        </a:lnSpc>
                        <a:spcBef>
                          <a:spcPts val="1075"/>
                        </a:spcBef>
                      </a:pPr>
                      <a:r>
                        <a:rPr sz="1800" i="1" dirty="0">
                          <a:latin typeface="Verdana"/>
                          <a:cs typeface="Verdana"/>
                        </a:rPr>
                        <a:t>4</a:t>
                      </a:r>
                      <a:endParaRPr sz="1800">
                        <a:latin typeface="Verdana"/>
                        <a:cs typeface="Verdana"/>
                      </a:endParaRPr>
                    </a:p>
                  </a:txBody>
                  <a:tcPr marL="0" marR="0" marT="136525" marB="0"/>
                </a:tc>
                <a:extLst>
                  <a:ext uri="{0D108BD9-81ED-4DB2-BD59-A6C34878D82A}">
                    <a16:rowId xmlns:a16="http://schemas.microsoft.com/office/drawing/2014/main" val="10004"/>
                  </a:ext>
                </a:extLst>
              </a:tr>
              <a:tr h="413384">
                <a:tc>
                  <a:txBody>
                    <a:bodyPr/>
                    <a:lstStyle/>
                    <a:p>
                      <a:pPr marL="31750">
                        <a:lnSpc>
                          <a:spcPts val="2080"/>
                        </a:lnSpc>
                        <a:spcBef>
                          <a:spcPts val="1075"/>
                        </a:spcBef>
                      </a:pPr>
                      <a:r>
                        <a:rPr sz="1800" i="1" dirty="0">
                          <a:latin typeface="Verdana"/>
                          <a:cs typeface="Verdana"/>
                        </a:rPr>
                        <a:t>6</a:t>
                      </a:r>
                      <a:endParaRPr sz="1800">
                        <a:latin typeface="Verdana"/>
                        <a:cs typeface="Verdana"/>
                      </a:endParaRPr>
                    </a:p>
                  </a:txBody>
                  <a:tcPr marL="0" marR="0" marT="136525" marB="0"/>
                </a:tc>
                <a:tc>
                  <a:txBody>
                    <a:bodyPr/>
                    <a:lstStyle/>
                    <a:p>
                      <a:pPr marL="384810">
                        <a:lnSpc>
                          <a:spcPts val="2080"/>
                        </a:lnSpc>
                        <a:spcBef>
                          <a:spcPts val="1075"/>
                        </a:spcBef>
                      </a:pPr>
                      <a:r>
                        <a:rPr sz="1800" dirty="0">
                          <a:latin typeface="Verdana"/>
                          <a:cs typeface="Verdana"/>
                        </a:rPr>
                        <a:t>ADDD</a:t>
                      </a:r>
                      <a:endParaRPr sz="1800">
                        <a:latin typeface="Verdana"/>
                        <a:cs typeface="Verdana"/>
                      </a:endParaRPr>
                    </a:p>
                  </a:txBody>
                  <a:tcPr marL="0" marR="0" marT="136525" marB="0"/>
                </a:tc>
                <a:tc>
                  <a:txBody>
                    <a:bodyPr/>
                    <a:lstStyle/>
                    <a:p>
                      <a:pPr marL="513080">
                        <a:lnSpc>
                          <a:spcPts val="2080"/>
                        </a:lnSpc>
                        <a:spcBef>
                          <a:spcPts val="1075"/>
                        </a:spcBef>
                      </a:pPr>
                      <a:r>
                        <a:rPr sz="1800" dirty="0">
                          <a:latin typeface="Verdana"/>
                          <a:cs typeface="Verdana"/>
                        </a:rPr>
                        <a:t>F10,</a:t>
                      </a:r>
                      <a:endParaRPr sz="1800">
                        <a:latin typeface="Verdana"/>
                        <a:cs typeface="Verdana"/>
                      </a:endParaRPr>
                    </a:p>
                  </a:txBody>
                  <a:tcPr marL="0" marR="0" marT="136525" marB="0"/>
                </a:tc>
                <a:tc>
                  <a:txBody>
                    <a:bodyPr/>
                    <a:lstStyle/>
                    <a:p>
                      <a:pPr marL="204470">
                        <a:lnSpc>
                          <a:spcPts val="2080"/>
                        </a:lnSpc>
                        <a:spcBef>
                          <a:spcPts val="1075"/>
                        </a:spcBef>
                      </a:pPr>
                      <a:r>
                        <a:rPr sz="1800" dirty="0">
                          <a:latin typeface="Verdana"/>
                          <a:cs typeface="Verdana"/>
                        </a:rPr>
                        <a:t>F6,</a:t>
                      </a:r>
                      <a:endParaRPr sz="1800">
                        <a:latin typeface="Verdana"/>
                        <a:cs typeface="Verdana"/>
                      </a:endParaRPr>
                    </a:p>
                  </a:txBody>
                  <a:tcPr marL="0" marR="0" marT="136525" marB="0"/>
                </a:tc>
                <a:tc>
                  <a:txBody>
                    <a:bodyPr/>
                    <a:lstStyle/>
                    <a:p>
                      <a:pPr marL="55244">
                        <a:lnSpc>
                          <a:spcPts val="2080"/>
                        </a:lnSpc>
                        <a:spcBef>
                          <a:spcPts val="1075"/>
                        </a:spcBef>
                      </a:pPr>
                      <a:r>
                        <a:rPr sz="1800" dirty="0">
                          <a:latin typeface="Verdana"/>
                          <a:cs typeface="Verdana"/>
                        </a:rPr>
                        <a:t>F4</a:t>
                      </a:r>
                      <a:endParaRPr sz="1800">
                        <a:latin typeface="Verdana"/>
                        <a:cs typeface="Verdana"/>
                      </a:endParaRPr>
                    </a:p>
                  </a:txBody>
                  <a:tcPr marL="0" marR="0" marT="136525" marB="0"/>
                </a:tc>
                <a:tc>
                  <a:txBody>
                    <a:bodyPr/>
                    <a:lstStyle/>
                    <a:p>
                      <a:pPr marL="318135">
                        <a:lnSpc>
                          <a:spcPts val="2080"/>
                        </a:lnSpc>
                        <a:spcBef>
                          <a:spcPts val="1075"/>
                        </a:spcBef>
                      </a:pPr>
                      <a:r>
                        <a:rPr sz="1800" i="1" dirty="0">
                          <a:latin typeface="Verdana"/>
                          <a:cs typeface="Verdana"/>
                        </a:rPr>
                        <a:t>1</a:t>
                      </a:r>
                      <a:endParaRPr sz="1800" dirty="0">
                        <a:latin typeface="Verdana"/>
                        <a:cs typeface="Verdana"/>
                      </a:endParaRPr>
                    </a:p>
                  </a:txBody>
                  <a:tcPr marL="0" marR="0" marT="136525" marB="0"/>
                </a:tc>
                <a:extLst>
                  <a:ext uri="{0D108BD9-81ED-4DB2-BD59-A6C34878D82A}">
                    <a16:rowId xmlns:a16="http://schemas.microsoft.com/office/drawing/2014/main" val="10005"/>
                  </a:ext>
                </a:extLst>
              </a:tr>
            </a:tbl>
          </a:graphicData>
        </a:graphic>
      </p:graphicFrame>
      <p:sp>
        <p:nvSpPr>
          <p:cNvPr id="32" name="object 5"/>
          <p:cNvSpPr/>
          <p:nvPr/>
        </p:nvSpPr>
        <p:spPr>
          <a:xfrm>
            <a:off x="7081180" y="1362354"/>
            <a:ext cx="508634" cy="546735"/>
          </a:xfrm>
          <a:custGeom>
            <a:avLst/>
            <a:gdLst/>
            <a:ahLst/>
            <a:cxnLst/>
            <a:rect l="l" t="t" r="r" b="b"/>
            <a:pathLst>
              <a:path w="508634" h="546735">
                <a:moveTo>
                  <a:pt x="508253" y="272795"/>
                </a:moveTo>
                <a:lnTo>
                  <a:pt x="504141" y="223704"/>
                </a:lnTo>
                <a:lnTo>
                  <a:pt x="492290" y="177522"/>
                </a:lnTo>
                <a:lnTo>
                  <a:pt x="473427" y="135015"/>
                </a:lnTo>
                <a:lnTo>
                  <a:pt x="448280" y="96948"/>
                </a:lnTo>
                <a:lnTo>
                  <a:pt x="417576" y="64087"/>
                </a:lnTo>
                <a:lnTo>
                  <a:pt x="382043" y="37196"/>
                </a:lnTo>
                <a:lnTo>
                  <a:pt x="342409" y="17042"/>
                </a:lnTo>
                <a:lnTo>
                  <a:pt x="299400" y="4388"/>
                </a:lnTo>
                <a:lnTo>
                  <a:pt x="253745" y="0"/>
                </a:lnTo>
                <a:lnTo>
                  <a:pt x="208116" y="4388"/>
                </a:lnTo>
                <a:lnTo>
                  <a:pt x="165178" y="17042"/>
                </a:lnTo>
                <a:lnTo>
                  <a:pt x="125645" y="37196"/>
                </a:lnTo>
                <a:lnTo>
                  <a:pt x="90232" y="64087"/>
                </a:lnTo>
                <a:lnTo>
                  <a:pt x="59655" y="96948"/>
                </a:lnTo>
                <a:lnTo>
                  <a:pt x="34628" y="135015"/>
                </a:lnTo>
                <a:lnTo>
                  <a:pt x="15867" y="177522"/>
                </a:lnTo>
                <a:lnTo>
                  <a:pt x="4085" y="223704"/>
                </a:lnTo>
                <a:lnTo>
                  <a:pt x="0" y="272795"/>
                </a:lnTo>
                <a:lnTo>
                  <a:pt x="4085" y="321914"/>
                </a:lnTo>
                <a:lnTo>
                  <a:pt x="15867" y="368166"/>
                </a:lnTo>
                <a:lnTo>
                  <a:pt x="34628" y="410774"/>
                </a:lnTo>
                <a:lnTo>
                  <a:pt x="59655" y="448961"/>
                </a:lnTo>
                <a:lnTo>
                  <a:pt x="90232" y="481948"/>
                </a:lnTo>
                <a:lnTo>
                  <a:pt x="125645" y="508959"/>
                </a:lnTo>
                <a:lnTo>
                  <a:pt x="165178" y="529215"/>
                </a:lnTo>
                <a:lnTo>
                  <a:pt x="208116" y="541939"/>
                </a:lnTo>
                <a:lnTo>
                  <a:pt x="253745" y="546353"/>
                </a:lnTo>
                <a:lnTo>
                  <a:pt x="299400" y="541939"/>
                </a:lnTo>
                <a:lnTo>
                  <a:pt x="342409" y="529215"/>
                </a:lnTo>
                <a:lnTo>
                  <a:pt x="382043" y="508959"/>
                </a:lnTo>
                <a:lnTo>
                  <a:pt x="417576" y="481948"/>
                </a:lnTo>
                <a:lnTo>
                  <a:pt x="448280" y="448961"/>
                </a:lnTo>
                <a:lnTo>
                  <a:pt x="473427" y="410774"/>
                </a:lnTo>
                <a:lnTo>
                  <a:pt x="492290" y="368166"/>
                </a:lnTo>
                <a:lnTo>
                  <a:pt x="504141" y="321914"/>
                </a:lnTo>
                <a:lnTo>
                  <a:pt x="508253" y="272795"/>
                </a:lnTo>
                <a:close/>
              </a:path>
            </a:pathLst>
          </a:custGeom>
          <a:solidFill>
            <a:srgbClr val="91A67C"/>
          </a:solidFill>
        </p:spPr>
        <p:txBody>
          <a:bodyPr wrap="square" lIns="0" tIns="0" rIns="0" bIns="0" rtlCol="0"/>
          <a:lstStyle/>
          <a:p>
            <a:endParaRPr/>
          </a:p>
        </p:txBody>
      </p:sp>
      <p:sp>
        <p:nvSpPr>
          <p:cNvPr id="33" name="object 6"/>
          <p:cNvSpPr/>
          <p:nvPr/>
        </p:nvSpPr>
        <p:spPr>
          <a:xfrm>
            <a:off x="7081180" y="1362354"/>
            <a:ext cx="508634" cy="546735"/>
          </a:xfrm>
          <a:custGeom>
            <a:avLst/>
            <a:gdLst/>
            <a:ahLst/>
            <a:cxnLst/>
            <a:rect l="l" t="t" r="r" b="b"/>
            <a:pathLst>
              <a:path w="508634" h="546735">
                <a:moveTo>
                  <a:pt x="253745" y="0"/>
                </a:moveTo>
                <a:lnTo>
                  <a:pt x="208116" y="4388"/>
                </a:lnTo>
                <a:lnTo>
                  <a:pt x="165178" y="17042"/>
                </a:lnTo>
                <a:lnTo>
                  <a:pt x="125645" y="37196"/>
                </a:lnTo>
                <a:lnTo>
                  <a:pt x="90232" y="64087"/>
                </a:lnTo>
                <a:lnTo>
                  <a:pt x="59655" y="96948"/>
                </a:lnTo>
                <a:lnTo>
                  <a:pt x="34628" y="135015"/>
                </a:lnTo>
                <a:lnTo>
                  <a:pt x="15867" y="177522"/>
                </a:lnTo>
                <a:lnTo>
                  <a:pt x="4085" y="223704"/>
                </a:lnTo>
                <a:lnTo>
                  <a:pt x="0" y="272795"/>
                </a:lnTo>
                <a:lnTo>
                  <a:pt x="4085" y="321914"/>
                </a:lnTo>
                <a:lnTo>
                  <a:pt x="15867" y="368166"/>
                </a:lnTo>
                <a:lnTo>
                  <a:pt x="34628" y="410774"/>
                </a:lnTo>
                <a:lnTo>
                  <a:pt x="59655" y="448961"/>
                </a:lnTo>
                <a:lnTo>
                  <a:pt x="90232" y="481948"/>
                </a:lnTo>
                <a:lnTo>
                  <a:pt x="125645" y="508959"/>
                </a:lnTo>
                <a:lnTo>
                  <a:pt x="165178" y="529215"/>
                </a:lnTo>
                <a:lnTo>
                  <a:pt x="208116" y="541939"/>
                </a:lnTo>
                <a:lnTo>
                  <a:pt x="253745" y="546353"/>
                </a:lnTo>
                <a:lnTo>
                  <a:pt x="299400" y="541939"/>
                </a:lnTo>
                <a:lnTo>
                  <a:pt x="342409" y="529215"/>
                </a:lnTo>
                <a:lnTo>
                  <a:pt x="382043" y="508959"/>
                </a:lnTo>
                <a:lnTo>
                  <a:pt x="417576" y="481948"/>
                </a:lnTo>
                <a:lnTo>
                  <a:pt x="448280" y="448961"/>
                </a:lnTo>
                <a:lnTo>
                  <a:pt x="473427" y="410774"/>
                </a:lnTo>
                <a:lnTo>
                  <a:pt x="492290" y="368166"/>
                </a:lnTo>
                <a:lnTo>
                  <a:pt x="504141" y="321914"/>
                </a:lnTo>
                <a:lnTo>
                  <a:pt x="508253" y="272795"/>
                </a:lnTo>
                <a:lnTo>
                  <a:pt x="504141" y="223704"/>
                </a:lnTo>
                <a:lnTo>
                  <a:pt x="492290" y="177522"/>
                </a:lnTo>
                <a:lnTo>
                  <a:pt x="473427" y="135015"/>
                </a:lnTo>
                <a:lnTo>
                  <a:pt x="448280" y="96948"/>
                </a:lnTo>
                <a:lnTo>
                  <a:pt x="417576" y="64087"/>
                </a:lnTo>
                <a:lnTo>
                  <a:pt x="382043" y="37196"/>
                </a:lnTo>
                <a:lnTo>
                  <a:pt x="342409" y="17042"/>
                </a:lnTo>
                <a:lnTo>
                  <a:pt x="299400" y="4388"/>
                </a:lnTo>
                <a:lnTo>
                  <a:pt x="253745" y="0"/>
                </a:lnTo>
                <a:close/>
              </a:path>
            </a:pathLst>
          </a:custGeom>
          <a:ln w="9525">
            <a:solidFill>
              <a:srgbClr val="FF0000"/>
            </a:solidFill>
          </a:ln>
        </p:spPr>
        <p:txBody>
          <a:bodyPr wrap="square" lIns="0" tIns="0" rIns="0" bIns="0" rtlCol="0"/>
          <a:lstStyle/>
          <a:p>
            <a:endParaRPr/>
          </a:p>
        </p:txBody>
      </p:sp>
      <p:sp>
        <p:nvSpPr>
          <p:cNvPr id="34" name="object 7"/>
          <p:cNvSpPr txBox="1"/>
          <p:nvPr/>
        </p:nvSpPr>
        <p:spPr>
          <a:xfrm>
            <a:off x="7207925" y="1475384"/>
            <a:ext cx="187325" cy="330200"/>
          </a:xfrm>
          <a:prstGeom prst="rect">
            <a:avLst/>
          </a:prstGeom>
        </p:spPr>
        <p:txBody>
          <a:bodyPr vert="horz" wrap="square" lIns="0" tIns="12065" rIns="0" bIns="0" rtlCol="0">
            <a:spAutoFit/>
          </a:bodyPr>
          <a:lstStyle/>
          <a:p>
            <a:pPr marL="12700">
              <a:lnSpc>
                <a:spcPct val="100000"/>
              </a:lnSpc>
              <a:spcBef>
                <a:spcPts val="95"/>
              </a:spcBef>
            </a:pPr>
            <a:r>
              <a:rPr sz="2000" i="1" spc="-5" dirty="0">
                <a:latin typeface="Verdana"/>
                <a:cs typeface="Verdana"/>
              </a:rPr>
              <a:t>1</a:t>
            </a:r>
            <a:endParaRPr sz="2000">
              <a:latin typeface="Verdana"/>
              <a:cs typeface="Verdana"/>
            </a:endParaRPr>
          </a:p>
        </p:txBody>
      </p:sp>
      <p:sp>
        <p:nvSpPr>
          <p:cNvPr id="35" name="object 8"/>
          <p:cNvSpPr/>
          <p:nvPr/>
        </p:nvSpPr>
        <p:spPr>
          <a:xfrm>
            <a:off x="8363625" y="1362354"/>
            <a:ext cx="508634" cy="546735"/>
          </a:xfrm>
          <a:custGeom>
            <a:avLst/>
            <a:gdLst/>
            <a:ahLst/>
            <a:cxnLst/>
            <a:rect l="l" t="t" r="r" b="b"/>
            <a:pathLst>
              <a:path w="508634" h="546735">
                <a:moveTo>
                  <a:pt x="508254" y="272795"/>
                </a:moveTo>
                <a:lnTo>
                  <a:pt x="504168" y="223704"/>
                </a:lnTo>
                <a:lnTo>
                  <a:pt x="492387" y="177522"/>
                </a:lnTo>
                <a:lnTo>
                  <a:pt x="473625" y="135015"/>
                </a:lnTo>
                <a:lnTo>
                  <a:pt x="448598" y="96948"/>
                </a:lnTo>
                <a:lnTo>
                  <a:pt x="418021" y="64087"/>
                </a:lnTo>
                <a:lnTo>
                  <a:pt x="382608" y="37196"/>
                </a:lnTo>
                <a:lnTo>
                  <a:pt x="343075" y="17042"/>
                </a:lnTo>
                <a:lnTo>
                  <a:pt x="300136" y="4388"/>
                </a:lnTo>
                <a:lnTo>
                  <a:pt x="254507" y="0"/>
                </a:lnTo>
                <a:lnTo>
                  <a:pt x="208852" y="4388"/>
                </a:lnTo>
                <a:lnTo>
                  <a:pt x="165844" y="17042"/>
                </a:lnTo>
                <a:lnTo>
                  <a:pt x="126209" y="37196"/>
                </a:lnTo>
                <a:lnTo>
                  <a:pt x="90676" y="64087"/>
                </a:lnTo>
                <a:lnTo>
                  <a:pt x="59973" y="96948"/>
                </a:lnTo>
                <a:lnTo>
                  <a:pt x="34826" y="135015"/>
                </a:lnTo>
                <a:lnTo>
                  <a:pt x="15963" y="177522"/>
                </a:lnTo>
                <a:lnTo>
                  <a:pt x="4112" y="223704"/>
                </a:lnTo>
                <a:lnTo>
                  <a:pt x="0" y="272796"/>
                </a:lnTo>
                <a:lnTo>
                  <a:pt x="4112" y="321914"/>
                </a:lnTo>
                <a:lnTo>
                  <a:pt x="15963" y="368166"/>
                </a:lnTo>
                <a:lnTo>
                  <a:pt x="34826" y="410774"/>
                </a:lnTo>
                <a:lnTo>
                  <a:pt x="59973" y="448961"/>
                </a:lnTo>
                <a:lnTo>
                  <a:pt x="90676" y="481948"/>
                </a:lnTo>
                <a:lnTo>
                  <a:pt x="126209" y="508959"/>
                </a:lnTo>
                <a:lnTo>
                  <a:pt x="165844" y="529215"/>
                </a:lnTo>
                <a:lnTo>
                  <a:pt x="208852" y="541939"/>
                </a:lnTo>
                <a:lnTo>
                  <a:pt x="254507" y="546353"/>
                </a:lnTo>
                <a:lnTo>
                  <a:pt x="300136" y="541939"/>
                </a:lnTo>
                <a:lnTo>
                  <a:pt x="343075" y="529215"/>
                </a:lnTo>
                <a:lnTo>
                  <a:pt x="382608" y="508959"/>
                </a:lnTo>
                <a:lnTo>
                  <a:pt x="418021" y="481948"/>
                </a:lnTo>
                <a:lnTo>
                  <a:pt x="448598" y="448961"/>
                </a:lnTo>
                <a:lnTo>
                  <a:pt x="473625" y="410774"/>
                </a:lnTo>
                <a:lnTo>
                  <a:pt x="492387" y="368166"/>
                </a:lnTo>
                <a:lnTo>
                  <a:pt x="504168" y="321914"/>
                </a:lnTo>
                <a:lnTo>
                  <a:pt x="508254" y="272795"/>
                </a:lnTo>
                <a:close/>
              </a:path>
            </a:pathLst>
          </a:custGeom>
          <a:solidFill>
            <a:srgbClr val="91A67C"/>
          </a:solidFill>
        </p:spPr>
        <p:txBody>
          <a:bodyPr wrap="square" lIns="0" tIns="0" rIns="0" bIns="0" rtlCol="0"/>
          <a:lstStyle/>
          <a:p>
            <a:endParaRPr/>
          </a:p>
        </p:txBody>
      </p:sp>
      <p:sp>
        <p:nvSpPr>
          <p:cNvPr id="36" name="object 9"/>
          <p:cNvSpPr/>
          <p:nvPr/>
        </p:nvSpPr>
        <p:spPr>
          <a:xfrm>
            <a:off x="8363625" y="1362354"/>
            <a:ext cx="508634" cy="546735"/>
          </a:xfrm>
          <a:custGeom>
            <a:avLst/>
            <a:gdLst/>
            <a:ahLst/>
            <a:cxnLst/>
            <a:rect l="l" t="t" r="r" b="b"/>
            <a:pathLst>
              <a:path w="508634" h="546735">
                <a:moveTo>
                  <a:pt x="254507" y="0"/>
                </a:moveTo>
                <a:lnTo>
                  <a:pt x="208852" y="4388"/>
                </a:lnTo>
                <a:lnTo>
                  <a:pt x="165844" y="17042"/>
                </a:lnTo>
                <a:lnTo>
                  <a:pt x="126209" y="37196"/>
                </a:lnTo>
                <a:lnTo>
                  <a:pt x="90676" y="64087"/>
                </a:lnTo>
                <a:lnTo>
                  <a:pt x="59973" y="96948"/>
                </a:lnTo>
                <a:lnTo>
                  <a:pt x="34826" y="135015"/>
                </a:lnTo>
                <a:lnTo>
                  <a:pt x="15963" y="177522"/>
                </a:lnTo>
                <a:lnTo>
                  <a:pt x="4112" y="223704"/>
                </a:lnTo>
                <a:lnTo>
                  <a:pt x="0" y="272796"/>
                </a:lnTo>
                <a:lnTo>
                  <a:pt x="4112" y="321914"/>
                </a:lnTo>
                <a:lnTo>
                  <a:pt x="15963" y="368166"/>
                </a:lnTo>
                <a:lnTo>
                  <a:pt x="34826" y="410774"/>
                </a:lnTo>
                <a:lnTo>
                  <a:pt x="59973" y="448961"/>
                </a:lnTo>
                <a:lnTo>
                  <a:pt x="90676" y="481948"/>
                </a:lnTo>
                <a:lnTo>
                  <a:pt x="126209" y="508959"/>
                </a:lnTo>
                <a:lnTo>
                  <a:pt x="165844" y="529215"/>
                </a:lnTo>
                <a:lnTo>
                  <a:pt x="208852" y="541939"/>
                </a:lnTo>
                <a:lnTo>
                  <a:pt x="254507" y="546353"/>
                </a:lnTo>
                <a:lnTo>
                  <a:pt x="300136" y="541939"/>
                </a:lnTo>
                <a:lnTo>
                  <a:pt x="343075" y="529215"/>
                </a:lnTo>
                <a:lnTo>
                  <a:pt x="382608" y="508959"/>
                </a:lnTo>
                <a:lnTo>
                  <a:pt x="418021" y="481948"/>
                </a:lnTo>
                <a:lnTo>
                  <a:pt x="448598" y="448961"/>
                </a:lnTo>
                <a:lnTo>
                  <a:pt x="473625" y="410774"/>
                </a:lnTo>
                <a:lnTo>
                  <a:pt x="492387" y="368166"/>
                </a:lnTo>
                <a:lnTo>
                  <a:pt x="504168" y="321914"/>
                </a:lnTo>
                <a:lnTo>
                  <a:pt x="508254" y="272795"/>
                </a:lnTo>
                <a:lnTo>
                  <a:pt x="504168" y="223704"/>
                </a:lnTo>
                <a:lnTo>
                  <a:pt x="492387" y="177522"/>
                </a:lnTo>
                <a:lnTo>
                  <a:pt x="473625" y="135015"/>
                </a:lnTo>
                <a:lnTo>
                  <a:pt x="448598" y="96948"/>
                </a:lnTo>
                <a:lnTo>
                  <a:pt x="418021" y="64087"/>
                </a:lnTo>
                <a:lnTo>
                  <a:pt x="382608" y="37196"/>
                </a:lnTo>
                <a:lnTo>
                  <a:pt x="343075" y="17042"/>
                </a:lnTo>
                <a:lnTo>
                  <a:pt x="300136" y="4388"/>
                </a:lnTo>
                <a:lnTo>
                  <a:pt x="254507" y="0"/>
                </a:lnTo>
                <a:close/>
              </a:path>
            </a:pathLst>
          </a:custGeom>
          <a:ln w="9525">
            <a:solidFill>
              <a:srgbClr val="FF0000"/>
            </a:solidFill>
          </a:ln>
        </p:spPr>
        <p:txBody>
          <a:bodyPr wrap="square" lIns="0" tIns="0" rIns="0" bIns="0" rtlCol="0"/>
          <a:lstStyle/>
          <a:p>
            <a:endParaRPr/>
          </a:p>
        </p:txBody>
      </p:sp>
      <p:sp>
        <p:nvSpPr>
          <p:cNvPr id="37" name="object 10"/>
          <p:cNvSpPr txBox="1"/>
          <p:nvPr/>
        </p:nvSpPr>
        <p:spPr>
          <a:xfrm>
            <a:off x="8516280" y="1462429"/>
            <a:ext cx="187325" cy="330200"/>
          </a:xfrm>
          <a:prstGeom prst="rect">
            <a:avLst/>
          </a:prstGeom>
        </p:spPr>
        <p:txBody>
          <a:bodyPr vert="horz" wrap="square" lIns="0" tIns="12065" rIns="0" bIns="0" rtlCol="0">
            <a:spAutoFit/>
          </a:bodyPr>
          <a:lstStyle/>
          <a:p>
            <a:pPr marL="12700">
              <a:lnSpc>
                <a:spcPct val="100000"/>
              </a:lnSpc>
              <a:spcBef>
                <a:spcPts val="95"/>
              </a:spcBef>
            </a:pPr>
            <a:r>
              <a:rPr sz="2000" i="1" spc="-5" dirty="0">
                <a:latin typeface="Verdana"/>
                <a:cs typeface="Verdana"/>
              </a:rPr>
              <a:t>2</a:t>
            </a:r>
            <a:endParaRPr sz="2000">
              <a:latin typeface="Verdana"/>
              <a:cs typeface="Verdana"/>
            </a:endParaRPr>
          </a:p>
        </p:txBody>
      </p:sp>
      <p:sp>
        <p:nvSpPr>
          <p:cNvPr id="38" name="object 11"/>
          <p:cNvSpPr/>
          <p:nvPr/>
        </p:nvSpPr>
        <p:spPr>
          <a:xfrm>
            <a:off x="8363625" y="2454299"/>
            <a:ext cx="508634" cy="546735"/>
          </a:xfrm>
          <a:custGeom>
            <a:avLst/>
            <a:gdLst/>
            <a:ahLst/>
            <a:cxnLst/>
            <a:rect l="l" t="t" r="r" b="b"/>
            <a:pathLst>
              <a:path w="508634" h="546735">
                <a:moveTo>
                  <a:pt x="508254" y="273557"/>
                </a:moveTo>
                <a:lnTo>
                  <a:pt x="504168" y="224439"/>
                </a:lnTo>
                <a:lnTo>
                  <a:pt x="492387" y="178187"/>
                </a:lnTo>
                <a:lnTo>
                  <a:pt x="473625" y="135579"/>
                </a:lnTo>
                <a:lnTo>
                  <a:pt x="448598" y="97392"/>
                </a:lnTo>
                <a:lnTo>
                  <a:pt x="418021" y="64405"/>
                </a:lnTo>
                <a:lnTo>
                  <a:pt x="382608" y="37394"/>
                </a:lnTo>
                <a:lnTo>
                  <a:pt x="343075" y="17138"/>
                </a:lnTo>
                <a:lnTo>
                  <a:pt x="300136" y="4414"/>
                </a:lnTo>
                <a:lnTo>
                  <a:pt x="254507" y="0"/>
                </a:lnTo>
                <a:lnTo>
                  <a:pt x="208852" y="4414"/>
                </a:lnTo>
                <a:lnTo>
                  <a:pt x="165844" y="17138"/>
                </a:lnTo>
                <a:lnTo>
                  <a:pt x="126209" y="37394"/>
                </a:lnTo>
                <a:lnTo>
                  <a:pt x="90676" y="64405"/>
                </a:lnTo>
                <a:lnTo>
                  <a:pt x="59973" y="97392"/>
                </a:lnTo>
                <a:lnTo>
                  <a:pt x="34826" y="135579"/>
                </a:lnTo>
                <a:lnTo>
                  <a:pt x="15963" y="178187"/>
                </a:lnTo>
                <a:lnTo>
                  <a:pt x="4112" y="224439"/>
                </a:lnTo>
                <a:lnTo>
                  <a:pt x="0" y="273557"/>
                </a:lnTo>
                <a:lnTo>
                  <a:pt x="4112" y="322649"/>
                </a:lnTo>
                <a:lnTo>
                  <a:pt x="15963" y="368831"/>
                </a:lnTo>
                <a:lnTo>
                  <a:pt x="34826" y="411338"/>
                </a:lnTo>
                <a:lnTo>
                  <a:pt x="59973" y="449405"/>
                </a:lnTo>
                <a:lnTo>
                  <a:pt x="90676" y="482266"/>
                </a:lnTo>
                <a:lnTo>
                  <a:pt x="126209" y="509157"/>
                </a:lnTo>
                <a:lnTo>
                  <a:pt x="165844" y="529311"/>
                </a:lnTo>
                <a:lnTo>
                  <a:pt x="208852" y="541965"/>
                </a:lnTo>
                <a:lnTo>
                  <a:pt x="254507" y="546354"/>
                </a:lnTo>
                <a:lnTo>
                  <a:pt x="300136" y="541965"/>
                </a:lnTo>
                <a:lnTo>
                  <a:pt x="343075" y="529311"/>
                </a:lnTo>
                <a:lnTo>
                  <a:pt x="382608" y="509157"/>
                </a:lnTo>
                <a:lnTo>
                  <a:pt x="418021" y="482266"/>
                </a:lnTo>
                <a:lnTo>
                  <a:pt x="448598" y="449405"/>
                </a:lnTo>
                <a:lnTo>
                  <a:pt x="473625" y="411338"/>
                </a:lnTo>
                <a:lnTo>
                  <a:pt x="492387" y="368831"/>
                </a:lnTo>
                <a:lnTo>
                  <a:pt x="504168" y="322649"/>
                </a:lnTo>
                <a:lnTo>
                  <a:pt x="508254" y="273557"/>
                </a:lnTo>
                <a:close/>
              </a:path>
            </a:pathLst>
          </a:custGeom>
          <a:solidFill>
            <a:srgbClr val="91A67C"/>
          </a:solidFill>
        </p:spPr>
        <p:txBody>
          <a:bodyPr wrap="square" lIns="0" tIns="0" rIns="0" bIns="0" rtlCol="0"/>
          <a:lstStyle/>
          <a:p>
            <a:endParaRPr/>
          </a:p>
        </p:txBody>
      </p:sp>
      <p:sp>
        <p:nvSpPr>
          <p:cNvPr id="39" name="object 12"/>
          <p:cNvSpPr/>
          <p:nvPr/>
        </p:nvSpPr>
        <p:spPr>
          <a:xfrm>
            <a:off x="8363625" y="2454299"/>
            <a:ext cx="508634" cy="546735"/>
          </a:xfrm>
          <a:custGeom>
            <a:avLst/>
            <a:gdLst/>
            <a:ahLst/>
            <a:cxnLst/>
            <a:rect l="l" t="t" r="r" b="b"/>
            <a:pathLst>
              <a:path w="508634" h="546735">
                <a:moveTo>
                  <a:pt x="254507" y="0"/>
                </a:moveTo>
                <a:lnTo>
                  <a:pt x="208852" y="4414"/>
                </a:lnTo>
                <a:lnTo>
                  <a:pt x="165844" y="17138"/>
                </a:lnTo>
                <a:lnTo>
                  <a:pt x="126209" y="37394"/>
                </a:lnTo>
                <a:lnTo>
                  <a:pt x="90676" y="64405"/>
                </a:lnTo>
                <a:lnTo>
                  <a:pt x="59973" y="97392"/>
                </a:lnTo>
                <a:lnTo>
                  <a:pt x="34826" y="135579"/>
                </a:lnTo>
                <a:lnTo>
                  <a:pt x="15963" y="178187"/>
                </a:lnTo>
                <a:lnTo>
                  <a:pt x="4112" y="224439"/>
                </a:lnTo>
                <a:lnTo>
                  <a:pt x="0" y="273557"/>
                </a:lnTo>
                <a:lnTo>
                  <a:pt x="4112" y="322649"/>
                </a:lnTo>
                <a:lnTo>
                  <a:pt x="15963" y="368831"/>
                </a:lnTo>
                <a:lnTo>
                  <a:pt x="34826" y="411338"/>
                </a:lnTo>
                <a:lnTo>
                  <a:pt x="59973" y="449405"/>
                </a:lnTo>
                <a:lnTo>
                  <a:pt x="90676" y="482266"/>
                </a:lnTo>
                <a:lnTo>
                  <a:pt x="126209" y="509157"/>
                </a:lnTo>
                <a:lnTo>
                  <a:pt x="165844" y="529311"/>
                </a:lnTo>
                <a:lnTo>
                  <a:pt x="208852" y="541965"/>
                </a:lnTo>
                <a:lnTo>
                  <a:pt x="254507" y="546354"/>
                </a:lnTo>
                <a:lnTo>
                  <a:pt x="300136" y="541965"/>
                </a:lnTo>
                <a:lnTo>
                  <a:pt x="343075" y="529311"/>
                </a:lnTo>
                <a:lnTo>
                  <a:pt x="382608" y="509157"/>
                </a:lnTo>
                <a:lnTo>
                  <a:pt x="418021" y="482266"/>
                </a:lnTo>
                <a:lnTo>
                  <a:pt x="448598" y="449405"/>
                </a:lnTo>
                <a:lnTo>
                  <a:pt x="473625" y="411338"/>
                </a:lnTo>
                <a:lnTo>
                  <a:pt x="492387" y="368831"/>
                </a:lnTo>
                <a:lnTo>
                  <a:pt x="504168" y="322649"/>
                </a:lnTo>
                <a:lnTo>
                  <a:pt x="508254" y="273557"/>
                </a:lnTo>
                <a:lnTo>
                  <a:pt x="504168" y="224439"/>
                </a:lnTo>
                <a:lnTo>
                  <a:pt x="492387" y="178187"/>
                </a:lnTo>
                <a:lnTo>
                  <a:pt x="473625" y="135579"/>
                </a:lnTo>
                <a:lnTo>
                  <a:pt x="448598" y="97392"/>
                </a:lnTo>
                <a:lnTo>
                  <a:pt x="418021" y="64405"/>
                </a:lnTo>
                <a:lnTo>
                  <a:pt x="382608" y="37394"/>
                </a:lnTo>
                <a:lnTo>
                  <a:pt x="343075" y="17138"/>
                </a:lnTo>
                <a:lnTo>
                  <a:pt x="300136" y="4414"/>
                </a:lnTo>
                <a:lnTo>
                  <a:pt x="254507" y="0"/>
                </a:lnTo>
                <a:close/>
              </a:path>
            </a:pathLst>
          </a:custGeom>
          <a:ln w="9525">
            <a:solidFill>
              <a:srgbClr val="FF0000"/>
            </a:solidFill>
          </a:ln>
        </p:spPr>
        <p:txBody>
          <a:bodyPr wrap="square" lIns="0" tIns="0" rIns="0" bIns="0" rtlCol="0"/>
          <a:lstStyle/>
          <a:p>
            <a:endParaRPr/>
          </a:p>
        </p:txBody>
      </p:sp>
      <p:sp>
        <p:nvSpPr>
          <p:cNvPr id="40" name="object 13"/>
          <p:cNvSpPr txBox="1"/>
          <p:nvPr/>
        </p:nvSpPr>
        <p:spPr>
          <a:xfrm>
            <a:off x="8503325" y="2567329"/>
            <a:ext cx="187325" cy="330200"/>
          </a:xfrm>
          <a:prstGeom prst="rect">
            <a:avLst/>
          </a:prstGeom>
        </p:spPr>
        <p:txBody>
          <a:bodyPr vert="horz" wrap="square" lIns="0" tIns="12065" rIns="0" bIns="0" rtlCol="0">
            <a:spAutoFit/>
          </a:bodyPr>
          <a:lstStyle/>
          <a:p>
            <a:pPr marL="12700">
              <a:lnSpc>
                <a:spcPct val="100000"/>
              </a:lnSpc>
              <a:spcBef>
                <a:spcPts val="95"/>
              </a:spcBef>
            </a:pPr>
            <a:r>
              <a:rPr sz="2000" i="1" spc="-5" dirty="0">
                <a:latin typeface="Verdana"/>
                <a:cs typeface="Verdana"/>
              </a:rPr>
              <a:t>3</a:t>
            </a:r>
            <a:endParaRPr sz="2000">
              <a:latin typeface="Verdana"/>
              <a:cs typeface="Verdana"/>
            </a:endParaRPr>
          </a:p>
        </p:txBody>
      </p:sp>
      <p:sp>
        <p:nvSpPr>
          <p:cNvPr id="41" name="object 14"/>
          <p:cNvSpPr/>
          <p:nvPr/>
        </p:nvSpPr>
        <p:spPr>
          <a:xfrm>
            <a:off x="7094133" y="2480207"/>
            <a:ext cx="508000" cy="546100"/>
          </a:xfrm>
          <a:custGeom>
            <a:avLst/>
            <a:gdLst/>
            <a:ahLst/>
            <a:cxnLst/>
            <a:rect l="l" t="t" r="r" b="b"/>
            <a:pathLst>
              <a:path w="508000" h="546100">
                <a:moveTo>
                  <a:pt x="507492" y="272796"/>
                </a:moveTo>
                <a:lnTo>
                  <a:pt x="503406" y="223704"/>
                </a:lnTo>
                <a:lnTo>
                  <a:pt x="491625" y="177522"/>
                </a:lnTo>
                <a:lnTo>
                  <a:pt x="472863" y="135015"/>
                </a:lnTo>
                <a:lnTo>
                  <a:pt x="447836" y="96948"/>
                </a:lnTo>
                <a:lnTo>
                  <a:pt x="417259" y="64087"/>
                </a:lnTo>
                <a:lnTo>
                  <a:pt x="381846" y="37196"/>
                </a:lnTo>
                <a:lnTo>
                  <a:pt x="342313" y="17042"/>
                </a:lnTo>
                <a:lnTo>
                  <a:pt x="299375" y="4388"/>
                </a:lnTo>
                <a:lnTo>
                  <a:pt x="253746" y="0"/>
                </a:lnTo>
                <a:lnTo>
                  <a:pt x="208117" y="4388"/>
                </a:lnTo>
                <a:lnTo>
                  <a:pt x="165178" y="17042"/>
                </a:lnTo>
                <a:lnTo>
                  <a:pt x="125645" y="37196"/>
                </a:lnTo>
                <a:lnTo>
                  <a:pt x="90232" y="64087"/>
                </a:lnTo>
                <a:lnTo>
                  <a:pt x="59655" y="96948"/>
                </a:lnTo>
                <a:lnTo>
                  <a:pt x="34628" y="135015"/>
                </a:lnTo>
                <a:lnTo>
                  <a:pt x="15867" y="177522"/>
                </a:lnTo>
                <a:lnTo>
                  <a:pt x="4085" y="223704"/>
                </a:lnTo>
                <a:lnTo>
                  <a:pt x="0" y="272796"/>
                </a:lnTo>
                <a:lnTo>
                  <a:pt x="4085" y="321888"/>
                </a:lnTo>
                <a:lnTo>
                  <a:pt x="15867" y="368070"/>
                </a:lnTo>
                <a:lnTo>
                  <a:pt x="34628" y="410576"/>
                </a:lnTo>
                <a:lnTo>
                  <a:pt x="59655" y="448643"/>
                </a:lnTo>
                <a:lnTo>
                  <a:pt x="90232" y="481504"/>
                </a:lnTo>
                <a:lnTo>
                  <a:pt x="125645" y="508395"/>
                </a:lnTo>
                <a:lnTo>
                  <a:pt x="165178" y="528549"/>
                </a:lnTo>
                <a:lnTo>
                  <a:pt x="208117" y="541203"/>
                </a:lnTo>
                <a:lnTo>
                  <a:pt x="253746" y="545591"/>
                </a:lnTo>
                <a:lnTo>
                  <a:pt x="299375" y="541203"/>
                </a:lnTo>
                <a:lnTo>
                  <a:pt x="342313" y="528549"/>
                </a:lnTo>
                <a:lnTo>
                  <a:pt x="381846" y="508395"/>
                </a:lnTo>
                <a:lnTo>
                  <a:pt x="417259" y="481504"/>
                </a:lnTo>
                <a:lnTo>
                  <a:pt x="447836" y="448643"/>
                </a:lnTo>
                <a:lnTo>
                  <a:pt x="472863" y="410576"/>
                </a:lnTo>
                <a:lnTo>
                  <a:pt x="491625" y="368070"/>
                </a:lnTo>
                <a:lnTo>
                  <a:pt x="503406" y="321888"/>
                </a:lnTo>
                <a:lnTo>
                  <a:pt x="507492" y="272796"/>
                </a:lnTo>
                <a:close/>
              </a:path>
            </a:pathLst>
          </a:custGeom>
          <a:solidFill>
            <a:srgbClr val="91A67C"/>
          </a:solidFill>
        </p:spPr>
        <p:txBody>
          <a:bodyPr wrap="square" lIns="0" tIns="0" rIns="0" bIns="0" rtlCol="0"/>
          <a:lstStyle/>
          <a:p>
            <a:endParaRPr/>
          </a:p>
        </p:txBody>
      </p:sp>
      <p:sp>
        <p:nvSpPr>
          <p:cNvPr id="42" name="object 15"/>
          <p:cNvSpPr/>
          <p:nvPr/>
        </p:nvSpPr>
        <p:spPr>
          <a:xfrm>
            <a:off x="7094133" y="2480207"/>
            <a:ext cx="508000" cy="546100"/>
          </a:xfrm>
          <a:custGeom>
            <a:avLst/>
            <a:gdLst/>
            <a:ahLst/>
            <a:cxnLst/>
            <a:rect l="l" t="t" r="r" b="b"/>
            <a:pathLst>
              <a:path w="508000" h="546100">
                <a:moveTo>
                  <a:pt x="253746" y="0"/>
                </a:moveTo>
                <a:lnTo>
                  <a:pt x="208117" y="4388"/>
                </a:lnTo>
                <a:lnTo>
                  <a:pt x="165178" y="17042"/>
                </a:lnTo>
                <a:lnTo>
                  <a:pt x="125645" y="37196"/>
                </a:lnTo>
                <a:lnTo>
                  <a:pt x="90232" y="64087"/>
                </a:lnTo>
                <a:lnTo>
                  <a:pt x="59655" y="96948"/>
                </a:lnTo>
                <a:lnTo>
                  <a:pt x="34628" y="135015"/>
                </a:lnTo>
                <a:lnTo>
                  <a:pt x="15867" y="177522"/>
                </a:lnTo>
                <a:lnTo>
                  <a:pt x="4085" y="223704"/>
                </a:lnTo>
                <a:lnTo>
                  <a:pt x="0" y="272796"/>
                </a:lnTo>
                <a:lnTo>
                  <a:pt x="4085" y="321888"/>
                </a:lnTo>
                <a:lnTo>
                  <a:pt x="15867" y="368070"/>
                </a:lnTo>
                <a:lnTo>
                  <a:pt x="34628" y="410576"/>
                </a:lnTo>
                <a:lnTo>
                  <a:pt x="59655" y="448643"/>
                </a:lnTo>
                <a:lnTo>
                  <a:pt x="90232" y="481504"/>
                </a:lnTo>
                <a:lnTo>
                  <a:pt x="125645" y="508395"/>
                </a:lnTo>
                <a:lnTo>
                  <a:pt x="165178" y="528549"/>
                </a:lnTo>
                <a:lnTo>
                  <a:pt x="208117" y="541203"/>
                </a:lnTo>
                <a:lnTo>
                  <a:pt x="253746" y="545591"/>
                </a:lnTo>
                <a:lnTo>
                  <a:pt x="299375" y="541203"/>
                </a:lnTo>
                <a:lnTo>
                  <a:pt x="342313" y="528549"/>
                </a:lnTo>
                <a:lnTo>
                  <a:pt x="381846" y="508395"/>
                </a:lnTo>
                <a:lnTo>
                  <a:pt x="417259" y="481504"/>
                </a:lnTo>
                <a:lnTo>
                  <a:pt x="447836" y="448643"/>
                </a:lnTo>
                <a:lnTo>
                  <a:pt x="472863" y="410576"/>
                </a:lnTo>
                <a:lnTo>
                  <a:pt x="491625" y="368070"/>
                </a:lnTo>
                <a:lnTo>
                  <a:pt x="503406" y="321888"/>
                </a:lnTo>
                <a:lnTo>
                  <a:pt x="507492" y="272796"/>
                </a:lnTo>
                <a:lnTo>
                  <a:pt x="503406" y="223704"/>
                </a:lnTo>
                <a:lnTo>
                  <a:pt x="491625" y="177522"/>
                </a:lnTo>
                <a:lnTo>
                  <a:pt x="472863" y="135015"/>
                </a:lnTo>
                <a:lnTo>
                  <a:pt x="447836" y="96948"/>
                </a:lnTo>
                <a:lnTo>
                  <a:pt x="417259" y="64087"/>
                </a:lnTo>
                <a:lnTo>
                  <a:pt x="381846" y="37196"/>
                </a:lnTo>
                <a:lnTo>
                  <a:pt x="342313" y="17042"/>
                </a:lnTo>
                <a:lnTo>
                  <a:pt x="299375" y="4388"/>
                </a:lnTo>
                <a:lnTo>
                  <a:pt x="253746" y="0"/>
                </a:lnTo>
                <a:close/>
              </a:path>
            </a:pathLst>
          </a:custGeom>
          <a:ln w="9525">
            <a:solidFill>
              <a:srgbClr val="FF0000"/>
            </a:solidFill>
          </a:ln>
        </p:spPr>
        <p:txBody>
          <a:bodyPr wrap="square" lIns="0" tIns="0" rIns="0" bIns="0" rtlCol="0"/>
          <a:lstStyle/>
          <a:p>
            <a:endParaRPr/>
          </a:p>
        </p:txBody>
      </p:sp>
      <p:sp>
        <p:nvSpPr>
          <p:cNvPr id="43" name="object 16"/>
          <p:cNvSpPr txBox="1"/>
          <p:nvPr/>
        </p:nvSpPr>
        <p:spPr>
          <a:xfrm>
            <a:off x="7233833" y="2592476"/>
            <a:ext cx="187325" cy="330200"/>
          </a:xfrm>
          <a:prstGeom prst="rect">
            <a:avLst/>
          </a:prstGeom>
        </p:spPr>
        <p:txBody>
          <a:bodyPr vert="horz" wrap="square" lIns="0" tIns="12065" rIns="0" bIns="0" rtlCol="0">
            <a:spAutoFit/>
          </a:bodyPr>
          <a:lstStyle/>
          <a:p>
            <a:pPr marL="12700">
              <a:lnSpc>
                <a:spcPct val="100000"/>
              </a:lnSpc>
              <a:spcBef>
                <a:spcPts val="95"/>
              </a:spcBef>
            </a:pPr>
            <a:r>
              <a:rPr sz="2000" i="1" spc="-5" dirty="0">
                <a:latin typeface="Verdana"/>
                <a:cs typeface="Verdana"/>
              </a:rPr>
              <a:t>4</a:t>
            </a:r>
            <a:endParaRPr sz="2000">
              <a:latin typeface="Verdana"/>
              <a:cs typeface="Verdana"/>
            </a:endParaRPr>
          </a:p>
        </p:txBody>
      </p:sp>
      <p:sp>
        <p:nvSpPr>
          <p:cNvPr id="44" name="object 17"/>
          <p:cNvSpPr/>
          <p:nvPr/>
        </p:nvSpPr>
        <p:spPr>
          <a:xfrm>
            <a:off x="7081180" y="3585107"/>
            <a:ext cx="508634" cy="546100"/>
          </a:xfrm>
          <a:custGeom>
            <a:avLst/>
            <a:gdLst/>
            <a:ahLst/>
            <a:cxnLst/>
            <a:rect l="l" t="t" r="r" b="b"/>
            <a:pathLst>
              <a:path w="508634" h="546100">
                <a:moveTo>
                  <a:pt x="508253" y="272796"/>
                </a:moveTo>
                <a:lnTo>
                  <a:pt x="504141" y="223704"/>
                </a:lnTo>
                <a:lnTo>
                  <a:pt x="492290" y="177522"/>
                </a:lnTo>
                <a:lnTo>
                  <a:pt x="473427" y="135015"/>
                </a:lnTo>
                <a:lnTo>
                  <a:pt x="448280" y="96948"/>
                </a:lnTo>
                <a:lnTo>
                  <a:pt x="417576" y="64087"/>
                </a:lnTo>
                <a:lnTo>
                  <a:pt x="382043" y="37196"/>
                </a:lnTo>
                <a:lnTo>
                  <a:pt x="342409" y="17042"/>
                </a:lnTo>
                <a:lnTo>
                  <a:pt x="299400" y="4388"/>
                </a:lnTo>
                <a:lnTo>
                  <a:pt x="253745" y="0"/>
                </a:lnTo>
                <a:lnTo>
                  <a:pt x="208116" y="4388"/>
                </a:lnTo>
                <a:lnTo>
                  <a:pt x="165178" y="17042"/>
                </a:lnTo>
                <a:lnTo>
                  <a:pt x="125645" y="37196"/>
                </a:lnTo>
                <a:lnTo>
                  <a:pt x="90232" y="64087"/>
                </a:lnTo>
                <a:lnTo>
                  <a:pt x="59655" y="96948"/>
                </a:lnTo>
                <a:lnTo>
                  <a:pt x="34628" y="135015"/>
                </a:lnTo>
                <a:lnTo>
                  <a:pt x="15867" y="177522"/>
                </a:lnTo>
                <a:lnTo>
                  <a:pt x="4085" y="223704"/>
                </a:lnTo>
                <a:lnTo>
                  <a:pt x="0" y="272796"/>
                </a:lnTo>
                <a:lnTo>
                  <a:pt x="4085" y="321888"/>
                </a:lnTo>
                <a:lnTo>
                  <a:pt x="15867" y="368070"/>
                </a:lnTo>
                <a:lnTo>
                  <a:pt x="34628" y="410576"/>
                </a:lnTo>
                <a:lnTo>
                  <a:pt x="59655" y="448643"/>
                </a:lnTo>
                <a:lnTo>
                  <a:pt x="90232" y="481504"/>
                </a:lnTo>
                <a:lnTo>
                  <a:pt x="125645" y="508395"/>
                </a:lnTo>
                <a:lnTo>
                  <a:pt x="165178" y="528549"/>
                </a:lnTo>
                <a:lnTo>
                  <a:pt x="208116" y="541203"/>
                </a:lnTo>
                <a:lnTo>
                  <a:pt x="253745" y="545591"/>
                </a:lnTo>
                <a:lnTo>
                  <a:pt x="299400" y="541203"/>
                </a:lnTo>
                <a:lnTo>
                  <a:pt x="342409" y="528549"/>
                </a:lnTo>
                <a:lnTo>
                  <a:pt x="382043" y="508395"/>
                </a:lnTo>
                <a:lnTo>
                  <a:pt x="417576" y="481504"/>
                </a:lnTo>
                <a:lnTo>
                  <a:pt x="448280" y="448643"/>
                </a:lnTo>
                <a:lnTo>
                  <a:pt x="473427" y="410576"/>
                </a:lnTo>
                <a:lnTo>
                  <a:pt x="492290" y="368070"/>
                </a:lnTo>
                <a:lnTo>
                  <a:pt x="504141" y="321888"/>
                </a:lnTo>
                <a:lnTo>
                  <a:pt x="508253" y="272796"/>
                </a:lnTo>
                <a:close/>
              </a:path>
            </a:pathLst>
          </a:custGeom>
          <a:solidFill>
            <a:srgbClr val="91A67C"/>
          </a:solidFill>
        </p:spPr>
        <p:txBody>
          <a:bodyPr wrap="square" lIns="0" tIns="0" rIns="0" bIns="0" rtlCol="0"/>
          <a:lstStyle/>
          <a:p>
            <a:endParaRPr/>
          </a:p>
        </p:txBody>
      </p:sp>
      <p:sp>
        <p:nvSpPr>
          <p:cNvPr id="45" name="object 18"/>
          <p:cNvSpPr/>
          <p:nvPr/>
        </p:nvSpPr>
        <p:spPr>
          <a:xfrm>
            <a:off x="7081180" y="3585107"/>
            <a:ext cx="508634" cy="546100"/>
          </a:xfrm>
          <a:custGeom>
            <a:avLst/>
            <a:gdLst/>
            <a:ahLst/>
            <a:cxnLst/>
            <a:rect l="l" t="t" r="r" b="b"/>
            <a:pathLst>
              <a:path w="508634" h="546100">
                <a:moveTo>
                  <a:pt x="253745" y="0"/>
                </a:moveTo>
                <a:lnTo>
                  <a:pt x="208116" y="4388"/>
                </a:lnTo>
                <a:lnTo>
                  <a:pt x="165178" y="17042"/>
                </a:lnTo>
                <a:lnTo>
                  <a:pt x="125645" y="37196"/>
                </a:lnTo>
                <a:lnTo>
                  <a:pt x="90232" y="64087"/>
                </a:lnTo>
                <a:lnTo>
                  <a:pt x="59655" y="96948"/>
                </a:lnTo>
                <a:lnTo>
                  <a:pt x="34628" y="135015"/>
                </a:lnTo>
                <a:lnTo>
                  <a:pt x="15867" y="177522"/>
                </a:lnTo>
                <a:lnTo>
                  <a:pt x="4085" y="223704"/>
                </a:lnTo>
                <a:lnTo>
                  <a:pt x="0" y="272796"/>
                </a:lnTo>
                <a:lnTo>
                  <a:pt x="4085" y="321888"/>
                </a:lnTo>
                <a:lnTo>
                  <a:pt x="15867" y="368070"/>
                </a:lnTo>
                <a:lnTo>
                  <a:pt x="34628" y="410576"/>
                </a:lnTo>
                <a:lnTo>
                  <a:pt x="59655" y="448643"/>
                </a:lnTo>
                <a:lnTo>
                  <a:pt x="90232" y="481504"/>
                </a:lnTo>
                <a:lnTo>
                  <a:pt x="125645" y="508395"/>
                </a:lnTo>
                <a:lnTo>
                  <a:pt x="165178" y="528549"/>
                </a:lnTo>
                <a:lnTo>
                  <a:pt x="208116" y="541203"/>
                </a:lnTo>
                <a:lnTo>
                  <a:pt x="253745" y="545591"/>
                </a:lnTo>
                <a:lnTo>
                  <a:pt x="299400" y="541203"/>
                </a:lnTo>
                <a:lnTo>
                  <a:pt x="342409" y="528549"/>
                </a:lnTo>
                <a:lnTo>
                  <a:pt x="382043" y="508395"/>
                </a:lnTo>
                <a:lnTo>
                  <a:pt x="417576" y="481504"/>
                </a:lnTo>
                <a:lnTo>
                  <a:pt x="448280" y="448643"/>
                </a:lnTo>
                <a:lnTo>
                  <a:pt x="473427" y="410576"/>
                </a:lnTo>
                <a:lnTo>
                  <a:pt x="492290" y="368070"/>
                </a:lnTo>
                <a:lnTo>
                  <a:pt x="504141" y="321888"/>
                </a:lnTo>
                <a:lnTo>
                  <a:pt x="508253" y="272796"/>
                </a:lnTo>
                <a:lnTo>
                  <a:pt x="504141" y="223704"/>
                </a:lnTo>
                <a:lnTo>
                  <a:pt x="492290" y="177522"/>
                </a:lnTo>
                <a:lnTo>
                  <a:pt x="473427" y="135015"/>
                </a:lnTo>
                <a:lnTo>
                  <a:pt x="448280" y="96948"/>
                </a:lnTo>
                <a:lnTo>
                  <a:pt x="417576" y="64087"/>
                </a:lnTo>
                <a:lnTo>
                  <a:pt x="382043" y="37196"/>
                </a:lnTo>
                <a:lnTo>
                  <a:pt x="342409" y="17042"/>
                </a:lnTo>
                <a:lnTo>
                  <a:pt x="299400" y="4388"/>
                </a:lnTo>
                <a:lnTo>
                  <a:pt x="253745" y="0"/>
                </a:lnTo>
                <a:close/>
              </a:path>
            </a:pathLst>
          </a:custGeom>
          <a:ln w="9525">
            <a:solidFill>
              <a:srgbClr val="FF0000"/>
            </a:solidFill>
          </a:ln>
        </p:spPr>
        <p:txBody>
          <a:bodyPr wrap="square" lIns="0" tIns="0" rIns="0" bIns="0" rtlCol="0"/>
          <a:lstStyle/>
          <a:p>
            <a:endParaRPr/>
          </a:p>
        </p:txBody>
      </p:sp>
      <p:sp>
        <p:nvSpPr>
          <p:cNvPr id="46" name="object 19"/>
          <p:cNvSpPr/>
          <p:nvPr/>
        </p:nvSpPr>
        <p:spPr>
          <a:xfrm>
            <a:off x="7830225" y="4372254"/>
            <a:ext cx="508634" cy="546735"/>
          </a:xfrm>
          <a:custGeom>
            <a:avLst/>
            <a:gdLst/>
            <a:ahLst/>
            <a:cxnLst/>
            <a:rect l="l" t="t" r="r" b="b"/>
            <a:pathLst>
              <a:path w="508634" h="546735">
                <a:moveTo>
                  <a:pt x="508254" y="272795"/>
                </a:moveTo>
                <a:lnTo>
                  <a:pt x="504168" y="223703"/>
                </a:lnTo>
                <a:lnTo>
                  <a:pt x="492387" y="177521"/>
                </a:lnTo>
                <a:lnTo>
                  <a:pt x="473625" y="135015"/>
                </a:lnTo>
                <a:lnTo>
                  <a:pt x="448598" y="96948"/>
                </a:lnTo>
                <a:lnTo>
                  <a:pt x="418021" y="64087"/>
                </a:lnTo>
                <a:lnTo>
                  <a:pt x="382608" y="37196"/>
                </a:lnTo>
                <a:lnTo>
                  <a:pt x="343075" y="17042"/>
                </a:lnTo>
                <a:lnTo>
                  <a:pt x="300136" y="4388"/>
                </a:lnTo>
                <a:lnTo>
                  <a:pt x="254507" y="0"/>
                </a:lnTo>
                <a:lnTo>
                  <a:pt x="208852" y="4388"/>
                </a:lnTo>
                <a:lnTo>
                  <a:pt x="165844" y="17042"/>
                </a:lnTo>
                <a:lnTo>
                  <a:pt x="126209" y="37196"/>
                </a:lnTo>
                <a:lnTo>
                  <a:pt x="90676" y="64087"/>
                </a:lnTo>
                <a:lnTo>
                  <a:pt x="59973" y="96948"/>
                </a:lnTo>
                <a:lnTo>
                  <a:pt x="34826" y="135015"/>
                </a:lnTo>
                <a:lnTo>
                  <a:pt x="15963" y="177521"/>
                </a:lnTo>
                <a:lnTo>
                  <a:pt x="4112" y="223703"/>
                </a:lnTo>
                <a:lnTo>
                  <a:pt x="0" y="272795"/>
                </a:lnTo>
                <a:lnTo>
                  <a:pt x="4112" y="321913"/>
                </a:lnTo>
                <a:lnTo>
                  <a:pt x="15963" y="368166"/>
                </a:lnTo>
                <a:lnTo>
                  <a:pt x="34826" y="410774"/>
                </a:lnTo>
                <a:lnTo>
                  <a:pt x="59973" y="448961"/>
                </a:lnTo>
                <a:lnTo>
                  <a:pt x="90676" y="481948"/>
                </a:lnTo>
                <a:lnTo>
                  <a:pt x="126209" y="508959"/>
                </a:lnTo>
                <a:lnTo>
                  <a:pt x="165844" y="529215"/>
                </a:lnTo>
                <a:lnTo>
                  <a:pt x="208852" y="541939"/>
                </a:lnTo>
                <a:lnTo>
                  <a:pt x="254507" y="546353"/>
                </a:lnTo>
                <a:lnTo>
                  <a:pt x="300136" y="541939"/>
                </a:lnTo>
                <a:lnTo>
                  <a:pt x="343075" y="529215"/>
                </a:lnTo>
                <a:lnTo>
                  <a:pt x="382608" y="508959"/>
                </a:lnTo>
                <a:lnTo>
                  <a:pt x="418021" y="481948"/>
                </a:lnTo>
                <a:lnTo>
                  <a:pt x="448598" y="448961"/>
                </a:lnTo>
                <a:lnTo>
                  <a:pt x="473625" y="410774"/>
                </a:lnTo>
                <a:lnTo>
                  <a:pt x="492387" y="368166"/>
                </a:lnTo>
                <a:lnTo>
                  <a:pt x="504168" y="321913"/>
                </a:lnTo>
                <a:lnTo>
                  <a:pt x="508254" y="272795"/>
                </a:lnTo>
                <a:close/>
              </a:path>
            </a:pathLst>
          </a:custGeom>
          <a:solidFill>
            <a:srgbClr val="91A67C"/>
          </a:solidFill>
        </p:spPr>
        <p:txBody>
          <a:bodyPr wrap="square" lIns="0" tIns="0" rIns="0" bIns="0" rtlCol="0"/>
          <a:lstStyle/>
          <a:p>
            <a:endParaRPr/>
          </a:p>
        </p:txBody>
      </p:sp>
      <p:sp>
        <p:nvSpPr>
          <p:cNvPr id="47" name="object 20"/>
          <p:cNvSpPr/>
          <p:nvPr/>
        </p:nvSpPr>
        <p:spPr>
          <a:xfrm>
            <a:off x="7830225" y="4372254"/>
            <a:ext cx="508634" cy="546735"/>
          </a:xfrm>
          <a:custGeom>
            <a:avLst/>
            <a:gdLst/>
            <a:ahLst/>
            <a:cxnLst/>
            <a:rect l="l" t="t" r="r" b="b"/>
            <a:pathLst>
              <a:path w="508634" h="546735">
                <a:moveTo>
                  <a:pt x="254507" y="0"/>
                </a:moveTo>
                <a:lnTo>
                  <a:pt x="208852" y="4388"/>
                </a:lnTo>
                <a:lnTo>
                  <a:pt x="165844" y="17042"/>
                </a:lnTo>
                <a:lnTo>
                  <a:pt x="126209" y="37196"/>
                </a:lnTo>
                <a:lnTo>
                  <a:pt x="90676" y="64087"/>
                </a:lnTo>
                <a:lnTo>
                  <a:pt x="59973" y="96948"/>
                </a:lnTo>
                <a:lnTo>
                  <a:pt x="34826" y="135015"/>
                </a:lnTo>
                <a:lnTo>
                  <a:pt x="15963" y="177521"/>
                </a:lnTo>
                <a:lnTo>
                  <a:pt x="4112" y="223703"/>
                </a:lnTo>
                <a:lnTo>
                  <a:pt x="0" y="272795"/>
                </a:lnTo>
                <a:lnTo>
                  <a:pt x="4112" y="321913"/>
                </a:lnTo>
                <a:lnTo>
                  <a:pt x="15963" y="368166"/>
                </a:lnTo>
                <a:lnTo>
                  <a:pt x="34826" y="410774"/>
                </a:lnTo>
                <a:lnTo>
                  <a:pt x="59973" y="448961"/>
                </a:lnTo>
                <a:lnTo>
                  <a:pt x="90676" y="481948"/>
                </a:lnTo>
                <a:lnTo>
                  <a:pt x="126209" y="508959"/>
                </a:lnTo>
                <a:lnTo>
                  <a:pt x="165844" y="529215"/>
                </a:lnTo>
                <a:lnTo>
                  <a:pt x="208852" y="541939"/>
                </a:lnTo>
                <a:lnTo>
                  <a:pt x="254507" y="546353"/>
                </a:lnTo>
                <a:lnTo>
                  <a:pt x="300136" y="541939"/>
                </a:lnTo>
                <a:lnTo>
                  <a:pt x="343075" y="529215"/>
                </a:lnTo>
                <a:lnTo>
                  <a:pt x="382608" y="508959"/>
                </a:lnTo>
                <a:lnTo>
                  <a:pt x="418021" y="481948"/>
                </a:lnTo>
                <a:lnTo>
                  <a:pt x="448598" y="448961"/>
                </a:lnTo>
                <a:lnTo>
                  <a:pt x="473625" y="410774"/>
                </a:lnTo>
                <a:lnTo>
                  <a:pt x="492387" y="368166"/>
                </a:lnTo>
                <a:lnTo>
                  <a:pt x="504168" y="321913"/>
                </a:lnTo>
                <a:lnTo>
                  <a:pt x="508254" y="272795"/>
                </a:lnTo>
                <a:lnTo>
                  <a:pt x="504168" y="223703"/>
                </a:lnTo>
                <a:lnTo>
                  <a:pt x="492387" y="177521"/>
                </a:lnTo>
                <a:lnTo>
                  <a:pt x="473625" y="135015"/>
                </a:lnTo>
                <a:lnTo>
                  <a:pt x="448598" y="96948"/>
                </a:lnTo>
                <a:lnTo>
                  <a:pt x="418021" y="64087"/>
                </a:lnTo>
                <a:lnTo>
                  <a:pt x="382608" y="37196"/>
                </a:lnTo>
                <a:lnTo>
                  <a:pt x="343075" y="17042"/>
                </a:lnTo>
                <a:lnTo>
                  <a:pt x="300136" y="4388"/>
                </a:lnTo>
                <a:lnTo>
                  <a:pt x="254507" y="0"/>
                </a:lnTo>
                <a:close/>
              </a:path>
            </a:pathLst>
          </a:custGeom>
          <a:ln w="9525">
            <a:solidFill>
              <a:srgbClr val="FF0000"/>
            </a:solidFill>
          </a:ln>
        </p:spPr>
        <p:txBody>
          <a:bodyPr wrap="square" lIns="0" tIns="0" rIns="0" bIns="0" rtlCol="0"/>
          <a:lstStyle/>
          <a:p>
            <a:endParaRPr/>
          </a:p>
        </p:txBody>
      </p:sp>
      <p:sp>
        <p:nvSpPr>
          <p:cNvPr id="48" name="object 21"/>
          <p:cNvSpPr txBox="1"/>
          <p:nvPr/>
        </p:nvSpPr>
        <p:spPr>
          <a:xfrm>
            <a:off x="7220880" y="3723283"/>
            <a:ext cx="935990" cy="1104265"/>
          </a:xfrm>
          <a:prstGeom prst="rect">
            <a:avLst/>
          </a:prstGeom>
        </p:spPr>
        <p:txBody>
          <a:bodyPr vert="horz" wrap="square" lIns="0" tIns="12065" rIns="0" bIns="0" rtlCol="0">
            <a:spAutoFit/>
          </a:bodyPr>
          <a:lstStyle/>
          <a:p>
            <a:pPr marL="12700">
              <a:lnSpc>
                <a:spcPct val="100000"/>
              </a:lnSpc>
              <a:spcBef>
                <a:spcPts val="95"/>
              </a:spcBef>
            </a:pPr>
            <a:r>
              <a:rPr sz="2000" i="1" spc="-5" dirty="0">
                <a:latin typeface="Verdana"/>
                <a:cs typeface="Verdana"/>
              </a:rPr>
              <a:t>5</a:t>
            </a:r>
            <a:endParaRPr sz="2000">
              <a:latin typeface="Verdana"/>
              <a:cs typeface="Verdana"/>
            </a:endParaRPr>
          </a:p>
          <a:p>
            <a:pPr>
              <a:lnSpc>
                <a:spcPct val="100000"/>
              </a:lnSpc>
              <a:spcBef>
                <a:spcPts val="15"/>
              </a:spcBef>
            </a:pPr>
            <a:endParaRPr sz="3200">
              <a:latin typeface="Times New Roman"/>
              <a:cs typeface="Times New Roman"/>
            </a:endParaRPr>
          </a:p>
          <a:p>
            <a:pPr marR="5080" algn="r">
              <a:lnSpc>
                <a:spcPct val="100000"/>
              </a:lnSpc>
              <a:spcBef>
                <a:spcPts val="5"/>
              </a:spcBef>
            </a:pPr>
            <a:r>
              <a:rPr sz="2000" i="1" spc="-5" dirty="0">
                <a:latin typeface="Verdana"/>
                <a:cs typeface="Verdana"/>
              </a:rPr>
              <a:t>6</a:t>
            </a:r>
            <a:endParaRPr sz="2000">
              <a:latin typeface="Verdana"/>
              <a:cs typeface="Verdana"/>
            </a:endParaRPr>
          </a:p>
        </p:txBody>
      </p:sp>
      <p:sp>
        <p:nvSpPr>
          <p:cNvPr id="49" name="object 22"/>
          <p:cNvSpPr/>
          <p:nvPr/>
        </p:nvSpPr>
        <p:spPr>
          <a:xfrm>
            <a:off x="7279300" y="1871370"/>
            <a:ext cx="1381760" cy="2564130"/>
          </a:xfrm>
          <a:custGeom>
            <a:avLst/>
            <a:gdLst/>
            <a:ahLst/>
            <a:cxnLst/>
            <a:rect l="l" t="t" r="r" b="b"/>
            <a:pathLst>
              <a:path w="1381759" h="2564129">
                <a:moveTo>
                  <a:pt x="86105" y="509777"/>
                </a:moveTo>
                <a:lnTo>
                  <a:pt x="0" y="509777"/>
                </a:lnTo>
                <a:lnTo>
                  <a:pt x="28955" y="567183"/>
                </a:lnTo>
                <a:lnTo>
                  <a:pt x="28955" y="524256"/>
                </a:lnTo>
                <a:lnTo>
                  <a:pt x="57150" y="524256"/>
                </a:lnTo>
                <a:lnTo>
                  <a:pt x="57150" y="568205"/>
                </a:lnTo>
                <a:lnTo>
                  <a:pt x="86105" y="509777"/>
                </a:lnTo>
                <a:close/>
              </a:path>
              <a:path w="1381759" h="2564129">
                <a:moveTo>
                  <a:pt x="57150" y="509777"/>
                </a:moveTo>
                <a:lnTo>
                  <a:pt x="57150" y="62483"/>
                </a:lnTo>
                <a:lnTo>
                  <a:pt x="28955" y="62483"/>
                </a:lnTo>
                <a:lnTo>
                  <a:pt x="28955" y="509777"/>
                </a:lnTo>
                <a:lnTo>
                  <a:pt x="57150" y="509777"/>
                </a:lnTo>
                <a:close/>
              </a:path>
              <a:path w="1381759" h="2564129">
                <a:moveTo>
                  <a:pt x="57150" y="568205"/>
                </a:moveTo>
                <a:lnTo>
                  <a:pt x="57150" y="524256"/>
                </a:lnTo>
                <a:lnTo>
                  <a:pt x="28955" y="524256"/>
                </a:lnTo>
                <a:lnTo>
                  <a:pt x="28955" y="567183"/>
                </a:lnTo>
                <a:lnTo>
                  <a:pt x="43432" y="595883"/>
                </a:lnTo>
                <a:lnTo>
                  <a:pt x="57150" y="568205"/>
                </a:lnTo>
                <a:close/>
              </a:path>
              <a:path w="1381759" h="2564129">
                <a:moveTo>
                  <a:pt x="86105" y="1627631"/>
                </a:moveTo>
                <a:lnTo>
                  <a:pt x="0" y="1627631"/>
                </a:lnTo>
                <a:lnTo>
                  <a:pt x="28955" y="1685037"/>
                </a:lnTo>
                <a:lnTo>
                  <a:pt x="28955" y="1642109"/>
                </a:lnTo>
                <a:lnTo>
                  <a:pt x="57150" y="1642109"/>
                </a:lnTo>
                <a:lnTo>
                  <a:pt x="57150" y="1686059"/>
                </a:lnTo>
                <a:lnTo>
                  <a:pt x="86105" y="1627631"/>
                </a:lnTo>
                <a:close/>
              </a:path>
              <a:path w="1381759" h="2564129">
                <a:moveTo>
                  <a:pt x="57150" y="1627631"/>
                </a:moveTo>
                <a:lnTo>
                  <a:pt x="57150" y="1180337"/>
                </a:lnTo>
                <a:lnTo>
                  <a:pt x="28955" y="1180337"/>
                </a:lnTo>
                <a:lnTo>
                  <a:pt x="28955" y="1627631"/>
                </a:lnTo>
                <a:lnTo>
                  <a:pt x="57150" y="1627631"/>
                </a:lnTo>
                <a:close/>
              </a:path>
              <a:path w="1381759" h="2564129">
                <a:moveTo>
                  <a:pt x="57150" y="1686059"/>
                </a:moveTo>
                <a:lnTo>
                  <a:pt x="57150" y="1642109"/>
                </a:lnTo>
                <a:lnTo>
                  <a:pt x="28955" y="1642109"/>
                </a:lnTo>
                <a:lnTo>
                  <a:pt x="28955" y="1685037"/>
                </a:lnTo>
                <a:lnTo>
                  <a:pt x="43432" y="1713737"/>
                </a:lnTo>
                <a:lnTo>
                  <a:pt x="57150" y="1686059"/>
                </a:lnTo>
                <a:close/>
              </a:path>
              <a:path w="1381759" h="2564129">
                <a:moveTo>
                  <a:pt x="1381505" y="497585"/>
                </a:moveTo>
                <a:lnTo>
                  <a:pt x="1295400" y="497585"/>
                </a:lnTo>
                <a:lnTo>
                  <a:pt x="1324355" y="554483"/>
                </a:lnTo>
                <a:lnTo>
                  <a:pt x="1324355" y="512063"/>
                </a:lnTo>
                <a:lnTo>
                  <a:pt x="1352550" y="512063"/>
                </a:lnTo>
                <a:lnTo>
                  <a:pt x="1352550" y="555496"/>
                </a:lnTo>
                <a:lnTo>
                  <a:pt x="1381505" y="497585"/>
                </a:lnTo>
                <a:close/>
              </a:path>
              <a:path w="1381759" h="2564129">
                <a:moveTo>
                  <a:pt x="1352550" y="497585"/>
                </a:moveTo>
                <a:lnTo>
                  <a:pt x="1352550" y="49529"/>
                </a:lnTo>
                <a:lnTo>
                  <a:pt x="1324355" y="49529"/>
                </a:lnTo>
                <a:lnTo>
                  <a:pt x="1324355" y="497585"/>
                </a:lnTo>
                <a:lnTo>
                  <a:pt x="1352550" y="497585"/>
                </a:lnTo>
                <a:close/>
              </a:path>
              <a:path w="1381759" h="2564129">
                <a:moveTo>
                  <a:pt x="1352550" y="555496"/>
                </a:moveTo>
                <a:lnTo>
                  <a:pt x="1352550" y="512063"/>
                </a:lnTo>
                <a:lnTo>
                  <a:pt x="1324355" y="512063"/>
                </a:lnTo>
                <a:lnTo>
                  <a:pt x="1324355" y="554483"/>
                </a:lnTo>
                <a:lnTo>
                  <a:pt x="1338832" y="582929"/>
                </a:lnTo>
                <a:lnTo>
                  <a:pt x="1352550" y="555496"/>
                </a:lnTo>
                <a:close/>
              </a:path>
              <a:path w="1381759" h="2564129">
                <a:moveTo>
                  <a:pt x="1050623" y="621255"/>
                </a:moveTo>
                <a:lnTo>
                  <a:pt x="242315" y="0"/>
                </a:lnTo>
                <a:lnTo>
                  <a:pt x="224789" y="22859"/>
                </a:lnTo>
                <a:lnTo>
                  <a:pt x="1033460" y="643642"/>
                </a:lnTo>
                <a:lnTo>
                  <a:pt x="1050623" y="621255"/>
                </a:lnTo>
                <a:close/>
              </a:path>
              <a:path w="1381759" h="2564129">
                <a:moveTo>
                  <a:pt x="1062227" y="675746"/>
                </a:moveTo>
                <a:lnTo>
                  <a:pt x="1062227" y="630173"/>
                </a:lnTo>
                <a:lnTo>
                  <a:pt x="1044701" y="652271"/>
                </a:lnTo>
                <a:lnTo>
                  <a:pt x="1033460" y="643642"/>
                </a:lnTo>
                <a:lnTo>
                  <a:pt x="1015744" y="666750"/>
                </a:lnTo>
                <a:lnTo>
                  <a:pt x="1062227" y="675746"/>
                </a:lnTo>
                <a:close/>
              </a:path>
              <a:path w="1381759" h="2564129">
                <a:moveTo>
                  <a:pt x="1062227" y="630173"/>
                </a:moveTo>
                <a:lnTo>
                  <a:pt x="1050623" y="621255"/>
                </a:lnTo>
                <a:lnTo>
                  <a:pt x="1033460" y="643642"/>
                </a:lnTo>
                <a:lnTo>
                  <a:pt x="1044701" y="652271"/>
                </a:lnTo>
                <a:lnTo>
                  <a:pt x="1062227" y="630173"/>
                </a:lnTo>
                <a:close/>
              </a:path>
              <a:path w="1381759" h="2564129">
                <a:moveTo>
                  <a:pt x="1110232" y="685037"/>
                </a:moveTo>
                <a:lnTo>
                  <a:pt x="1068323" y="598169"/>
                </a:lnTo>
                <a:lnTo>
                  <a:pt x="1050623" y="621255"/>
                </a:lnTo>
                <a:lnTo>
                  <a:pt x="1062227" y="630173"/>
                </a:lnTo>
                <a:lnTo>
                  <a:pt x="1062227" y="675746"/>
                </a:lnTo>
                <a:lnTo>
                  <a:pt x="1110232" y="685037"/>
                </a:lnTo>
                <a:close/>
              </a:path>
              <a:path w="1381759" h="2564129">
                <a:moveTo>
                  <a:pt x="570590" y="2498917"/>
                </a:moveTo>
                <a:lnTo>
                  <a:pt x="217169" y="2210561"/>
                </a:lnTo>
                <a:lnTo>
                  <a:pt x="198881" y="2232659"/>
                </a:lnTo>
                <a:lnTo>
                  <a:pt x="552454" y="2521140"/>
                </a:lnTo>
                <a:lnTo>
                  <a:pt x="570590" y="2498917"/>
                </a:lnTo>
                <a:close/>
              </a:path>
              <a:path w="1381759" h="2564129">
                <a:moveTo>
                  <a:pt x="581405" y="2554011"/>
                </a:moveTo>
                <a:lnTo>
                  <a:pt x="581405" y="2507741"/>
                </a:lnTo>
                <a:lnTo>
                  <a:pt x="563117" y="2529839"/>
                </a:lnTo>
                <a:lnTo>
                  <a:pt x="552454" y="2521140"/>
                </a:lnTo>
                <a:lnTo>
                  <a:pt x="534161" y="2543555"/>
                </a:lnTo>
                <a:lnTo>
                  <a:pt x="581405" y="2554011"/>
                </a:lnTo>
                <a:close/>
              </a:path>
              <a:path w="1381759" h="2564129">
                <a:moveTo>
                  <a:pt x="581405" y="2507741"/>
                </a:moveTo>
                <a:lnTo>
                  <a:pt x="570590" y="2498917"/>
                </a:lnTo>
                <a:lnTo>
                  <a:pt x="552454" y="2521140"/>
                </a:lnTo>
                <a:lnTo>
                  <a:pt x="563117" y="2529839"/>
                </a:lnTo>
                <a:lnTo>
                  <a:pt x="581405" y="2507741"/>
                </a:lnTo>
                <a:close/>
              </a:path>
              <a:path w="1381759" h="2564129">
                <a:moveTo>
                  <a:pt x="627125" y="2564129"/>
                </a:moveTo>
                <a:lnTo>
                  <a:pt x="588263" y="2477261"/>
                </a:lnTo>
                <a:lnTo>
                  <a:pt x="570590" y="2498917"/>
                </a:lnTo>
                <a:lnTo>
                  <a:pt x="581405" y="2507741"/>
                </a:lnTo>
                <a:lnTo>
                  <a:pt x="581405" y="2554011"/>
                </a:lnTo>
                <a:lnTo>
                  <a:pt x="627125" y="2564129"/>
                </a:lnTo>
                <a:close/>
              </a:path>
              <a:path w="1381759" h="2564129">
                <a:moveTo>
                  <a:pt x="905679" y="2427706"/>
                </a:moveTo>
                <a:lnTo>
                  <a:pt x="878585" y="2419349"/>
                </a:lnTo>
                <a:lnTo>
                  <a:pt x="893825" y="2513837"/>
                </a:lnTo>
                <a:lnTo>
                  <a:pt x="901444" y="2505867"/>
                </a:lnTo>
                <a:lnTo>
                  <a:pt x="901444" y="2441447"/>
                </a:lnTo>
                <a:lnTo>
                  <a:pt x="905679" y="2427706"/>
                </a:lnTo>
                <a:close/>
              </a:path>
              <a:path w="1381759" h="2564129">
                <a:moveTo>
                  <a:pt x="933089" y="2436159"/>
                </a:moveTo>
                <a:lnTo>
                  <a:pt x="905679" y="2427706"/>
                </a:lnTo>
                <a:lnTo>
                  <a:pt x="901444" y="2441447"/>
                </a:lnTo>
                <a:lnTo>
                  <a:pt x="928877" y="2449829"/>
                </a:lnTo>
                <a:lnTo>
                  <a:pt x="933089" y="2436159"/>
                </a:lnTo>
                <a:close/>
              </a:path>
              <a:path w="1381759" h="2564129">
                <a:moveTo>
                  <a:pt x="960119" y="2444495"/>
                </a:moveTo>
                <a:lnTo>
                  <a:pt x="933089" y="2436159"/>
                </a:lnTo>
                <a:lnTo>
                  <a:pt x="928877" y="2449829"/>
                </a:lnTo>
                <a:lnTo>
                  <a:pt x="901444" y="2441447"/>
                </a:lnTo>
                <a:lnTo>
                  <a:pt x="901444" y="2505867"/>
                </a:lnTo>
                <a:lnTo>
                  <a:pt x="960119" y="2444495"/>
                </a:lnTo>
                <a:close/>
              </a:path>
              <a:path w="1381759" h="2564129">
                <a:moveTo>
                  <a:pt x="1326641" y="1159001"/>
                </a:moveTo>
                <a:lnTo>
                  <a:pt x="1299209" y="1150619"/>
                </a:lnTo>
                <a:lnTo>
                  <a:pt x="905679" y="2427706"/>
                </a:lnTo>
                <a:lnTo>
                  <a:pt x="933089" y="2436159"/>
                </a:lnTo>
                <a:lnTo>
                  <a:pt x="1326641" y="1159001"/>
                </a:lnTo>
                <a:close/>
              </a:path>
            </a:pathLst>
          </a:custGeom>
          <a:solidFill>
            <a:srgbClr val="FF0000"/>
          </a:solidFill>
        </p:spPr>
        <p:txBody>
          <a:bodyPr wrap="square" lIns="0" tIns="0" rIns="0" bIns="0" rtlCol="0"/>
          <a:lstStyle/>
          <a:p>
            <a:endParaRPr/>
          </a:p>
        </p:txBody>
      </p:sp>
      <p:sp>
        <p:nvSpPr>
          <p:cNvPr id="50" name="object 23"/>
          <p:cNvSpPr/>
          <p:nvPr/>
        </p:nvSpPr>
        <p:spPr>
          <a:xfrm>
            <a:off x="7525425" y="2902355"/>
            <a:ext cx="909955" cy="784225"/>
          </a:xfrm>
          <a:custGeom>
            <a:avLst/>
            <a:gdLst/>
            <a:ahLst/>
            <a:cxnLst/>
            <a:rect l="l" t="t" r="r" b="b"/>
            <a:pathLst>
              <a:path w="909954" h="784225">
                <a:moveTo>
                  <a:pt x="49957" y="724822"/>
                </a:moveTo>
                <a:lnTo>
                  <a:pt x="33528" y="705612"/>
                </a:lnTo>
                <a:lnTo>
                  <a:pt x="0" y="784098"/>
                </a:lnTo>
                <a:lnTo>
                  <a:pt x="40385" y="774094"/>
                </a:lnTo>
                <a:lnTo>
                  <a:pt x="40385" y="733044"/>
                </a:lnTo>
                <a:lnTo>
                  <a:pt x="49957" y="724822"/>
                </a:lnTo>
                <a:close/>
              </a:path>
              <a:path w="909954" h="784225">
                <a:moveTo>
                  <a:pt x="66127" y="743728"/>
                </a:moveTo>
                <a:lnTo>
                  <a:pt x="49957" y="724822"/>
                </a:lnTo>
                <a:lnTo>
                  <a:pt x="40385" y="733044"/>
                </a:lnTo>
                <a:lnTo>
                  <a:pt x="56388" y="752094"/>
                </a:lnTo>
                <a:lnTo>
                  <a:pt x="66127" y="743728"/>
                </a:lnTo>
                <a:close/>
              </a:path>
              <a:path w="909954" h="784225">
                <a:moveTo>
                  <a:pt x="83057" y="763524"/>
                </a:moveTo>
                <a:lnTo>
                  <a:pt x="66127" y="743728"/>
                </a:lnTo>
                <a:lnTo>
                  <a:pt x="56388" y="752094"/>
                </a:lnTo>
                <a:lnTo>
                  <a:pt x="40385" y="733044"/>
                </a:lnTo>
                <a:lnTo>
                  <a:pt x="40385" y="774094"/>
                </a:lnTo>
                <a:lnTo>
                  <a:pt x="83057" y="763524"/>
                </a:lnTo>
                <a:close/>
              </a:path>
              <a:path w="909954" h="784225">
                <a:moveTo>
                  <a:pt x="909828" y="19050"/>
                </a:moveTo>
                <a:lnTo>
                  <a:pt x="893826" y="0"/>
                </a:lnTo>
                <a:lnTo>
                  <a:pt x="49957" y="724822"/>
                </a:lnTo>
                <a:lnTo>
                  <a:pt x="66127" y="743728"/>
                </a:lnTo>
                <a:lnTo>
                  <a:pt x="909828" y="19050"/>
                </a:lnTo>
                <a:close/>
              </a:path>
            </a:pathLst>
          </a:custGeom>
          <a:solidFill>
            <a:srgbClr val="56127A"/>
          </a:solidFill>
        </p:spPr>
        <p:txBody>
          <a:bodyPr wrap="square" lIns="0" tIns="0" rIns="0" bIns="0" rtlCol="0"/>
          <a:lstStyle/>
          <a:p>
            <a:endParaRPr/>
          </a:p>
        </p:txBody>
      </p:sp>
      <p:sp>
        <p:nvSpPr>
          <p:cNvPr id="29" name="Rectangle 4"/>
          <p:cNvSpPr>
            <a:spLocks noChangeArrowheads="1"/>
          </p:cNvSpPr>
          <p:nvPr/>
        </p:nvSpPr>
        <p:spPr bwMode="auto">
          <a:xfrm>
            <a:off x="404813" y="5163869"/>
            <a:ext cx="7204075" cy="363537"/>
          </a:xfrm>
          <a:prstGeom prst="rect">
            <a:avLst/>
          </a:prstGeom>
          <a:noFill/>
          <a:ln w="25400">
            <a:noFill/>
            <a:miter lim="800000"/>
            <a:headEnd/>
            <a:tailEnd/>
          </a:ln>
        </p:spPr>
        <p:txBody>
          <a:bodyPr wrap="none" lIns="90488" tIns="44450" rIns="90488" bIns="44450">
            <a:prstTxWarp prst="textNoShape">
              <a:avLst/>
            </a:prstTxWarp>
            <a:spAutoFit/>
          </a:bodyPr>
          <a:lstStyle/>
          <a:p>
            <a:pPr>
              <a:spcBef>
                <a:spcPct val="0"/>
              </a:spcBef>
            </a:pPr>
            <a:r>
              <a:rPr lang="en-US" sz="1800" dirty="0">
                <a:solidFill>
                  <a:srgbClr val="000000"/>
                </a:solidFill>
                <a:latin typeface="Verdana" charset="0"/>
              </a:rPr>
              <a:t>In-order:	  1 (2,</a:t>
            </a:r>
            <a:r>
              <a:rPr lang="en-US" sz="1800" u="sng" dirty="0">
                <a:solidFill>
                  <a:srgbClr val="000000"/>
                </a:solidFill>
                <a:latin typeface="Verdana" charset="0"/>
              </a:rPr>
              <a:t>1</a:t>
            </a:r>
            <a:r>
              <a:rPr lang="en-US" sz="1800" dirty="0">
                <a:solidFill>
                  <a:srgbClr val="000000"/>
                </a:solidFill>
                <a:latin typeface="Verdana" charset="0"/>
              </a:rPr>
              <a:t>) .  .  .  .  .  .  </a:t>
            </a:r>
            <a:r>
              <a:rPr lang="en-US" sz="1800" u="sng" dirty="0">
                <a:solidFill>
                  <a:srgbClr val="000000"/>
                </a:solidFill>
                <a:latin typeface="Verdana" charset="0"/>
              </a:rPr>
              <a:t>2</a:t>
            </a:r>
            <a:r>
              <a:rPr lang="en-US" sz="1800" dirty="0">
                <a:solidFill>
                  <a:srgbClr val="000000"/>
                </a:solidFill>
                <a:latin typeface="Verdana" charset="0"/>
              </a:rPr>
              <a:t> 3 4 </a:t>
            </a:r>
            <a:r>
              <a:rPr lang="en-US" sz="1800" u="sng" dirty="0">
                <a:solidFill>
                  <a:srgbClr val="000000"/>
                </a:solidFill>
                <a:latin typeface="Verdana" charset="0"/>
              </a:rPr>
              <a:t>4</a:t>
            </a:r>
            <a:r>
              <a:rPr lang="en-US" sz="1800" dirty="0">
                <a:solidFill>
                  <a:srgbClr val="000000"/>
                </a:solidFill>
                <a:latin typeface="Verdana" charset="0"/>
              </a:rPr>
              <a:t>  </a:t>
            </a:r>
            <a:r>
              <a:rPr lang="en-US" sz="1800" u="sng" dirty="0">
                <a:solidFill>
                  <a:srgbClr val="000000"/>
                </a:solidFill>
                <a:latin typeface="Verdana" charset="0"/>
              </a:rPr>
              <a:t>3</a:t>
            </a:r>
            <a:r>
              <a:rPr lang="en-US" sz="1800" dirty="0">
                <a:solidFill>
                  <a:srgbClr val="000000"/>
                </a:solidFill>
                <a:latin typeface="Verdana" charset="0"/>
              </a:rPr>
              <a:t> 5 .  .  . </a:t>
            </a:r>
            <a:r>
              <a:rPr lang="en-US" sz="1800" u="sng" dirty="0">
                <a:solidFill>
                  <a:srgbClr val="000000"/>
                </a:solidFill>
                <a:latin typeface="Verdana" charset="0"/>
              </a:rPr>
              <a:t>5</a:t>
            </a:r>
            <a:r>
              <a:rPr lang="en-US" sz="1800" dirty="0">
                <a:solidFill>
                  <a:srgbClr val="000000"/>
                </a:solidFill>
                <a:latin typeface="Verdana" charset="0"/>
              </a:rPr>
              <a:t> 6 </a:t>
            </a:r>
            <a:r>
              <a:rPr lang="en-US" sz="1800" u="sng" dirty="0">
                <a:solidFill>
                  <a:srgbClr val="000000"/>
                </a:solidFill>
                <a:latin typeface="Verdana" charset="0"/>
              </a:rPr>
              <a:t>6</a:t>
            </a:r>
            <a:endParaRPr lang="en-US" sz="1800" dirty="0">
              <a:solidFill>
                <a:srgbClr val="000000"/>
              </a:solidFill>
              <a:latin typeface="Verdana" charset="0"/>
            </a:endParaRPr>
          </a:p>
        </p:txBody>
      </p:sp>
      <p:sp>
        <p:nvSpPr>
          <p:cNvPr id="54" name="Text Box 31"/>
          <p:cNvSpPr txBox="1">
            <a:spLocks noChangeArrowheads="1"/>
          </p:cNvSpPr>
          <p:nvPr/>
        </p:nvSpPr>
        <p:spPr bwMode="auto">
          <a:xfrm>
            <a:off x="404813" y="5494069"/>
            <a:ext cx="7207250" cy="366712"/>
          </a:xfrm>
          <a:prstGeom prst="rect">
            <a:avLst/>
          </a:prstGeom>
          <a:noFill/>
          <a:ln w="25400">
            <a:noFill/>
            <a:miter lim="800000"/>
            <a:headEnd/>
            <a:tailEnd/>
          </a:ln>
        </p:spPr>
        <p:txBody>
          <a:bodyPr wrap="none">
            <a:prstTxWarp prst="textNoShape">
              <a:avLst/>
            </a:prstTxWarp>
            <a:spAutoFit/>
          </a:bodyPr>
          <a:lstStyle/>
          <a:p>
            <a:pPr>
              <a:spcBef>
                <a:spcPct val="0"/>
              </a:spcBef>
            </a:pPr>
            <a:r>
              <a:rPr lang="en-US" sz="1800" dirty="0">
                <a:solidFill>
                  <a:srgbClr val="000000"/>
                </a:solidFill>
                <a:latin typeface="Verdana" charset="0"/>
              </a:rPr>
              <a:t>Out-of-order: 	  1 (2,</a:t>
            </a:r>
            <a:r>
              <a:rPr lang="en-US" sz="1800" u="sng" dirty="0">
                <a:solidFill>
                  <a:srgbClr val="000000"/>
                </a:solidFill>
                <a:latin typeface="Verdana" charset="0"/>
              </a:rPr>
              <a:t>1</a:t>
            </a:r>
            <a:r>
              <a:rPr lang="en-US" sz="1800" dirty="0">
                <a:solidFill>
                  <a:srgbClr val="000000"/>
                </a:solidFill>
                <a:latin typeface="Verdana" charset="0"/>
              </a:rPr>
              <a:t>) 4 </a:t>
            </a:r>
            <a:r>
              <a:rPr lang="en-US" sz="1800" u="sng" dirty="0">
                <a:solidFill>
                  <a:srgbClr val="000000"/>
                </a:solidFill>
                <a:latin typeface="Verdana" charset="0"/>
              </a:rPr>
              <a:t>4</a:t>
            </a:r>
            <a:r>
              <a:rPr lang="en-US" sz="1800" dirty="0">
                <a:solidFill>
                  <a:srgbClr val="000000"/>
                </a:solidFill>
                <a:latin typeface="Verdana" charset="0"/>
              </a:rPr>
              <a:t> .  .  .  .  </a:t>
            </a:r>
            <a:r>
              <a:rPr lang="en-US" sz="1800" u="sng" dirty="0">
                <a:solidFill>
                  <a:srgbClr val="000000"/>
                </a:solidFill>
                <a:latin typeface="Verdana" charset="0"/>
              </a:rPr>
              <a:t>2</a:t>
            </a:r>
            <a:r>
              <a:rPr lang="en-US" sz="1800" dirty="0">
                <a:solidFill>
                  <a:srgbClr val="000000"/>
                </a:solidFill>
                <a:latin typeface="Verdana" charset="0"/>
              </a:rPr>
              <a:t> 3  .  .  </a:t>
            </a:r>
            <a:r>
              <a:rPr lang="en-US" sz="1800" u="sng" dirty="0">
                <a:solidFill>
                  <a:srgbClr val="000000"/>
                </a:solidFill>
                <a:latin typeface="Verdana" charset="0"/>
              </a:rPr>
              <a:t>3</a:t>
            </a:r>
            <a:r>
              <a:rPr lang="en-US" sz="1800" dirty="0">
                <a:solidFill>
                  <a:srgbClr val="000000"/>
                </a:solidFill>
                <a:latin typeface="Verdana" charset="0"/>
              </a:rPr>
              <a:t> 5 .  .  . </a:t>
            </a:r>
            <a:r>
              <a:rPr lang="en-US" sz="1800" u="sng" dirty="0">
                <a:solidFill>
                  <a:srgbClr val="000000"/>
                </a:solidFill>
                <a:latin typeface="Verdana" charset="0"/>
              </a:rPr>
              <a:t>5</a:t>
            </a:r>
            <a:r>
              <a:rPr lang="en-US" sz="1800" dirty="0">
                <a:solidFill>
                  <a:srgbClr val="000000"/>
                </a:solidFill>
                <a:latin typeface="Verdana" charset="0"/>
              </a:rPr>
              <a:t> 6 </a:t>
            </a:r>
            <a:r>
              <a:rPr lang="en-US" sz="1800" u="sng" dirty="0">
                <a:solidFill>
                  <a:srgbClr val="000000"/>
                </a:solidFill>
                <a:latin typeface="Verdana" charset="0"/>
              </a:rPr>
              <a:t>6</a:t>
            </a:r>
          </a:p>
        </p:txBody>
      </p:sp>
      <p:sp>
        <p:nvSpPr>
          <p:cNvPr id="55" name="Text Box 32"/>
          <p:cNvSpPr txBox="1">
            <a:spLocks noChangeArrowheads="1"/>
          </p:cNvSpPr>
          <p:nvPr/>
        </p:nvSpPr>
        <p:spPr bwMode="auto">
          <a:xfrm>
            <a:off x="381000" y="6029056"/>
            <a:ext cx="8522648" cy="461665"/>
          </a:xfrm>
          <a:prstGeom prst="rect">
            <a:avLst/>
          </a:prstGeom>
          <a:noFill/>
          <a:ln w="25400">
            <a:noFill/>
            <a:miter lim="800000"/>
            <a:headEnd/>
            <a:tailEnd/>
          </a:ln>
        </p:spPr>
        <p:txBody>
          <a:bodyPr wrap="none">
            <a:prstTxWarp prst="textNoShape">
              <a:avLst/>
            </a:prstTxWarp>
            <a:spAutoFit/>
          </a:bodyPr>
          <a:lstStyle/>
          <a:p>
            <a:pPr>
              <a:spcBef>
                <a:spcPct val="0"/>
              </a:spcBef>
            </a:pPr>
            <a:r>
              <a:rPr lang="en-US" sz="2400" i="1" dirty="0">
                <a:solidFill>
                  <a:srgbClr val="FF0000"/>
                </a:solidFill>
                <a:latin typeface="Calibri"/>
                <a:cs typeface="Calibri"/>
              </a:rPr>
              <a:t>Out-of-order execution did not allow any significant improvement!</a:t>
            </a:r>
          </a:p>
        </p:txBody>
      </p:sp>
    </p:spTree>
    <p:extLst>
      <p:ext uri="{BB962C8B-B14F-4D97-AF65-F5344CB8AC3E}">
        <p14:creationId xmlns:p14="http://schemas.microsoft.com/office/powerpoint/2010/main" val="2829911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utoUpdateAnimBg="0"/>
      <p:bldP spid="55" grpId="0" autoUpdateAnimBg="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124</a:t>
            </a:fld>
            <a:endParaRPr lang="en-US" altLang="en-US"/>
          </a:p>
        </p:txBody>
      </p:sp>
      <p:sp>
        <p:nvSpPr>
          <p:cNvPr id="45059" name="Text Box 2"/>
          <p:cNvSpPr txBox="1">
            <a:spLocks noChangeArrowheads="1"/>
          </p:cNvSpPr>
          <p:nvPr/>
        </p:nvSpPr>
        <p:spPr bwMode="auto">
          <a:xfrm>
            <a:off x="441324" y="396875"/>
            <a:ext cx="861467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Issue Limitations: In-Order and Out-of-Order</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 name="object 5"/>
          <p:cNvSpPr txBox="1"/>
          <p:nvPr/>
        </p:nvSpPr>
        <p:spPr>
          <a:xfrm>
            <a:off x="5802417" y="1291215"/>
            <a:ext cx="851535" cy="299720"/>
          </a:xfrm>
          <a:prstGeom prst="rect">
            <a:avLst/>
          </a:prstGeom>
        </p:spPr>
        <p:txBody>
          <a:bodyPr vert="horz" wrap="square" lIns="0" tIns="12700" rIns="0" bIns="0" rtlCol="0">
            <a:spAutoFit/>
          </a:bodyPr>
          <a:lstStyle/>
          <a:p>
            <a:pPr marL="12700">
              <a:lnSpc>
                <a:spcPct val="100000"/>
              </a:lnSpc>
              <a:spcBef>
                <a:spcPts val="100"/>
              </a:spcBef>
            </a:pPr>
            <a:r>
              <a:rPr sz="1800" i="1" spc="-5" dirty="0">
                <a:latin typeface="Verdana"/>
                <a:cs typeface="Verdana"/>
              </a:rPr>
              <a:t>latency</a:t>
            </a:r>
            <a:endParaRPr sz="1800">
              <a:latin typeface="Verdana"/>
              <a:cs typeface="Verdana"/>
            </a:endParaRPr>
          </a:p>
        </p:txBody>
      </p:sp>
      <p:sp>
        <p:nvSpPr>
          <p:cNvPr id="7" name="object 6"/>
          <p:cNvSpPr/>
          <p:nvPr/>
        </p:nvSpPr>
        <p:spPr>
          <a:xfrm>
            <a:off x="7173002" y="1236098"/>
            <a:ext cx="508634" cy="546735"/>
          </a:xfrm>
          <a:custGeom>
            <a:avLst/>
            <a:gdLst/>
            <a:ahLst/>
            <a:cxnLst/>
            <a:rect l="l" t="t" r="r" b="b"/>
            <a:pathLst>
              <a:path w="508634" h="546735">
                <a:moveTo>
                  <a:pt x="508253" y="272795"/>
                </a:moveTo>
                <a:lnTo>
                  <a:pt x="504141" y="223704"/>
                </a:lnTo>
                <a:lnTo>
                  <a:pt x="492290" y="177522"/>
                </a:lnTo>
                <a:lnTo>
                  <a:pt x="473427" y="135015"/>
                </a:lnTo>
                <a:lnTo>
                  <a:pt x="448280" y="96948"/>
                </a:lnTo>
                <a:lnTo>
                  <a:pt x="417576" y="64087"/>
                </a:lnTo>
                <a:lnTo>
                  <a:pt x="382043" y="37196"/>
                </a:lnTo>
                <a:lnTo>
                  <a:pt x="342409" y="17042"/>
                </a:lnTo>
                <a:lnTo>
                  <a:pt x="299400" y="4388"/>
                </a:lnTo>
                <a:lnTo>
                  <a:pt x="253745" y="0"/>
                </a:lnTo>
                <a:lnTo>
                  <a:pt x="208116" y="4388"/>
                </a:lnTo>
                <a:lnTo>
                  <a:pt x="165178" y="17042"/>
                </a:lnTo>
                <a:lnTo>
                  <a:pt x="125645" y="37196"/>
                </a:lnTo>
                <a:lnTo>
                  <a:pt x="90232" y="64087"/>
                </a:lnTo>
                <a:lnTo>
                  <a:pt x="59655" y="96948"/>
                </a:lnTo>
                <a:lnTo>
                  <a:pt x="34628" y="135015"/>
                </a:lnTo>
                <a:lnTo>
                  <a:pt x="15867" y="177522"/>
                </a:lnTo>
                <a:lnTo>
                  <a:pt x="4085" y="223704"/>
                </a:lnTo>
                <a:lnTo>
                  <a:pt x="0" y="272795"/>
                </a:lnTo>
                <a:lnTo>
                  <a:pt x="4085" y="321914"/>
                </a:lnTo>
                <a:lnTo>
                  <a:pt x="15867" y="368166"/>
                </a:lnTo>
                <a:lnTo>
                  <a:pt x="34628" y="410774"/>
                </a:lnTo>
                <a:lnTo>
                  <a:pt x="59655" y="448961"/>
                </a:lnTo>
                <a:lnTo>
                  <a:pt x="90232" y="481948"/>
                </a:lnTo>
                <a:lnTo>
                  <a:pt x="125645" y="508959"/>
                </a:lnTo>
                <a:lnTo>
                  <a:pt x="165178" y="529215"/>
                </a:lnTo>
                <a:lnTo>
                  <a:pt x="208116" y="541939"/>
                </a:lnTo>
                <a:lnTo>
                  <a:pt x="253745" y="546353"/>
                </a:lnTo>
                <a:lnTo>
                  <a:pt x="299400" y="541939"/>
                </a:lnTo>
                <a:lnTo>
                  <a:pt x="342409" y="529215"/>
                </a:lnTo>
                <a:lnTo>
                  <a:pt x="382043" y="508959"/>
                </a:lnTo>
                <a:lnTo>
                  <a:pt x="417576" y="481948"/>
                </a:lnTo>
                <a:lnTo>
                  <a:pt x="448280" y="448961"/>
                </a:lnTo>
                <a:lnTo>
                  <a:pt x="473427" y="410774"/>
                </a:lnTo>
                <a:lnTo>
                  <a:pt x="492290" y="368166"/>
                </a:lnTo>
                <a:lnTo>
                  <a:pt x="504141" y="321914"/>
                </a:lnTo>
                <a:lnTo>
                  <a:pt x="508253" y="272795"/>
                </a:lnTo>
                <a:close/>
              </a:path>
            </a:pathLst>
          </a:custGeom>
          <a:solidFill>
            <a:srgbClr val="91A67C"/>
          </a:solidFill>
        </p:spPr>
        <p:txBody>
          <a:bodyPr wrap="square" lIns="0" tIns="0" rIns="0" bIns="0" rtlCol="0"/>
          <a:lstStyle/>
          <a:p>
            <a:endParaRPr/>
          </a:p>
        </p:txBody>
      </p:sp>
      <p:sp>
        <p:nvSpPr>
          <p:cNvPr id="8" name="object 7"/>
          <p:cNvSpPr/>
          <p:nvPr/>
        </p:nvSpPr>
        <p:spPr>
          <a:xfrm>
            <a:off x="7173002" y="1236098"/>
            <a:ext cx="508634" cy="546735"/>
          </a:xfrm>
          <a:custGeom>
            <a:avLst/>
            <a:gdLst/>
            <a:ahLst/>
            <a:cxnLst/>
            <a:rect l="l" t="t" r="r" b="b"/>
            <a:pathLst>
              <a:path w="508634" h="546735">
                <a:moveTo>
                  <a:pt x="253745" y="0"/>
                </a:moveTo>
                <a:lnTo>
                  <a:pt x="208116" y="4388"/>
                </a:lnTo>
                <a:lnTo>
                  <a:pt x="165178" y="17042"/>
                </a:lnTo>
                <a:lnTo>
                  <a:pt x="125645" y="37196"/>
                </a:lnTo>
                <a:lnTo>
                  <a:pt x="90232" y="64087"/>
                </a:lnTo>
                <a:lnTo>
                  <a:pt x="59655" y="96948"/>
                </a:lnTo>
                <a:lnTo>
                  <a:pt x="34628" y="135015"/>
                </a:lnTo>
                <a:lnTo>
                  <a:pt x="15867" y="177522"/>
                </a:lnTo>
                <a:lnTo>
                  <a:pt x="4085" y="223704"/>
                </a:lnTo>
                <a:lnTo>
                  <a:pt x="0" y="272795"/>
                </a:lnTo>
                <a:lnTo>
                  <a:pt x="4085" y="321914"/>
                </a:lnTo>
                <a:lnTo>
                  <a:pt x="15867" y="368166"/>
                </a:lnTo>
                <a:lnTo>
                  <a:pt x="34628" y="410774"/>
                </a:lnTo>
                <a:lnTo>
                  <a:pt x="59655" y="448961"/>
                </a:lnTo>
                <a:lnTo>
                  <a:pt x="90232" y="481948"/>
                </a:lnTo>
                <a:lnTo>
                  <a:pt x="125645" y="508959"/>
                </a:lnTo>
                <a:lnTo>
                  <a:pt x="165178" y="529215"/>
                </a:lnTo>
                <a:lnTo>
                  <a:pt x="208116" y="541939"/>
                </a:lnTo>
                <a:lnTo>
                  <a:pt x="253745" y="546353"/>
                </a:lnTo>
                <a:lnTo>
                  <a:pt x="299400" y="541939"/>
                </a:lnTo>
                <a:lnTo>
                  <a:pt x="342409" y="529215"/>
                </a:lnTo>
                <a:lnTo>
                  <a:pt x="382043" y="508959"/>
                </a:lnTo>
                <a:lnTo>
                  <a:pt x="417576" y="481948"/>
                </a:lnTo>
                <a:lnTo>
                  <a:pt x="448280" y="448961"/>
                </a:lnTo>
                <a:lnTo>
                  <a:pt x="473427" y="410774"/>
                </a:lnTo>
                <a:lnTo>
                  <a:pt x="492290" y="368166"/>
                </a:lnTo>
                <a:lnTo>
                  <a:pt x="504141" y="321914"/>
                </a:lnTo>
                <a:lnTo>
                  <a:pt x="508253" y="272795"/>
                </a:lnTo>
                <a:lnTo>
                  <a:pt x="504141" y="223704"/>
                </a:lnTo>
                <a:lnTo>
                  <a:pt x="492290" y="177522"/>
                </a:lnTo>
                <a:lnTo>
                  <a:pt x="473427" y="135015"/>
                </a:lnTo>
                <a:lnTo>
                  <a:pt x="448280" y="96948"/>
                </a:lnTo>
                <a:lnTo>
                  <a:pt x="417576" y="64087"/>
                </a:lnTo>
                <a:lnTo>
                  <a:pt x="382043" y="37196"/>
                </a:lnTo>
                <a:lnTo>
                  <a:pt x="342409" y="17042"/>
                </a:lnTo>
                <a:lnTo>
                  <a:pt x="299400" y="4388"/>
                </a:lnTo>
                <a:lnTo>
                  <a:pt x="253745" y="0"/>
                </a:lnTo>
                <a:close/>
              </a:path>
            </a:pathLst>
          </a:custGeom>
          <a:ln w="9525">
            <a:solidFill>
              <a:srgbClr val="FF0000"/>
            </a:solidFill>
          </a:ln>
        </p:spPr>
        <p:txBody>
          <a:bodyPr wrap="square" lIns="0" tIns="0" rIns="0" bIns="0" rtlCol="0"/>
          <a:lstStyle/>
          <a:p>
            <a:endParaRPr/>
          </a:p>
        </p:txBody>
      </p:sp>
      <p:sp>
        <p:nvSpPr>
          <p:cNvPr id="9" name="object 8"/>
          <p:cNvSpPr txBox="1"/>
          <p:nvPr/>
        </p:nvSpPr>
        <p:spPr>
          <a:xfrm>
            <a:off x="7299747" y="1349128"/>
            <a:ext cx="187325" cy="330200"/>
          </a:xfrm>
          <a:prstGeom prst="rect">
            <a:avLst/>
          </a:prstGeom>
        </p:spPr>
        <p:txBody>
          <a:bodyPr vert="horz" wrap="square" lIns="0" tIns="12065" rIns="0" bIns="0" rtlCol="0">
            <a:spAutoFit/>
          </a:bodyPr>
          <a:lstStyle/>
          <a:p>
            <a:pPr marL="12700">
              <a:lnSpc>
                <a:spcPct val="100000"/>
              </a:lnSpc>
              <a:spcBef>
                <a:spcPts val="95"/>
              </a:spcBef>
            </a:pPr>
            <a:r>
              <a:rPr sz="2000" i="1" spc="-5" dirty="0">
                <a:latin typeface="Verdana"/>
                <a:cs typeface="Verdana"/>
              </a:rPr>
              <a:t>1</a:t>
            </a:r>
            <a:endParaRPr sz="2000">
              <a:latin typeface="Verdana"/>
              <a:cs typeface="Verdana"/>
            </a:endParaRPr>
          </a:p>
        </p:txBody>
      </p:sp>
      <p:sp>
        <p:nvSpPr>
          <p:cNvPr id="10" name="object 9"/>
          <p:cNvSpPr/>
          <p:nvPr/>
        </p:nvSpPr>
        <p:spPr>
          <a:xfrm>
            <a:off x="8455447" y="1236098"/>
            <a:ext cx="508634" cy="546735"/>
          </a:xfrm>
          <a:custGeom>
            <a:avLst/>
            <a:gdLst/>
            <a:ahLst/>
            <a:cxnLst/>
            <a:rect l="l" t="t" r="r" b="b"/>
            <a:pathLst>
              <a:path w="508634" h="546735">
                <a:moveTo>
                  <a:pt x="508254" y="272795"/>
                </a:moveTo>
                <a:lnTo>
                  <a:pt x="504168" y="223704"/>
                </a:lnTo>
                <a:lnTo>
                  <a:pt x="492387" y="177522"/>
                </a:lnTo>
                <a:lnTo>
                  <a:pt x="473625" y="135015"/>
                </a:lnTo>
                <a:lnTo>
                  <a:pt x="448598" y="96948"/>
                </a:lnTo>
                <a:lnTo>
                  <a:pt x="418021" y="64087"/>
                </a:lnTo>
                <a:lnTo>
                  <a:pt x="382608" y="37196"/>
                </a:lnTo>
                <a:lnTo>
                  <a:pt x="343075" y="17042"/>
                </a:lnTo>
                <a:lnTo>
                  <a:pt x="300136" y="4388"/>
                </a:lnTo>
                <a:lnTo>
                  <a:pt x="254507" y="0"/>
                </a:lnTo>
                <a:lnTo>
                  <a:pt x="208852" y="4388"/>
                </a:lnTo>
                <a:lnTo>
                  <a:pt x="165844" y="17042"/>
                </a:lnTo>
                <a:lnTo>
                  <a:pt x="126209" y="37196"/>
                </a:lnTo>
                <a:lnTo>
                  <a:pt x="90676" y="64087"/>
                </a:lnTo>
                <a:lnTo>
                  <a:pt x="59973" y="96948"/>
                </a:lnTo>
                <a:lnTo>
                  <a:pt x="34826" y="135015"/>
                </a:lnTo>
                <a:lnTo>
                  <a:pt x="15963" y="177522"/>
                </a:lnTo>
                <a:lnTo>
                  <a:pt x="4112" y="223704"/>
                </a:lnTo>
                <a:lnTo>
                  <a:pt x="0" y="272796"/>
                </a:lnTo>
                <a:lnTo>
                  <a:pt x="4112" y="321914"/>
                </a:lnTo>
                <a:lnTo>
                  <a:pt x="15963" y="368166"/>
                </a:lnTo>
                <a:lnTo>
                  <a:pt x="34826" y="410774"/>
                </a:lnTo>
                <a:lnTo>
                  <a:pt x="59973" y="448961"/>
                </a:lnTo>
                <a:lnTo>
                  <a:pt x="90676" y="481948"/>
                </a:lnTo>
                <a:lnTo>
                  <a:pt x="126209" y="508959"/>
                </a:lnTo>
                <a:lnTo>
                  <a:pt x="165844" y="529215"/>
                </a:lnTo>
                <a:lnTo>
                  <a:pt x="208852" y="541939"/>
                </a:lnTo>
                <a:lnTo>
                  <a:pt x="254507" y="546353"/>
                </a:lnTo>
                <a:lnTo>
                  <a:pt x="300136" y="541939"/>
                </a:lnTo>
                <a:lnTo>
                  <a:pt x="343075" y="529215"/>
                </a:lnTo>
                <a:lnTo>
                  <a:pt x="382608" y="508959"/>
                </a:lnTo>
                <a:lnTo>
                  <a:pt x="418021" y="481948"/>
                </a:lnTo>
                <a:lnTo>
                  <a:pt x="448598" y="448961"/>
                </a:lnTo>
                <a:lnTo>
                  <a:pt x="473625" y="410774"/>
                </a:lnTo>
                <a:lnTo>
                  <a:pt x="492387" y="368166"/>
                </a:lnTo>
                <a:lnTo>
                  <a:pt x="504168" y="321914"/>
                </a:lnTo>
                <a:lnTo>
                  <a:pt x="508254" y="272795"/>
                </a:lnTo>
                <a:close/>
              </a:path>
            </a:pathLst>
          </a:custGeom>
          <a:solidFill>
            <a:srgbClr val="91A67C"/>
          </a:solidFill>
        </p:spPr>
        <p:txBody>
          <a:bodyPr wrap="square" lIns="0" tIns="0" rIns="0" bIns="0" rtlCol="0"/>
          <a:lstStyle/>
          <a:p>
            <a:endParaRPr/>
          </a:p>
        </p:txBody>
      </p:sp>
      <p:sp>
        <p:nvSpPr>
          <p:cNvPr id="11" name="object 10"/>
          <p:cNvSpPr/>
          <p:nvPr/>
        </p:nvSpPr>
        <p:spPr>
          <a:xfrm>
            <a:off x="8455447" y="1236098"/>
            <a:ext cx="508634" cy="546735"/>
          </a:xfrm>
          <a:custGeom>
            <a:avLst/>
            <a:gdLst/>
            <a:ahLst/>
            <a:cxnLst/>
            <a:rect l="l" t="t" r="r" b="b"/>
            <a:pathLst>
              <a:path w="508634" h="546735">
                <a:moveTo>
                  <a:pt x="254507" y="0"/>
                </a:moveTo>
                <a:lnTo>
                  <a:pt x="208852" y="4388"/>
                </a:lnTo>
                <a:lnTo>
                  <a:pt x="165844" y="17042"/>
                </a:lnTo>
                <a:lnTo>
                  <a:pt x="126209" y="37196"/>
                </a:lnTo>
                <a:lnTo>
                  <a:pt x="90676" y="64087"/>
                </a:lnTo>
                <a:lnTo>
                  <a:pt x="59973" y="96948"/>
                </a:lnTo>
                <a:lnTo>
                  <a:pt x="34826" y="135015"/>
                </a:lnTo>
                <a:lnTo>
                  <a:pt x="15963" y="177522"/>
                </a:lnTo>
                <a:lnTo>
                  <a:pt x="4112" y="223704"/>
                </a:lnTo>
                <a:lnTo>
                  <a:pt x="0" y="272796"/>
                </a:lnTo>
                <a:lnTo>
                  <a:pt x="4112" y="321914"/>
                </a:lnTo>
                <a:lnTo>
                  <a:pt x="15963" y="368166"/>
                </a:lnTo>
                <a:lnTo>
                  <a:pt x="34826" y="410774"/>
                </a:lnTo>
                <a:lnTo>
                  <a:pt x="59973" y="448961"/>
                </a:lnTo>
                <a:lnTo>
                  <a:pt x="90676" y="481948"/>
                </a:lnTo>
                <a:lnTo>
                  <a:pt x="126209" y="508959"/>
                </a:lnTo>
                <a:lnTo>
                  <a:pt x="165844" y="529215"/>
                </a:lnTo>
                <a:lnTo>
                  <a:pt x="208852" y="541939"/>
                </a:lnTo>
                <a:lnTo>
                  <a:pt x="254507" y="546353"/>
                </a:lnTo>
                <a:lnTo>
                  <a:pt x="300136" y="541939"/>
                </a:lnTo>
                <a:lnTo>
                  <a:pt x="343075" y="529215"/>
                </a:lnTo>
                <a:lnTo>
                  <a:pt x="382608" y="508959"/>
                </a:lnTo>
                <a:lnTo>
                  <a:pt x="418021" y="481948"/>
                </a:lnTo>
                <a:lnTo>
                  <a:pt x="448598" y="448961"/>
                </a:lnTo>
                <a:lnTo>
                  <a:pt x="473625" y="410774"/>
                </a:lnTo>
                <a:lnTo>
                  <a:pt x="492387" y="368166"/>
                </a:lnTo>
                <a:lnTo>
                  <a:pt x="504168" y="321914"/>
                </a:lnTo>
                <a:lnTo>
                  <a:pt x="508254" y="272795"/>
                </a:lnTo>
                <a:lnTo>
                  <a:pt x="504168" y="223704"/>
                </a:lnTo>
                <a:lnTo>
                  <a:pt x="492387" y="177522"/>
                </a:lnTo>
                <a:lnTo>
                  <a:pt x="473625" y="135015"/>
                </a:lnTo>
                <a:lnTo>
                  <a:pt x="448598" y="96948"/>
                </a:lnTo>
                <a:lnTo>
                  <a:pt x="418021" y="64087"/>
                </a:lnTo>
                <a:lnTo>
                  <a:pt x="382608" y="37196"/>
                </a:lnTo>
                <a:lnTo>
                  <a:pt x="343075" y="17042"/>
                </a:lnTo>
                <a:lnTo>
                  <a:pt x="300136" y="4388"/>
                </a:lnTo>
                <a:lnTo>
                  <a:pt x="254507" y="0"/>
                </a:lnTo>
                <a:close/>
              </a:path>
            </a:pathLst>
          </a:custGeom>
          <a:ln w="9525">
            <a:solidFill>
              <a:srgbClr val="FF0000"/>
            </a:solidFill>
          </a:ln>
        </p:spPr>
        <p:txBody>
          <a:bodyPr wrap="square" lIns="0" tIns="0" rIns="0" bIns="0" rtlCol="0"/>
          <a:lstStyle/>
          <a:p>
            <a:endParaRPr/>
          </a:p>
        </p:txBody>
      </p:sp>
      <p:sp>
        <p:nvSpPr>
          <p:cNvPr id="12" name="object 11"/>
          <p:cNvSpPr txBox="1"/>
          <p:nvPr/>
        </p:nvSpPr>
        <p:spPr>
          <a:xfrm>
            <a:off x="8608102" y="1336173"/>
            <a:ext cx="187325" cy="330200"/>
          </a:xfrm>
          <a:prstGeom prst="rect">
            <a:avLst/>
          </a:prstGeom>
        </p:spPr>
        <p:txBody>
          <a:bodyPr vert="horz" wrap="square" lIns="0" tIns="12065" rIns="0" bIns="0" rtlCol="0">
            <a:spAutoFit/>
          </a:bodyPr>
          <a:lstStyle/>
          <a:p>
            <a:pPr marL="12700">
              <a:lnSpc>
                <a:spcPct val="100000"/>
              </a:lnSpc>
              <a:spcBef>
                <a:spcPts val="95"/>
              </a:spcBef>
            </a:pPr>
            <a:r>
              <a:rPr sz="2000" i="1" spc="-5" dirty="0">
                <a:latin typeface="Verdana"/>
                <a:cs typeface="Verdana"/>
              </a:rPr>
              <a:t>2</a:t>
            </a:r>
            <a:endParaRPr sz="2000">
              <a:latin typeface="Verdana"/>
              <a:cs typeface="Verdana"/>
            </a:endParaRPr>
          </a:p>
        </p:txBody>
      </p:sp>
      <p:sp>
        <p:nvSpPr>
          <p:cNvPr id="13" name="object 12"/>
          <p:cNvSpPr/>
          <p:nvPr/>
        </p:nvSpPr>
        <p:spPr>
          <a:xfrm>
            <a:off x="8455447" y="2328043"/>
            <a:ext cx="508634" cy="546735"/>
          </a:xfrm>
          <a:custGeom>
            <a:avLst/>
            <a:gdLst/>
            <a:ahLst/>
            <a:cxnLst/>
            <a:rect l="l" t="t" r="r" b="b"/>
            <a:pathLst>
              <a:path w="508634" h="546735">
                <a:moveTo>
                  <a:pt x="508254" y="273557"/>
                </a:moveTo>
                <a:lnTo>
                  <a:pt x="504168" y="224439"/>
                </a:lnTo>
                <a:lnTo>
                  <a:pt x="492387" y="178187"/>
                </a:lnTo>
                <a:lnTo>
                  <a:pt x="473625" y="135579"/>
                </a:lnTo>
                <a:lnTo>
                  <a:pt x="448598" y="97392"/>
                </a:lnTo>
                <a:lnTo>
                  <a:pt x="418021" y="64405"/>
                </a:lnTo>
                <a:lnTo>
                  <a:pt x="382608" y="37394"/>
                </a:lnTo>
                <a:lnTo>
                  <a:pt x="343075" y="17138"/>
                </a:lnTo>
                <a:lnTo>
                  <a:pt x="300136" y="4414"/>
                </a:lnTo>
                <a:lnTo>
                  <a:pt x="254507" y="0"/>
                </a:lnTo>
                <a:lnTo>
                  <a:pt x="208852" y="4414"/>
                </a:lnTo>
                <a:lnTo>
                  <a:pt x="165844" y="17138"/>
                </a:lnTo>
                <a:lnTo>
                  <a:pt x="126209" y="37394"/>
                </a:lnTo>
                <a:lnTo>
                  <a:pt x="90676" y="64405"/>
                </a:lnTo>
                <a:lnTo>
                  <a:pt x="59973" y="97392"/>
                </a:lnTo>
                <a:lnTo>
                  <a:pt x="34826" y="135579"/>
                </a:lnTo>
                <a:lnTo>
                  <a:pt x="15963" y="178187"/>
                </a:lnTo>
                <a:lnTo>
                  <a:pt x="4112" y="224439"/>
                </a:lnTo>
                <a:lnTo>
                  <a:pt x="0" y="273557"/>
                </a:lnTo>
                <a:lnTo>
                  <a:pt x="4112" y="322649"/>
                </a:lnTo>
                <a:lnTo>
                  <a:pt x="15963" y="368831"/>
                </a:lnTo>
                <a:lnTo>
                  <a:pt x="34826" y="411338"/>
                </a:lnTo>
                <a:lnTo>
                  <a:pt x="59973" y="449405"/>
                </a:lnTo>
                <a:lnTo>
                  <a:pt x="90676" y="482266"/>
                </a:lnTo>
                <a:lnTo>
                  <a:pt x="126209" y="509157"/>
                </a:lnTo>
                <a:lnTo>
                  <a:pt x="165844" y="529311"/>
                </a:lnTo>
                <a:lnTo>
                  <a:pt x="208852" y="541965"/>
                </a:lnTo>
                <a:lnTo>
                  <a:pt x="254507" y="546354"/>
                </a:lnTo>
                <a:lnTo>
                  <a:pt x="300136" y="541965"/>
                </a:lnTo>
                <a:lnTo>
                  <a:pt x="343075" y="529311"/>
                </a:lnTo>
                <a:lnTo>
                  <a:pt x="382608" y="509157"/>
                </a:lnTo>
                <a:lnTo>
                  <a:pt x="418021" y="482266"/>
                </a:lnTo>
                <a:lnTo>
                  <a:pt x="448598" y="449405"/>
                </a:lnTo>
                <a:lnTo>
                  <a:pt x="473625" y="411338"/>
                </a:lnTo>
                <a:lnTo>
                  <a:pt x="492387" y="368831"/>
                </a:lnTo>
                <a:lnTo>
                  <a:pt x="504168" y="322649"/>
                </a:lnTo>
                <a:lnTo>
                  <a:pt x="508254" y="273557"/>
                </a:lnTo>
                <a:close/>
              </a:path>
            </a:pathLst>
          </a:custGeom>
          <a:solidFill>
            <a:srgbClr val="91A67C"/>
          </a:solidFill>
        </p:spPr>
        <p:txBody>
          <a:bodyPr wrap="square" lIns="0" tIns="0" rIns="0" bIns="0" rtlCol="0"/>
          <a:lstStyle/>
          <a:p>
            <a:endParaRPr/>
          </a:p>
        </p:txBody>
      </p:sp>
      <p:sp>
        <p:nvSpPr>
          <p:cNvPr id="14" name="object 13"/>
          <p:cNvSpPr/>
          <p:nvPr/>
        </p:nvSpPr>
        <p:spPr>
          <a:xfrm>
            <a:off x="8455447" y="2328043"/>
            <a:ext cx="508634" cy="546735"/>
          </a:xfrm>
          <a:custGeom>
            <a:avLst/>
            <a:gdLst/>
            <a:ahLst/>
            <a:cxnLst/>
            <a:rect l="l" t="t" r="r" b="b"/>
            <a:pathLst>
              <a:path w="508634" h="546735">
                <a:moveTo>
                  <a:pt x="254507" y="0"/>
                </a:moveTo>
                <a:lnTo>
                  <a:pt x="208852" y="4414"/>
                </a:lnTo>
                <a:lnTo>
                  <a:pt x="165844" y="17138"/>
                </a:lnTo>
                <a:lnTo>
                  <a:pt x="126209" y="37394"/>
                </a:lnTo>
                <a:lnTo>
                  <a:pt x="90676" y="64405"/>
                </a:lnTo>
                <a:lnTo>
                  <a:pt x="59973" y="97392"/>
                </a:lnTo>
                <a:lnTo>
                  <a:pt x="34826" y="135579"/>
                </a:lnTo>
                <a:lnTo>
                  <a:pt x="15963" y="178187"/>
                </a:lnTo>
                <a:lnTo>
                  <a:pt x="4112" y="224439"/>
                </a:lnTo>
                <a:lnTo>
                  <a:pt x="0" y="273557"/>
                </a:lnTo>
                <a:lnTo>
                  <a:pt x="4112" y="322649"/>
                </a:lnTo>
                <a:lnTo>
                  <a:pt x="15963" y="368831"/>
                </a:lnTo>
                <a:lnTo>
                  <a:pt x="34826" y="411338"/>
                </a:lnTo>
                <a:lnTo>
                  <a:pt x="59973" y="449405"/>
                </a:lnTo>
                <a:lnTo>
                  <a:pt x="90676" y="482266"/>
                </a:lnTo>
                <a:lnTo>
                  <a:pt x="126209" y="509157"/>
                </a:lnTo>
                <a:lnTo>
                  <a:pt x="165844" y="529311"/>
                </a:lnTo>
                <a:lnTo>
                  <a:pt x="208852" y="541965"/>
                </a:lnTo>
                <a:lnTo>
                  <a:pt x="254507" y="546354"/>
                </a:lnTo>
                <a:lnTo>
                  <a:pt x="300136" y="541965"/>
                </a:lnTo>
                <a:lnTo>
                  <a:pt x="343075" y="529311"/>
                </a:lnTo>
                <a:lnTo>
                  <a:pt x="382608" y="509157"/>
                </a:lnTo>
                <a:lnTo>
                  <a:pt x="418021" y="482266"/>
                </a:lnTo>
                <a:lnTo>
                  <a:pt x="448598" y="449405"/>
                </a:lnTo>
                <a:lnTo>
                  <a:pt x="473625" y="411338"/>
                </a:lnTo>
                <a:lnTo>
                  <a:pt x="492387" y="368831"/>
                </a:lnTo>
                <a:lnTo>
                  <a:pt x="504168" y="322649"/>
                </a:lnTo>
                <a:lnTo>
                  <a:pt x="508254" y="273557"/>
                </a:lnTo>
                <a:lnTo>
                  <a:pt x="504168" y="224439"/>
                </a:lnTo>
                <a:lnTo>
                  <a:pt x="492387" y="178187"/>
                </a:lnTo>
                <a:lnTo>
                  <a:pt x="473625" y="135579"/>
                </a:lnTo>
                <a:lnTo>
                  <a:pt x="448598" y="97392"/>
                </a:lnTo>
                <a:lnTo>
                  <a:pt x="418021" y="64405"/>
                </a:lnTo>
                <a:lnTo>
                  <a:pt x="382608" y="37394"/>
                </a:lnTo>
                <a:lnTo>
                  <a:pt x="343075" y="17138"/>
                </a:lnTo>
                <a:lnTo>
                  <a:pt x="300136" y="4414"/>
                </a:lnTo>
                <a:lnTo>
                  <a:pt x="254507" y="0"/>
                </a:lnTo>
                <a:close/>
              </a:path>
            </a:pathLst>
          </a:custGeom>
          <a:ln w="9525">
            <a:solidFill>
              <a:srgbClr val="FF0000"/>
            </a:solidFill>
          </a:ln>
        </p:spPr>
        <p:txBody>
          <a:bodyPr wrap="square" lIns="0" tIns="0" rIns="0" bIns="0" rtlCol="0"/>
          <a:lstStyle/>
          <a:p>
            <a:endParaRPr/>
          </a:p>
        </p:txBody>
      </p:sp>
      <p:sp>
        <p:nvSpPr>
          <p:cNvPr id="15" name="object 14"/>
          <p:cNvSpPr txBox="1"/>
          <p:nvPr/>
        </p:nvSpPr>
        <p:spPr>
          <a:xfrm>
            <a:off x="8595147" y="2441073"/>
            <a:ext cx="187325" cy="330200"/>
          </a:xfrm>
          <a:prstGeom prst="rect">
            <a:avLst/>
          </a:prstGeom>
        </p:spPr>
        <p:txBody>
          <a:bodyPr vert="horz" wrap="square" lIns="0" tIns="12065" rIns="0" bIns="0" rtlCol="0">
            <a:spAutoFit/>
          </a:bodyPr>
          <a:lstStyle/>
          <a:p>
            <a:pPr marL="12700">
              <a:lnSpc>
                <a:spcPct val="100000"/>
              </a:lnSpc>
              <a:spcBef>
                <a:spcPts val="95"/>
              </a:spcBef>
            </a:pPr>
            <a:r>
              <a:rPr sz="2000" i="1" spc="-5" dirty="0">
                <a:latin typeface="Verdana"/>
                <a:cs typeface="Verdana"/>
              </a:rPr>
              <a:t>3</a:t>
            </a:r>
            <a:endParaRPr sz="2000">
              <a:latin typeface="Verdana"/>
              <a:cs typeface="Verdana"/>
            </a:endParaRPr>
          </a:p>
        </p:txBody>
      </p:sp>
      <p:sp>
        <p:nvSpPr>
          <p:cNvPr id="16" name="object 15"/>
          <p:cNvSpPr/>
          <p:nvPr/>
        </p:nvSpPr>
        <p:spPr>
          <a:xfrm>
            <a:off x="7185955" y="2353951"/>
            <a:ext cx="508000" cy="546100"/>
          </a:xfrm>
          <a:custGeom>
            <a:avLst/>
            <a:gdLst/>
            <a:ahLst/>
            <a:cxnLst/>
            <a:rect l="l" t="t" r="r" b="b"/>
            <a:pathLst>
              <a:path w="508000" h="546100">
                <a:moveTo>
                  <a:pt x="507492" y="272796"/>
                </a:moveTo>
                <a:lnTo>
                  <a:pt x="503406" y="223704"/>
                </a:lnTo>
                <a:lnTo>
                  <a:pt x="491625" y="177522"/>
                </a:lnTo>
                <a:lnTo>
                  <a:pt x="472863" y="135015"/>
                </a:lnTo>
                <a:lnTo>
                  <a:pt x="447836" y="96948"/>
                </a:lnTo>
                <a:lnTo>
                  <a:pt x="417259" y="64087"/>
                </a:lnTo>
                <a:lnTo>
                  <a:pt x="381846" y="37196"/>
                </a:lnTo>
                <a:lnTo>
                  <a:pt x="342313" y="17042"/>
                </a:lnTo>
                <a:lnTo>
                  <a:pt x="299375" y="4388"/>
                </a:lnTo>
                <a:lnTo>
                  <a:pt x="253746" y="0"/>
                </a:lnTo>
                <a:lnTo>
                  <a:pt x="208117" y="4388"/>
                </a:lnTo>
                <a:lnTo>
                  <a:pt x="165178" y="17042"/>
                </a:lnTo>
                <a:lnTo>
                  <a:pt x="125645" y="37196"/>
                </a:lnTo>
                <a:lnTo>
                  <a:pt x="90232" y="64087"/>
                </a:lnTo>
                <a:lnTo>
                  <a:pt x="59655" y="96948"/>
                </a:lnTo>
                <a:lnTo>
                  <a:pt x="34628" y="135015"/>
                </a:lnTo>
                <a:lnTo>
                  <a:pt x="15867" y="177522"/>
                </a:lnTo>
                <a:lnTo>
                  <a:pt x="4085" y="223704"/>
                </a:lnTo>
                <a:lnTo>
                  <a:pt x="0" y="272796"/>
                </a:lnTo>
                <a:lnTo>
                  <a:pt x="4085" y="321888"/>
                </a:lnTo>
                <a:lnTo>
                  <a:pt x="15867" y="368070"/>
                </a:lnTo>
                <a:lnTo>
                  <a:pt x="34628" y="410576"/>
                </a:lnTo>
                <a:lnTo>
                  <a:pt x="59655" y="448643"/>
                </a:lnTo>
                <a:lnTo>
                  <a:pt x="90232" y="481504"/>
                </a:lnTo>
                <a:lnTo>
                  <a:pt x="125645" y="508395"/>
                </a:lnTo>
                <a:lnTo>
                  <a:pt x="165178" y="528549"/>
                </a:lnTo>
                <a:lnTo>
                  <a:pt x="208117" y="541203"/>
                </a:lnTo>
                <a:lnTo>
                  <a:pt x="253746" y="545591"/>
                </a:lnTo>
                <a:lnTo>
                  <a:pt x="299375" y="541203"/>
                </a:lnTo>
                <a:lnTo>
                  <a:pt x="342313" y="528549"/>
                </a:lnTo>
                <a:lnTo>
                  <a:pt x="381846" y="508395"/>
                </a:lnTo>
                <a:lnTo>
                  <a:pt x="417259" y="481504"/>
                </a:lnTo>
                <a:lnTo>
                  <a:pt x="447836" y="448643"/>
                </a:lnTo>
                <a:lnTo>
                  <a:pt x="472863" y="410576"/>
                </a:lnTo>
                <a:lnTo>
                  <a:pt x="491625" y="368070"/>
                </a:lnTo>
                <a:lnTo>
                  <a:pt x="503406" y="321888"/>
                </a:lnTo>
                <a:lnTo>
                  <a:pt x="507492" y="272796"/>
                </a:lnTo>
                <a:close/>
              </a:path>
            </a:pathLst>
          </a:custGeom>
          <a:solidFill>
            <a:srgbClr val="91A67C"/>
          </a:solidFill>
        </p:spPr>
        <p:txBody>
          <a:bodyPr wrap="square" lIns="0" tIns="0" rIns="0" bIns="0" rtlCol="0"/>
          <a:lstStyle/>
          <a:p>
            <a:endParaRPr/>
          </a:p>
        </p:txBody>
      </p:sp>
      <p:sp>
        <p:nvSpPr>
          <p:cNvPr id="17" name="object 16"/>
          <p:cNvSpPr/>
          <p:nvPr/>
        </p:nvSpPr>
        <p:spPr>
          <a:xfrm>
            <a:off x="7185955" y="2353951"/>
            <a:ext cx="508000" cy="546100"/>
          </a:xfrm>
          <a:custGeom>
            <a:avLst/>
            <a:gdLst/>
            <a:ahLst/>
            <a:cxnLst/>
            <a:rect l="l" t="t" r="r" b="b"/>
            <a:pathLst>
              <a:path w="508000" h="546100">
                <a:moveTo>
                  <a:pt x="253746" y="0"/>
                </a:moveTo>
                <a:lnTo>
                  <a:pt x="208117" y="4388"/>
                </a:lnTo>
                <a:lnTo>
                  <a:pt x="165178" y="17042"/>
                </a:lnTo>
                <a:lnTo>
                  <a:pt x="125645" y="37196"/>
                </a:lnTo>
                <a:lnTo>
                  <a:pt x="90232" y="64087"/>
                </a:lnTo>
                <a:lnTo>
                  <a:pt x="59655" y="96948"/>
                </a:lnTo>
                <a:lnTo>
                  <a:pt x="34628" y="135015"/>
                </a:lnTo>
                <a:lnTo>
                  <a:pt x="15867" y="177522"/>
                </a:lnTo>
                <a:lnTo>
                  <a:pt x="4085" y="223704"/>
                </a:lnTo>
                <a:lnTo>
                  <a:pt x="0" y="272796"/>
                </a:lnTo>
                <a:lnTo>
                  <a:pt x="4085" y="321888"/>
                </a:lnTo>
                <a:lnTo>
                  <a:pt x="15867" y="368070"/>
                </a:lnTo>
                <a:lnTo>
                  <a:pt x="34628" y="410576"/>
                </a:lnTo>
                <a:lnTo>
                  <a:pt x="59655" y="448643"/>
                </a:lnTo>
                <a:lnTo>
                  <a:pt x="90232" y="481504"/>
                </a:lnTo>
                <a:lnTo>
                  <a:pt x="125645" y="508395"/>
                </a:lnTo>
                <a:lnTo>
                  <a:pt x="165178" y="528549"/>
                </a:lnTo>
                <a:lnTo>
                  <a:pt x="208117" y="541203"/>
                </a:lnTo>
                <a:lnTo>
                  <a:pt x="253746" y="545591"/>
                </a:lnTo>
                <a:lnTo>
                  <a:pt x="299375" y="541203"/>
                </a:lnTo>
                <a:lnTo>
                  <a:pt x="342313" y="528549"/>
                </a:lnTo>
                <a:lnTo>
                  <a:pt x="381846" y="508395"/>
                </a:lnTo>
                <a:lnTo>
                  <a:pt x="417259" y="481504"/>
                </a:lnTo>
                <a:lnTo>
                  <a:pt x="447836" y="448643"/>
                </a:lnTo>
                <a:lnTo>
                  <a:pt x="472863" y="410576"/>
                </a:lnTo>
                <a:lnTo>
                  <a:pt x="491625" y="368070"/>
                </a:lnTo>
                <a:lnTo>
                  <a:pt x="503406" y="321888"/>
                </a:lnTo>
                <a:lnTo>
                  <a:pt x="507492" y="272796"/>
                </a:lnTo>
                <a:lnTo>
                  <a:pt x="503406" y="223704"/>
                </a:lnTo>
                <a:lnTo>
                  <a:pt x="491625" y="177522"/>
                </a:lnTo>
                <a:lnTo>
                  <a:pt x="472863" y="135015"/>
                </a:lnTo>
                <a:lnTo>
                  <a:pt x="447836" y="96948"/>
                </a:lnTo>
                <a:lnTo>
                  <a:pt x="417259" y="64087"/>
                </a:lnTo>
                <a:lnTo>
                  <a:pt x="381846" y="37196"/>
                </a:lnTo>
                <a:lnTo>
                  <a:pt x="342313" y="17042"/>
                </a:lnTo>
                <a:lnTo>
                  <a:pt x="299375" y="4388"/>
                </a:lnTo>
                <a:lnTo>
                  <a:pt x="253746" y="0"/>
                </a:lnTo>
                <a:close/>
              </a:path>
            </a:pathLst>
          </a:custGeom>
          <a:ln w="9525">
            <a:solidFill>
              <a:srgbClr val="FF0000"/>
            </a:solidFill>
          </a:ln>
        </p:spPr>
        <p:txBody>
          <a:bodyPr wrap="square" lIns="0" tIns="0" rIns="0" bIns="0" rtlCol="0"/>
          <a:lstStyle/>
          <a:p>
            <a:endParaRPr/>
          </a:p>
        </p:txBody>
      </p:sp>
      <p:sp>
        <p:nvSpPr>
          <p:cNvPr id="18" name="object 17"/>
          <p:cNvSpPr txBox="1"/>
          <p:nvPr/>
        </p:nvSpPr>
        <p:spPr>
          <a:xfrm>
            <a:off x="7325655" y="2466220"/>
            <a:ext cx="187325" cy="330200"/>
          </a:xfrm>
          <a:prstGeom prst="rect">
            <a:avLst/>
          </a:prstGeom>
        </p:spPr>
        <p:txBody>
          <a:bodyPr vert="horz" wrap="square" lIns="0" tIns="12065" rIns="0" bIns="0" rtlCol="0">
            <a:spAutoFit/>
          </a:bodyPr>
          <a:lstStyle/>
          <a:p>
            <a:pPr marL="12700">
              <a:lnSpc>
                <a:spcPct val="100000"/>
              </a:lnSpc>
              <a:spcBef>
                <a:spcPts val="95"/>
              </a:spcBef>
            </a:pPr>
            <a:r>
              <a:rPr sz="2000" i="1" spc="-5" dirty="0">
                <a:latin typeface="Verdana"/>
                <a:cs typeface="Verdana"/>
              </a:rPr>
              <a:t>4</a:t>
            </a:r>
            <a:endParaRPr sz="2000">
              <a:latin typeface="Verdana"/>
              <a:cs typeface="Verdana"/>
            </a:endParaRPr>
          </a:p>
        </p:txBody>
      </p:sp>
      <p:sp>
        <p:nvSpPr>
          <p:cNvPr id="19" name="object 18"/>
          <p:cNvSpPr/>
          <p:nvPr/>
        </p:nvSpPr>
        <p:spPr>
          <a:xfrm>
            <a:off x="7173002" y="3458851"/>
            <a:ext cx="508634" cy="546100"/>
          </a:xfrm>
          <a:custGeom>
            <a:avLst/>
            <a:gdLst/>
            <a:ahLst/>
            <a:cxnLst/>
            <a:rect l="l" t="t" r="r" b="b"/>
            <a:pathLst>
              <a:path w="508634" h="546100">
                <a:moveTo>
                  <a:pt x="508253" y="272796"/>
                </a:moveTo>
                <a:lnTo>
                  <a:pt x="504141" y="223704"/>
                </a:lnTo>
                <a:lnTo>
                  <a:pt x="492290" y="177522"/>
                </a:lnTo>
                <a:lnTo>
                  <a:pt x="473427" y="135015"/>
                </a:lnTo>
                <a:lnTo>
                  <a:pt x="448280" y="96948"/>
                </a:lnTo>
                <a:lnTo>
                  <a:pt x="417576" y="64087"/>
                </a:lnTo>
                <a:lnTo>
                  <a:pt x="382043" y="37196"/>
                </a:lnTo>
                <a:lnTo>
                  <a:pt x="342409" y="17042"/>
                </a:lnTo>
                <a:lnTo>
                  <a:pt x="299400" y="4388"/>
                </a:lnTo>
                <a:lnTo>
                  <a:pt x="253745" y="0"/>
                </a:lnTo>
                <a:lnTo>
                  <a:pt x="208116" y="4388"/>
                </a:lnTo>
                <a:lnTo>
                  <a:pt x="165178" y="17042"/>
                </a:lnTo>
                <a:lnTo>
                  <a:pt x="125645" y="37196"/>
                </a:lnTo>
                <a:lnTo>
                  <a:pt x="90232" y="64087"/>
                </a:lnTo>
                <a:lnTo>
                  <a:pt x="59655" y="96948"/>
                </a:lnTo>
                <a:lnTo>
                  <a:pt x="34628" y="135015"/>
                </a:lnTo>
                <a:lnTo>
                  <a:pt x="15867" y="177522"/>
                </a:lnTo>
                <a:lnTo>
                  <a:pt x="4085" y="223704"/>
                </a:lnTo>
                <a:lnTo>
                  <a:pt x="0" y="272796"/>
                </a:lnTo>
                <a:lnTo>
                  <a:pt x="4085" y="321888"/>
                </a:lnTo>
                <a:lnTo>
                  <a:pt x="15867" y="368070"/>
                </a:lnTo>
                <a:lnTo>
                  <a:pt x="34628" y="410576"/>
                </a:lnTo>
                <a:lnTo>
                  <a:pt x="59655" y="448643"/>
                </a:lnTo>
                <a:lnTo>
                  <a:pt x="90232" y="481504"/>
                </a:lnTo>
                <a:lnTo>
                  <a:pt x="125645" y="508395"/>
                </a:lnTo>
                <a:lnTo>
                  <a:pt x="165178" y="528549"/>
                </a:lnTo>
                <a:lnTo>
                  <a:pt x="208116" y="541203"/>
                </a:lnTo>
                <a:lnTo>
                  <a:pt x="253745" y="545591"/>
                </a:lnTo>
                <a:lnTo>
                  <a:pt x="299400" y="541203"/>
                </a:lnTo>
                <a:lnTo>
                  <a:pt x="342409" y="528549"/>
                </a:lnTo>
                <a:lnTo>
                  <a:pt x="382043" y="508395"/>
                </a:lnTo>
                <a:lnTo>
                  <a:pt x="417576" y="481504"/>
                </a:lnTo>
                <a:lnTo>
                  <a:pt x="448280" y="448643"/>
                </a:lnTo>
                <a:lnTo>
                  <a:pt x="473427" y="410576"/>
                </a:lnTo>
                <a:lnTo>
                  <a:pt x="492290" y="368070"/>
                </a:lnTo>
                <a:lnTo>
                  <a:pt x="504141" y="321888"/>
                </a:lnTo>
                <a:lnTo>
                  <a:pt x="508253" y="272796"/>
                </a:lnTo>
                <a:close/>
              </a:path>
            </a:pathLst>
          </a:custGeom>
          <a:solidFill>
            <a:srgbClr val="91A67C"/>
          </a:solidFill>
        </p:spPr>
        <p:txBody>
          <a:bodyPr wrap="square" lIns="0" tIns="0" rIns="0" bIns="0" rtlCol="0"/>
          <a:lstStyle/>
          <a:p>
            <a:endParaRPr/>
          </a:p>
        </p:txBody>
      </p:sp>
      <p:sp>
        <p:nvSpPr>
          <p:cNvPr id="20" name="object 19"/>
          <p:cNvSpPr/>
          <p:nvPr/>
        </p:nvSpPr>
        <p:spPr>
          <a:xfrm>
            <a:off x="7173002" y="3458851"/>
            <a:ext cx="508634" cy="546100"/>
          </a:xfrm>
          <a:custGeom>
            <a:avLst/>
            <a:gdLst/>
            <a:ahLst/>
            <a:cxnLst/>
            <a:rect l="l" t="t" r="r" b="b"/>
            <a:pathLst>
              <a:path w="508634" h="546100">
                <a:moveTo>
                  <a:pt x="253745" y="0"/>
                </a:moveTo>
                <a:lnTo>
                  <a:pt x="208116" y="4388"/>
                </a:lnTo>
                <a:lnTo>
                  <a:pt x="165178" y="17042"/>
                </a:lnTo>
                <a:lnTo>
                  <a:pt x="125645" y="37196"/>
                </a:lnTo>
                <a:lnTo>
                  <a:pt x="90232" y="64087"/>
                </a:lnTo>
                <a:lnTo>
                  <a:pt x="59655" y="96948"/>
                </a:lnTo>
                <a:lnTo>
                  <a:pt x="34628" y="135015"/>
                </a:lnTo>
                <a:lnTo>
                  <a:pt x="15867" y="177522"/>
                </a:lnTo>
                <a:lnTo>
                  <a:pt x="4085" y="223704"/>
                </a:lnTo>
                <a:lnTo>
                  <a:pt x="0" y="272796"/>
                </a:lnTo>
                <a:lnTo>
                  <a:pt x="4085" y="321888"/>
                </a:lnTo>
                <a:lnTo>
                  <a:pt x="15867" y="368070"/>
                </a:lnTo>
                <a:lnTo>
                  <a:pt x="34628" y="410576"/>
                </a:lnTo>
                <a:lnTo>
                  <a:pt x="59655" y="448643"/>
                </a:lnTo>
                <a:lnTo>
                  <a:pt x="90232" y="481504"/>
                </a:lnTo>
                <a:lnTo>
                  <a:pt x="125645" y="508395"/>
                </a:lnTo>
                <a:lnTo>
                  <a:pt x="165178" y="528549"/>
                </a:lnTo>
                <a:lnTo>
                  <a:pt x="208116" y="541203"/>
                </a:lnTo>
                <a:lnTo>
                  <a:pt x="253745" y="545591"/>
                </a:lnTo>
                <a:lnTo>
                  <a:pt x="299400" y="541203"/>
                </a:lnTo>
                <a:lnTo>
                  <a:pt x="342409" y="528549"/>
                </a:lnTo>
                <a:lnTo>
                  <a:pt x="382043" y="508395"/>
                </a:lnTo>
                <a:lnTo>
                  <a:pt x="417576" y="481504"/>
                </a:lnTo>
                <a:lnTo>
                  <a:pt x="448280" y="448643"/>
                </a:lnTo>
                <a:lnTo>
                  <a:pt x="473427" y="410576"/>
                </a:lnTo>
                <a:lnTo>
                  <a:pt x="492290" y="368070"/>
                </a:lnTo>
                <a:lnTo>
                  <a:pt x="504141" y="321888"/>
                </a:lnTo>
                <a:lnTo>
                  <a:pt x="508253" y="272796"/>
                </a:lnTo>
                <a:lnTo>
                  <a:pt x="504141" y="223704"/>
                </a:lnTo>
                <a:lnTo>
                  <a:pt x="492290" y="177522"/>
                </a:lnTo>
                <a:lnTo>
                  <a:pt x="473427" y="135015"/>
                </a:lnTo>
                <a:lnTo>
                  <a:pt x="448280" y="96948"/>
                </a:lnTo>
                <a:lnTo>
                  <a:pt x="417576" y="64087"/>
                </a:lnTo>
                <a:lnTo>
                  <a:pt x="382043" y="37196"/>
                </a:lnTo>
                <a:lnTo>
                  <a:pt x="342409" y="17042"/>
                </a:lnTo>
                <a:lnTo>
                  <a:pt x="299400" y="4388"/>
                </a:lnTo>
                <a:lnTo>
                  <a:pt x="253745" y="0"/>
                </a:lnTo>
                <a:close/>
              </a:path>
            </a:pathLst>
          </a:custGeom>
          <a:ln w="9525">
            <a:solidFill>
              <a:srgbClr val="FF0000"/>
            </a:solidFill>
          </a:ln>
        </p:spPr>
        <p:txBody>
          <a:bodyPr wrap="square" lIns="0" tIns="0" rIns="0" bIns="0" rtlCol="0"/>
          <a:lstStyle/>
          <a:p>
            <a:endParaRPr/>
          </a:p>
        </p:txBody>
      </p:sp>
      <p:sp>
        <p:nvSpPr>
          <p:cNvPr id="21" name="object 20"/>
          <p:cNvSpPr/>
          <p:nvPr/>
        </p:nvSpPr>
        <p:spPr>
          <a:xfrm>
            <a:off x="7922047" y="4245998"/>
            <a:ext cx="508634" cy="546735"/>
          </a:xfrm>
          <a:custGeom>
            <a:avLst/>
            <a:gdLst/>
            <a:ahLst/>
            <a:cxnLst/>
            <a:rect l="l" t="t" r="r" b="b"/>
            <a:pathLst>
              <a:path w="508634" h="546735">
                <a:moveTo>
                  <a:pt x="508254" y="272795"/>
                </a:moveTo>
                <a:lnTo>
                  <a:pt x="504168" y="223703"/>
                </a:lnTo>
                <a:lnTo>
                  <a:pt x="492387" y="177521"/>
                </a:lnTo>
                <a:lnTo>
                  <a:pt x="473625" y="135015"/>
                </a:lnTo>
                <a:lnTo>
                  <a:pt x="448598" y="96948"/>
                </a:lnTo>
                <a:lnTo>
                  <a:pt x="418021" y="64087"/>
                </a:lnTo>
                <a:lnTo>
                  <a:pt x="382608" y="37196"/>
                </a:lnTo>
                <a:lnTo>
                  <a:pt x="343075" y="17042"/>
                </a:lnTo>
                <a:lnTo>
                  <a:pt x="300136" y="4388"/>
                </a:lnTo>
                <a:lnTo>
                  <a:pt x="254507" y="0"/>
                </a:lnTo>
                <a:lnTo>
                  <a:pt x="208852" y="4388"/>
                </a:lnTo>
                <a:lnTo>
                  <a:pt x="165844" y="17042"/>
                </a:lnTo>
                <a:lnTo>
                  <a:pt x="126209" y="37196"/>
                </a:lnTo>
                <a:lnTo>
                  <a:pt x="90676" y="64087"/>
                </a:lnTo>
                <a:lnTo>
                  <a:pt x="59973" y="96948"/>
                </a:lnTo>
                <a:lnTo>
                  <a:pt x="34826" y="135015"/>
                </a:lnTo>
                <a:lnTo>
                  <a:pt x="15963" y="177521"/>
                </a:lnTo>
                <a:lnTo>
                  <a:pt x="4112" y="223703"/>
                </a:lnTo>
                <a:lnTo>
                  <a:pt x="0" y="272795"/>
                </a:lnTo>
                <a:lnTo>
                  <a:pt x="4112" y="321913"/>
                </a:lnTo>
                <a:lnTo>
                  <a:pt x="15963" y="368166"/>
                </a:lnTo>
                <a:lnTo>
                  <a:pt x="34826" y="410774"/>
                </a:lnTo>
                <a:lnTo>
                  <a:pt x="59973" y="448961"/>
                </a:lnTo>
                <a:lnTo>
                  <a:pt x="90676" y="481948"/>
                </a:lnTo>
                <a:lnTo>
                  <a:pt x="126209" y="508959"/>
                </a:lnTo>
                <a:lnTo>
                  <a:pt x="165844" y="529215"/>
                </a:lnTo>
                <a:lnTo>
                  <a:pt x="208852" y="541939"/>
                </a:lnTo>
                <a:lnTo>
                  <a:pt x="254507" y="546353"/>
                </a:lnTo>
                <a:lnTo>
                  <a:pt x="300136" y="541939"/>
                </a:lnTo>
                <a:lnTo>
                  <a:pt x="343075" y="529215"/>
                </a:lnTo>
                <a:lnTo>
                  <a:pt x="382608" y="508959"/>
                </a:lnTo>
                <a:lnTo>
                  <a:pt x="418021" y="481948"/>
                </a:lnTo>
                <a:lnTo>
                  <a:pt x="448598" y="448961"/>
                </a:lnTo>
                <a:lnTo>
                  <a:pt x="473625" y="410774"/>
                </a:lnTo>
                <a:lnTo>
                  <a:pt x="492387" y="368166"/>
                </a:lnTo>
                <a:lnTo>
                  <a:pt x="504168" y="321913"/>
                </a:lnTo>
                <a:lnTo>
                  <a:pt x="508254" y="272795"/>
                </a:lnTo>
                <a:close/>
              </a:path>
            </a:pathLst>
          </a:custGeom>
          <a:solidFill>
            <a:srgbClr val="91A67C"/>
          </a:solidFill>
        </p:spPr>
        <p:txBody>
          <a:bodyPr wrap="square" lIns="0" tIns="0" rIns="0" bIns="0" rtlCol="0"/>
          <a:lstStyle/>
          <a:p>
            <a:endParaRPr/>
          </a:p>
        </p:txBody>
      </p:sp>
      <p:sp>
        <p:nvSpPr>
          <p:cNvPr id="22" name="object 21"/>
          <p:cNvSpPr/>
          <p:nvPr/>
        </p:nvSpPr>
        <p:spPr>
          <a:xfrm>
            <a:off x="7922047" y="4245998"/>
            <a:ext cx="508634" cy="546735"/>
          </a:xfrm>
          <a:custGeom>
            <a:avLst/>
            <a:gdLst/>
            <a:ahLst/>
            <a:cxnLst/>
            <a:rect l="l" t="t" r="r" b="b"/>
            <a:pathLst>
              <a:path w="508634" h="546735">
                <a:moveTo>
                  <a:pt x="254507" y="0"/>
                </a:moveTo>
                <a:lnTo>
                  <a:pt x="208852" y="4388"/>
                </a:lnTo>
                <a:lnTo>
                  <a:pt x="165844" y="17042"/>
                </a:lnTo>
                <a:lnTo>
                  <a:pt x="126209" y="37196"/>
                </a:lnTo>
                <a:lnTo>
                  <a:pt x="90676" y="64087"/>
                </a:lnTo>
                <a:lnTo>
                  <a:pt x="59973" y="96948"/>
                </a:lnTo>
                <a:lnTo>
                  <a:pt x="34826" y="135015"/>
                </a:lnTo>
                <a:lnTo>
                  <a:pt x="15963" y="177521"/>
                </a:lnTo>
                <a:lnTo>
                  <a:pt x="4112" y="223703"/>
                </a:lnTo>
                <a:lnTo>
                  <a:pt x="0" y="272795"/>
                </a:lnTo>
                <a:lnTo>
                  <a:pt x="4112" y="321913"/>
                </a:lnTo>
                <a:lnTo>
                  <a:pt x="15963" y="368166"/>
                </a:lnTo>
                <a:lnTo>
                  <a:pt x="34826" y="410774"/>
                </a:lnTo>
                <a:lnTo>
                  <a:pt x="59973" y="448961"/>
                </a:lnTo>
                <a:lnTo>
                  <a:pt x="90676" y="481948"/>
                </a:lnTo>
                <a:lnTo>
                  <a:pt x="126209" y="508959"/>
                </a:lnTo>
                <a:lnTo>
                  <a:pt x="165844" y="529215"/>
                </a:lnTo>
                <a:lnTo>
                  <a:pt x="208852" y="541939"/>
                </a:lnTo>
                <a:lnTo>
                  <a:pt x="254507" y="546353"/>
                </a:lnTo>
                <a:lnTo>
                  <a:pt x="300136" y="541939"/>
                </a:lnTo>
                <a:lnTo>
                  <a:pt x="343075" y="529215"/>
                </a:lnTo>
                <a:lnTo>
                  <a:pt x="382608" y="508959"/>
                </a:lnTo>
                <a:lnTo>
                  <a:pt x="418021" y="481948"/>
                </a:lnTo>
                <a:lnTo>
                  <a:pt x="448598" y="448961"/>
                </a:lnTo>
                <a:lnTo>
                  <a:pt x="473625" y="410774"/>
                </a:lnTo>
                <a:lnTo>
                  <a:pt x="492387" y="368166"/>
                </a:lnTo>
                <a:lnTo>
                  <a:pt x="504168" y="321913"/>
                </a:lnTo>
                <a:lnTo>
                  <a:pt x="508254" y="272795"/>
                </a:lnTo>
                <a:lnTo>
                  <a:pt x="504168" y="223703"/>
                </a:lnTo>
                <a:lnTo>
                  <a:pt x="492387" y="177521"/>
                </a:lnTo>
                <a:lnTo>
                  <a:pt x="473625" y="135015"/>
                </a:lnTo>
                <a:lnTo>
                  <a:pt x="448598" y="96948"/>
                </a:lnTo>
                <a:lnTo>
                  <a:pt x="418021" y="64087"/>
                </a:lnTo>
                <a:lnTo>
                  <a:pt x="382608" y="37196"/>
                </a:lnTo>
                <a:lnTo>
                  <a:pt x="343075" y="17042"/>
                </a:lnTo>
                <a:lnTo>
                  <a:pt x="300136" y="4388"/>
                </a:lnTo>
                <a:lnTo>
                  <a:pt x="254507" y="0"/>
                </a:lnTo>
                <a:close/>
              </a:path>
            </a:pathLst>
          </a:custGeom>
          <a:ln w="9525">
            <a:solidFill>
              <a:srgbClr val="FF0000"/>
            </a:solidFill>
          </a:ln>
        </p:spPr>
        <p:txBody>
          <a:bodyPr wrap="square" lIns="0" tIns="0" rIns="0" bIns="0" rtlCol="0"/>
          <a:lstStyle/>
          <a:p>
            <a:endParaRPr/>
          </a:p>
        </p:txBody>
      </p:sp>
      <p:sp>
        <p:nvSpPr>
          <p:cNvPr id="23" name="object 22"/>
          <p:cNvSpPr/>
          <p:nvPr/>
        </p:nvSpPr>
        <p:spPr>
          <a:xfrm>
            <a:off x="7371122" y="1745114"/>
            <a:ext cx="1381760" cy="2564130"/>
          </a:xfrm>
          <a:custGeom>
            <a:avLst/>
            <a:gdLst/>
            <a:ahLst/>
            <a:cxnLst/>
            <a:rect l="l" t="t" r="r" b="b"/>
            <a:pathLst>
              <a:path w="1381759" h="2564129">
                <a:moveTo>
                  <a:pt x="86105" y="509777"/>
                </a:moveTo>
                <a:lnTo>
                  <a:pt x="0" y="509777"/>
                </a:lnTo>
                <a:lnTo>
                  <a:pt x="28955" y="567183"/>
                </a:lnTo>
                <a:lnTo>
                  <a:pt x="28955" y="524256"/>
                </a:lnTo>
                <a:lnTo>
                  <a:pt x="57150" y="524256"/>
                </a:lnTo>
                <a:lnTo>
                  <a:pt x="57150" y="568205"/>
                </a:lnTo>
                <a:lnTo>
                  <a:pt x="86105" y="509777"/>
                </a:lnTo>
                <a:close/>
              </a:path>
              <a:path w="1381759" h="2564129">
                <a:moveTo>
                  <a:pt x="57150" y="509777"/>
                </a:moveTo>
                <a:lnTo>
                  <a:pt x="57150" y="62483"/>
                </a:lnTo>
                <a:lnTo>
                  <a:pt x="28955" y="62483"/>
                </a:lnTo>
                <a:lnTo>
                  <a:pt x="28955" y="509777"/>
                </a:lnTo>
                <a:lnTo>
                  <a:pt x="57150" y="509777"/>
                </a:lnTo>
                <a:close/>
              </a:path>
              <a:path w="1381759" h="2564129">
                <a:moveTo>
                  <a:pt x="57150" y="568205"/>
                </a:moveTo>
                <a:lnTo>
                  <a:pt x="57150" y="524256"/>
                </a:lnTo>
                <a:lnTo>
                  <a:pt x="28955" y="524256"/>
                </a:lnTo>
                <a:lnTo>
                  <a:pt x="28955" y="567183"/>
                </a:lnTo>
                <a:lnTo>
                  <a:pt x="43432" y="595883"/>
                </a:lnTo>
                <a:lnTo>
                  <a:pt x="57150" y="568205"/>
                </a:lnTo>
                <a:close/>
              </a:path>
              <a:path w="1381759" h="2564129">
                <a:moveTo>
                  <a:pt x="86105" y="1627631"/>
                </a:moveTo>
                <a:lnTo>
                  <a:pt x="0" y="1627631"/>
                </a:lnTo>
                <a:lnTo>
                  <a:pt x="28955" y="1685037"/>
                </a:lnTo>
                <a:lnTo>
                  <a:pt x="28955" y="1642109"/>
                </a:lnTo>
                <a:lnTo>
                  <a:pt x="57150" y="1642109"/>
                </a:lnTo>
                <a:lnTo>
                  <a:pt x="57150" y="1686059"/>
                </a:lnTo>
                <a:lnTo>
                  <a:pt x="86105" y="1627631"/>
                </a:lnTo>
                <a:close/>
              </a:path>
              <a:path w="1381759" h="2564129">
                <a:moveTo>
                  <a:pt x="57150" y="1627631"/>
                </a:moveTo>
                <a:lnTo>
                  <a:pt x="57150" y="1180337"/>
                </a:lnTo>
                <a:lnTo>
                  <a:pt x="28955" y="1180337"/>
                </a:lnTo>
                <a:lnTo>
                  <a:pt x="28955" y="1627631"/>
                </a:lnTo>
                <a:lnTo>
                  <a:pt x="57150" y="1627631"/>
                </a:lnTo>
                <a:close/>
              </a:path>
              <a:path w="1381759" h="2564129">
                <a:moveTo>
                  <a:pt x="57150" y="1686059"/>
                </a:moveTo>
                <a:lnTo>
                  <a:pt x="57150" y="1642109"/>
                </a:lnTo>
                <a:lnTo>
                  <a:pt x="28955" y="1642109"/>
                </a:lnTo>
                <a:lnTo>
                  <a:pt x="28955" y="1685037"/>
                </a:lnTo>
                <a:lnTo>
                  <a:pt x="43432" y="1713737"/>
                </a:lnTo>
                <a:lnTo>
                  <a:pt x="57150" y="1686059"/>
                </a:lnTo>
                <a:close/>
              </a:path>
              <a:path w="1381759" h="2564129">
                <a:moveTo>
                  <a:pt x="1381505" y="497585"/>
                </a:moveTo>
                <a:lnTo>
                  <a:pt x="1295400" y="497585"/>
                </a:lnTo>
                <a:lnTo>
                  <a:pt x="1324355" y="554483"/>
                </a:lnTo>
                <a:lnTo>
                  <a:pt x="1324355" y="512063"/>
                </a:lnTo>
                <a:lnTo>
                  <a:pt x="1352550" y="512063"/>
                </a:lnTo>
                <a:lnTo>
                  <a:pt x="1352550" y="555496"/>
                </a:lnTo>
                <a:lnTo>
                  <a:pt x="1381505" y="497585"/>
                </a:lnTo>
                <a:close/>
              </a:path>
              <a:path w="1381759" h="2564129">
                <a:moveTo>
                  <a:pt x="1352550" y="497585"/>
                </a:moveTo>
                <a:lnTo>
                  <a:pt x="1352550" y="49529"/>
                </a:lnTo>
                <a:lnTo>
                  <a:pt x="1324355" y="49529"/>
                </a:lnTo>
                <a:lnTo>
                  <a:pt x="1324355" y="497585"/>
                </a:lnTo>
                <a:lnTo>
                  <a:pt x="1352550" y="497585"/>
                </a:lnTo>
                <a:close/>
              </a:path>
              <a:path w="1381759" h="2564129">
                <a:moveTo>
                  <a:pt x="1352550" y="555496"/>
                </a:moveTo>
                <a:lnTo>
                  <a:pt x="1352550" y="512063"/>
                </a:lnTo>
                <a:lnTo>
                  <a:pt x="1324355" y="512063"/>
                </a:lnTo>
                <a:lnTo>
                  <a:pt x="1324355" y="554483"/>
                </a:lnTo>
                <a:lnTo>
                  <a:pt x="1338832" y="582929"/>
                </a:lnTo>
                <a:lnTo>
                  <a:pt x="1352550" y="555496"/>
                </a:lnTo>
                <a:close/>
              </a:path>
              <a:path w="1381759" h="2564129">
                <a:moveTo>
                  <a:pt x="1050623" y="621255"/>
                </a:moveTo>
                <a:lnTo>
                  <a:pt x="242315" y="0"/>
                </a:lnTo>
                <a:lnTo>
                  <a:pt x="224789" y="22859"/>
                </a:lnTo>
                <a:lnTo>
                  <a:pt x="1033460" y="643642"/>
                </a:lnTo>
                <a:lnTo>
                  <a:pt x="1050623" y="621255"/>
                </a:lnTo>
                <a:close/>
              </a:path>
              <a:path w="1381759" h="2564129">
                <a:moveTo>
                  <a:pt x="1062227" y="675746"/>
                </a:moveTo>
                <a:lnTo>
                  <a:pt x="1062227" y="630173"/>
                </a:lnTo>
                <a:lnTo>
                  <a:pt x="1044701" y="652271"/>
                </a:lnTo>
                <a:lnTo>
                  <a:pt x="1033460" y="643642"/>
                </a:lnTo>
                <a:lnTo>
                  <a:pt x="1015744" y="666750"/>
                </a:lnTo>
                <a:lnTo>
                  <a:pt x="1062227" y="675746"/>
                </a:lnTo>
                <a:close/>
              </a:path>
              <a:path w="1381759" h="2564129">
                <a:moveTo>
                  <a:pt x="1062227" y="630173"/>
                </a:moveTo>
                <a:lnTo>
                  <a:pt x="1050623" y="621255"/>
                </a:lnTo>
                <a:lnTo>
                  <a:pt x="1033460" y="643642"/>
                </a:lnTo>
                <a:lnTo>
                  <a:pt x="1044701" y="652271"/>
                </a:lnTo>
                <a:lnTo>
                  <a:pt x="1062227" y="630173"/>
                </a:lnTo>
                <a:close/>
              </a:path>
              <a:path w="1381759" h="2564129">
                <a:moveTo>
                  <a:pt x="1110232" y="685037"/>
                </a:moveTo>
                <a:lnTo>
                  <a:pt x="1068323" y="598169"/>
                </a:lnTo>
                <a:lnTo>
                  <a:pt x="1050623" y="621255"/>
                </a:lnTo>
                <a:lnTo>
                  <a:pt x="1062227" y="630173"/>
                </a:lnTo>
                <a:lnTo>
                  <a:pt x="1062227" y="675746"/>
                </a:lnTo>
                <a:lnTo>
                  <a:pt x="1110232" y="685037"/>
                </a:lnTo>
                <a:close/>
              </a:path>
              <a:path w="1381759" h="2564129">
                <a:moveTo>
                  <a:pt x="570590" y="2498917"/>
                </a:moveTo>
                <a:lnTo>
                  <a:pt x="217169" y="2210561"/>
                </a:lnTo>
                <a:lnTo>
                  <a:pt x="198881" y="2232659"/>
                </a:lnTo>
                <a:lnTo>
                  <a:pt x="552454" y="2521140"/>
                </a:lnTo>
                <a:lnTo>
                  <a:pt x="570590" y="2498917"/>
                </a:lnTo>
                <a:close/>
              </a:path>
              <a:path w="1381759" h="2564129">
                <a:moveTo>
                  <a:pt x="581405" y="2554011"/>
                </a:moveTo>
                <a:lnTo>
                  <a:pt x="581405" y="2507741"/>
                </a:lnTo>
                <a:lnTo>
                  <a:pt x="563117" y="2529839"/>
                </a:lnTo>
                <a:lnTo>
                  <a:pt x="552454" y="2521140"/>
                </a:lnTo>
                <a:lnTo>
                  <a:pt x="534161" y="2543555"/>
                </a:lnTo>
                <a:lnTo>
                  <a:pt x="581405" y="2554011"/>
                </a:lnTo>
                <a:close/>
              </a:path>
              <a:path w="1381759" h="2564129">
                <a:moveTo>
                  <a:pt x="581405" y="2507741"/>
                </a:moveTo>
                <a:lnTo>
                  <a:pt x="570590" y="2498917"/>
                </a:lnTo>
                <a:lnTo>
                  <a:pt x="552454" y="2521140"/>
                </a:lnTo>
                <a:lnTo>
                  <a:pt x="563117" y="2529839"/>
                </a:lnTo>
                <a:lnTo>
                  <a:pt x="581405" y="2507741"/>
                </a:lnTo>
                <a:close/>
              </a:path>
              <a:path w="1381759" h="2564129">
                <a:moveTo>
                  <a:pt x="627125" y="2564129"/>
                </a:moveTo>
                <a:lnTo>
                  <a:pt x="588263" y="2477261"/>
                </a:lnTo>
                <a:lnTo>
                  <a:pt x="570590" y="2498917"/>
                </a:lnTo>
                <a:lnTo>
                  <a:pt x="581405" y="2507741"/>
                </a:lnTo>
                <a:lnTo>
                  <a:pt x="581405" y="2554011"/>
                </a:lnTo>
                <a:lnTo>
                  <a:pt x="627125" y="2564129"/>
                </a:lnTo>
                <a:close/>
              </a:path>
              <a:path w="1381759" h="2564129">
                <a:moveTo>
                  <a:pt x="905679" y="2427706"/>
                </a:moveTo>
                <a:lnTo>
                  <a:pt x="878585" y="2419349"/>
                </a:lnTo>
                <a:lnTo>
                  <a:pt x="893825" y="2513837"/>
                </a:lnTo>
                <a:lnTo>
                  <a:pt x="901444" y="2505867"/>
                </a:lnTo>
                <a:lnTo>
                  <a:pt x="901444" y="2441447"/>
                </a:lnTo>
                <a:lnTo>
                  <a:pt x="905679" y="2427706"/>
                </a:lnTo>
                <a:close/>
              </a:path>
              <a:path w="1381759" h="2564129">
                <a:moveTo>
                  <a:pt x="933089" y="2436159"/>
                </a:moveTo>
                <a:lnTo>
                  <a:pt x="905679" y="2427706"/>
                </a:lnTo>
                <a:lnTo>
                  <a:pt x="901444" y="2441447"/>
                </a:lnTo>
                <a:lnTo>
                  <a:pt x="928877" y="2449829"/>
                </a:lnTo>
                <a:lnTo>
                  <a:pt x="933089" y="2436159"/>
                </a:lnTo>
                <a:close/>
              </a:path>
              <a:path w="1381759" h="2564129">
                <a:moveTo>
                  <a:pt x="960119" y="2444495"/>
                </a:moveTo>
                <a:lnTo>
                  <a:pt x="933089" y="2436159"/>
                </a:lnTo>
                <a:lnTo>
                  <a:pt x="928877" y="2449829"/>
                </a:lnTo>
                <a:lnTo>
                  <a:pt x="901444" y="2441447"/>
                </a:lnTo>
                <a:lnTo>
                  <a:pt x="901444" y="2505867"/>
                </a:lnTo>
                <a:lnTo>
                  <a:pt x="960119" y="2444495"/>
                </a:lnTo>
                <a:close/>
              </a:path>
              <a:path w="1381759" h="2564129">
                <a:moveTo>
                  <a:pt x="1326641" y="1159001"/>
                </a:moveTo>
                <a:lnTo>
                  <a:pt x="1299209" y="1150619"/>
                </a:lnTo>
                <a:lnTo>
                  <a:pt x="905679" y="2427706"/>
                </a:lnTo>
                <a:lnTo>
                  <a:pt x="933089" y="2436159"/>
                </a:lnTo>
                <a:lnTo>
                  <a:pt x="1326641" y="1159001"/>
                </a:lnTo>
                <a:close/>
              </a:path>
            </a:pathLst>
          </a:custGeom>
          <a:solidFill>
            <a:srgbClr val="FF0000"/>
          </a:solidFill>
        </p:spPr>
        <p:txBody>
          <a:bodyPr wrap="square" lIns="0" tIns="0" rIns="0" bIns="0" rtlCol="0"/>
          <a:lstStyle/>
          <a:p>
            <a:endParaRPr/>
          </a:p>
        </p:txBody>
      </p:sp>
      <p:sp>
        <p:nvSpPr>
          <p:cNvPr id="24" name="object 23"/>
          <p:cNvSpPr/>
          <p:nvPr/>
        </p:nvSpPr>
        <p:spPr>
          <a:xfrm>
            <a:off x="7617247" y="2776099"/>
            <a:ext cx="909955" cy="784225"/>
          </a:xfrm>
          <a:custGeom>
            <a:avLst/>
            <a:gdLst/>
            <a:ahLst/>
            <a:cxnLst/>
            <a:rect l="l" t="t" r="r" b="b"/>
            <a:pathLst>
              <a:path w="909954" h="784225">
                <a:moveTo>
                  <a:pt x="49957" y="724822"/>
                </a:moveTo>
                <a:lnTo>
                  <a:pt x="33528" y="705612"/>
                </a:lnTo>
                <a:lnTo>
                  <a:pt x="0" y="784098"/>
                </a:lnTo>
                <a:lnTo>
                  <a:pt x="40385" y="774094"/>
                </a:lnTo>
                <a:lnTo>
                  <a:pt x="40385" y="733044"/>
                </a:lnTo>
                <a:lnTo>
                  <a:pt x="49957" y="724822"/>
                </a:lnTo>
                <a:close/>
              </a:path>
              <a:path w="909954" h="784225">
                <a:moveTo>
                  <a:pt x="66127" y="743728"/>
                </a:moveTo>
                <a:lnTo>
                  <a:pt x="49957" y="724822"/>
                </a:lnTo>
                <a:lnTo>
                  <a:pt x="40385" y="733044"/>
                </a:lnTo>
                <a:lnTo>
                  <a:pt x="56388" y="752094"/>
                </a:lnTo>
                <a:lnTo>
                  <a:pt x="66127" y="743728"/>
                </a:lnTo>
                <a:close/>
              </a:path>
              <a:path w="909954" h="784225">
                <a:moveTo>
                  <a:pt x="83057" y="763524"/>
                </a:moveTo>
                <a:lnTo>
                  <a:pt x="66127" y="743728"/>
                </a:lnTo>
                <a:lnTo>
                  <a:pt x="56388" y="752094"/>
                </a:lnTo>
                <a:lnTo>
                  <a:pt x="40385" y="733044"/>
                </a:lnTo>
                <a:lnTo>
                  <a:pt x="40385" y="774094"/>
                </a:lnTo>
                <a:lnTo>
                  <a:pt x="83057" y="763524"/>
                </a:lnTo>
                <a:close/>
              </a:path>
              <a:path w="909954" h="784225">
                <a:moveTo>
                  <a:pt x="909828" y="19050"/>
                </a:moveTo>
                <a:lnTo>
                  <a:pt x="893826" y="0"/>
                </a:lnTo>
                <a:lnTo>
                  <a:pt x="49957" y="724822"/>
                </a:lnTo>
                <a:lnTo>
                  <a:pt x="66127" y="743728"/>
                </a:lnTo>
                <a:lnTo>
                  <a:pt x="909828" y="19050"/>
                </a:lnTo>
                <a:close/>
              </a:path>
            </a:pathLst>
          </a:custGeom>
          <a:solidFill>
            <a:srgbClr val="56127A"/>
          </a:solidFill>
        </p:spPr>
        <p:txBody>
          <a:bodyPr wrap="square" lIns="0" tIns="0" rIns="0" bIns="0" rtlCol="0"/>
          <a:lstStyle/>
          <a:p>
            <a:endParaRPr/>
          </a:p>
        </p:txBody>
      </p:sp>
      <p:sp>
        <p:nvSpPr>
          <p:cNvPr id="25" name="object 24"/>
          <p:cNvSpPr txBox="1"/>
          <p:nvPr/>
        </p:nvSpPr>
        <p:spPr>
          <a:xfrm>
            <a:off x="7913157" y="2867793"/>
            <a:ext cx="339090"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FF0000"/>
                </a:solidFill>
                <a:latin typeface="Verdana"/>
                <a:cs typeface="Verdana"/>
              </a:rPr>
              <a:t>X</a:t>
            </a:r>
            <a:endParaRPr sz="3600">
              <a:latin typeface="Verdana"/>
              <a:cs typeface="Verdana"/>
            </a:endParaRPr>
          </a:p>
        </p:txBody>
      </p:sp>
      <p:sp>
        <p:nvSpPr>
          <p:cNvPr id="26" name="object 25"/>
          <p:cNvSpPr txBox="1"/>
          <p:nvPr/>
        </p:nvSpPr>
        <p:spPr>
          <a:xfrm>
            <a:off x="6679031" y="3597027"/>
            <a:ext cx="1569720" cy="1701164"/>
          </a:xfrm>
          <a:prstGeom prst="rect">
            <a:avLst/>
          </a:prstGeom>
        </p:spPr>
        <p:txBody>
          <a:bodyPr vert="horz" wrap="square" lIns="0" tIns="12065" rIns="0" bIns="0" rtlCol="0">
            <a:spAutoFit/>
          </a:bodyPr>
          <a:lstStyle/>
          <a:p>
            <a:pPr marR="107314" algn="ctr">
              <a:lnSpc>
                <a:spcPct val="100000"/>
              </a:lnSpc>
              <a:spcBef>
                <a:spcPts val="95"/>
              </a:spcBef>
            </a:pPr>
            <a:r>
              <a:rPr sz="2000" i="1" spc="-5" dirty="0">
                <a:latin typeface="Verdana"/>
                <a:cs typeface="Verdana"/>
              </a:rPr>
              <a:t>5</a:t>
            </a:r>
            <a:endParaRPr sz="2000">
              <a:latin typeface="Verdana"/>
              <a:cs typeface="Verdana"/>
            </a:endParaRPr>
          </a:p>
          <a:p>
            <a:pPr>
              <a:lnSpc>
                <a:spcPct val="100000"/>
              </a:lnSpc>
              <a:spcBef>
                <a:spcPts val="15"/>
              </a:spcBef>
            </a:pPr>
            <a:endParaRPr sz="3200">
              <a:latin typeface="Times New Roman"/>
              <a:cs typeface="Times New Roman"/>
            </a:endParaRPr>
          </a:p>
          <a:p>
            <a:pPr marR="5080" algn="r">
              <a:lnSpc>
                <a:spcPct val="100000"/>
              </a:lnSpc>
              <a:spcBef>
                <a:spcPts val="5"/>
              </a:spcBef>
            </a:pPr>
            <a:r>
              <a:rPr sz="2000" i="1" spc="-5" dirty="0">
                <a:latin typeface="Verdana"/>
                <a:cs typeface="Verdana"/>
              </a:rPr>
              <a:t>6</a:t>
            </a:r>
            <a:endParaRPr sz="2000">
              <a:latin typeface="Verdana"/>
              <a:cs typeface="Verdana"/>
            </a:endParaRPr>
          </a:p>
          <a:p>
            <a:pPr>
              <a:lnSpc>
                <a:spcPct val="100000"/>
              </a:lnSpc>
              <a:spcBef>
                <a:spcPts val="5"/>
              </a:spcBef>
            </a:pPr>
            <a:endParaRPr sz="2200">
              <a:latin typeface="Times New Roman"/>
              <a:cs typeface="Times New Roman"/>
            </a:endParaRPr>
          </a:p>
          <a:p>
            <a:pPr marL="12700">
              <a:lnSpc>
                <a:spcPct val="100000"/>
              </a:lnSpc>
              <a:spcBef>
                <a:spcPts val="5"/>
              </a:spcBef>
              <a:tabLst>
                <a:tab pos="257810" algn="l"/>
              </a:tabLst>
            </a:pPr>
            <a:r>
              <a:rPr sz="1800" dirty="0">
                <a:latin typeface="Verdana"/>
                <a:cs typeface="Verdana"/>
              </a:rPr>
              <a:t>.	. </a:t>
            </a:r>
            <a:r>
              <a:rPr sz="1800" u="sng" dirty="0">
                <a:uFill>
                  <a:solidFill>
                    <a:srgbClr val="000000"/>
                  </a:solidFill>
                </a:uFill>
                <a:latin typeface="Verdana"/>
                <a:cs typeface="Verdana"/>
              </a:rPr>
              <a:t>5</a:t>
            </a:r>
            <a:r>
              <a:rPr sz="1800" dirty="0">
                <a:latin typeface="Verdana"/>
                <a:cs typeface="Verdana"/>
              </a:rPr>
              <a:t> 6</a:t>
            </a:r>
            <a:r>
              <a:rPr sz="1800" spc="-20" dirty="0">
                <a:latin typeface="Verdana"/>
                <a:cs typeface="Verdana"/>
              </a:rPr>
              <a:t> </a:t>
            </a:r>
            <a:r>
              <a:rPr sz="1800" u="sng" dirty="0">
                <a:uFill>
                  <a:solidFill>
                    <a:srgbClr val="000000"/>
                  </a:solidFill>
                </a:uFill>
                <a:latin typeface="Verdana"/>
                <a:cs typeface="Verdana"/>
              </a:rPr>
              <a:t>6</a:t>
            </a:r>
            <a:endParaRPr sz="1800">
              <a:latin typeface="Verdana"/>
              <a:cs typeface="Verdana"/>
            </a:endParaRPr>
          </a:p>
        </p:txBody>
      </p:sp>
      <p:graphicFrame>
        <p:nvGraphicFramePr>
          <p:cNvPr id="27" name="object 26"/>
          <p:cNvGraphicFramePr>
            <a:graphicFrameLocks noGrp="1"/>
          </p:cNvGraphicFramePr>
          <p:nvPr>
            <p:extLst/>
          </p:nvPr>
        </p:nvGraphicFramePr>
        <p:xfrm>
          <a:off x="564429" y="1577760"/>
          <a:ext cx="6037575" cy="3981449"/>
        </p:xfrm>
        <a:graphic>
          <a:graphicData uri="http://schemas.openxmlformats.org/drawingml/2006/table">
            <a:tbl>
              <a:tblPr firstRow="1" bandRow="1">
                <a:tableStyleId>{2D5ABB26-0587-4C30-8999-92F81FD0307C}</a:tableStyleId>
              </a:tblPr>
              <a:tblGrid>
                <a:gridCol w="561340">
                  <a:extLst>
                    <a:ext uri="{9D8B030D-6E8A-4147-A177-3AD203B41FA5}">
                      <a16:colId xmlns:a16="http://schemas.microsoft.com/office/drawing/2014/main" val="20000"/>
                    </a:ext>
                  </a:extLst>
                </a:gridCol>
                <a:gridCol w="1355724">
                  <a:extLst>
                    <a:ext uri="{9D8B030D-6E8A-4147-A177-3AD203B41FA5}">
                      <a16:colId xmlns:a16="http://schemas.microsoft.com/office/drawing/2014/main" val="20001"/>
                    </a:ext>
                  </a:extLst>
                </a:gridCol>
                <a:gridCol w="1567814">
                  <a:extLst>
                    <a:ext uri="{9D8B030D-6E8A-4147-A177-3AD203B41FA5}">
                      <a16:colId xmlns:a16="http://schemas.microsoft.com/office/drawing/2014/main" val="20002"/>
                    </a:ext>
                  </a:extLst>
                </a:gridCol>
                <a:gridCol w="643254">
                  <a:extLst>
                    <a:ext uri="{9D8B030D-6E8A-4147-A177-3AD203B41FA5}">
                      <a16:colId xmlns:a16="http://schemas.microsoft.com/office/drawing/2014/main" val="20003"/>
                    </a:ext>
                  </a:extLst>
                </a:gridCol>
                <a:gridCol w="419735">
                  <a:extLst>
                    <a:ext uri="{9D8B030D-6E8A-4147-A177-3AD203B41FA5}">
                      <a16:colId xmlns:a16="http://schemas.microsoft.com/office/drawing/2014/main" val="20004"/>
                    </a:ext>
                  </a:extLst>
                </a:gridCol>
                <a:gridCol w="681354">
                  <a:extLst>
                    <a:ext uri="{9D8B030D-6E8A-4147-A177-3AD203B41FA5}">
                      <a16:colId xmlns:a16="http://schemas.microsoft.com/office/drawing/2014/main" val="20005"/>
                    </a:ext>
                  </a:extLst>
                </a:gridCol>
                <a:gridCol w="808354">
                  <a:extLst>
                    <a:ext uri="{9D8B030D-6E8A-4147-A177-3AD203B41FA5}">
                      <a16:colId xmlns:a16="http://schemas.microsoft.com/office/drawing/2014/main" val="20006"/>
                    </a:ext>
                  </a:extLst>
                </a:gridCol>
              </a:tblGrid>
              <a:tr h="412750">
                <a:tc>
                  <a:txBody>
                    <a:bodyPr/>
                    <a:lstStyle/>
                    <a:p>
                      <a:pPr marL="31750">
                        <a:lnSpc>
                          <a:spcPct val="100000"/>
                        </a:lnSpc>
                        <a:spcBef>
                          <a:spcPts val="10"/>
                        </a:spcBef>
                      </a:pPr>
                      <a:r>
                        <a:rPr sz="1800" i="1" dirty="0">
                          <a:latin typeface="Verdana"/>
                          <a:cs typeface="Verdana"/>
                        </a:rPr>
                        <a:t>1</a:t>
                      </a:r>
                      <a:endParaRPr sz="1800">
                        <a:latin typeface="Verdana"/>
                        <a:cs typeface="Verdana"/>
                      </a:endParaRPr>
                    </a:p>
                  </a:txBody>
                  <a:tcPr marL="0" marR="0" marT="1270" marB="0"/>
                </a:tc>
                <a:tc>
                  <a:txBody>
                    <a:bodyPr/>
                    <a:lstStyle/>
                    <a:p>
                      <a:pPr marL="384175">
                        <a:lnSpc>
                          <a:spcPct val="100000"/>
                        </a:lnSpc>
                        <a:spcBef>
                          <a:spcPts val="10"/>
                        </a:spcBef>
                      </a:pPr>
                      <a:r>
                        <a:rPr sz="1800" dirty="0">
                          <a:latin typeface="Verdana"/>
                          <a:cs typeface="Verdana"/>
                        </a:rPr>
                        <a:t>LD</a:t>
                      </a:r>
                      <a:endParaRPr sz="1800">
                        <a:latin typeface="Verdana"/>
                        <a:cs typeface="Verdana"/>
                      </a:endParaRPr>
                    </a:p>
                  </a:txBody>
                  <a:tcPr marL="0" marR="0" marT="1270" marB="0"/>
                </a:tc>
                <a:tc>
                  <a:txBody>
                    <a:bodyPr/>
                    <a:lstStyle/>
                    <a:p>
                      <a:pPr marL="857885">
                        <a:lnSpc>
                          <a:spcPct val="100000"/>
                        </a:lnSpc>
                        <a:spcBef>
                          <a:spcPts val="10"/>
                        </a:spcBef>
                      </a:pPr>
                      <a:r>
                        <a:rPr sz="1800" dirty="0">
                          <a:latin typeface="Verdana"/>
                          <a:cs typeface="Verdana"/>
                        </a:rPr>
                        <a:t>F2,</a:t>
                      </a:r>
                      <a:endParaRPr sz="1800">
                        <a:latin typeface="Verdana"/>
                        <a:cs typeface="Verdana"/>
                      </a:endParaRPr>
                    </a:p>
                  </a:txBody>
                  <a:tcPr marL="0" marR="0" marT="1270" marB="0"/>
                </a:tc>
                <a:tc gridSpan="2">
                  <a:txBody>
                    <a:bodyPr/>
                    <a:lstStyle/>
                    <a:p>
                      <a:pPr marL="204470">
                        <a:lnSpc>
                          <a:spcPct val="100000"/>
                        </a:lnSpc>
                        <a:spcBef>
                          <a:spcPts val="10"/>
                        </a:spcBef>
                      </a:pPr>
                      <a:r>
                        <a:rPr sz="1800" spc="-5" dirty="0">
                          <a:latin typeface="Verdana"/>
                          <a:cs typeface="Verdana"/>
                        </a:rPr>
                        <a:t>34(R2)</a:t>
                      </a:r>
                      <a:endParaRPr sz="1800">
                        <a:latin typeface="Verdana"/>
                        <a:cs typeface="Verdana"/>
                      </a:endParaRPr>
                    </a:p>
                  </a:txBody>
                  <a:tcPr marL="0" marR="0" marT="1270" marB="0"/>
                </a:tc>
                <a:tc hMerge="1">
                  <a:txBody>
                    <a:bodyPr/>
                    <a:lstStyle/>
                    <a:p>
                      <a:endParaRPr/>
                    </a:p>
                  </a:txBody>
                  <a:tcPr marL="0" marR="0" marT="0" marB="0"/>
                </a:tc>
                <a:tc>
                  <a:txBody>
                    <a:bodyPr/>
                    <a:lstStyle/>
                    <a:p>
                      <a:pPr>
                        <a:lnSpc>
                          <a:spcPct val="100000"/>
                        </a:lnSpc>
                      </a:pPr>
                      <a:endParaRPr sz="2000">
                        <a:latin typeface="Times New Roman"/>
                        <a:cs typeface="Times New Roman"/>
                      </a:endParaRPr>
                    </a:p>
                  </a:txBody>
                  <a:tcPr marL="0" marR="0" marT="0" marB="0"/>
                </a:tc>
                <a:tc>
                  <a:txBody>
                    <a:bodyPr/>
                    <a:lstStyle/>
                    <a:p>
                      <a:pPr marL="288925">
                        <a:lnSpc>
                          <a:spcPct val="100000"/>
                        </a:lnSpc>
                        <a:spcBef>
                          <a:spcPts val="10"/>
                        </a:spcBef>
                      </a:pPr>
                      <a:r>
                        <a:rPr sz="1800" i="1" dirty="0">
                          <a:latin typeface="Verdana"/>
                          <a:cs typeface="Verdana"/>
                        </a:rPr>
                        <a:t>1</a:t>
                      </a:r>
                      <a:endParaRPr sz="1800">
                        <a:latin typeface="Verdana"/>
                        <a:cs typeface="Verdana"/>
                      </a:endParaRPr>
                    </a:p>
                  </a:txBody>
                  <a:tcPr marL="0" marR="0" marT="1270" marB="0"/>
                </a:tc>
                <a:extLst>
                  <a:ext uri="{0D108BD9-81ED-4DB2-BD59-A6C34878D82A}">
                    <a16:rowId xmlns:a16="http://schemas.microsoft.com/office/drawing/2014/main" val="10000"/>
                  </a:ext>
                </a:extLst>
              </a:tr>
              <a:tr h="548640">
                <a:tc>
                  <a:txBody>
                    <a:bodyPr/>
                    <a:lstStyle/>
                    <a:p>
                      <a:pPr marL="31750">
                        <a:lnSpc>
                          <a:spcPct val="100000"/>
                        </a:lnSpc>
                        <a:spcBef>
                          <a:spcPts val="1075"/>
                        </a:spcBef>
                      </a:pPr>
                      <a:r>
                        <a:rPr sz="1800" i="1" dirty="0">
                          <a:latin typeface="Verdana"/>
                          <a:cs typeface="Verdana"/>
                        </a:rPr>
                        <a:t>2</a:t>
                      </a:r>
                      <a:endParaRPr sz="1800">
                        <a:latin typeface="Verdana"/>
                        <a:cs typeface="Verdana"/>
                      </a:endParaRPr>
                    </a:p>
                  </a:txBody>
                  <a:tcPr marL="0" marR="0" marT="136525" marB="0"/>
                </a:tc>
                <a:tc>
                  <a:txBody>
                    <a:bodyPr/>
                    <a:lstStyle/>
                    <a:p>
                      <a:pPr marL="384175">
                        <a:lnSpc>
                          <a:spcPct val="100000"/>
                        </a:lnSpc>
                        <a:spcBef>
                          <a:spcPts val="1075"/>
                        </a:spcBef>
                      </a:pPr>
                      <a:r>
                        <a:rPr sz="1800" dirty="0">
                          <a:latin typeface="Verdana"/>
                          <a:cs typeface="Verdana"/>
                        </a:rPr>
                        <a:t>LD</a:t>
                      </a:r>
                      <a:endParaRPr sz="1800">
                        <a:latin typeface="Verdana"/>
                        <a:cs typeface="Verdana"/>
                      </a:endParaRPr>
                    </a:p>
                  </a:txBody>
                  <a:tcPr marL="0" marR="0" marT="136525" marB="0"/>
                </a:tc>
                <a:tc>
                  <a:txBody>
                    <a:bodyPr/>
                    <a:lstStyle/>
                    <a:p>
                      <a:pPr marL="857885">
                        <a:lnSpc>
                          <a:spcPct val="100000"/>
                        </a:lnSpc>
                        <a:spcBef>
                          <a:spcPts val="1075"/>
                        </a:spcBef>
                      </a:pPr>
                      <a:r>
                        <a:rPr sz="1800" dirty="0">
                          <a:latin typeface="Verdana"/>
                          <a:cs typeface="Verdana"/>
                        </a:rPr>
                        <a:t>F4,</a:t>
                      </a:r>
                      <a:endParaRPr sz="1800">
                        <a:latin typeface="Verdana"/>
                        <a:cs typeface="Verdana"/>
                      </a:endParaRPr>
                    </a:p>
                  </a:txBody>
                  <a:tcPr marL="0" marR="0" marT="136525" marB="0"/>
                </a:tc>
                <a:tc gridSpan="2">
                  <a:txBody>
                    <a:bodyPr/>
                    <a:lstStyle/>
                    <a:p>
                      <a:pPr marL="204470">
                        <a:lnSpc>
                          <a:spcPct val="100000"/>
                        </a:lnSpc>
                        <a:spcBef>
                          <a:spcPts val="1075"/>
                        </a:spcBef>
                      </a:pPr>
                      <a:r>
                        <a:rPr sz="1800" spc="-5" dirty="0">
                          <a:latin typeface="Verdana"/>
                          <a:cs typeface="Verdana"/>
                        </a:rPr>
                        <a:t>45(R3)</a:t>
                      </a:r>
                      <a:endParaRPr sz="1800">
                        <a:latin typeface="Verdana"/>
                        <a:cs typeface="Verdana"/>
                      </a:endParaRPr>
                    </a:p>
                  </a:txBody>
                  <a:tcPr marL="0" marR="0" marT="136525" marB="0"/>
                </a:tc>
                <a:tc hMerge="1">
                  <a:txBody>
                    <a:bodyPr/>
                    <a:lstStyle/>
                    <a:p>
                      <a:endParaRPr/>
                    </a:p>
                  </a:txBody>
                  <a:tcPr marL="0" marR="0" marT="0" marB="0"/>
                </a:tc>
                <a:tc>
                  <a:txBody>
                    <a:bodyPr/>
                    <a:lstStyle/>
                    <a:p>
                      <a:pPr>
                        <a:lnSpc>
                          <a:spcPct val="100000"/>
                        </a:lnSpc>
                      </a:pPr>
                      <a:endParaRPr sz="2000">
                        <a:latin typeface="Times New Roman"/>
                        <a:cs typeface="Times New Roman"/>
                      </a:endParaRPr>
                    </a:p>
                  </a:txBody>
                  <a:tcPr marL="0" marR="0" marT="0" marB="0"/>
                </a:tc>
                <a:tc>
                  <a:txBody>
                    <a:bodyPr/>
                    <a:lstStyle/>
                    <a:p>
                      <a:pPr marL="288925">
                        <a:lnSpc>
                          <a:spcPct val="100000"/>
                        </a:lnSpc>
                        <a:spcBef>
                          <a:spcPts val="1075"/>
                        </a:spcBef>
                      </a:pPr>
                      <a:r>
                        <a:rPr sz="1800" i="1" spc="-5" dirty="0">
                          <a:latin typeface="Verdana"/>
                          <a:cs typeface="Verdana"/>
                        </a:rPr>
                        <a:t>long</a:t>
                      </a:r>
                      <a:endParaRPr sz="1800">
                        <a:latin typeface="Verdana"/>
                        <a:cs typeface="Verdana"/>
                      </a:endParaRPr>
                    </a:p>
                  </a:txBody>
                  <a:tcPr marL="0" marR="0" marT="136525" marB="0"/>
                </a:tc>
                <a:extLst>
                  <a:ext uri="{0D108BD9-81ED-4DB2-BD59-A6C34878D82A}">
                    <a16:rowId xmlns:a16="http://schemas.microsoft.com/office/drawing/2014/main" val="10001"/>
                  </a:ext>
                </a:extLst>
              </a:tr>
              <a:tr h="549275">
                <a:tc>
                  <a:txBody>
                    <a:bodyPr/>
                    <a:lstStyle/>
                    <a:p>
                      <a:pPr marL="31750">
                        <a:lnSpc>
                          <a:spcPct val="100000"/>
                        </a:lnSpc>
                        <a:spcBef>
                          <a:spcPts val="1075"/>
                        </a:spcBef>
                      </a:pPr>
                      <a:r>
                        <a:rPr sz="1800" i="1" dirty="0">
                          <a:latin typeface="Verdana"/>
                          <a:cs typeface="Verdana"/>
                        </a:rPr>
                        <a:t>3</a:t>
                      </a:r>
                      <a:endParaRPr sz="1800">
                        <a:latin typeface="Verdana"/>
                        <a:cs typeface="Verdana"/>
                      </a:endParaRPr>
                    </a:p>
                  </a:txBody>
                  <a:tcPr marL="0" marR="0" marT="136525" marB="0"/>
                </a:tc>
                <a:tc>
                  <a:txBody>
                    <a:bodyPr/>
                    <a:lstStyle/>
                    <a:p>
                      <a:pPr marL="384810">
                        <a:lnSpc>
                          <a:spcPct val="100000"/>
                        </a:lnSpc>
                        <a:spcBef>
                          <a:spcPts val="1075"/>
                        </a:spcBef>
                      </a:pPr>
                      <a:r>
                        <a:rPr sz="1800" spc="-5" dirty="0">
                          <a:latin typeface="Verdana"/>
                          <a:cs typeface="Verdana"/>
                        </a:rPr>
                        <a:t>MULTD</a:t>
                      </a:r>
                      <a:endParaRPr sz="1800">
                        <a:latin typeface="Verdana"/>
                        <a:cs typeface="Verdana"/>
                      </a:endParaRPr>
                    </a:p>
                  </a:txBody>
                  <a:tcPr marL="0" marR="0" marT="136525" marB="0"/>
                </a:tc>
                <a:tc>
                  <a:txBody>
                    <a:bodyPr/>
                    <a:lstStyle/>
                    <a:p>
                      <a:pPr marL="859155">
                        <a:lnSpc>
                          <a:spcPct val="100000"/>
                        </a:lnSpc>
                        <a:spcBef>
                          <a:spcPts val="1075"/>
                        </a:spcBef>
                      </a:pPr>
                      <a:r>
                        <a:rPr sz="1800" dirty="0">
                          <a:latin typeface="Verdana"/>
                          <a:cs typeface="Verdana"/>
                        </a:rPr>
                        <a:t>F6,</a:t>
                      </a:r>
                      <a:endParaRPr sz="1800">
                        <a:latin typeface="Verdana"/>
                        <a:cs typeface="Verdana"/>
                      </a:endParaRPr>
                    </a:p>
                  </a:txBody>
                  <a:tcPr marL="0" marR="0" marT="136525" marB="0"/>
                </a:tc>
                <a:tc gridSpan="2">
                  <a:txBody>
                    <a:bodyPr/>
                    <a:lstStyle/>
                    <a:p>
                      <a:pPr marL="205740">
                        <a:lnSpc>
                          <a:spcPct val="100000"/>
                        </a:lnSpc>
                        <a:spcBef>
                          <a:spcPts val="1075"/>
                        </a:spcBef>
                      </a:pPr>
                      <a:r>
                        <a:rPr sz="1800" dirty="0">
                          <a:latin typeface="Verdana"/>
                          <a:cs typeface="Verdana"/>
                        </a:rPr>
                        <a:t>F4,</a:t>
                      </a:r>
                      <a:endParaRPr sz="1800">
                        <a:latin typeface="Verdana"/>
                        <a:cs typeface="Verdana"/>
                      </a:endParaRPr>
                    </a:p>
                  </a:txBody>
                  <a:tcPr marL="0" marR="0" marT="136525" marB="0"/>
                </a:tc>
                <a:tc hMerge="1">
                  <a:txBody>
                    <a:bodyPr/>
                    <a:lstStyle/>
                    <a:p>
                      <a:endParaRPr/>
                    </a:p>
                  </a:txBody>
                  <a:tcPr marL="0" marR="0" marT="0" marB="0"/>
                </a:tc>
                <a:tc>
                  <a:txBody>
                    <a:bodyPr/>
                    <a:lstStyle/>
                    <a:p>
                      <a:pPr marL="56515">
                        <a:lnSpc>
                          <a:spcPct val="100000"/>
                        </a:lnSpc>
                        <a:spcBef>
                          <a:spcPts val="1075"/>
                        </a:spcBef>
                      </a:pPr>
                      <a:r>
                        <a:rPr sz="1800" dirty="0">
                          <a:latin typeface="Verdana"/>
                          <a:cs typeface="Verdana"/>
                        </a:rPr>
                        <a:t>F2</a:t>
                      </a:r>
                      <a:endParaRPr sz="1800">
                        <a:latin typeface="Verdana"/>
                        <a:cs typeface="Verdana"/>
                      </a:endParaRPr>
                    </a:p>
                  </a:txBody>
                  <a:tcPr marL="0" marR="0" marT="136525" marB="0"/>
                </a:tc>
                <a:tc>
                  <a:txBody>
                    <a:bodyPr/>
                    <a:lstStyle/>
                    <a:p>
                      <a:pPr marL="288925">
                        <a:lnSpc>
                          <a:spcPct val="100000"/>
                        </a:lnSpc>
                        <a:spcBef>
                          <a:spcPts val="1075"/>
                        </a:spcBef>
                      </a:pPr>
                      <a:r>
                        <a:rPr sz="1800" i="1" dirty="0">
                          <a:latin typeface="Verdana"/>
                          <a:cs typeface="Verdana"/>
                        </a:rPr>
                        <a:t>3</a:t>
                      </a:r>
                      <a:endParaRPr sz="1800">
                        <a:latin typeface="Verdana"/>
                        <a:cs typeface="Verdana"/>
                      </a:endParaRPr>
                    </a:p>
                  </a:txBody>
                  <a:tcPr marL="0" marR="0" marT="136525" marB="0"/>
                </a:tc>
                <a:extLst>
                  <a:ext uri="{0D108BD9-81ED-4DB2-BD59-A6C34878D82A}">
                    <a16:rowId xmlns:a16="http://schemas.microsoft.com/office/drawing/2014/main" val="10002"/>
                  </a:ext>
                </a:extLst>
              </a:tr>
              <a:tr h="549275">
                <a:tc>
                  <a:txBody>
                    <a:bodyPr/>
                    <a:lstStyle/>
                    <a:p>
                      <a:pPr marL="31750">
                        <a:lnSpc>
                          <a:spcPct val="100000"/>
                        </a:lnSpc>
                        <a:spcBef>
                          <a:spcPts val="1075"/>
                        </a:spcBef>
                      </a:pPr>
                      <a:r>
                        <a:rPr sz="1800" i="1" dirty="0">
                          <a:latin typeface="Verdana"/>
                          <a:cs typeface="Verdana"/>
                        </a:rPr>
                        <a:t>4</a:t>
                      </a:r>
                      <a:endParaRPr sz="1800">
                        <a:latin typeface="Verdana"/>
                        <a:cs typeface="Verdana"/>
                      </a:endParaRPr>
                    </a:p>
                  </a:txBody>
                  <a:tcPr marL="0" marR="0" marT="136525" marB="0"/>
                </a:tc>
                <a:tc>
                  <a:txBody>
                    <a:bodyPr/>
                    <a:lstStyle/>
                    <a:p>
                      <a:pPr marL="384810">
                        <a:lnSpc>
                          <a:spcPct val="100000"/>
                        </a:lnSpc>
                        <a:spcBef>
                          <a:spcPts val="1075"/>
                        </a:spcBef>
                      </a:pPr>
                      <a:r>
                        <a:rPr sz="1800" spc="-5" dirty="0">
                          <a:latin typeface="Verdana"/>
                          <a:cs typeface="Verdana"/>
                        </a:rPr>
                        <a:t>SUBD</a:t>
                      </a:r>
                      <a:endParaRPr sz="1800">
                        <a:latin typeface="Verdana"/>
                        <a:cs typeface="Verdana"/>
                      </a:endParaRPr>
                    </a:p>
                  </a:txBody>
                  <a:tcPr marL="0" marR="0" marT="136525" marB="0"/>
                </a:tc>
                <a:tc>
                  <a:txBody>
                    <a:bodyPr/>
                    <a:lstStyle/>
                    <a:p>
                      <a:pPr marL="857885">
                        <a:lnSpc>
                          <a:spcPct val="100000"/>
                        </a:lnSpc>
                        <a:spcBef>
                          <a:spcPts val="1075"/>
                        </a:spcBef>
                      </a:pPr>
                      <a:r>
                        <a:rPr sz="1800" dirty="0">
                          <a:latin typeface="Verdana"/>
                          <a:cs typeface="Verdana"/>
                        </a:rPr>
                        <a:t>F8,</a:t>
                      </a:r>
                      <a:endParaRPr sz="1800">
                        <a:latin typeface="Verdana"/>
                        <a:cs typeface="Verdana"/>
                      </a:endParaRPr>
                    </a:p>
                  </a:txBody>
                  <a:tcPr marL="0" marR="0" marT="136525" marB="0"/>
                </a:tc>
                <a:tc gridSpan="2">
                  <a:txBody>
                    <a:bodyPr/>
                    <a:lstStyle/>
                    <a:p>
                      <a:pPr marL="204470">
                        <a:lnSpc>
                          <a:spcPct val="100000"/>
                        </a:lnSpc>
                        <a:spcBef>
                          <a:spcPts val="1075"/>
                        </a:spcBef>
                      </a:pPr>
                      <a:r>
                        <a:rPr sz="1800" dirty="0">
                          <a:latin typeface="Verdana"/>
                          <a:cs typeface="Verdana"/>
                        </a:rPr>
                        <a:t>F2,</a:t>
                      </a:r>
                      <a:endParaRPr sz="1800">
                        <a:latin typeface="Verdana"/>
                        <a:cs typeface="Verdana"/>
                      </a:endParaRPr>
                    </a:p>
                  </a:txBody>
                  <a:tcPr marL="0" marR="0" marT="136525" marB="0"/>
                </a:tc>
                <a:tc hMerge="1">
                  <a:txBody>
                    <a:bodyPr/>
                    <a:lstStyle/>
                    <a:p>
                      <a:endParaRPr/>
                    </a:p>
                  </a:txBody>
                  <a:tcPr marL="0" marR="0" marT="0" marB="0"/>
                </a:tc>
                <a:tc>
                  <a:txBody>
                    <a:bodyPr/>
                    <a:lstStyle/>
                    <a:p>
                      <a:pPr marL="56515">
                        <a:lnSpc>
                          <a:spcPct val="100000"/>
                        </a:lnSpc>
                        <a:spcBef>
                          <a:spcPts val="1075"/>
                        </a:spcBef>
                      </a:pPr>
                      <a:r>
                        <a:rPr sz="1800" dirty="0">
                          <a:latin typeface="Verdana"/>
                          <a:cs typeface="Verdana"/>
                        </a:rPr>
                        <a:t>F2</a:t>
                      </a:r>
                      <a:endParaRPr sz="1800">
                        <a:latin typeface="Verdana"/>
                        <a:cs typeface="Verdana"/>
                      </a:endParaRPr>
                    </a:p>
                  </a:txBody>
                  <a:tcPr marL="0" marR="0" marT="136525" marB="0"/>
                </a:tc>
                <a:tc>
                  <a:txBody>
                    <a:bodyPr/>
                    <a:lstStyle/>
                    <a:p>
                      <a:pPr marL="288925">
                        <a:lnSpc>
                          <a:spcPct val="100000"/>
                        </a:lnSpc>
                        <a:spcBef>
                          <a:spcPts val="1075"/>
                        </a:spcBef>
                      </a:pPr>
                      <a:r>
                        <a:rPr sz="1800" i="1" dirty="0">
                          <a:latin typeface="Verdana"/>
                          <a:cs typeface="Verdana"/>
                        </a:rPr>
                        <a:t>1</a:t>
                      </a:r>
                      <a:endParaRPr sz="1800">
                        <a:latin typeface="Verdana"/>
                        <a:cs typeface="Verdana"/>
                      </a:endParaRPr>
                    </a:p>
                  </a:txBody>
                  <a:tcPr marL="0" marR="0" marT="136525" marB="0"/>
                </a:tc>
                <a:extLst>
                  <a:ext uri="{0D108BD9-81ED-4DB2-BD59-A6C34878D82A}">
                    <a16:rowId xmlns:a16="http://schemas.microsoft.com/office/drawing/2014/main" val="10003"/>
                  </a:ext>
                </a:extLst>
              </a:tr>
              <a:tr h="549275">
                <a:tc>
                  <a:txBody>
                    <a:bodyPr/>
                    <a:lstStyle/>
                    <a:p>
                      <a:pPr marL="31750">
                        <a:lnSpc>
                          <a:spcPct val="100000"/>
                        </a:lnSpc>
                        <a:spcBef>
                          <a:spcPts val="1075"/>
                        </a:spcBef>
                      </a:pPr>
                      <a:r>
                        <a:rPr sz="1800" i="1" dirty="0">
                          <a:latin typeface="Verdana"/>
                          <a:cs typeface="Verdana"/>
                        </a:rPr>
                        <a:t>5</a:t>
                      </a:r>
                      <a:endParaRPr sz="1800">
                        <a:latin typeface="Verdana"/>
                        <a:cs typeface="Verdana"/>
                      </a:endParaRPr>
                    </a:p>
                  </a:txBody>
                  <a:tcPr marL="0" marR="0" marT="136525" marB="0"/>
                </a:tc>
                <a:tc>
                  <a:txBody>
                    <a:bodyPr/>
                    <a:lstStyle/>
                    <a:p>
                      <a:pPr marL="384810">
                        <a:lnSpc>
                          <a:spcPct val="100000"/>
                        </a:lnSpc>
                        <a:spcBef>
                          <a:spcPts val="1075"/>
                        </a:spcBef>
                      </a:pPr>
                      <a:r>
                        <a:rPr sz="1800" spc="-5" dirty="0">
                          <a:latin typeface="Verdana"/>
                          <a:cs typeface="Verdana"/>
                        </a:rPr>
                        <a:t>DIVD</a:t>
                      </a:r>
                      <a:endParaRPr sz="1800">
                        <a:latin typeface="Verdana"/>
                        <a:cs typeface="Verdana"/>
                      </a:endParaRPr>
                    </a:p>
                  </a:txBody>
                  <a:tcPr marL="0" marR="0" marT="136525" marB="0"/>
                </a:tc>
                <a:tc>
                  <a:txBody>
                    <a:bodyPr/>
                    <a:lstStyle/>
                    <a:p>
                      <a:pPr marL="857250">
                        <a:lnSpc>
                          <a:spcPct val="100000"/>
                        </a:lnSpc>
                        <a:spcBef>
                          <a:spcPts val="1075"/>
                        </a:spcBef>
                      </a:pPr>
                      <a:r>
                        <a:rPr sz="1800" dirty="0">
                          <a:solidFill>
                            <a:srgbClr val="FF0000"/>
                          </a:solidFill>
                          <a:latin typeface="Verdana"/>
                          <a:cs typeface="Verdana"/>
                        </a:rPr>
                        <a:t>F4’</a:t>
                      </a:r>
                      <a:r>
                        <a:rPr sz="1800" dirty="0">
                          <a:latin typeface="Verdana"/>
                          <a:cs typeface="Verdana"/>
                        </a:rPr>
                        <a:t>,</a:t>
                      </a:r>
                      <a:endParaRPr sz="1800">
                        <a:latin typeface="Verdana"/>
                        <a:cs typeface="Verdana"/>
                      </a:endParaRPr>
                    </a:p>
                  </a:txBody>
                  <a:tcPr marL="0" marR="0" marT="136525" marB="0"/>
                </a:tc>
                <a:tc gridSpan="2">
                  <a:txBody>
                    <a:bodyPr/>
                    <a:lstStyle/>
                    <a:p>
                      <a:pPr marL="204470">
                        <a:lnSpc>
                          <a:spcPct val="100000"/>
                        </a:lnSpc>
                        <a:spcBef>
                          <a:spcPts val="1075"/>
                        </a:spcBef>
                      </a:pPr>
                      <a:r>
                        <a:rPr sz="1800" dirty="0">
                          <a:latin typeface="Verdana"/>
                          <a:cs typeface="Verdana"/>
                        </a:rPr>
                        <a:t>F2,</a:t>
                      </a:r>
                      <a:endParaRPr sz="1800">
                        <a:latin typeface="Verdana"/>
                        <a:cs typeface="Verdana"/>
                      </a:endParaRPr>
                    </a:p>
                  </a:txBody>
                  <a:tcPr marL="0" marR="0" marT="136525" marB="0"/>
                </a:tc>
                <a:tc hMerge="1">
                  <a:txBody>
                    <a:bodyPr/>
                    <a:lstStyle/>
                    <a:p>
                      <a:endParaRPr/>
                    </a:p>
                  </a:txBody>
                  <a:tcPr marL="0" marR="0" marT="0" marB="0"/>
                </a:tc>
                <a:tc>
                  <a:txBody>
                    <a:bodyPr/>
                    <a:lstStyle/>
                    <a:p>
                      <a:pPr marL="55880">
                        <a:lnSpc>
                          <a:spcPct val="100000"/>
                        </a:lnSpc>
                        <a:spcBef>
                          <a:spcPts val="1075"/>
                        </a:spcBef>
                      </a:pPr>
                      <a:r>
                        <a:rPr sz="1800" dirty="0">
                          <a:latin typeface="Verdana"/>
                          <a:cs typeface="Verdana"/>
                        </a:rPr>
                        <a:t>F8</a:t>
                      </a:r>
                      <a:endParaRPr sz="1800">
                        <a:latin typeface="Verdana"/>
                        <a:cs typeface="Verdana"/>
                      </a:endParaRPr>
                    </a:p>
                  </a:txBody>
                  <a:tcPr marL="0" marR="0" marT="136525" marB="0"/>
                </a:tc>
                <a:tc>
                  <a:txBody>
                    <a:bodyPr/>
                    <a:lstStyle/>
                    <a:p>
                      <a:pPr marL="288925">
                        <a:lnSpc>
                          <a:spcPct val="100000"/>
                        </a:lnSpc>
                        <a:spcBef>
                          <a:spcPts val="1075"/>
                        </a:spcBef>
                      </a:pPr>
                      <a:r>
                        <a:rPr sz="1800" i="1" dirty="0">
                          <a:latin typeface="Verdana"/>
                          <a:cs typeface="Verdana"/>
                        </a:rPr>
                        <a:t>4</a:t>
                      </a:r>
                      <a:endParaRPr sz="1800">
                        <a:latin typeface="Verdana"/>
                        <a:cs typeface="Verdana"/>
                      </a:endParaRPr>
                    </a:p>
                  </a:txBody>
                  <a:tcPr marL="0" marR="0" marT="136525" marB="0"/>
                </a:tc>
                <a:extLst>
                  <a:ext uri="{0D108BD9-81ED-4DB2-BD59-A6C34878D82A}">
                    <a16:rowId xmlns:a16="http://schemas.microsoft.com/office/drawing/2014/main" val="10004"/>
                  </a:ext>
                </a:extLst>
              </a:tr>
              <a:tr h="413384">
                <a:tc>
                  <a:txBody>
                    <a:bodyPr/>
                    <a:lstStyle/>
                    <a:p>
                      <a:pPr marL="31750">
                        <a:lnSpc>
                          <a:spcPts val="2080"/>
                        </a:lnSpc>
                        <a:spcBef>
                          <a:spcPts val="1075"/>
                        </a:spcBef>
                      </a:pPr>
                      <a:r>
                        <a:rPr sz="1800" i="1" dirty="0">
                          <a:latin typeface="Verdana"/>
                          <a:cs typeface="Verdana"/>
                        </a:rPr>
                        <a:t>6</a:t>
                      </a:r>
                      <a:endParaRPr sz="1800">
                        <a:latin typeface="Verdana"/>
                        <a:cs typeface="Verdana"/>
                      </a:endParaRPr>
                    </a:p>
                  </a:txBody>
                  <a:tcPr marL="0" marR="0" marT="136525" marB="0"/>
                </a:tc>
                <a:tc>
                  <a:txBody>
                    <a:bodyPr/>
                    <a:lstStyle/>
                    <a:p>
                      <a:pPr marL="384810">
                        <a:lnSpc>
                          <a:spcPts val="2080"/>
                        </a:lnSpc>
                        <a:spcBef>
                          <a:spcPts val="1075"/>
                        </a:spcBef>
                      </a:pPr>
                      <a:r>
                        <a:rPr sz="1800" dirty="0">
                          <a:latin typeface="Verdana"/>
                          <a:cs typeface="Verdana"/>
                        </a:rPr>
                        <a:t>ADDD</a:t>
                      </a:r>
                      <a:endParaRPr sz="1800">
                        <a:latin typeface="Verdana"/>
                        <a:cs typeface="Verdana"/>
                      </a:endParaRPr>
                    </a:p>
                  </a:txBody>
                  <a:tcPr marL="0" marR="0" marT="136525" marB="0"/>
                </a:tc>
                <a:tc>
                  <a:txBody>
                    <a:bodyPr/>
                    <a:lstStyle/>
                    <a:p>
                      <a:pPr marL="858519">
                        <a:lnSpc>
                          <a:spcPts val="2080"/>
                        </a:lnSpc>
                        <a:spcBef>
                          <a:spcPts val="1075"/>
                        </a:spcBef>
                      </a:pPr>
                      <a:r>
                        <a:rPr sz="1800" dirty="0">
                          <a:latin typeface="Verdana"/>
                          <a:cs typeface="Verdana"/>
                        </a:rPr>
                        <a:t>F10,</a:t>
                      </a:r>
                      <a:endParaRPr sz="1800">
                        <a:latin typeface="Verdana"/>
                        <a:cs typeface="Verdana"/>
                      </a:endParaRPr>
                    </a:p>
                  </a:txBody>
                  <a:tcPr marL="0" marR="0" marT="136525" marB="0"/>
                </a:tc>
                <a:tc gridSpan="2">
                  <a:txBody>
                    <a:bodyPr/>
                    <a:lstStyle/>
                    <a:p>
                      <a:pPr marL="205104">
                        <a:lnSpc>
                          <a:spcPts val="2080"/>
                        </a:lnSpc>
                        <a:spcBef>
                          <a:spcPts val="1075"/>
                        </a:spcBef>
                      </a:pPr>
                      <a:r>
                        <a:rPr sz="1800" dirty="0">
                          <a:latin typeface="Verdana"/>
                          <a:cs typeface="Verdana"/>
                        </a:rPr>
                        <a:t>F6,</a:t>
                      </a:r>
                      <a:endParaRPr sz="1800">
                        <a:latin typeface="Verdana"/>
                        <a:cs typeface="Verdana"/>
                      </a:endParaRPr>
                    </a:p>
                  </a:txBody>
                  <a:tcPr marL="0" marR="0" marT="136525" marB="0"/>
                </a:tc>
                <a:tc hMerge="1">
                  <a:txBody>
                    <a:bodyPr/>
                    <a:lstStyle/>
                    <a:p>
                      <a:endParaRPr/>
                    </a:p>
                  </a:txBody>
                  <a:tcPr marL="0" marR="0" marT="0" marB="0"/>
                </a:tc>
                <a:tc>
                  <a:txBody>
                    <a:bodyPr/>
                    <a:lstStyle/>
                    <a:p>
                      <a:pPr marL="55244">
                        <a:lnSpc>
                          <a:spcPts val="2080"/>
                        </a:lnSpc>
                        <a:spcBef>
                          <a:spcPts val="1075"/>
                        </a:spcBef>
                      </a:pPr>
                      <a:r>
                        <a:rPr sz="1800" dirty="0">
                          <a:solidFill>
                            <a:srgbClr val="FF0000"/>
                          </a:solidFill>
                          <a:latin typeface="Verdana"/>
                          <a:cs typeface="Verdana"/>
                        </a:rPr>
                        <a:t>F4’</a:t>
                      </a:r>
                      <a:endParaRPr sz="1800">
                        <a:latin typeface="Verdana"/>
                        <a:cs typeface="Verdana"/>
                      </a:endParaRPr>
                    </a:p>
                  </a:txBody>
                  <a:tcPr marL="0" marR="0" marT="136525" marB="0"/>
                </a:tc>
                <a:tc>
                  <a:txBody>
                    <a:bodyPr/>
                    <a:lstStyle/>
                    <a:p>
                      <a:pPr marL="288925">
                        <a:lnSpc>
                          <a:spcPts val="2080"/>
                        </a:lnSpc>
                        <a:spcBef>
                          <a:spcPts val="1075"/>
                        </a:spcBef>
                      </a:pPr>
                      <a:r>
                        <a:rPr sz="1800" i="1" dirty="0">
                          <a:latin typeface="Verdana"/>
                          <a:cs typeface="Verdana"/>
                        </a:rPr>
                        <a:t>1</a:t>
                      </a:r>
                      <a:endParaRPr sz="1800">
                        <a:latin typeface="Verdana"/>
                        <a:cs typeface="Verdana"/>
                      </a:endParaRPr>
                    </a:p>
                  </a:txBody>
                  <a:tcPr marL="0" marR="0" marT="136525" marB="0"/>
                </a:tc>
                <a:extLst>
                  <a:ext uri="{0D108BD9-81ED-4DB2-BD59-A6C34878D82A}">
                    <a16:rowId xmlns:a16="http://schemas.microsoft.com/office/drawing/2014/main" val="10005"/>
                  </a:ext>
                </a:extLst>
              </a:tr>
              <a:tr h="248285">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tc>
                <a:tc gridSpan="2">
                  <a:txBody>
                    <a:bodyPr/>
                    <a:lstStyle/>
                    <a:p>
                      <a:pPr>
                        <a:lnSpc>
                          <a:spcPct val="100000"/>
                        </a:lnSpc>
                      </a:pPr>
                      <a:endParaRPr sz="1500">
                        <a:latin typeface="Times New Roman"/>
                        <a:cs typeface="Times New Roman"/>
                      </a:endParaRPr>
                    </a:p>
                  </a:txBody>
                  <a:tcPr marL="0" marR="0" marT="0" marB="0"/>
                </a:tc>
                <a:tc hMerge="1">
                  <a:txBody>
                    <a:bodyPr/>
                    <a:lstStyle/>
                    <a:p>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tc>
                <a:extLst>
                  <a:ext uri="{0D108BD9-81ED-4DB2-BD59-A6C34878D82A}">
                    <a16:rowId xmlns:a16="http://schemas.microsoft.com/office/drawing/2014/main" val="10006"/>
                  </a:ext>
                </a:extLst>
              </a:tr>
              <a:tr h="434975">
                <a:tc gridSpan="2">
                  <a:txBody>
                    <a:bodyPr/>
                    <a:lstStyle/>
                    <a:p>
                      <a:pPr marL="93345">
                        <a:lnSpc>
                          <a:spcPts val="2065"/>
                        </a:lnSpc>
                        <a:spcBef>
                          <a:spcPts val="1265"/>
                        </a:spcBef>
                      </a:pPr>
                      <a:r>
                        <a:rPr sz="1800" spc="-10" dirty="0">
                          <a:latin typeface="Verdana"/>
                          <a:cs typeface="Verdana"/>
                        </a:rPr>
                        <a:t>In-order:</a:t>
                      </a:r>
                      <a:endParaRPr sz="1800">
                        <a:latin typeface="Verdana"/>
                        <a:cs typeface="Verdana"/>
                      </a:endParaRPr>
                    </a:p>
                  </a:txBody>
                  <a:tcPr marL="0" marR="0" marT="160655" marB="0"/>
                </a:tc>
                <a:tc hMerge="1">
                  <a:txBody>
                    <a:bodyPr/>
                    <a:lstStyle/>
                    <a:p>
                      <a:endParaRPr/>
                    </a:p>
                  </a:txBody>
                  <a:tcPr marL="0" marR="0" marT="0" marB="0"/>
                </a:tc>
                <a:tc gridSpan="2">
                  <a:txBody>
                    <a:bodyPr/>
                    <a:lstStyle/>
                    <a:p>
                      <a:pPr marL="167005">
                        <a:lnSpc>
                          <a:spcPts val="2065"/>
                        </a:lnSpc>
                        <a:spcBef>
                          <a:spcPts val="1265"/>
                        </a:spcBef>
                        <a:tabLst>
                          <a:tab pos="1300480" algn="l"/>
                          <a:tab pos="1544955" algn="l"/>
                          <a:tab pos="1789430" algn="l"/>
                          <a:tab pos="2033905" algn="l"/>
                        </a:tabLst>
                      </a:pPr>
                      <a:r>
                        <a:rPr sz="1800" dirty="0">
                          <a:latin typeface="Verdana"/>
                          <a:cs typeface="Verdana"/>
                        </a:rPr>
                        <a:t>1 </a:t>
                      </a:r>
                      <a:r>
                        <a:rPr sz="1800" spc="-5" dirty="0">
                          <a:latin typeface="Verdana"/>
                          <a:cs typeface="Verdana"/>
                        </a:rPr>
                        <a:t>(2,</a:t>
                      </a:r>
                      <a:r>
                        <a:rPr sz="1800" u="sng" spc="-5" dirty="0">
                          <a:uFill>
                            <a:solidFill>
                              <a:srgbClr val="000000"/>
                            </a:solidFill>
                          </a:uFill>
                          <a:latin typeface="Verdana"/>
                          <a:cs typeface="Verdana"/>
                        </a:rPr>
                        <a:t>1</a:t>
                      </a:r>
                      <a:r>
                        <a:rPr sz="1800" spc="-5" dirty="0">
                          <a:latin typeface="Verdana"/>
                          <a:cs typeface="Verdana"/>
                        </a:rPr>
                        <a:t>)</a:t>
                      </a:r>
                      <a:r>
                        <a:rPr sz="1800" dirty="0">
                          <a:latin typeface="Verdana"/>
                          <a:cs typeface="Verdana"/>
                        </a:rPr>
                        <a:t> .	.	.	.	.</a:t>
                      </a:r>
                      <a:endParaRPr sz="1800">
                        <a:latin typeface="Verdana"/>
                        <a:cs typeface="Verdana"/>
                      </a:endParaRPr>
                    </a:p>
                  </a:txBody>
                  <a:tcPr marL="0" marR="0" marT="160655" marB="0"/>
                </a:tc>
                <a:tc hMerge="1">
                  <a:txBody>
                    <a:bodyPr/>
                    <a:lstStyle/>
                    <a:p>
                      <a:endParaRPr/>
                    </a:p>
                  </a:txBody>
                  <a:tcPr marL="0" marR="0" marT="0" marB="0"/>
                </a:tc>
                <a:tc gridSpan="3">
                  <a:txBody>
                    <a:bodyPr/>
                    <a:lstStyle/>
                    <a:p>
                      <a:pPr marL="67310">
                        <a:lnSpc>
                          <a:spcPts val="2065"/>
                        </a:lnSpc>
                        <a:spcBef>
                          <a:spcPts val="1265"/>
                        </a:spcBef>
                        <a:tabLst>
                          <a:tab pos="312420" algn="l"/>
                          <a:tab pos="1301115" algn="l"/>
                        </a:tabLst>
                      </a:pPr>
                      <a:r>
                        <a:rPr sz="1800" dirty="0">
                          <a:latin typeface="Verdana"/>
                          <a:cs typeface="Verdana"/>
                        </a:rPr>
                        <a:t>.	</a:t>
                      </a:r>
                      <a:r>
                        <a:rPr sz="1800" u="sng" dirty="0">
                          <a:uFill>
                            <a:solidFill>
                              <a:srgbClr val="000000"/>
                            </a:solidFill>
                          </a:uFill>
                          <a:latin typeface="Verdana"/>
                          <a:cs typeface="Verdana"/>
                        </a:rPr>
                        <a:t>2</a:t>
                      </a:r>
                      <a:r>
                        <a:rPr sz="1800" dirty="0">
                          <a:latin typeface="Verdana"/>
                          <a:cs typeface="Verdana"/>
                        </a:rPr>
                        <a:t> 3</a:t>
                      </a:r>
                      <a:r>
                        <a:rPr sz="1800" spc="10" dirty="0">
                          <a:latin typeface="Verdana"/>
                          <a:cs typeface="Verdana"/>
                        </a:rPr>
                        <a:t> </a:t>
                      </a:r>
                      <a:r>
                        <a:rPr sz="1800" dirty="0">
                          <a:latin typeface="Verdana"/>
                          <a:cs typeface="Verdana"/>
                        </a:rPr>
                        <a:t>4</a:t>
                      </a:r>
                      <a:r>
                        <a:rPr sz="1800" spc="0" dirty="0">
                          <a:latin typeface="Verdana"/>
                          <a:cs typeface="Verdana"/>
                        </a:rPr>
                        <a:t> </a:t>
                      </a:r>
                      <a:r>
                        <a:rPr sz="1800" u="sng" dirty="0">
                          <a:uFill>
                            <a:solidFill>
                              <a:srgbClr val="000000"/>
                            </a:solidFill>
                          </a:uFill>
                          <a:latin typeface="Verdana"/>
                          <a:cs typeface="Verdana"/>
                        </a:rPr>
                        <a:t>4</a:t>
                      </a:r>
                      <a:r>
                        <a:rPr sz="1800" dirty="0">
                          <a:latin typeface="Verdana"/>
                          <a:cs typeface="Verdana"/>
                        </a:rPr>
                        <a:t>	</a:t>
                      </a:r>
                      <a:r>
                        <a:rPr sz="1800" u="sng" dirty="0">
                          <a:uFill>
                            <a:solidFill>
                              <a:srgbClr val="000000"/>
                            </a:solidFill>
                          </a:uFill>
                          <a:latin typeface="Verdana"/>
                          <a:cs typeface="Verdana"/>
                        </a:rPr>
                        <a:t>3</a:t>
                      </a:r>
                      <a:r>
                        <a:rPr sz="1800" dirty="0">
                          <a:latin typeface="Verdana"/>
                          <a:cs typeface="Verdana"/>
                        </a:rPr>
                        <a:t> 5</a:t>
                      </a:r>
                      <a:r>
                        <a:rPr sz="1800" spc="-60" dirty="0">
                          <a:latin typeface="Verdana"/>
                          <a:cs typeface="Verdana"/>
                        </a:rPr>
                        <a:t> </a:t>
                      </a:r>
                      <a:r>
                        <a:rPr sz="1800" dirty="0">
                          <a:latin typeface="Verdana"/>
                          <a:cs typeface="Verdana"/>
                        </a:rPr>
                        <a:t>.</a:t>
                      </a:r>
                      <a:endParaRPr sz="1800">
                        <a:latin typeface="Verdana"/>
                        <a:cs typeface="Verdana"/>
                      </a:endParaRPr>
                    </a:p>
                  </a:txBody>
                  <a:tcPr marL="0" marR="0" marT="160655"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7"/>
                  </a:ext>
                </a:extLst>
              </a:tr>
              <a:tr h="275590">
                <a:tc gridSpan="2">
                  <a:txBody>
                    <a:bodyPr/>
                    <a:lstStyle/>
                    <a:p>
                      <a:pPr marL="93345">
                        <a:lnSpc>
                          <a:spcPts val="2075"/>
                        </a:lnSpc>
                      </a:pPr>
                      <a:r>
                        <a:rPr sz="1800" spc="-10" dirty="0">
                          <a:latin typeface="Verdana"/>
                          <a:cs typeface="Verdana"/>
                        </a:rPr>
                        <a:t>Out-of-order:</a:t>
                      </a:r>
                      <a:endParaRPr sz="1800">
                        <a:latin typeface="Verdana"/>
                        <a:cs typeface="Verdana"/>
                      </a:endParaRPr>
                    </a:p>
                  </a:txBody>
                  <a:tcPr marL="0" marR="0" marT="0" marB="0"/>
                </a:tc>
                <a:tc hMerge="1">
                  <a:txBody>
                    <a:bodyPr/>
                    <a:lstStyle/>
                    <a:p>
                      <a:endParaRPr/>
                    </a:p>
                  </a:txBody>
                  <a:tcPr marL="0" marR="0" marT="0" marB="0"/>
                </a:tc>
                <a:tc gridSpan="2">
                  <a:txBody>
                    <a:bodyPr/>
                    <a:lstStyle/>
                    <a:p>
                      <a:pPr marL="167640">
                        <a:lnSpc>
                          <a:spcPts val="2075"/>
                        </a:lnSpc>
                        <a:tabLst>
                          <a:tab pos="1816735" algn="l"/>
                          <a:tab pos="2061845" algn="l"/>
                        </a:tabLst>
                      </a:pPr>
                      <a:r>
                        <a:rPr sz="1800" dirty="0">
                          <a:latin typeface="Verdana"/>
                          <a:cs typeface="Verdana"/>
                        </a:rPr>
                        <a:t>1 </a:t>
                      </a:r>
                      <a:r>
                        <a:rPr sz="1800" spc="-5" dirty="0">
                          <a:latin typeface="Verdana"/>
                          <a:cs typeface="Verdana"/>
                        </a:rPr>
                        <a:t>(2,</a:t>
                      </a:r>
                      <a:r>
                        <a:rPr sz="1800" u="sng" spc="-5" dirty="0">
                          <a:uFill>
                            <a:solidFill>
                              <a:srgbClr val="000000"/>
                            </a:solidFill>
                          </a:uFill>
                          <a:latin typeface="Verdana"/>
                          <a:cs typeface="Verdana"/>
                        </a:rPr>
                        <a:t>1</a:t>
                      </a:r>
                      <a:r>
                        <a:rPr sz="1800" spc="-5" dirty="0">
                          <a:latin typeface="Verdana"/>
                          <a:cs typeface="Verdana"/>
                        </a:rPr>
                        <a:t>) </a:t>
                      </a:r>
                      <a:r>
                        <a:rPr sz="1800" dirty="0">
                          <a:latin typeface="Verdana"/>
                          <a:cs typeface="Verdana"/>
                        </a:rPr>
                        <a:t>4</a:t>
                      </a:r>
                      <a:r>
                        <a:rPr sz="1800" spc="25" dirty="0">
                          <a:latin typeface="Verdana"/>
                          <a:cs typeface="Verdana"/>
                        </a:rPr>
                        <a:t> </a:t>
                      </a:r>
                      <a:r>
                        <a:rPr sz="1800" u="sng" dirty="0">
                          <a:uFill>
                            <a:solidFill>
                              <a:srgbClr val="000000"/>
                            </a:solidFill>
                          </a:uFill>
                          <a:latin typeface="Verdana"/>
                          <a:cs typeface="Verdana"/>
                        </a:rPr>
                        <a:t>4</a:t>
                      </a:r>
                      <a:r>
                        <a:rPr sz="1800" spc="0" dirty="0">
                          <a:latin typeface="Verdana"/>
                          <a:cs typeface="Verdana"/>
                        </a:rPr>
                        <a:t> </a:t>
                      </a:r>
                      <a:r>
                        <a:rPr sz="1800" dirty="0">
                          <a:latin typeface="Verdana"/>
                          <a:cs typeface="Verdana"/>
                        </a:rPr>
                        <a:t>5	.	.</a:t>
                      </a:r>
                      <a:endParaRPr sz="1800">
                        <a:latin typeface="Verdana"/>
                        <a:cs typeface="Verdana"/>
                      </a:endParaRPr>
                    </a:p>
                  </a:txBody>
                  <a:tcPr marL="0" marR="0" marT="0" marB="0"/>
                </a:tc>
                <a:tc hMerge="1">
                  <a:txBody>
                    <a:bodyPr/>
                    <a:lstStyle/>
                    <a:p>
                      <a:endParaRPr/>
                    </a:p>
                  </a:txBody>
                  <a:tcPr marL="0" marR="0" marT="0" marB="0"/>
                </a:tc>
                <a:tc gridSpan="3">
                  <a:txBody>
                    <a:bodyPr/>
                    <a:lstStyle/>
                    <a:p>
                      <a:pPr marL="95250">
                        <a:lnSpc>
                          <a:spcPts val="2075"/>
                        </a:lnSpc>
                        <a:tabLst>
                          <a:tab pos="340360" algn="l"/>
                        </a:tabLst>
                      </a:pPr>
                      <a:r>
                        <a:rPr sz="1800" dirty="0">
                          <a:latin typeface="Verdana"/>
                          <a:cs typeface="Verdana"/>
                        </a:rPr>
                        <a:t>.	</a:t>
                      </a:r>
                      <a:r>
                        <a:rPr sz="1800" u="sng" dirty="0">
                          <a:uFill>
                            <a:solidFill>
                              <a:srgbClr val="000000"/>
                            </a:solidFill>
                          </a:uFill>
                          <a:latin typeface="Verdana"/>
                          <a:cs typeface="Verdana"/>
                        </a:rPr>
                        <a:t>2</a:t>
                      </a:r>
                      <a:r>
                        <a:rPr sz="1800" dirty="0">
                          <a:latin typeface="Verdana"/>
                          <a:cs typeface="Verdana"/>
                        </a:rPr>
                        <a:t> </a:t>
                      </a:r>
                      <a:r>
                        <a:rPr sz="1800" spc="-5" dirty="0">
                          <a:latin typeface="Verdana"/>
                          <a:cs typeface="Verdana"/>
                        </a:rPr>
                        <a:t>(3,</a:t>
                      </a:r>
                      <a:r>
                        <a:rPr sz="1800" u="sng" spc="-5" dirty="0">
                          <a:uFill>
                            <a:solidFill>
                              <a:srgbClr val="000000"/>
                            </a:solidFill>
                          </a:uFill>
                          <a:latin typeface="Verdana"/>
                          <a:cs typeface="Verdana"/>
                        </a:rPr>
                        <a:t>5</a:t>
                      </a:r>
                      <a:r>
                        <a:rPr sz="1800" spc="-5" dirty="0">
                          <a:latin typeface="Verdana"/>
                          <a:cs typeface="Verdana"/>
                        </a:rPr>
                        <a:t>) </a:t>
                      </a:r>
                      <a:r>
                        <a:rPr sz="1800" u="sng" dirty="0">
                          <a:uFill>
                            <a:solidFill>
                              <a:srgbClr val="000000"/>
                            </a:solidFill>
                          </a:uFill>
                          <a:latin typeface="Verdana"/>
                          <a:cs typeface="Verdana"/>
                        </a:rPr>
                        <a:t>3</a:t>
                      </a:r>
                      <a:r>
                        <a:rPr sz="1800" dirty="0">
                          <a:latin typeface="Verdana"/>
                          <a:cs typeface="Verdana"/>
                        </a:rPr>
                        <a:t> 6</a:t>
                      </a:r>
                      <a:r>
                        <a:rPr sz="1800" spc="-35" dirty="0">
                          <a:latin typeface="Verdana"/>
                          <a:cs typeface="Verdana"/>
                        </a:rPr>
                        <a:t> </a:t>
                      </a:r>
                      <a:r>
                        <a:rPr sz="1800" u="sng" dirty="0">
                          <a:uFill>
                            <a:solidFill>
                              <a:srgbClr val="000000"/>
                            </a:solidFill>
                          </a:uFill>
                          <a:latin typeface="Verdana"/>
                          <a:cs typeface="Verdana"/>
                        </a:rPr>
                        <a:t>6</a:t>
                      </a:r>
                      <a:endParaRPr sz="1800">
                        <a:latin typeface="Verdana"/>
                        <a:cs typeface="Verdana"/>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8"/>
                  </a:ext>
                </a:extLst>
              </a:tr>
            </a:tbl>
          </a:graphicData>
        </a:graphic>
      </p:graphicFrame>
      <p:sp>
        <p:nvSpPr>
          <p:cNvPr id="28" name="object 27"/>
          <p:cNvSpPr txBox="1"/>
          <p:nvPr/>
        </p:nvSpPr>
        <p:spPr>
          <a:xfrm>
            <a:off x="670348" y="5630043"/>
            <a:ext cx="6753859" cy="939800"/>
          </a:xfrm>
          <a:prstGeom prst="rect">
            <a:avLst/>
          </a:prstGeom>
        </p:spPr>
        <p:txBody>
          <a:bodyPr vert="horz" wrap="square" lIns="0" tIns="23495" rIns="0" bIns="0" rtlCol="0">
            <a:spAutoFit/>
          </a:bodyPr>
          <a:lstStyle/>
          <a:p>
            <a:pPr marL="1016000" marR="5080" indent="-1003935">
              <a:lnSpc>
                <a:spcPts val="2390"/>
              </a:lnSpc>
              <a:spcBef>
                <a:spcPts val="185"/>
              </a:spcBef>
              <a:tabLst>
                <a:tab pos="2516505" algn="l"/>
                <a:tab pos="2919095" algn="l"/>
              </a:tabLst>
            </a:pPr>
            <a:r>
              <a:rPr sz="2000" i="1" spc="-5" dirty="0">
                <a:latin typeface="Verdana"/>
                <a:cs typeface="Verdana"/>
              </a:rPr>
              <a:t>Any antidependence can be eliminated by renaming.  (renaming	</a:t>
            </a:r>
            <a:r>
              <a:rPr sz="2100" i="1" spc="-105" dirty="0">
                <a:latin typeface="Symbol"/>
                <a:cs typeface="Symbol"/>
              </a:rPr>
              <a:t></a:t>
            </a:r>
            <a:r>
              <a:rPr sz="2100" spc="-105" dirty="0">
                <a:latin typeface="Times New Roman"/>
                <a:cs typeface="Times New Roman"/>
              </a:rPr>
              <a:t>	</a:t>
            </a:r>
            <a:r>
              <a:rPr sz="2000" i="1" spc="-5" dirty="0">
                <a:latin typeface="Verdana"/>
                <a:cs typeface="Verdana"/>
              </a:rPr>
              <a:t>additional </a:t>
            </a:r>
            <a:r>
              <a:rPr sz="2000" i="1" spc="-10" dirty="0">
                <a:latin typeface="Verdana"/>
                <a:cs typeface="Verdana"/>
              </a:rPr>
              <a:t>storage)</a:t>
            </a:r>
            <a:endParaRPr sz="2000">
              <a:latin typeface="Verdana"/>
              <a:cs typeface="Verdana"/>
            </a:endParaRPr>
          </a:p>
          <a:p>
            <a:pPr marL="1016000">
              <a:lnSpc>
                <a:spcPts val="2330"/>
              </a:lnSpc>
            </a:pPr>
            <a:r>
              <a:rPr sz="2000" i="1" spc="-5" dirty="0">
                <a:latin typeface="Verdana"/>
                <a:cs typeface="Verdana"/>
              </a:rPr>
              <a:t>Can it be </a:t>
            </a:r>
            <a:r>
              <a:rPr sz="2000" i="1" spc="-10" dirty="0">
                <a:latin typeface="Verdana"/>
                <a:cs typeface="Verdana"/>
              </a:rPr>
              <a:t>done </a:t>
            </a:r>
            <a:r>
              <a:rPr sz="2000" i="1" spc="-5" dirty="0">
                <a:latin typeface="Verdana"/>
                <a:cs typeface="Verdana"/>
              </a:rPr>
              <a:t>in</a:t>
            </a:r>
            <a:r>
              <a:rPr sz="2000" i="1" spc="10" dirty="0">
                <a:latin typeface="Verdana"/>
                <a:cs typeface="Verdana"/>
              </a:rPr>
              <a:t> </a:t>
            </a:r>
            <a:r>
              <a:rPr sz="2000" i="1" spc="-5" dirty="0">
                <a:latin typeface="Verdana"/>
                <a:cs typeface="Verdana"/>
              </a:rPr>
              <a:t>hardware?</a:t>
            </a:r>
            <a:endParaRPr sz="2000">
              <a:latin typeface="Verdana"/>
              <a:cs typeface="Verdana"/>
            </a:endParaRPr>
          </a:p>
        </p:txBody>
      </p:sp>
      <p:sp>
        <p:nvSpPr>
          <p:cNvPr id="29" name="object 28"/>
          <p:cNvSpPr txBox="1"/>
          <p:nvPr/>
        </p:nvSpPr>
        <p:spPr>
          <a:xfrm>
            <a:off x="7637356" y="6024499"/>
            <a:ext cx="664845" cy="391160"/>
          </a:xfrm>
          <a:prstGeom prst="rect">
            <a:avLst/>
          </a:prstGeom>
        </p:spPr>
        <p:txBody>
          <a:bodyPr vert="horz" wrap="square" lIns="0" tIns="12700" rIns="0" bIns="0" rtlCol="0">
            <a:spAutoFit/>
          </a:bodyPr>
          <a:lstStyle/>
          <a:p>
            <a:pPr marL="12700">
              <a:lnSpc>
                <a:spcPct val="100000"/>
              </a:lnSpc>
              <a:spcBef>
                <a:spcPts val="100"/>
              </a:spcBef>
            </a:pPr>
            <a:r>
              <a:rPr sz="2400" i="1" spc="-5" dirty="0">
                <a:solidFill>
                  <a:srgbClr val="FF0000"/>
                </a:solidFill>
                <a:latin typeface="Verdana"/>
                <a:cs typeface="Verdana"/>
              </a:rPr>
              <a:t>yes!</a:t>
            </a:r>
            <a:endParaRPr sz="2400" dirty="0">
              <a:latin typeface="Verdana"/>
              <a:cs typeface="Verdana"/>
            </a:endParaRPr>
          </a:p>
        </p:txBody>
      </p:sp>
    </p:spTree>
    <p:extLst>
      <p:ext uri="{BB962C8B-B14F-4D97-AF65-F5344CB8AC3E}">
        <p14:creationId xmlns:p14="http://schemas.microsoft.com/office/powerpoint/2010/main" val="60782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125</a:t>
            </a:fld>
            <a:endParaRPr lang="en-US" altLang="en-US"/>
          </a:p>
        </p:txBody>
      </p:sp>
      <p:sp>
        <p:nvSpPr>
          <p:cNvPr id="45059" name="Text Box 2"/>
          <p:cNvSpPr txBox="1">
            <a:spLocks noChangeArrowheads="1"/>
          </p:cNvSpPr>
          <p:nvPr/>
        </p:nvSpPr>
        <p:spPr bwMode="auto">
          <a:xfrm>
            <a:off x="441324" y="396875"/>
            <a:ext cx="802534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Register Renaming</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1" name="Text Box 4"/>
          <p:cNvSpPr txBox="1">
            <a:spLocks noChangeArrowheads="1"/>
          </p:cNvSpPr>
          <p:nvPr/>
        </p:nvSpPr>
        <p:spPr bwMode="auto">
          <a:xfrm>
            <a:off x="381000" y="1266251"/>
            <a:ext cx="8487833"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
                <a:srgbClr val="CC0000"/>
              </a:buClr>
            </a:pPr>
            <a:r>
              <a:rPr lang="en-US" altLang="en-US" sz="2400" dirty="0">
                <a:latin typeface="Arial" panose="020B0604020202020204" pitchFamily="34" charset="0"/>
              </a:rPr>
              <a:t> Decode does register renaming and adds instructions  to the issue stage reorder buffer (ROB)</a:t>
            </a:r>
          </a:p>
          <a:p>
            <a:pPr lvl="1">
              <a:spcBef>
                <a:spcPct val="0"/>
              </a:spcBef>
              <a:buClr>
                <a:srgbClr val="CC0000"/>
              </a:buClr>
            </a:pPr>
            <a:r>
              <a:rPr lang="en-US" altLang="en-US" sz="2000" dirty="0">
                <a:solidFill>
                  <a:srgbClr val="7030A0"/>
                </a:solidFill>
                <a:latin typeface="Arial" panose="020B0604020202020204" pitchFamily="34" charset="0"/>
              </a:rPr>
              <a:t>renaming makes WAR or WAW hazards  impossible</a:t>
            </a:r>
          </a:p>
          <a:p>
            <a:pPr>
              <a:spcBef>
                <a:spcPct val="0"/>
              </a:spcBef>
              <a:buClr>
                <a:srgbClr val="CC0000"/>
              </a:buClr>
            </a:pPr>
            <a:endParaRPr lang="en-US" altLang="en-US" sz="2400" dirty="0">
              <a:latin typeface="Arial" panose="020B0604020202020204" pitchFamily="34" charset="0"/>
            </a:endParaRPr>
          </a:p>
          <a:p>
            <a:pPr>
              <a:spcBef>
                <a:spcPct val="0"/>
              </a:spcBef>
              <a:buClr>
                <a:srgbClr val="CC0000"/>
              </a:buClr>
            </a:pPr>
            <a:r>
              <a:rPr lang="en-US" altLang="en-US" sz="2400" dirty="0">
                <a:latin typeface="Arial" panose="020B0604020202020204" pitchFamily="34" charset="0"/>
              </a:rPr>
              <a:t> Any instruction in ROB whose RAW hazards have  been satisfied can be dispatched.</a:t>
            </a:r>
          </a:p>
          <a:p>
            <a:pPr lvl="1">
              <a:spcBef>
                <a:spcPct val="0"/>
              </a:spcBef>
              <a:buClr>
                <a:srgbClr val="CC0000"/>
              </a:buClr>
            </a:pPr>
            <a:r>
              <a:rPr lang="en-US" altLang="en-US" sz="2000" dirty="0">
                <a:solidFill>
                  <a:srgbClr val="7030A0"/>
                </a:solidFill>
                <a:latin typeface="Arial" panose="020B0604020202020204" pitchFamily="34" charset="0"/>
              </a:rPr>
              <a:t>Out-of-order or dataflow execution</a:t>
            </a:r>
          </a:p>
        </p:txBody>
      </p:sp>
      <p:sp>
        <p:nvSpPr>
          <p:cNvPr id="6" name="object 4"/>
          <p:cNvSpPr txBox="1"/>
          <p:nvPr/>
        </p:nvSpPr>
        <p:spPr>
          <a:xfrm>
            <a:off x="2380374" y="4693514"/>
            <a:ext cx="394335" cy="393700"/>
          </a:xfrm>
          <a:prstGeom prst="rect">
            <a:avLst/>
          </a:prstGeom>
          <a:ln w="25400">
            <a:solidFill>
              <a:srgbClr val="000000"/>
            </a:solidFill>
          </a:ln>
        </p:spPr>
        <p:txBody>
          <a:bodyPr vert="horz" wrap="square" lIns="0" tIns="102870" rIns="0" bIns="0" rtlCol="0">
            <a:spAutoFit/>
          </a:bodyPr>
          <a:lstStyle/>
          <a:p>
            <a:pPr marL="130175">
              <a:lnSpc>
                <a:spcPct val="100000"/>
              </a:lnSpc>
              <a:spcBef>
                <a:spcPts val="810"/>
              </a:spcBef>
            </a:pPr>
            <a:r>
              <a:rPr sz="1200" spc="-5" dirty="0">
                <a:latin typeface="Verdana"/>
                <a:cs typeface="Verdana"/>
              </a:rPr>
              <a:t>IF</a:t>
            </a:r>
            <a:endParaRPr sz="1200">
              <a:latin typeface="Verdana"/>
              <a:cs typeface="Verdana"/>
            </a:endParaRPr>
          </a:p>
        </p:txBody>
      </p:sp>
      <p:sp>
        <p:nvSpPr>
          <p:cNvPr id="7" name="object 5"/>
          <p:cNvSpPr txBox="1"/>
          <p:nvPr/>
        </p:nvSpPr>
        <p:spPr>
          <a:xfrm>
            <a:off x="3053219" y="4705706"/>
            <a:ext cx="394335" cy="394335"/>
          </a:xfrm>
          <a:prstGeom prst="rect">
            <a:avLst/>
          </a:prstGeom>
          <a:ln w="25400">
            <a:solidFill>
              <a:srgbClr val="000000"/>
            </a:solidFill>
          </a:ln>
        </p:spPr>
        <p:txBody>
          <a:bodyPr vert="horz" wrap="square" lIns="0" tIns="90170" rIns="0" bIns="0" rtlCol="0">
            <a:spAutoFit/>
          </a:bodyPr>
          <a:lstStyle/>
          <a:p>
            <a:pPr marL="114300">
              <a:lnSpc>
                <a:spcPct val="100000"/>
              </a:lnSpc>
              <a:spcBef>
                <a:spcPts val="710"/>
              </a:spcBef>
            </a:pPr>
            <a:r>
              <a:rPr sz="1200" spc="-5" dirty="0">
                <a:latin typeface="Verdana"/>
                <a:cs typeface="Verdana"/>
              </a:rPr>
              <a:t>ID</a:t>
            </a:r>
            <a:endParaRPr sz="1200">
              <a:latin typeface="Verdana"/>
              <a:cs typeface="Verdana"/>
            </a:endParaRPr>
          </a:p>
        </p:txBody>
      </p:sp>
      <p:sp>
        <p:nvSpPr>
          <p:cNvPr id="8" name="object 6"/>
          <p:cNvSpPr/>
          <p:nvPr/>
        </p:nvSpPr>
        <p:spPr>
          <a:xfrm>
            <a:off x="2797949" y="4853534"/>
            <a:ext cx="243078" cy="76200"/>
          </a:xfrm>
          <a:prstGeom prst="rect">
            <a:avLst/>
          </a:prstGeom>
          <a:blipFill>
            <a:blip r:embed="rId3" cstate="print"/>
            <a:stretch>
              <a:fillRect/>
            </a:stretch>
          </a:blipFill>
        </p:spPr>
        <p:txBody>
          <a:bodyPr wrap="square" lIns="0" tIns="0" rIns="0" bIns="0" rtlCol="0"/>
          <a:lstStyle/>
          <a:p>
            <a:endParaRPr/>
          </a:p>
        </p:txBody>
      </p:sp>
      <p:sp>
        <p:nvSpPr>
          <p:cNvPr id="9" name="object 7"/>
          <p:cNvSpPr/>
          <p:nvPr/>
        </p:nvSpPr>
        <p:spPr>
          <a:xfrm>
            <a:off x="3650627" y="4693514"/>
            <a:ext cx="463550" cy="412750"/>
          </a:xfrm>
          <a:custGeom>
            <a:avLst/>
            <a:gdLst/>
            <a:ahLst/>
            <a:cxnLst/>
            <a:rect l="l" t="t" r="r" b="b"/>
            <a:pathLst>
              <a:path w="463550" h="412750">
                <a:moveTo>
                  <a:pt x="0" y="0"/>
                </a:moveTo>
                <a:lnTo>
                  <a:pt x="0" y="412242"/>
                </a:lnTo>
                <a:lnTo>
                  <a:pt x="463296" y="412242"/>
                </a:lnTo>
                <a:lnTo>
                  <a:pt x="463296" y="0"/>
                </a:lnTo>
                <a:lnTo>
                  <a:pt x="0" y="0"/>
                </a:lnTo>
                <a:close/>
              </a:path>
            </a:pathLst>
          </a:custGeom>
          <a:solidFill>
            <a:srgbClr val="91A67C"/>
          </a:solidFill>
        </p:spPr>
        <p:txBody>
          <a:bodyPr wrap="square" lIns="0" tIns="0" rIns="0" bIns="0" rtlCol="0"/>
          <a:lstStyle/>
          <a:p>
            <a:endParaRPr/>
          </a:p>
        </p:txBody>
      </p:sp>
      <p:sp>
        <p:nvSpPr>
          <p:cNvPr id="10" name="object 8"/>
          <p:cNvSpPr/>
          <p:nvPr/>
        </p:nvSpPr>
        <p:spPr>
          <a:xfrm>
            <a:off x="3650627" y="4693514"/>
            <a:ext cx="463550" cy="412750"/>
          </a:xfrm>
          <a:custGeom>
            <a:avLst/>
            <a:gdLst/>
            <a:ahLst/>
            <a:cxnLst/>
            <a:rect l="l" t="t" r="r" b="b"/>
            <a:pathLst>
              <a:path w="463550" h="412750">
                <a:moveTo>
                  <a:pt x="0" y="0"/>
                </a:moveTo>
                <a:lnTo>
                  <a:pt x="0" y="412242"/>
                </a:lnTo>
                <a:lnTo>
                  <a:pt x="463296" y="412242"/>
                </a:lnTo>
                <a:lnTo>
                  <a:pt x="463296" y="0"/>
                </a:lnTo>
                <a:lnTo>
                  <a:pt x="0" y="0"/>
                </a:lnTo>
                <a:close/>
              </a:path>
            </a:pathLst>
          </a:custGeom>
          <a:ln w="9525">
            <a:solidFill>
              <a:srgbClr val="FF0000"/>
            </a:solidFill>
          </a:ln>
        </p:spPr>
        <p:txBody>
          <a:bodyPr wrap="square" lIns="0" tIns="0" rIns="0" bIns="0" rtlCol="0"/>
          <a:lstStyle/>
          <a:p>
            <a:endParaRPr/>
          </a:p>
        </p:txBody>
      </p:sp>
      <p:sp>
        <p:nvSpPr>
          <p:cNvPr id="11" name="object 9"/>
          <p:cNvSpPr/>
          <p:nvPr/>
        </p:nvSpPr>
        <p:spPr>
          <a:xfrm>
            <a:off x="5910719" y="4693514"/>
            <a:ext cx="394335" cy="393700"/>
          </a:xfrm>
          <a:custGeom>
            <a:avLst/>
            <a:gdLst/>
            <a:ahLst/>
            <a:cxnLst/>
            <a:rect l="l" t="t" r="r" b="b"/>
            <a:pathLst>
              <a:path w="394334" h="393700">
                <a:moveTo>
                  <a:pt x="0" y="0"/>
                </a:moveTo>
                <a:lnTo>
                  <a:pt x="0" y="393192"/>
                </a:lnTo>
                <a:lnTo>
                  <a:pt x="393954" y="393192"/>
                </a:lnTo>
                <a:lnTo>
                  <a:pt x="393954" y="0"/>
                </a:lnTo>
                <a:lnTo>
                  <a:pt x="0" y="0"/>
                </a:lnTo>
                <a:close/>
              </a:path>
            </a:pathLst>
          </a:custGeom>
          <a:ln w="25400">
            <a:solidFill>
              <a:srgbClr val="000000"/>
            </a:solidFill>
          </a:ln>
        </p:spPr>
        <p:txBody>
          <a:bodyPr wrap="square" lIns="0" tIns="0" rIns="0" bIns="0" rtlCol="0"/>
          <a:lstStyle/>
          <a:p>
            <a:endParaRPr/>
          </a:p>
        </p:txBody>
      </p:sp>
      <p:sp>
        <p:nvSpPr>
          <p:cNvPr id="12" name="object 10"/>
          <p:cNvSpPr txBox="1"/>
          <p:nvPr/>
        </p:nvSpPr>
        <p:spPr>
          <a:xfrm>
            <a:off x="5979553" y="4783684"/>
            <a:ext cx="281305"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Verdana"/>
                <a:cs typeface="Verdana"/>
              </a:rPr>
              <a:t>WB</a:t>
            </a:r>
            <a:endParaRPr sz="1200">
              <a:latin typeface="Verdana"/>
              <a:cs typeface="Verdana"/>
            </a:endParaRPr>
          </a:p>
        </p:txBody>
      </p:sp>
      <p:sp>
        <p:nvSpPr>
          <p:cNvPr id="13" name="object 11"/>
          <p:cNvSpPr/>
          <p:nvPr/>
        </p:nvSpPr>
        <p:spPr>
          <a:xfrm>
            <a:off x="4443869" y="4312514"/>
            <a:ext cx="394335" cy="393700"/>
          </a:xfrm>
          <a:custGeom>
            <a:avLst/>
            <a:gdLst/>
            <a:ahLst/>
            <a:cxnLst/>
            <a:rect l="l" t="t" r="r" b="b"/>
            <a:pathLst>
              <a:path w="394335" h="393700">
                <a:moveTo>
                  <a:pt x="0" y="0"/>
                </a:moveTo>
                <a:lnTo>
                  <a:pt x="0" y="393192"/>
                </a:lnTo>
                <a:lnTo>
                  <a:pt x="393953" y="393192"/>
                </a:lnTo>
                <a:lnTo>
                  <a:pt x="393953" y="0"/>
                </a:lnTo>
                <a:lnTo>
                  <a:pt x="0" y="0"/>
                </a:lnTo>
                <a:close/>
              </a:path>
            </a:pathLst>
          </a:custGeom>
          <a:ln w="25400">
            <a:solidFill>
              <a:srgbClr val="000000"/>
            </a:solidFill>
          </a:ln>
        </p:spPr>
        <p:txBody>
          <a:bodyPr wrap="square" lIns="0" tIns="0" rIns="0" bIns="0" rtlCol="0"/>
          <a:lstStyle/>
          <a:p>
            <a:endParaRPr/>
          </a:p>
        </p:txBody>
      </p:sp>
      <p:sp>
        <p:nvSpPr>
          <p:cNvPr id="14" name="object 12"/>
          <p:cNvSpPr txBox="1"/>
          <p:nvPr/>
        </p:nvSpPr>
        <p:spPr>
          <a:xfrm>
            <a:off x="4488319" y="4402684"/>
            <a:ext cx="32639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Verdana"/>
                <a:cs typeface="Verdana"/>
              </a:rPr>
              <a:t>ALU</a:t>
            </a:r>
            <a:endParaRPr sz="1200">
              <a:latin typeface="Verdana"/>
              <a:cs typeface="Verdana"/>
            </a:endParaRPr>
          </a:p>
        </p:txBody>
      </p:sp>
      <p:sp>
        <p:nvSpPr>
          <p:cNvPr id="15" name="object 13"/>
          <p:cNvSpPr/>
          <p:nvPr/>
        </p:nvSpPr>
        <p:spPr>
          <a:xfrm>
            <a:off x="5085474" y="4312514"/>
            <a:ext cx="571500" cy="393700"/>
          </a:xfrm>
          <a:custGeom>
            <a:avLst/>
            <a:gdLst/>
            <a:ahLst/>
            <a:cxnLst/>
            <a:rect l="l" t="t" r="r" b="b"/>
            <a:pathLst>
              <a:path w="571500" h="393700">
                <a:moveTo>
                  <a:pt x="0" y="0"/>
                </a:moveTo>
                <a:lnTo>
                  <a:pt x="0" y="393192"/>
                </a:lnTo>
                <a:lnTo>
                  <a:pt x="571500" y="393192"/>
                </a:lnTo>
                <a:lnTo>
                  <a:pt x="571500" y="0"/>
                </a:lnTo>
                <a:lnTo>
                  <a:pt x="0" y="0"/>
                </a:lnTo>
                <a:close/>
              </a:path>
            </a:pathLst>
          </a:custGeom>
          <a:ln w="25400">
            <a:solidFill>
              <a:srgbClr val="000000"/>
            </a:solidFill>
          </a:ln>
        </p:spPr>
        <p:txBody>
          <a:bodyPr wrap="square" lIns="0" tIns="0" rIns="0" bIns="0" rtlCol="0"/>
          <a:lstStyle/>
          <a:p>
            <a:endParaRPr/>
          </a:p>
        </p:txBody>
      </p:sp>
      <p:sp>
        <p:nvSpPr>
          <p:cNvPr id="16" name="object 14"/>
          <p:cNvSpPr/>
          <p:nvPr/>
        </p:nvSpPr>
        <p:spPr>
          <a:xfrm>
            <a:off x="4443869" y="4903064"/>
            <a:ext cx="813435" cy="393700"/>
          </a:xfrm>
          <a:custGeom>
            <a:avLst/>
            <a:gdLst/>
            <a:ahLst/>
            <a:cxnLst/>
            <a:rect l="l" t="t" r="r" b="b"/>
            <a:pathLst>
              <a:path w="813435" h="393700">
                <a:moveTo>
                  <a:pt x="0" y="0"/>
                </a:moveTo>
                <a:lnTo>
                  <a:pt x="0" y="393192"/>
                </a:lnTo>
                <a:lnTo>
                  <a:pt x="813053" y="393192"/>
                </a:lnTo>
                <a:lnTo>
                  <a:pt x="813053" y="0"/>
                </a:lnTo>
                <a:lnTo>
                  <a:pt x="0" y="0"/>
                </a:lnTo>
                <a:close/>
              </a:path>
            </a:pathLst>
          </a:custGeom>
          <a:ln w="25400">
            <a:solidFill>
              <a:srgbClr val="000000"/>
            </a:solidFill>
          </a:ln>
        </p:spPr>
        <p:txBody>
          <a:bodyPr wrap="square" lIns="0" tIns="0" rIns="0" bIns="0" rtlCol="0"/>
          <a:lstStyle/>
          <a:p>
            <a:endParaRPr/>
          </a:p>
        </p:txBody>
      </p:sp>
      <p:sp>
        <p:nvSpPr>
          <p:cNvPr id="17" name="object 15"/>
          <p:cNvSpPr txBox="1"/>
          <p:nvPr/>
        </p:nvSpPr>
        <p:spPr>
          <a:xfrm>
            <a:off x="4642244" y="4993234"/>
            <a:ext cx="395605"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Verdana"/>
                <a:cs typeface="Verdana"/>
              </a:rPr>
              <a:t>Fadd</a:t>
            </a:r>
            <a:endParaRPr sz="1200">
              <a:latin typeface="Verdana"/>
              <a:cs typeface="Verdana"/>
            </a:endParaRPr>
          </a:p>
        </p:txBody>
      </p:sp>
      <p:sp>
        <p:nvSpPr>
          <p:cNvPr id="18" name="object 16"/>
          <p:cNvSpPr/>
          <p:nvPr/>
        </p:nvSpPr>
        <p:spPr>
          <a:xfrm>
            <a:off x="4443869" y="5398364"/>
            <a:ext cx="813435" cy="393700"/>
          </a:xfrm>
          <a:custGeom>
            <a:avLst/>
            <a:gdLst/>
            <a:ahLst/>
            <a:cxnLst/>
            <a:rect l="l" t="t" r="r" b="b"/>
            <a:pathLst>
              <a:path w="813435" h="393700">
                <a:moveTo>
                  <a:pt x="0" y="0"/>
                </a:moveTo>
                <a:lnTo>
                  <a:pt x="0" y="393192"/>
                </a:lnTo>
                <a:lnTo>
                  <a:pt x="813053" y="393192"/>
                </a:lnTo>
                <a:lnTo>
                  <a:pt x="813053" y="0"/>
                </a:lnTo>
                <a:lnTo>
                  <a:pt x="0" y="0"/>
                </a:lnTo>
                <a:close/>
              </a:path>
            </a:pathLst>
          </a:custGeom>
          <a:ln w="25399">
            <a:solidFill>
              <a:srgbClr val="000000"/>
            </a:solidFill>
          </a:ln>
        </p:spPr>
        <p:txBody>
          <a:bodyPr wrap="square" lIns="0" tIns="0" rIns="0" bIns="0" rtlCol="0"/>
          <a:lstStyle/>
          <a:p>
            <a:endParaRPr/>
          </a:p>
        </p:txBody>
      </p:sp>
      <p:sp>
        <p:nvSpPr>
          <p:cNvPr id="19" name="object 17"/>
          <p:cNvSpPr/>
          <p:nvPr/>
        </p:nvSpPr>
        <p:spPr>
          <a:xfrm>
            <a:off x="4805819" y="5867756"/>
            <a:ext cx="32384" cy="32384"/>
          </a:xfrm>
          <a:custGeom>
            <a:avLst/>
            <a:gdLst/>
            <a:ahLst/>
            <a:cxnLst/>
            <a:rect l="l" t="t" r="r" b="b"/>
            <a:pathLst>
              <a:path w="32385" h="32385">
                <a:moveTo>
                  <a:pt x="32004" y="25146"/>
                </a:moveTo>
                <a:lnTo>
                  <a:pt x="32004" y="7620"/>
                </a:lnTo>
                <a:lnTo>
                  <a:pt x="25146" y="0"/>
                </a:lnTo>
                <a:lnTo>
                  <a:pt x="7620" y="0"/>
                </a:lnTo>
                <a:lnTo>
                  <a:pt x="0" y="7620"/>
                </a:lnTo>
                <a:lnTo>
                  <a:pt x="0" y="25146"/>
                </a:lnTo>
                <a:lnTo>
                  <a:pt x="7620" y="32004"/>
                </a:lnTo>
                <a:lnTo>
                  <a:pt x="25146" y="32004"/>
                </a:lnTo>
                <a:lnTo>
                  <a:pt x="32004" y="25146"/>
                </a:lnTo>
                <a:close/>
              </a:path>
            </a:pathLst>
          </a:custGeom>
          <a:solidFill>
            <a:srgbClr val="000000"/>
          </a:solidFill>
        </p:spPr>
        <p:txBody>
          <a:bodyPr wrap="square" lIns="0" tIns="0" rIns="0" bIns="0" rtlCol="0"/>
          <a:lstStyle/>
          <a:p>
            <a:endParaRPr/>
          </a:p>
        </p:txBody>
      </p:sp>
      <p:sp>
        <p:nvSpPr>
          <p:cNvPr id="20" name="object 18"/>
          <p:cNvSpPr/>
          <p:nvPr/>
        </p:nvSpPr>
        <p:spPr>
          <a:xfrm>
            <a:off x="4805819" y="5867756"/>
            <a:ext cx="32384" cy="32384"/>
          </a:xfrm>
          <a:custGeom>
            <a:avLst/>
            <a:gdLst/>
            <a:ahLst/>
            <a:cxnLst/>
            <a:rect l="l" t="t" r="r" b="b"/>
            <a:pathLst>
              <a:path w="32385" h="32385">
                <a:moveTo>
                  <a:pt x="16002" y="0"/>
                </a:moveTo>
                <a:lnTo>
                  <a:pt x="7620" y="0"/>
                </a:lnTo>
                <a:lnTo>
                  <a:pt x="0" y="7620"/>
                </a:lnTo>
                <a:lnTo>
                  <a:pt x="0" y="16002"/>
                </a:lnTo>
                <a:lnTo>
                  <a:pt x="0" y="25146"/>
                </a:lnTo>
                <a:lnTo>
                  <a:pt x="7620" y="32004"/>
                </a:lnTo>
                <a:lnTo>
                  <a:pt x="16002" y="32004"/>
                </a:lnTo>
                <a:lnTo>
                  <a:pt x="25146" y="32004"/>
                </a:lnTo>
                <a:lnTo>
                  <a:pt x="32004" y="25146"/>
                </a:lnTo>
                <a:lnTo>
                  <a:pt x="32004" y="16002"/>
                </a:lnTo>
                <a:lnTo>
                  <a:pt x="32004" y="7620"/>
                </a:lnTo>
                <a:lnTo>
                  <a:pt x="25146" y="0"/>
                </a:lnTo>
                <a:lnTo>
                  <a:pt x="16002" y="0"/>
                </a:lnTo>
                <a:close/>
              </a:path>
            </a:pathLst>
          </a:custGeom>
          <a:ln w="12700">
            <a:solidFill>
              <a:srgbClr val="000000"/>
            </a:solidFill>
          </a:ln>
        </p:spPr>
        <p:txBody>
          <a:bodyPr wrap="square" lIns="0" tIns="0" rIns="0" bIns="0" rtlCol="0"/>
          <a:lstStyle/>
          <a:p>
            <a:endParaRPr/>
          </a:p>
        </p:txBody>
      </p:sp>
      <p:sp>
        <p:nvSpPr>
          <p:cNvPr id="21" name="object 19"/>
          <p:cNvSpPr/>
          <p:nvPr/>
        </p:nvSpPr>
        <p:spPr>
          <a:xfrm>
            <a:off x="4802771" y="5940908"/>
            <a:ext cx="32384" cy="32384"/>
          </a:xfrm>
          <a:custGeom>
            <a:avLst/>
            <a:gdLst/>
            <a:ahLst/>
            <a:cxnLst/>
            <a:rect l="l" t="t" r="r" b="b"/>
            <a:pathLst>
              <a:path w="32385" h="32385">
                <a:moveTo>
                  <a:pt x="32003" y="24384"/>
                </a:moveTo>
                <a:lnTo>
                  <a:pt x="32003" y="6858"/>
                </a:lnTo>
                <a:lnTo>
                  <a:pt x="24384" y="0"/>
                </a:lnTo>
                <a:lnTo>
                  <a:pt x="6858" y="0"/>
                </a:lnTo>
                <a:lnTo>
                  <a:pt x="0" y="6858"/>
                </a:lnTo>
                <a:lnTo>
                  <a:pt x="0" y="24384"/>
                </a:lnTo>
                <a:lnTo>
                  <a:pt x="6858" y="32003"/>
                </a:lnTo>
                <a:lnTo>
                  <a:pt x="24384" y="32003"/>
                </a:lnTo>
                <a:lnTo>
                  <a:pt x="32003" y="24384"/>
                </a:lnTo>
                <a:close/>
              </a:path>
            </a:pathLst>
          </a:custGeom>
          <a:solidFill>
            <a:srgbClr val="000000"/>
          </a:solidFill>
        </p:spPr>
        <p:txBody>
          <a:bodyPr wrap="square" lIns="0" tIns="0" rIns="0" bIns="0" rtlCol="0"/>
          <a:lstStyle/>
          <a:p>
            <a:endParaRPr/>
          </a:p>
        </p:txBody>
      </p:sp>
      <p:sp>
        <p:nvSpPr>
          <p:cNvPr id="22" name="object 20"/>
          <p:cNvSpPr/>
          <p:nvPr/>
        </p:nvSpPr>
        <p:spPr>
          <a:xfrm>
            <a:off x="4802771" y="5940908"/>
            <a:ext cx="32384" cy="32384"/>
          </a:xfrm>
          <a:custGeom>
            <a:avLst/>
            <a:gdLst/>
            <a:ahLst/>
            <a:cxnLst/>
            <a:rect l="l" t="t" r="r" b="b"/>
            <a:pathLst>
              <a:path w="32385" h="32385">
                <a:moveTo>
                  <a:pt x="16002" y="0"/>
                </a:moveTo>
                <a:lnTo>
                  <a:pt x="6858" y="0"/>
                </a:lnTo>
                <a:lnTo>
                  <a:pt x="0" y="6858"/>
                </a:lnTo>
                <a:lnTo>
                  <a:pt x="0" y="16002"/>
                </a:lnTo>
                <a:lnTo>
                  <a:pt x="0" y="24384"/>
                </a:lnTo>
                <a:lnTo>
                  <a:pt x="6858" y="32003"/>
                </a:lnTo>
                <a:lnTo>
                  <a:pt x="16002" y="32003"/>
                </a:lnTo>
                <a:lnTo>
                  <a:pt x="24384" y="32003"/>
                </a:lnTo>
                <a:lnTo>
                  <a:pt x="32003" y="24384"/>
                </a:lnTo>
                <a:lnTo>
                  <a:pt x="32003" y="16002"/>
                </a:lnTo>
                <a:lnTo>
                  <a:pt x="32003" y="6858"/>
                </a:lnTo>
                <a:lnTo>
                  <a:pt x="24384" y="0"/>
                </a:lnTo>
                <a:lnTo>
                  <a:pt x="16002" y="0"/>
                </a:lnTo>
                <a:close/>
              </a:path>
            </a:pathLst>
          </a:custGeom>
          <a:ln w="12700">
            <a:solidFill>
              <a:srgbClr val="000000"/>
            </a:solidFill>
          </a:ln>
        </p:spPr>
        <p:txBody>
          <a:bodyPr wrap="square" lIns="0" tIns="0" rIns="0" bIns="0" rtlCol="0"/>
          <a:lstStyle/>
          <a:p>
            <a:endParaRPr/>
          </a:p>
        </p:txBody>
      </p:sp>
      <p:sp>
        <p:nvSpPr>
          <p:cNvPr id="23" name="object 21"/>
          <p:cNvSpPr/>
          <p:nvPr/>
        </p:nvSpPr>
        <p:spPr>
          <a:xfrm>
            <a:off x="4805819" y="6020156"/>
            <a:ext cx="32384" cy="32384"/>
          </a:xfrm>
          <a:custGeom>
            <a:avLst/>
            <a:gdLst/>
            <a:ahLst/>
            <a:cxnLst/>
            <a:rect l="l" t="t" r="r" b="b"/>
            <a:pathLst>
              <a:path w="32385" h="32385">
                <a:moveTo>
                  <a:pt x="32004" y="25146"/>
                </a:moveTo>
                <a:lnTo>
                  <a:pt x="32004" y="7620"/>
                </a:lnTo>
                <a:lnTo>
                  <a:pt x="25146" y="0"/>
                </a:lnTo>
                <a:lnTo>
                  <a:pt x="7620" y="0"/>
                </a:lnTo>
                <a:lnTo>
                  <a:pt x="0" y="7620"/>
                </a:lnTo>
                <a:lnTo>
                  <a:pt x="0" y="25146"/>
                </a:lnTo>
                <a:lnTo>
                  <a:pt x="7620" y="32004"/>
                </a:lnTo>
                <a:lnTo>
                  <a:pt x="25146" y="32004"/>
                </a:lnTo>
                <a:lnTo>
                  <a:pt x="32004" y="25146"/>
                </a:lnTo>
                <a:close/>
              </a:path>
            </a:pathLst>
          </a:custGeom>
          <a:solidFill>
            <a:srgbClr val="000000"/>
          </a:solidFill>
        </p:spPr>
        <p:txBody>
          <a:bodyPr wrap="square" lIns="0" tIns="0" rIns="0" bIns="0" rtlCol="0"/>
          <a:lstStyle/>
          <a:p>
            <a:endParaRPr/>
          </a:p>
        </p:txBody>
      </p:sp>
      <p:sp>
        <p:nvSpPr>
          <p:cNvPr id="24" name="object 22"/>
          <p:cNvSpPr/>
          <p:nvPr/>
        </p:nvSpPr>
        <p:spPr>
          <a:xfrm>
            <a:off x="4805819" y="6020156"/>
            <a:ext cx="32384" cy="32384"/>
          </a:xfrm>
          <a:custGeom>
            <a:avLst/>
            <a:gdLst/>
            <a:ahLst/>
            <a:cxnLst/>
            <a:rect l="l" t="t" r="r" b="b"/>
            <a:pathLst>
              <a:path w="32385" h="32385">
                <a:moveTo>
                  <a:pt x="16002" y="0"/>
                </a:moveTo>
                <a:lnTo>
                  <a:pt x="7620" y="0"/>
                </a:lnTo>
                <a:lnTo>
                  <a:pt x="0" y="7620"/>
                </a:lnTo>
                <a:lnTo>
                  <a:pt x="0" y="16002"/>
                </a:lnTo>
                <a:lnTo>
                  <a:pt x="0" y="25146"/>
                </a:lnTo>
                <a:lnTo>
                  <a:pt x="7620" y="32004"/>
                </a:lnTo>
                <a:lnTo>
                  <a:pt x="16002" y="32004"/>
                </a:lnTo>
                <a:lnTo>
                  <a:pt x="25146" y="32004"/>
                </a:lnTo>
                <a:lnTo>
                  <a:pt x="32004" y="25146"/>
                </a:lnTo>
                <a:lnTo>
                  <a:pt x="32004" y="16002"/>
                </a:lnTo>
                <a:lnTo>
                  <a:pt x="32004" y="7620"/>
                </a:lnTo>
                <a:lnTo>
                  <a:pt x="25146" y="0"/>
                </a:lnTo>
                <a:lnTo>
                  <a:pt x="16002" y="0"/>
                </a:lnTo>
                <a:close/>
              </a:path>
            </a:pathLst>
          </a:custGeom>
          <a:ln w="12700">
            <a:solidFill>
              <a:srgbClr val="000000"/>
            </a:solidFill>
          </a:ln>
        </p:spPr>
        <p:txBody>
          <a:bodyPr wrap="square" lIns="0" tIns="0" rIns="0" bIns="0" rtlCol="0"/>
          <a:lstStyle/>
          <a:p>
            <a:endParaRPr/>
          </a:p>
        </p:txBody>
      </p:sp>
      <p:sp>
        <p:nvSpPr>
          <p:cNvPr id="25" name="object 23"/>
          <p:cNvSpPr/>
          <p:nvPr/>
        </p:nvSpPr>
        <p:spPr>
          <a:xfrm>
            <a:off x="4802771" y="6093308"/>
            <a:ext cx="32384" cy="32384"/>
          </a:xfrm>
          <a:custGeom>
            <a:avLst/>
            <a:gdLst/>
            <a:ahLst/>
            <a:cxnLst/>
            <a:rect l="l" t="t" r="r" b="b"/>
            <a:pathLst>
              <a:path w="32385" h="32385">
                <a:moveTo>
                  <a:pt x="32003" y="24384"/>
                </a:moveTo>
                <a:lnTo>
                  <a:pt x="32003" y="6858"/>
                </a:lnTo>
                <a:lnTo>
                  <a:pt x="24384" y="0"/>
                </a:lnTo>
                <a:lnTo>
                  <a:pt x="6858" y="0"/>
                </a:lnTo>
                <a:lnTo>
                  <a:pt x="0" y="6858"/>
                </a:lnTo>
                <a:lnTo>
                  <a:pt x="0" y="24384"/>
                </a:lnTo>
                <a:lnTo>
                  <a:pt x="6858" y="32003"/>
                </a:lnTo>
                <a:lnTo>
                  <a:pt x="24384" y="32003"/>
                </a:lnTo>
                <a:lnTo>
                  <a:pt x="32003" y="24384"/>
                </a:lnTo>
                <a:close/>
              </a:path>
            </a:pathLst>
          </a:custGeom>
          <a:solidFill>
            <a:srgbClr val="000000"/>
          </a:solidFill>
        </p:spPr>
        <p:txBody>
          <a:bodyPr wrap="square" lIns="0" tIns="0" rIns="0" bIns="0" rtlCol="0"/>
          <a:lstStyle/>
          <a:p>
            <a:endParaRPr/>
          </a:p>
        </p:txBody>
      </p:sp>
      <p:sp>
        <p:nvSpPr>
          <p:cNvPr id="26" name="object 24"/>
          <p:cNvSpPr/>
          <p:nvPr/>
        </p:nvSpPr>
        <p:spPr>
          <a:xfrm>
            <a:off x="4802771" y="6093308"/>
            <a:ext cx="32384" cy="32384"/>
          </a:xfrm>
          <a:custGeom>
            <a:avLst/>
            <a:gdLst/>
            <a:ahLst/>
            <a:cxnLst/>
            <a:rect l="l" t="t" r="r" b="b"/>
            <a:pathLst>
              <a:path w="32385" h="32385">
                <a:moveTo>
                  <a:pt x="16002" y="0"/>
                </a:moveTo>
                <a:lnTo>
                  <a:pt x="6858" y="0"/>
                </a:lnTo>
                <a:lnTo>
                  <a:pt x="0" y="6858"/>
                </a:lnTo>
                <a:lnTo>
                  <a:pt x="0" y="16002"/>
                </a:lnTo>
                <a:lnTo>
                  <a:pt x="0" y="24384"/>
                </a:lnTo>
                <a:lnTo>
                  <a:pt x="6858" y="32003"/>
                </a:lnTo>
                <a:lnTo>
                  <a:pt x="16002" y="32003"/>
                </a:lnTo>
                <a:lnTo>
                  <a:pt x="24384" y="32003"/>
                </a:lnTo>
                <a:lnTo>
                  <a:pt x="32003" y="24384"/>
                </a:lnTo>
                <a:lnTo>
                  <a:pt x="32003" y="16002"/>
                </a:lnTo>
                <a:lnTo>
                  <a:pt x="32003" y="6858"/>
                </a:lnTo>
                <a:lnTo>
                  <a:pt x="24384" y="0"/>
                </a:lnTo>
                <a:lnTo>
                  <a:pt x="16002" y="0"/>
                </a:lnTo>
                <a:close/>
              </a:path>
            </a:pathLst>
          </a:custGeom>
          <a:ln w="12700">
            <a:solidFill>
              <a:srgbClr val="000000"/>
            </a:solidFill>
          </a:ln>
        </p:spPr>
        <p:txBody>
          <a:bodyPr wrap="square" lIns="0" tIns="0" rIns="0" bIns="0" rtlCol="0"/>
          <a:lstStyle/>
          <a:p>
            <a:endParaRPr/>
          </a:p>
        </p:txBody>
      </p:sp>
      <p:sp>
        <p:nvSpPr>
          <p:cNvPr id="27" name="object 25"/>
          <p:cNvSpPr/>
          <p:nvPr/>
        </p:nvSpPr>
        <p:spPr>
          <a:xfrm>
            <a:off x="3872369" y="4134206"/>
            <a:ext cx="2642235" cy="1468755"/>
          </a:xfrm>
          <a:custGeom>
            <a:avLst/>
            <a:gdLst/>
            <a:ahLst/>
            <a:cxnLst/>
            <a:rect l="l" t="t" r="r" b="b"/>
            <a:pathLst>
              <a:path w="2642234" h="1468754">
                <a:moveTo>
                  <a:pt x="76200" y="476250"/>
                </a:moveTo>
                <a:lnTo>
                  <a:pt x="0" y="476250"/>
                </a:lnTo>
                <a:lnTo>
                  <a:pt x="25908" y="528066"/>
                </a:lnTo>
                <a:lnTo>
                  <a:pt x="25908" y="496061"/>
                </a:lnTo>
                <a:lnTo>
                  <a:pt x="31242" y="502157"/>
                </a:lnTo>
                <a:lnTo>
                  <a:pt x="45720" y="502157"/>
                </a:lnTo>
                <a:lnTo>
                  <a:pt x="51054" y="496061"/>
                </a:lnTo>
                <a:lnTo>
                  <a:pt x="51054" y="526541"/>
                </a:lnTo>
                <a:lnTo>
                  <a:pt x="76200" y="476250"/>
                </a:lnTo>
                <a:close/>
              </a:path>
              <a:path w="2642234" h="1468754">
                <a:moveTo>
                  <a:pt x="2641854" y="762761"/>
                </a:moveTo>
                <a:lnTo>
                  <a:pt x="2641854" y="6095"/>
                </a:lnTo>
                <a:lnTo>
                  <a:pt x="2636520" y="0"/>
                </a:lnTo>
                <a:lnTo>
                  <a:pt x="31242" y="0"/>
                </a:lnTo>
                <a:lnTo>
                  <a:pt x="25908" y="6095"/>
                </a:lnTo>
                <a:lnTo>
                  <a:pt x="25908" y="476250"/>
                </a:lnTo>
                <a:lnTo>
                  <a:pt x="38100" y="476250"/>
                </a:lnTo>
                <a:lnTo>
                  <a:pt x="38100" y="25908"/>
                </a:lnTo>
                <a:lnTo>
                  <a:pt x="51054" y="12954"/>
                </a:lnTo>
                <a:lnTo>
                  <a:pt x="51054" y="25908"/>
                </a:lnTo>
                <a:lnTo>
                  <a:pt x="2616707" y="25908"/>
                </a:lnTo>
                <a:lnTo>
                  <a:pt x="2616707" y="12954"/>
                </a:lnTo>
                <a:lnTo>
                  <a:pt x="2628899" y="25908"/>
                </a:lnTo>
                <a:lnTo>
                  <a:pt x="2628899" y="768857"/>
                </a:lnTo>
                <a:lnTo>
                  <a:pt x="2636520" y="768857"/>
                </a:lnTo>
                <a:lnTo>
                  <a:pt x="2641854" y="762761"/>
                </a:lnTo>
                <a:close/>
              </a:path>
              <a:path w="2642234" h="1468754">
                <a:moveTo>
                  <a:pt x="51054" y="526541"/>
                </a:moveTo>
                <a:lnTo>
                  <a:pt x="51054" y="496061"/>
                </a:lnTo>
                <a:lnTo>
                  <a:pt x="45720" y="502157"/>
                </a:lnTo>
                <a:lnTo>
                  <a:pt x="31242" y="502157"/>
                </a:lnTo>
                <a:lnTo>
                  <a:pt x="25908" y="496061"/>
                </a:lnTo>
                <a:lnTo>
                  <a:pt x="25908" y="528066"/>
                </a:lnTo>
                <a:lnTo>
                  <a:pt x="38100" y="552450"/>
                </a:lnTo>
                <a:lnTo>
                  <a:pt x="51054" y="526541"/>
                </a:lnTo>
                <a:close/>
              </a:path>
              <a:path w="2642234" h="1468754">
                <a:moveTo>
                  <a:pt x="51054" y="25908"/>
                </a:moveTo>
                <a:lnTo>
                  <a:pt x="51054" y="12954"/>
                </a:lnTo>
                <a:lnTo>
                  <a:pt x="38100" y="25908"/>
                </a:lnTo>
                <a:lnTo>
                  <a:pt x="51054" y="25908"/>
                </a:lnTo>
                <a:close/>
              </a:path>
              <a:path w="2642234" h="1468754">
                <a:moveTo>
                  <a:pt x="51054" y="476250"/>
                </a:moveTo>
                <a:lnTo>
                  <a:pt x="51054" y="25908"/>
                </a:lnTo>
                <a:lnTo>
                  <a:pt x="38100" y="25908"/>
                </a:lnTo>
                <a:lnTo>
                  <a:pt x="38100" y="476250"/>
                </a:lnTo>
                <a:lnTo>
                  <a:pt x="51054" y="476250"/>
                </a:lnTo>
                <a:close/>
              </a:path>
              <a:path w="2642234" h="1468754">
                <a:moveTo>
                  <a:pt x="248018" y="728702"/>
                </a:moveTo>
                <a:lnTo>
                  <a:pt x="247650" y="728472"/>
                </a:lnTo>
                <a:lnTo>
                  <a:pt x="240030" y="730757"/>
                </a:lnTo>
                <a:lnTo>
                  <a:pt x="236981" y="736854"/>
                </a:lnTo>
                <a:lnTo>
                  <a:pt x="233172" y="742950"/>
                </a:lnTo>
                <a:lnTo>
                  <a:pt x="234202" y="746384"/>
                </a:lnTo>
                <a:lnTo>
                  <a:pt x="237744" y="741426"/>
                </a:lnTo>
                <a:lnTo>
                  <a:pt x="248018" y="728702"/>
                </a:lnTo>
                <a:close/>
              </a:path>
              <a:path w="2642234" h="1468754">
                <a:moveTo>
                  <a:pt x="242550" y="754936"/>
                </a:moveTo>
                <a:lnTo>
                  <a:pt x="241554" y="754379"/>
                </a:lnTo>
                <a:lnTo>
                  <a:pt x="235458" y="750570"/>
                </a:lnTo>
                <a:lnTo>
                  <a:pt x="234202" y="746384"/>
                </a:lnTo>
                <a:lnTo>
                  <a:pt x="233934" y="746760"/>
                </a:lnTo>
                <a:lnTo>
                  <a:pt x="234696" y="755142"/>
                </a:lnTo>
                <a:lnTo>
                  <a:pt x="240030" y="759714"/>
                </a:lnTo>
                <a:lnTo>
                  <a:pt x="240504" y="760052"/>
                </a:lnTo>
                <a:lnTo>
                  <a:pt x="242550" y="754936"/>
                </a:lnTo>
                <a:close/>
              </a:path>
              <a:path w="2642234" h="1468754">
                <a:moveTo>
                  <a:pt x="270369" y="741560"/>
                </a:moveTo>
                <a:lnTo>
                  <a:pt x="253746" y="732282"/>
                </a:lnTo>
                <a:lnTo>
                  <a:pt x="248018" y="728702"/>
                </a:lnTo>
                <a:lnTo>
                  <a:pt x="237744" y="741426"/>
                </a:lnTo>
                <a:lnTo>
                  <a:pt x="234202" y="746384"/>
                </a:lnTo>
                <a:lnTo>
                  <a:pt x="235458" y="750570"/>
                </a:lnTo>
                <a:lnTo>
                  <a:pt x="241554" y="754379"/>
                </a:lnTo>
                <a:lnTo>
                  <a:pt x="242550" y="754936"/>
                </a:lnTo>
                <a:lnTo>
                  <a:pt x="243078" y="753617"/>
                </a:lnTo>
                <a:lnTo>
                  <a:pt x="255270" y="747522"/>
                </a:lnTo>
                <a:lnTo>
                  <a:pt x="262890" y="750570"/>
                </a:lnTo>
                <a:lnTo>
                  <a:pt x="262962" y="750732"/>
                </a:lnTo>
                <a:lnTo>
                  <a:pt x="270369" y="741560"/>
                </a:lnTo>
                <a:close/>
              </a:path>
              <a:path w="2642234" h="1468754">
                <a:moveTo>
                  <a:pt x="540316" y="1385432"/>
                </a:moveTo>
                <a:lnTo>
                  <a:pt x="272040" y="771395"/>
                </a:lnTo>
                <a:lnTo>
                  <a:pt x="254145" y="761407"/>
                </a:lnTo>
                <a:lnTo>
                  <a:pt x="252984" y="762761"/>
                </a:lnTo>
                <a:lnTo>
                  <a:pt x="245364" y="763524"/>
                </a:lnTo>
                <a:lnTo>
                  <a:pt x="240504" y="760052"/>
                </a:lnTo>
                <a:lnTo>
                  <a:pt x="240030" y="761238"/>
                </a:lnTo>
                <a:lnTo>
                  <a:pt x="242316" y="767334"/>
                </a:lnTo>
                <a:lnTo>
                  <a:pt x="516869" y="1395739"/>
                </a:lnTo>
                <a:lnTo>
                  <a:pt x="540316" y="1385432"/>
                </a:lnTo>
                <a:close/>
              </a:path>
              <a:path w="2642234" h="1468754">
                <a:moveTo>
                  <a:pt x="254145" y="761407"/>
                </a:moveTo>
                <a:lnTo>
                  <a:pt x="242550" y="754936"/>
                </a:lnTo>
                <a:lnTo>
                  <a:pt x="240504" y="760052"/>
                </a:lnTo>
                <a:lnTo>
                  <a:pt x="245364" y="763524"/>
                </a:lnTo>
                <a:lnTo>
                  <a:pt x="252984" y="762761"/>
                </a:lnTo>
                <a:lnTo>
                  <a:pt x="254145" y="761407"/>
                </a:lnTo>
                <a:close/>
              </a:path>
              <a:path w="2642234" h="1468754">
                <a:moveTo>
                  <a:pt x="262962" y="750732"/>
                </a:moveTo>
                <a:lnTo>
                  <a:pt x="262890" y="750570"/>
                </a:lnTo>
                <a:lnTo>
                  <a:pt x="255270" y="747522"/>
                </a:lnTo>
                <a:lnTo>
                  <a:pt x="243078" y="753617"/>
                </a:lnTo>
                <a:lnTo>
                  <a:pt x="242550" y="754936"/>
                </a:lnTo>
                <a:lnTo>
                  <a:pt x="254145" y="761407"/>
                </a:lnTo>
                <a:lnTo>
                  <a:pt x="257555" y="757428"/>
                </a:lnTo>
                <a:lnTo>
                  <a:pt x="262962" y="750732"/>
                </a:lnTo>
                <a:close/>
              </a:path>
              <a:path w="2642234" h="1468754">
                <a:moveTo>
                  <a:pt x="527535" y="423096"/>
                </a:moveTo>
                <a:lnTo>
                  <a:pt x="507723" y="407095"/>
                </a:lnTo>
                <a:lnTo>
                  <a:pt x="248018" y="728702"/>
                </a:lnTo>
                <a:lnTo>
                  <a:pt x="253746" y="732282"/>
                </a:lnTo>
                <a:lnTo>
                  <a:pt x="270369" y="741560"/>
                </a:lnTo>
                <a:lnTo>
                  <a:pt x="527535" y="423096"/>
                </a:lnTo>
                <a:close/>
              </a:path>
              <a:path w="2642234" h="1468754">
                <a:moveTo>
                  <a:pt x="272040" y="771395"/>
                </a:moveTo>
                <a:lnTo>
                  <a:pt x="262962" y="750732"/>
                </a:lnTo>
                <a:lnTo>
                  <a:pt x="257555" y="757428"/>
                </a:lnTo>
                <a:lnTo>
                  <a:pt x="254145" y="761407"/>
                </a:lnTo>
                <a:lnTo>
                  <a:pt x="272040" y="771395"/>
                </a:lnTo>
                <a:close/>
              </a:path>
              <a:path w="2642234" h="1468754">
                <a:moveTo>
                  <a:pt x="504952" y="872489"/>
                </a:moveTo>
                <a:lnTo>
                  <a:pt x="270369" y="741560"/>
                </a:lnTo>
                <a:lnTo>
                  <a:pt x="262962" y="750732"/>
                </a:lnTo>
                <a:lnTo>
                  <a:pt x="272040" y="771395"/>
                </a:lnTo>
                <a:lnTo>
                  <a:pt x="492566" y="894480"/>
                </a:lnTo>
                <a:lnTo>
                  <a:pt x="504952" y="872489"/>
                </a:lnTo>
                <a:close/>
              </a:path>
              <a:path w="2642234" h="1468754">
                <a:moveTo>
                  <a:pt x="524255" y="919053"/>
                </a:moveTo>
                <a:lnTo>
                  <a:pt x="524255" y="890016"/>
                </a:lnTo>
                <a:lnTo>
                  <a:pt x="521208" y="896111"/>
                </a:lnTo>
                <a:lnTo>
                  <a:pt x="517398" y="902207"/>
                </a:lnTo>
                <a:lnTo>
                  <a:pt x="509778" y="904494"/>
                </a:lnTo>
                <a:lnTo>
                  <a:pt x="503681" y="900684"/>
                </a:lnTo>
                <a:lnTo>
                  <a:pt x="492566" y="894480"/>
                </a:lnTo>
                <a:lnTo>
                  <a:pt x="480060" y="916685"/>
                </a:lnTo>
                <a:lnTo>
                  <a:pt x="524255" y="919053"/>
                </a:lnTo>
                <a:close/>
              </a:path>
              <a:path w="2642234" h="1468754">
                <a:moveTo>
                  <a:pt x="565404" y="355854"/>
                </a:moveTo>
                <a:lnTo>
                  <a:pt x="487680" y="390905"/>
                </a:lnTo>
                <a:lnTo>
                  <a:pt x="507723" y="407095"/>
                </a:lnTo>
                <a:lnTo>
                  <a:pt x="515874" y="397001"/>
                </a:lnTo>
                <a:lnTo>
                  <a:pt x="519684" y="391667"/>
                </a:lnTo>
                <a:lnTo>
                  <a:pt x="528066" y="390905"/>
                </a:lnTo>
                <a:lnTo>
                  <a:pt x="538734" y="400050"/>
                </a:lnTo>
                <a:lnTo>
                  <a:pt x="539496" y="407670"/>
                </a:lnTo>
                <a:lnTo>
                  <a:pt x="539496" y="432757"/>
                </a:lnTo>
                <a:lnTo>
                  <a:pt x="547116" y="438911"/>
                </a:lnTo>
                <a:lnTo>
                  <a:pt x="565404" y="355854"/>
                </a:lnTo>
                <a:close/>
              </a:path>
              <a:path w="2642234" h="1468754">
                <a:moveTo>
                  <a:pt x="524255" y="890016"/>
                </a:moveTo>
                <a:lnTo>
                  <a:pt x="521970" y="882395"/>
                </a:lnTo>
                <a:lnTo>
                  <a:pt x="515874" y="878585"/>
                </a:lnTo>
                <a:lnTo>
                  <a:pt x="504952" y="872489"/>
                </a:lnTo>
                <a:lnTo>
                  <a:pt x="492566" y="894480"/>
                </a:lnTo>
                <a:lnTo>
                  <a:pt x="503681" y="900684"/>
                </a:lnTo>
                <a:lnTo>
                  <a:pt x="509778" y="904494"/>
                </a:lnTo>
                <a:lnTo>
                  <a:pt x="517398" y="902207"/>
                </a:lnTo>
                <a:lnTo>
                  <a:pt x="521208" y="896111"/>
                </a:lnTo>
                <a:lnTo>
                  <a:pt x="524255" y="890016"/>
                </a:lnTo>
                <a:close/>
              </a:path>
              <a:path w="2642234" h="1468754">
                <a:moveTo>
                  <a:pt x="547878" y="1451184"/>
                </a:moveTo>
                <a:lnTo>
                  <a:pt x="547878" y="1403604"/>
                </a:lnTo>
                <a:lnTo>
                  <a:pt x="544830" y="1411224"/>
                </a:lnTo>
                <a:lnTo>
                  <a:pt x="532638" y="1417319"/>
                </a:lnTo>
                <a:lnTo>
                  <a:pt x="525017" y="1414272"/>
                </a:lnTo>
                <a:lnTo>
                  <a:pt x="516869" y="1395739"/>
                </a:lnTo>
                <a:lnTo>
                  <a:pt x="493776" y="1405889"/>
                </a:lnTo>
                <a:lnTo>
                  <a:pt x="547878" y="1451184"/>
                </a:lnTo>
                <a:close/>
              </a:path>
              <a:path w="2642234" h="1468754">
                <a:moveTo>
                  <a:pt x="565404" y="921257"/>
                </a:moveTo>
                <a:lnTo>
                  <a:pt x="517398" y="850392"/>
                </a:lnTo>
                <a:lnTo>
                  <a:pt x="504952" y="872489"/>
                </a:lnTo>
                <a:lnTo>
                  <a:pt x="515874" y="878585"/>
                </a:lnTo>
                <a:lnTo>
                  <a:pt x="521970" y="882395"/>
                </a:lnTo>
                <a:lnTo>
                  <a:pt x="524255" y="890016"/>
                </a:lnTo>
                <a:lnTo>
                  <a:pt x="524255" y="919053"/>
                </a:lnTo>
                <a:lnTo>
                  <a:pt x="565404" y="921257"/>
                </a:lnTo>
                <a:close/>
              </a:path>
              <a:path w="2642234" h="1468754">
                <a:moveTo>
                  <a:pt x="539496" y="407670"/>
                </a:moveTo>
                <a:lnTo>
                  <a:pt x="538734" y="400050"/>
                </a:lnTo>
                <a:lnTo>
                  <a:pt x="528066" y="390905"/>
                </a:lnTo>
                <a:lnTo>
                  <a:pt x="519684" y="391667"/>
                </a:lnTo>
                <a:lnTo>
                  <a:pt x="515874" y="397001"/>
                </a:lnTo>
                <a:lnTo>
                  <a:pt x="507723" y="407095"/>
                </a:lnTo>
                <a:lnTo>
                  <a:pt x="527535" y="423096"/>
                </a:lnTo>
                <a:lnTo>
                  <a:pt x="535686" y="413004"/>
                </a:lnTo>
                <a:lnTo>
                  <a:pt x="539496" y="407670"/>
                </a:lnTo>
                <a:close/>
              </a:path>
              <a:path w="2642234" h="1468754">
                <a:moveTo>
                  <a:pt x="547878" y="1403604"/>
                </a:moveTo>
                <a:lnTo>
                  <a:pt x="545592" y="1397507"/>
                </a:lnTo>
                <a:lnTo>
                  <a:pt x="540316" y="1385432"/>
                </a:lnTo>
                <a:lnTo>
                  <a:pt x="516869" y="1395739"/>
                </a:lnTo>
                <a:lnTo>
                  <a:pt x="525017" y="1414272"/>
                </a:lnTo>
                <a:lnTo>
                  <a:pt x="532638" y="1417319"/>
                </a:lnTo>
                <a:lnTo>
                  <a:pt x="544830" y="1411224"/>
                </a:lnTo>
                <a:lnTo>
                  <a:pt x="547878" y="1403604"/>
                </a:lnTo>
                <a:close/>
              </a:path>
              <a:path w="2642234" h="1468754">
                <a:moveTo>
                  <a:pt x="539496" y="432757"/>
                </a:moveTo>
                <a:lnTo>
                  <a:pt x="539496" y="407670"/>
                </a:lnTo>
                <a:lnTo>
                  <a:pt x="535686" y="413004"/>
                </a:lnTo>
                <a:lnTo>
                  <a:pt x="527535" y="423096"/>
                </a:lnTo>
                <a:lnTo>
                  <a:pt x="539496" y="432757"/>
                </a:lnTo>
                <a:close/>
              </a:path>
              <a:path w="2642234" h="1468754">
                <a:moveTo>
                  <a:pt x="563117" y="1375410"/>
                </a:moveTo>
                <a:lnTo>
                  <a:pt x="540316" y="1385432"/>
                </a:lnTo>
                <a:lnTo>
                  <a:pt x="545592" y="1397507"/>
                </a:lnTo>
                <a:lnTo>
                  <a:pt x="547878" y="1403604"/>
                </a:lnTo>
                <a:lnTo>
                  <a:pt x="547878" y="1451184"/>
                </a:lnTo>
                <a:lnTo>
                  <a:pt x="559308" y="1460754"/>
                </a:lnTo>
                <a:lnTo>
                  <a:pt x="563117" y="1375410"/>
                </a:lnTo>
                <a:close/>
              </a:path>
              <a:path w="2642234" h="1468754">
                <a:moveTo>
                  <a:pt x="1073658" y="381000"/>
                </a:moveTo>
                <a:lnTo>
                  <a:pt x="1073658" y="361188"/>
                </a:lnTo>
                <a:lnTo>
                  <a:pt x="1067562" y="355854"/>
                </a:lnTo>
                <a:lnTo>
                  <a:pt x="977646" y="355854"/>
                </a:lnTo>
                <a:lnTo>
                  <a:pt x="971550" y="361188"/>
                </a:lnTo>
                <a:lnTo>
                  <a:pt x="971550" y="375666"/>
                </a:lnTo>
                <a:lnTo>
                  <a:pt x="977646" y="381000"/>
                </a:lnTo>
                <a:lnTo>
                  <a:pt x="1047750" y="381000"/>
                </a:lnTo>
                <a:lnTo>
                  <a:pt x="1047750" y="368807"/>
                </a:lnTo>
                <a:lnTo>
                  <a:pt x="1060704" y="381000"/>
                </a:lnTo>
                <a:lnTo>
                  <a:pt x="1073658" y="381000"/>
                </a:lnTo>
                <a:close/>
              </a:path>
              <a:path w="2642234" h="1468754">
                <a:moveTo>
                  <a:pt x="1060704" y="381000"/>
                </a:moveTo>
                <a:lnTo>
                  <a:pt x="1047750" y="368807"/>
                </a:lnTo>
                <a:lnTo>
                  <a:pt x="1047750" y="381000"/>
                </a:lnTo>
                <a:lnTo>
                  <a:pt x="1060704" y="381000"/>
                </a:lnTo>
                <a:close/>
              </a:path>
              <a:path w="2642234" h="1468754">
                <a:moveTo>
                  <a:pt x="1073658" y="666750"/>
                </a:moveTo>
                <a:lnTo>
                  <a:pt x="1073658" y="381000"/>
                </a:lnTo>
                <a:lnTo>
                  <a:pt x="1047750" y="381000"/>
                </a:lnTo>
                <a:lnTo>
                  <a:pt x="1047750" y="686561"/>
                </a:lnTo>
                <a:lnTo>
                  <a:pt x="1053846" y="692657"/>
                </a:lnTo>
                <a:lnTo>
                  <a:pt x="1060704" y="692657"/>
                </a:lnTo>
                <a:lnTo>
                  <a:pt x="1060704" y="666750"/>
                </a:lnTo>
                <a:lnTo>
                  <a:pt x="1073658" y="666750"/>
                </a:lnTo>
                <a:close/>
              </a:path>
              <a:path w="2642234" h="1468754">
                <a:moveTo>
                  <a:pt x="1969008" y="686561"/>
                </a:moveTo>
                <a:lnTo>
                  <a:pt x="1969008" y="672845"/>
                </a:lnTo>
                <a:lnTo>
                  <a:pt x="1962912" y="666750"/>
                </a:lnTo>
                <a:lnTo>
                  <a:pt x="1060704" y="666750"/>
                </a:lnTo>
                <a:lnTo>
                  <a:pt x="1073658" y="679704"/>
                </a:lnTo>
                <a:lnTo>
                  <a:pt x="1073658" y="692657"/>
                </a:lnTo>
                <a:lnTo>
                  <a:pt x="1962912" y="692657"/>
                </a:lnTo>
                <a:lnTo>
                  <a:pt x="1969008" y="686561"/>
                </a:lnTo>
                <a:close/>
              </a:path>
              <a:path w="2642234" h="1468754">
                <a:moveTo>
                  <a:pt x="1073658" y="692657"/>
                </a:moveTo>
                <a:lnTo>
                  <a:pt x="1073658" y="679704"/>
                </a:lnTo>
                <a:lnTo>
                  <a:pt x="1060704" y="666750"/>
                </a:lnTo>
                <a:lnTo>
                  <a:pt x="1060704" y="692657"/>
                </a:lnTo>
                <a:lnTo>
                  <a:pt x="1073658" y="692657"/>
                </a:lnTo>
                <a:close/>
              </a:path>
              <a:path w="2642234" h="1468754">
                <a:moveTo>
                  <a:pt x="1130808" y="381000"/>
                </a:moveTo>
                <a:lnTo>
                  <a:pt x="1130808" y="355854"/>
                </a:lnTo>
                <a:lnTo>
                  <a:pt x="1067562" y="355854"/>
                </a:lnTo>
                <a:lnTo>
                  <a:pt x="1073658" y="361188"/>
                </a:lnTo>
                <a:lnTo>
                  <a:pt x="1073658" y="381000"/>
                </a:lnTo>
                <a:lnTo>
                  <a:pt x="1130808" y="381000"/>
                </a:lnTo>
                <a:close/>
              </a:path>
              <a:path w="2642234" h="1468754">
                <a:moveTo>
                  <a:pt x="1194054" y="368807"/>
                </a:moveTo>
                <a:lnTo>
                  <a:pt x="1117854" y="330707"/>
                </a:lnTo>
                <a:lnTo>
                  <a:pt x="1117854" y="355854"/>
                </a:lnTo>
                <a:lnTo>
                  <a:pt x="1130808" y="355854"/>
                </a:lnTo>
                <a:lnTo>
                  <a:pt x="1130808" y="400430"/>
                </a:lnTo>
                <a:lnTo>
                  <a:pt x="1194054" y="368807"/>
                </a:lnTo>
                <a:close/>
              </a:path>
              <a:path w="2642234" h="1468754">
                <a:moveTo>
                  <a:pt x="1130808" y="400430"/>
                </a:moveTo>
                <a:lnTo>
                  <a:pt x="1130808" y="381000"/>
                </a:lnTo>
                <a:lnTo>
                  <a:pt x="1117854" y="381000"/>
                </a:lnTo>
                <a:lnTo>
                  <a:pt x="1117854" y="406907"/>
                </a:lnTo>
                <a:lnTo>
                  <a:pt x="1130808" y="400430"/>
                </a:lnTo>
                <a:close/>
              </a:path>
              <a:path w="2642234" h="1468754">
                <a:moveTo>
                  <a:pt x="1974767" y="901871"/>
                </a:moveTo>
                <a:lnTo>
                  <a:pt x="1956859" y="883963"/>
                </a:lnTo>
                <a:lnTo>
                  <a:pt x="1395984" y="1450086"/>
                </a:lnTo>
                <a:lnTo>
                  <a:pt x="1395984" y="1458468"/>
                </a:lnTo>
                <a:lnTo>
                  <a:pt x="1401317" y="1463039"/>
                </a:lnTo>
                <a:lnTo>
                  <a:pt x="1405890" y="1468374"/>
                </a:lnTo>
                <a:lnTo>
                  <a:pt x="1414272" y="1468374"/>
                </a:lnTo>
                <a:lnTo>
                  <a:pt x="1418844" y="1463039"/>
                </a:lnTo>
                <a:lnTo>
                  <a:pt x="1974767" y="901871"/>
                </a:lnTo>
                <a:close/>
              </a:path>
              <a:path w="2642234" h="1468754">
                <a:moveTo>
                  <a:pt x="1981830" y="533782"/>
                </a:moveTo>
                <a:lnTo>
                  <a:pt x="1806702" y="353567"/>
                </a:lnTo>
                <a:lnTo>
                  <a:pt x="1801367" y="348234"/>
                </a:lnTo>
                <a:lnTo>
                  <a:pt x="1793748" y="348234"/>
                </a:lnTo>
                <a:lnTo>
                  <a:pt x="1788414" y="352805"/>
                </a:lnTo>
                <a:lnTo>
                  <a:pt x="1783080" y="358139"/>
                </a:lnTo>
                <a:lnTo>
                  <a:pt x="1783080" y="365760"/>
                </a:lnTo>
                <a:lnTo>
                  <a:pt x="1788414" y="371094"/>
                </a:lnTo>
                <a:lnTo>
                  <a:pt x="1963679" y="551428"/>
                </a:lnTo>
                <a:lnTo>
                  <a:pt x="1981830" y="533782"/>
                </a:lnTo>
                <a:close/>
              </a:path>
              <a:path w="2642234" h="1468754">
                <a:moveTo>
                  <a:pt x="2019300" y="838200"/>
                </a:moveTo>
                <a:lnTo>
                  <a:pt x="1938528" y="865632"/>
                </a:lnTo>
                <a:lnTo>
                  <a:pt x="1956859" y="883963"/>
                </a:lnTo>
                <a:lnTo>
                  <a:pt x="1965960" y="874776"/>
                </a:lnTo>
                <a:lnTo>
                  <a:pt x="1970531" y="869442"/>
                </a:lnTo>
                <a:lnTo>
                  <a:pt x="1978914" y="869442"/>
                </a:lnTo>
                <a:lnTo>
                  <a:pt x="1983486" y="874776"/>
                </a:lnTo>
                <a:lnTo>
                  <a:pt x="1988820" y="879348"/>
                </a:lnTo>
                <a:lnTo>
                  <a:pt x="1988820" y="915924"/>
                </a:lnTo>
                <a:lnTo>
                  <a:pt x="1992629" y="919734"/>
                </a:lnTo>
                <a:lnTo>
                  <a:pt x="2019300" y="838200"/>
                </a:lnTo>
                <a:close/>
              </a:path>
              <a:path w="2642234" h="1468754">
                <a:moveTo>
                  <a:pt x="2019300" y="679704"/>
                </a:moveTo>
                <a:lnTo>
                  <a:pt x="1943100" y="641604"/>
                </a:lnTo>
                <a:lnTo>
                  <a:pt x="1943100" y="666750"/>
                </a:lnTo>
                <a:lnTo>
                  <a:pt x="1962912" y="666750"/>
                </a:lnTo>
                <a:lnTo>
                  <a:pt x="1969008" y="672845"/>
                </a:lnTo>
                <a:lnTo>
                  <a:pt x="1969008" y="704849"/>
                </a:lnTo>
                <a:lnTo>
                  <a:pt x="2019300" y="679704"/>
                </a:lnTo>
                <a:close/>
              </a:path>
              <a:path w="2642234" h="1468754">
                <a:moveTo>
                  <a:pt x="1969008" y="704849"/>
                </a:moveTo>
                <a:lnTo>
                  <a:pt x="1969008" y="686561"/>
                </a:lnTo>
                <a:lnTo>
                  <a:pt x="1962912" y="692657"/>
                </a:lnTo>
                <a:lnTo>
                  <a:pt x="1943100" y="692657"/>
                </a:lnTo>
                <a:lnTo>
                  <a:pt x="1943100" y="717804"/>
                </a:lnTo>
                <a:lnTo>
                  <a:pt x="1969008" y="704849"/>
                </a:lnTo>
                <a:close/>
              </a:path>
              <a:path w="2642234" h="1468754">
                <a:moveTo>
                  <a:pt x="1995678" y="586768"/>
                </a:moveTo>
                <a:lnTo>
                  <a:pt x="1995678" y="555498"/>
                </a:lnTo>
                <a:lnTo>
                  <a:pt x="1985772" y="565404"/>
                </a:lnTo>
                <a:lnTo>
                  <a:pt x="1977390" y="565404"/>
                </a:lnTo>
                <a:lnTo>
                  <a:pt x="1972817" y="560832"/>
                </a:lnTo>
                <a:lnTo>
                  <a:pt x="1963679" y="551428"/>
                </a:lnTo>
                <a:lnTo>
                  <a:pt x="1945386" y="569214"/>
                </a:lnTo>
                <a:lnTo>
                  <a:pt x="1995678" y="586768"/>
                </a:lnTo>
                <a:close/>
              </a:path>
              <a:path w="2642234" h="1468754">
                <a:moveTo>
                  <a:pt x="1988820" y="887729"/>
                </a:moveTo>
                <a:lnTo>
                  <a:pt x="1988820" y="879348"/>
                </a:lnTo>
                <a:lnTo>
                  <a:pt x="1983486" y="874776"/>
                </a:lnTo>
                <a:lnTo>
                  <a:pt x="1978914" y="869442"/>
                </a:lnTo>
                <a:lnTo>
                  <a:pt x="1970531" y="869442"/>
                </a:lnTo>
                <a:lnTo>
                  <a:pt x="1965960" y="874776"/>
                </a:lnTo>
                <a:lnTo>
                  <a:pt x="1956859" y="883963"/>
                </a:lnTo>
                <a:lnTo>
                  <a:pt x="1974767" y="901871"/>
                </a:lnTo>
                <a:lnTo>
                  <a:pt x="1988820" y="887729"/>
                </a:lnTo>
                <a:close/>
              </a:path>
              <a:path w="2642234" h="1468754">
                <a:moveTo>
                  <a:pt x="1995678" y="555498"/>
                </a:moveTo>
                <a:lnTo>
                  <a:pt x="1995678" y="547878"/>
                </a:lnTo>
                <a:lnTo>
                  <a:pt x="1990344" y="542544"/>
                </a:lnTo>
                <a:lnTo>
                  <a:pt x="1981830" y="533782"/>
                </a:lnTo>
                <a:lnTo>
                  <a:pt x="1963679" y="551428"/>
                </a:lnTo>
                <a:lnTo>
                  <a:pt x="1972817" y="560832"/>
                </a:lnTo>
                <a:lnTo>
                  <a:pt x="1977390" y="565404"/>
                </a:lnTo>
                <a:lnTo>
                  <a:pt x="1985772" y="565404"/>
                </a:lnTo>
                <a:lnTo>
                  <a:pt x="1995678" y="555498"/>
                </a:lnTo>
                <a:close/>
              </a:path>
              <a:path w="2642234" h="1468754">
                <a:moveTo>
                  <a:pt x="1988820" y="915924"/>
                </a:moveTo>
                <a:lnTo>
                  <a:pt x="1988820" y="887729"/>
                </a:lnTo>
                <a:lnTo>
                  <a:pt x="1974767" y="901871"/>
                </a:lnTo>
                <a:lnTo>
                  <a:pt x="1988820" y="915924"/>
                </a:lnTo>
                <a:close/>
              </a:path>
              <a:path w="2642234" h="1468754">
                <a:moveTo>
                  <a:pt x="2026158" y="597407"/>
                </a:moveTo>
                <a:lnTo>
                  <a:pt x="2000250" y="515874"/>
                </a:lnTo>
                <a:lnTo>
                  <a:pt x="1981830" y="533782"/>
                </a:lnTo>
                <a:lnTo>
                  <a:pt x="1990344" y="542544"/>
                </a:lnTo>
                <a:lnTo>
                  <a:pt x="1995678" y="547878"/>
                </a:lnTo>
                <a:lnTo>
                  <a:pt x="1995678" y="586768"/>
                </a:lnTo>
                <a:lnTo>
                  <a:pt x="2026158" y="597407"/>
                </a:lnTo>
                <a:close/>
              </a:path>
              <a:path w="2642234" h="1468754">
                <a:moveTo>
                  <a:pt x="2628899" y="742950"/>
                </a:moveTo>
                <a:lnTo>
                  <a:pt x="2437638" y="742950"/>
                </a:lnTo>
                <a:lnTo>
                  <a:pt x="2432304" y="749045"/>
                </a:lnTo>
                <a:lnTo>
                  <a:pt x="2432304" y="762761"/>
                </a:lnTo>
                <a:lnTo>
                  <a:pt x="2437638" y="768857"/>
                </a:lnTo>
                <a:lnTo>
                  <a:pt x="2616707" y="768857"/>
                </a:lnTo>
                <a:lnTo>
                  <a:pt x="2616707" y="755904"/>
                </a:lnTo>
                <a:lnTo>
                  <a:pt x="2628899" y="742950"/>
                </a:lnTo>
                <a:close/>
              </a:path>
              <a:path w="2642234" h="1468754">
                <a:moveTo>
                  <a:pt x="2628899" y="25908"/>
                </a:moveTo>
                <a:lnTo>
                  <a:pt x="2616707" y="12954"/>
                </a:lnTo>
                <a:lnTo>
                  <a:pt x="2616707" y="25908"/>
                </a:lnTo>
                <a:lnTo>
                  <a:pt x="2628899" y="25908"/>
                </a:lnTo>
                <a:close/>
              </a:path>
              <a:path w="2642234" h="1468754">
                <a:moveTo>
                  <a:pt x="2628899" y="742950"/>
                </a:moveTo>
                <a:lnTo>
                  <a:pt x="2628899" y="25908"/>
                </a:lnTo>
                <a:lnTo>
                  <a:pt x="2616707" y="25908"/>
                </a:lnTo>
                <a:lnTo>
                  <a:pt x="2616707" y="742950"/>
                </a:lnTo>
                <a:lnTo>
                  <a:pt x="2628899" y="742950"/>
                </a:lnTo>
                <a:close/>
              </a:path>
              <a:path w="2642234" h="1468754">
                <a:moveTo>
                  <a:pt x="2628899" y="768857"/>
                </a:moveTo>
                <a:lnTo>
                  <a:pt x="2628899" y="742950"/>
                </a:lnTo>
                <a:lnTo>
                  <a:pt x="2616707" y="755904"/>
                </a:lnTo>
                <a:lnTo>
                  <a:pt x="2616707" y="768857"/>
                </a:lnTo>
                <a:lnTo>
                  <a:pt x="2628899" y="768857"/>
                </a:lnTo>
                <a:close/>
              </a:path>
            </a:pathLst>
          </a:custGeom>
          <a:solidFill>
            <a:srgbClr val="000000"/>
          </a:solidFill>
        </p:spPr>
        <p:txBody>
          <a:bodyPr wrap="square" lIns="0" tIns="0" rIns="0" bIns="0" rtlCol="0"/>
          <a:lstStyle/>
          <a:p>
            <a:endParaRPr/>
          </a:p>
        </p:txBody>
      </p:sp>
      <p:sp>
        <p:nvSpPr>
          <p:cNvPr id="28" name="object 26"/>
          <p:cNvSpPr txBox="1"/>
          <p:nvPr/>
        </p:nvSpPr>
        <p:spPr>
          <a:xfrm>
            <a:off x="3691268" y="4783684"/>
            <a:ext cx="435609"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Verdana"/>
                <a:cs typeface="Verdana"/>
              </a:rPr>
              <a:t>Issue</a:t>
            </a:r>
            <a:endParaRPr sz="1200">
              <a:latin typeface="Verdana"/>
              <a:cs typeface="Verdana"/>
            </a:endParaRPr>
          </a:p>
        </p:txBody>
      </p:sp>
      <p:sp>
        <p:nvSpPr>
          <p:cNvPr id="29" name="object 27"/>
          <p:cNvSpPr/>
          <p:nvPr/>
        </p:nvSpPr>
        <p:spPr>
          <a:xfrm>
            <a:off x="3447174" y="4866488"/>
            <a:ext cx="2444750" cy="273050"/>
          </a:xfrm>
          <a:custGeom>
            <a:avLst/>
            <a:gdLst/>
            <a:ahLst/>
            <a:cxnLst/>
            <a:rect l="l" t="t" r="r" b="b"/>
            <a:pathLst>
              <a:path w="2444750" h="273050">
                <a:moveTo>
                  <a:pt x="159275" y="51378"/>
                </a:moveTo>
                <a:lnTo>
                  <a:pt x="158498" y="25491"/>
                </a:lnTo>
                <a:lnTo>
                  <a:pt x="0" y="29717"/>
                </a:lnTo>
                <a:lnTo>
                  <a:pt x="0" y="55625"/>
                </a:lnTo>
                <a:lnTo>
                  <a:pt x="159275" y="51378"/>
                </a:lnTo>
                <a:close/>
              </a:path>
              <a:path w="2444750" h="273050">
                <a:moveTo>
                  <a:pt x="234695" y="36575"/>
                </a:moveTo>
                <a:lnTo>
                  <a:pt x="157733" y="0"/>
                </a:lnTo>
                <a:lnTo>
                  <a:pt x="158498" y="25491"/>
                </a:lnTo>
                <a:lnTo>
                  <a:pt x="171450" y="25145"/>
                </a:lnTo>
                <a:lnTo>
                  <a:pt x="171450" y="70135"/>
                </a:lnTo>
                <a:lnTo>
                  <a:pt x="234695" y="36575"/>
                </a:lnTo>
                <a:close/>
              </a:path>
              <a:path w="2444750" h="273050">
                <a:moveTo>
                  <a:pt x="171450" y="51053"/>
                </a:moveTo>
                <a:lnTo>
                  <a:pt x="171450" y="25145"/>
                </a:lnTo>
                <a:lnTo>
                  <a:pt x="158498" y="25491"/>
                </a:lnTo>
                <a:lnTo>
                  <a:pt x="159275" y="51378"/>
                </a:lnTo>
                <a:lnTo>
                  <a:pt x="171450" y="51053"/>
                </a:lnTo>
                <a:close/>
              </a:path>
              <a:path w="2444750" h="273050">
                <a:moveTo>
                  <a:pt x="171450" y="70135"/>
                </a:moveTo>
                <a:lnTo>
                  <a:pt x="171450" y="51053"/>
                </a:lnTo>
                <a:lnTo>
                  <a:pt x="159275" y="51378"/>
                </a:lnTo>
                <a:lnTo>
                  <a:pt x="160020" y="76199"/>
                </a:lnTo>
                <a:lnTo>
                  <a:pt x="171450" y="70135"/>
                </a:lnTo>
                <a:close/>
              </a:path>
              <a:path w="2444750" h="273050">
                <a:moveTo>
                  <a:pt x="2376447" y="91765"/>
                </a:moveTo>
                <a:lnTo>
                  <a:pt x="2368447" y="67250"/>
                </a:lnTo>
                <a:lnTo>
                  <a:pt x="1824227" y="248411"/>
                </a:lnTo>
                <a:lnTo>
                  <a:pt x="1821179" y="256031"/>
                </a:lnTo>
                <a:lnTo>
                  <a:pt x="1822703" y="262889"/>
                </a:lnTo>
                <a:lnTo>
                  <a:pt x="1824990" y="268985"/>
                </a:lnTo>
                <a:lnTo>
                  <a:pt x="1832610" y="272795"/>
                </a:lnTo>
                <a:lnTo>
                  <a:pt x="2376447" y="91765"/>
                </a:lnTo>
                <a:close/>
              </a:path>
              <a:path w="2444750" h="273050">
                <a:moveTo>
                  <a:pt x="2444495" y="55625"/>
                </a:moveTo>
                <a:lnTo>
                  <a:pt x="2360675" y="43433"/>
                </a:lnTo>
                <a:lnTo>
                  <a:pt x="2368447" y="67250"/>
                </a:lnTo>
                <a:lnTo>
                  <a:pt x="2387345" y="60959"/>
                </a:lnTo>
                <a:lnTo>
                  <a:pt x="2394203" y="64769"/>
                </a:lnTo>
                <a:lnTo>
                  <a:pt x="2396490" y="71627"/>
                </a:lnTo>
                <a:lnTo>
                  <a:pt x="2398775" y="77723"/>
                </a:lnTo>
                <a:lnTo>
                  <a:pt x="2398775" y="101346"/>
                </a:lnTo>
                <a:lnTo>
                  <a:pt x="2444495" y="55625"/>
                </a:lnTo>
                <a:close/>
              </a:path>
              <a:path w="2444750" h="273050">
                <a:moveTo>
                  <a:pt x="2398775" y="77723"/>
                </a:moveTo>
                <a:lnTo>
                  <a:pt x="2396490" y="71627"/>
                </a:lnTo>
                <a:lnTo>
                  <a:pt x="2394203" y="64769"/>
                </a:lnTo>
                <a:lnTo>
                  <a:pt x="2387345" y="60959"/>
                </a:lnTo>
                <a:lnTo>
                  <a:pt x="2368447" y="67250"/>
                </a:lnTo>
                <a:lnTo>
                  <a:pt x="2376447" y="91765"/>
                </a:lnTo>
                <a:lnTo>
                  <a:pt x="2388870" y="87629"/>
                </a:lnTo>
                <a:lnTo>
                  <a:pt x="2394965" y="85343"/>
                </a:lnTo>
                <a:lnTo>
                  <a:pt x="2398775" y="77723"/>
                </a:lnTo>
                <a:close/>
              </a:path>
              <a:path w="2444750" h="273050">
                <a:moveTo>
                  <a:pt x="2398775" y="101346"/>
                </a:moveTo>
                <a:lnTo>
                  <a:pt x="2398775" y="77723"/>
                </a:lnTo>
                <a:lnTo>
                  <a:pt x="2394965" y="85343"/>
                </a:lnTo>
                <a:lnTo>
                  <a:pt x="2388870" y="87629"/>
                </a:lnTo>
                <a:lnTo>
                  <a:pt x="2376447" y="91765"/>
                </a:lnTo>
                <a:lnTo>
                  <a:pt x="2384297" y="115823"/>
                </a:lnTo>
                <a:lnTo>
                  <a:pt x="2398775" y="101346"/>
                </a:lnTo>
                <a:close/>
              </a:path>
            </a:pathLst>
          </a:custGeom>
          <a:solidFill>
            <a:srgbClr val="000000"/>
          </a:solidFill>
        </p:spPr>
        <p:txBody>
          <a:bodyPr wrap="square" lIns="0" tIns="0" rIns="0" bIns="0" rtlCol="0"/>
          <a:lstStyle/>
          <a:p>
            <a:endParaRPr/>
          </a:p>
        </p:txBody>
      </p:sp>
      <p:sp>
        <p:nvSpPr>
          <p:cNvPr id="30" name="object 28"/>
          <p:cNvSpPr txBox="1"/>
          <p:nvPr/>
        </p:nvSpPr>
        <p:spPr>
          <a:xfrm>
            <a:off x="5187074" y="4402684"/>
            <a:ext cx="39243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Verdana"/>
                <a:cs typeface="Verdana"/>
              </a:rPr>
              <a:t>M</a:t>
            </a:r>
            <a:r>
              <a:rPr sz="1200" spc="-10" dirty="0">
                <a:latin typeface="Verdana"/>
                <a:cs typeface="Verdana"/>
              </a:rPr>
              <a:t>e</a:t>
            </a:r>
            <a:r>
              <a:rPr sz="1200" dirty="0">
                <a:latin typeface="Verdana"/>
                <a:cs typeface="Verdana"/>
              </a:rPr>
              <a:t>m</a:t>
            </a:r>
            <a:endParaRPr sz="1200">
              <a:latin typeface="Verdana"/>
              <a:cs typeface="Verdana"/>
            </a:endParaRPr>
          </a:p>
        </p:txBody>
      </p:sp>
      <p:sp>
        <p:nvSpPr>
          <p:cNvPr id="31" name="object 29"/>
          <p:cNvSpPr txBox="1"/>
          <p:nvPr/>
        </p:nvSpPr>
        <p:spPr>
          <a:xfrm>
            <a:off x="4642244" y="5488534"/>
            <a:ext cx="400050" cy="208279"/>
          </a:xfrm>
          <a:prstGeom prst="rect">
            <a:avLst/>
          </a:prstGeom>
        </p:spPr>
        <p:txBody>
          <a:bodyPr vert="horz" wrap="square" lIns="0" tIns="12700" rIns="0" bIns="0" rtlCol="0">
            <a:spAutoFit/>
          </a:bodyPr>
          <a:lstStyle/>
          <a:p>
            <a:pPr marL="12700">
              <a:lnSpc>
                <a:spcPct val="100000"/>
              </a:lnSpc>
              <a:spcBef>
                <a:spcPts val="100"/>
              </a:spcBef>
            </a:pPr>
            <a:r>
              <a:rPr sz="1200" spc="-10" dirty="0">
                <a:latin typeface="Verdana"/>
                <a:cs typeface="Verdana"/>
              </a:rPr>
              <a:t>F</a:t>
            </a:r>
            <a:r>
              <a:rPr sz="1200" dirty="0">
                <a:latin typeface="Verdana"/>
                <a:cs typeface="Verdana"/>
              </a:rPr>
              <a:t>mu</a:t>
            </a:r>
            <a:r>
              <a:rPr sz="1200" spc="-5" dirty="0">
                <a:latin typeface="Verdana"/>
                <a:cs typeface="Verdana"/>
              </a:rPr>
              <a:t>l</a:t>
            </a:r>
            <a:endParaRPr sz="1200">
              <a:latin typeface="Verdana"/>
              <a:cs typeface="Verdana"/>
            </a:endParaRPr>
          </a:p>
        </p:txBody>
      </p:sp>
    </p:spTree>
    <p:extLst>
      <p:ext uri="{BB962C8B-B14F-4D97-AF65-F5344CB8AC3E}">
        <p14:creationId xmlns:p14="http://schemas.microsoft.com/office/powerpoint/2010/main" val="679049046"/>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126</a:t>
            </a:fld>
            <a:endParaRPr lang="en-US" altLang="en-US"/>
          </a:p>
        </p:txBody>
      </p:sp>
      <p:sp>
        <p:nvSpPr>
          <p:cNvPr id="45059" name="Text Box 2"/>
          <p:cNvSpPr txBox="1">
            <a:spLocks noChangeArrowheads="1"/>
          </p:cNvSpPr>
          <p:nvPr/>
        </p:nvSpPr>
        <p:spPr bwMode="auto">
          <a:xfrm>
            <a:off x="441324" y="396875"/>
            <a:ext cx="870267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Renaming &amp; Out-of-order Issue An example</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 name="object 2"/>
          <p:cNvSpPr/>
          <p:nvPr/>
        </p:nvSpPr>
        <p:spPr>
          <a:xfrm>
            <a:off x="142883" y="4726185"/>
            <a:ext cx="4126229" cy="1746250"/>
          </a:xfrm>
          <a:custGeom>
            <a:avLst/>
            <a:gdLst/>
            <a:ahLst/>
            <a:cxnLst/>
            <a:rect l="l" t="t" r="r" b="b"/>
            <a:pathLst>
              <a:path w="4126229" h="1746250">
                <a:moveTo>
                  <a:pt x="0" y="0"/>
                </a:moveTo>
                <a:lnTo>
                  <a:pt x="0" y="1745741"/>
                </a:lnTo>
                <a:lnTo>
                  <a:pt x="4126229" y="1745741"/>
                </a:lnTo>
                <a:lnTo>
                  <a:pt x="4126229" y="0"/>
                </a:lnTo>
                <a:lnTo>
                  <a:pt x="0" y="0"/>
                </a:lnTo>
                <a:close/>
              </a:path>
            </a:pathLst>
          </a:custGeom>
          <a:ln w="9525">
            <a:solidFill>
              <a:srgbClr val="FF0000"/>
            </a:solidFill>
          </a:ln>
        </p:spPr>
        <p:txBody>
          <a:bodyPr wrap="square" lIns="0" tIns="0" rIns="0" bIns="0" rtlCol="0"/>
          <a:lstStyle/>
          <a:p>
            <a:endParaRPr/>
          </a:p>
        </p:txBody>
      </p:sp>
      <p:sp>
        <p:nvSpPr>
          <p:cNvPr id="7" name="object 4"/>
          <p:cNvSpPr txBox="1"/>
          <p:nvPr/>
        </p:nvSpPr>
        <p:spPr>
          <a:xfrm>
            <a:off x="8349107" y="1758442"/>
            <a:ext cx="212725" cy="1398905"/>
          </a:xfrm>
          <a:prstGeom prst="rect">
            <a:avLst/>
          </a:prstGeom>
        </p:spPr>
        <p:txBody>
          <a:bodyPr vert="horz" wrap="square" lIns="0" tIns="12700" rIns="0" bIns="0" rtlCol="0">
            <a:spAutoFit/>
          </a:bodyPr>
          <a:lstStyle/>
          <a:p>
            <a:pPr marL="12700" marR="5080" indent="-635">
              <a:lnSpc>
                <a:spcPct val="100000"/>
              </a:lnSpc>
              <a:spcBef>
                <a:spcPts val="100"/>
              </a:spcBef>
            </a:pPr>
            <a:r>
              <a:rPr sz="1800" i="1" spc="-10" dirty="0">
                <a:latin typeface="Verdana"/>
                <a:cs typeface="Verdana"/>
              </a:rPr>
              <a:t>t</a:t>
            </a:r>
            <a:r>
              <a:rPr sz="1800" i="1" baseline="-23148" dirty="0">
                <a:latin typeface="Verdana"/>
                <a:cs typeface="Verdana"/>
              </a:rPr>
              <a:t>1  </a:t>
            </a:r>
            <a:r>
              <a:rPr sz="1800" i="1" spc="-10" dirty="0">
                <a:latin typeface="Verdana"/>
                <a:cs typeface="Verdana"/>
              </a:rPr>
              <a:t>t</a:t>
            </a:r>
            <a:r>
              <a:rPr sz="1800" i="1" baseline="-23148" dirty="0">
                <a:latin typeface="Verdana"/>
                <a:cs typeface="Verdana"/>
              </a:rPr>
              <a:t>2</a:t>
            </a:r>
            <a:endParaRPr sz="1800" baseline="-23148">
              <a:latin typeface="Verdana"/>
              <a:cs typeface="Verdana"/>
            </a:endParaRPr>
          </a:p>
          <a:p>
            <a:pPr marL="12700">
              <a:lnSpc>
                <a:spcPct val="100000"/>
              </a:lnSpc>
              <a:spcBef>
                <a:spcPts val="5"/>
              </a:spcBef>
            </a:pPr>
            <a:r>
              <a:rPr sz="1800" i="1" dirty="0">
                <a:latin typeface="Verdana"/>
                <a:cs typeface="Verdana"/>
              </a:rPr>
              <a:t>.</a:t>
            </a:r>
            <a:endParaRPr sz="1800">
              <a:latin typeface="Verdana"/>
              <a:cs typeface="Verdana"/>
            </a:endParaRPr>
          </a:p>
          <a:p>
            <a:pPr marL="12700">
              <a:lnSpc>
                <a:spcPct val="100000"/>
              </a:lnSpc>
            </a:pPr>
            <a:r>
              <a:rPr sz="1800" i="1" dirty="0">
                <a:latin typeface="Verdana"/>
                <a:cs typeface="Verdana"/>
              </a:rPr>
              <a:t>.</a:t>
            </a:r>
            <a:endParaRPr sz="1800">
              <a:latin typeface="Verdana"/>
              <a:cs typeface="Verdana"/>
            </a:endParaRPr>
          </a:p>
          <a:p>
            <a:pPr marL="12700">
              <a:lnSpc>
                <a:spcPct val="100000"/>
              </a:lnSpc>
              <a:spcBef>
                <a:spcPts val="5"/>
              </a:spcBef>
            </a:pPr>
            <a:r>
              <a:rPr sz="1800" i="1" dirty="0">
                <a:latin typeface="Verdana"/>
                <a:cs typeface="Verdana"/>
              </a:rPr>
              <a:t>.</a:t>
            </a:r>
            <a:endParaRPr sz="1800">
              <a:latin typeface="Verdana"/>
              <a:cs typeface="Verdana"/>
            </a:endParaRPr>
          </a:p>
        </p:txBody>
      </p:sp>
      <p:sp>
        <p:nvSpPr>
          <p:cNvPr id="8" name="object 5"/>
          <p:cNvSpPr/>
          <p:nvPr/>
        </p:nvSpPr>
        <p:spPr>
          <a:xfrm>
            <a:off x="3462916" y="1819156"/>
            <a:ext cx="4743450" cy="2718435"/>
          </a:xfrm>
          <a:custGeom>
            <a:avLst/>
            <a:gdLst/>
            <a:ahLst/>
            <a:cxnLst/>
            <a:rect l="l" t="t" r="r" b="b"/>
            <a:pathLst>
              <a:path w="4743450" h="2718435">
                <a:moveTo>
                  <a:pt x="0" y="0"/>
                </a:moveTo>
                <a:lnTo>
                  <a:pt x="0" y="2718053"/>
                </a:lnTo>
                <a:lnTo>
                  <a:pt x="4743450" y="2718053"/>
                </a:lnTo>
                <a:lnTo>
                  <a:pt x="4743450" y="0"/>
                </a:lnTo>
                <a:lnTo>
                  <a:pt x="0" y="0"/>
                </a:lnTo>
                <a:close/>
              </a:path>
            </a:pathLst>
          </a:custGeom>
          <a:ln w="25400">
            <a:solidFill>
              <a:srgbClr val="000000"/>
            </a:solidFill>
          </a:ln>
        </p:spPr>
        <p:txBody>
          <a:bodyPr wrap="square" lIns="0" tIns="0" rIns="0" bIns="0" rtlCol="0"/>
          <a:lstStyle/>
          <a:p>
            <a:endParaRPr/>
          </a:p>
        </p:txBody>
      </p:sp>
      <p:sp>
        <p:nvSpPr>
          <p:cNvPr id="9" name="object 6"/>
          <p:cNvSpPr/>
          <p:nvPr/>
        </p:nvSpPr>
        <p:spPr>
          <a:xfrm>
            <a:off x="4110616" y="1842778"/>
            <a:ext cx="0" cy="2705100"/>
          </a:xfrm>
          <a:custGeom>
            <a:avLst/>
            <a:gdLst/>
            <a:ahLst/>
            <a:cxnLst/>
            <a:rect l="l" t="t" r="r" b="b"/>
            <a:pathLst>
              <a:path h="2705100">
                <a:moveTo>
                  <a:pt x="0" y="0"/>
                </a:moveTo>
                <a:lnTo>
                  <a:pt x="0" y="2705099"/>
                </a:lnTo>
              </a:path>
            </a:pathLst>
          </a:custGeom>
          <a:ln w="25400">
            <a:solidFill>
              <a:srgbClr val="000000"/>
            </a:solidFill>
          </a:ln>
        </p:spPr>
        <p:txBody>
          <a:bodyPr wrap="square" lIns="0" tIns="0" rIns="0" bIns="0" rtlCol="0"/>
          <a:lstStyle/>
          <a:p>
            <a:endParaRPr/>
          </a:p>
        </p:txBody>
      </p:sp>
      <p:sp>
        <p:nvSpPr>
          <p:cNvPr id="10" name="object 7"/>
          <p:cNvSpPr/>
          <p:nvPr/>
        </p:nvSpPr>
        <p:spPr>
          <a:xfrm>
            <a:off x="4567816" y="1833633"/>
            <a:ext cx="0" cy="2705100"/>
          </a:xfrm>
          <a:custGeom>
            <a:avLst/>
            <a:gdLst/>
            <a:ahLst/>
            <a:cxnLst/>
            <a:rect l="l" t="t" r="r" b="b"/>
            <a:pathLst>
              <a:path h="2705100">
                <a:moveTo>
                  <a:pt x="0" y="0"/>
                </a:moveTo>
                <a:lnTo>
                  <a:pt x="0" y="2705099"/>
                </a:lnTo>
              </a:path>
            </a:pathLst>
          </a:custGeom>
          <a:ln w="25400">
            <a:solidFill>
              <a:srgbClr val="000000"/>
            </a:solidFill>
          </a:ln>
        </p:spPr>
        <p:txBody>
          <a:bodyPr wrap="square" lIns="0" tIns="0" rIns="0" bIns="0" rtlCol="0"/>
          <a:lstStyle/>
          <a:p>
            <a:endParaRPr/>
          </a:p>
        </p:txBody>
      </p:sp>
      <p:sp>
        <p:nvSpPr>
          <p:cNvPr id="11" name="object 8"/>
          <p:cNvSpPr/>
          <p:nvPr/>
        </p:nvSpPr>
        <p:spPr>
          <a:xfrm>
            <a:off x="6991739" y="1822203"/>
            <a:ext cx="0" cy="2705100"/>
          </a:xfrm>
          <a:custGeom>
            <a:avLst/>
            <a:gdLst/>
            <a:ahLst/>
            <a:cxnLst/>
            <a:rect l="l" t="t" r="r" b="b"/>
            <a:pathLst>
              <a:path h="2705100">
                <a:moveTo>
                  <a:pt x="0" y="0"/>
                </a:moveTo>
                <a:lnTo>
                  <a:pt x="0" y="2705099"/>
                </a:lnTo>
              </a:path>
            </a:pathLst>
          </a:custGeom>
          <a:ln w="25400">
            <a:solidFill>
              <a:srgbClr val="000000"/>
            </a:solidFill>
          </a:ln>
        </p:spPr>
        <p:txBody>
          <a:bodyPr wrap="square" lIns="0" tIns="0" rIns="0" bIns="0" rtlCol="0"/>
          <a:lstStyle/>
          <a:p>
            <a:endParaRPr/>
          </a:p>
        </p:txBody>
      </p:sp>
      <p:sp>
        <p:nvSpPr>
          <p:cNvPr id="12" name="object 9"/>
          <p:cNvSpPr/>
          <p:nvPr/>
        </p:nvSpPr>
        <p:spPr>
          <a:xfrm>
            <a:off x="6053716" y="1816107"/>
            <a:ext cx="0" cy="2717800"/>
          </a:xfrm>
          <a:custGeom>
            <a:avLst/>
            <a:gdLst/>
            <a:ahLst/>
            <a:cxnLst/>
            <a:rect l="l" t="t" r="r" b="b"/>
            <a:pathLst>
              <a:path h="2717800">
                <a:moveTo>
                  <a:pt x="0" y="0"/>
                </a:moveTo>
                <a:lnTo>
                  <a:pt x="0" y="2717292"/>
                </a:lnTo>
              </a:path>
            </a:pathLst>
          </a:custGeom>
          <a:ln w="12700">
            <a:solidFill>
              <a:srgbClr val="000000"/>
            </a:solidFill>
          </a:ln>
        </p:spPr>
        <p:txBody>
          <a:bodyPr wrap="square" lIns="0" tIns="0" rIns="0" bIns="0" rtlCol="0"/>
          <a:lstStyle/>
          <a:p>
            <a:endParaRPr/>
          </a:p>
        </p:txBody>
      </p:sp>
      <p:sp>
        <p:nvSpPr>
          <p:cNvPr id="13" name="object 10"/>
          <p:cNvSpPr/>
          <p:nvPr/>
        </p:nvSpPr>
        <p:spPr>
          <a:xfrm>
            <a:off x="7279013" y="1817631"/>
            <a:ext cx="0" cy="2702560"/>
          </a:xfrm>
          <a:custGeom>
            <a:avLst/>
            <a:gdLst/>
            <a:ahLst/>
            <a:cxnLst/>
            <a:rect l="l" t="t" r="r" b="b"/>
            <a:pathLst>
              <a:path h="2702560">
                <a:moveTo>
                  <a:pt x="0" y="0"/>
                </a:moveTo>
                <a:lnTo>
                  <a:pt x="0" y="2702051"/>
                </a:lnTo>
              </a:path>
            </a:pathLst>
          </a:custGeom>
          <a:ln w="12700">
            <a:solidFill>
              <a:srgbClr val="000000"/>
            </a:solidFill>
          </a:ln>
        </p:spPr>
        <p:txBody>
          <a:bodyPr wrap="square" lIns="0" tIns="0" rIns="0" bIns="0" rtlCol="0"/>
          <a:lstStyle/>
          <a:p>
            <a:endParaRPr/>
          </a:p>
        </p:txBody>
      </p:sp>
      <p:sp>
        <p:nvSpPr>
          <p:cNvPr id="14" name="object 11"/>
          <p:cNvSpPr/>
          <p:nvPr/>
        </p:nvSpPr>
        <p:spPr>
          <a:xfrm>
            <a:off x="3472060" y="2060709"/>
            <a:ext cx="4702810" cy="0"/>
          </a:xfrm>
          <a:custGeom>
            <a:avLst/>
            <a:gdLst/>
            <a:ahLst/>
            <a:cxnLst/>
            <a:rect l="l" t="t" r="r" b="b"/>
            <a:pathLst>
              <a:path w="4702809">
                <a:moveTo>
                  <a:pt x="0" y="0"/>
                </a:moveTo>
                <a:lnTo>
                  <a:pt x="4702302" y="0"/>
                </a:lnTo>
              </a:path>
            </a:pathLst>
          </a:custGeom>
          <a:ln w="25400">
            <a:solidFill>
              <a:srgbClr val="000000"/>
            </a:solidFill>
          </a:ln>
        </p:spPr>
        <p:txBody>
          <a:bodyPr wrap="square" lIns="0" tIns="0" rIns="0" bIns="0" rtlCol="0"/>
          <a:lstStyle/>
          <a:p>
            <a:endParaRPr/>
          </a:p>
        </p:txBody>
      </p:sp>
      <p:sp>
        <p:nvSpPr>
          <p:cNvPr id="15" name="object 12"/>
          <p:cNvSpPr/>
          <p:nvPr/>
        </p:nvSpPr>
        <p:spPr>
          <a:xfrm>
            <a:off x="3472060" y="2339601"/>
            <a:ext cx="4702810" cy="0"/>
          </a:xfrm>
          <a:custGeom>
            <a:avLst/>
            <a:gdLst/>
            <a:ahLst/>
            <a:cxnLst/>
            <a:rect l="l" t="t" r="r" b="b"/>
            <a:pathLst>
              <a:path w="4702809">
                <a:moveTo>
                  <a:pt x="0" y="0"/>
                </a:moveTo>
                <a:lnTo>
                  <a:pt x="4702302" y="0"/>
                </a:lnTo>
              </a:path>
            </a:pathLst>
          </a:custGeom>
          <a:ln w="25400">
            <a:solidFill>
              <a:srgbClr val="000000"/>
            </a:solidFill>
          </a:ln>
        </p:spPr>
        <p:txBody>
          <a:bodyPr wrap="square" lIns="0" tIns="0" rIns="0" bIns="0" rtlCol="0"/>
          <a:lstStyle/>
          <a:p>
            <a:endParaRPr/>
          </a:p>
        </p:txBody>
      </p:sp>
      <p:sp>
        <p:nvSpPr>
          <p:cNvPr id="16" name="object 13"/>
          <p:cNvSpPr/>
          <p:nvPr/>
        </p:nvSpPr>
        <p:spPr>
          <a:xfrm>
            <a:off x="3461392" y="2606301"/>
            <a:ext cx="4701540" cy="0"/>
          </a:xfrm>
          <a:custGeom>
            <a:avLst/>
            <a:gdLst/>
            <a:ahLst/>
            <a:cxnLst/>
            <a:rect l="l" t="t" r="r" b="b"/>
            <a:pathLst>
              <a:path w="4701540">
                <a:moveTo>
                  <a:pt x="0" y="0"/>
                </a:moveTo>
                <a:lnTo>
                  <a:pt x="4701540" y="0"/>
                </a:lnTo>
              </a:path>
            </a:pathLst>
          </a:custGeom>
          <a:ln w="25400">
            <a:solidFill>
              <a:srgbClr val="000000"/>
            </a:solidFill>
          </a:ln>
        </p:spPr>
        <p:txBody>
          <a:bodyPr wrap="square" lIns="0" tIns="0" rIns="0" bIns="0" rtlCol="0"/>
          <a:lstStyle/>
          <a:p>
            <a:endParaRPr/>
          </a:p>
        </p:txBody>
      </p:sp>
      <p:sp>
        <p:nvSpPr>
          <p:cNvPr id="17" name="object 14"/>
          <p:cNvSpPr/>
          <p:nvPr/>
        </p:nvSpPr>
        <p:spPr>
          <a:xfrm>
            <a:off x="3472060" y="2860809"/>
            <a:ext cx="4702810" cy="0"/>
          </a:xfrm>
          <a:custGeom>
            <a:avLst/>
            <a:gdLst/>
            <a:ahLst/>
            <a:cxnLst/>
            <a:rect l="l" t="t" r="r" b="b"/>
            <a:pathLst>
              <a:path w="4702809">
                <a:moveTo>
                  <a:pt x="0" y="0"/>
                </a:moveTo>
                <a:lnTo>
                  <a:pt x="4702302" y="0"/>
                </a:lnTo>
              </a:path>
            </a:pathLst>
          </a:custGeom>
          <a:ln w="25400">
            <a:solidFill>
              <a:srgbClr val="000000"/>
            </a:solidFill>
          </a:ln>
        </p:spPr>
        <p:txBody>
          <a:bodyPr wrap="square" lIns="0" tIns="0" rIns="0" bIns="0" rtlCol="0"/>
          <a:lstStyle/>
          <a:p>
            <a:endParaRPr/>
          </a:p>
        </p:txBody>
      </p:sp>
      <p:sp>
        <p:nvSpPr>
          <p:cNvPr id="18" name="object 15"/>
          <p:cNvSpPr/>
          <p:nvPr/>
        </p:nvSpPr>
        <p:spPr>
          <a:xfrm>
            <a:off x="3472060" y="3152656"/>
            <a:ext cx="4702810" cy="0"/>
          </a:xfrm>
          <a:custGeom>
            <a:avLst/>
            <a:gdLst/>
            <a:ahLst/>
            <a:cxnLst/>
            <a:rect l="l" t="t" r="r" b="b"/>
            <a:pathLst>
              <a:path w="4702809">
                <a:moveTo>
                  <a:pt x="0" y="0"/>
                </a:moveTo>
                <a:lnTo>
                  <a:pt x="4702302" y="0"/>
                </a:lnTo>
              </a:path>
            </a:pathLst>
          </a:custGeom>
          <a:ln w="25400">
            <a:solidFill>
              <a:srgbClr val="000000"/>
            </a:solidFill>
          </a:ln>
        </p:spPr>
        <p:txBody>
          <a:bodyPr wrap="square" lIns="0" tIns="0" rIns="0" bIns="0" rtlCol="0"/>
          <a:lstStyle/>
          <a:p>
            <a:endParaRPr/>
          </a:p>
        </p:txBody>
      </p:sp>
      <p:sp>
        <p:nvSpPr>
          <p:cNvPr id="19" name="object 16"/>
          <p:cNvSpPr/>
          <p:nvPr/>
        </p:nvSpPr>
        <p:spPr>
          <a:xfrm>
            <a:off x="3472060" y="3406401"/>
            <a:ext cx="4702810" cy="0"/>
          </a:xfrm>
          <a:custGeom>
            <a:avLst/>
            <a:gdLst/>
            <a:ahLst/>
            <a:cxnLst/>
            <a:rect l="l" t="t" r="r" b="b"/>
            <a:pathLst>
              <a:path w="4702809">
                <a:moveTo>
                  <a:pt x="0" y="0"/>
                </a:moveTo>
                <a:lnTo>
                  <a:pt x="4702302" y="0"/>
                </a:lnTo>
              </a:path>
            </a:pathLst>
          </a:custGeom>
          <a:ln w="25400">
            <a:solidFill>
              <a:srgbClr val="000000"/>
            </a:solidFill>
          </a:ln>
        </p:spPr>
        <p:txBody>
          <a:bodyPr wrap="square" lIns="0" tIns="0" rIns="0" bIns="0" rtlCol="0"/>
          <a:lstStyle/>
          <a:p>
            <a:endParaRPr/>
          </a:p>
        </p:txBody>
      </p:sp>
      <p:sp>
        <p:nvSpPr>
          <p:cNvPr id="20" name="object 17"/>
          <p:cNvSpPr/>
          <p:nvPr/>
        </p:nvSpPr>
        <p:spPr>
          <a:xfrm>
            <a:off x="3461392" y="4003809"/>
            <a:ext cx="4701540" cy="0"/>
          </a:xfrm>
          <a:custGeom>
            <a:avLst/>
            <a:gdLst/>
            <a:ahLst/>
            <a:cxnLst/>
            <a:rect l="l" t="t" r="r" b="b"/>
            <a:pathLst>
              <a:path w="4701540">
                <a:moveTo>
                  <a:pt x="0" y="0"/>
                </a:moveTo>
                <a:lnTo>
                  <a:pt x="4701540" y="0"/>
                </a:lnTo>
              </a:path>
            </a:pathLst>
          </a:custGeom>
          <a:ln w="25400">
            <a:solidFill>
              <a:srgbClr val="000000"/>
            </a:solidFill>
          </a:ln>
        </p:spPr>
        <p:txBody>
          <a:bodyPr wrap="square" lIns="0" tIns="0" rIns="0" bIns="0" rtlCol="0"/>
          <a:lstStyle/>
          <a:p>
            <a:endParaRPr/>
          </a:p>
        </p:txBody>
      </p:sp>
      <p:sp>
        <p:nvSpPr>
          <p:cNvPr id="21" name="object 18"/>
          <p:cNvSpPr/>
          <p:nvPr/>
        </p:nvSpPr>
        <p:spPr>
          <a:xfrm>
            <a:off x="3461392" y="4270509"/>
            <a:ext cx="4701540" cy="0"/>
          </a:xfrm>
          <a:custGeom>
            <a:avLst/>
            <a:gdLst/>
            <a:ahLst/>
            <a:cxnLst/>
            <a:rect l="l" t="t" r="r" b="b"/>
            <a:pathLst>
              <a:path w="4701540">
                <a:moveTo>
                  <a:pt x="0" y="0"/>
                </a:moveTo>
                <a:lnTo>
                  <a:pt x="4701540" y="0"/>
                </a:lnTo>
              </a:path>
            </a:pathLst>
          </a:custGeom>
          <a:ln w="25400">
            <a:solidFill>
              <a:srgbClr val="000000"/>
            </a:solidFill>
          </a:ln>
        </p:spPr>
        <p:txBody>
          <a:bodyPr wrap="square" lIns="0" tIns="0" rIns="0" bIns="0" rtlCol="0"/>
          <a:lstStyle/>
          <a:p>
            <a:endParaRPr/>
          </a:p>
        </p:txBody>
      </p:sp>
      <p:sp>
        <p:nvSpPr>
          <p:cNvPr id="22" name="object 19"/>
          <p:cNvSpPr/>
          <p:nvPr/>
        </p:nvSpPr>
        <p:spPr>
          <a:xfrm>
            <a:off x="3483490" y="3699009"/>
            <a:ext cx="4702810" cy="0"/>
          </a:xfrm>
          <a:custGeom>
            <a:avLst/>
            <a:gdLst/>
            <a:ahLst/>
            <a:cxnLst/>
            <a:rect l="l" t="t" r="r" b="b"/>
            <a:pathLst>
              <a:path w="4702809">
                <a:moveTo>
                  <a:pt x="0" y="0"/>
                </a:moveTo>
                <a:lnTo>
                  <a:pt x="4702302" y="0"/>
                </a:lnTo>
              </a:path>
            </a:pathLst>
          </a:custGeom>
          <a:ln w="25400">
            <a:solidFill>
              <a:srgbClr val="000000"/>
            </a:solidFill>
          </a:ln>
        </p:spPr>
        <p:txBody>
          <a:bodyPr wrap="square" lIns="0" tIns="0" rIns="0" bIns="0" rtlCol="0"/>
          <a:lstStyle/>
          <a:p>
            <a:endParaRPr/>
          </a:p>
        </p:txBody>
      </p:sp>
      <p:sp>
        <p:nvSpPr>
          <p:cNvPr id="23" name="object 20"/>
          <p:cNvSpPr txBox="1"/>
          <p:nvPr/>
        </p:nvSpPr>
        <p:spPr>
          <a:xfrm>
            <a:off x="1567314" y="4263906"/>
            <a:ext cx="92900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7F7F7F"/>
                </a:solidFill>
                <a:latin typeface="Verdana"/>
                <a:cs typeface="Verdana"/>
              </a:rPr>
              <a:t>data /</a:t>
            </a:r>
            <a:r>
              <a:rPr sz="1800" spc="-65" dirty="0">
                <a:solidFill>
                  <a:srgbClr val="7F7F7F"/>
                </a:solidFill>
                <a:latin typeface="Verdana"/>
                <a:cs typeface="Verdana"/>
              </a:rPr>
              <a:t> </a:t>
            </a:r>
            <a:r>
              <a:rPr sz="1800" spc="-5" dirty="0">
                <a:solidFill>
                  <a:srgbClr val="7F7F7F"/>
                </a:solidFill>
                <a:latin typeface="Verdana"/>
                <a:cs typeface="Verdana"/>
              </a:rPr>
              <a:t>t</a:t>
            </a:r>
            <a:r>
              <a:rPr sz="1800" spc="-7" baseline="-23148" dirty="0">
                <a:solidFill>
                  <a:srgbClr val="7F7F7F"/>
                </a:solidFill>
                <a:latin typeface="Verdana"/>
                <a:cs typeface="Verdana"/>
              </a:rPr>
              <a:t>i</a:t>
            </a:r>
            <a:endParaRPr sz="1800" baseline="-23148">
              <a:latin typeface="Verdana"/>
              <a:cs typeface="Verdana"/>
            </a:endParaRPr>
          </a:p>
        </p:txBody>
      </p:sp>
      <p:sp>
        <p:nvSpPr>
          <p:cNvPr id="24" name="object 21"/>
          <p:cNvSpPr txBox="1"/>
          <p:nvPr/>
        </p:nvSpPr>
        <p:spPr>
          <a:xfrm>
            <a:off x="331292" y="1161344"/>
            <a:ext cx="7711440" cy="636072"/>
          </a:xfrm>
          <a:prstGeom prst="rect">
            <a:avLst/>
          </a:prstGeom>
        </p:spPr>
        <p:txBody>
          <a:bodyPr vert="horz" wrap="square" lIns="0" tIns="12700" rIns="0" bIns="0" rtlCol="0">
            <a:spAutoFit/>
          </a:bodyPr>
          <a:lstStyle/>
          <a:p>
            <a:pPr marR="499109" algn="ctr">
              <a:lnSpc>
                <a:spcPct val="100000"/>
              </a:lnSpc>
              <a:spcBef>
                <a:spcPts val="425"/>
              </a:spcBef>
              <a:tabLst>
                <a:tab pos="3918585" algn="l"/>
              </a:tabLst>
            </a:pPr>
            <a:r>
              <a:rPr sz="2000" i="1" spc="-10" dirty="0">
                <a:latin typeface="Verdana"/>
                <a:cs typeface="Verdana"/>
              </a:rPr>
              <a:t>Renaming</a:t>
            </a:r>
            <a:r>
              <a:rPr sz="2000" i="1" spc="10" dirty="0">
                <a:latin typeface="Verdana"/>
                <a:cs typeface="Verdana"/>
              </a:rPr>
              <a:t> </a:t>
            </a:r>
            <a:r>
              <a:rPr sz="2000" i="1" spc="-10" dirty="0">
                <a:latin typeface="Verdana"/>
                <a:cs typeface="Verdana"/>
              </a:rPr>
              <a:t>table	</a:t>
            </a:r>
            <a:r>
              <a:rPr sz="2000" i="1" spc="-5" dirty="0">
                <a:latin typeface="Verdana"/>
                <a:cs typeface="Verdana"/>
              </a:rPr>
              <a:t>Reorder</a:t>
            </a:r>
            <a:r>
              <a:rPr sz="2000" i="1" spc="-15" dirty="0">
                <a:latin typeface="Verdana"/>
                <a:cs typeface="Verdana"/>
              </a:rPr>
              <a:t> </a:t>
            </a:r>
            <a:r>
              <a:rPr sz="2000" i="1" spc="-10" dirty="0">
                <a:latin typeface="Verdana"/>
                <a:cs typeface="Verdana"/>
              </a:rPr>
              <a:t>buffer</a:t>
            </a:r>
            <a:endParaRPr sz="2000" dirty="0">
              <a:latin typeface="Verdana"/>
              <a:cs typeface="Verdana"/>
            </a:endParaRPr>
          </a:p>
          <a:p>
            <a:pPr marL="1229360">
              <a:lnSpc>
                <a:spcPct val="100000"/>
              </a:lnSpc>
              <a:spcBef>
                <a:spcPts val="280"/>
              </a:spcBef>
              <a:tabLst>
                <a:tab pos="1696085" algn="l"/>
                <a:tab pos="3187700" algn="l"/>
                <a:tab pos="5067935" algn="l"/>
                <a:tab pos="5510530" algn="l"/>
                <a:tab pos="6042025" algn="l"/>
                <a:tab pos="6765925" algn="l"/>
                <a:tab pos="7215505" algn="l"/>
              </a:tabLst>
            </a:pPr>
            <a:r>
              <a:rPr sz="1800" spc="-5" dirty="0">
                <a:latin typeface="Verdana"/>
                <a:cs typeface="Verdana"/>
              </a:rPr>
              <a:t>p	data	Ins# use exec	op	p1	src1	p2	src2</a:t>
            </a:r>
            <a:endParaRPr sz="1800" dirty="0">
              <a:latin typeface="Verdana"/>
              <a:cs typeface="Verdana"/>
            </a:endParaRPr>
          </a:p>
        </p:txBody>
      </p:sp>
      <p:sp>
        <p:nvSpPr>
          <p:cNvPr id="25" name="object 22"/>
          <p:cNvSpPr txBox="1"/>
          <p:nvPr/>
        </p:nvSpPr>
        <p:spPr>
          <a:xfrm>
            <a:off x="1146685" y="1785120"/>
            <a:ext cx="303530" cy="2222500"/>
          </a:xfrm>
          <a:prstGeom prst="rect">
            <a:avLst/>
          </a:prstGeom>
        </p:spPr>
        <p:txBody>
          <a:bodyPr vert="horz" wrap="square" lIns="0" tIns="12700" rIns="0" bIns="0" rtlCol="0">
            <a:spAutoFit/>
          </a:bodyPr>
          <a:lstStyle/>
          <a:p>
            <a:pPr marL="12700" marR="5080" algn="just">
              <a:lnSpc>
                <a:spcPct val="100000"/>
              </a:lnSpc>
              <a:spcBef>
                <a:spcPts val="100"/>
              </a:spcBef>
            </a:pPr>
            <a:r>
              <a:rPr sz="1800" dirty="0">
                <a:latin typeface="Verdana"/>
                <a:cs typeface="Verdana"/>
              </a:rPr>
              <a:t>F1  F2  F3  F4  F5  F6  F7  F8</a:t>
            </a:r>
            <a:endParaRPr sz="1800">
              <a:latin typeface="Verdana"/>
              <a:cs typeface="Verdana"/>
            </a:endParaRPr>
          </a:p>
        </p:txBody>
      </p:sp>
      <p:graphicFrame>
        <p:nvGraphicFramePr>
          <p:cNvPr id="26" name="object 23"/>
          <p:cNvGraphicFramePr>
            <a:graphicFrameLocks noGrp="1"/>
          </p:cNvGraphicFramePr>
          <p:nvPr>
            <p:extLst/>
          </p:nvPr>
        </p:nvGraphicFramePr>
        <p:xfrm>
          <a:off x="1501783" y="1820933"/>
          <a:ext cx="1207769" cy="2464434"/>
        </p:xfrm>
        <a:graphic>
          <a:graphicData uri="http://schemas.openxmlformats.org/drawingml/2006/table">
            <a:tbl>
              <a:tblPr firstRow="1" bandRow="1">
                <a:tableStyleId>{2D5ABB26-0587-4C30-8999-92F81FD0307C}</a:tableStyleId>
              </a:tblPr>
              <a:tblGrid>
                <a:gridCol w="238760">
                  <a:extLst>
                    <a:ext uri="{9D8B030D-6E8A-4147-A177-3AD203B41FA5}">
                      <a16:colId xmlns:a16="http://schemas.microsoft.com/office/drawing/2014/main" val="20000"/>
                    </a:ext>
                  </a:extLst>
                </a:gridCol>
                <a:gridCol w="382905">
                  <a:extLst>
                    <a:ext uri="{9D8B030D-6E8A-4147-A177-3AD203B41FA5}">
                      <a16:colId xmlns:a16="http://schemas.microsoft.com/office/drawing/2014/main" val="20001"/>
                    </a:ext>
                  </a:extLst>
                </a:gridCol>
                <a:gridCol w="586104">
                  <a:extLst>
                    <a:ext uri="{9D8B030D-6E8A-4147-A177-3AD203B41FA5}">
                      <a16:colId xmlns:a16="http://schemas.microsoft.com/office/drawing/2014/main" val="20002"/>
                    </a:ext>
                  </a:extLst>
                </a:gridCol>
              </a:tblGrid>
              <a:tr h="259715">
                <a:tc>
                  <a:txBody>
                    <a:bodyPr/>
                    <a:lstStyle/>
                    <a:p>
                      <a:pPr>
                        <a:lnSpc>
                          <a:spcPct val="100000"/>
                        </a:lnSpc>
                      </a:pPr>
                      <a:endParaRPr sz="1600">
                        <a:latin typeface="Times New Roman"/>
                        <a:cs typeface="Times New Roman"/>
                      </a:endParaRPr>
                    </a:p>
                  </a:txBody>
                  <a:tcPr marL="0" marR="0" marT="0" marB="0">
                    <a:lnL w="28575">
                      <a:solidFill>
                        <a:srgbClr val="000000"/>
                      </a:solidFill>
                      <a:prstDash val="solid"/>
                    </a:lnL>
                    <a:lnR w="19050">
                      <a:solidFill>
                        <a:srgbClr val="000000"/>
                      </a:solidFill>
                      <a:prstDash val="solid"/>
                    </a:lnR>
                    <a:lnT w="28575">
                      <a:solidFill>
                        <a:srgbClr val="000000"/>
                      </a:solidFill>
                      <a:prstDash val="solid"/>
                    </a:lnT>
                    <a:lnB w="28575">
                      <a:solidFill>
                        <a:srgbClr val="000000"/>
                      </a:solidFill>
                      <a:prstDash val="solid"/>
                    </a:lnB>
                  </a:tcPr>
                </a:tc>
                <a:tc gridSpan="2">
                  <a:txBody>
                    <a:bodyPr/>
                    <a:lstStyle/>
                    <a:p>
                      <a:pPr>
                        <a:lnSpc>
                          <a:spcPct val="100000"/>
                        </a:lnSpc>
                      </a:pPr>
                      <a:endParaRPr sz="1600">
                        <a:latin typeface="Times New Roman"/>
                        <a:cs typeface="Times New Roman"/>
                      </a:endParaRPr>
                    </a:p>
                  </a:txBody>
                  <a:tcPr marL="0" marR="0" marT="0" marB="0">
                    <a:lnL w="1905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0"/>
                  </a:ext>
                </a:extLst>
              </a:tr>
              <a:tr h="273050">
                <a:tc>
                  <a:txBody>
                    <a:bodyPr/>
                    <a:lstStyle/>
                    <a:p>
                      <a:pPr>
                        <a:lnSpc>
                          <a:spcPct val="100000"/>
                        </a:lnSpc>
                      </a:pPr>
                      <a:endParaRPr sz="1600">
                        <a:latin typeface="Times New Roman"/>
                        <a:cs typeface="Times New Roman"/>
                      </a:endParaRPr>
                    </a:p>
                  </a:txBody>
                  <a:tcPr marL="0" marR="0" marT="0" marB="0">
                    <a:lnL w="28575">
                      <a:solidFill>
                        <a:srgbClr val="000000"/>
                      </a:solidFill>
                      <a:prstDash val="solid"/>
                    </a:lnL>
                    <a:lnR w="19050">
                      <a:solidFill>
                        <a:srgbClr val="000000"/>
                      </a:solidFill>
                      <a:prstDash val="solid"/>
                    </a:lnR>
                    <a:lnT w="28575">
                      <a:solidFill>
                        <a:srgbClr val="000000"/>
                      </a:solidFill>
                      <a:prstDash val="solid"/>
                    </a:lnT>
                    <a:lnB w="28575">
                      <a:solidFill>
                        <a:srgbClr val="000000"/>
                      </a:solidFill>
                      <a:prstDash val="solid"/>
                    </a:lnB>
                  </a:tcPr>
                </a:tc>
                <a:tc gridSpan="2">
                  <a:txBody>
                    <a:bodyPr/>
                    <a:lstStyle/>
                    <a:p>
                      <a:pPr>
                        <a:lnSpc>
                          <a:spcPct val="100000"/>
                        </a:lnSpc>
                      </a:pPr>
                      <a:endParaRPr sz="1600">
                        <a:latin typeface="Times New Roman"/>
                        <a:cs typeface="Times New Roman"/>
                      </a:endParaRPr>
                    </a:p>
                  </a:txBody>
                  <a:tcPr marL="0" marR="0" marT="0" marB="0">
                    <a:lnL w="1905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1"/>
                  </a:ext>
                </a:extLst>
              </a:tr>
              <a:tr h="263525">
                <a:tc>
                  <a:txBody>
                    <a:bodyPr/>
                    <a:lstStyle/>
                    <a:p>
                      <a:pPr>
                        <a:lnSpc>
                          <a:spcPct val="100000"/>
                        </a:lnSpc>
                      </a:pPr>
                      <a:endParaRPr sz="1600">
                        <a:latin typeface="Times New Roman"/>
                        <a:cs typeface="Times New Roman"/>
                      </a:endParaRPr>
                    </a:p>
                  </a:txBody>
                  <a:tcPr marL="0" marR="0" marT="0" marB="0">
                    <a:lnL w="28575">
                      <a:solidFill>
                        <a:srgbClr val="000000"/>
                      </a:solidFill>
                      <a:prstDash val="solid"/>
                    </a:lnL>
                    <a:lnR w="19050">
                      <a:solidFill>
                        <a:srgbClr val="000000"/>
                      </a:solidFill>
                      <a:prstDash val="solid"/>
                    </a:lnR>
                    <a:lnT w="28575">
                      <a:solidFill>
                        <a:srgbClr val="000000"/>
                      </a:solidFill>
                      <a:prstDash val="solid"/>
                    </a:lnT>
                    <a:lnB w="28575">
                      <a:solidFill>
                        <a:srgbClr val="000000"/>
                      </a:solidFill>
                      <a:prstDash val="solid"/>
                    </a:lnB>
                  </a:tcPr>
                </a:tc>
                <a:tc gridSpan="2">
                  <a:txBody>
                    <a:bodyPr/>
                    <a:lstStyle/>
                    <a:p>
                      <a:pPr>
                        <a:lnSpc>
                          <a:spcPct val="100000"/>
                        </a:lnSpc>
                      </a:pPr>
                      <a:endParaRPr sz="1600">
                        <a:latin typeface="Times New Roman"/>
                        <a:cs typeface="Times New Roman"/>
                      </a:endParaRPr>
                    </a:p>
                  </a:txBody>
                  <a:tcPr marL="0" marR="0" marT="0" marB="0">
                    <a:lnL w="1905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2"/>
                  </a:ext>
                </a:extLst>
              </a:tr>
              <a:tr h="272415">
                <a:tc>
                  <a:txBody>
                    <a:bodyPr/>
                    <a:lstStyle/>
                    <a:p>
                      <a:pPr>
                        <a:lnSpc>
                          <a:spcPct val="100000"/>
                        </a:lnSpc>
                      </a:pPr>
                      <a:endParaRPr sz="1600">
                        <a:latin typeface="Times New Roman"/>
                        <a:cs typeface="Times New Roman"/>
                      </a:endParaRPr>
                    </a:p>
                  </a:txBody>
                  <a:tcPr marL="0" marR="0" marT="0" marB="0">
                    <a:lnL w="28575">
                      <a:solidFill>
                        <a:srgbClr val="000000"/>
                      </a:solidFill>
                      <a:prstDash val="solid"/>
                    </a:lnL>
                    <a:lnR w="19050">
                      <a:solidFill>
                        <a:srgbClr val="000000"/>
                      </a:solidFill>
                      <a:prstDash val="solid"/>
                    </a:lnR>
                    <a:lnT w="28575">
                      <a:solidFill>
                        <a:srgbClr val="000000"/>
                      </a:solidFill>
                      <a:prstDash val="solid"/>
                    </a:lnT>
                    <a:lnB w="28575">
                      <a:solidFill>
                        <a:srgbClr val="000000"/>
                      </a:solidFill>
                      <a:prstDash val="solid"/>
                    </a:lnB>
                  </a:tcPr>
                </a:tc>
                <a:tc gridSpan="2">
                  <a:txBody>
                    <a:bodyPr/>
                    <a:lstStyle/>
                    <a:p>
                      <a:pPr>
                        <a:lnSpc>
                          <a:spcPct val="100000"/>
                        </a:lnSpc>
                      </a:pPr>
                      <a:endParaRPr sz="1600">
                        <a:latin typeface="Times New Roman"/>
                        <a:cs typeface="Times New Roman"/>
                      </a:endParaRPr>
                    </a:p>
                  </a:txBody>
                  <a:tcPr marL="0" marR="0" marT="0" marB="0">
                    <a:lnL w="1905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3"/>
                  </a:ext>
                </a:extLst>
              </a:tr>
              <a:tr h="272415">
                <a:tc>
                  <a:txBody>
                    <a:bodyPr/>
                    <a:lstStyle/>
                    <a:p>
                      <a:pPr>
                        <a:lnSpc>
                          <a:spcPct val="100000"/>
                        </a:lnSpc>
                      </a:pPr>
                      <a:endParaRPr sz="1600">
                        <a:latin typeface="Times New Roman"/>
                        <a:cs typeface="Times New Roman"/>
                      </a:endParaRPr>
                    </a:p>
                  </a:txBody>
                  <a:tcPr marL="0" marR="0" marT="0" marB="0">
                    <a:lnL w="28575">
                      <a:solidFill>
                        <a:srgbClr val="000000"/>
                      </a:solidFill>
                      <a:prstDash val="solid"/>
                    </a:lnL>
                    <a:lnR w="19050">
                      <a:solidFill>
                        <a:srgbClr val="000000"/>
                      </a:solidFill>
                      <a:prstDash val="solid"/>
                    </a:lnR>
                    <a:lnT w="28575">
                      <a:solidFill>
                        <a:srgbClr val="000000"/>
                      </a:solidFill>
                      <a:prstDash val="solid"/>
                    </a:lnT>
                    <a:lnB w="28575">
                      <a:solidFill>
                        <a:srgbClr val="000000"/>
                      </a:solidFill>
                      <a:prstDash val="solid"/>
                    </a:lnB>
                  </a:tcPr>
                </a:tc>
                <a:tc gridSpan="2">
                  <a:txBody>
                    <a:bodyPr/>
                    <a:lstStyle/>
                    <a:p>
                      <a:pPr>
                        <a:lnSpc>
                          <a:spcPct val="100000"/>
                        </a:lnSpc>
                      </a:pPr>
                      <a:endParaRPr sz="1600">
                        <a:latin typeface="Times New Roman"/>
                        <a:cs typeface="Times New Roman"/>
                      </a:endParaRPr>
                    </a:p>
                  </a:txBody>
                  <a:tcPr marL="0" marR="0" marT="0" marB="0">
                    <a:lnL w="1905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4"/>
                  </a:ext>
                </a:extLst>
              </a:tr>
              <a:tr h="273050">
                <a:tc>
                  <a:txBody>
                    <a:bodyPr/>
                    <a:lstStyle/>
                    <a:p>
                      <a:pPr>
                        <a:lnSpc>
                          <a:spcPct val="100000"/>
                        </a:lnSpc>
                      </a:pPr>
                      <a:endParaRPr sz="1600">
                        <a:latin typeface="Times New Roman"/>
                        <a:cs typeface="Times New Roman"/>
                      </a:endParaRPr>
                    </a:p>
                  </a:txBody>
                  <a:tcPr marL="0" marR="0" marT="0" marB="0">
                    <a:lnL w="28575">
                      <a:solidFill>
                        <a:srgbClr val="000000"/>
                      </a:solidFill>
                      <a:prstDash val="solid"/>
                    </a:lnL>
                    <a:lnR w="19050">
                      <a:solidFill>
                        <a:srgbClr val="000000"/>
                      </a:solidFill>
                      <a:prstDash val="solid"/>
                    </a:lnR>
                    <a:lnT w="28575">
                      <a:solidFill>
                        <a:srgbClr val="000000"/>
                      </a:solidFill>
                      <a:prstDash val="solid"/>
                    </a:lnT>
                    <a:lnB w="28575">
                      <a:solidFill>
                        <a:srgbClr val="000000"/>
                      </a:solidFill>
                      <a:prstDash val="solid"/>
                    </a:lnB>
                  </a:tcPr>
                </a:tc>
                <a:tc gridSpan="2">
                  <a:txBody>
                    <a:bodyPr/>
                    <a:lstStyle/>
                    <a:p>
                      <a:pPr>
                        <a:lnSpc>
                          <a:spcPct val="100000"/>
                        </a:lnSpc>
                      </a:pPr>
                      <a:endParaRPr sz="1600">
                        <a:latin typeface="Times New Roman"/>
                        <a:cs typeface="Times New Roman"/>
                      </a:endParaRPr>
                    </a:p>
                  </a:txBody>
                  <a:tcPr marL="0" marR="0" marT="0" marB="0">
                    <a:lnL w="1905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5"/>
                  </a:ext>
                </a:extLst>
              </a:tr>
              <a:tr h="165735">
                <a:tc rowSpan="2">
                  <a:txBody>
                    <a:bodyPr/>
                    <a:lstStyle/>
                    <a:p>
                      <a:pPr>
                        <a:lnSpc>
                          <a:spcPct val="100000"/>
                        </a:lnSpc>
                      </a:pPr>
                      <a:endParaRPr sz="1700">
                        <a:latin typeface="Times New Roman"/>
                        <a:cs typeface="Times New Roman"/>
                      </a:endParaRPr>
                    </a:p>
                  </a:txBody>
                  <a:tcPr marL="0" marR="0" marT="0" marB="0">
                    <a:lnL w="28575">
                      <a:solidFill>
                        <a:srgbClr val="000000"/>
                      </a:solidFill>
                      <a:prstDash val="solid"/>
                    </a:lnL>
                    <a:lnR w="19050">
                      <a:solidFill>
                        <a:srgbClr val="000000"/>
                      </a:solidFill>
                      <a:prstDash val="solid"/>
                    </a:lnR>
                    <a:lnT w="28575">
                      <a:solidFill>
                        <a:srgbClr val="000000"/>
                      </a:solidFill>
                      <a:prstDash val="solid"/>
                    </a:lnT>
                    <a:lnB w="28575">
                      <a:solidFill>
                        <a:srgbClr val="000000"/>
                      </a:solidFill>
                      <a:prstDash val="solid"/>
                    </a:lnB>
                  </a:tcPr>
                </a:tc>
                <a:tc gridSpan="2">
                  <a:txBody>
                    <a:bodyPr/>
                    <a:lstStyle/>
                    <a:p>
                      <a:pPr>
                        <a:lnSpc>
                          <a:spcPct val="100000"/>
                        </a:lnSpc>
                      </a:pPr>
                      <a:endParaRPr sz="900">
                        <a:latin typeface="Times New Roman"/>
                        <a:cs typeface="Times New Roman"/>
                      </a:endParaRPr>
                    </a:p>
                  </a:txBody>
                  <a:tcPr marL="0" marR="0" marT="0" marB="0">
                    <a:lnL w="19050">
                      <a:solidFill>
                        <a:srgbClr val="000000"/>
                      </a:solidFill>
                      <a:prstDash val="solid"/>
                    </a:lnL>
                    <a:lnR w="28575">
                      <a:solidFill>
                        <a:srgbClr val="000000"/>
                      </a:solidFill>
                      <a:prstDash val="solid"/>
                    </a:lnR>
                    <a:lnT w="28575">
                      <a:solidFill>
                        <a:srgbClr val="000000"/>
                      </a:solidFill>
                      <a:prstDash val="solid"/>
                    </a:lnT>
                  </a:tcPr>
                </a:tc>
                <a:tc hMerge="1">
                  <a:txBody>
                    <a:bodyPr/>
                    <a:lstStyle/>
                    <a:p>
                      <a:endParaRPr/>
                    </a:p>
                  </a:txBody>
                  <a:tcPr marL="0" marR="0" marT="0" marB="0"/>
                </a:tc>
                <a:extLst>
                  <a:ext uri="{0D108BD9-81ED-4DB2-BD59-A6C34878D82A}">
                    <a16:rowId xmlns:a16="http://schemas.microsoft.com/office/drawing/2014/main" val="10006"/>
                  </a:ext>
                </a:extLst>
              </a:tr>
              <a:tr h="116839">
                <a:tc vMerge="1">
                  <a:txBody>
                    <a:bodyPr/>
                    <a:lstStyle/>
                    <a:p>
                      <a:endParaRPr/>
                    </a:p>
                  </a:txBody>
                  <a:tcPr marL="0" marR="0" marT="0" marB="0">
                    <a:lnL w="28575">
                      <a:solidFill>
                        <a:srgbClr val="000000"/>
                      </a:solidFill>
                      <a:prstDash val="solid"/>
                    </a:lnL>
                    <a:lnR w="19050">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600">
                        <a:latin typeface="Times New Roman"/>
                        <a:cs typeface="Times New Roman"/>
                      </a:endParaRPr>
                    </a:p>
                  </a:txBody>
                  <a:tcPr marL="0" marR="0" marT="0" marB="0">
                    <a:lnL w="19050">
                      <a:solidFill>
                        <a:srgbClr val="000000"/>
                      </a:solidFill>
                      <a:prstDash val="solid"/>
                    </a:lnL>
                    <a:lnR w="12700">
                      <a:solidFill>
                        <a:srgbClr val="808080"/>
                      </a:solidFill>
                      <a:prstDash val="solid"/>
                    </a:lnR>
                    <a:lnB w="28575">
                      <a:solidFill>
                        <a:srgbClr val="000000"/>
                      </a:solidFill>
                      <a:prstDash val="solid"/>
                    </a:lnB>
                  </a:tcPr>
                </a:tc>
                <a:tc>
                  <a:txBody>
                    <a:bodyPr/>
                    <a:lstStyle/>
                    <a:p>
                      <a:pPr>
                        <a:lnSpc>
                          <a:spcPct val="100000"/>
                        </a:lnSpc>
                      </a:pPr>
                      <a:endParaRPr sz="600">
                        <a:latin typeface="Times New Roman"/>
                        <a:cs typeface="Times New Roman"/>
                      </a:endParaRPr>
                    </a:p>
                  </a:txBody>
                  <a:tcPr marL="0" marR="0" marT="0" marB="0">
                    <a:lnL w="12700">
                      <a:solidFill>
                        <a:srgbClr val="808080"/>
                      </a:solidFill>
                      <a:prstDash val="solid"/>
                    </a:lnL>
                    <a:lnR w="28575">
                      <a:solidFill>
                        <a:srgbClr val="000000"/>
                      </a:solidFill>
                      <a:prstDash val="solid"/>
                    </a:lnR>
                    <a:lnB w="28575">
                      <a:solidFill>
                        <a:srgbClr val="000000"/>
                      </a:solidFill>
                      <a:prstDash val="solid"/>
                    </a:lnB>
                  </a:tcPr>
                </a:tc>
                <a:extLst>
                  <a:ext uri="{0D108BD9-81ED-4DB2-BD59-A6C34878D82A}">
                    <a16:rowId xmlns:a16="http://schemas.microsoft.com/office/drawing/2014/main" val="10007"/>
                  </a:ext>
                </a:extLst>
              </a:tr>
              <a:tr h="271780">
                <a:tc>
                  <a:txBody>
                    <a:bodyPr/>
                    <a:lstStyle/>
                    <a:p>
                      <a:pPr>
                        <a:lnSpc>
                          <a:spcPct val="100000"/>
                        </a:lnSpc>
                      </a:pPr>
                      <a:endParaRPr sz="1600">
                        <a:latin typeface="Times New Roman"/>
                        <a:cs typeface="Times New Roman"/>
                      </a:endParaRPr>
                    </a:p>
                  </a:txBody>
                  <a:tcPr marL="0" marR="0" marT="0" marB="0">
                    <a:lnL w="28575">
                      <a:solidFill>
                        <a:srgbClr val="000000"/>
                      </a:solidFill>
                      <a:prstDash val="solid"/>
                    </a:lnL>
                    <a:lnR w="19050">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600">
                        <a:latin typeface="Times New Roman"/>
                        <a:cs typeface="Times New Roman"/>
                      </a:endParaRPr>
                    </a:p>
                  </a:txBody>
                  <a:tcPr marL="0" marR="0" marT="0" marB="0">
                    <a:lnL w="19050">
                      <a:solidFill>
                        <a:srgbClr val="000000"/>
                      </a:solidFill>
                      <a:prstDash val="solid"/>
                    </a:lnL>
                    <a:lnR w="12700">
                      <a:solidFill>
                        <a:srgbClr val="80808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600">
                        <a:latin typeface="Times New Roman"/>
                        <a:cs typeface="Times New Roman"/>
                      </a:endParaRPr>
                    </a:p>
                  </a:txBody>
                  <a:tcPr marL="0" marR="0" marT="0" marB="0">
                    <a:lnL w="12700">
                      <a:solidFill>
                        <a:srgbClr val="80808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8"/>
                  </a:ext>
                </a:extLst>
              </a:tr>
              <a:tr h="295910">
                <a:tc gridSpan="2">
                  <a:txBody>
                    <a:bodyPr/>
                    <a:lstStyle/>
                    <a:p>
                      <a:pPr>
                        <a:lnSpc>
                          <a:spcPct val="100000"/>
                        </a:lnSpc>
                      </a:pPr>
                      <a:endParaRPr sz="1800">
                        <a:latin typeface="Times New Roman"/>
                        <a:cs typeface="Times New Roman"/>
                      </a:endParaRPr>
                    </a:p>
                  </a:txBody>
                  <a:tcPr marL="0" marR="0" marT="0" marB="0">
                    <a:lnR w="12700">
                      <a:solidFill>
                        <a:srgbClr val="808080"/>
                      </a:solidFill>
                      <a:prstDash val="solid"/>
                    </a:lnR>
                    <a:lnT w="28575">
                      <a:solidFill>
                        <a:srgbClr val="000000"/>
                      </a:solidFill>
                      <a:prstDash val="solid"/>
                    </a:lnT>
                  </a:tcPr>
                </a:tc>
                <a:tc hMerge="1">
                  <a:txBody>
                    <a:bodyPr/>
                    <a:lstStyle/>
                    <a:p>
                      <a:endParaRPr/>
                    </a:p>
                  </a:txBody>
                  <a:tcPr marL="0" marR="0" marT="0" marB="0"/>
                </a:tc>
                <a:tc>
                  <a:txBody>
                    <a:bodyPr/>
                    <a:lstStyle/>
                    <a:p>
                      <a:pPr>
                        <a:lnSpc>
                          <a:spcPct val="100000"/>
                        </a:lnSpc>
                      </a:pPr>
                      <a:endParaRPr sz="1800">
                        <a:latin typeface="Times New Roman"/>
                        <a:cs typeface="Times New Roman"/>
                      </a:endParaRPr>
                    </a:p>
                  </a:txBody>
                  <a:tcPr marL="0" marR="0" marT="0" marB="0">
                    <a:lnL w="12700">
                      <a:solidFill>
                        <a:srgbClr val="808080"/>
                      </a:solidFill>
                      <a:prstDash val="solid"/>
                    </a:lnL>
                    <a:lnT w="28575">
                      <a:solidFill>
                        <a:srgbClr val="000000"/>
                      </a:solidFill>
                      <a:prstDash val="solid"/>
                    </a:lnT>
                  </a:tcPr>
                </a:tc>
                <a:extLst>
                  <a:ext uri="{0D108BD9-81ED-4DB2-BD59-A6C34878D82A}">
                    <a16:rowId xmlns:a16="http://schemas.microsoft.com/office/drawing/2014/main" val="10009"/>
                  </a:ext>
                </a:extLst>
              </a:tr>
            </a:tbl>
          </a:graphicData>
        </a:graphic>
      </p:graphicFrame>
      <p:sp>
        <p:nvSpPr>
          <p:cNvPr id="27" name="object 24"/>
          <p:cNvSpPr/>
          <p:nvPr/>
        </p:nvSpPr>
        <p:spPr>
          <a:xfrm>
            <a:off x="2649863" y="4409956"/>
            <a:ext cx="3851275" cy="0"/>
          </a:xfrm>
          <a:custGeom>
            <a:avLst/>
            <a:gdLst/>
            <a:ahLst/>
            <a:cxnLst/>
            <a:rect l="l" t="t" r="r" b="b"/>
            <a:pathLst>
              <a:path w="3851275">
                <a:moveTo>
                  <a:pt x="0" y="0"/>
                </a:moveTo>
                <a:lnTo>
                  <a:pt x="3851147" y="0"/>
                </a:lnTo>
              </a:path>
            </a:pathLst>
          </a:custGeom>
          <a:ln w="12700">
            <a:solidFill>
              <a:srgbClr val="808080"/>
            </a:solidFill>
          </a:ln>
        </p:spPr>
        <p:txBody>
          <a:bodyPr wrap="square" lIns="0" tIns="0" rIns="0" bIns="0" rtlCol="0"/>
          <a:lstStyle/>
          <a:p>
            <a:endParaRPr/>
          </a:p>
        </p:txBody>
      </p:sp>
      <p:sp>
        <p:nvSpPr>
          <p:cNvPr id="28" name="object 25"/>
          <p:cNvSpPr/>
          <p:nvPr/>
        </p:nvSpPr>
        <p:spPr>
          <a:xfrm>
            <a:off x="5105789" y="1822203"/>
            <a:ext cx="0" cy="2705100"/>
          </a:xfrm>
          <a:custGeom>
            <a:avLst/>
            <a:gdLst/>
            <a:ahLst/>
            <a:cxnLst/>
            <a:rect l="l" t="t" r="r" b="b"/>
            <a:pathLst>
              <a:path h="2705100">
                <a:moveTo>
                  <a:pt x="0" y="0"/>
                </a:moveTo>
                <a:lnTo>
                  <a:pt x="0" y="2705100"/>
                </a:lnTo>
              </a:path>
            </a:pathLst>
          </a:custGeom>
          <a:ln w="25400">
            <a:solidFill>
              <a:srgbClr val="000000"/>
            </a:solidFill>
          </a:ln>
        </p:spPr>
        <p:txBody>
          <a:bodyPr wrap="square" lIns="0" tIns="0" rIns="0" bIns="0" rtlCol="0"/>
          <a:lstStyle/>
          <a:p>
            <a:endParaRPr/>
          </a:p>
        </p:txBody>
      </p:sp>
      <p:sp>
        <p:nvSpPr>
          <p:cNvPr id="29" name="object 26"/>
          <p:cNvSpPr/>
          <p:nvPr/>
        </p:nvSpPr>
        <p:spPr>
          <a:xfrm>
            <a:off x="5777110" y="1822203"/>
            <a:ext cx="0" cy="2705100"/>
          </a:xfrm>
          <a:custGeom>
            <a:avLst/>
            <a:gdLst/>
            <a:ahLst/>
            <a:cxnLst/>
            <a:rect l="l" t="t" r="r" b="b"/>
            <a:pathLst>
              <a:path h="2705100">
                <a:moveTo>
                  <a:pt x="0" y="0"/>
                </a:moveTo>
                <a:lnTo>
                  <a:pt x="0" y="2705099"/>
                </a:lnTo>
              </a:path>
            </a:pathLst>
          </a:custGeom>
          <a:ln w="25400">
            <a:solidFill>
              <a:srgbClr val="000000"/>
            </a:solidFill>
          </a:ln>
        </p:spPr>
        <p:txBody>
          <a:bodyPr wrap="square" lIns="0" tIns="0" rIns="0" bIns="0" rtlCol="0"/>
          <a:lstStyle/>
          <a:p>
            <a:endParaRPr/>
          </a:p>
        </p:txBody>
      </p:sp>
      <p:sp>
        <p:nvSpPr>
          <p:cNvPr id="30" name="object 27"/>
          <p:cNvSpPr txBox="1"/>
          <p:nvPr/>
        </p:nvSpPr>
        <p:spPr>
          <a:xfrm>
            <a:off x="1152533" y="4760729"/>
            <a:ext cx="316865" cy="299720"/>
          </a:xfrm>
          <a:prstGeom prst="rect">
            <a:avLst/>
          </a:prstGeom>
        </p:spPr>
        <p:txBody>
          <a:bodyPr vert="horz" wrap="square" lIns="0" tIns="12700" rIns="0" bIns="0" rtlCol="0">
            <a:spAutoFit/>
          </a:bodyPr>
          <a:lstStyle/>
          <a:p>
            <a:pPr>
              <a:lnSpc>
                <a:spcPct val="100000"/>
              </a:lnSpc>
              <a:spcBef>
                <a:spcPts val="100"/>
              </a:spcBef>
            </a:pPr>
            <a:r>
              <a:rPr sz="1800" dirty="0">
                <a:solidFill>
                  <a:srgbClr val="56127A"/>
                </a:solidFill>
                <a:latin typeface="Verdana"/>
                <a:cs typeface="Verdana"/>
              </a:rPr>
              <a:t>LD</a:t>
            </a:r>
            <a:endParaRPr sz="1800">
              <a:latin typeface="Verdana"/>
              <a:cs typeface="Verdana"/>
            </a:endParaRPr>
          </a:p>
        </p:txBody>
      </p:sp>
      <p:sp>
        <p:nvSpPr>
          <p:cNvPr id="31" name="object 28"/>
          <p:cNvSpPr txBox="1"/>
          <p:nvPr/>
        </p:nvSpPr>
        <p:spPr>
          <a:xfrm>
            <a:off x="2067216" y="4760729"/>
            <a:ext cx="373380" cy="299720"/>
          </a:xfrm>
          <a:prstGeom prst="rect">
            <a:avLst/>
          </a:prstGeom>
        </p:spPr>
        <p:txBody>
          <a:bodyPr vert="horz" wrap="square" lIns="0" tIns="12700" rIns="0" bIns="0" rtlCol="0">
            <a:spAutoFit/>
          </a:bodyPr>
          <a:lstStyle/>
          <a:p>
            <a:pPr>
              <a:lnSpc>
                <a:spcPct val="100000"/>
              </a:lnSpc>
              <a:spcBef>
                <a:spcPts val="100"/>
              </a:spcBef>
            </a:pPr>
            <a:r>
              <a:rPr sz="1800" dirty="0">
                <a:solidFill>
                  <a:srgbClr val="56127A"/>
                </a:solidFill>
                <a:latin typeface="Verdana"/>
                <a:cs typeface="Verdana"/>
              </a:rPr>
              <a:t>F2,</a:t>
            </a:r>
            <a:endParaRPr sz="1800">
              <a:latin typeface="Verdana"/>
              <a:cs typeface="Verdana"/>
            </a:endParaRPr>
          </a:p>
        </p:txBody>
      </p:sp>
      <p:sp>
        <p:nvSpPr>
          <p:cNvPr id="32" name="object 29"/>
          <p:cNvSpPr txBox="1"/>
          <p:nvPr/>
        </p:nvSpPr>
        <p:spPr>
          <a:xfrm>
            <a:off x="1152533" y="5035049"/>
            <a:ext cx="1289050" cy="299720"/>
          </a:xfrm>
          <a:prstGeom prst="rect">
            <a:avLst/>
          </a:prstGeom>
        </p:spPr>
        <p:txBody>
          <a:bodyPr vert="horz" wrap="square" lIns="0" tIns="12700" rIns="0" bIns="0" rtlCol="0">
            <a:spAutoFit/>
          </a:bodyPr>
          <a:lstStyle/>
          <a:p>
            <a:pPr>
              <a:lnSpc>
                <a:spcPct val="100000"/>
              </a:lnSpc>
              <a:spcBef>
                <a:spcPts val="100"/>
              </a:spcBef>
              <a:tabLst>
                <a:tab pos="914400" algn="l"/>
              </a:tabLst>
            </a:pPr>
            <a:r>
              <a:rPr sz="1800" dirty="0">
                <a:solidFill>
                  <a:srgbClr val="56127A"/>
                </a:solidFill>
                <a:latin typeface="Verdana"/>
                <a:cs typeface="Verdana"/>
              </a:rPr>
              <a:t>LD	F4,</a:t>
            </a:r>
            <a:endParaRPr sz="1800">
              <a:latin typeface="Verdana"/>
              <a:cs typeface="Verdana"/>
            </a:endParaRPr>
          </a:p>
        </p:txBody>
      </p:sp>
      <p:sp>
        <p:nvSpPr>
          <p:cNvPr id="33" name="object 30"/>
          <p:cNvSpPr txBox="1"/>
          <p:nvPr/>
        </p:nvSpPr>
        <p:spPr>
          <a:xfrm>
            <a:off x="1152533" y="5309368"/>
            <a:ext cx="1289050" cy="575310"/>
          </a:xfrm>
          <a:prstGeom prst="rect">
            <a:avLst/>
          </a:prstGeom>
        </p:spPr>
        <p:txBody>
          <a:bodyPr vert="horz" wrap="square" lIns="0" tIns="12700" rIns="0" bIns="0" rtlCol="0">
            <a:spAutoFit/>
          </a:bodyPr>
          <a:lstStyle/>
          <a:p>
            <a:pPr marR="5080">
              <a:lnSpc>
                <a:spcPct val="100000"/>
              </a:lnSpc>
              <a:spcBef>
                <a:spcPts val="100"/>
              </a:spcBef>
              <a:tabLst>
                <a:tab pos="914400" algn="l"/>
              </a:tabLst>
            </a:pPr>
            <a:r>
              <a:rPr sz="1800" spc="-5" dirty="0">
                <a:solidFill>
                  <a:srgbClr val="56127A"/>
                </a:solidFill>
                <a:latin typeface="Verdana"/>
                <a:cs typeface="Verdana"/>
              </a:rPr>
              <a:t>MULTD F6,  </a:t>
            </a:r>
            <a:r>
              <a:rPr sz="1800" spc="-15" dirty="0">
                <a:solidFill>
                  <a:srgbClr val="56127A"/>
                </a:solidFill>
                <a:latin typeface="Verdana"/>
                <a:cs typeface="Verdana"/>
              </a:rPr>
              <a:t>S</a:t>
            </a:r>
            <a:r>
              <a:rPr sz="1800" spc="-5" dirty="0">
                <a:solidFill>
                  <a:srgbClr val="56127A"/>
                </a:solidFill>
                <a:latin typeface="Verdana"/>
                <a:cs typeface="Verdana"/>
              </a:rPr>
              <a:t>UBD	F8,</a:t>
            </a:r>
            <a:endParaRPr sz="1800">
              <a:latin typeface="Verdana"/>
              <a:cs typeface="Verdana"/>
            </a:endParaRPr>
          </a:p>
        </p:txBody>
      </p:sp>
      <p:sp>
        <p:nvSpPr>
          <p:cNvPr id="34" name="object 31"/>
          <p:cNvSpPr txBox="1"/>
          <p:nvPr/>
        </p:nvSpPr>
        <p:spPr>
          <a:xfrm>
            <a:off x="238133" y="4760729"/>
            <a:ext cx="158115" cy="1673225"/>
          </a:xfrm>
          <a:prstGeom prst="rect">
            <a:avLst/>
          </a:prstGeom>
        </p:spPr>
        <p:txBody>
          <a:bodyPr vert="horz" wrap="square" lIns="0" tIns="12700" rIns="0" bIns="0" rtlCol="0">
            <a:spAutoFit/>
          </a:bodyPr>
          <a:lstStyle/>
          <a:p>
            <a:pPr>
              <a:lnSpc>
                <a:spcPct val="100000"/>
              </a:lnSpc>
              <a:spcBef>
                <a:spcPts val="100"/>
              </a:spcBef>
            </a:pPr>
            <a:r>
              <a:rPr sz="1800" i="1" dirty="0">
                <a:solidFill>
                  <a:srgbClr val="56127A"/>
                </a:solidFill>
                <a:latin typeface="Verdana"/>
                <a:cs typeface="Verdana"/>
              </a:rPr>
              <a:t>1</a:t>
            </a:r>
            <a:endParaRPr sz="1800">
              <a:latin typeface="Verdana"/>
              <a:cs typeface="Verdana"/>
            </a:endParaRPr>
          </a:p>
          <a:p>
            <a:pPr>
              <a:lnSpc>
                <a:spcPct val="100000"/>
              </a:lnSpc>
            </a:pPr>
            <a:r>
              <a:rPr sz="1800" i="1" dirty="0">
                <a:solidFill>
                  <a:srgbClr val="56127A"/>
                </a:solidFill>
                <a:latin typeface="Verdana"/>
                <a:cs typeface="Verdana"/>
              </a:rPr>
              <a:t>2</a:t>
            </a:r>
            <a:endParaRPr sz="1800">
              <a:latin typeface="Verdana"/>
              <a:cs typeface="Verdana"/>
            </a:endParaRPr>
          </a:p>
          <a:p>
            <a:pPr>
              <a:lnSpc>
                <a:spcPct val="100000"/>
              </a:lnSpc>
            </a:pPr>
            <a:r>
              <a:rPr sz="1800" i="1" dirty="0">
                <a:solidFill>
                  <a:srgbClr val="56127A"/>
                </a:solidFill>
                <a:latin typeface="Verdana"/>
                <a:cs typeface="Verdana"/>
              </a:rPr>
              <a:t>3</a:t>
            </a:r>
            <a:endParaRPr sz="1800">
              <a:latin typeface="Verdana"/>
              <a:cs typeface="Verdana"/>
            </a:endParaRPr>
          </a:p>
          <a:p>
            <a:pPr>
              <a:lnSpc>
                <a:spcPct val="100000"/>
              </a:lnSpc>
              <a:spcBef>
                <a:spcPts val="5"/>
              </a:spcBef>
            </a:pPr>
            <a:r>
              <a:rPr sz="1800" i="1" dirty="0">
                <a:solidFill>
                  <a:srgbClr val="56127A"/>
                </a:solidFill>
                <a:latin typeface="Verdana"/>
                <a:cs typeface="Verdana"/>
              </a:rPr>
              <a:t>4</a:t>
            </a:r>
            <a:endParaRPr sz="1800">
              <a:latin typeface="Verdana"/>
              <a:cs typeface="Verdana"/>
            </a:endParaRPr>
          </a:p>
          <a:p>
            <a:pPr>
              <a:lnSpc>
                <a:spcPct val="100000"/>
              </a:lnSpc>
            </a:pPr>
            <a:r>
              <a:rPr sz="1800" i="1" dirty="0">
                <a:solidFill>
                  <a:srgbClr val="56127A"/>
                </a:solidFill>
                <a:latin typeface="Verdana"/>
                <a:cs typeface="Verdana"/>
              </a:rPr>
              <a:t>5</a:t>
            </a:r>
            <a:endParaRPr sz="1800">
              <a:latin typeface="Verdana"/>
              <a:cs typeface="Verdana"/>
            </a:endParaRPr>
          </a:p>
          <a:p>
            <a:pPr>
              <a:lnSpc>
                <a:spcPct val="100000"/>
              </a:lnSpc>
              <a:spcBef>
                <a:spcPts val="5"/>
              </a:spcBef>
            </a:pPr>
            <a:r>
              <a:rPr sz="1800" i="1" dirty="0">
                <a:solidFill>
                  <a:srgbClr val="56127A"/>
                </a:solidFill>
                <a:latin typeface="Verdana"/>
                <a:cs typeface="Verdana"/>
              </a:rPr>
              <a:t>6</a:t>
            </a:r>
            <a:endParaRPr sz="1800">
              <a:latin typeface="Verdana"/>
              <a:cs typeface="Verdana"/>
            </a:endParaRPr>
          </a:p>
        </p:txBody>
      </p:sp>
      <p:sp>
        <p:nvSpPr>
          <p:cNvPr id="35" name="object 32"/>
          <p:cNvSpPr txBox="1"/>
          <p:nvPr/>
        </p:nvSpPr>
        <p:spPr>
          <a:xfrm>
            <a:off x="1152533" y="5858760"/>
            <a:ext cx="698500" cy="575310"/>
          </a:xfrm>
          <a:prstGeom prst="rect">
            <a:avLst/>
          </a:prstGeom>
        </p:spPr>
        <p:txBody>
          <a:bodyPr vert="horz" wrap="square" lIns="0" tIns="12700" rIns="0" bIns="0" rtlCol="0">
            <a:spAutoFit/>
          </a:bodyPr>
          <a:lstStyle/>
          <a:p>
            <a:pPr marR="5080">
              <a:lnSpc>
                <a:spcPct val="100000"/>
              </a:lnSpc>
              <a:spcBef>
                <a:spcPts val="100"/>
              </a:spcBef>
            </a:pPr>
            <a:r>
              <a:rPr sz="1800" dirty="0">
                <a:solidFill>
                  <a:srgbClr val="56127A"/>
                </a:solidFill>
                <a:latin typeface="Verdana"/>
                <a:cs typeface="Verdana"/>
              </a:rPr>
              <a:t>DIVD  ADDD</a:t>
            </a:r>
            <a:endParaRPr sz="1800">
              <a:latin typeface="Verdana"/>
              <a:cs typeface="Verdana"/>
            </a:endParaRPr>
          </a:p>
        </p:txBody>
      </p:sp>
      <p:sp>
        <p:nvSpPr>
          <p:cNvPr id="36" name="object 33"/>
          <p:cNvSpPr txBox="1"/>
          <p:nvPr/>
        </p:nvSpPr>
        <p:spPr>
          <a:xfrm>
            <a:off x="2068017" y="4760729"/>
            <a:ext cx="2118995" cy="1673225"/>
          </a:xfrm>
          <a:prstGeom prst="rect">
            <a:avLst/>
          </a:prstGeom>
        </p:spPr>
        <p:txBody>
          <a:bodyPr vert="horz" wrap="square" lIns="0" tIns="12700" rIns="0" bIns="0" rtlCol="0">
            <a:spAutoFit/>
          </a:bodyPr>
          <a:lstStyle/>
          <a:p>
            <a:pPr marL="913765">
              <a:lnSpc>
                <a:spcPct val="100000"/>
              </a:lnSpc>
              <a:spcBef>
                <a:spcPts val="100"/>
              </a:spcBef>
            </a:pPr>
            <a:r>
              <a:rPr sz="1800" spc="-5" dirty="0">
                <a:solidFill>
                  <a:srgbClr val="56127A"/>
                </a:solidFill>
                <a:latin typeface="Verdana"/>
                <a:cs typeface="Verdana"/>
              </a:rPr>
              <a:t>34(R2)</a:t>
            </a:r>
            <a:endParaRPr sz="1800">
              <a:latin typeface="Verdana"/>
              <a:cs typeface="Verdana"/>
            </a:endParaRPr>
          </a:p>
          <a:p>
            <a:pPr marL="914400" marR="5080" indent="-1270">
              <a:lnSpc>
                <a:spcPct val="100000"/>
              </a:lnSpc>
              <a:tabLst>
                <a:tab pos="1828164" algn="l"/>
              </a:tabLst>
            </a:pPr>
            <a:r>
              <a:rPr sz="1800" spc="-5" dirty="0">
                <a:solidFill>
                  <a:srgbClr val="56127A"/>
                </a:solidFill>
                <a:latin typeface="Verdana"/>
                <a:cs typeface="Verdana"/>
              </a:rPr>
              <a:t>45(R3)  </a:t>
            </a:r>
            <a:r>
              <a:rPr sz="1800" dirty="0">
                <a:solidFill>
                  <a:srgbClr val="56127A"/>
                </a:solidFill>
                <a:latin typeface="Verdana"/>
                <a:cs typeface="Verdana"/>
              </a:rPr>
              <a:t>F4,	F2</a:t>
            </a:r>
            <a:endParaRPr sz="1800">
              <a:latin typeface="Verdana"/>
              <a:cs typeface="Verdana"/>
            </a:endParaRPr>
          </a:p>
          <a:p>
            <a:pPr marL="913130">
              <a:lnSpc>
                <a:spcPct val="100000"/>
              </a:lnSpc>
              <a:spcBef>
                <a:spcPts val="5"/>
              </a:spcBef>
              <a:tabLst>
                <a:tab pos="1828164" algn="l"/>
              </a:tabLst>
            </a:pPr>
            <a:r>
              <a:rPr sz="1800" dirty="0">
                <a:solidFill>
                  <a:srgbClr val="56127A"/>
                </a:solidFill>
                <a:latin typeface="Verdana"/>
                <a:cs typeface="Verdana"/>
              </a:rPr>
              <a:t>F2,	F2</a:t>
            </a:r>
            <a:endParaRPr sz="1800">
              <a:latin typeface="Verdana"/>
              <a:cs typeface="Verdana"/>
            </a:endParaRPr>
          </a:p>
          <a:p>
            <a:pPr>
              <a:lnSpc>
                <a:spcPct val="100000"/>
              </a:lnSpc>
              <a:tabLst>
                <a:tab pos="913765" algn="l"/>
                <a:tab pos="1828164" algn="l"/>
              </a:tabLst>
            </a:pPr>
            <a:r>
              <a:rPr sz="1800" dirty="0">
                <a:solidFill>
                  <a:srgbClr val="56127A"/>
                </a:solidFill>
                <a:latin typeface="Verdana"/>
                <a:cs typeface="Verdana"/>
              </a:rPr>
              <a:t>F4,	F2,	F8</a:t>
            </a:r>
            <a:endParaRPr sz="1800">
              <a:latin typeface="Verdana"/>
              <a:cs typeface="Verdana"/>
            </a:endParaRPr>
          </a:p>
          <a:p>
            <a:pPr>
              <a:lnSpc>
                <a:spcPct val="100000"/>
              </a:lnSpc>
              <a:spcBef>
                <a:spcPts val="5"/>
              </a:spcBef>
              <a:tabLst>
                <a:tab pos="913765" algn="l"/>
                <a:tab pos="1828164" algn="l"/>
              </a:tabLst>
            </a:pPr>
            <a:r>
              <a:rPr sz="1800" dirty="0">
                <a:solidFill>
                  <a:srgbClr val="56127A"/>
                </a:solidFill>
                <a:latin typeface="Verdana"/>
                <a:cs typeface="Verdana"/>
              </a:rPr>
              <a:t>F10,	F6,	F4</a:t>
            </a:r>
            <a:endParaRPr sz="1800">
              <a:latin typeface="Verdana"/>
              <a:cs typeface="Verdana"/>
            </a:endParaRPr>
          </a:p>
        </p:txBody>
      </p:sp>
      <p:sp>
        <p:nvSpPr>
          <p:cNvPr id="37" name="object 35"/>
          <p:cNvSpPr txBox="1"/>
          <p:nvPr/>
        </p:nvSpPr>
        <p:spPr>
          <a:xfrm>
            <a:off x="4529208" y="4946657"/>
            <a:ext cx="4577080" cy="1515745"/>
          </a:xfrm>
          <a:prstGeom prst="rect">
            <a:avLst/>
          </a:prstGeom>
        </p:spPr>
        <p:txBody>
          <a:bodyPr vert="horz" wrap="square" lIns="0" tIns="12065" rIns="0" bIns="0" rtlCol="0">
            <a:spAutoFit/>
          </a:bodyPr>
          <a:lstStyle/>
          <a:p>
            <a:pPr marL="280035" marR="799465" indent="-267335">
              <a:lnSpc>
                <a:spcPct val="100000"/>
              </a:lnSpc>
              <a:spcBef>
                <a:spcPts val="95"/>
              </a:spcBef>
              <a:buFont typeface="Verdana"/>
              <a:buChar char="•"/>
              <a:tabLst>
                <a:tab pos="240029" algn="l"/>
              </a:tabLst>
            </a:pPr>
            <a:r>
              <a:rPr sz="2000" i="1" spc="-10" dirty="0">
                <a:latin typeface="Verdana"/>
                <a:cs typeface="Verdana"/>
              </a:rPr>
              <a:t>When </a:t>
            </a:r>
            <a:r>
              <a:rPr sz="2000" i="1" spc="-5" dirty="0">
                <a:latin typeface="Verdana"/>
                <a:cs typeface="Verdana"/>
              </a:rPr>
              <a:t>are </a:t>
            </a:r>
            <a:r>
              <a:rPr sz="2000" i="1" spc="-10" dirty="0">
                <a:latin typeface="Verdana"/>
                <a:cs typeface="Verdana"/>
              </a:rPr>
              <a:t>names </a:t>
            </a:r>
            <a:r>
              <a:rPr sz="2000" i="1" spc="-5" dirty="0">
                <a:latin typeface="Verdana"/>
                <a:cs typeface="Verdana"/>
              </a:rPr>
              <a:t>in </a:t>
            </a:r>
            <a:r>
              <a:rPr sz="2000" i="1" spc="-10" dirty="0">
                <a:latin typeface="Verdana"/>
                <a:cs typeface="Verdana"/>
              </a:rPr>
              <a:t>sources  </a:t>
            </a:r>
            <a:r>
              <a:rPr sz="2000" i="1" spc="-5" dirty="0">
                <a:latin typeface="Verdana"/>
                <a:cs typeface="Verdana"/>
              </a:rPr>
              <a:t>replaced by</a:t>
            </a:r>
            <a:r>
              <a:rPr sz="2000" i="1" spc="0" dirty="0">
                <a:latin typeface="Verdana"/>
                <a:cs typeface="Verdana"/>
              </a:rPr>
              <a:t> </a:t>
            </a:r>
            <a:r>
              <a:rPr sz="2000" i="1" spc="-5" dirty="0">
                <a:latin typeface="Verdana"/>
                <a:cs typeface="Verdana"/>
              </a:rPr>
              <a:t>data?</a:t>
            </a:r>
            <a:endParaRPr sz="2000" dirty="0">
              <a:latin typeface="Verdana"/>
              <a:cs typeface="Verdana"/>
            </a:endParaRPr>
          </a:p>
          <a:p>
            <a:pPr marL="485775">
              <a:lnSpc>
                <a:spcPts val="2005"/>
              </a:lnSpc>
            </a:pPr>
            <a:r>
              <a:rPr sz="1800" i="1" spc="-5" dirty="0">
                <a:solidFill>
                  <a:srgbClr val="FF0000"/>
                </a:solidFill>
                <a:latin typeface="Verdana"/>
                <a:cs typeface="Verdana"/>
              </a:rPr>
              <a:t>Whenever an FU produces</a:t>
            </a:r>
            <a:r>
              <a:rPr sz="1800" i="1" spc="5" dirty="0">
                <a:solidFill>
                  <a:srgbClr val="FF0000"/>
                </a:solidFill>
                <a:latin typeface="Verdana"/>
                <a:cs typeface="Verdana"/>
              </a:rPr>
              <a:t> </a:t>
            </a:r>
            <a:r>
              <a:rPr sz="1800" i="1" spc="-5" dirty="0">
                <a:solidFill>
                  <a:srgbClr val="FF0000"/>
                </a:solidFill>
                <a:latin typeface="Verdana"/>
                <a:cs typeface="Verdana"/>
              </a:rPr>
              <a:t>data</a:t>
            </a:r>
            <a:endParaRPr sz="1800" dirty="0">
              <a:latin typeface="Verdana"/>
              <a:cs typeface="Verdana"/>
            </a:endParaRPr>
          </a:p>
          <a:p>
            <a:pPr marL="280035" indent="-267335">
              <a:lnSpc>
                <a:spcPts val="2385"/>
              </a:lnSpc>
              <a:spcBef>
                <a:spcPts val="395"/>
              </a:spcBef>
              <a:buFont typeface="Verdana"/>
              <a:buChar char="•"/>
              <a:tabLst>
                <a:tab pos="240029" algn="l"/>
              </a:tabLst>
            </a:pPr>
            <a:r>
              <a:rPr sz="2000" i="1" spc="-10" dirty="0">
                <a:latin typeface="Verdana"/>
                <a:cs typeface="Verdana"/>
              </a:rPr>
              <a:t>When </a:t>
            </a:r>
            <a:r>
              <a:rPr sz="2000" i="1" spc="-5" dirty="0">
                <a:latin typeface="Verdana"/>
                <a:cs typeface="Verdana"/>
              </a:rPr>
              <a:t>can a </a:t>
            </a:r>
            <a:r>
              <a:rPr sz="2000" i="1" spc="-10" dirty="0">
                <a:latin typeface="Verdana"/>
                <a:cs typeface="Verdana"/>
              </a:rPr>
              <a:t>name </a:t>
            </a:r>
            <a:r>
              <a:rPr sz="2000" i="1" spc="-5" dirty="0">
                <a:latin typeface="Verdana"/>
                <a:cs typeface="Verdana"/>
              </a:rPr>
              <a:t>be </a:t>
            </a:r>
            <a:r>
              <a:rPr sz="2000" i="1" spc="-10" dirty="0">
                <a:latin typeface="Verdana"/>
                <a:cs typeface="Verdana"/>
              </a:rPr>
              <a:t>reused?</a:t>
            </a:r>
            <a:endParaRPr sz="2000" dirty="0">
              <a:latin typeface="Verdana"/>
              <a:cs typeface="Verdana"/>
            </a:endParaRPr>
          </a:p>
          <a:p>
            <a:pPr marL="499745">
              <a:lnSpc>
                <a:spcPts val="2145"/>
              </a:lnSpc>
            </a:pPr>
            <a:r>
              <a:rPr sz="1800" i="1" spc="-5" dirty="0">
                <a:solidFill>
                  <a:srgbClr val="FF0000"/>
                </a:solidFill>
                <a:latin typeface="Verdana"/>
                <a:cs typeface="Verdana"/>
              </a:rPr>
              <a:t>Whenever an instruction</a:t>
            </a:r>
            <a:r>
              <a:rPr sz="1800" i="1" spc="50" dirty="0">
                <a:solidFill>
                  <a:srgbClr val="FF0000"/>
                </a:solidFill>
                <a:latin typeface="Verdana"/>
                <a:cs typeface="Verdana"/>
              </a:rPr>
              <a:t> </a:t>
            </a:r>
            <a:r>
              <a:rPr sz="1800" i="1" spc="-5" dirty="0">
                <a:solidFill>
                  <a:srgbClr val="FF0000"/>
                </a:solidFill>
                <a:latin typeface="Verdana"/>
                <a:cs typeface="Verdana"/>
              </a:rPr>
              <a:t>completes</a:t>
            </a:r>
            <a:endParaRPr sz="1800" dirty="0">
              <a:latin typeface="Verdana"/>
              <a:cs typeface="Verdana"/>
            </a:endParaRPr>
          </a:p>
        </p:txBody>
      </p:sp>
    </p:spTree>
    <p:extLst>
      <p:ext uri="{BB962C8B-B14F-4D97-AF65-F5344CB8AC3E}">
        <p14:creationId xmlns:p14="http://schemas.microsoft.com/office/powerpoint/2010/main" val="1209134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127</a:t>
            </a:fld>
            <a:endParaRPr lang="en-US" altLang="en-US"/>
          </a:p>
        </p:txBody>
      </p:sp>
      <p:sp>
        <p:nvSpPr>
          <p:cNvPr id="45059" name="Text Box 2"/>
          <p:cNvSpPr txBox="1">
            <a:spLocks noChangeArrowheads="1"/>
          </p:cNvSpPr>
          <p:nvPr/>
        </p:nvSpPr>
        <p:spPr bwMode="auto">
          <a:xfrm>
            <a:off x="441324" y="396875"/>
            <a:ext cx="802534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Reorder Buffer Management</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Rectangle 3"/>
          <p:cNvSpPr>
            <a:spLocks noChangeArrowheads="1"/>
          </p:cNvSpPr>
          <p:nvPr/>
        </p:nvSpPr>
        <p:spPr bwMode="auto">
          <a:xfrm>
            <a:off x="296862" y="5601015"/>
            <a:ext cx="7037184" cy="1123897"/>
          </a:xfrm>
          <a:prstGeom prst="rect">
            <a:avLst/>
          </a:prstGeom>
          <a:noFill/>
          <a:ln w="25400">
            <a:noFill/>
            <a:miter lim="800000"/>
            <a:headEnd/>
            <a:tailEnd/>
          </a:ln>
          <a:effectLst/>
        </p:spPr>
        <p:txBody>
          <a:bodyPr wrap="none" lIns="90488" tIns="44450" rIns="90488" bIns="44450">
            <a:prstTxWarp prst="textNoShape">
              <a:avLst/>
            </a:prstTxWarp>
            <a:spAutoFit/>
          </a:bodyPr>
          <a:lstStyle/>
          <a:p>
            <a:pPr>
              <a:lnSpc>
                <a:spcPct val="80000"/>
              </a:lnSpc>
              <a:spcBef>
                <a:spcPct val="0"/>
              </a:spcBef>
            </a:pPr>
            <a:r>
              <a:rPr lang="en-US" sz="2400" dirty="0">
                <a:solidFill>
                  <a:srgbClr val="000000"/>
                </a:solidFill>
                <a:latin typeface="Arial" panose="020B0604020202020204" pitchFamily="34" charset="0"/>
                <a:cs typeface="Arial" panose="020B0604020202020204" pitchFamily="34" charset="0"/>
              </a:rPr>
              <a:t>Instruction slot is candidate for execution when:</a:t>
            </a:r>
          </a:p>
          <a:p>
            <a:pPr marL="685800" lvl="1" indent="-228600">
              <a:lnSpc>
                <a:spcPct val="80000"/>
              </a:lnSpc>
              <a:spcBef>
                <a:spcPct val="0"/>
              </a:spcBef>
              <a:buFontTx/>
              <a:buChar char="•"/>
            </a:pPr>
            <a:r>
              <a:rPr lang="en-US" sz="2000" dirty="0">
                <a:solidFill>
                  <a:srgbClr val="56127A"/>
                </a:solidFill>
                <a:latin typeface="Arial" panose="020B0604020202020204" pitchFamily="34" charset="0"/>
                <a:cs typeface="Arial" panose="020B0604020202020204" pitchFamily="34" charset="0"/>
              </a:rPr>
              <a:t>It holds a valid instruction (“use” bit is set)</a:t>
            </a:r>
          </a:p>
          <a:p>
            <a:pPr marL="685800" lvl="1" indent="-228600">
              <a:lnSpc>
                <a:spcPct val="80000"/>
              </a:lnSpc>
              <a:spcBef>
                <a:spcPct val="0"/>
              </a:spcBef>
              <a:buFontTx/>
              <a:buChar char="•"/>
            </a:pPr>
            <a:r>
              <a:rPr lang="en-US" sz="2000" dirty="0">
                <a:solidFill>
                  <a:srgbClr val="56127A"/>
                </a:solidFill>
                <a:latin typeface="Arial" panose="020B0604020202020204" pitchFamily="34" charset="0"/>
                <a:cs typeface="Arial" panose="020B0604020202020204" pitchFamily="34" charset="0"/>
              </a:rPr>
              <a:t>It has not already started execution (“exec” bit is clear)</a:t>
            </a:r>
          </a:p>
          <a:p>
            <a:pPr marL="685800" lvl="1" indent="-228600">
              <a:lnSpc>
                <a:spcPct val="80000"/>
              </a:lnSpc>
              <a:spcBef>
                <a:spcPct val="0"/>
              </a:spcBef>
              <a:buFontTx/>
              <a:buChar char="•"/>
            </a:pPr>
            <a:r>
              <a:rPr lang="en-US" sz="2000" dirty="0">
                <a:solidFill>
                  <a:srgbClr val="56127A"/>
                </a:solidFill>
                <a:latin typeface="Arial" panose="020B0604020202020204" pitchFamily="34" charset="0"/>
                <a:cs typeface="Arial" panose="020B0604020202020204" pitchFamily="34" charset="0"/>
              </a:rPr>
              <a:t>Both operands are available (p1 and p2 are set)</a:t>
            </a:r>
          </a:p>
        </p:txBody>
      </p:sp>
      <p:grpSp>
        <p:nvGrpSpPr>
          <p:cNvPr id="19" name="Group 37"/>
          <p:cNvGrpSpPr/>
          <p:nvPr/>
        </p:nvGrpSpPr>
        <p:grpSpPr>
          <a:xfrm>
            <a:off x="7938" y="1105215"/>
            <a:ext cx="7159811" cy="3441557"/>
            <a:chOff x="857251" y="838200"/>
            <a:chExt cx="7159811" cy="3441557"/>
          </a:xfrm>
        </p:grpSpPr>
        <p:sp>
          <p:nvSpPr>
            <p:cNvPr id="20" name="Rectangle 5"/>
            <p:cNvSpPr>
              <a:spLocks noChangeArrowheads="1"/>
            </p:cNvSpPr>
            <p:nvPr/>
          </p:nvSpPr>
          <p:spPr bwMode="auto">
            <a:xfrm>
              <a:off x="7629525" y="1143000"/>
              <a:ext cx="387537" cy="3136757"/>
            </a:xfrm>
            <a:prstGeom prst="rect">
              <a:avLst/>
            </a:prstGeom>
            <a:noFill/>
            <a:ln w="25400">
              <a:noFill/>
              <a:miter lim="800000"/>
              <a:headEnd/>
              <a:tailEnd/>
            </a:ln>
            <a:effectLst/>
          </p:spPr>
          <p:txBody>
            <a:bodyPr wrap="none" lIns="90488" tIns="44450" rIns="90488" bIns="44450">
              <a:prstTxWarp prst="textNoShape">
                <a:avLst/>
              </a:prstTxWarp>
              <a:spAutoFit/>
            </a:bodyPr>
            <a:lstStyle/>
            <a:p>
              <a:pPr>
                <a:spcBef>
                  <a:spcPct val="0"/>
                </a:spcBef>
              </a:pPr>
              <a:r>
                <a:rPr lang="en-US" sz="1800" i="1" dirty="0">
                  <a:solidFill>
                    <a:srgbClr val="000000"/>
                  </a:solidFill>
                  <a:latin typeface="Calibri"/>
                  <a:cs typeface="Calibri"/>
                </a:rPr>
                <a:t>t</a:t>
              </a:r>
              <a:r>
                <a:rPr lang="en-US" sz="1800" i="1" baseline="-25000" dirty="0">
                  <a:solidFill>
                    <a:srgbClr val="000000"/>
                  </a:solidFill>
                  <a:latin typeface="Calibri"/>
                  <a:cs typeface="Calibri"/>
                </a:rPr>
                <a:t>1</a:t>
              </a:r>
              <a:endParaRPr lang="en-US" sz="1800" i="1" dirty="0">
                <a:solidFill>
                  <a:srgbClr val="000000"/>
                </a:solidFill>
                <a:latin typeface="Calibri"/>
                <a:cs typeface="Calibri"/>
              </a:endParaRPr>
            </a:p>
            <a:p>
              <a:pPr>
                <a:spcBef>
                  <a:spcPct val="0"/>
                </a:spcBef>
              </a:pPr>
              <a:r>
                <a:rPr lang="en-US" sz="1800" i="1" dirty="0">
                  <a:solidFill>
                    <a:srgbClr val="000000"/>
                  </a:solidFill>
                  <a:latin typeface="Calibri"/>
                  <a:cs typeface="Calibri"/>
                </a:rPr>
                <a:t>t</a:t>
              </a:r>
              <a:r>
                <a:rPr lang="en-US" sz="1800" i="1" baseline="-25000" dirty="0">
                  <a:solidFill>
                    <a:srgbClr val="000000"/>
                  </a:solidFill>
                  <a:latin typeface="Calibri"/>
                  <a:cs typeface="Calibri"/>
                </a:rPr>
                <a:t>2</a:t>
              </a:r>
              <a:endParaRPr lang="en-US" sz="1800" i="1" dirty="0">
                <a:solidFill>
                  <a:srgbClr val="000000"/>
                </a:solidFill>
                <a:latin typeface="Calibri"/>
                <a:cs typeface="Calibri"/>
              </a:endParaRPr>
            </a:p>
            <a:p>
              <a:pPr>
                <a:spcBef>
                  <a:spcPct val="0"/>
                </a:spcBef>
              </a:pPr>
              <a:r>
                <a:rPr lang="en-US" sz="1800" i="1" dirty="0">
                  <a:solidFill>
                    <a:srgbClr val="000000"/>
                  </a:solidFill>
                  <a:latin typeface="Calibri"/>
                  <a:cs typeface="Calibri"/>
                </a:rPr>
                <a:t>.</a:t>
              </a:r>
            </a:p>
            <a:p>
              <a:pPr>
                <a:spcBef>
                  <a:spcPct val="0"/>
                </a:spcBef>
              </a:pPr>
              <a:r>
                <a:rPr lang="en-US" sz="1800" i="1" dirty="0">
                  <a:solidFill>
                    <a:srgbClr val="000000"/>
                  </a:solidFill>
                  <a:latin typeface="Calibri"/>
                  <a:cs typeface="Calibri"/>
                </a:rPr>
                <a:t>.</a:t>
              </a:r>
            </a:p>
            <a:p>
              <a:pPr>
                <a:spcBef>
                  <a:spcPct val="0"/>
                </a:spcBef>
              </a:pPr>
              <a:r>
                <a:rPr lang="en-US" sz="1800" i="1" dirty="0">
                  <a:solidFill>
                    <a:srgbClr val="000000"/>
                  </a:solidFill>
                  <a:latin typeface="Calibri"/>
                  <a:cs typeface="Calibri"/>
                </a:rPr>
                <a:t>.</a:t>
              </a:r>
            </a:p>
            <a:p>
              <a:pPr>
                <a:spcBef>
                  <a:spcPct val="0"/>
                </a:spcBef>
              </a:pPr>
              <a:endParaRPr lang="en-US" sz="1800" i="1" dirty="0">
                <a:solidFill>
                  <a:srgbClr val="000000"/>
                </a:solidFill>
                <a:latin typeface="Calibri"/>
                <a:cs typeface="Calibri"/>
              </a:endParaRPr>
            </a:p>
            <a:p>
              <a:pPr>
                <a:spcBef>
                  <a:spcPct val="0"/>
                </a:spcBef>
              </a:pPr>
              <a:endParaRPr lang="en-US" sz="1800" i="1" dirty="0">
                <a:solidFill>
                  <a:srgbClr val="000000"/>
                </a:solidFill>
                <a:latin typeface="Calibri"/>
                <a:cs typeface="Calibri"/>
              </a:endParaRPr>
            </a:p>
            <a:p>
              <a:pPr>
                <a:spcBef>
                  <a:spcPct val="0"/>
                </a:spcBef>
              </a:pPr>
              <a:endParaRPr lang="en-US" sz="1800" i="1" dirty="0">
                <a:solidFill>
                  <a:srgbClr val="000000"/>
                </a:solidFill>
                <a:latin typeface="Calibri"/>
                <a:cs typeface="Calibri"/>
              </a:endParaRPr>
            </a:p>
            <a:p>
              <a:pPr>
                <a:spcBef>
                  <a:spcPct val="0"/>
                </a:spcBef>
              </a:pPr>
              <a:endParaRPr lang="en-US" sz="1800" i="1" dirty="0">
                <a:solidFill>
                  <a:srgbClr val="000000"/>
                </a:solidFill>
                <a:latin typeface="Calibri"/>
                <a:cs typeface="Calibri"/>
              </a:endParaRPr>
            </a:p>
            <a:p>
              <a:pPr>
                <a:spcBef>
                  <a:spcPct val="0"/>
                </a:spcBef>
              </a:pPr>
              <a:r>
                <a:rPr lang="en-US" sz="1800" i="1" dirty="0" err="1">
                  <a:solidFill>
                    <a:srgbClr val="000000"/>
                  </a:solidFill>
                  <a:latin typeface="Calibri"/>
                  <a:cs typeface="Calibri"/>
                </a:rPr>
                <a:t>t</a:t>
              </a:r>
              <a:r>
                <a:rPr lang="en-US" sz="1800" i="1" baseline="-25000" dirty="0" err="1">
                  <a:solidFill>
                    <a:srgbClr val="000000"/>
                  </a:solidFill>
                  <a:latin typeface="Calibri"/>
                  <a:cs typeface="Calibri"/>
                </a:rPr>
                <a:t>n</a:t>
              </a:r>
              <a:endParaRPr lang="en-US" sz="1800" i="1" dirty="0">
                <a:solidFill>
                  <a:srgbClr val="000000"/>
                </a:solidFill>
                <a:latin typeface="Calibri"/>
                <a:cs typeface="Calibri"/>
              </a:endParaRPr>
            </a:p>
            <a:p>
              <a:pPr latinLnBrk="1">
                <a:spcBef>
                  <a:spcPct val="0"/>
                </a:spcBef>
              </a:pPr>
              <a:endParaRPr lang="en-US" sz="1800" i="1" dirty="0">
                <a:solidFill>
                  <a:srgbClr val="000000"/>
                </a:solidFill>
                <a:latin typeface="Calibri"/>
                <a:cs typeface="Calibri"/>
              </a:endParaRPr>
            </a:p>
          </p:txBody>
        </p:sp>
        <p:grpSp>
          <p:nvGrpSpPr>
            <p:cNvPr id="21" name="Group 6"/>
            <p:cNvGrpSpPr>
              <a:grpSpLocks/>
            </p:cNvGrpSpPr>
            <p:nvPr/>
          </p:nvGrpSpPr>
          <p:grpSpPr bwMode="auto">
            <a:xfrm>
              <a:off x="857251" y="838200"/>
              <a:ext cx="6735763" cy="3106738"/>
              <a:chOff x="516" y="992"/>
              <a:chExt cx="4243" cy="1957"/>
            </a:xfrm>
          </p:grpSpPr>
          <p:sp>
            <p:nvSpPr>
              <p:cNvPr id="22" name="Rectangle 7"/>
              <p:cNvSpPr>
                <a:spLocks noChangeArrowheads="1"/>
              </p:cNvSpPr>
              <p:nvPr/>
            </p:nvSpPr>
            <p:spPr bwMode="auto">
              <a:xfrm>
                <a:off x="1736" y="1568"/>
                <a:ext cx="3016" cy="1032"/>
              </a:xfrm>
              <a:prstGeom prst="rect">
                <a:avLst/>
              </a:prstGeom>
              <a:solidFill>
                <a:schemeClr val="accent1"/>
              </a:solidFill>
              <a:ln w="25400">
                <a:noFill/>
                <a:miter lim="800000"/>
                <a:headEnd/>
                <a:tailEnd/>
              </a:ln>
              <a:effectLst/>
            </p:spPr>
            <p:txBody>
              <a:bodyPr wrap="none" anchor="ctr">
                <a:prstTxWarp prst="textNoShape">
                  <a:avLst/>
                </a:prstTxWarp>
              </a:bodyPr>
              <a:lstStyle/>
              <a:p>
                <a:pPr algn="ctr"/>
                <a:endParaRPr lang="en-US">
                  <a:solidFill>
                    <a:srgbClr val="000000"/>
                  </a:solidFill>
                </a:endParaRPr>
              </a:p>
            </p:txBody>
          </p:sp>
          <p:sp>
            <p:nvSpPr>
              <p:cNvPr id="23" name="Line 8"/>
              <p:cNvSpPr>
                <a:spLocks noChangeShapeType="1"/>
              </p:cNvSpPr>
              <p:nvPr/>
            </p:nvSpPr>
            <p:spPr bwMode="auto">
              <a:xfrm>
                <a:off x="1425" y="1644"/>
                <a:ext cx="280"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algn="ctr"/>
                <a:endParaRPr lang="en-US">
                  <a:solidFill>
                    <a:srgbClr val="000000"/>
                  </a:solidFill>
                </a:endParaRPr>
              </a:p>
            </p:txBody>
          </p:sp>
          <p:sp>
            <p:nvSpPr>
              <p:cNvPr id="24" name="Line 9"/>
              <p:cNvSpPr>
                <a:spLocks noChangeShapeType="1"/>
              </p:cNvSpPr>
              <p:nvPr/>
            </p:nvSpPr>
            <p:spPr bwMode="auto">
              <a:xfrm>
                <a:off x="1444" y="2669"/>
                <a:ext cx="280"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algn="ctr"/>
                <a:endParaRPr lang="en-US">
                  <a:solidFill>
                    <a:srgbClr val="000000"/>
                  </a:solidFill>
                </a:endParaRPr>
              </a:p>
            </p:txBody>
          </p:sp>
          <p:sp>
            <p:nvSpPr>
              <p:cNvPr id="25" name="Rectangle 10"/>
              <p:cNvSpPr>
                <a:spLocks noChangeArrowheads="1"/>
              </p:cNvSpPr>
              <p:nvPr/>
            </p:nvSpPr>
            <p:spPr bwMode="auto">
              <a:xfrm>
                <a:off x="609" y="1136"/>
                <a:ext cx="940" cy="754"/>
              </a:xfrm>
              <a:prstGeom prst="rect">
                <a:avLst/>
              </a:prstGeom>
              <a:noFill/>
              <a:ln w="25400">
                <a:noFill/>
                <a:miter lim="800000"/>
                <a:headEnd/>
                <a:tailEnd/>
              </a:ln>
              <a:effectLst/>
            </p:spPr>
            <p:txBody>
              <a:bodyPr wrap="none" lIns="90488" tIns="44450" rIns="90488" bIns="44450">
                <a:prstTxWarp prst="textNoShape">
                  <a:avLst/>
                </a:prstTxWarp>
                <a:spAutoFit/>
              </a:bodyPr>
              <a:lstStyle/>
              <a:p>
                <a:pPr algn="r">
                  <a:spcBef>
                    <a:spcPct val="0"/>
                  </a:spcBef>
                </a:pPr>
                <a:r>
                  <a:rPr lang="en-US" sz="2400" dirty="0">
                    <a:solidFill>
                      <a:srgbClr val="000000"/>
                    </a:solidFill>
                    <a:latin typeface="Calibri"/>
                    <a:cs typeface="Calibri"/>
                  </a:rPr>
                  <a:t>ptr</a:t>
                </a:r>
                <a:r>
                  <a:rPr lang="en-US" sz="2400" baseline="-25000" dirty="0">
                    <a:solidFill>
                      <a:srgbClr val="000000"/>
                    </a:solidFill>
                    <a:latin typeface="Calibri"/>
                    <a:cs typeface="Calibri"/>
                  </a:rPr>
                  <a:t>2</a:t>
                </a:r>
                <a:r>
                  <a:rPr lang="en-US" sz="2400" dirty="0">
                    <a:solidFill>
                      <a:srgbClr val="000000"/>
                    </a:solidFill>
                    <a:latin typeface="Calibri"/>
                    <a:cs typeface="Calibri"/>
                  </a:rPr>
                  <a:t> </a:t>
                </a:r>
              </a:p>
              <a:p>
                <a:pPr algn="r">
                  <a:spcBef>
                    <a:spcPct val="0"/>
                  </a:spcBef>
                </a:pPr>
                <a:r>
                  <a:rPr lang="en-US" sz="2400" dirty="0">
                    <a:solidFill>
                      <a:srgbClr val="000000"/>
                    </a:solidFill>
                    <a:latin typeface="Calibri"/>
                    <a:cs typeface="Calibri"/>
                  </a:rPr>
                  <a:t>next to </a:t>
                </a:r>
              </a:p>
              <a:p>
                <a:pPr algn="r">
                  <a:spcBef>
                    <a:spcPct val="0"/>
                  </a:spcBef>
                </a:pPr>
                <a:r>
                  <a:rPr lang="en-US" sz="2400" dirty="0" err="1">
                    <a:solidFill>
                      <a:srgbClr val="000000"/>
                    </a:solidFill>
                    <a:latin typeface="Calibri"/>
                    <a:cs typeface="Calibri"/>
                  </a:rPr>
                  <a:t>deallocate</a:t>
                </a:r>
                <a:endParaRPr lang="en-US" sz="2400" dirty="0">
                  <a:solidFill>
                    <a:srgbClr val="000000"/>
                  </a:solidFill>
                  <a:latin typeface="Calibri"/>
                  <a:cs typeface="Calibri"/>
                </a:endParaRPr>
              </a:p>
            </p:txBody>
          </p:sp>
          <p:sp>
            <p:nvSpPr>
              <p:cNvPr id="26" name="Rectangle 11"/>
              <p:cNvSpPr>
                <a:spLocks noChangeArrowheads="1"/>
              </p:cNvSpPr>
              <p:nvPr/>
            </p:nvSpPr>
            <p:spPr bwMode="auto">
              <a:xfrm>
                <a:off x="516" y="2152"/>
                <a:ext cx="999" cy="754"/>
              </a:xfrm>
              <a:prstGeom prst="rect">
                <a:avLst/>
              </a:prstGeom>
              <a:noFill/>
              <a:ln w="25400">
                <a:noFill/>
                <a:miter lim="800000"/>
                <a:headEnd/>
                <a:tailEnd/>
              </a:ln>
              <a:effectLst/>
            </p:spPr>
            <p:txBody>
              <a:bodyPr wrap="none" lIns="90488" tIns="44450" rIns="90488" bIns="44450">
                <a:prstTxWarp prst="textNoShape">
                  <a:avLst/>
                </a:prstTxWarp>
                <a:spAutoFit/>
              </a:bodyPr>
              <a:lstStyle/>
              <a:p>
                <a:pPr algn="r">
                  <a:spcBef>
                    <a:spcPct val="0"/>
                  </a:spcBef>
                </a:pPr>
                <a:r>
                  <a:rPr lang="en-US" sz="2400" dirty="0">
                    <a:solidFill>
                      <a:srgbClr val="000000"/>
                    </a:solidFill>
                    <a:latin typeface="Calibri"/>
                    <a:cs typeface="Calibri"/>
                  </a:rPr>
                  <a:t>	ptr</a:t>
                </a:r>
                <a:r>
                  <a:rPr lang="en-US" sz="2400" baseline="-25000" dirty="0">
                    <a:solidFill>
                      <a:srgbClr val="000000"/>
                    </a:solidFill>
                    <a:latin typeface="Calibri"/>
                    <a:cs typeface="Calibri"/>
                  </a:rPr>
                  <a:t>1</a:t>
                </a:r>
                <a:endParaRPr lang="en-US" sz="2400" dirty="0">
                  <a:solidFill>
                    <a:srgbClr val="000000"/>
                  </a:solidFill>
                  <a:latin typeface="Calibri"/>
                  <a:cs typeface="Calibri"/>
                </a:endParaRPr>
              </a:p>
              <a:p>
                <a:pPr algn="r">
                  <a:spcBef>
                    <a:spcPct val="0"/>
                  </a:spcBef>
                </a:pPr>
                <a:r>
                  <a:rPr lang="en-US" sz="2400" dirty="0">
                    <a:solidFill>
                      <a:srgbClr val="000000"/>
                    </a:solidFill>
                    <a:latin typeface="Calibri"/>
                    <a:cs typeface="Calibri"/>
                  </a:rPr>
                  <a:t>next</a:t>
                </a:r>
              </a:p>
              <a:p>
                <a:pPr algn="r">
                  <a:spcBef>
                    <a:spcPct val="0"/>
                  </a:spcBef>
                </a:pPr>
                <a:r>
                  <a:rPr lang="en-US" sz="2400" dirty="0">
                    <a:solidFill>
                      <a:srgbClr val="000000"/>
                    </a:solidFill>
                    <a:latin typeface="Calibri"/>
                    <a:cs typeface="Calibri"/>
                  </a:rPr>
                  <a:t>available</a:t>
                </a:r>
              </a:p>
            </p:txBody>
          </p:sp>
          <p:sp>
            <p:nvSpPr>
              <p:cNvPr id="27" name="Rectangle 12"/>
              <p:cNvSpPr>
                <a:spLocks noChangeArrowheads="1"/>
              </p:cNvSpPr>
              <p:nvPr/>
            </p:nvSpPr>
            <p:spPr bwMode="auto">
              <a:xfrm>
                <a:off x="1699" y="992"/>
                <a:ext cx="2954" cy="231"/>
              </a:xfrm>
              <a:prstGeom prst="rect">
                <a:avLst/>
              </a:prstGeom>
              <a:noFill/>
              <a:ln w="25400">
                <a:noFill/>
                <a:miter lim="800000"/>
                <a:headEnd/>
                <a:tailEnd/>
              </a:ln>
              <a:effectLst/>
            </p:spPr>
            <p:txBody>
              <a:bodyPr wrap="none" lIns="90488" tIns="44450" rIns="90488" bIns="44450">
                <a:prstTxWarp prst="textNoShape">
                  <a:avLst/>
                </a:prstTxWarp>
                <a:spAutoFit/>
              </a:bodyPr>
              <a:lstStyle/>
              <a:p>
                <a:pPr>
                  <a:spcBef>
                    <a:spcPct val="0"/>
                  </a:spcBef>
                </a:pPr>
                <a:r>
                  <a:rPr lang="en-US" sz="1800" dirty="0">
                    <a:solidFill>
                      <a:srgbClr val="000000"/>
                    </a:solidFill>
                    <a:latin typeface="Calibri"/>
                    <a:cs typeface="Calibri"/>
                  </a:rPr>
                  <a:t>Ins#     use   exec      op     p1     src1      p2      src2</a:t>
                </a:r>
              </a:p>
            </p:txBody>
          </p:sp>
          <p:sp>
            <p:nvSpPr>
              <p:cNvPr id="28" name="Line 13"/>
              <p:cNvSpPr>
                <a:spLocks noChangeShapeType="1"/>
              </p:cNvSpPr>
              <p:nvPr/>
            </p:nvSpPr>
            <p:spPr bwMode="auto">
              <a:xfrm>
                <a:off x="2145" y="1245"/>
                <a:ext cx="0" cy="1704"/>
              </a:xfrm>
              <a:prstGeom prst="line">
                <a:avLst/>
              </a:prstGeom>
              <a:noFill/>
              <a:ln w="25400">
                <a:solidFill>
                  <a:schemeClr val="tx1"/>
                </a:solidFill>
                <a:round/>
                <a:headEnd/>
                <a:tailEnd/>
              </a:ln>
              <a:effectLst/>
            </p:spPr>
            <p:txBody>
              <a:bodyPr wrap="none" anchor="ctr">
                <a:prstTxWarp prst="textNoShape">
                  <a:avLst/>
                </a:prstTxWarp>
              </a:bodyPr>
              <a:lstStyle/>
              <a:p>
                <a:pPr algn="ctr"/>
                <a:endParaRPr lang="en-US">
                  <a:solidFill>
                    <a:srgbClr val="000000"/>
                  </a:solidFill>
                </a:endParaRPr>
              </a:p>
            </p:txBody>
          </p:sp>
          <p:sp>
            <p:nvSpPr>
              <p:cNvPr id="29" name="Line 14"/>
              <p:cNvSpPr>
                <a:spLocks noChangeShapeType="1"/>
              </p:cNvSpPr>
              <p:nvPr/>
            </p:nvSpPr>
            <p:spPr bwMode="auto">
              <a:xfrm>
                <a:off x="2433" y="1239"/>
                <a:ext cx="0" cy="1704"/>
              </a:xfrm>
              <a:prstGeom prst="line">
                <a:avLst/>
              </a:prstGeom>
              <a:noFill/>
              <a:ln w="25400">
                <a:solidFill>
                  <a:schemeClr val="tx1"/>
                </a:solidFill>
                <a:round/>
                <a:headEnd/>
                <a:tailEnd/>
              </a:ln>
              <a:effectLst/>
            </p:spPr>
            <p:txBody>
              <a:bodyPr wrap="none" anchor="ctr">
                <a:prstTxWarp prst="textNoShape">
                  <a:avLst/>
                </a:prstTxWarp>
              </a:bodyPr>
              <a:lstStyle/>
              <a:p>
                <a:pPr algn="ctr"/>
                <a:endParaRPr lang="en-US">
                  <a:solidFill>
                    <a:srgbClr val="000000"/>
                  </a:solidFill>
                </a:endParaRPr>
              </a:p>
            </p:txBody>
          </p:sp>
          <p:sp>
            <p:nvSpPr>
              <p:cNvPr id="30" name="Line 15"/>
              <p:cNvSpPr>
                <a:spLocks noChangeShapeType="1"/>
              </p:cNvSpPr>
              <p:nvPr/>
            </p:nvSpPr>
            <p:spPr bwMode="auto">
              <a:xfrm>
                <a:off x="3960" y="1232"/>
                <a:ext cx="0" cy="1704"/>
              </a:xfrm>
              <a:prstGeom prst="line">
                <a:avLst/>
              </a:prstGeom>
              <a:noFill/>
              <a:ln w="25400">
                <a:solidFill>
                  <a:schemeClr val="tx1"/>
                </a:solidFill>
                <a:round/>
                <a:headEnd/>
                <a:tailEnd/>
              </a:ln>
              <a:effectLst/>
            </p:spPr>
            <p:txBody>
              <a:bodyPr wrap="none" anchor="ctr">
                <a:prstTxWarp prst="textNoShape">
                  <a:avLst/>
                </a:prstTxWarp>
              </a:bodyPr>
              <a:lstStyle/>
              <a:p>
                <a:pPr algn="ctr"/>
                <a:endParaRPr lang="en-US">
                  <a:solidFill>
                    <a:srgbClr val="000000"/>
                  </a:solidFill>
                </a:endParaRPr>
              </a:p>
            </p:txBody>
          </p:sp>
          <p:sp>
            <p:nvSpPr>
              <p:cNvPr id="31" name="Line 16"/>
              <p:cNvSpPr>
                <a:spLocks noChangeShapeType="1"/>
              </p:cNvSpPr>
              <p:nvPr/>
            </p:nvSpPr>
            <p:spPr bwMode="auto">
              <a:xfrm>
                <a:off x="3369" y="1228"/>
                <a:ext cx="0" cy="1712"/>
              </a:xfrm>
              <a:prstGeom prst="line">
                <a:avLst/>
              </a:prstGeom>
              <a:noFill/>
              <a:ln w="12700">
                <a:solidFill>
                  <a:schemeClr val="tx1"/>
                </a:solidFill>
                <a:round/>
                <a:headEnd/>
                <a:tailEnd/>
              </a:ln>
              <a:effectLst/>
            </p:spPr>
            <p:txBody>
              <a:bodyPr wrap="none" anchor="ctr">
                <a:prstTxWarp prst="textNoShape">
                  <a:avLst/>
                </a:prstTxWarp>
              </a:bodyPr>
              <a:lstStyle/>
              <a:p>
                <a:pPr algn="ctr"/>
                <a:endParaRPr lang="en-US">
                  <a:solidFill>
                    <a:srgbClr val="000000"/>
                  </a:solidFill>
                </a:endParaRPr>
              </a:p>
            </p:txBody>
          </p:sp>
          <p:sp>
            <p:nvSpPr>
              <p:cNvPr id="32" name="Line 17"/>
              <p:cNvSpPr>
                <a:spLocks noChangeShapeType="1"/>
              </p:cNvSpPr>
              <p:nvPr/>
            </p:nvSpPr>
            <p:spPr bwMode="auto">
              <a:xfrm>
                <a:off x="4141" y="1229"/>
                <a:ext cx="0" cy="1702"/>
              </a:xfrm>
              <a:prstGeom prst="line">
                <a:avLst/>
              </a:prstGeom>
              <a:noFill/>
              <a:ln w="12700">
                <a:solidFill>
                  <a:schemeClr val="tx1"/>
                </a:solidFill>
                <a:round/>
                <a:headEnd/>
                <a:tailEnd/>
              </a:ln>
              <a:effectLst/>
            </p:spPr>
            <p:txBody>
              <a:bodyPr wrap="none" anchor="ctr">
                <a:prstTxWarp prst="textNoShape">
                  <a:avLst/>
                </a:prstTxWarp>
              </a:bodyPr>
              <a:lstStyle/>
              <a:p>
                <a:pPr algn="ctr"/>
                <a:endParaRPr lang="en-US">
                  <a:solidFill>
                    <a:srgbClr val="000000"/>
                  </a:solidFill>
                </a:endParaRPr>
              </a:p>
            </p:txBody>
          </p:sp>
          <p:sp>
            <p:nvSpPr>
              <p:cNvPr id="33" name="Line 18"/>
              <p:cNvSpPr>
                <a:spLocks noChangeShapeType="1"/>
              </p:cNvSpPr>
              <p:nvPr/>
            </p:nvSpPr>
            <p:spPr bwMode="auto">
              <a:xfrm>
                <a:off x="2772" y="1232"/>
                <a:ext cx="0" cy="1704"/>
              </a:xfrm>
              <a:prstGeom prst="line">
                <a:avLst/>
              </a:prstGeom>
              <a:noFill/>
              <a:ln w="25400">
                <a:solidFill>
                  <a:schemeClr val="tx1"/>
                </a:solidFill>
                <a:round/>
                <a:headEnd/>
                <a:tailEnd/>
              </a:ln>
              <a:effectLst/>
            </p:spPr>
            <p:txBody>
              <a:bodyPr wrap="none" anchor="ctr">
                <a:prstTxWarp prst="textNoShape">
                  <a:avLst/>
                </a:prstTxWarp>
              </a:bodyPr>
              <a:lstStyle/>
              <a:p>
                <a:pPr algn="ctr"/>
                <a:endParaRPr lang="en-US">
                  <a:solidFill>
                    <a:srgbClr val="000000"/>
                  </a:solidFill>
                </a:endParaRPr>
              </a:p>
            </p:txBody>
          </p:sp>
          <p:sp>
            <p:nvSpPr>
              <p:cNvPr id="34" name="Line 19"/>
              <p:cNvSpPr>
                <a:spLocks noChangeShapeType="1"/>
              </p:cNvSpPr>
              <p:nvPr/>
            </p:nvSpPr>
            <p:spPr bwMode="auto">
              <a:xfrm>
                <a:off x="3195" y="1232"/>
                <a:ext cx="0" cy="1704"/>
              </a:xfrm>
              <a:prstGeom prst="line">
                <a:avLst/>
              </a:prstGeom>
              <a:noFill/>
              <a:ln w="25400">
                <a:solidFill>
                  <a:schemeClr val="tx1"/>
                </a:solidFill>
                <a:round/>
                <a:headEnd/>
                <a:tailEnd/>
              </a:ln>
              <a:effectLst/>
            </p:spPr>
            <p:txBody>
              <a:bodyPr wrap="none" anchor="ctr">
                <a:prstTxWarp prst="textNoShape">
                  <a:avLst/>
                </a:prstTxWarp>
              </a:bodyPr>
              <a:lstStyle/>
              <a:p>
                <a:pPr algn="ctr"/>
                <a:endParaRPr lang="en-US">
                  <a:solidFill>
                    <a:srgbClr val="000000"/>
                  </a:solidFill>
                </a:endParaRPr>
              </a:p>
            </p:txBody>
          </p:sp>
          <p:grpSp>
            <p:nvGrpSpPr>
              <p:cNvPr id="35" name="Group 20"/>
              <p:cNvGrpSpPr>
                <a:grpSpLocks/>
              </p:cNvGrpSpPr>
              <p:nvPr/>
            </p:nvGrpSpPr>
            <p:grpSpPr bwMode="auto">
              <a:xfrm>
                <a:off x="1736" y="1382"/>
                <a:ext cx="3010" cy="1392"/>
                <a:chOff x="1736" y="1382"/>
                <a:chExt cx="3010" cy="1392"/>
              </a:xfrm>
            </p:grpSpPr>
            <p:sp>
              <p:nvSpPr>
                <p:cNvPr id="37" name="Line 21"/>
                <p:cNvSpPr>
                  <a:spLocks noChangeShapeType="1"/>
                </p:cNvSpPr>
                <p:nvPr/>
              </p:nvSpPr>
              <p:spPr bwMode="auto">
                <a:xfrm>
                  <a:off x="1743" y="1382"/>
                  <a:ext cx="2996" cy="0"/>
                </a:xfrm>
                <a:prstGeom prst="line">
                  <a:avLst/>
                </a:prstGeom>
                <a:noFill/>
                <a:ln w="25400">
                  <a:solidFill>
                    <a:schemeClr val="tx1"/>
                  </a:solidFill>
                  <a:round/>
                  <a:headEnd/>
                  <a:tailEnd/>
                </a:ln>
                <a:effectLst/>
              </p:spPr>
              <p:txBody>
                <a:bodyPr wrap="none" anchor="ctr">
                  <a:prstTxWarp prst="textNoShape">
                    <a:avLst/>
                  </a:prstTxWarp>
                </a:bodyPr>
                <a:lstStyle/>
                <a:p>
                  <a:pPr algn="ctr"/>
                  <a:endParaRPr lang="en-US">
                    <a:solidFill>
                      <a:srgbClr val="000000"/>
                    </a:solidFill>
                  </a:endParaRPr>
                </a:p>
              </p:txBody>
            </p:sp>
            <p:sp>
              <p:nvSpPr>
                <p:cNvPr id="38" name="Line 22"/>
                <p:cNvSpPr>
                  <a:spLocks noChangeShapeType="1"/>
                </p:cNvSpPr>
                <p:nvPr/>
              </p:nvSpPr>
              <p:spPr bwMode="auto">
                <a:xfrm>
                  <a:off x="1743" y="1558"/>
                  <a:ext cx="2996" cy="0"/>
                </a:xfrm>
                <a:prstGeom prst="line">
                  <a:avLst/>
                </a:prstGeom>
                <a:noFill/>
                <a:ln w="25400">
                  <a:solidFill>
                    <a:schemeClr val="tx1"/>
                  </a:solidFill>
                  <a:round/>
                  <a:headEnd/>
                  <a:tailEnd/>
                </a:ln>
                <a:effectLst/>
              </p:spPr>
              <p:txBody>
                <a:bodyPr wrap="none" anchor="ctr">
                  <a:prstTxWarp prst="textNoShape">
                    <a:avLst/>
                  </a:prstTxWarp>
                </a:bodyPr>
                <a:lstStyle/>
                <a:p>
                  <a:pPr algn="ctr"/>
                  <a:endParaRPr lang="en-US">
                    <a:solidFill>
                      <a:srgbClr val="000000"/>
                    </a:solidFill>
                  </a:endParaRPr>
                </a:p>
              </p:txBody>
            </p:sp>
            <p:sp>
              <p:nvSpPr>
                <p:cNvPr id="39" name="Line 23"/>
                <p:cNvSpPr>
                  <a:spLocks noChangeShapeType="1"/>
                </p:cNvSpPr>
                <p:nvPr/>
              </p:nvSpPr>
              <p:spPr bwMode="auto">
                <a:xfrm>
                  <a:off x="1736" y="1726"/>
                  <a:ext cx="2996" cy="0"/>
                </a:xfrm>
                <a:prstGeom prst="line">
                  <a:avLst/>
                </a:prstGeom>
                <a:noFill/>
                <a:ln w="25400">
                  <a:solidFill>
                    <a:schemeClr val="tx1"/>
                  </a:solidFill>
                  <a:round/>
                  <a:headEnd/>
                  <a:tailEnd/>
                </a:ln>
                <a:effectLst/>
              </p:spPr>
              <p:txBody>
                <a:bodyPr wrap="none" anchor="ctr">
                  <a:prstTxWarp prst="textNoShape">
                    <a:avLst/>
                  </a:prstTxWarp>
                </a:bodyPr>
                <a:lstStyle/>
                <a:p>
                  <a:pPr algn="ctr"/>
                  <a:endParaRPr lang="en-US">
                    <a:solidFill>
                      <a:srgbClr val="000000"/>
                    </a:solidFill>
                  </a:endParaRPr>
                </a:p>
              </p:txBody>
            </p:sp>
            <p:sp>
              <p:nvSpPr>
                <p:cNvPr id="40" name="Line 24"/>
                <p:cNvSpPr>
                  <a:spLocks noChangeShapeType="1"/>
                </p:cNvSpPr>
                <p:nvPr/>
              </p:nvSpPr>
              <p:spPr bwMode="auto">
                <a:xfrm>
                  <a:off x="1743" y="1886"/>
                  <a:ext cx="2996" cy="0"/>
                </a:xfrm>
                <a:prstGeom prst="line">
                  <a:avLst/>
                </a:prstGeom>
                <a:noFill/>
                <a:ln w="25400">
                  <a:solidFill>
                    <a:schemeClr val="tx1"/>
                  </a:solidFill>
                  <a:round/>
                  <a:headEnd/>
                  <a:tailEnd/>
                </a:ln>
                <a:effectLst/>
              </p:spPr>
              <p:txBody>
                <a:bodyPr wrap="none" anchor="ctr">
                  <a:prstTxWarp prst="textNoShape">
                    <a:avLst/>
                  </a:prstTxWarp>
                </a:bodyPr>
                <a:lstStyle/>
                <a:p>
                  <a:pPr algn="ctr"/>
                  <a:endParaRPr lang="en-US">
                    <a:solidFill>
                      <a:srgbClr val="000000"/>
                    </a:solidFill>
                  </a:endParaRPr>
                </a:p>
              </p:txBody>
            </p:sp>
            <p:sp>
              <p:nvSpPr>
                <p:cNvPr id="41" name="Line 25"/>
                <p:cNvSpPr>
                  <a:spLocks noChangeShapeType="1"/>
                </p:cNvSpPr>
                <p:nvPr/>
              </p:nvSpPr>
              <p:spPr bwMode="auto">
                <a:xfrm>
                  <a:off x="1743" y="2070"/>
                  <a:ext cx="2996" cy="0"/>
                </a:xfrm>
                <a:prstGeom prst="line">
                  <a:avLst/>
                </a:prstGeom>
                <a:noFill/>
                <a:ln w="25400">
                  <a:solidFill>
                    <a:schemeClr val="tx1"/>
                  </a:solidFill>
                  <a:round/>
                  <a:headEnd/>
                  <a:tailEnd/>
                </a:ln>
                <a:effectLst/>
              </p:spPr>
              <p:txBody>
                <a:bodyPr wrap="none" anchor="ctr">
                  <a:prstTxWarp prst="textNoShape">
                    <a:avLst/>
                  </a:prstTxWarp>
                </a:bodyPr>
                <a:lstStyle/>
                <a:p>
                  <a:pPr algn="ctr"/>
                  <a:endParaRPr lang="en-US">
                    <a:solidFill>
                      <a:srgbClr val="000000"/>
                    </a:solidFill>
                  </a:endParaRPr>
                </a:p>
              </p:txBody>
            </p:sp>
            <p:sp>
              <p:nvSpPr>
                <p:cNvPr id="42" name="Line 26"/>
                <p:cNvSpPr>
                  <a:spLocks noChangeShapeType="1"/>
                </p:cNvSpPr>
                <p:nvPr/>
              </p:nvSpPr>
              <p:spPr bwMode="auto">
                <a:xfrm>
                  <a:off x="1743" y="2230"/>
                  <a:ext cx="2996" cy="0"/>
                </a:xfrm>
                <a:prstGeom prst="line">
                  <a:avLst/>
                </a:prstGeom>
                <a:noFill/>
                <a:ln w="25400">
                  <a:solidFill>
                    <a:schemeClr val="tx1"/>
                  </a:solidFill>
                  <a:round/>
                  <a:headEnd/>
                  <a:tailEnd/>
                </a:ln>
                <a:effectLst/>
              </p:spPr>
              <p:txBody>
                <a:bodyPr wrap="none" anchor="ctr">
                  <a:prstTxWarp prst="textNoShape">
                    <a:avLst/>
                  </a:prstTxWarp>
                </a:bodyPr>
                <a:lstStyle/>
                <a:p>
                  <a:pPr algn="ctr"/>
                  <a:endParaRPr lang="en-US">
                    <a:solidFill>
                      <a:srgbClr val="000000"/>
                    </a:solidFill>
                  </a:endParaRPr>
                </a:p>
              </p:txBody>
            </p:sp>
            <p:sp>
              <p:nvSpPr>
                <p:cNvPr id="43" name="Line 27"/>
                <p:cNvSpPr>
                  <a:spLocks noChangeShapeType="1"/>
                </p:cNvSpPr>
                <p:nvPr/>
              </p:nvSpPr>
              <p:spPr bwMode="auto">
                <a:xfrm>
                  <a:off x="1736" y="2606"/>
                  <a:ext cx="2996" cy="0"/>
                </a:xfrm>
                <a:prstGeom prst="line">
                  <a:avLst/>
                </a:prstGeom>
                <a:noFill/>
                <a:ln w="25400">
                  <a:solidFill>
                    <a:schemeClr val="tx1"/>
                  </a:solidFill>
                  <a:round/>
                  <a:headEnd/>
                  <a:tailEnd/>
                </a:ln>
                <a:effectLst/>
              </p:spPr>
              <p:txBody>
                <a:bodyPr wrap="none" anchor="ctr">
                  <a:prstTxWarp prst="textNoShape">
                    <a:avLst/>
                  </a:prstTxWarp>
                </a:bodyPr>
                <a:lstStyle/>
                <a:p>
                  <a:pPr algn="ctr"/>
                  <a:endParaRPr lang="en-US">
                    <a:solidFill>
                      <a:srgbClr val="000000"/>
                    </a:solidFill>
                  </a:endParaRPr>
                </a:p>
              </p:txBody>
            </p:sp>
            <p:sp>
              <p:nvSpPr>
                <p:cNvPr id="44" name="Line 28"/>
                <p:cNvSpPr>
                  <a:spLocks noChangeShapeType="1"/>
                </p:cNvSpPr>
                <p:nvPr/>
              </p:nvSpPr>
              <p:spPr bwMode="auto">
                <a:xfrm>
                  <a:off x="1736" y="2774"/>
                  <a:ext cx="2996" cy="0"/>
                </a:xfrm>
                <a:prstGeom prst="line">
                  <a:avLst/>
                </a:prstGeom>
                <a:noFill/>
                <a:ln w="25400">
                  <a:solidFill>
                    <a:schemeClr val="tx1"/>
                  </a:solidFill>
                  <a:round/>
                  <a:headEnd/>
                  <a:tailEnd/>
                </a:ln>
                <a:effectLst/>
              </p:spPr>
              <p:txBody>
                <a:bodyPr wrap="none" anchor="ctr">
                  <a:prstTxWarp prst="textNoShape">
                    <a:avLst/>
                  </a:prstTxWarp>
                </a:bodyPr>
                <a:lstStyle/>
                <a:p>
                  <a:pPr algn="ctr"/>
                  <a:endParaRPr lang="en-US">
                    <a:solidFill>
                      <a:srgbClr val="000000"/>
                    </a:solidFill>
                  </a:endParaRPr>
                </a:p>
              </p:txBody>
            </p:sp>
            <p:sp>
              <p:nvSpPr>
                <p:cNvPr id="45" name="Line 29"/>
                <p:cNvSpPr>
                  <a:spLocks noChangeShapeType="1"/>
                </p:cNvSpPr>
                <p:nvPr/>
              </p:nvSpPr>
              <p:spPr bwMode="auto">
                <a:xfrm>
                  <a:off x="1750" y="2414"/>
                  <a:ext cx="2996" cy="0"/>
                </a:xfrm>
                <a:prstGeom prst="line">
                  <a:avLst/>
                </a:prstGeom>
                <a:noFill/>
                <a:ln w="25400">
                  <a:solidFill>
                    <a:schemeClr val="tx1"/>
                  </a:solidFill>
                  <a:round/>
                  <a:headEnd/>
                  <a:tailEnd/>
                </a:ln>
                <a:effectLst/>
              </p:spPr>
              <p:txBody>
                <a:bodyPr wrap="none" anchor="ctr">
                  <a:prstTxWarp prst="textNoShape">
                    <a:avLst/>
                  </a:prstTxWarp>
                </a:bodyPr>
                <a:lstStyle/>
                <a:p>
                  <a:pPr algn="ctr"/>
                  <a:endParaRPr lang="en-US">
                    <a:solidFill>
                      <a:srgbClr val="000000"/>
                    </a:solidFill>
                  </a:endParaRPr>
                </a:p>
              </p:txBody>
            </p:sp>
          </p:grpSp>
          <p:sp>
            <p:nvSpPr>
              <p:cNvPr id="36" name="Rectangle 30"/>
              <p:cNvSpPr>
                <a:spLocks noChangeArrowheads="1"/>
              </p:cNvSpPr>
              <p:nvPr/>
            </p:nvSpPr>
            <p:spPr bwMode="auto">
              <a:xfrm>
                <a:off x="1737" y="1230"/>
                <a:ext cx="3022" cy="1712"/>
              </a:xfrm>
              <a:prstGeom prst="rect">
                <a:avLst/>
              </a:prstGeom>
              <a:noFill/>
              <a:ln w="25400">
                <a:solidFill>
                  <a:schemeClr val="tx1"/>
                </a:solidFill>
                <a:miter lim="800000"/>
                <a:headEnd/>
                <a:tailEnd/>
              </a:ln>
              <a:effectLst/>
            </p:spPr>
            <p:txBody>
              <a:bodyPr wrap="none" anchor="ctr">
                <a:prstTxWarp prst="textNoShape">
                  <a:avLst/>
                </a:prstTxWarp>
              </a:bodyPr>
              <a:lstStyle/>
              <a:p>
                <a:pPr algn="ctr"/>
                <a:endParaRPr lang="en-US">
                  <a:solidFill>
                    <a:srgbClr val="000000"/>
                  </a:solidFill>
                </a:endParaRPr>
              </a:p>
            </p:txBody>
          </p:sp>
        </p:grpSp>
      </p:grpSp>
      <p:sp>
        <p:nvSpPr>
          <p:cNvPr id="46" name="TextBox 31"/>
          <p:cNvSpPr txBox="1"/>
          <p:nvPr/>
        </p:nvSpPr>
        <p:spPr>
          <a:xfrm>
            <a:off x="7010400" y="2324415"/>
            <a:ext cx="2133600" cy="923330"/>
          </a:xfrm>
          <a:prstGeom prst="rect">
            <a:avLst/>
          </a:prstGeom>
          <a:noFill/>
        </p:spPr>
        <p:txBody>
          <a:bodyPr wrap="square" rtlCol="0">
            <a:spAutoFit/>
          </a:bodyPr>
          <a:lstStyle/>
          <a:p>
            <a:pPr algn="ctr"/>
            <a:r>
              <a:rPr lang="en-US" sz="1800" dirty="0">
                <a:solidFill>
                  <a:srgbClr val="000000"/>
                </a:solidFill>
                <a:latin typeface="Calibri"/>
                <a:cs typeface="Calibri"/>
              </a:rPr>
              <a:t>Destination registers are renamed to the instruction’s slot tag</a:t>
            </a:r>
          </a:p>
        </p:txBody>
      </p:sp>
      <p:cxnSp>
        <p:nvCxnSpPr>
          <p:cNvPr id="47" name="Straight Arrow Connector 34"/>
          <p:cNvCxnSpPr/>
          <p:nvPr/>
        </p:nvCxnSpPr>
        <p:spPr bwMode="auto">
          <a:xfrm rot="16200000" flipV="1">
            <a:off x="7162800" y="1943415"/>
            <a:ext cx="457200" cy="45720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48" name="Rectangle 3"/>
          <p:cNvSpPr>
            <a:spLocks noChangeArrowheads="1"/>
          </p:cNvSpPr>
          <p:nvPr/>
        </p:nvSpPr>
        <p:spPr bwMode="auto">
          <a:xfrm>
            <a:off x="304800" y="4305615"/>
            <a:ext cx="7253590" cy="1123897"/>
          </a:xfrm>
          <a:prstGeom prst="rect">
            <a:avLst/>
          </a:prstGeom>
          <a:noFill/>
          <a:ln w="25400">
            <a:noFill/>
            <a:miter lim="800000"/>
            <a:headEnd/>
            <a:tailEnd/>
          </a:ln>
          <a:effectLst/>
        </p:spPr>
        <p:txBody>
          <a:bodyPr wrap="none" lIns="90488" tIns="44450" rIns="90488" bIns="44450">
            <a:prstTxWarp prst="textNoShape">
              <a:avLst/>
            </a:prstTxWarp>
            <a:spAutoFit/>
          </a:bodyPr>
          <a:lstStyle/>
          <a:p>
            <a:pPr>
              <a:lnSpc>
                <a:spcPct val="80000"/>
              </a:lnSpc>
              <a:spcBef>
                <a:spcPct val="0"/>
              </a:spcBef>
            </a:pPr>
            <a:r>
              <a:rPr lang="en-US" sz="2400" dirty="0">
                <a:solidFill>
                  <a:srgbClr val="000000"/>
                </a:solidFill>
                <a:latin typeface="Arial" panose="020B0604020202020204" pitchFamily="34" charset="0"/>
                <a:cs typeface="Arial" panose="020B0604020202020204" pitchFamily="34" charset="0"/>
              </a:rPr>
              <a:t>ROB managed circularly</a:t>
            </a:r>
          </a:p>
          <a:p>
            <a:pPr lvl="1">
              <a:lnSpc>
                <a:spcPct val="80000"/>
              </a:lnSpc>
              <a:spcBef>
                <a:spcPct val="0"/>
              </a:spcBef>
              <a:buFontTx/>
              <a:buChar char="•"/>
            </a:pPr>
            <a:r>
              <a:rPr lang="en-US" sz="2000" dirty="0">
                <a:solidFill>
                  <a:srgbClr val="56127A"/>
                </a:solidFill>
                <a:latin typeface="Arial" panose="020B0604020202020204" pitchFamily="34" charset="0"/>
                <a:cs typeface="Arial" panose="020B0604020202020204" pitchFamily="34" charset="0"/>
              </a:rPr>
              <a:t>“exec” bit is set when instruction begins execution </a:t>
            </a:r>
          </a:p>
          <a:p>
            <a:pPr lvl="1">
              <a:lnSpc>
                <a:spcPct val="80000"/>
              </a:lnSpc>
              <a:spcBef>
                <a:spcPct val="0"/>
              </a:spcBef>
              <a:buFontTx/>
              <a:buChar char="•"/>
            </a:pPr>
            <a:r>
              <a:rPr lang="en-US" sz="2000" dirty="0">
                <a:solidFill>
                  <a:srgbClr val="56127A"/>
                </a:solidFill>
                <a:latin typeface="Arial" panose="020B0604020202020204" pitchFamily="34" charset="0"/>
                <a:cs typeface="Arial" panose="020B0604020202020204" pitchFamily="34" charset="0"/>
              </a:rPr>
              <a:t>When an instruction completes its “use” bit is marked free</a:t>
            </a:r>
          </a:p>
          <a:p>
            <a:pPr lvl="1">
              <a:lnSpc>
                <a:spcPct val="80000"/>
              </a:lnSpc>
              <a:spcBef>
                <a:spcPct val="0"/>
              </a:spcBef>
              <a:buFontTx/>
              <a:buChar char="•"/>
            </a:pPr>
            <a:r>
              <a:rPr lang="en-US" sz="2000" dirty="0">
                <a:solidFill>
                  <a:srgbClr val="56127A"/>
                </a:solidFill>
                <a:latin typeface="Arial" panose="020B0604020202020204" pitchFamily="34" charset="0"/>
                <a:cs typeface="Arial" panose="020B0604020202020204" pitchFamily="34" charset="0"/>
              </a:rPr>
              <a:t> ptr</a:t>
            </a:r>
            <a:r>
              <a:rPr lang="en-US" sz="2000" baseline="-25000" dirty="0">
                <a:solidFill>
                  <a:srgbClr val="56127A"/>
                </a:solidFill>
                <a:latin typeface="Arial" panose="020B0604020202020204" pitchFamily="34" charset="0"/>
                <a:cs typeface="Arial" panose="020B0604020202020204" pitchFamily="34" charset="0"/>
              </a:rPr>
              <a:t>2</a:t>
            </a:r>
            <a:r>
              <a:rPr lang="en-US" sz="2000" dirty="0">
                <a:solidFill>
                  <a:srgbClr val="56127A"/>
                </a:solidFill>
                <a:latin typeface="Arial" panose="020B0604020202020204" pitchFamily="34" charset="0"/>
                <a:cs typeface="Arial" panose="020B0604020202020204" pitchFamily="34" charset="0"/>
              </a:rPr>
              <a:t> is incremented only if the “use” bit is marked free</a:t>
            </a:r>
          </a:p>
        </p:txBody>
      </p:sp>
    </p:spTree>
    <p:extLst>
      <p:ext uri="{BB962C8B-B14F-4D97-AF65-F5344CB8AC3E}">
        <p14:creationId xmlns:p14="http://schemas.microsoft.com/office/powerpoint/2010/main" val="334677979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128</a:t>
            </a:fld>
            <a:endParaRPr lang="en-US" altLang="en-US"/>
          </a:p>
        </p:txBody>
      </p:sp>
      <p:sp>
        <p:nvSpPr>
          <p:cNvPr id="45059" name="Text Box 2"/>
          <p:cNvSpPr txBox="1">
            <a:spLocks noChangeArrowheads="1"/>
          </p:cNvSpPr>
          <p:nvPr/>
        </p:nvSpPr>
        <p:spPr bwMode="auto">
          <a:xfrm>
            <a:off x="431197" y="127268"/>
            <a:ext cx="802534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Renaming &amp; Out-of-order Issue </a:t>
            </a:r>
          </a:p>
          <a:p>
            <a:pPr>
              <a:spcBef>
                <a:spcPct val="0"/>
              </a:spcBef>
              <a:buNone/>
            </a:pPr>
            <a:r>
              <a:rPr lang="en-US" altLang="en-US" sz="2400" i="1" dirty="0">
                <a:solidFill>
                  <a:srgbClr val="CC0000"/>
                </a:solidFill>
                <a:latin typeface="Arial" panose="020B0604020202020204" pitchFamily="34" charset="0"/>
              </a:rPr>
              <a:t>An example</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Rectangle 3"/>
          <p:cNvSpPr>
            <a:spLocks noChangeArrowheads="1"/>
          </p:cNvSpPr>
          <p:nvPr/>
        </p:nvSpPr>
        <p:spPr bwMode="auto">
          <a:xfrm>
            <a:off x="4449763" y="4913492"/>
            <a:ext cx="4198937" cy="1308100"/>
          </a:xfrm>
          <a:prstGeom prst="rect">
            <a:avLst/>
          </a:prstGeom>
          <a:noFill/>
          <a:ln w="25400">
            <a:noFill/>
            <a:miter lim="800000"/>
            <a:headEnd/>
            <a:tailEnd/>
          </a:ln>
          <a:effectLst/>
        </p:spPr>
        <p:txBody>
          <a:bodyPr wrap="none" lIns="90488" tIns="44450" rIns="90488" bIns="44450">
            <a:prstTxWarp prst="textNoShape">
              <a:avLst/>
            </a:prstTxWarp>
            <a:spAutoFit/>
          </a:bodyPr>
          <a:lstStyle/>
          <a:p>
            <a:pPr>
              <a:spcBef>
                <a:spcPct val="0"/>
              </a:spcBef>
              <a:buFontTx/>
              <a:buChar char="•"/>
            </a:pPr>
            <a:r>
              <a:rPr lang="en-US" sz="2000" i="1">
                <a:solidFill>
                  <a:srgbClr val="000000"/>
                </a:solidFill>
                <a:latin typeface="Verdana" charset="0"/>
              </a:rPr>
              <a:t> When are tags in sources </a:t>
            </a:r>
          </a:p>
          <a:p>
            <a:pPr>
              <a:spcBef>
                <a:spcPct val="0"/>
              </a:spcBef>
            </a:pPr>
            <a:r>
              <a:rPr lang="en-US" sz="2000" i="1">
                <a:solidFill>
                  <a:srgbClr val="000000"/>
                </a:solidFill>
                <a:latin typeface="Verdana" charset="0"/>
              </a:rPr>
              <a:t>   replaced by data?</a:t>
            </a:r>
          </a:p>
          <a:p>
            <a:pPr>
              <a:spcBef>
                <a:spcPct val="0"/>
              </a:spcBef>
            </a:pPr>
            <a:endParaRPr lang="en-US" sz="2000" i="1">
              <a:solidFill>
                <a:srgbClr val="000000"/>
              </a:solidFill>
              <a:latin typeface="Verdana" charset="0"/>
            </a:endParaRPr>
          </a:p>
          <a:p>
            <a:pPr>
              <a:spcBef>
                <a:spcPct val="0"/>
              </a:spcBef>
              <a:buFontTx/>
              <a:buChar char="•"/>
            </a:pPr>
            <a:r>
              <a:rPr lang="en-US" sz="2000" i="1">
                <a:solidFill>
                  <a:srgbClr val="000000"/>
                </a:solidFill>
                <a:latin typeface="Verdana" charset="0"/>
              </a:rPr>
              <a:t> When can a name be reused?</a:t>
            </a:r>
          </a:p>
        </p:txBody>
      </p:sp>
      <p:sp>
        <p:nvSpPr>
          <p:cNvPr id="33" name="Rectangle 4"/>
          <p:cNvSpPr>
            <a:spLocks noChangeArrowheads="1"/>
          </p:cNvSpPr>
          <p:nvPr/>
        </p:nvSpPr>
        <p:spPr bwMode="auto">
          <a:xfrm>
            <a:off x="141288" y="4722992"/>
            <a:ext cx="4097164" cy="1936428"/>
          </a:xfrm>
          <a:prstGeom prst="rect">
            <a:avLst/>
          </a:prstGeom>
          <a:noFill/>
          <a:ln w="9525">
            <a:solidFill>
              <a:srgbClr val="FF0000"/>
            </a:solidFill>
            <a:miter lim="800000"/>
            <a:headEnd/>
            <a:tailEnd/>
          </a:ln>
          <a:effectLst/>
        </p:spPr>
        <p:txBody>
          <a:bodyPr wrap="none" lIns="90488" tIns="44450" rIns="90488" bIns="44450">
            <a:prstTxWarp prst="textNoShape">
              <a:avLst/>
            </a:prstTxWarp>
            <a:spAutoFit/>
          </a:bodyPr>
          <a:lstStyle/>
          <a:p>
            <a:pPr>
              <a:spcBef>
                <a:spcPct val="0"/>
              </a:spcBef>
            </a:pPr>
            <a:r>
              <a:rPr lang="en-US" sz="2000" i="1" dirty="0">
                <a:solidFill>
                  <a:srgbClr val="56127A"/>
                </a:solidFill>
                <a:latin typeface="Calibri"/>
                <a:cs typeface="Calibri"/>
              </a:rPr>
              <a:t>1</a:t>
            </a:r>
            <a:r>
              <a:rPr lang="en-US" sz="2000" dirty="0">
                <a:solidFill>
                  <a:srgbClr val="56127A"/>
                </a:solidFill>
                <a:latin typeface="Calibri"/>
                <a:cs typeface="Calibri"/>
              </a:rPr>
              <a:t> FLD		f2, 	34(x2)</a:t>
            </a:r>
          </a:p>
          <a:p>
            <a:pPr>
              <a:spcBef>
                <a:spcPct val="0"/>
              </a:spcBef>
            </a:pPr>
            <a:r>
              <a:rPr lang="en-US" sz="2000" i="1" dirty="0">
                <a:solidFill>
                  <a:srgbClr val="56127A"/>
                </a:solidFill>
                <a:latin typeface="Calibri"/>
                <a:cs typeface="Calibri"/>
              </a:rPr>
              <a:t>2</a:t>
            </a:r>
            <a:r>
              <a:rPr lang="en-US" sz="2000" dirty="0">
                <a:solidFill>
                  <a:srgbClr val="56127A"/>
                </a:solidFill>
                <a:latin typeface="Calibri"/>
                <a:cs typeface="Calibri"/>
              </a:rPr>
              <a:t> FLD		f4,	45(x3)</a:t>
            </a:r>
          </a:p>
          <a:p>
            <a:pPr>
              <a:spcBef>
                <a:spcPct val="0"/>
              </a:spcBef>
            </a:pPr>
            <a:r>
              <a:rPr lang="en-US" sz="2000" i="1" dirty="0">
                <a:solidFill>
                  <a:srgbClr val="56127A"/>
                </a:solidFill>
                <a:latin typeface="Calibri"/>
                <a:cs typeface="Calibri"/>
              </a:rPr>
              <a:t>3</a:t>
            </a:r>
            <a:r>
              <a:rPr lang="en-US" sz="2000" dirty="0">
                <a:solidFill>
                  <a:srgbClr val="56127A"/>
                </a:solidFill>
                <a:latin typeface="Calibri"/>
                <a:cs typeface="Calibri"/>
              </a:rPr>
              <a:t> FMULT.D	f6,	f4,	f2</a:t>
            </a:r>
          </a:p>
          <a:p>
            <a:pPr>
              <a:spcBef>
                <a:spcPct val="0"/>
              </a:spcBef>
            </a:pPr>
            <a:r>
              <a:rPr lang="en-US" sz="2000" i="1" dirty="0">
                <a:solidFill>
                  <a:srgbClr val="56127A"/>
                </a:solidFill>
                <a:latin typeface="Calibri"/>
                <a:cs typeface="Calibri"/>
              </a:rPr>
              <a:t>4</a:t>
            </a:r>
            <a:r>
              <a:rPr lang="en-US" sz="2000" dirty="0">
                <a:solidFill>
                  <a:srgbClr val="56127A"/>
                </a:solidFill>
                <a:latin typeface="Calibri"/>
                <a:cs typeface="Calibri"/>
              </a:rPr>
              <a:t> FSUB.D	f8,	f2,	f2</a:t>
            </a:r>
          </a:p>
          <a:p>
            <a:pPr>
              <a:spcBef>
                <a:spcPct val="0"/>
              </a:spcBef>
            </a:pPr>
            <a:r>
              <a:rPr lang="en-US" sz="2000" i="1" dirty="0">
                <a:solidFill>
                  <a:srgbClr val="56127A"/>
                </a:solidFill>
                <a:latin typeface="Calibri"/>
                <a:cs typeface="Calibri"/>
              </a:rPr>
              <a:t>5</a:t>
            </a:r>
            <a:r>
              <a:rPr lang="en-US" sz="2000" dirty="0">
                <a:solidFill>
                  <a:srgbClr val="56127A"/>
                </a:solidFill>
                <a:latin typeface="Calibri"/>
                <a:cs typeface="Calibri"/>
              </a:rPr>
              <a:t> FDIV.D		f4,	f2,	f8</a:t>
            </a:r>
          </a:p>
          <a:p>
            <a:pPr>
              <a:spcBef>
                <a:spcPct val="0"/>
              </a:spcBef>
            </a:pPr>
            <a:r>
              <a:rPr lang="en-US" sz="2000" i="1" dirty="0">
                <a:solidFill>
                  <a:srgbClr val="56127A"/>
                </a:solidFill>
                <a:latin typeface="Calibri"/>
                <a:cs typeface="Calibri"/>
              </a:rPr>
              <a:t>6</a:t>
            </a:r>
            <a:r>
              <a:rPr lang="en-US" sz="2000" dirty="0">
                <a:solidFill>
                  <a:srgbClr val="56127A"/>
                </a:solidFill>
                <a:latin typeface="Calibri"/>
                <a:cs typeface="Calibri"/>
              </a:rPr>
              <a:t> FADD.D	f10,	f6,	f4</a:t>
            </a:r>
          </a:p>
        </p:txBody>
      </p:sp>
      <p:grpSp>
        <p:nvGrpSpPr>
          <p:cNvPr id="34" name="Group 5"/>
          <p:cNvGrpSpPr>
            <a:grpSpLocks/>
          </p:cNvGrpSpPr>
          <p:nvPr/>
        </p:nvGrpSpPr>
        <p:grpSpPr bwMode="auto">
          <a:xfrm>
            <a:off x="955675" y="1125717"/>
            <a:ext cx="7662863" cy="3457575"/>
            <a:chOff x="602" y="736"/>
            <a:chExt cx="4827" cy="2178"/>
          </a:xfrm>
        </p:grpSpPr>
        <p:sp>
          <p:nvSpPr>
            <p:cNvPr id="35" name="Rectangle 6"/>
            <p:cNvSpPr>
              <a:spLocks noChangeArrowheads="1"/>
            </p:cNvSpPr>
            <p:nvPr/>
          </p:nvSpPr>
          <p:spPr bwMode="auto">
            <a:xfrm>
              <a:off x="602" y="736"/>
              <a:ext cx="1373" cy="248"/>
            </a:xfrm>
            <a:prstGeom prst="rect">
              <a:avLst/>
            </a:prstGeom>
            <a:noFill/>
            <a:ln w="25400">
              <a:noFill/>
              <a:miter lim="800000"/>
              <a:headEnd/>
              <a:tailEnd/>
            </a:ln>
            <a:effectLst/>
          </p:spPr>
          <p:txBody>
            <a:bodyPr wrap="none" lIns="90488" tIns="44450" rIns="90488" bIns="44450">
              <a:prstTxWarp prst="textNoShape">
                <a:avLst/>
              </a:prstTxWarp>
              <a:spAutoFit/>
            </a:bodyPr>
            <a:lstStyle/>
            <a:p>
              <a:pPr algn="ctr">
                <a:spcBef>
                  <a:spcPct val="0"/>
                </a:spcBef>
              </a:pPr>
              <a:r>
                <a:rPr lang="en-US" sz="2000" i="1">
                  <a:solidFill>
                    <a:srgbClr val="000000"/>
                  </a:solidFill>
                  <a:latin typeface="Verdana" charset="0"/>
                </a:rPr>
                <a:t>Renaming table</a:t>
              </a:r>
            </a:p>
          </p:txBody>
        </p:sp>
        <p:sp>
          <p:nvSpPr>
            <p:cNvPr id="36" name="Rectangle 7"/>
            <p:cNvSpPr>
              <a:spLocks noChangeArrowheads="1"/>
            </p:cNvSpPr>
            <p:nvPr/>
          </p:nvSpPr>
          <p:spPr bwMode="auto">
            <a:xfrm>
              <a:off x="3072" y="736"/>
              <a:ext cx="1283" cy="248"/>
            </a:xfrm>
            <a:prstGeom prst="rect">
              <a:avLst/>
            </a:prstGeom>
            <a:noFill/>
            <a:ln w="25400">
              <a:noFill/>
              <a:miter lim="800000"/>
              <a:headEnd/>
              <a:tailEnd/>
            </a:ln>
            <a:effectLst/>
          </p:spPr>
          <p:txBody>
            <a:bodyPr wrap="none" lIns="90488" tIns="44450" rIns="90488" bIns="44450">
              <a:prstTxWarp prst="textNoShape">
                <a:avLst/>
              </a:prstTxWarp>
              <a:spAutoFit/>
            </a:bodyPr>
            <a:lstStyle/>
            <a:p>
              <a:pPr>
                <a:spcBef>
                  <a:spcPct val="0"/>
                </a:spcBef>
              </a:pPr>
              <a:r>
                <a:rPr lang="en-US" sz="2000" i="1">
                  <a:solidFill>
                    <a:srgbClr val="000000"/>
                  </a:solidFill>
                  <a:latin typeface="Verdana" charset="0"/>
                </a:rPr>
                <a:t>Reorder buffer</a:t>
              </a:r>
            </a:p>
          </p:txBody>
        </p:sp>
        <p:sp>
          <p:nvSpPr>
            <p:cNvPr id="37" name="Rectangle 8"/>
            <p:cNvSpPr>
              <a:spLocks noChangeArrowheads="1"/>
            </p:cNvSpPr>
            <p:nvPr/>
          </p:nvSpPr>
          <p:spPr bwMode="auto">
            <a:xfrm>
              <a:off x="2160" y="951"/>
              <a:ext cx="2947" cy="229"/>
            </a:xfrm>
            <a:prstGeom prst="rect">
              <a:avLst/>
            </a:prstGeom>
            <a:noFill/>
            <a:ln w="25400">
              <a:noFill/>
              <a:miter lim="800000"/>
              <a:headEnd/>
              <a:tailEnd/>
            </a:ln>
            <a:effectLst/>
          </p:spPr>
          <p:txBody>
            <a:bodyPr wrap="none" lIns="90488" tIns="44450" rIns="90488" bIns="44450">
              <a:prstTxWarp prst="textNoShape">
                <a:avLst/>
              </a:prstTxWarp>
              <a:spAutoFit/>
            </a:bodyPr>
            <a:lstStyle/>
            <a:p>
              <a:pPr>
                <a:spcBef>
                  <a:spcPct val="0"/>
                </a:spcBef>
              </a:pPr>
              <a:r>
                <a:rPr lang="en-US" sz="1800" dirty="0">
                  <a:solidFill>
                    <a:srgbClr val="000000"/>
                  </a:solidFill>
                  <a:latin typeface="Verdana" charset="0"/>
                </a:rPr>
                <a:t>Ins# use exec   op  p1   src1   p2  src2</a:t>
              </a:r>
            </a:p>
          </p:txBody>
        </p:sp>
        <p:sp>
          <p:nvSpPr>
            <p:cNvPr id="38" name="Rectangle 9"/>
            <p:cNvSpPr>
              <a:spLocks noChangeArrowheads="1"/>
            </p:cNvSpPr>
            <p:nvPr/>
          </p:nvSpPr>
          <p:spPr bwMode="auto">
            <a:xfrm>
              <a:off x="5209" y="1107"/>
              <a:ext cx="220" cy="1191"/>
            </a:xfrm>
            <a:prstGeom prst="rect">
              <a:avLst/>
            </a:prstGeom>
            <a:noFill/>
            <a:ln w="25400">
              <a:noFill/>
              <a:miter lim="800000"/>
              <a:headEnd/>
              <a:tailEnd/>
            </a:ln>
            <a:effectLst/>
          </p:spPr>
          <p:txBody>
            <a:bodyPr wrap="none" lIns="90488" tIns="44450" rIns="90488" bIns="44450">
              <a:prstTxWarp prst="textNoShape">
                <a:avLst/>
              </a:prstTxWarp>
              <a:spAutoFit/>
            </a:bodyPr>
            <a:lstStyle/>
            <a:p>
              <a:pPr>
                <a:spcBef>
                  <a:spcPct val="0"/>
                </a:spcBef>
              </a:pPr>
              <a:r>
                <a:rPr lang="en-US" i="1">
                  <a:solidFill>
                    <a:srgbClr val="000000"/>
                  </a:solidFill>
                  <a:latin typeface="Verdana" charset="0"/>
                </a:rPr>
                <a:t>t</a:t>
              </a:r>
              <a:r>
                <a:rPr lang="en-US" i="1" baseline="-25000">
                  <a:solidFill>
                    <a:srgbClr val="000000"/>
                  </a:solidFill>
                  <a:latin typeface="Verdana" charset="0"/>
                </a:rPr>
                <a:t>1</a:t>
              </a:r>
              <a:endParaRPr lang="en-US" i="1">
                <a:solidFill>
                  <a:srgbClr val="000000"/>
                </a:solidFill>
                <a:latin typeface="Verdana" charset="0"/>
              </a:endParaRPr>
            </a:p>
            <a:p>
              <a:pPr>
                <a:spcBef>
                  <a:spcPct val="0"/>
                </a:spcBef>
              </a:pPr>
              <a:r>
                <a:rPr lang="en-US" i="1">
                  <a:solidFill>
                    <a:srgbClr val="000000"/>
                  </a:solidFill>
                  <a:latin typeface="Verdana" charset="0"/>
                </a:rPr>
                <a:t>t</a:t>
              </a:r>
              <a:r>
                <a:rPr lang="en-US" i="1" baseline="-25000">
                  <a:solidFill>
                    <a:srgbClr val="000000"/>
                  </a:solidFill>
                  <a:latin typeface="Verdana" charset="0"/>
                </a:rPr>
                <a:t>2</a:t>
              </a:r>
              <a:endParaRPr lang="en-US" i="1">
                <a:solidFill>
                  <a:srgbClr val="000000"/>
                </a:solidFill>
                <a:latin typeface="Verdana" charset="0"/>
              </a:endParaRPr>
            </a:p>
            <a:p>
              <a:pPr>
                <a:spcBef>
                  <a:spcPct val="0"/>
                </a:spcBef>
              </a:pPr>
              <a:r>
                <a:rPr lang="en-US" sz="1800" i="1">
                  <a:solidFill>
                    <a:srgbClr val="000000"/>
                  </a:solidFill>
                </a:rPr>
                <a:t>t</a:t>
              </a:r>
              <a:r>
                <a:rPr lang="en-US" sz="1800" i="1" baseline="-25000">
                  <a:solidFill>
                    <a:srgbClr val="000000"/>
                  </a:solidFill>
                </a:rPr>
                <a:t>3</a:t>
              </a:r>
            </a:p>
            <a:p>
              <a:pPr>
                <a:spcBef>
                  <a:spcPct val="0"/>
                </a:spcBef>
              </a:pPr>
              <a:r>
                <a:rPr lang="en-US" sz="1800" i="1">
                  <a:solidFill>
                    <a:srgbClr val="000000"/>
                  </a:solidFill>
                </a:rPr>
                <a:t>t</a:t>
              </a:r>
              <a:r>
                <a:rPr lang="en-US" sz="1800" i="1" baseline="-25000">
                  <a:solidFill>
                    <a:srgbClr val="000000"/>
                  </a:solidFill>
                </a:rPr>
                <a:t>4</a:t>
              </a:r>
            </a:p>
            <a:p>
              <a:pPr>
                <a:spcBef>
                  <a:spcPct val="0"/>
                </a:spcBef>
              </a:pPr>
              <a:r>
                <a:rPr lang="en-US" sz="1800" i="1">
                  <a:solidFill>
                    <a:srgbClr val="000000"/>
                  </a:solidFill>
                </a:rPr>
                <a:t>t</a:t>
              </a:r>
              <a:r>
                <a:rPr lang="en-US" sz="1800" i="1" baseline="-25000">
                  <a:solidFill>
                    <a:srgbClr val="000000"/>
                  </a:solidFill>
                </a:rPr>
                <a:t>5</a:t>
              </a:r>
            </a:p>
            <a:p>
              <a:pPr>
                <a:spcBef>
                  <a:spcPct val="0"/>
                </a:spcBef>
              </a:pPr>
              <a:r>
                <a:rPr lang="en-US" i="1">
                  <a:solidFill>
                    <a:srgbClr val="000000"/>
                  </a:solidFill>
                  <a:latin typeface="Verdana" charset="0"/>
                </a:rPr>
                <a:t>.</a:t>
              </a:r>
            </a:p>
            <a:p>
              <a:pPr>
                <a:spcBef>
                  <a:spcPct val="0"/>
                </a:spcBef>
              </a:pPr>
              <a:r>
                <a:rPr lang="en-US" i="1">
                  <a:solidFill>
                    <a:srgbClr val="000000"/>
                  </a:solidFill>
                  <a:latin typeface="Verdana" charset="0"/>
                </a:rPr>
                <a:t>.</a:t>
              </a:r>
            </a:p>
          </p:txBody>
        </p:sp>
        <p:sp>
          <p:nvSpPr>
            <p:cNvPr id="39" name="Rectangle 10"/>
            <p:cNvSpPr>
              <a:spLocks noChangeArrowheads="1"/>
            </p:cNvSpPr>
            <p:nvPr/>
          </p:nvSpPr>
          <p:spPr bwMode="auto">
            <a:xfrm>
              <a:off x="2180" y="1164"/>
              <a:ext cx="2988" cy="1712"/>
            </a:xfrm>
            <a:prstGeom prst="rect">
              <a:avLst/>
            </a:prstGeom>
            <a:noFill/>
            <a:ln w="25400">
              <a:solidFill>
                <a:schemeClr val="tx1"/>
              </a:solidFill>
              <a:miter lim="800000"/>
              <a:headEnd/>
              <a:tailEnd/>
            </a:ln>
            <a:effectLst/>
          </p:spPr>
          <p:txBody>
            <a:bodyPr wrap="none" anchor="ctr">
              <a:prstTxWarp prst="textNoShape">
                <a:avLst/>
              </a:prstTxWarp>
            </a:bodyPr>
            <a:lstStyle/>
            <a:p>
              <a:pPr algn="ctr"/>
              <a:endParaRPr lang="en-US">
                <a:solidFill>
                  <a:srgbClr val="000000"/>
                </a:solidFill>
              </a:endParaRPr>
            </a:p>
          </p:txBody>
        </p:sp>
        <p:sp>
          <p:nvSpPr>
            <p:cNvPr id="40" name="Line 11"/>
            <p:cNvSpPr>
              <a:spLocks noChangeShapeType="1"/>
            </p:cNvSpPr>
            <p:nvPr/>
          </p:nvSpPr>
          <p:spPr bwMode="auto">
            <a:xfrm>
              <a:off x="2588" y="1179"/>
              <a:ext cx="0" cy="1704"/>
            </a:xfrm>
            <a:prstGeom prst="line">
              <a:avLst/>
            </a:prstGeom>
            <a:noFill/>
            <a:ln w="25400">
              <a:solidFill>
                <a:schemeClr val="tx1"/>
              </a:solidFill>
              <a:round/>
              <a:headEnd/>
              <a:tailEnd/>
            </a:ln>
            <a:effectLst/>
          </p:spPr>
          <p:txBody>
            <a:bodyPr wrap="none" anchor="ctr">
              <a:prstTxWarp prst="textNoShape">
                <a:avLst/>
              </a:prstTxWarp>
            </a:bodyPr>
            <a:lstStyle/>
            <a:p>
              <a:pPr algn="ctr"/>
              <a:endParaRPr lang="en-US">
                <a:solidFill>
                  <a:srgbClr val="000000"/>
                </a:solidFill>
              </a:endParaRPr>
            </a:p>
          </p:txBody>
        </p:sp>
        <p:sp>
          <p:nvSpPr>
            <p:cNvPr id="41" name="Line 12"/>
            <p:cNvSpPr>
              <a:spLocks noChangeShapeType="1"/>
            </p:cNvSpPr>
            <p:nvPr/>
          </p:nvSpPr>
          <p:spPr bwMode="auto">
            <a:xfrm>
              <a:off x="2876" y="1173"/>
              <a:ext cx="0" cy="1704"/>
            </a:xfrm>
            <a:prstGeom prst="line">
              <a:avLst/>
            </a:prstGeom>
            <a:noFill/>
            <a:ln w="25400">
              <a:solidFill>
                <a:schemeClr val="tx1"/>
              </a:solidFill>
              <a:round/>
              <a:headEnd/>
              <a:tailEnd/>
            </a:ln>
            <a:effectLst/>
          </p:spPr>
          <p:txBody>
            <a:bodyPr wrap="none" anchor="ctr">
              <a:prstTxWarp prst="textNoShape">
                <a:avLst/>
              </a:prstTxWarp>
            </a:bodyPr>
            <a:lstStyle/>
            <a:p>
              <a:pPr algn="ctr"/>
              <a:endParaRPr lang="en-US">
                <a:solidFill>
                  <a:srgbClr val="000000"/>
                </a:solidFill>
              </a:endParaRPr>
            </a:p>
          </p:txBody>
        </p:sp>
        <p:sp>
          <p:nvSpPr>
            <p:cNvPr id="42" name="Line 13"/>
            <p:cNvSpPr>
              <a:spLocks noChangeShapeType="1"/>
            </p:cNvSpPr>
            <p:nvPr/>
          </p:nvSpPr>
          <p:spPr bwMode="auto">
            <a:xfrm>
              <a:off x="4403" y="1166"/>
              <a:ext cx="0" cy="1704"/>
            </a:xfrm>
            <a:prstGeom prst="line">
              <a:avLst/>
            </a:prstGeom>
            <a:noFill/>
            <a:ln w="25400">
              <a:solidFill>
                <a:schemeClr val="tx1"/>
              </a:solidFill>
              <a:round/>
              <a:headEnd/>
              <a:tailEnd/>
            </a:ln>
            <a:effectLst/>
          </p:spPr>
          <p:txBody>
            <a:bodyPr wrap="none" anchor="ctr">
              <a:prstTxWarp prst="textNoShape">
                <a:avLst/>
              </a:prstTxWarp>
            </a:bodyPr>
            <a:lstStyle/>
            <a:p>
              <a:pPr algn="ctr"/>
              <a:endParaRPr lang="en-US">
                <a:solidFill>
                  <a:srgbClr val="000000"/>
                </a:solidFill>
              </a:endParaRPr>
            </a:p>
          </p:txBody>
        </p:sp>
        <p:sp>
          <p:nvSpPr>
            <p:cNvPr id="43" name="Line 14"/>
            <p:cNvSpPr>
              <a:spLocks noChangeShapeType="1"/>
            </p:cNvSpPr>
            <p:nvPr/>
          </p:nvSpPr>
          <p:spPr bwMode="auto">
            <a:xfrm>
              <a:off x="3812" y="1162"/>
              <a:ext cx="0" cy="1712"/>
            </a:xfrm>
            <a:prstGeom prst="line">
              <a:avLst/>
            </a:prstGeom>
            <a:noFill/>
            <a:ln w="12700">
              <a:solidFill>
                <a:schemeClr val="tx1"/>
              </a:solidFill>
              <a:round/>
              <a:headEnd/>
              <a:tailEnd/>
            </a:ln>
            <a:effectLst/>
          </p:spPr>
          <p:txBody>
            <a:bodyPr wrap="none" anchor="ctr">
              <a:prstTxWarp prst="textNoShape">
                <a:avLst/>
              </a:prstTxWarp>
            </a:bodyPr>
            <a:lstStyle/>
            <a:p>
              <a:pPr algn="ctr"/>
              <a:endParaRPr lang="en-US">
                <a:solidFill>
                  <a:srgbClr val="000000"/>
                </a:solidFill>
              </a:endParaRPr>
            </a:p>
          </p:txBody>
        </p:sp>
        <p:sp>
          <p:nvSpPr>
            <p:cNvPr id="44" name="Line 15"/>
            <p:cNvSpPr>
              <a:spLocks noChangeShapeType="1"/>
            </p:cNvSpPr>
            <p:nvPr/>
          </p:nvSpPr>
          <p:spPr bwMode="auto">
            <a:xfrm>
              <a:off x="4584" y="1163"/>
              <a:ext cx="0" cy="1702"/>
            </a:xfrm>
            <a:prstGeom prst="line">
              <a:avLst/>
            </a:prstGeom>
            <a:noFill/>
            <a:ln w="12700">
              <a:solidFill>
                <a:schemeClr val="tx1"/>
              </a:solidFill>
              <a:round/>
              <a:headEnd/>
              <a:tailEnd/>
            </a:ln>
            <a:effectLst/>
          </p:spPr>
          <p:txBody>
            <a:bodyPr wrap="none" anchor="ctr">
              <a:prstTxWarp prst="textNoShape">
                <a:avLst/>
              </a:prstTxWarp>
            </a:bodyPr>
            <a:lstStyle/>
            <a:p>
              <a:pPr algn="ctr"/>
              <a:endParaRPr lang="en-US">
                <a:solidFill>
                  <a:srgbClr val="000000"/>
                </a:solidFill>
              </a:endParaRPr>
            </a:p>
          </p:txBody>
        </p:sp>
        <p:grpSp>
          <p:nvGrpSpPr>
            <p:cNvPr id="45" name="Group 16"/>
            <p:cNvGrpSpPr>
              <a:grpSpLocks/>
            </p:cNvGrpSpPr>
            <p:nvPr/>
          </p:nvGrpSpPr>
          <p:grpSpPr bwMode="auto">
            <a:xfrm>
              <a:off x="2179" y="1316"/>
              <a:ext cx="2976" cy="1392"/>
              <a:chOff x="2181" y="1347"/>
              <a:chExt cx="2976" cy="1392"/>
            </a:xfrm>
          </p:grpSpPr>
          <p:sp>
            <p:nvSpPr>
              <p:cNvPr id="63" name="Line 17"/>
              <p:cNvSpPr>
                <a:spLocks noChangeShapeType="1"/>
              </p:cNvSpPr>
              <p:nvPr/>
            </p:nvSpPr>
            <p:spPr bwMode="auto">
              <a:xfrm>
                <a:off x="2188" y="1347"/>
                <a:ext cx="2962" cy="0"/>
              </a:xfrm>
              <a:prstGeom prst="line">
                <a:avLst/>
              </a:prstGeom>
              <a:noFill/>
              <a:ln w="25400">
                <a:solidFill>
                  <a:schemeClr val="tx1"/>
                </a:solidFill>
                <a:round/>
                <a:headEnd/>
                <a:tailEnd/>
              </a:ln>
              <a:effectLst/>
            </p:spPr>
            <p:txBody>
              <a:bodyPr wrap="none" anchor="ctr">
                <a:prstTxWarp prst="textNoShape">
                  <a:avLst/>
                </a:prstTxWarp>
              </a:bodyPr>
              <a:lstStyle/>
              <a:p>
                <a:pPr algn="ctr"/>
                <a:endParaRPr lang="en-US">
                  <a:solidFill>
                    <a:srgbClr val="000000"/>
                  </a:solidFill>
                </a:endParaRPr>
              </a:p>
            </p:txBody>
          </p:sp>
          <p:sp>
            <p:nvSpPr>
              <p:cNvPr id="64" name="Line 18"/>
              <p:cNvSpPr>
                <a:spLocks noChangeShapeType="1"/>
              </p:cNvSpPr>
              <p:nvPr/>
            </p:nvSpPr>
            <p:spPr bwMode="auto">
              <a:xfrm>
                <a:off x="2188" y="1523"/>
                <a:ext cx="2962" cy="0"/>
              </a:xfrm>
              <a:prstGeom prst="line">
                <a:avLst/>
              </a:prstGeom>
              <a:noFill/>
              <a:ln w="25400">
                <a:solidFill>
                  <a:schemeClr val="tx1"/>
                </a:solidFill>
                <a:round/>
                <a:headEnd/>
                <a:tailEnd/>
              </a:ln>
              <a:effectLst/>
            </p:spPr>
            <p:txBody>
              <a:bodyPr wrap="none" anchor="ctr">
                <a:prstTxWarp prst="textNoShape">
                  <a:avLst/>
                </a:prstTxWarp>
              </a:bodyPr>
              <a:lstStyle/>
              <a:p>
                <a:pPr algn="ctr"/>
                <a:endParaRPr lang="en-US">
                  <a:solidFill>
                    <a:srgbClr val="000000"/>
                  </a:solidFill>
                </a:endParaRPr>
              </a:p>
            </p:txBody>
          </p:sp>
          <p:sp>
            <p:nvSpPr>
              <p:cNvPr id="65" name="Line 19"/>
              <p:cNvSpPr>
                <a:spLocks noChangeShapeType="1"/>
              </p:cNvSpPr>
              <p:nvPr/>
            </p:nvSpPr>
            <p:spPr bwMode="auto">
              <a:xfrm>
                <a:off x="2181" y="1691"/>
                <a:ext cx="2962" cy="0"/>
              </a:xfrm>
              <a:prstGeom prst="line">
                <a:avLst/>
              </a:prstGeom>
              <a:noFill/>
              <a:ln w="25400">
                <a:solidFill>
                  <a:schemeClr val="tx1"/>
                </a:solidFill>
                <a:round/>
                <a:headEnd/>
                <a:tailEnd/>
              </a:ln>
              <a:effectLst/>
            </p:spPr>
            <p:txBody>
              <a:bodyPr wrap="none" anchor="ctr">
                <a:prstTxWarp prst="textNoShape">
                  <a:avLst/>
                </a:prstTxWarp>
              </a:bodyPr>
              <a:lstStyle/>
              <a:p>
                <a:pPr algn="ctr"/>
                <a:endParaRPr lang="en-US">
                  <a:solidFill>
                    <a:srgbClr val="000000"/>
                  </a:solidFill>
                </a:endParaRPr>
              </a:p>
            </p:txBody>
          </p:sp>
          <p:sp>
            <p:nvSpPr>
              <p:cNvPr id="66" name="Line 20"/>
              <p:cNvSpPr>
                <a:spLocks noChangeShapeType="1"/>
              </p:cNvSpPr>
              <p:nvPr/>
            </p:nvSpPr>
            <p:spPr bwMode="auto">
              <a:xfrm>
                <a:off x="2188" y="1851"/>
                <a:ext cx="2962" cy="0"/>
              </a:xfrm>
              <a:prstGeom prst="line">
                <a:avLst/>
              </a:prstGeom>
              <a:noFill/>
              <a:ln w="25400">
                <a:solidFill>
                  <a:schemeClr val="tx1"/>
                </a:solidFill>
                <a:round/>
                <a:headEnd/>
                <a:tailEnd/>
              </a:ln>
              <a:effectLst/>
            </p:spPr>
            <p:txBody>
              <a:bodyPr wrap="none" anchor="ctr">
                <a:prstTxWarp prst="textNoShape">
                  <a:avLst/>
                </a:prstTxWarp>
              </a:bodyPr>
              <a:lstStyle/>
              <a:p>
                <a:pPr algn="ctr"/>
                <a:endParaRPr lang="en-US">
                  <a:solidFill>
                    <a:srgbClr val="000000"/>
                  </a:solidFill>
                </a:endParaRPr>
              </a:p>
            </p:txBody>
          </p:sp>
          <p:sp>
            <p:nvSpPr>
              <p:cNvPr id="67" name="Line 21"/>
              <p:cNvSpPr>
                <a:spLocks noChangeShapeType="1"/>
              </p:cNvSpPr>
              <p:nvPr/>
            </p:nvSpPr>
            <p:spPr bwMode="auto">
              <a:xfrm>
                <a:off x="2188" y="2035"/>
                <a:ext cx="2962" cy="0"/>
              </a:xfrm>
              <a:prstGeom prst="line">
                <a:avLst/>
              </a:prstGeom>
              <a:noFill/>
              <a:ln w="25400">
                <a:solidFill>
                  <a:schemeClr val="tx1"/>
                </a:solidFill>
                <a:round/>
                <a:headEnd/>
                <a:tailEnd/>
              </a:ln>
              <a:effectLst/>
            </p:spPr>
            <p:txBody>
              <a:bodyPr wrap="none" anchor="ctr">
                <a:prstTxWarp prst="textNoShape">
                  <a:avLst/>
                </a:prstTxWarp>
              </a:bodyPr>
              <a:lstStyle/>
              <a:p>
                <a:pPr algn="ctr"/>
                <a:endParaRPr lang="en-US">
                  <a:solidFill>
                    <a:srgbClr val="000000"/>
                  </a:solidFill>
                </a:endParaRPr>
              </a:p>
            </p:txBody>
          </p:sp>
          <p:sp>
            <p:nvSpPr>
              <p:cNvPr id="68" name="Line 22"/>
              <p:cNvSpPr>
                <a:spLocks noChangeShapeType="1"/>
              </p:cNvSpPr>
              <p:nvPr/>
            </p:nvSpPr>
            <p:spPr bwMode="auto">
              <a:xfrm>
                <a:off x="2188" y="2195"/>
                <a:ext cx="2962" cy="0"/>
              </a:xfrm>
              <a:prstGeom prst="line">
                <a:avLst/>
              </a:prstGeom>
              <a:noFill/>
              <a:ln w="25400">
                <a:solidFill>
                  <a:schemeClr val="tx1"/>
                </a:solidFill>
                <a:round/>
                <a:headEnd/>
                <a:tailEnd/>
              </a:ln>
              <a:effectLst/>
            </p:spPr>
            <p:txBody>
              <a:bodyPr wrap="none" anchor="ctr">
                <a:prstTxWarp prst="textNoShape">
                  <a:avLst/>
                </a:prstTxWarp>
              </a:bodyPr>
              <a:lstStyle/>
              <a:p>
                <a:pPr algn="ctr"/>
                <a:endParaRPr lang="en-US">
                  <a:solidFill>
                    <a:srgbClr val="000000"/>
                  </a:solidFill>
                </a:endParaRPr>
              </a:p>
            </p:txBody>
          </p:sp>
          <p:sp>
            <p:nvSpPr>
              <p:cNvPr id="69" name="Line 23"/>
              <p:cNvSpPr>
                <a:spLocks noChangeShapeType="1"/>
              </p:cNvSpPr>
              <p:nvPr/>
            </p:nvSpPr>
            <p:spPr bwMode="auto">
              <a:xfrm>
                <a:off x="2181" y="2571"/>
                <a:ext cx="2962" cy="0"/>
              </a:xfrm>
              <a:prstGeom prst="line">
                <a:avLst/>
              </a:prstGeom>
              <a:noFill/>
              <a:ln w="25400">
                <a:solidFill>
                  <a:schemeClr val="tx1"/>
                </a:solidFill>
                <a:round/>
                <a:headEnd/>
                <a:tailEnd/>
              </a:ln>
              <a:effectLst/>
            </p:spPr>
            <p:txBody>
              <a:bodyPr wrap="none" anchor="ctr">
                <a:prstTxWarp prst="textNoShape">
                  <a:avLst/>
                </a:prstTxWarp>
              </a:bodyPr>
              <a:lstStyle/>
              <a:p>
                <a:pPr algn="ctr"/>
                <a:endParaRPr lang="en-US">
                  <a:solidFill>
                    <a:srgbClr val="000000"/>
                  </a:solidFill>
                </a:endParaRPr>
              </a:p>
            </p:txBody>
          </p:sp>
          <p:sp>
            <p:nvSpPr>
              <p:cNvPr id="70" name="Line 24"/>
              <p:cNvSpPr>
                <a:spLocks noChangeShapeType="1"/>
              </p:cNvSpPr>
              <p:nvPr/>
            </p:nvSpPr>
            <p:spPr bwMode="auto">
              <a:xfrm>
                <a:off x="2181" y="2739"/>
                <a:ext cx="2962" cy="0"/>
              </a:xfrm>
              <a:prstGeom prst="line">
                <a:avLst/>
              </a:prstGeom>
              <a:noFill/>
              <a:ln w="25400">
                <a:solidFill>
                  <a:schemeClr val="tx1"/>
                </a:solidFill>
                <a:round/>
                <a:headEnd/>
                <a:tailEnd/>
              </a:ln>
              <a:effectLst/>
            </p:spPr>
            <p:txBody>
              <a:bodyPr wrap="none" anchor="ctr">
                <a:prstTxWarp prst="textNoShape">
                  <a:avLst/>
                </a:prstTxWarp>
              </a:bodyPr>
              <a:lstStyle/>
              <a:p>
                <a:pPr algn="ctr"/>
                <a:endParaRPr lang="en-US">
                  <a:solidFill>
                    <a:srgbClr val="000000"/>
                  </a:solidFill>
                </a:endParaRPr>
              </a:p>
            </p:txBody>
          </p:sp>
          <p:sp>
            <p:nvSpPr>
              <p:cNvPr id="71" name="Line 25"/>
              <p:cNvSpPr>
                <a:spLocks noChangeShapeType="1"/>
              </p:cNvSpPr>
              <p:nvPr/>
            </p:nvSpPr>
            <p:spPr bwMode="auto">
              <a:xfrm>
                <a:off x="2195" y="2379"/>
                <a:ext cx="2962" cy="0"/>
              </a:xfrm>
              <a:prstGeom prst="line">
                <a:avLst/>
              </a:prstGeom>
              <a:noFill/>
              <a:ln w="25400">
                <a:solidFill>
                  <a:schemeClr val="tx1"/>
                </a:solidFill>
                <a:round/>
                <a:headEnd/>
                <a:tailEnd/>
              </a:ln>
              <a:effectLst/>
            </p:spPr>
            <p:txBody>
              <a:bodyPr wrap="none" anchor="ctr">
                <a:prstTxWarp prst="textNoShape">
                  <a:avLst/>
                </a:prstTxWarp>
              </a:bodyPr>
              <a:lstStyle/>
              <a:p>
                <a:pPr algn="ctr"/>
                <a:endParaRPr lang="en-US">
                  <a:solidFill>
                    <a:srgbClr val="000000"/>
                  </a:solidFill>
                </a:endParaRPr>
              </a:p>
            </p:txBody>
          </p:sp>
        </p:grpSp>
        <p:sp>
          <p:nvSpPr>
            <p:cNvPr id="46" name="Rectangle 26"/>
            <p:cNvSpPr>
              <a:spLocks noChangeArrowheads="1"/>
            </p:cNvSpPr>
            <p:nvPr/>
          </p:nvSpPr>
          <p:spPr bwMode="auto">
            <a:xfrm>
              <a:off x="937" y="2685"/>
              <a:ext cx="683" cy="229"/>
            </a:xfrm>
            <a:prstGeom prst="rect">
              <a:avLst/>
            </a:prstGeom>
            <a:noFill/>
            <a:ln w="25400">
              <a:noFill/>
              <a:miter lim="800000"/>
              <a:headEnd/>
              <a:tailEnd/>
            </a:ln>
            <a:effectLst/>
          </p:spPr>
          <p:txBody>
            <a:bodyPr wrap="none" lIns="90488" tIns="44450" rIns="90488" bIns="44450">
              <a:prstTxWarp prst="textNoShape">
                <a:avLst/>
              </a:prstTxWarp>
              <a:spAutoFit/>
            </a:bodyPr>
            <a:lstStyle/>
            <a:p>
              <a:pPr>
                <a:spcBef>
                  <a:spcPct val="0"/>
                </a:spcBef>
              </a:pPr>
              <a:r>
                <a:rPr lang="en-US" sz="1800">
                  <a:solidFill>
                    <a:srgbClr val="919191"/>
                  </a:solidFill>
                  <a:latin typeface="Verdana" charset="0"/>
                </a:rPr>
                <a:t>data / t</a:t>
              </a:r>
              <a:r>
                <a:rPr lang="en-US" sz="1800" baseline="-25000">
                  <a:solidFill>
                    <a:srgbClr val="919191"/>
                  </a:solidFill>
                  <a:latin typeface="Verdana" charset="0"/>
                </a:rPr>
                <a:t>i</a:t>
              </a:r>
            </a:p>
          </p:txBody>
        </p:sp>
        <p:sp>
          <p:nvSpPr>
            <p:cNvPr id="47" name="Rectangle 27"/>
            <p:cNvSpPr>
              <a:spLocks noChangeArrowheads="1"/>
            </p:cNvSpPr>
            <p:nvPr/>
          </p:nvSpPr>
          <p:spPr bwMode="auto">
            <a:xfrm>
              <a:off x="672" y="951"/>
              <a:ext cx="979" cy="1613"/>
            </a:xfrm>
            <a:prstGeom prst="rect">
              <a:avLst/>
            </a:prstGeom>
            <a:noFill/>
            <a:ln w="25400">
              <a:noFill/>
              <a:miter lim="800000"/>
              <a:headEnd/>
              <a:tailEnd/>
            </a:ln>
            <a:effectLst/>
          </p:spPr>
          <p:txBody>
            <a:bodyPr wrap="none" lIns="90488" tIns="44450" rIns="90488" bIns="44450">
              <a:prstTxWarp prst="textNoShape">
                <a:avLst/>
              </a:prstTxWarp>
              <a:spAutoFit/>
            </a:bodyPr>
            <a:lstStyle/>
            <a:p>
              <a:pPr>
                <a:spcBef>
                  <a:spcPct val="0"/>
                </a:spcBef>
              </a:pPr>
              <a:r>
                <a:rPr lang="en-US" sz="1800" dirty="0">
                  <a:solidFill>
                    <a:srgbClr val="000000"/>
                  </a:solidFill>
                  <a:latin typeface="Verdana" charset="0"/>
                </a:rPr>
                <a:t>     p    data</a:t>
              </a:r>
            </a:p>
            <a:p>
              <a:pPr>
                <a:spcBef>
                  <a:spcPct val="0"/>
                </a:spcBef>
              </a:pPr>
              <a:r>
                <a:rPr lang="en-US" sz="1800" dirty="0">
                  <a:solidFill>
                    <a:srgbClr val="000000"/>
                  </a:solidFill>
                  <a:latin typeface="Verdana" charset="0"/>
                </a:rPr>
                <a:t>f1</a:t>
              </a:r>
            </a:p>
            <a:p>
              <a:pPr>
                <a:spcBef>
                  <a:spcPct val="0"/>
                </a:spcBef>
              </a:pPr>
              <a:r>
                <a:rPr lang="en-US" sz="1800" dirty="0">
                  <a:solidFill>
                    <a:srgbClr val="000000"/>
                  </a:solidFill>
                  <a:latin typeface="Verdana" charset="0"/>
                </a:rPr>
                <a:t>f2</a:t>
              </a:r>
            </a:p>
            <a:p>
              <a:pPr>
                <a:spcBef>
                  <a:spcPct val="0"/>
                </a:spcBef>
              </a:pPr>
              <a:r>
                <a:rPr lang="en-US" sz="1800" dirty="0">
                  <a:solidFill>
                    <a:srgbClr val="000000"/>
                  </a:solidFill>
                  <a:latin typeface="Verdana" charset="0"/>
                </a:rPr>
                <a:t>f3</a:t>
              </a:r>
            </a:p>
            <a:p>
              <a:pPr>
                <a:spcBef>
                  <a:spcPct val="0"/>
                </a:spcBef>
              </a:pPr>
              <a:r>
                <a:rPr lang="en-US" sz="1800" dirty="0">
                  <a:solidFill>
                    <a:srgbClr val="000000"/>
                  </a:solidFill>
                  <a:latin typeface="Verdana" charset="0"/>
                </a:rPr>
                <a:t>f4</a:t>
              </a:r>
            </a:p>
            <a:p>
              <a:pPr>
                <a:spcBef>
                  <a:spcPct val="0"/>
                </a:spcBef>
              </a:pPr>
              <a:r>
                <a:rPr lang="en-US" sz="1800" dirty="0">
                  <a:solidFill>
                    <a:srgbClr val="000000"/>
                  </a:solidFill>
                  <a:latin typeface="Verdana" charset="0"/>
                </a:rPr>
                <a:t>f5</a:t>
              </a:r>
            </a:p>
            <a:p>
              <a:pPr>
                <a:spcBef>
                  <a:spcPct val="0"/>
                </a:spcBef>
              </a:pPr>
              <a:r>
                <a:rPr lang="en-US" sz="1800" dirty="0">
                  <a:solidFill>
                    <a:srgbClr val="000000"/>
                  </a:solidFill>
                  <a:latin typeface="Verdana" charset="0"/>
                </a:rPr>
                <a:t>f6</a:t>
              </a:r>
            </a:p>
            <a:p>
              <a:pPr>
                <a:spcBef>
                  <a:spcPct val="0"/>
                </a:spcBef>
              </a:pPr>
              <a:r>
                <a:rPr lang="en-US" sz="1800" dirty="0">
                  <a:solidFill>
                    <a:srgbClr val="000000"/>
                  </a:solidFill>
                  <a:latin typeface="Verdana" charset="0"/>
                </a:rPr>
                <a:t>f7</a:t>
              </a:r>
            </a:p>
            <a:p>
              <a:pPr>
                <a:spcBef>
                  <a:spcPct val="0"/>
                </a:spcBef>
              </a:pPr>
              <a:r>
                <a:rPr lang="en-US" sz="1800" dirty="0">
                  <a:solidFill>
                    <a:srgbClr val="000000"/>
                  </a:solidFill>
                  <a:latin typeface="Verdana" charset="0"/>
                </a:rPr>
                <a:t>f8</a:t>
              </a:r>
            </a:p>
          </p:txBody>
        </p:sp>
        <p:grpSp>
          <p:nvGrpSpPr>
            <p:cNvPr id="48" name="Group 28"/>
            <p:cNvGrpSpPr>
              <a:grpSpLocks/>
            </p:cNvGrpSpPr>
            <p:nvPr/>
          </p:nvGrpSpPr>
          <p:grpSpPr bwMode="auto">
            <a:xfrm>
              <a:off x="953" y="1173"/>
              <a:ext cx="760" cy="1368"/>
              <a:chOff x="955" y="1204"/>
              <a:chExt cx="760" cy="1368"/>
            </a:xfrm>
          </p:grpSpPr>
          <p:grpSp>
            <p:nvGrpSpPr>
              <p:cNvPr id="53" name="Group 29"/>
              <p:cNvGrpSpPr>
                <a:grpSpLocks/>
              </p:cNvGrpSpPr>
              <p:nvPr/>
            </p:nvGrpSpPr>
            <p:grpSpPr bwMode="auto">
              <a:xfrm>
                <a:off x="955" y="1204"/>
                <a:ext cx="760" cy="1368"/>
                <a:chOff x="955" y="1204"/>
                <a:chExt cx="760" cy="1368"/>
              </a:xfrm>
            </p:grpSpPr>
            <p:sp>
              <p:nvSpPr>
                <p:cNvPr id="55" name="Rectangle 30"/>
                <p:cNvSpPr>
                  <a:spLocks noChangeArrowheads="1"/>
                </p:cNvSpPr>
                <p:nvPr/>
              </p:nvSpPr>
              <p:spPr bwMode="auto">
                <a:xfrm>
                  <a:off x="955" y="1204"/>
                  <a:ext cx="760" cy="1368"/>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algn="ctr"/>
                  <a:endParaRPr lang="en-US">
                    <a:solidFill>
                      <a:srgbClr val="000000"/>
                    </a:solidFill>
                  </a:endParaRPr>
                </a:p>
              </p:txBody>
            </p:sp>
            <p:sp>
              <p:nvSpPr>
                <p:cNvPr id="56" name="Line 31"/>
                <p:cNvSpPr>
                  <a:spLocks noChangeShapeType="1"/>
                </p:cNvSpPr>
                <p:nvPr/>
              </p:nvSpPr>
              <p:spPr bwMode="auto">
                <a:xfrm>
                  <a:off x="967" y="1368"/>
                  <a:ext cx="748" cy="0"/>
                </a:xfrm>
                <a:prstGeom prst="line">
                  <a:avLst/>
                </a:prstGeom>
                <a:noFill/>
                <a:ln w="25400">
                  <a:solidFill>
                    <a:schemeClr val="tx1"/>
                  </a:solidFill>
                  <a:round/>
                  <a:headEnd/>
                  <a:tailEnd/>
                </a:ln>
                <a:effectLst/>
              </p:spPr>
              <p:txBody>
                <a:bodyPr wrap="none" anchor="ctr">
                  <a:prstTxWarp prst="textNoShape">
                    <a:avLst/>
                  </a:prstTxWarp>
                </a:bodyPr>
                <a:lstStyle/>
                <a:p>
                  <a:pPr algn="ctr"/>
                  <a:endParaRPr lang="en-US">
                    <a:solidFill>
                      <a:srgbClr val="000000"/>
                    </a:solidFill>
                  </a:endParaRPr>
                </a:p>
              </p:txBody>
            </p:sp>
            <p:sp>
              <p:nvSpPr>
                <p:cNvPr id="57" name="Line 32"/>
                <p:cNvSpPr>
                  <a:spLocks noChangeShapeType="1"/>
                </p:cNvSpPr>
                <p:nvPr/>
              </p:nvSpPr>
              <p:spPr bwMode="auto">
                <a:xfrm>
                  <a:off x="967" y="1540"/>
                  <a:ext cx="748" cy="0"/>
                </a:xfrm>
                <a:prstGeom prst="line">
                  <a:avLst/>
                </a:prstGeom>
                <a:noFill/>
                <a:ln w="25400">
                  <a:solidFill>
                    <a:schemeClr val="tx1"/>
                  </a:solidFill>
                  <a:round/>
                  <a:headEnd/>
                  <a:tailEnd/>
                </a:ln>
                <a:effectLst/>
              </p:spPr>
              <p:txBody>
                <a:bodyPr wrap="none" anchor="ctr">
                  <a:prstTxWarp prst="textNoShape">
                    <a:avLst/>
                  </a:prstTxWarp>
                </a:bodyPr>
                <a:lstStyle/>
                <a:p>
                  <a:pPr algn="ctr"/>
                  <a:endParaRPr lang="en-US">
                    <a:solidFill>
                      <a:srgbClr val="000000"/>
                    </a:solidFill>
                  </a:endParaRPr>
                </a:p>
              </p:txBody>
            </p:sp>
            <p:sp>
              <p:nvSpPr>
                <p:cNvPr id="58" name="Line 33"/>
                <p:cNvSpPr>
                  <a:spLocks noChangeShapeType="1"/>
                </p:cNvSpPr>
                <p:nvPr/>
              </p:nvSpPr>
              <p:spPr bwMode="auto">
                <a:xfrm>
                  <a:off x="967" y="1706"/>
                  <a:ext cx="748" cy="0"/>
                </a:xfrm>
                <a:prstGeom prst="line">
                  <a:avLst/>
                </a:prstGeom>
                <a:noFill/>
                <a:ln w="25400">
                  <a:solidFill>
                    <a:schemeClr val="tx1"/>
                  </a:solidFill>
                  <a:round/>
                  <a:headEnd/>
                  <a:tailEnd/>
                </a:ln>
                <a:effectLst/>
              </p:spPr>
              <p:txBody>
                <a:bodyPr wrap="none" anchor="ctr">
                  <a:prstTxWarp prst="textNoShape">
                    <a:avLst/>
                  </a:prstTxWarp>
                </a:bodyPr>
                <a:lstStyle/>
                <a:p>
                  <a:pPr algn="ctr"/>
                  <a:endParaRPr lang="en-US">
                    <a:solidFill>
                      <a:srgbClr val="000000"/>
                    </a:solidFill>
                  </a:endParaRPr>
                </a:p>
              </p:txBody>
            </p:sp>
            <p:sp>
              <p:nvSpPr>
                <p:cNvPr id="59" name="Line 34"/>
                <p:cNvSpPr>
                  <a:spLocks noChangeShapeType="1"/>
                </p:cNvSpPr>
                <p:nvPr/>
              </p:nvSpPr>
              <p:spPr bwMode="auto">
                <a:xfrm>
                  <a:off x="967" y="1878"/>
                  <a:ext cx="748" cy="0"/>
                </a:xfrm>
                <a:prstGeom prst="line">
                  <a:avLst/>
                </a:prstGeom>
                <a:noFill/>
                <a:ln w="25400">
                  <a:solidFill>
                    <a:schemeClr val="tx1"/>
                  </a:solidFill>
                  <a:round/>
                  <a:headEnd/>
                  <a:tailEnd/>
                </a:ln>
                <a:effectLst/>
              </p:spPr>
              <p:txBody>
                <a:bodyPr wrap="none" anchor="ctr">
                  <a:prstTxWarp prst="textNoShape">
                    <a:avLst/>
                  </a:prstTxWarp>
                </a:bodyPr>
                <a:lstStyle/>
                <a:p>
                  <a:pPr algn="ctr"/>
                  <a:endParaRPr lang="en-US">
                    <a:solidFill>
                      <a:srgbClr val="000000"/>
                    </a:solidFill>
                  </a:endParaRPr>
                </a:p>
              </p:txBody>
            </p:sp>
            <p:sp>
              <p:nvSpPr>
                <p:cNvPr id="60" name="Line 35"/>
                <p:cNvSpPr>
                  <a:spLocks noChangeShapeType="1"/>
                </p:cNvSpPr>
                <p:nvPr/>
              </p:nvSpPr>
              <p:spPr bwMode="auto">
                <a:xfrm>
                  <a:off x="967" y="2050"/>
                  <a:ext cx="748" cy="0"/>
                </a:xfrm>
                <a:prstGeom prst="line">
                  <a:avLst/>
                </a:prstGeom>
                <a:noFill/>
                <a:ln w="25400">
                  <a:solidFill>
                    <a:schemeClr val="tx1"/>
                  </a:solidFill>
                  <a:round/>
                  <a:headEnd/>
                  <a:tailEnd/>
                </a:ln>
                <a:effectLst/>
              </p:spPr>
              <p:txBody>
                <a:bodyPr wrap="none" anchor="ctr">
                  <a:prstTxWarp prst="textNoShape">
                    <a:avLst/>
                  </a:prstTxWarp>
                </a:bodyPr>
                <a:lstStyle/>
                <a:p>
                  <a:pPr algn="ctr"/>
                  <a:endParaRPr lang="en-US">
                    <a:solidFill>
                      <a:srgbClr val="000000"/>
                    </a:solidFill>
                  </a:endParaRPr>
                </a:p>
              </p:txBody>
            </p:sp>
            <p:sp>
              <p:nvSpPr>
                <p:cNvPr id="61" name="Line 36"/>
                <p:cNvSpPr>
                  <a:spLocks noChangeShapeType="1"/>
                </p:cNvSpPr>
                <p:nvPr/>
              </p:nvSpPr>
              <p:spPr bwMode="auto">
                <a:xfrm>
                  <a:off x="967" y="2222"/>
                  <a:ext cx="748" cy="0"/>
                </a:xfrm>
                <a:prstGeom prst="line">
                  <a:avLst/>
                </a:prstGeom>
                <a:noFill/>
                <a:ln w="25400">
                  <a:solidFill>
                    <a:schemeClr val="tx1"/>
                  </a:solidFill>
                  <a:round/>
                  <a:headEnd/>
                  <a:tailEnd/>
                </a:ln>
                <a:effectLst/>
              </p:spPr>
              <p:txBody>
                <a:bodyPr wrap="none" anchor="ctr">
                  <a:prstTxWarp prst="textNoShape">
                    <a:avLst/>
                  </a:prstTxWarp>
                </a:bodyPr>
                <a:lstStyle/>
                <a:p>
                  <a:pPr algn="ctr"/>
                  <a:endParaRPr lang="en-US">
                    <a:solidFill>
                      <a:srgbClr val="000000"/>
                    </a:solidFill>
                  </a:endParaRPr>
                </a:p>
              </p:txBody>
            </p:sp>
            <p:sp>
              <p:nvSpPr>
                <p:cNvPr id="62" name="Line 37"/>
                <p:cNvSpPr>
                  <a:spLocks noChangeShapeType="1"/>
                </p:cNvSpPr>
                <p:nvPr/>
              </p:nvSpPr>
              <p:spPr bwMode="auto">
                <a:xfrm>
                  <a:off x="955" y="2401"/>
                  <a:ext cx="748" cy="0"/>
                </a:xfrm>
                <a:prstGeom prst="line">
                  <a:avLst/>
                </a:prstGeom>
                <a:noFill/>
                <a:ln w="25400">
                  <a:solidFill>
                    <a:schemeClr val="tx1"/>
                  </a:solidFill>
                  <a:round/>
                  <a:headEnd/>
                  <a:tailEnd/>
                </a:ln>
                <a:effectLst/>
              </p:spPr>
              <p:txBody>
                <a:bodyPr wrap="none" anchor="ctr">
                  <a:prstTxWarp prst="textNoShape">
                    <a:avLst/>
                  </a:prstTxWarp>
                </a:bodyPr>
                <a:lstStyle/>
                <a:p>
                  <a:pPr algn="ctr"/>
                  <a:endParaRPr lang="en-US">
                    <a:solidFill>
                      <a:srgbClr val="000000"/>
                    </a:solidFill>
                  </a:endParaRPr>
                </a:p>
              </p:txBody>
            </p:sp>
          </p:grpSp>
          <p:sp>
            <p:nvSpPr>
              <p:cNvPr id="54" name="Line 38"/>
              <p:cNvSpPr>
                <a:spLocks noChangeShapeType="1"/>
              </p:cNvSpPr>
              <p:nvPr/>
            </p:nvSpPr>
            <p:spPr bwMode="auto">
              <a:xfrm>
                <a:off x="1105" y="1210"/>
                <a:ext cx="0" cy="1358"/>
              </a:xfrm>
              <a:prstGeom prst="line">
                <a:avLst/>
              </a:prstGeom>
              <a:noFill/>
              <a:ln w="12700">
                <a:solidFill>
                  <a:schemeClr val="tx1"/>
                </a:solidFill>
                <a:round/>
                <a:headEnd/>
                <a:tailEnd/>
              </a:ln>
              <a:effectLst/>
            </p:spPr>
            <p:txBody>
              <a:bodyPr wrap="none" anchor="ctr">
                <a:prstTxWarp prst="textNoShape">
                  <a:avLst/>
                </a:prstTxWarp>
              </a:bodyPr>
              <a:lstStyle/>
              <a:p>
                <a:pPr algn="ctr"/>
                <a:endParaRPr lang="en-US">
                  <a:solidFill>
                    <a:srgbClr val="000000"/>
                  </a:solidFill>
                </a:endParaRPr>
              </a:p>
            </p:txBody>
          </p:sp>
        </p:grpSp>
        <p:sp>
          <p:nvSpPr>
            <p:cNvPr id="49" name="Freeform 39"/>
            <p:cNvSpPr>
              <a:spLocks/>
            </p:cNvSpPr>
            <p:nvPr/>
          </p:nvSpPr>
          <p:spPr bwMode="auto">
            <a:xfrm>
              <a:off x="1344" y="2296"/>
              <a:ext cx="1" cy="433"/>
            </a:xfrm>
            <a:custGeom>
              <a:avLst/>
              <a:gdLst/>
              <a:ahLst/>
              <a:cxnLst>
                <a:cxn ang="0">
                  <a:pos x="0" y="432"/>
                </a:cxn>
                <a:cxn ang="0">
                  <a:pos x="0" y="0"/>
                </a:cxn>
              </a:cxnLst>
              <a:rect l="0" t="0" r="r" b="b"/>
              <a:pathLst>
                <a:path w="1" h="433">
                  <a:moveTo>
                    <a:pt x="0" y="432"/>
                  </a:moveTo>
                  <a:lnTo>
                    <a:pt x="0" y="0"/>
                  </a:lnTo>
                </a:path>
              </a:pathLst>
            </a:custGeom>
            <a:noFill/>
            <a:ln w="12700" cap="rnd" cmpd="sng">
              <a:solidFill>
                <a:schemeClr val="bg2"/>
              </a:solidFill>
              <a:prstDash val="solid"/>
              <a:round/>
              <a:headEnd type="none" w="med" len="med"/>
              <a:tailEnd type="none" w="med" len="med"/>
            </a:ln>
            <a:effectLst/>
          </p:spPr>
          <p:txBody>
            <a:bodyPr>
              <a:prstTxWarp prst="textNoShape">
                <a:avLst/>
              </a:prstTxWarp>
            </a:bodyPr>
            <a:lstStyle/>
            <a:p>
              <a:pPr algn="ctr"/>
              <a:endParaRPr lang="en-US">
                <a:solidFill>
                  <a:srgbClr val="000000"/>
                </a:solidFill>
              </a:endParaRPr>
            </a:p>
          </p:txBody>
        </p:sp>
        <p:sp>
          <p:nvSpPr>
            <p:cNvPr id="50" name="Freeform 40"/>
            <p:cNvSpPr>
              <a:spLocks/>
            </p:cNvSpPr>
            <p:nvPr/>
          </p:nvSpPr>
          <p:spPr bwMode="auto">
            <a:xfrm>
              <a:off x="1668" y="2796"/>
              <a:ext cx="2427" cy="1"/>
            </a:xfrm>
            <a:custGeom>
              <a:avLst/>
              <a:gdLst/>
              <a:ahLst/>
              <a:cxnLst>
                <a:cxn ang="0">
                  <a:pos x="0" y="0"/>
                </a:cxn>
                <a:cxn ang="0">
                  <a:pos x="2426" y="0"/>
                </a:cxn>
              </a:cxnLst>
              <a:rect l="0" t="0" r="r" b="b"/>
              <a:pathLst>
                <a:path w="2427" h="1">
                  <a:moveTo>
                    <a:pt x="0" y="0"/>
                  </a:moveTo>
                  <a:lnTo>
                    <a:pt x="2426" y="0"/>
                  </a:lnTo>
                </a:path>
              </a:pathLst>
            </a:custGeom>
            <a:noFill/>
            <a:ln w="12700" cap="rnd" cmpd="sng">
              <a:solidFill>
                <a:schemeClr val="bg2"/>
              </a:solidFill>
              <a:prstDash val="solid"/>
              <a:round/>
              <a:headEnd type="none" w="med" len="med"/>
              <a:tailEnd type="none" w="med" len="med"/>
            </a:ln>
            <a:effectLst/>
          </p:spPr>
          <p:txBody>
            <a:bodyPr>
              <a:prstTxWarp prst="textNoShape">
                <a:avLst/>
              </a:prstTxWarp>
            </a:bodyPr>
            <a:lstStyle/>
            <a:p>
              <a:pPr algn="ctr"/>
              <a:endParaRPr lang="en-US">
                <a:solidFill>
                  <a:srgbClr val="000000"/>
                </a:solidFill>
              </a:endParaRPr>
            </a:p>
          </p:txBody>
        </p:sp>
        <p:sp>
          <p:nvSpPr>
            <p:cNvPr id="51" name="Line 41"/>
            <p:cNvSpPr>
              <a:spLocks noChangeShapeType="1"/>
            </p:cNvSpPr>
            <p:nvPr/>
          </p:nvSpPr>
          <p:spPr bwMode="auto">
            <a:xfrm>
              <a:off x="3215" y="1166"/>
              <a:ext cx="0" cy="1704"/>
            </a:xfrm>
            <a:prstGeom prst="line">
              <a:avLst/>
            </a:prstGeom>
            <a:noFill/>
            <a:ln w="25400">
              <a:solidFill>
                <a:schemeClr val="tx1"/>
              </a:solidFill>
              <a:round/>
              <a:headEnd/>
              <a:tailEnd/>
            </a:ln>
            <a:effectLst/>
          </p:spPr>
          <p:txBody>
            <a:bodyPr wrap="none" anchor="ctr">
              <a:prstTxWarp prst="textNoShape">
                <a:avLst/>
              </a:prstTxWarp>
            </a:bodyPr>
            <a:lstStyle/>
            <a:p>
              <a:pPr algn="ctr"/>
              <a:endParaRPr lang="en-US">
                <a:solidFill>
                  <a:srgbClr val="000000"/>
                </a:solidFill>
              </a:endParaRPr>
            </a:p>
          </p:txBody>
        </p:sp>
        <p:sp>
          <p:nvSpPr>
            <p:cNvPr id="52" name="Line 42"/>
            <p:cNvSpPr>
              <a:spLocks noChangeShapeType="1"/>
            </p:cNvSpPr>
            <p:nvPr/>
          </p:nvSpPr>
          <p:spPr bwMode="auto">
            <a:xfrm>
              <a:off x="3638" y="1166"/>
              <a:ext cx="0" cy="1704"/>
            </a:xfrm>
            <a:prstGeom prst="line">
              <a:avLst/>
            </a:prstGeom>
            <a:noFill/>
            <a:ln w="25400">
              <a:solidFill>
                <a:schemeClr val="tx1"/>
              </a:solidFill>
              <a:round/>
              <a:headEnd/>
              <a:tailEnd/>
            </a:ln>
            <a:effectLst/>
          </p:spPr>
          <p:txBody>
            <a:bodyPr wrap="none" anchor="ctr">
              <a:prstTxWarp prst="textNoShape">
                <a:avLst/>
              </a:prstTxWarp>
            </a:bodyPr>
            <a:lstStyle/>
            <a:p>
              <a:pPr algn="ctr"/>
              <a:endParaRPr lang="en-US">
                <a:solidFill>
                  <a:srgbClr val="000000"/>
                </a:solidFill>
              </a:endParaRPr>
            </a:p>
          </p:txBody>
        </p:sp>
      </p:grpSp>
      <p:sp>
        <p:nvSpPr>
          <p:cNvPr id="72" name="Text Box 43"/>
          <p:cNvSpPr txBox="1">
            <a:spLocks noChangeArrowheads="1"/>
          </p:cNvSpPr>
          <p:nvPr/>
        </p:nvSpPr>
        <p:spPr bwMode="auto">
          <a:xfrm>
            <a:off x="4921250" y="5502454"/>
            <a:ext cx="3790950" cy="366713"/>
          </a:xfrm>
          <a:prstGeom prst="rect">
            <a:avLst/>
          </a:prstGeom>
          <a:noFill/>
          <a:ln w="25400">
            <a:noFill/>
            <a:miter lim="800000"/>
            <a:headEnd/>
            <a:tailEnd/>
          </a:ln>
          <a:effectLst/>
        </p:spPr>
        <p:txBody>
          <a:bodyPr wrap="none">
            <a:prstTxWarp prst="textNoShape">
              <a:avLst/>
            </a:prstTxWarp>
            <a:spAutoFit/>
          </a:bodyPr>
          <a:lstStyle/>
          <a:p>
            <a:pPr algn="ctr">
              <a:spcBef>
                <a:spcPct val="0"/>
              </a:spcBef>
            </a:pPr>
            <a:r>
              <a:rPr lang="en-US" sz="1800" i="1" dirty="0">
                <a:solidFill>
                  <a:srgbClr val="FF0000"/>
                </a:solidFill>
                <a:latin typeface="Verdana" charset="0"/>
              </a:rPr>
              <a:t>Whenever an FU produces data</a:t>
            </a:r>
          </a:p>
        </p:txBody>
      </p:sp>
      <p:sp>
        <p:nvSpPr>
          <p:cNvPr id="73" name="Text Box 44"/>
          <p:cNvSpPr txBox="1">
            <a:spLocks noChangeArrowheads="1"/>
          </p:cNvSpPr>
          <p:nvPr/>
        </p:nvSpPr>
        <p:spPr bwMode="auto">
          <a:xfrm>
            <a:off x="4937125" y="6127929"/>
            <a:ext cx="4244975" cy="366713"/>
          </a:xfrm>
          <a:prstGeom prst="rect">
            <a:avLst/>
          </a:prstGeom>
          <a:noFill/>
          <a:ln w="25400">
            <a:noFill/>
            <a:miter lim="800000"/>
            <a:headEnd/>
            <a:tailEnd/>
          </a:ln>
          <a:effectLst/>
        </p:spPr>
        <p:txBody>
          <a:bodyPr wrap="none">
            <a:prstTxWarp prst="textNoShape">
              <a:avLst/>
            </a:prstTxWarp>
            <a:spAutoFit/>
          </a:bodyPr>
          <a:lstStyle/>
          <a:p>
            <a:pPr algn="ctr">
              <a:spcBef>
                <a:spcPct val="0"/>
              </a:spcBef>
            </a:pPr>
            <a:r>
              <a:rPr lang="en-US" sz="1800" i="1">
                <a:solidFill>
                  <a:srgbClr val="FF0000"/>
                </a:solidFill>
                <a:latin typeface="Verdana" charset="0"/>
              </a:rPr>
              <a:t>Whenever an instruction completes</a:t>
            </a:r>
          </a:p>
        </p:txBody>
      </p:sp>
      <p:sp>
        <p:nvSpPr>
          <p:cNvPr id="74" name="Text Box 45"/>
          <p:cNvSpPr txBox="1">
            <a:spLocks noChangeArrowheads="1"/>
          </p:cNvSpPr>
          <p:nvPr/>
        </p:nvSpPr>
        <p:spPr bwMode="auto">
          <a:xfrm>
            <a:off x="1870075" y="2062342"/>
            <a:ext cx="641350" cy="304800"/>
          </a:xfrm>
          <a:prstGeom prst="rect">
            <a:avLst/>
          </a:prstGeom>
          <a:noFill/>
          <a:ln w="9525">
            <a:noFill/>
            <a:miter lim="800000"/>
            <a:headEnd/>
            <a:tailEnd/>
          </a:ln>
          <a:effectLst/>
        </p:spPr>
        <p:txBody>
          <a:bodyPr>
            <a:prstTxWarp prst="textNoShape">
              <a:avLst/>
            </a:prstTxWarp>
            <a:spAutoFit/>
          </a:bodyPr>
          <a:lstStyle/>
          <a:p>
            <a:pPr algn="ctr" eaLnBrk="1" hangingPunct="1"/>
            <a:r>
              <a:rPr lang="en-US" sz="1400">
                <a:solidFill>
                  <a:srgbClr val="56127A"/>
                </a:solidFill>
              </a:rPr>
              <a:t>t1</a:t>
            </a:r>
          </a:p>
        </p:txBody>
      </p:sp>
      <p:sp>
        <p:nvSpPr>
          <p:cNvPr id="75" name="Text Box 46"/>
          <p:cNvSpPr txBox="1">
            <a:spLocks noChangeArrowheads="1"/>
          </p:cNvSpPr>
          <p:nvPr/>
        </p:nvSpPr>
        <p:spPr bwMode="auto">
          <a:xfrm>
            <a:off x="3448050" y="1779767"/>
            <a:ext cx="4733925" cy="304800"/>
          </a:xfrm>
          <a:prstGeom prst="rect">
            <a:avLst/>
          </a:prstGeom>
          <a:noFill/>
          <a:ln w="9525">
            <a:noFill/>
            <a:miter lim="800000"/>
            <a:headEnd/>
            <a:tailEnd/>
          </a:ln>
          <a:effectLst/>
        </p:spPr>
        <p:txBody>
          <a:bodyPr>
            <a:prstTxWarp prst="textNoShape">
              <a:avLst/>
            </a:prstTxWarp>
            <a:spAutoFit/>
          </a:bodyPr>
          <a:lstStyle/>
          <a:p>
            <a:pPr eaLnBrk="1" hangingPunct="1"/>
            <a:r>
              <a:rPr lang="en-US" sz="1400" dirty="0">
                <a:solidFill>
                  <a:srgbClr val="56127A"/>
                </a:solidFill>
              </a:rPr>
              <a:t>   1              1          0           LD     </a:t>
            </a:r>
          </a:p>
        </p:txBody>
      </p:sp>
      <p:sp>
        <p:nvSpPr>
          <p:cNvPr id="76" name="Text Box 47"/>
          <p:cNvSpPr txBox="1">
            <a:spLocks noChangeArrowheads="1"/>
          </p:cNvSpPr>
          <p:nvPr/>
        </p:nvSpPr>
        <p:spPr bwMode="auto">
          <a:xfrm>
            <a:off x="1887538" y="2605267"/>
            <a:ext cx="641350" cy="304800"/>
          </a:xfrm>
          <a:prstGeom prst="rect">
            <a:avLst/>
          </a:prstGeom>
          <a:noFill/>
          <a:ln w="9525">
            <a:noFill/>
            <a:miter lim="800000"/>
            <a:headEnd/>
            <a:tailEnd/>
          </a:ln>
          <a:effectLst/>
        </p:spPr>
        <p:txBody>
          <a:bodyPr>
            <a:prstTxWarp prst="textNoShape">
              <a:avLst/>
            </a:prstTxWarp>
            <a:spAutoFit/>
          </a:bodyPr>
          <a:lstStyle/>
          <a:p>
            <a:pPr algn="ctr" eaLnBrk="1" hangingPunct="1"/>
            <a:r>
              <a:rPr lang="en-US" sz="1400">
                <a:solidFill>
                  <a:srgbClr val="56127A"/>
                </a:solidFill>
              </a:rPr>
              <a:t>t2</a:t>
            </a:r>
          </a:p>
        </p:txBody>
      </p:sp>
      <p:sp>
        <p:nvSpPr>
          <p:cNvPr id="77" name="Text Box 48"/>
          <p:cNvSpPr txBox="1">
            <a:spLocks noChangeArrowheads="1"/>
          </p:cNvSpPr>
          <p:nvPr/>
        </p:nvSpPr>
        <p:spPr bwMode="auto">
          <a:xfrm>
            <a:off x="3448050" y="2054404"/>
            <a:ext cx="4733925" cy="304800"/>
          </a:xfrm>
          <a:prstGeom prst="rect">
            <a:avLst/>
          </a:prstGeom>
          <a:noFill/>
          <a:ln w="9525">
            <a:noFill/>
            <a:miter lim="800000"/>
            <a:headEnd/>
            <a:tailEnd/>
          </a:ln>
          <a:effectLst/>
        </p:spPr>
        <p:txBody>
          <a:bodyPr>
            <a:prstTxWarp prst="textNoShape">
              <a:avLst/>
            </a:prstTxWarp>
            <a:spAutoFit/>
          </a:bodyPr>
          <a:lstStyle/>
          <a:p>
            <a:pPr eaLnBrk="1" hangingPunct="1"/>
            <a:r>
              <a:rPr lang="en-US" sz="1400" dirty="0">
                <a:solidFill>
                  <a:srgbClr val="56127A"/>
                </a:solidFill>
              </a:rPr>
              <a:t>   2              1          0           LD     </a:t>
            </a:r>
          </a:p>
        </p:txBody>
      </p:sp>
      <p:sp>
        <p:nvSpPr>
          <p:cNvPr id="78" name="Text Box 49"/>
          <p:cNvSpPr txBox="1">
            <a:spLocks noChangeArrowheads="1"/>
          </p:cNvSpPr>
          <p:nvPr/>
        </p:nvSpPr>
        <p:spPr bwMode="auto">
          <a:xfrm>
            <a:off x="3448050" y="2832279"/>
            <a:ext cx="4733925" cy="304800"/>
          </a:xfrm>
          <a:prstGeom prst="rect">
            <a:avLst/>
          </a:prstGeom>
          <a:noFill/>
          <a:ln w="9525">
            <a:noFill/>
            <a:miter lim="800000"/>
            <a:headEnd/>
            <a:tailEnd/>
          </a:ln>
          <a:effectLst/>
        </p:spPr>
        <p:txBody>
          <a:bodyPr>
            <a:prstTxWarp prst="textNoShape">
              <a:avLst/>
            </a:prstTxWarp>
            <a:spAutoFit/>
          </a:bodyPr>
          <a:lstStyle/>
          <a:p>
            <a:pPr eaLnBrk="1" hangingPunct="1"/>
            <a:r>
              <a:rPr lang="en-US" sz="1400" dirty="0">
                <a:solidFill>
                  <a:srgbClr val="56127A"/>
                </a:solidFill>
              </a:rPr>
              <a:t>   5              1          0          DIV        1             v1            0           t4     </a:t>
            </a:r>
          </a:p>
        </p:txBody>
      </p:sp>
      <p:sp>
        <p:nvSpPr>
          <p:cNvPr id="79" name="Text Box 50"/>
          <p:cNvSpPr txBox="1">
            <a:spLocks noChangeArrowheads="1"/>
          </p:cNvSpPr>
          <p:nvPr/>
        </p:nvSpPr>
        <p:spPr bwMode="auto">
          <a:xfrm>
            <a:off x="3448050" y="2597329"/>
            <a:ext cx="4733925" cy="304800"/>
          </a:xfrm>
          <a:prstGeom prst="rect">
            <a:avLst/>
          </a:prstGeom>
          <a:noFill/>
          <a:ln w="9525">
            <a:noFill/>
            <a:miter lim="800000"/>
            <a:headEnd/>
            <a:tailEnd/>
          </a:ln>
          <a:effectLst/>
        </p:spPr>
        <p:txBody>
          <a:bodyPr>
            <a:prstTxWarp prst="textNoShape">
              <a:avLst/>
            </a:prstTxWarp>
            <a:spAutoFit/>
          </a:bodyPr>
          <a:lstStyle/>
          <a:p>
            <a:pPr eaLnBrk="1" hangingPunct="1"/>
            <a:r>
              <a:rPr lang="en-US" sz="1400" dirty="0">
                <a:solidFill>
                  <a:srgbClr val="56127A"/>
                </a:solidFill>
              </a:rPr>
              <a:t>   4              1          0          SUB       1             v1            1           v1</a:t>
            </a:r>
          </a:p>
        </p:txBody>
      </p:sp>
      <p:sp>
        <p:nvSpPr>
          <p:cNvPr id="80" name="Text Box 51"/>
          <p:cNvSpPr txBox="1">
            <a:spLocks noChangeArrowheads="1"/>
          </p:cNvSpPr>
          <p:nvPr/>
        </p:nvSpPr>
        <p:spPr bwMode="auto">
          <a:xfrm>
            <a:off x="1870075" y="3705404"/>
            <a:ext cx="641350" cy="304800"/>
          </a:xfrm>
          <a:prstGeom prst="rect">
            <a:avLst/>
          </a:prstGeom>
          <a:noFill/>
          <a:ln w="9525">
            <a:noFill/>
            <a:miter lim="800000"/>
            <a:headEnd/>
            <a:tailEnd/>
          </a:ln>
          <a:effectLst/>
        </p:spPr>
        <p:txBody>
          <a:bodyPr>
            <a:prstTxWarp prst="textNoShape">
              <a:avLst/>
            </a:prstTxWarp>
            <a:spAutoFit/>
          </a:bodyPr>
          <a:lstStyle/>
          <a:p>
            <a:pPr algn="ctr" eaLnBrk="1" hangingPunct="1"/>
            <a:r>
              <a:rPr lang="en-US" sz="1400">
                <a:solidFill>
                  <a:srgbClr val="56127A"/>
                </a:solidFill>
              </a:rPr>
              <a:t>t4</a:t>
            </a:r>
          </a:p>
        </p:txBody>
      </p:sp>
      <p:sp>
        <p:nvSpPr>
          <p:cNvPr id="81" name="Text Box 52"/>
          <p:cNvSpPr txBox="1">
            <a:spLocks noChangeArrowheads="1"/>
          </p:cNvSpPr>
          <p:nvPr/>
        </p:nvSpPr>
        <p:spPr bwMode="auto">
          <a:xfrm>
            <a:off x="3448050" y="2311579"/>
            <a:ext cx="4733925" cy="304800"/>
          </a:xfrm>
          <a:prstGeom prst="rect">
            <a:avLst/>
          </a:prstGeom>
          <a:noFill/>
          <a:ln w="9525">
            <a:noFill/>
            <a:miter lim="800000"/>
            <a:headEnd/>
            <a:tailEnd/>
          </a:ln>
          <a:effectLst/>
        </p:spPr>
        <p:txBody>
          <a:bodyPr>
            <a:prstTxWarp prst="textNoShape">
              <a:avLst/>
            </a:prstTxWarp>
            <a:spAutoFit/>
          </a:bodyPr>
          <a:lstStyle/>
          <a:p>
            <a:pPr eaLnBrk="1" hangingPunct="1"/>
            <a:r>
              <a:rPr lang="en-US" sz="1400" dirty="0">
                <a:solidFill>
                  <a:srgbClr val="56127A"/>
                </a:solidFill>
              </a:rPr>
              <a:t>   3              1          0          MUL      0             t2            1           v1</a:t>
            </a:r>
          </a:p>
        </p:txBody>
      </p:sp>
      <p:sp>
        <p:nvSpPr>
          <p:cNvPr id="82" name="Text Box 53"/>
          <p:cNvSpPr txBox="1">
            <a:spLocks noChangeArrowheads="1"/>
          </p:cNvSpPr>
          <p:nvPr/>
        </p:nvSpPr>
        <p:spPr bwMode="auto">
          <a:xfrm>
            <a:off x="1870075" y="3148192"/>
            <a:ext cx="641350" cy="304800"/>
          </a:xfrm>
          <a:prstGeom prst="rect">
            <a:avLst/>
          </a:prstGeom>
          <a:noFill/>
          <a:ln w="9525">
            <a:noFill/>
            <a:miter lim="800000"/>
            <a:headEnd/>
            <a:tailEnd/>
          </a:ln>
          <a:effectLst/>
        </p:spPr>
        <p:txBody>
          <a:bodyPr>
            <a:prstTxWarp prst="textNoShape">
              <a:avLst/>
            </a:prstTxWarp>
            <a:spAutoFit/>
          </a:bodyPr>
          <a:lstStyle/>
          <a:p>
            <a:pPr algn="ctr" eaLnBrk="1" hangingPunct="1"/>
            <a:r>
              <a:rPr lang="en-US" sz="1400">
                <a:solidFill>
                  <a:srgbClr val="56127A"/>
                </a:solidFill>
              </a:rPr>
              <a:t>t3</a:t>
            </a:r>
          </a:p>
        </p:txBody>
      </p:sp>
      <p:sp>
        <p:nvSpPr>
          <p:cNvPr id="83" name="Text Box 54"/>
          <p:cNvSpPr txBox="1">
            <a:spLocks noChangeArrowheads="1"/>
          </p:cNvSpPr>
          <p:nvPr/>
        </p:nvSpPr>
        <p:spPr bwMode="auto">
          <a:xfrm>
            <a:off x="1888813" y="2599712"/>
            <a:ext cx="641350" cy="304800"/>
          </a:xfrm>
          <a:prstGeom prst="rect">
            <a:avLst/>
          </a:prstGeom>
          <a:noFill/>
          <a:ln w="9525">
            <a:noFill/>
            <a:miter lim="800000"/>
            <a:headEnd/>
            <a:tailEnd/>
          </a:ln>
          <a:effectLst/>
        </p:spPr>
        <p:txBody>
          <a:bodyPr>
            <a:prstTxWarp prst="textNoShape">
              <a:avLst/>
            </a:prstTxWarp>
            <a:spAutoFit/>
          </a:bodyPr>
          <a:lstStyle/>
          <a:p>
            <a:pPr algn="ctr" eaLnBrk="1" hangingPunct="1"/>
            <a:r>
              <a:rPr lang="en-US" sz="1400" dirty="0">
                <a:solidFill>
                  <a:srgbClr val="56127A"/>
                </a:solidFill>
              </a:rPr>
              <a:t>t5</a:t>
            </a:r>
          </a:p>
        </p:txBody>
      </p:sp>
      <p:sp>
        <p:nvSpPr>
          <p:cNvPr id="85" name="Text Box 56"/>
          <p:cNvSpPr txBox="1">
            <a:spLocks noChangeArrowheads="1"/>
          </p:cNvSpPr>
          <p:nvPr/>
        </p:nvSpPr>
        <p:spPr bwMode="auto">
          <a:xfrm>
            <a:off x="1876425" y="2046467"/>
            <a:ext cx="641350" cy="304800"/>
          </a:xfrm>
          <a:prstGeom prst="rect">
            <a:avLst/>
          </a:prstGeom>
          <a:noFill/>
          <a:ln w="9525">
            <a:noFill/>
            <a:miter lim="800000"/>
            <a:headEnd/>
            <a:tailEnd/>
          </a:ln>
          <a:effectLst/>
        </p:spPr>
        <p:txBody>
          <a:bodyPr>
            <a:prstTxWarp prst="textNoShape">
              <a:avLst/>
            </a:prstTxWarp>
            <a:spAutoFit/>
          </a:bodyPr>
          <a:lstStyle/>
          <a:p>
            <a:pPr algn="ctr" eaLnBrk="1" hangingPunct="1"/>
            <a:r>
              <a:rPr lang="en-US" sz="1400">
                <a:solidFill>
                  <a:srgbClr val="56127A"/>
                </a:solidFill>
              </a:rPr>
              <a:t>v1</a:t>
            </a:r>
          </a:p>
        </p:txBody>
      </p:sp>
      <p:sp>
        <p:nvSpPr>
          <p:cNvPr id="86" name="Text Box 57"/>
          <p:cNvSpPr txBox="1">
            <a:spLocks noChangeArrowheads="1"/>
          </p:cNvSpPr>
          <p:nvPr/>
        </p:nvSpPr>
        <p:spPr bwMode="auto">
          <a:xfrm>
            <a:off x="3444875" y="1777882"/>
            <a:ext cx="4733925" cy="304800"/>
          </a:xfrm>
          <a:prstGeom prst="rect">
            <a:avLst/>
          </a:prstGeom>
          <a:noFill/>
          <a:ln w="9525">
            <a:noFill/>
            <a:miter lim="800000"/>
            <a:headEnd/>
            <a:tailEnd/>
          </a:ln>
          <a:effectLst/>
        </p:spPr>
        <p:txBody>
          <a:bodyPr>
            <a:prstTxWarp prst="textNoShape">
              <a:avLst/>
            </a:prstTxWarp>
            <a:spAutoFit/>
          </a:bodyPr>
          <a:lstStyle/>
          <a:p>
            <a:pPr eaLnBrk="1" hangingPunct="1"/>
            <a:r>
              <a:rPr lang="en-US" sz="1400" dirty="0">
                <a:solidFill>
                  <a:srgbClr val="56127A"/>
                </a:solidFill>
              </a:rPr>
              <a:t>   1              1          1           LD     </a:t>
            </a:r>
          </a:p>
        </p:txBody>
      </p:sp>
      <p:sp>
        <p:nvSpPr>
          <p:cNvPr id="87" name="Text Box 58"/>
          <p:cNvSpPr txBox="1">
            <a:spLocks noChangeArrowheads="1"/>
          </p:cNvSpPr>
          <p:nvPr/>
        </p:nvSpPr>
        <p:spPr bwMode="auto">
          <a:xfrm>
            <a:off x="3489327" y="1778993"/>
            <a:ext cx="1049335" cy="307777"/>
          </a:xfrm>
          <a:prstGeom prst="rect">
            <a:avLst/>
          </a:prstGeom>
          <a:noFill/>
          <a:ln w="9525">
            <a:noFill/>
            <a:miter lim="800000"/>
            <a:headEnd/>
            <a:tailEnd/>
          </a:ln>
          <a:effectLst/>
        </p:spPr>
        <p:txBody>
          <a:bodyPr wrap="square">
            <a:prstTxWarp prst="textNoShape">
              <a:avLst/>
            </a:prstTxWarp>
            <a:spAutoFit/>
          </a:bodyPr>
          <a:lstStyle/>
          <a:p>
            <a:pPr eaLnBrk="1" hangingPunct="1"/>
            <a:r>
              <a:rPr lang="en-US" sz="1400" dirty="0">
                <a:solidFill>
                  <a:srgbClr val="56127A"/>
                </a:solidFill>
              </a:rPr>
              <a:t>  </a:t>
            </a:r>
            <a:r>
              <a:rPr lang="en-US" altLang="zh-CN" sz="1400" dirty="0">
                <a:solidFill>
                  <a:srgbClr val="56127A"/>
                </a:solidFill>
              </a:rPr>
              <a:t>1</a:t>
            </a:r>
            <a:r>
              <a:rPr lang="en-US" sz="1400" dirty="0">
                <a:solidFill>
                  <a:srgbClr val="56127A"/>
                </a:solidFill>
              </a:rPr>
              <a:t>              0</a:t>
            </a:r>
          </a:p>
        </p:txBody>
      </p:sp>
      <p:sp>
        <p:nvSpPr>
          <p:cNvPr id="88" name="Text Box 59"/>
          <p:cNvSpPr txBox="1">
            <a:spLocks noChangeArrowheads="1"/>
          </p:cNvSpPr>
          <p:nvPr/>
        </p:nvSpPr>
        <p:spPr bwMode="auto">
          <a:xfrm>
            <a:off x="3446461" y="2601616"/>
            <a:ext cx="4733925" cy="304800"/>
          </a:xfrm>
          <a:prstGeom prst="rect">
            <a:avLst/>
          </a:prstGeom>
          <a:noFill/>
          <a:ln w="9525">
            <a:noFill/>
            <a:miter lim="800000"/>
            <a:headEnd/>
            <a:tailEnd/>
          </a:ln>
          <a:effectLst/>
        </p:spPr>
        <p:txBody>
          <a:bodyPr>
            <a:prstTxWarp prst="textNoShape">
              <a:avLst/>
            </a:prstTxWarp>
            <a:spAutoFit/>
          </a:bodyPr>
          <a:lstStyle/>
          <a:p>
            <a:pPr eaLnBrk="1" hangingPunct="1"/>
            <a:r>
              <a:rPr lang="en-US" sz="1400" dirty="0">
                <a:solidFill>
                  <a:srgbClr val="56127A"/>
                </a:solidFill>
              </a:rPr>
              <a:t>   4              1          1          SUB       1             v1            1           v1</a:t>
            </a:r>
          </a:p>
        </p:txBody>
      </p:sp>
      <p:sp>
        <p:nvSpPr>
          <p:cNvPr id="89" name="Text Box 60"/>
          <p:cNvSpPr txBox="1">
            <a:spLocks noChangeArrowheads="1"/>
          </p:cNvSpPr>
          <p:nvPr/>
        </p:nvSpPr>
        <p:spPr bwMode="auto">
          <a:xfrm>
            <a:off x="3448050" y="2589392"/>
            <a:ext cx="4733925" cy="304800"/>
          </a:xfrm>
          <a:prstGeom prst="rect">
            <a:avLst/>
          </a:prstGeom>
          <a:noFill/>
          <a:ln w="9525">
            <a:noFill/>
            <a:miter lim="800000"/>
            <a:headEnd/>
            <a:tailEnd/>
          </a:ln>
          <a:effectLst/>
        </p:spPr>
        <p:txBody>
          <a:bodyPr>
            <a:prstTxWarp prst="textNoShape">
              <a:avLst/>
            </a:prstTxWarp>
            <a:spAutoFit/>
          </a:bodyPr>
          <a:lstStyle/>
          <a:p>
            <a:pPr eaLnBrk="1" hangingPunct="1"/>
            <a:r>
              <a:rPr lang="en-US" sz="1400" dirty="0">
                <a:solidFill>
                  <a:srgbClr val="56127A"/>
                </a:solidFill>
              </a:rPr>
              <a:t>   4              0</a:t>
            </a:r>
          </a:p>
        </p:txBody>
      </p:sp>
      <p:sp>
        <p:nvSpPr>
          <p:cNvPr id="90" name="Text Box 61"/>
          <p:cNvSpPr txBox="1">
            <a:spLocks noChangeArrowheads="1"/>
          </p:cNvSpPr>
          <p:nvPr/>
        </p:nvSpPr>
        <p:spPr bwMode="auto">
          <a:xfrm>
            <a:off x="1876425" y="3680004"/>
            <a:ext cx="641350" cy="304800"/>
          </a:xfrm>
          <a:prstGeom prst="rect">
            <a:avLst/>
          </a:prstGeom>
          <a:noFill/>
          <a:ln w="9525">
            <a:noFill/>
            <a:miter lim="800000"/>
            <a:headEnd/>
            <a:tailEnd/>
          </a:ln>
          <a:effectLst/>
        </p:spPr>
        <p:txBody>
          <a:bodyPr>
            <a:prstTxWarp prst="textNoShape">
              <a:avLst/>
            </a:prstTxWarp>
            <a:spAutoFit/>
          </a:bodyPr>
          <a:lstStyle/>
          <a:p>
            <a:pPr algn="ctr" eaLnBrk="1" hangingPunct="1"/>
            <a:r>
              <a:rPr lang="en-US" sz="1400">
                <a:solidFill>
                  <a:srgbClr val="56127A"/>
                </a:solidFill>
              </a:rPr>
              <a:t>v4</a:t>
            </a:r>
          </a:p>
        </p:txBody>
      </p:sp>
      <p:sp>
        <p:nvSpPr>
          <p:cNvPr id="91" name="Text Box 62"/>
          <p:cNvSpPr txBox="1">
            <a:spLocks noChangeArrowheads="1"/>
          </p:cNvSpPr>
          <p:nvPr/>
        </p:nvSpPr>
        <p:spPr bwMode="auto">
          <a:xfrm>
            <a:off x="3446461" y="2835456"/>
            <a:ext cx="4733925" cy="304800"/>
          </a:xfrm>
          <a:prstGeom prst="rect">
            <a:avLst/>
          </a:prstGeom>
          <a:noFill/>
          <a:ln w="9525">
            <a:noFill/>
            <a:miter lim="800000"/>
            <a:headEnd/>
            <a:tailEnd/>
          </a:ln>
          <a:effectLst/>
        </p:spPr>
        <p:txBody>
          <a:bodyPr>
            <a:prstTxWarp prst="textNoShape">
              <a:avLst/>
            </a:prstTxWarp>
            <a:spAutoFit/>
          </a:bodyPr>
          <a:lstStyle/>
          <a:p>
            <a:pPr eaLnBrk="1" hangingPunct="1"/>
            <a:r>
              <a:rPr lang="en-US" sz="1400" dirty="0">
                <a:solidFill>
                  <a:srgbClr val="56127A"/>
                </a:solidFill>
              </a:rPr>
              <a:t>   5              1          0          DIV        1             v1            1           v4     </a:t>
            </a:r>
          </a:p>
        </p:txBody>
      </p:sp>
      <p:sp>
        <p:nvSpPr>
          <p:cNvPr id="92" name="Text Box 63"/>
          <p:cNvSpPr txBox="1">
            <a:spLocks noChangeArrowheads="1"/>
          </p:cNvSpPr>
          <p:nvPr/>
        </p:nvSpPr>
        <p:spPr bwMode="auto">
          <a:xfrm>
            <a:off x="3441700" y="2053610"/>
            <a:ext cx="4733925" cy="304800"/>
          </a:xfrm>
          <a:prstGeom prst="rect">
            <a:avLst/>
          </a:prstGeom>
          <a:noFill/>
          <a:ln w="9525">
            <a:noFill/>
            <a:miter lim="800000"/>
            <a:headEnd/>
            <a:tailEnd/>
          </a:ln>
          <a:effectLst/>
        </p:spPr>
        <p:txBody>
          <a:bodyPr>
            <a:prstTxWarp prst="textNoShape">
              <a:avLst/>
            </a:prstTxWarp>
            <a:spAutoFit/>
          </a:bodyPr>
          <a:lstStyle/>
          <a:p>
            <a:pPr eaLnBrk="1" hangingPunct="1"/>
            <a:r>
              <a:rPr lang="en-US" sz="1400" dirty="0">
                <a:solidFill>
                  <a:srgbClr val="56127A"/>
                </a:solidFill>
              </a:rPr>
              <a:t>   2              1          1           LD     </a:t>
            </a:r>
          </a:p>
        </p:txBody>
      </p:sp>
      <p:sp>
        <p:nvSpPr>
          <p:cNvPr id="93" name="Text Box 64"/>
          <p:cNvSpPr txBox="1">
            <a:spLocks noChangeArrowheads="1"/>
          </p:cNvSpPr>
          <p:nvPr/>
        </p:nvSpPr>
        <p:spPr bwMode="auto">
          <a:xfrm>
            <a:off x="3532189" y="2064073"/>
            <a:ext cx="1039812" cy="307777"/>
          </a:xfrm>
          <a:prstGeom prst="rect">
            <a:avLst/>
          </a:prstGeom>
          <a:noFill/>
          <a:ln w="9525">
            <a:noFill/>
            <a:miter lim="800000"/>
            <a:headEnd/>
            <a:tailEnd/>
          </a:ln>
          <a:effectLst/>
        </p:spPr>
        <p:txBody>
          <a:bodyPr wrap="square">
            <a:prstTxWarp prst="textNoShape">
              <a:avLst/>
            </a:prstTxWarp>
            <a:spAutoFit/>
          </a:bodyPr>
          <a:lstStyle/>
          <a:p>
            <a:pPr eaLnBrk="1" hangingPunct="1"/>
            <a:r>
              <a:rPr lang="en-US" sz="1400" dirty="0">
                <a:solidFill>
                  <a:srgbClr val="56127A"/>
                </a:solidFill>
              </a:rPr>
              <a:t> </a:t>
            </a:r>
            <a:r>
              <a:rPr lang="en-US" altLang="zh-CN" sz="1400" dirty="0">
                <a:solidFill>
                  <a:srgbClr val="56127A"/>
                </a:solidFill>
              </a:rPr>
              <a:t>2              </a:t>
            </a:r>
            <a:r>
              <a:rPr lang="en-US" sz="1400" dirty="0">
                <a:solidFill>
                  <a:srgbClr val="56127A"/>
                </a:solidFill>
              </a:rPr>
              <a:t>0     </a:t>
            </a:r>
          </a:p>
        </p:txBody>
      </p:sp>
      <p:sp>
        <p:nvSpPr>
          <p:cNvPr id="94" name="Text Box 65"/>
          <p:cNvSpPr txBox="1">
            <a:spLocks noChangeArrowheads="1"/>
          </p:cNvSpPr>
          <p:nvPr/>
        </p:nvSpPr>
        <p:spPr bwMode="auto">
          <a:xfrm>
            <a:off x="3444874" y="2311580"/>
            <a:ext cx="4733925" cy="304800"/>
          </a:xfrm>
          <a:prstGeom prst="rect">
            <a:avLst/>
          </a:prstGeom>
          <a:noFill/>
          <a:ln w="9525">
            <a:noFill/>
            <a:miter lim="800000"/>
            <a:headEnd/>
            <a:tailEnd/>
          </a:ln>
          <a:effectLst/>
        </p:spPr>
        <p:txBody>
          <a:bodyPr>
            <a:prstTxWarp prst="textNoShape">
              <a:avLst/>
            </a:prstTxWarp>
            <a:spAutoFit/>
          </a:bodyPr>
          <a:lstStyle/>
          <a:p>
            <a:pPr eaLnBrk="1" hangingPunct="1"/>
            <a:r>
              <a:rPr lang="en-US" sz="1400" dirty="0">
                <a:solidFill>
                  <a:srgbClr val="56127A"/>
                </a:solidFill>
              </a:rPr>
              <a:t>   3              1          0          MUL      1             v2            1           v1</a:t>
            </a:r>
          </a:p>
        </p:txBody>
      </p:sp>
    </p:spTree>
    <p:extLst>
      <p:ext uri="{BB962C8B-B14F-4D97-AF65-F5344CB8AC3E}">
        <p14:creationId xmlns:p14="http://schemas.microsoft.com/office/powerpoint/2010/main" val="3120778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75"/>
                                        </p:tgtEl>
                                        <p:attrNameLst>
                                          <p:attrName>style.visibility</p:attrName>
                                        </p:attrNameLst>
                                      </p:cBhvr>
                                      <p:to>
                                        <p:strVal val="hidden"/>
                                      </p:to>
                                    </p:set>
                                  </p:childTnLst>
                                </p:cTn>
                              </p:par>
                              <p:par>
                                <p:cTn id="23" presetID="1" presetClass="entr" presetSubtype="0" fill="hold" grpId="1" nodeType="withEffect">
                                  <p:stCondLst>
                                    <p:cond delay="0"/>
                                  </p:stCondLst>
                                  <p:childTnLst>
                                    <p:set>
                                      <p:cBhvr>
                                        <p:cTn id="24" dur="1" fill="hold">
                                          <p:stCondLst>
                                            <p:cond delay="0"/>
                                          </p:stCondLst>
                                        </p:cTn>
                                        <p:tgtEl>
                                          <p:spTgt spid="8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86"/>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8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74"/>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8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7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79"/>
                                        </p:tgtEl>
                                        <p:attrNameLst>
                                          <p:attrName>style.visibility</p:attrName>
                                        </p:attrNameLst>
                                      </p:cBhvr>
                                      <p:to>
                                        <p:strVal val="hidden"/>
                                      </p:to>
                                    </p:set>
                                  </p:childTnLst>
                                </p:cTn>
                              </p:par>
                              <p:par>
                                <p:cTn id="59" presetID="1" presetClass="entr" presetSubtype="0" fill="hold" grpId="0" nodeType="withEffect">
                                  <p:stCondLst>
                                    <p:cond delay="0"/>
                                  </p:stCondLst>
                                  <p:childTnLst>
                                    <p:set>
                                      <p:cBhvr>
                                        <p:cTn id="60" dur="1" fill="hold">
                                          <p:stCondLst>
                                            <p:cond delay="0"/>
                                          </p:stCondLst>
                                        </p:cTn>
                                        <p:tgtEl>
                                          <p:spTgt spid="8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76"/>
                                        </p:tgtEl>
                                        <p:attrNameLst>
                                          <p:attrName>style.visibility</p:attrName>
                                        </p:attrNameLst>
                                      </p:cBhvr>
                                      <p:to>
                                        <p:strVal val="hidden"/>
                                      </p:to>
                                    </p:set>
                                  </p:childTnLst>
                                </p:cTn>
                              </p:par>
                              <p:par>
                                <p:cTn id="69" presetID="1" presetClass="entr" presetSubtype="0" fill="hold" grpId="0" nodeType="withEffect">
                                  <p:stCondLst>
                                    <p:cond delay="0"/>
                                  </p:stCondLst>
                                  <p:childTnLst>
                                    <p:set>
                                      <p:cBhvr>
                                        <p:cTn id="70" dur="1" fill="hold">
                                          <p:stCondLst>
                                            <p:cond delay="0"/>
                                          </p:stCondLst>
                                        </p:cTn>
                                        <p:tgtEl>
                                          <p:spTgt spid="8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88"/>
                                        </p:tgtEl>
                                        <p:attrNameLst>
                                          <p:attrName>style.visibility</p:attrName>
                                        </p:attrNameLst>
                                      </p:cBhvr>
                                      <p:to>
                                        <p:strVal val="hidden"/>
                                      </p:to>
                                    </p:set>
                                  </p:childTnLst>
                                </p:cTn>
                              </p:par>
                              <p:par>
                                <p:cTn id="75" presetID="1" presetClass="entr" presetSubtype="0" fill="hold" grpId="0" nodeType="withEffect">
                                  <p:stCondLst>
                                    <p:cond delay="0"/>
                                  </p:stCondLst>
                                  <p:childTnLst>
                                    <p:set>
                                      <p:cBhvr>
                                        <p:cTn id="76" dur="1" fill="hold">
                                          <p:stCondLst>
                                            <p:cond delay="0"/>
                                          </p:stCondLst>
                                        </p:cTn>
                                        <p:tgtEl>
                                          <p:spTgt spid="89"/>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80"/>
                                        </p:tgtEl>
                                        <p:attrNameLst>
                                          <p:attrName>style.visibility</p:attrName>
                                        </p:attrNameLst>
                                      </p:cBhvr>
                                      <p:to>
                                        <p:strVal val="hidden"/>
                                      </p:to>
                                    </p:set>
                                  </p:childTnLst>
                                </p:cTn>
                              </p:par>
                              <p:par>
                                <p:cTn id="81" presetID="1" presetClass="entr" presetSubtype="0" fill="hold" grpId="0" nodeType="withEffect">
                                  <p:stCondLst>
                                    <p:cond delay="0"/>
                                  </p:stCondLst>
                                  <p:childTnLst>
                                    <p:set>
                                      <p:cBhvr>
                                        <p:cTn id="82" dur="1" fill="hold">
                                          <p:stCondLst>
                                            <p:cond delay="0"/>
                                          </p:stCondLst>
                                        </p:cTn>
                                        <p:tgtEl>
                                          <p:spTgt spid="9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grpId="1" nodeType="clickEffect">
                                  <p:stCondLst>
                                    <p:cond delay="0"/>
                                  </p:stCondLst>
                                  <p:childTnLst>
                                    <p:set>
                                      <p:cBhvr>
                                        <p:cTn id="86" dur="1" fill="hold">
                                          <p:stCondLst>
                                            <p:cond delay="0"/>
                                          </p:stCondLst>
                                        </p:cTn>
                                        <p:tgtEl>
                                          <p:spTgt spid="78"/>
                                        </p:tgtEl>
                                        <p:attrNameLst>
                                          <p:attrName>style.visibility</p:attrName>
                                        </p:attrNameLst>
                                      </p:cBhvr>
                                      <p:to>
                                        <p:strVal val="hidden"/>
                                      </p:to>
                                    </p:set>
                                  </p:childTnLst>
                                </p:cTn>
                              </p:par>
                              <p:par>
                                <p:cTn id="87" presetID="1" presetClass="entr" presetSubtype="0" fill="hold" grpId="0" nodeType="withEffect">
                                  <p:stCondLst>
                                    <p:cond delay="0"/>
                                  </p:stCondLst>
                                  <p:childTnLst>
                                    <p:set>
                                      <p:cBhvr>
                                        <p:cTn id="88" dur="1" fill="hold">
                                          <p:stCondLst>
                                            <p:cond delay="0"/>
                                          </p:stCondLst>
                                        </p:cTn>
                                        <p:tgtEl>
                                          <p:spTgt spid="91"/>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grpId="1" nodeType="clickEffect">
                                  <p:stCondLst>
                                    <p:cond delay="0"/>
                                  </p:stCondLst>
                                  <p:childTnLst>
                                    <p:set>
                                      <p:cBhvr>
                                        <p:cTn id="92" dur="1" fill="hold">
                                          <p:stCondLst>
                                            <p:cond delay="0"/>
                                          </p:stCondLst>
                                        </p:cTn>
                                        <p:tgtEl>
                                          <p:spTgt spid="77"/>
                                        </p:tgtEl>
                                        <p:attrNameLst>
                                          <p:attrName>style.visibility</p:attrName>
                                        </p:attrNameLst>
                                      </p:cBhvr>
                                      <p:to>
                                        <p:strVal val="hidden"/>
                                      </p:to>
                                    </p:set>
                                  </p:childTnLst>
                                </p:cTn>
                              </p:par>
                              <p:par>
                                <p:cTn id="93" presetID="1" presetClass="entr" presetSubtype="0" fill="hold" grpId="0" nodeType="withEffect">
                                  <p:stCondLst>
                                    <p:cond delay="0"/>
                                  </p:stCondLst>
                                  <p:childTnLst>
                                    <p:set>
                                      <p:cBhvr>
                                        <p:cTn id="94" dur="1" fill="hold">
                                          <p:stCondLst>
                                            <p:cond delay="0"/>
                                          </p:stCondLst>
                                        </p:cTn>
                                        <p:tgtEl>
                                          <p:spTgt spid="92"/>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grpId="1" nodeType="clickEffect">
                                  <p:stCondLst>
                                    <p:cond delay="0"/>
                                  </p:stCondLst>
                                  <p:childTnLst>
                                    <p:set>
                                      <p:cBhvr>
                                        <p:cTn id="98" dur="1" fill="hold">
                                          <p:stCondLst>
                                            <p:cond delay="0"/>
                                          </p:stCondLst>
                                        </p:cTn>
                                        <p:tgtEl>
                                          <p:spTgt spid="92"/>
                                        </p:tgtEl>
                                        <p:attrNameLst>
                                          <p:attrName>style.visibility</p:attrName>
                                        </p:attrNameLst>
                                      </p:cBhvr>
                                      <p:to>
                                        <p:strVal val="hidden"/>
                                      </p:to>
                                    </p:set>
                                  </p:childTnLst>
                                </p:cTn>
                              </p:par>
                              <p:par>
                                <p:cTn id="99" presetID="1" presetClass="entr" presetSubtype="0" fill="hold" grpId="0" nodeType="withEffect">
                                  <p:stCondLst>
                                    <p:cond delay="0"/>
                                  </p:stCondLst>
                                  <p:childTnLst>
                                    <p:set>
                                      <p:cBhvr>
                                        <p:cTn id="100" dur="1" fill="hold">
                                          <p:stCondLst>
                                            <p:cond delay="0"/>
                                          </p:stCondLst>
                                        </p:cTn>
                                        <p:tgtEl>
                                          <p:spTgt spid="93"/>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grpId="1" nodeType="clickEffect">
                                  <p:stCondLst>
                                    <p:cond delay="0"/>
                                  </p:stCondLst>
                                  <p:childTnLst>
                                    <p:set>
                                      <p:cBhvr>
                                        <p:cTn id="104" dur="1" fill="hold">
                                          <p:stCondLst>
                                            <p:cond delay="0"/>
                                          </p:stCondLst>
                                        </p:cTn>
                                        <p:tgtEl>
                                          <p:spTgt spid="81"/>
                                        </p:tgtEl>
                                        <p:attrNameLst>
                                          <p:attrName>style.visibility</p:attrName>
                                        </p:attrNameLst>
                                      </p:cBhvr>
                                      <p:to>
                                        <p:strVal val="hidden"/>
                                      </p:to>
                                    </p:set>
                                  </p:childTnLst>
                                </p:cTn>
                              </p:par>
                              <p:par>
                                <p:cTn id="105" presetID="1" presetClass="entr" presetSubtype="0" fill="hold" grpId="0" nodeType="withEffect">
                                  <p:stCondLst>
                                    <p:cond delay="0"/>
                                  </p:stCondLst>
                                  <p:childTnLst>
                                    <p:set>
                                      <p:cBhvr>
                                        <p:cTn id="106"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utoUpdateAnimBg="0"/>
      <p:bldP spid="73" grpId="0" autoUpdateAnimBg="0"/>
      <p:bldP spid="74" grpId="0"/>
      <p:bldP spid="74" grpId="1"/>
      <p:bldP spid="75" grpId="0"/>
      <p:bldP spid="75" grpId="1"/>
      <p:bldP spid="76" grpId="0"/>
      <p:bldP spid="76" grpId="1"/>
      <p:bldP spid="77" grpId="0"/>
      <p:bldP spid="77" grpId="1"/>
      <p:bldP spid="78" grpId="0"/>
      <p:bldP spid="78" grpId="1"/>
      <p:bldP spid="79" grpId="0"/>
      <p:bldP spid="79" grpId="1"/>
      <p:bldP spid="80" grpId="0"/>
      <p:bldP spid="80" grpId="1"/>
      <p:bldP spid="81" grpId="0"/>
      <p:bldP spid="81" grpId="1"/>
      <p:bldP spid="82" grpId="0"/>
      <p:bldP spid="83" grpId="0"/>
      <p:bldP spid="85" grpId="0"/>
      <p:bldP spid="86" grpId="0"/>
      <p:bldP spid="86" grpId="1"/>
      <p:bldP spid="87" grpId="0"/>
      <p:bldP spid="88" grpId="0"/>
      <p:bldP spid="88" grpId="1"/>
      <p:bldP spid="89" grpId="0"/>
      <p:bldP spid="90" grpId="0"/>
      <p:bldP spid="91" grpId="0"/>
      <p:bldP spid="92" grpId="0"/>
      <p:bldP spid="92" grpId="1"/>
      <p:bldP spid="93" grpId="0"/>
      <p:bldP spid="94"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129</a:t>
            </a:fld>
            <a:endParaRPr lang="en-US" altLang="en-US"/>
          </a:p>
        </p:txBody>
      </p:sp>
      <p:sp>
        <p:nvSpPr>
          <p:cNvPr id="45059" name="Text Box 2"/>
          <p:cNvSpPr txBox="1">
            <a:spLocks noChangeArrowheads="1"/>
          </p:cNvSpPr>
          <p:nvPr/>
        </p:nvSpPr>
        <p:spPr bwMode="auto">
          <a:xfrm>
            <a:off x="441324" y="396875"/>
            <a:ext cx="802534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In-Order Commit for Precise  Exceptions</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 name="object 3"/>
          <p:cNvSpPr txBox="1"/>
          <p:nvPr/>
        </p:nvSpPr>
        <p:spPr>
          <a:xfrm>
            <a:off x="306480" y="1064702"/>
            <a:ext cx="6546850" cy="427040"/>
          </a:xfrm>
          <a:prstGeom prst="rect">
            <a:avLst/>
          </a:prstGeom>
        </p:spPr>
        <p:txBody>
          <a:bodyPr vert="horz" wrap="square" lIns="0" tIns="118110" rIns="0" bIns="0" rtlCol="0">
            <a:spAutoFit/>
          </a:bodyPr>
          <a:lstStyle/>
          <a:p>
            <a:pPr marL="1040765">
              <a:lnSpc>
                <a:spcPct val="100000"/>
              </a:lnSpc>
              <a:spcBef>
                <a:spcPts val="560"/>
              </a:spcBef>
              <a:tabLst>
                <a:tab pos="4088765" algn="l"/>
              </a:tabLst>
            </a:pPr>
            <a:r>
              <a:rPr sz="2000" i="1" spc="-10" dirty="0">
                <a:solidFill>
                  <a:srgbClr val="56127A"/>
                </a:solidFill>
                <a:latin typeface="Verdana"/>
                <a:cs typeface="Verdana"/>
              </a:rPr>
              <a:t>In-order	</a:t>
            </a:r>
            <a:r>
              <a:rPr sz="2000" i="1" spc="-5" dirty="0">
                <a:solidFill>
                  <a:srgbClr val="56127A"/>
                </a:solidFill>
                <a:latin typeface="Verdana"/>
                <a:cs typeface="Verdana"/>
              </a:rPr>
              <a:t>Out-of-order</a:t>
            </a:r>
            <a:endParaRPr sz="2000" dirty="0">
              <a:latin typeface="Verdana"/>
              <a:cs typeface="Verdana"/>
            </a:endParaRPr>
          </a:p>
        </p:txBody>
      </p:sp>
      <p:sp>
        <p:nvSpPr>
          <p:cNvPr id="7" name="object 4"/>
          <p:cNvSpPr txBox="1"/>
          <p:nvPr/>
        </p:nvSpPr>
        <p:spPr>
          <a:xfrm>
            <a:off x="7226505" y="1137894"/>
            <a:ext cx="1087120" cy="330200"/>
          </a:xfrm>
          <a:prstGeom prst="rect">
            <a:avLst/>
          </a:prstGeom>
        </p:spPr>
        <p:txBody>
          <a:bodyPr vert="horz" wrap="square" lIns="0" tIns="12065" rIns="0" bIns="0" rtlCol="0">
            <a:spAutoFit/>
          </a:bodyPr>
          <a:lstStyle/>
          <a:p>
            <a:pPr marL="12700">
              <a:lnSpc>
                <a:spcPct val="100000"/>
              </a:lnSpc>
              <a:spcBef>
                <a:spcPts val="95"/>
              </a:spcBef>
            </a:pPr>
            <a:r>
              <a:rPr sz="2000" i="1" spc="-10" dirty="0">
                <a:solidFill>
                  <a:srgbClr val="56127A"/>
                </a:solidFill>
                <a:latin typeface="Verdana"/>
                <a:cs typeface="Verdana"/>
              </a:rPr>
              <a:t>In-order</a:t>
            </a:r>
            <a:endParaRPr sz="2000">
              <a:latin typeface="Verdana"/>
              <a:cs typeface="Verdana"/>
            </a:endParaRPr>
          </a:p>
        </p:txBody>
      </p:sp>
      <p:sp>
        <p:nvSpPr>
          <p:cNvPr id="8" name="object 5"/>
          <p:cNvSpPr/>
          <p:nvPr/>
        </p:nvSpPr>
        <p:spPr>
          <a:xfrm>
            <a:off x="1965324" y="1578839"/>
            <a:ext cx="1219200" cy="762000"/>
          </a:xfrm>
          <a:custGeom>
            <a:avLst/>
            <a:gdLst/>
            <a:ahLst/>
            <a:cxnLst/>
            <a:rect l="l" t="t" r="r" b="b"/>
            <a:pathLst>
              <a:path w="1219200" h="762000">
                <a:moveTo>
                  <a:pt x="0" y="0"/>
                </a:moveTo>
                <a:lnTo>
                  <a:pt x="0" y="762000"/>
                </a:lnTo>
                <a:lnTo>
                  <a:pt x="1219200" y="761999"/>
                </a:lnTo>
                <a:lnTo>
                  <a:pt x="1219200" y="0"/>
                </a:lnTo>
                <a:lnTo>
                  <a:pt x="0" y="0"/>
                </a:lnTo>
                <a:close/>
              </a:path>
            </a:pathLst>
          </a:custGeom>
          <a:ln w="25400">
            <a:solidFill>
              <a:srgbClr val="000000"/>
            </a:solidFill>
          </a:ln>
        </p:spPr>
        <p:txBody>
          <a:bodyPr wrap="square" lIns="0" tIns="0" rIns="0" bIns="0" rtlCol="0"/>
          <a:lstStyle/>
          <a:p>
            <a:endParaRPr/>
          </a:p>
        </p:txBody>
      </p:sp>
      <p:sp>
        <p:nvSpPr>
          <p:cNvPr id="9" name="object 6"/>
          <p:cNvSpPr txBox="1"/>
          <p:nvPr/>
        </p:nvSpPr>
        <p:spPr>
          <a:xfrm>
            <a:off x="441324" y="1578839"/>
            <a:ext cx="2616200" cy="762000"/>
          </a:xfrm>
          <a:prstGeom prst="rect">
            <a:avLst/>
          </a:prstGeom>
          <a:ln w="25400">
            <a:solidFill>
              <a:srgbClr val="000000"/>
            </a:solidFill>
          </a:ln>
        </p:spPr>
        <p:txBody>
          <a:bodyPr vert="horz" wrap="square" lIns="0" tIns="226695" rIns="0" bIns="0" rtlCol="0">
            <a:spAutoFit/>
          </a:bodyPr>
          <a:lstStyle/>
          <a:p>
            <a:pPr marL="150495">
              <a:lnSpc>
                <a:spcPct val="100000"/>
              </a:lnSpc>
              <a:spcBef>
                <a:spcPts val="1785"/>
              </a:spcBef>
              <a:tabLst>
                <a:tab pos="1661795" algn="l"/>
              </a:tabLst>
            </a:pPr>
            <a:r>
              <a:rPr sz="2000" spc="-10" dirty="0">
                <a:latin typeface="Verdana"/>
                <a:cs typeface="Verdana"/>
              </a:rPr>
              <a:t>Fetch	Decode</a:t>
            </a:r>
            <a:endParaRPr sz="2000">
              <a:latin typeface="Verdana"/>
              <a:cs typeface="Verdana"/>
            </a:endParaRPr>
          </a:p>
        </p:txBody>
      </p:sp>
      <p:sp>
        <p:nvSpPr>
          <p:cNvPr id="10" name="object 7"/>
          <p:cNvSpPr/>
          <p:nvPr/>
        </p:nvSpPr>
        <p:spPr>
          <a:xfrm>
            <a:off x="4479924" y="2798039"/>
            <a:ext cx="1219200" cy="504825"/>
          </a:xfrm>
          <a:custGeom>
            <a:avLst/>
            <a:gdLst/>
            <a:ahLst/>
            <a:cxnLst/>
            <a:rect l="l" t="t" r="r" b="b"/>
            <a:pathLst>
              <a:path w="1219200" h="504825">
                <a:moveTo>
                  <a:pt x="0" y="0"/>
                </a:moveTo>
                <a:lnTo>
                  <a:pt x="0" y="504444"/>
                </a:lnTo>
                <a:lnTo>
                  <a:pt x="1219200" y="504444"/>
                </a:lnTo>
                <a:lnTo>
                  <a:pt x="1219200" y="0"/>
                </a:lnTo>
                <a:lnTo>
                  <a:pt x="0" y="0"/>
                </a:lnTo>
                <a:close/>
              </a:path>
            </a:pathLst>
          </a:custGeom>
          <a:ln w="25400">
            <a:solidFill>
              <a:srgbClr val="000000"/>
            </a:solidFill>
          </a:ln>
        </p:spPr>
        <p:txBody>
          <a:bodyPr wrap="square" lIns="0" tIns="0" rIns="0" bIns="0" rtlCol="0"/>
          <a:lstStyle/>
          <a:p>
            <a:endParaRPr/>
          </a:p>
        </p:txBody>
      </p:sp>
      <p:sp>
        <p:nvSpPr>
          <p:cNvPr id="11" name="object 8"/>
          <p:cNvSpPr txBox="1"/>
          <p:nvPr/>
        </p:nvSpPr>
        <p:spPr>
          <a:xfrm>
            <a:off x="4573903" y="2883636"/>
            <a:ext cx="1031240" cy="330200"/>
          </a:xfrm>
          <a:prstGeom prst="rect">
            <a:avLst/>
          </a:prstGeom>
        </p:spPr>
        <p:txBody>
          <a:bodyPr vert="horz" wrap="square" lIns="0" tIns="12065" rIns="0" bIns="0" rtlCol="0">
            <a:spAutoFit/>
          </a:bodyPr>
          <a:lstStyle/>
          <a:p>
            <a:pPr marL="12700">
              <a:lnSpc>
                <a:spcPct val="100000"/>
              </a:lnSpc>
              <a:spcBef>
                <a:spcPts val="95"/>
              </a:spcBef>
            </a:pPr>
            <a:r>
              <a:rPr sz="2000" spc="-10" dirty="0">
                <a:latin typeface="Verdana"/>
                <a:cs typeface="Verdana"/>
              </a:rPr>
              <a:t>Execute</a:t>
            </a:r>
            <a:endParaRPr sz="2000">
              <a:latin typeface="Verdana"/>
              <a:cs typeface="Verdana"/>
            </a:endParaRPr>
          </a:p>
        </p:txBody>
      </p:sp>
      <p:sp>
        <p:nvSpPr>
          <p:cNvPr id="12" name="object 9"/>
          <p:cNvSpPr txBox="1"/>
          <p:nvPr/>
        </p:nvSpPr>
        <p:spPr>
          <a:xfrm>
            <a:off x="6994524" y="1502639"/>
            <a:ext cx="1295400" cy="762000"/>
          </a:xfrm>
          <a:prstGeom prst="rect">
            <a:avLst/>
          </a:prstGeom>
          <a:ln w="25400">
            <a:solidFill>
              <a:srgbClr val="000000"/>
            </a:solidFill>
          </a:ln>
        </p:spPr>
        <p:txBody>
          <a:bodyPr vert="horz" wrap="square" lIns="0" tIns="226695" rIns="0" bIns="0" rtlCol="0">
            <a:spAutoFit/>
          </a:bodyPr>
          <a:lstStyle/>
          <a:p>
            <a:pPr marL="149225">
              <a:lnSpc>
                <a:spcPct val="100000"/>
              </a:lnSpc>
              <a:spcBef>
                <a:spcPts val="1785"/>
              </a:spcBef>
            </a:pPr>
            <a:r>
              <a:rPr sz="2000" spc="-5" dirty="0">
                <a:latin typeface="Verdana"/>
                <a:cs typeface="Verdana"/>
              </a:rPr>
              <a:t>Commit</a:t>
            </a:r>
            <a:endParaRPr sz="2000">
              <a:latin typeface="Verdana"/>
              <a:cs typeface="Verdana"/>
            </a:endParaRPr>
          </a:p>
        </p:txBody>
      </p:sp>
      <p:sp>
        <p:nvSpPr>
          <p:cNvPr id="13" name="object 10"/>
          <p:cNvSpPr/>
          <p:nvPr/>
        </p:nvSpPr>
        <p:spPr>
          <a:xfrm>
            <a:off x="1431924" y="1826489"/>
            <a:ext cx="2438400" cy="190500"/>
          </a:xfrm>
          <a:custGeom>
            <a:avLst/>
            <a:gdLst/>
            <a:ahLst/>
            <a:cxnLst/>
            <a:rect l="l" t="t" r="r" b="b"/>
            <a:pathLst>
              <a:path w="2438400" h="190500">
                <a:moveTo>
                  <a:pt x="438150" y="76200"/>
                </a:moveTo>
                <a:lnTo>
                  <a:pt x="438150" y="38100"/>
                </a:lnTo>
                <a:lnTo>
                  <a:pt x="0" y="38100"/>
                </a:lnTo>
                <a:lnTo>
                  <a:pt x="0" y="76200"/>
                </a:lnTo>
                <a:lnTo>
                  <a:pt x="438150" y="76200"/>
                </a:lnTo>
                <a:close/>
              </a:path>
              <a:path w="2438400" h="190500">
                <a:moveTo>
                  <a:pt x="533400" y="57150"/>
                </a:moveTo>
                <a:lnTo>
                  <a:pt x="419100" y="0"/>
                </a:lnTo>
                <a:lnTo>
                  <a:pt x="419100" y="38100"/>
                </a:lnTo>
                <a:lnTo>
                  <a:pt x="438150" y="38100"/>
                </a:lnTo>
                <a:lnTo>
                  <a:pt x="438150" y="104775"/>
                </a:lnTo>
                <a:lnTo>
                  <a:pt x="533400" y="57150"/>
                </a:lnTo>
                <a:close/>
              </a:path>
              <a:path w="2438400" h="190500">
                <a:moveTo>
                  <a:pt x="438150" y="104775"/>
                </a:moveTo>
                <a:lnTo>
                  <a:pt x="438150" y="76200"/>
                </a:lnTo>
                <a:lnTo>
                  <a:pt x="419100" y="76200"/>
                </a:lnTo>
                <a:lnTo>
                  <a:pt x="419100" y="114300"/>
                </a:lnTo>
                <a:lnTo>
                  <a:pt x="438150" y="104775"/>
                </a:lnTo>
                <a:close/>
              </a:path>
              <a:path w="2438400" h="190500">
                <a:moveTo>
                  <a:pt x="2343150" y="152399"/>
                </a:moveTo>
                <a:lnTo>
                  <a:pt x="2343150" y="114299"/>
                </a:lnTo>
                <a:lnTo>
                  <a:pt x="1752600" y="114299"/>
                </a:lnTo>
                <a:lnTo>
                  <a:pt x="1752600" y="152399"/>
                </a:lnTo>
                <a:lnTo>
                  <a:pt x="2343150" y="152399"/>
                </a:lnTo>
                <a:close/>
              </a:path>
              <a:path w="2438400" h="190500">
                <a:moveTo>
                  <a:pt x="2438400" y="133349"/>
                </a:moveTo>
                <a:lnTo>
                  <a:pt x="2324100" y="76199"/>
                </a:lnTo>
                <a:lnTo>
                  <a:pt x="2324100" y="114299"/>
                </a:lnTo>
                <a:lnTo>
                  <a:pt x="2343150" y="114299"/>
                </a:lnTo>
                <a:lnTo>
                  <a:pt x="2343150" y="180974"/>
                </a:lnTo>
                <a:lnTo>
                  <a:pt x="2438400" y="133349"/>
                </a:lnTo>
                <a:close/>
              </a:path>
              <a:path w="2438400" h="190500">
                <a:moveTo>
                  <a:pt x="2343150" y="180974"/>
                </a:moveTo>
                <a:lnTo>
                  <a:pt x="2343150" y="152399"/>
                </a:lnTo>
                <a:lnTo>
                  <a:pt x="2324100" y="152399"/>
                </a:lnTo>
                <a:lnTo>
                  <a:pt x="2324100" y="190499"/>
                </a:lnTo>
                <a:lnTo>
                  <a:pt x="2343150" y="180974"/>
                </a:lnTo>
                <a:close/>
              </a:path>
            </a:pathLst>
          </a:custGeom>
          <a:solidFill>
            <a:srgbClr val="000000"/>
          </a:solidFill>
        </p:spPr>
        <p:txBody>
          <a:bodyPr wrap="square" lIns="0" tIns="0" rIns="0" bIns="0" rtlCol="0"/>
          <a:lstStyle/>
          <a:p>
            <a:endParaRPr/>
          </a:p>
        </p:txBody>
      </p:sp>
      <p:sp>
        <p:nvSpPr>
          <p:cNvPr id="14" name="object 11"/>
          <p:cNvSpPr/>
          <p:nvPr/>
        </p:nvSpPr>
        <p:spPr>
          <a:xfrm>
            <a:off x="3870324" y="1578839"/>
            <a:ext cx="2362200" cy="685800"/>
          </a:xfrm>
          <a:custGeom>
            <a:avLst/>
            <a:gdLst/>
            <a:ahLst/>
            <a:cxnLst/>
            <a:rect l="l" t="t" r="r" b="b"/>
            <a:pathLst>
              <a:path w="2362200" h="685800">
                <a:moveTo>
                  <a:pt x="0" y="0"/>
                </a:moveTo>
                <a:lnTo>
                  <a:pt x="0" y="685799"/>
                </a:lnTo>
                <a:lnTo>
                  <a:pt x="2362200" y="685799"/>
                </a:lnTo>
                <a:lnTo>
                  <a:pt x="2362200" y="0"/>
                </a:lnTo>
                <a:lnTo>
                  <a:pt x="0" y="0"/>
                </a:lnTo>
                <a:close/>
              </a:path>
            </a:pathLst>
          </a:custGeom>
          <a:ln w="25400">
            <a:solidFill>
              <a:srgbClr val="000000"/>
            </a:solidFill>
          </a:ln>
        </p:spPr>
        <p:txBody>
          <a:bodyPr wrap="square" lIns="0" tIns="0" rIns="0" bIns="0" rtlCol="0"/>
          <a:lstStyle/>
          <a:p>
            <a:endParaRPr/>
          </a:p>
        </p:txBody>
      </p:sp>
      <p:sp>
        <p:nvSpPr>
          <p:cNvPr id="15" name="object 12"/>
          <p:cNvSpPr txBox="1"/>
          <p:nvPr/>
        </p:nvSpPr>
        <p:spPr>
          <a:xfrm>
            <a:off x="4105274" y="1755114"/>
            <a:ext cx="1894205" cy="330200"/>
          </a:xfrm>
          <a:prstGeom prst="rect">
            <a:avLst/>
          </a:prstGeom>
        </p:spPr>
        <p:txBody>
          <a:bodyPr vert="horz" wrap="square" lIns="0" tIns="12065" rIns="0" bIns="0" rtlCol="0">
            <a:spAutoFit/>
          </a:bodyPr>
          <a:lstStyle/>
          <a:p>
            <a:pPr marL="12700">
              <a:lnSpc>
                <a:spcPct val="100000"/>
              </a:lnSpc>
              <a:spcBef>
                <a:spcPts val="95"/>
              </a:spcBef>
            </a:pPr>
            <a:r>
              <a:rPr sz="2000" spc="-10" dirty="0">
                <a:latin typeface="Verdana"/>
                <a:cs typeface="Verdana"/>
              </a:rPr>
              <a:t>Reorder</a:t>
            </a:r>
            <a:r>
              <a:rPr sz="2000" spc="-45" dirty="0">
                <a:latin typeface="Verdana"/>
                <a:cs typeface="Verdana"/>
              </a:rPr>
              <a:t> </a:t>
            </a:r>
            <a:r>
              <a:rPr sz="2000" spc="-5" dirty="0">
                <a:latin typeface="Verdana"/>
                <a:cs typeface="Verdana"/>
              </a:rPr>
              <a:t>Buffer</a:t>
            </a:r>
            <a:endParaRPr sz="2000">
              <a:latin typeface="Verdana"/>
              <a:cs typeface="Verdana"/>
            </a:endParaRPr>
          </a:p>
        </p:txBody>
      </p:sp>
      <p:sp>
        <p:nvSpPr>
          <p:cNvPr id="16" name="object 13"/>
          <p:cNvSpPr/>
          <p:nvPr/>
        </p:nvSpPr>
        <p:spPr>
          <a:xfrm>
            <a:off x="4651374" y="1902689"/>
            <a:ext cx="2343150" cy="1123950"/>
          </a:xfrm>
          <a:custGeom>
            <a:avLst/>
            <a:gdLst/>
            <a:ahLst/>
            <a:cxnLst/>
            <a:rect l="l" t="t" r="r" b="b"/>
            <a:pathLst>
              <a:path w="2343150" h="1123950">
                <a:moveTo>
                  <a:pt x="2247900" y="76199"/>
                </a:moveTo>
                <a:lnTo>
                  <a:pt x="2247900" y="38099"/>
                </a:lnTo>
                <a:lnTo>
                  <a:pt x="1581150" y="38099"/>
                </a:lnTo>
                <a:lnTo>
                  <a:pt x="1581150" y="76199"/>
                </a:lnTo>
                <a:lnTo>
                  <a:pt x="1872995" y="76199"/>
                </a:lnTo>
                <a:lnTo>
                  <a:pt x="1872995" y="57149"/>
                </a:lnTo>
                <a:lnTo>
                  <a:pt x="1898903" y="57149"/>
                </a:lnTo>
                <a:lnTo>
                  <a:pt x="1898903" y="76199"/>
                </a:lnTo>
                <a:lnTo>
                  <a:pt x="2247900" y="76199"/>
                </a:lnTo>
                <a:close/>
              </a:path>
              <a:path w="2343150" h="1123950">
                <a:moveTo>
                  <a:pt x="1924050" y="1047749"/>
                </a:moveTo>
                <a:lnTo>
                  <a:pt x="1847850" y="1047749"/>
                </a:lnTo>
                <a:lnTo>
                  <a:pt x="1872995" y="1098041"/>
                </a:lnTo>
                <a:lnTo>
                  <a:pt x="1872995" y="1060703"/>
                </a:lnTo>
                <a:lnTo>
                  <a:pt x="1898903" y="1060703"/>
                </a:lnTo>
                <a:lnTo>
                  <a:pt x="1898903" y="1098043"/>
                </a:lnTo>
                <a:lnTo>
                  <a:pt x="1924050" y="1047749"/>
                </a:lnTo>
                <a:close/>
              </a:path>
              <a:path w="2343150" h="1123950">
                <a:moveTo>
                  <a:pt x="1898903" y="76199"/>
                </a:moveTo>
                <a:lnTo>
                  <a:pt x="1898903" y="57149"/>
                </a:lnTo>
                <a:lnTo>
                  <a:pt x="1872995" y="57149"/>
                </a:lnTo>
                <a:lnTo>
                  <a:pt x="1872995" y="76199"/>
                </a:lnTo>
                <a:lnTo>
                  <a:pt x="1898903" y="76199"/>
                </a:lnTo>
                <a:close/>
              </a:path>
              <a:path w="2343150" h="1123950">
                <a:moveTo>
                  <a:pt x="1898903" y="1047749"/>
                </a:moveTo>
                <a:lnTo>
                  <a:pt x="1898903" y="76199"/>
                </a:lnTo>
                <a:lnTo>
                  <a:pt x="1872995" y="76199"/>
                </a:lnTo>
                <a:lnTo>
                  <a:pt x="1872995" y="1047749"/>
                </a:lnTo>
                <a:lnTo>
                  <a:pt x="1898903" y="1047749"/>
                </a:lnTo>
                <a:close/>
              </a:path>
              <a:path w="2343150" h="1123950">
                <a:moveTo>
                  <a:pt x="1898903" y="1098043"/>
                </a:moveTo>
                <a:lnTo>
                  <a:pt x="1898903" y="1060703"/>
                </a:lnTo>
                <a:lnTo>
                  <a:pt x="1872995" y="1060703"/>
                </a:lnTo>
                <a:lnTo>
                  <a:pt x="1872995" y="1098041"/>
                </a:lnTo>
                <a:lnTo>
                  <a:pt x="1885950" y="1123949"/>
                </a:lnTo>
                <a:lnTo>
                  <a:pt x="1898903" y="1098043"/>
                </a:lnTo>
                <a:close/>
              </a:path>
              <a:path w="2343150" h="1123950">
                <a:moveTo>
                  <a:pt x="2343150" y="57149"/>
                </a:moveTo>
                <a:lnTo>
                  <a:pt x="2228850" y="0"/>
                </a:lnTo>
                <a:lnTo>
                  <a:pt x="2228850" y="38099"/>
                </a:lnTo>
                <a:lnTo>
                  <a:pt x="2247900" y="38099"/>
                </a:lnTo>
                <a:lnTo>
                  <a:pt x="2247900" y="104774"/>
                </a:lnTo>
                <a:lnTo>
                  <a:pt x="2343150" y="57149"/>
                </a:lnTo>
                <a:close/>
              </a:path>
              <a:path w="2343150" h="1123950">
                <a:moveTo>
                  <a:pt x="2247900" y="104774"/>
                </a:moveTo>
                <a:lnTo>
                  <a:pt x="2247900" y="76199"/>
                </a:lnTo>
                <a:lnTo>
                  <a:pt x="2228850" y="76199"/>
                </a:lnTo>
                <a:lnTo>
                  <a:pt x="2228850" y="114299"/>
                </a:lnTo>
                <a:lnTo>
                  <a:pt x="2247900" y="104774"/>
                </a:lnTo>
                <a:close/>
              </a:path>
              <a:path w="2343150" h="1123950">
                <a:moveTo>
                  <a:pt x="114300" y="781049"/>
                </a:moveTo>
                <a:lnTo>
                  <a:pt x="0" y="781049"/>
                </a:lnTo>
                <a:lnTo>
                  <a:pt x="38100" y="857250"/>
                </a:lnTo>
                <a:lnTo>
                  <a:pt x="38100" y="800100"/>
                </a:lnTo>
                <a:lnTo>
                  <a:pt x="76200" y="800100"/>
                </a:lnTo>
                <a:lnTo>
                  <a:pt x="76200" y="857250"/>
                </a:lnTo>
                <a:lnTo>
                  <a:pt x="114300" y="781049"/>
                </a:lnTo>
                <a:close/>
              </a:path>
              <a:path w="2343150" h="1123950">
                <a:moveTo>
                  <a:pt x="76200" y="781049"/>
                </a:moveTo>
                <a:lnTo>
                  <a:pt x="76200" y="361949"/>
                </a:lnTo>
                <a:lnTo>
                  <a:pt x="38100" y="361949"/>
                </a:lnTo>
                <a:lnTo>
                  <a:pt x="38100" y="781049"/>
                </a:lnTo>
                <a:lnTo>
                  <a:pt x="76200" y="781049"/>
                </a:lnTo>
                <a:close/>
              </a:path>
              <a:path w="2343150" h="1123950">
                <a:moveTo>
                  <a:pt x="76200" y="857250"/>
                </a:moveTo>
                <a:lnTo>
                  <a:pt x="76200" y="800100"/>
                </a:lnTo>
                <a:lnTo>
                  <a:pt x="38100" y="800100"/>
                </a:lnTo>
                <a:lnTo>
                  <a:pt x="38100" y="857250"/>
                </a:lnTo>
                <a:lnTo>
                  <a:pt x="57150" y="895350"/>
                </a:lnTo>
                <a:lnTo>
                  <a:pt x="76200" y="857250"/>
                </a:lnTo>
                <a:close/>
              </a:path>
              <a:path w="2343150" h="1123950">
                <a:moveTo>
                  <a:pt x="876300" y="476249"/>
                </a:moveTo>
                <a:lnTo>
                  <a:pt x="819150" y="361949"/>
                </a:lnTo>
                <a:lnTo>
                  <a:pt x="762000" y="476249"/>
                </a:lnTo>
                <a:lnTo>
                  <a:pt x="800100" y="476249"/>
                </a:lnTo>
                <a:lnTo>
                  <a:pt x="800100" y="457199"/>
                </a:lnTo>
                <a:lnTo>
                  <a:pt x="838200" y="457199"/>
                </a:lnTo>
                <a:lnTo>
                  <a:pt x="838200" y="476249"/>
                </a:lnTo>
                <a:lnTo>
                  <a:pt x="876300" y="476249"/>
                </a:lnTo>
                <a:close/>
              </a:path>
              <a:path w="2343150" h="1123950">
                <a:moveTo>
                  <a:pt x="838200" y="476249"/>
                </a:moveTo>
                <a:lnTo>
                  <a:pt x="838200" y="457199"/>
                </a:lnTo>
                <a:lnTo>
                  <a:pt x="800100" y="457199"/>
                </a:lnTo>
                <a:lnTo>
                  <a:pt x="800100" y="476249"/>
                </a:lnTo>
                <a:lnTo>
                  <a:pt x="838200" y="476249"/>
                </a:lnTo>
                <a:close/>
              </a:path>
              <a:path w="2343150" h="1123950">
                <a:moveTo>
                  <a:pt x="838200" y="895349"/>
                </a:moveTo>
                <a:lnTo>
                  <a:pt x="838200" y="476249"/>
                </a:lnTo>
                <a:lnTo>
                  <a:pt x="800100" y="476249"/>
                </a:lnTo>
                <a:lnTo>
                  <a:pt x="800100" y="895349"/>
                </a:lnTo>
                <a:lnTo>
                  <a:pt x="838200" y="895349"/>
                </a:lnTo>
                <a:close/>
              </a:path>
            </a:pathLst>
          </a:custGeom>
          <a:solidFill>
            <a:srgbClr val="000000"/>
          </a:solidFill>
        </p:spPr>
        <p:txBody>
          <a:bodyPr wrap="square" lIns="0" tIns="0" rIns="0" bIns="0" rtlCol="0"/>
          <a:lstStyle/>
          <a:p>
            <a:endParaRPr/>
          </a:p>
        </p:txBody>
      </p:sp>
      <p:sp>
        <p:nvSpPr>
          <p:cNvPr id="17" name="object 14"/>
          <p:cNvSpPr/>
          <p:nvPr/>
        </p:nvSpPr>
        <p:spPr>
          <a:xfrm>
            <a:off x="1431924" y="2245589"/>
            <a:ext cx="4958080" cy="1090930"/>
          </a:xfrm>
          <a:custGeom>
            <a:avLst/>
            <a:gdLst/>
            <a:ahLst/>
            <a:cxnLst/>
            <a:rect l="l" t="t" r="r" b="b"/>
            <a:pathLst>
              <a:path w="4958080" h="1090929">
                <a:moveTo>
                  <a:pt x="82295" y="73151"/>
                </a:moveTo>
                <a:lnTo>
                  <a:pt x="0" y="95250"/>
                </a:lnTo>
                <a:lnTo>
                  <a:pt x="57912" y="140658"/>
                </a:lnTo>
                <a:lnTo>
                  <a:pt x="57912" y="107441"/>
                </a:lnTo>
                <a:lnTo>
                  <a:pt x="59435" y="104393"/>
                </a:lnTo>
                <a:lnTo>
                  <a:pt x="63245" y="103631"/>
                </a:lnTo>
                <a:lnTo>
                  <a:pt x="75557" y="106172"/>
                </a:lnTo>
                <a:lnTo>
                  <a:pt x="82295" y="73151"/>
                </a:lnTo>
                <a:close/>
              </a:path>
              <a:path w="4958080" h="1090929">
                <a:moveTo>
                  <a:pt x="75557" y="106172"/>
                </a:moveTo>
                <a:lnTo>
                  <a:pt x="63245" y="103631"/>
                </a:lnTo>
                <a:lnTo>
                  <a:pt x="59435" y="104393"/>
                </a:lnTo>
                <a:lnTo>
                  <a:pt x="57912" y="107441"/>
                </a:lnTo>
                <a:lnTo>
                  <a:pt x="57912" y="110489"/>
                </a:lnTo>
                <a:lnTo>
                  <a:pt x="60960" y="112775"/>
                </a:lnTo>
                <a:lnTo>
                  <a:pt x="73674" y="115398"/>
                </a:lnTo>
                <a:lnTo>
                  <a:pt x="75557" y="106172"/>
                </a:lnTo>
                <a:close/>
              </a:path>
              <a:path w="4958080" h="1090929">
                <a:moveTo>
                  <a:pt x="73674" y="115398"/>
                </a:moveTo>
                <a:lnTo>
                  <a:pt x="60960" y="112775"/>
                </a:lnTo>
                <a:lnTo>
                  <a:pt x="57912" y="110489"/>
                </a:lnTo>
                <a:lnTo>
                  <a:pt x="57912" y="140658"/>
                </a:lnTo>
                <a:lnTo>
                  <a:pt x="67056" y="147827"/>
                </a:lnTo>
                <a:lnTo>
                  <a:pt x="73674" y="115398"/>
                </a:lnTo>
                <a:close/>
              </a:path>
              <a:path w="4958080" h="1090929">
                <a:moveTo>
                  <a:pt x="4805171" y="1086611"/>
                </a:moveTo>
                <a:lnTo>
                  <a:pt x="4804409" y="1083564"/>
                </a:lnTo>
                <a:lnTo>
                  <a:pt x="4801361" y="1081277"/>
                </a:lnTo>
                <a:lnTo>
                  <a:pt x="75557" y="106172"/>
                </a:lnTo>
                <a:lnTo>
                  <a:pt x="73674" y="115398"/>
                </a:lnTo>
                <a:lnTo>
                  <a:pt x="4799838" y="1090421"/>
                </a:lnTo>
                <a:lnTo>
                  <a:pt x="4802885" y="1089660"/>
                </a:lnTo>
                <a:lnTo>
                  <a:pt x="4805171" y="1086611"/>
                </a:lnTo>
                <a:close/>
              </a:path>
              <a:path w="4958080" h="1090929">
                <a:moveTo>
                  <a:pt x="1835657" y="0"/>
                </a:moveTo>
                <a:lnTo>
                  <a:pt x="1752600" y="19049"/>
                </a:lnTo>
                <a:lnTo>
                  <a:pt x="1809750" y="67459"/>
                </a:lnTo>
                <a:lnTo>
                  <a:pt x="1809750" y="32765"/>
                </a:lnTo>
                <a:lnTo>
                  <a:pt x="1812035" y="29717"/>
                </a:lnTo>
                <a:lnTo>
                  <a:pt x="1815083" y="29717"/>
                </a:lnTo>
                <a:lnTo>
                  <a:pt x="1827552" y="32758"/>
                </a:lnTo>
                <a:lnTo>
                  <a:pt x="1835657" y="0"/>
                </a:lnTo>
                <a:close/>
              </a:path>
              <a:path w="4958080" h="1090929">
                <a:moveTo>
                  <a:pt x="1827552" y="32758"/>
                </a:moveTo>
                <a:lnTo>
                  <a:pt x="1815083" y="29717"/>
                </a:lnTo>
                <a:lnTo>
                  <a:pt x="1812035" y="29717"/>
                </a:lnTo>
                <a:lnTo>
                  <a:pt x="1809750" y="32765"/>
                </a:lnTo>
                <a:lnTo>
                  <a:pt x="1810512" y="36575"/>
                </a:lnTo>
                <a:lnTo>
                  <a:pt x="1812797" y="38861"/>
                </a:lnTo>
                <a:lnTo>
                  <a:pt x="1825289" y="41907"/>
                </a:lnTo>
                <a:lnTo>
                  <a:pt x="1827552" y="32758"/>
                </a:lnTo>
                <a:close/>
              </a:path>
              <a:path w="4958080" h="1090929">
                <a:moveTo>
                  <a:pt x="1825289" y="41907"/>
                </a:moveTo>
                <a:lnTo>
                  <a:pt x="1812797" y="38861"/>
                </a:lnTo>
                <a:lnTo>
                  <a:pt x="1810512" y="36575"/>
                </a:lnTo>
                <a:lnTo>
                  <a:pt x="1809750" y="32765"/>
                </a:lnTo>
                <a:lnTo>
                  <a:pt x="1809750" y="67459"/>
                </a:lnTo>
                <a:lnTo>
                  <a:pt x="1817370" y="73913"/>
                </a:lnTo>
                <a:lnTo>
                  <a:pt x="1825289" y="41907"/>
                </a:lnTo>
                <a:close/>
              </a:path>
              <a:path w="4958080" h="1090929">
                <a:moveTo>
                  <a:pt x="4881371" y="781811"/>
                </a:moveTo>
                <a:lnTo>
                  <a:pt x="4880609" y="778764"/>
                </a:lnTo>
                <a:lnTo>
                  <a:pt x="4877561" y="776477"/>
                </a:lnTo>
                <a:lnTo>
                  <a:pt x="1827552" y="32758"/>
                </a:lnTo>
                <a:lnTo>
                  <a:pt x="1825289" y="41907"/>
                </a:lnTo>
                <a:lnTo>
                  <a:pt x="4876038" y="785621"/>
                </a:lnTo>
                <a:lnTo>
                  <a:pt x="4879085" y="784860"/>
                </a:lnTo>
                <a:lnTo>
                  <a:pt x="4881371" y="781811"/>
                </a:lnTo>
                <a:close/>
              </a:path>
              <a:path w="4958080" h="1090929">
                <a:moveTo>
                  <a:pt x="4424171" y="121920"/>
                </a:moveTo>
                <a:lnTo>
                  <a:pt x="4343400" y="95249"/>
                </a:lnTo>
                <a:lnTo>
                  <a:pt x="4370070" y="176021"/>
                </a:lnTo>
                <a:lnTo>
                  <a:pt x="4383785" y="162306"/>
                </a:lnTo>
                <a:lnTo>
                  <a:pt x="4383785" y="140207"/>
                </a:lnTo>
                <a:lnTo>
                  <a:pt x="4384547" y="136397"/>
                </a:lnTo>
                <a:lnTo>
                  <a:pt x="4388357" y="135635"/>
                </a:lnTo>
                <a:lnTo>
                  <a:pt x="4391406" y="136397"/>
                </a:lnTo>
                <a:lnTo>
                  <a:pt x="4400543" y="145548"/>
                </a:lnTo>
                <a:lnTo>
                  <a:pt x="4424171" y="121920"/>
                </a:lnTo>
                <a:close/>
              </a:path>
              <a:path w="4958080" h="1090929">
                <a:moveTo>
                  <a:pt x="4400543" y="145548"/>
                </a:moveTo>
                <a:lnTo>
                  <a:pt x="4391406" y="136397"/>
                </a:lnTo>
                <a:lnTo>
                  <a:pt x="4388357" y="135635"/>
                </a:lnTo>
                <a:lnTo>
                  <a:pt x="4384547" y="136397"/>
                </a:lnTo>
                <a:lnTo>
                  <a:pt x="4383785" y="140207"/>
                </a:lnTo>
                <a:lnTo>
                  <a:pt x="4384547" y="143255"/>
                </a:lnTo>
                <a:lnTo>
                  <a:pt x="4393698" y="152393"/>
                </a:lnTo>
                <a:lnTo>
                  <a:pt x="4400543" y="145548"/>
                </a:lnTo>
                <a:close/>
              </a:path>
              <a:path w="4958080" h="1090929">
                <a:moveTo>
                  <a:pt x="4393698" y="152393"/>
                </a:moveTo>
                <a:lnTo>
                  <a:pt x="4384547" y="143255"/>
                </a:lnTo>
                <a:lnTo>
                  <a:pt x="4383785" y="140207"/>
                </a:lnTo>
                <a:lnTo>
                  <a:pt x="4383785" y="162306"/>
                </a:lnTo>
                <a:lnTo>
                  <a:pt x="4393698" y="152393"/>
                </a:lnTo>
                <a:close/>
              </a:path>
              <a:path w="4958080" h="1090929">
                <a:moveTo>
                  <a:pt x="4957571" y="704849"/>
                </a:moveTo>
                <a:lnTo>
                  <a:pt x="4956047" y="701801"/>
                </a:lnTo>
                <a:lnTo>
                  <a:pt x="4400543" y="145548"/>
                </a:lnTo>
                <a:lnTo>
                  <a:pt x="4393698" y="152393"/>
                </a:lnTo>
                <a:lnTo>
                  <a:pt x="4949952" y="707897"/>
                </a:lnTo>
                <a:lnTo>
                  <a:pt x="4953000" y="709421"/>
                </a:lnTo>
                <a:lnTo>
                  <a:pt x="4956047" y="707897"/>
                </a:lnTo>
                <a:lnTo>
                  <a:pt x="4957571" y="704849"/>
                </a:lnTo>
                <a:close/>
              </a:path>
            </a:pathLst>
          </a:custGeom>
          <a:solidFill>
            <a:srgbClr val="FF0000"/>
          </a:solidFill>
        </p:spPr>
        <p:txBody>
          <a:bodyPr wrap="square" lIns="0" tIns="0" rIns="0" bIns="0" rtlCol="0"/>
          <a:lstStyle/>
          <a:p>
            <a:endParaRPr/>
          </a:p>
        </p:txBody>
      </p:sp>
      <p:sp>
        <p:nvSpPr>
          <p:cNvPr id="18" name="object 15"/>
          <p:cNvSpPr txBox="1"/>
          <p:nvPr/>
        </p:nvSpPr>
        <p:spPr>
          <a:xfrm>
            <a:off x="2654428" y="2677143"/>
            <a:ext cx="410209" cy="330200"/>
          </a:xfrm>
          <a:prstGeom prst="rect">
            <a:avLst/>
          </a:prstGeom>
        </p:spPr>
        <p:txBody>
          <a:bodyPr vert="horz" wrap="square" lIns="0" tIns="12065" rIns="0" bIns="0" rtlCol="0">
            <a:spAutoFit/>
          </a:bodyPr>
          <a:lstStyle/>
          <a:p>
            <a:pPr marL="12700">
              <a:lnSpc>
                <a:spcPct val="100000"/>
              </a:lnSpc>
              <a:spcBef>
                <a:spcPts val="95"/>
              </a:spcBef>
            </a:pPr>
            <a:r>
              <a:rPr sz="2000" i="1" spc="-5" dirty="0">
                <a:solidFill>
                  <a:srgbClr val="FF0000"/>
                </a:solidFill>
                <a:latin typeface="Verdana"/>
                <a:cs typeface="Verdana"/>
              </a:rPr>
              <a:t>Kill</a:t>
            </a:r>
            <a:endParaRPr sz="2000">
              <a:latin typeface="Verdana"/>
              <a:cs typeface="Verdana"/>
            </a:endParaRPr>
          </a:p>
        </p:txBody>
      </p:sp>
      <p:sp>
        <p:nvSpPr>
          <p:cNvPr id="19" name="object 16"/>
          <p:cNvSpPr txBox="1"/>
          <p:nvPr/>
        </p:nvSpPr>
        <p:spPr>
          <a:xfrm>
            <a:off x="3492627" y="2372343"/>
            <a:ext cx="410209" cy="330200"/>
          </a:xfrm>
          <a:prstGeom prst="rect">
            <a:avLst/>
          </a:prstGeom>
        </p:spPr>
        <p:txBody>
          <a:bodyPr vert="horz" wrap="square" lIns="0" tIns="12065" rIns="0" bIns="0" rtlCol="0">
            <a:spAutoFit/>
          </a:bodyPr>
          <a:lstStyle/>
          <a:p>
            <a:pPr marL="12700">
              <a:lnSpc>
                <a:spcPct val="100000"/>
              </a:lnSpc>
              <a:spcBef>
                <a:spcPts val="95"/>
              </a:spcBef>
            </a:pPr>
            <a:r>
              <a:rPr sz="2000" i="1" spc="-5" dirty="0">
                <a:solidFill>
                  <a:srgbClr val="FF0000"/>
                </a:solidFill>
                <a:latin typeface="Verdana"/>
                <a:cs typeface="Verdana"/>
              </a:rPr>
              <a:t>Kill</a:t>
            </a:r>
            <a:endParaRPr sz="2000">
              <a:latin typeface="Verdana"/>
              <a:cs typeface="Verdana"/>
            </a:endParaRPr>
          </a:p>
        </p:txBody>
      </p:sp>
      <p:sp>
        <p:nvSpPr>
          <p:cNvPr id="20" name="object 17"/>
          <p:cNvSpPr txBox="1"/>
          <p:nvPr/>
        </p:nvSpPr>
        <p:spPr>
          <a:xfrm>
            <a:off x="5931024" y="2296146"/>
            <a:ext cx="410209" cy="330200"/>
          </a:xfrm>
          <a:prstGeom prst="rect">
            <a:avLst/>
          </a:prstGeom>
        </p:spPr>
        <p:txBody>
          <a:bodyPr vert="horz" wrap="square" lIns="0" tIns="12065" rIns="0" bIns="0" rtlCol="0">
            <a:spAutoFit/>
          </a:bodyPr>
          <a:lstStyle/>
          <a:p>
            <a:pPr marL="12700">
              <a:lnSpc>
                <a:spcPct val="100000"/>
              </a:lnSpc>
              <a:spcBef>
                <a:spcPts val="95"/>
              </a:spcBef>
            </a:pPr>
            <a:r>
              <a:rPr sz="2000" i="1" spc="-5" dirty="0">
                <a:solidFill>
                  <a:srgbClr val="FF0000"/>
                </a:solidFill>
                <a:latin typeface="Verdana"/>
                <a:cs typeface="Verdana"/>
              </a:rPr>
              <a:t>Kill</a:t>
            </a:r>
            <a:endParaRPr sz="2000">
              <a:latin typeface="Verdana"/>
              <a:cs typeface="Verdana"/>
            </a:endParaRPr>
          </a:p>
        </p:txBody>
      </p:sp>
      <p:sp>
        <p:nvSpPr>
          <p:cNvPr id="21" name="object 18"/>
          <p:cNvSpPr/>
          <p:nvPr/>
        </p:nvSpPr>
        <p:spPr>
          <a:xfrm>
            <a:off x="6003924" y="2721839"/>
            <a:ext cx="2133600" cy="1219200"/>
          </a:xfrm>
          <a:custGeom>
            <a:avLst/>
            <a:gdLst/>
            <a:ahLst/>
            <a:cxnLst/>
            <a:rect l="l" t="t" r="r" b="b"/>
            <a:pathLst>
              <a:path w="2133600" h="1219200">
                <a:moveTo>
                  <a:pt x="457200" y="793260"/>
                </a:moveTo>
                <a:lnTo>
                  <a:pt x="457200" y="429767"/>
                </a:lnTo>
                <a:lnTo>
                  <a:pt x="0" y="486155"/>
                </a:lnTo>
                <a:lnTo>
                  <a:pt x="367283" y="664464"/>
                </a:lnTo>
                <a:lnTo>
                  <a:pt x="367283" y="799272"/>
                </a:lnTo>
                <a:lnTo>
                  <a:pt x="457200" y="793260"/>
                </a:lnTo>
                <a:close/>
              </a:path>
              <a:path w="2133600" h="1219200">
                <a:moveTo>
                  <a:pt x="367283" y="799272"/>
                </a:moveTo>
                <a:lnTo>
                  <a:pt x="367283" y="664464"/>
                </a:lnTo>
                <a:lnTo>
                  <a:pt x="12953" y="822960"/>
                </a:lnTo>
                <a:lnTo>
                  <a:pt x="367283" y="799272"/>
                </a:lnTo>
                <a:close/>
              </a:path>
              <a:path w="2133600" h="1219200">
                <a:moveTo>
                  <a:pt x="1434083" y="0"/>
                </a:moveTo>
                <a:lnTo>
                  <a:pt x="1066800" y="327660"/>
                </a:lnTo>
                <a:lnTo>
                  <a:pt x="825245" y="129540"/>
                </a:lnTo>
                <a:lnTo>
                  <a:pt x="722376" y="356615"/>
                </a:lnTo>
                <a:lnTo>
                  <a:pt x="36575" y="129540"/>
                </a:lnTo>
                <a:lnTo>
                  <a:pt x="457200" y="429767"/>
                </a:lnTo>
                <a:lnTo>
                  <a:pt x="457200" y="793260"/>
                </a:lnTo>
                <a:lnTo>
                  <a:pt x="560070" y="786383"/>
                </a:lnTo>
                <a:lnTo>
                  <a:pt x="560070" y="959898"/>
                </a:lnTo>
                <a:lnTo>
                  <a:pt x="762000" y="882395"/>
                </a:lnTo>
                <a:lnTo>
                  <a:pt x="838200" y="1219200"/>
                </a:lnTo>
                <a:lnTo>
                  <a:pt x="1040130" y="842771"/>
                </a:lnTo>
                <a:lnTo>
                  <a:pt x="1308353" y="1114044"/>
                </a:lnTo>
                <a:lnTo>
                  <a:pt x="1384553" y="816101"/>
                </a:lnTo>
                <a:lnTo>
                  <a:pt x="1398270" y="822998"/>
                </a:lnTo>
                <a:lnTo>
                  <a:pt x="1398270" y="300227"/>
                </a:lnTo>
                <a:lnTo>
                  <a:pt x="1434083" y="0"/>
                </a:lnTo>
                <a:close/>
              </a:path>
              <a:path w="2133600" h="1219200">
                <a:moveTo>
                  <a:pt x="560070" y="959898"/>
                </a:moveTo>
                <a:lnTo>
                  <a:pt x="560070" y="786383"/>
                </a:lnTo>
                <a:lnTo>
                  <a:pt x="470153" y="994410"/>
                </a:lnTo>
                <a:lnTo>
                  <a:pt x="560070" y="959898"/>
                </a:lnTo>
                <a:close/>
              </a:path>
              <a:path w="2133600" h="1219200">
                <a:moveTo>
                  <a:pt x="1815845" y="251460"/>
                </a:moveTo>
                <a:lnTo>
                  <a:pt x="1398270" y="300227"/>
                </a:lnTo>
                <a:lnTo>
                  <a:pt x="1398270" y="822998"/>
                </a:lnTo>
                <a:lnTo>
                  <a:pt x="1649730" y="949433"/>
                </a:lnTo>
                <a:lnTo>
                  <a:pt x="1649730" y="413003"/>
                </a:lnTo>
                <a:lnTo>
                  <a:pt x="1815845" y="251460"/>
                </a:lnTo>
                <a:close/>
              </a:path>
              <a:path w="2133600" h="1219200">
                <a:moveTo>
                  <a:pt x="2084070" y="459485"/>
                </a:moveTo>
                <a:lnTo>
                  <a:pt x="1649730" y="413003"/>
                </a:lnTo>
                <a:lnTo>
                  <a:pt x="1649730" y="949433"/>
                </a:lnTo>
                <a:lnTo>
                  <a:pt x="1663445" y="956329"/>
                </a:lnTo>
                <a:lnTo>
                  <a:pt x="1663445" y="730757"/>
                </a:lnTo>
                <a:lnTo>
                  <a:pt x="1738883" y="733814"/>
                </a:lnTo>
                <a:lnTo>
                  <a:pt x="1738883" y="591312"/>
                </a:lnTo>
                <a:lnTo>
                  <a:pt x="2084070" y="459485"/>
                </a:lnTo>
                <a:close/>
              </a:path>
              <a:path w="2133600" h="1219200">
                <a:moveTo>
                  <a:pt x="1792224" y="1021079"/>
                </a:moveTo>
                <a:lnTo>
                  <a:pt x="1663445" y="730757"/>
                </a:lnTo>
                <a:lnTo>
                  <a:pt x="1663445" y="956329"/>
                </a:lnTo>
                <a:lnTo>
                  <a:pt x="1792224" y="1021079"/>
                </a:lnTo>
                <a:close/>
              </a:path>
              <a:path w="2133600" h="1219200">
                <a:moveTo>
                  <a:pt x="2133600" y="749807"/>
                </a:moveTo>
                <a:lnTo>
                  <a:pt x="1738883" y="591312"/>
                </a:lnTo>
                <a:lnTo>
                  <a:pt x="1738883" y="733814"/>
                </a:lnTo>
                <a:lnTo>
                  <a:pt x="2133600" y="749807"/>
                </a:lnTo>
                <a:close/>
              </a:path>
            </a:pathLst>
          </a:custGeom>
          <a:solidFill>
            <a:srgbClr val="91A67C"/>
          </a:solidFill>
        </p:spPr>
        <p:txBody>
          <a:bodyPr wrap="square" lIns="0" tIns="0" rIns="0" bIns="0" rtlCol="0"/>
          <a:lstStyle/>
          <a:p>
            <a:endParaRPr/>
          </a:p>
        </p:txBody>
      </p:sp>
      <p:sp>
        <p:nvSpPr>
          <p:cNvPr id="22" name="object 19"/>
          <p:cNvSpPr/>
          <p:nvPr/>
        </p:nvSpPr>
        <p:spPr>
          <a:xfrm>
            <a:off x="6003924" y="2721839"/>
            <a:ext cx="2133600" cy="1219200"/>
          </a:xfrm>
          <a:custGeom>
            <a:avLst/>
            <a:gdLst/>
            <a:ahLst/>
            <a:cxnLst/>
            <a:rect l="l" t="t" r="r" b="b"/>
            <a:pathLst>
              <a:path w="2133600" h="1219200">
                <a:moveTo>
                  <a:pt x="1066800" y="327660"/>
                </a:moveTo>
                <a:lnTo>
                  <a:pt x="825245" y="129540"/>
                </a:lnTo>
                <a:lnTo>
                  <a:pt x="722376" y="356615"/>
                </a:lnTo>
                <a:lnTo>
                  <a:pt x="36575" y="129540"/>
                </a:lnTo>
                <a:lnTo>
                  <a:pt x="457200" y="429767"/>
                </a:lnTo>
                <a:lnTo>
                  <a:pt x="0" y="486155"/>
                </a:lnTo>
                <a:lnTo>
                  <a:pt x="367283" y="664464"/>
                </a:lnTo>
                <a:lnTo>
                  <a:pt x="12953" y="822960"/>
                </a:lnTo>
                <a:lnTo>
                  <a:pt x="560070" y="786383"/>
                </a:lnTo>
                <a:lnTo>
                  <a:pt x="470153" y="994410"/>
                </a:lnTo>
                <a:lnTo>
                  <a:pt x="762000" y="882395"/>
                </a:lnTo>
                <a:lnTo>
                  <a:pt x="838200" y="1219200"/>
                </a:lnTo>
                <a:lnTo>
                  <a:pt x="1040130" y="842771"/>
                </a:lnTo>
                <a:lnTo>
                  <a:pt x="1308353" y="1114044"/>
                </a:lnTo>
                <a:lnTo>
                  <a:pt x="1384553" y="816101"/>
                </a:lnTo>
                <a:lnTo>
                  <a:pt x="1792224" y="1021079"/>
                </a:lnTo>
                <a:lnTo>
                  <a:pt x="1663445" y="730757"/>
                </a:lnTo>
                <a:lnTo>
                  <a:pt x="2133600" y="749807"/>
                </a:lnTo>
                <a:lnTo>
                  <a:pt x="1738883" y="591312"/>
                </a:lnTo>
                <a:lnTo>
                  <a:pt x="2084070" y="459485"/>
                </a:lnTo>
                <a:lnTo>
                  <a:pt x="1649730" y="413003"/>
                </a:lnTo>
                <a:lnTo>
                  <a:pt x="1815845" y="251460"/>
                </a:lnTo>
                <a:lnTo>
                  <a:pt x="1398270" y="300227"/>
                </a:lnTo>
                <a:lnTo>
                  <a:pt x="1434083" y="0"/>
                </a:lnTo>
                <a:lnTo>
                  <a:pt x="1066800" y="327660"/>
                </a:lnTo>
                <a:close/>
              </a:path>
            </a:pathLst>
          </a:custGeom>
          <a:ln w="9525">
            <a:solidFill>
              <a:srgbClr val="FF0000"/>
            </a:solidFill>
          </a:ln>
        </p:spPr>
        <p:txBody>
          <a:bodyPr wrap="square" lIns="0" tIns="0" rIns="0" bIns="0" rtlCol="0"/>
          <a:lstStyle/>
          <a:p>
            <a:endParaRPr/>
          </a:p>
        </p:txBody>
      </p:sp>
      <p:sp>
        <p:nvSpPr>
          <p:cNvPr id="23" name="object 20"/>
          <p:cNvSpPr txBox="1"/>
          <p:nvPr/>
        </p:nvSpPr>
        <p:spPr>
          <a:xfrm>
            <a:off x="6359269" y="3131286"/>
            <a:ext cx="1400810" cy="330200"/>
          </a:xfrm>
          <a:prstGeom prst="rect">
            <a:avLst/>
          </a:prstGeom>
        </p:spPr>
        <p:txBody>
          <a:bodyPr vert="horz" wrap="square" lIns="0" tIns="12065" rIns="0" bIns="0" rtlCol="0">
            <a:spAutoFit/>
          </a:bodyPr>
          <a:lstStyle/>
          <a:p>
            <a:pPr marL="12700">
              <a:lnSpc>
                <a:spcPct val="100000"/>
              </a:lnSpc>
              <a:spcBef>
                <a:spcPts val="95"/>
              </a:spcBef>
            </a:pPr>
            <a:r>
              <a:rPr sz="2000" spc="-5" dirty="0">
                <a:latin typeface="Verdana"/>
                <a:cs typeface="Verdana"/>
              </a:rPr>
              <a:t>Exception?</a:t>
            </a:r>
            <a:endParaRPr sz="2000">
              <a:latin typeface="Verdana"/>
              <a:cs typeface="Verdana"/>
            </a:endParaRPr>
          </a:p>
        </p:txBody>
      </p:sp>
      <p:sp>
        <p:nvSpPr>
          <p:cNvPr id="24" name="object 21"/>
          <p:cNvSpPr/>
          <p:nvPr/>
        </p:nvSpPr>
        <p:spPr>
          <a:xfrm>
            <a:off x="560957" y="2417039"/>
            <a:ext cx="5905500" cy="1335405"/>
          </a:xfrm>
          <a:custGeom>
            <a:avLst/>
            <a:gdLst/>
            <a:ahLst/>
            <a:cxnLst/>
            <a:rect l="l" t="t" r="r" b="b"/>
            <a:pathLst>
              <a:path w="5905500" h="1335404">
                <a:moveTo>
                  <a:pt x="76200" y="73151"/>
                </a:moveTo>
                <a:lnTo>
                  <a:pt x="25400" y="0"/>
                </a:lnTo>
                <a:lnTo>
                  <a:pt x="0" y="78485"/>
                </a:lnTo>
                <a:lnTo>
                  <a:pt x="25400" y="76707"/>
                </a:lnTo>
                <a:lnTo>
                  <a:pt x="25400" y="58674"/>
                </a:lnTo>
                <a:lnTo>
                  <a:pt x="38100" y="59435"/>
                </a:lnTo>
                <a:lnTo>
                  <a:pt x="38100" y="75818"/>
                </a:lnTo>
                <a:lnTo>
                  <a:pt x="76200" y="73151"/>
                </a:lnTo>
                <a:close/>
              </a:path>
              <a:path w="5905500" h="1335404">
                <a:moveTo>
                  <a:pt x="38100" y="75818"/>
                </a:moveTo>
                <a:lnTo>
                  <a:pt x="38100" y="59435"/>
                </a:lnTo>
                <a:lnTo>
                  <a:pt x="25400" y="58674"/>
                </a:lnTo>
                <a:lnTo>
                  <a:pt x="25400" y="76707"/>
                </a:lnTo>
                <a:lnTo>
                  <a:pt x="38100" y="75818"/>
                </a:lnTo>
                <a:close/>
              </a:path>
              <a:path w="5905500" h="1335404">
                <a:moveTo>
                  <a:pt x="38100" y="114300"/>
                </a:moveTo>
                <a:lnTo>
                  <a:pt x="38100" y="75818"/>
                </a:lnTo>
                <a:lnTo>
                  <a:pt x="25400" y="76707"/>
                </a:lnTo>
                <a:lnTo>
                  <a:pt x="25400" y="93725"/>
                </a:lnTo>
                <a:lnTo>
                  <a:pt x="38100" y="114300"/>
                </a:lnTo>
                <a:close/>
              </a:path>
              <a:path w="5905500" h="1335404">
                <a:moveTo>
                  <a:pt x="50800" y="170687"/>
                </a:moveTo>
                <a:lnTo>
                  <a:pt x="50800" y="123443"/>
                </a:lnTo>
                <a:lnTo>
                  <a:pt x="38100" y="112775"/>
                </a:lnTo>
                <a:lnTo>
                  <a:pt x="38100" y="158495"/>
                </a:lnTo>
                <a:lnTo>
                  <a:pt x="50800" y="170687"/>
                </a:lnTo>
                <a:close/>
              </a:path>
              <a:path w="5905500" h="1335404">
                <a:moveTo>
                  <a:pt x="63500" y="201168"/>
                </a:moveTo>
                <a:lnTo>
                  <a:pt x="63500" y="188213"/>
                </a:lnTo>
                <a:lnTo>
                  <a:pt x="50800" y="179831"/>
                </a:lnTo>
                <a:lnTo>
                  <a:pt x="50800" y="193547"/>
                </a:lnTo>
                <a:lnTo>
                  <a:pt x="63500" y="201168"/>
                </a:lnTo>
                <a:close/>
              </a:path>
              <a:path w="5905500" h="1335404">
                <a:moveTo>
                  <a:pt x="76200" y="236220"/>
                </a:moveTo>
                <a:lnTo>
                  <a:pt x="76200" y="204977"/>
                </a:lnTo>
                <a:lnTo>
                  <a:pt x="63500" y="196595"/>
                </a:lnTo>
                <a:lnTo>
                  <a:pt x="63500" y="217931"/>
                </a:lnTo>
                <a:lnTo>
                  <a:pt x="76200" y="236220"/>
                </a:lnTo>
                <a:close/>
              </a:path>
              <a:path w="5905500" h="1335404">
                <a:moveTo>
                  <a:pt x="88900" y="255270"/>
                </a:moveTo>
                <a:lnTo>
                  <a:pt x="88900" y="233172"/>
                </a:lnTo>
                <a:lnTo>
                  <a:pt x="76200" y="214883"/>
                </a:lnTo>
                <a:lnTo>
                  <a:pt x="76200" y="246125"/>
                </a:lnTo>
                <a:lnTo>
                  <a:pt x="88900" y="255270"/>
                </a:lnTo>
                <a:close/>
              </a:path>
              <a:path w="5905500" h="1335404">
                <a:moveTo>
                  <a:pt x="101600" y="304800"/>
                </a:moveTo>
                <a:lnTo>
                  <a:pt x="101600" y="272795"/>
                </a:lnTo>
                <a:lnTo>
                  <a:pt x="88900" y="252983"/>
                </a:lnTo>
                <a:lnTo>
                  <a:pt x="88900" y="294894"/>
                </a:lnTo>
                <a:lnTo>
                  <a:pt x="101600" y="304800"/>
                </a:lnTo>
                <a:close/>
              </a:path>
              <a:path w="5905500" h="1335404">
                <a:moveTo>
                  <a:pt x="114300" y="338327"/>
                </a:moveTo>
                <a:lnTo>
                  <a:pt x="114300" y="311658"/>
                </a:lnTo>
                <a:lnTo>
                  <a:pt x="101600" y="301751"/>
                </a:lnTo>
                <a:lnTo>
                  <a:pt x="101600" y="335279"/>
                </a:lnTo>
                <a:lnTo>
                  <a:pt x="114300" y="338327"/>
                </a:lnTo>
                <a:close/>
              </a:path>
              <a:path w="5905500" h="1335404">
                <a:moveTo>
                  <a:pt x="127000" y="357377"/>
                </a:moveTo>
                <a:lnTo>
                  <a:pt x="127000" y="340614"/>
                </a:lnTo>
                <a:lnTo>
                  <a:pt x="114300" y="332994"/>
                </a:lnTo>
                <a:lnTo>
                  <a:pt x="114300" y="342138"/>
                </a:lnTo>
                <a:lnTo>
                  <a:pt x="127000" y="357377"/>
                </a:lnTo>
                <a:close/>
              </a:path>
              <a:path w="5905500" h="1335404">
                <a:moveTo>
                  <a:pt x="139700" y="390905"/>
                </a:moveTo>
                <a:lnTo>
                  <a:pt x="139700" y="361950"/>
                </a:lnTo>
                <a:lnTo>
                  <a:pt x="127000" y="353567"/>
                </a:lnTo>
                <a:lnTo>
                  <a:pt x="127000" y="381762"/>
                </a:lnTo>
                <a:lnTo>
                  <a:pt x="139700" y="390905"/>
                </a:lnTo>
                <a:close/>
              </a:path>
              <a:path w="5905500" h="1335404">
                <a:moveTo>
                  <a:pt x="152400" y="410717"/>
                </a:moveTo>
                <a:lnTo>
                  <a:pt x="152400" y="397001"/>
                </a:lnTo>
                <a:lnTo>
                  <a:pt x="139700" y="387095"/>
                </a:lnTo>
                <a:lnTo>
                  <a:pt x="139700" y="404621"/>
                </a:lnTo>
                <a:lnTo>
                  <a:pt x="152400" y="410717"/>
                </a:lnTo>
                <a:close/>
              </a:path>
              <a:path w="5905500" h="1335404">
                <a:moveTo>
                  <a:pt x="165100" y="425195"/>
                </a:moveTo>
                <a:lnTo>
                  <a:pt x="165100" y="407670"/>
                </a:lnTo>
                <a:lnTo>
                  <a:pt x="152400" y="404621"/>
                </a:lnTo>
                <a:lnTo>
                  <a:pt x="152400" y="422910"/>
                </a:lnTo>
                <a:lnTo>
                  <a:pt x="165100" y="425195"/>
                </a:lnTo>
                <a:close/>
              </a:path>
              <a:path w="5905500" h="1335404">
                <a:moveTo>
                  <a:pt x="177800" y="468629"/>
                </a:moveTo>
                <a:lnTo>
                  <a:pt x="177800" y="436625"/>
                </a:lnTo>
                <a:lnTo>
                  <a:pt x="165100" y="433577"/>
                </a:lnTo>
                <a:lnTo>
                  <a:pt x="165100" y="461771"/>
                </a:lnTo>
                <a:lnTo>
                  <a:pt x="177800" y="468629"/>
                </a:lnTo>
                <a:close/>
              </a:path>
              <a:path w="5905500" h="1335404">
                <a:moveTo>
                  <a:pt x="190500" y="480821"/>
                </a:moveTo>
                <a:lnTo>
                  <a:pt x="190500" y="472440"/>
                </a:lnTo>
                <a:lnTo>
                  <a:pt x="177800" y="461771"/>
                </a:lnTo>
                <a:lnTo>
                  <a:pt x="177800" y="479297"/>
                </a:lnTo>
                <a:lnTo>
                  <a:pt x="190500" y="480821"/>
                </a:lnTo>
                <a:close/>
              </a:path>
              <a:path w="5905500" h="1335404">
                <a:moveTo>
                  <a:pt x="203200" y="500633"/>
                </a:moveTo>
                <a:lnTo>
                  <a:pt x="203200" y="481583"/>
                </a:lnTo>
                <a:lnTo>
                  <a:pt x="190500" y="478535"/>
                </a:lnTo>
                <a:lnTo>
                  <a:pt x="190500" y="498347"/>
                </a:lnTo>
                <a:lnTo>
                  <a:pt x="203200" y="500633"/>
                </a:lnTo>
                <a:close/>
              </a:path>
              <a:path w="5905500" h="1335404">
                <a:moveTo>
                  <a:pt x="215900" y="518160"/>
                </a:moveTo>
                <a:lnTo>
                  <a:pt x="215900" y="500633"/>
                </a:lnTo>
                <a:lnTo>
                  <a:pt x="203200" y="497585"/>
                </a:lnTo>
                <a:lnTo>
                  <a:pt x="203200" y="513588"/>
                </a:lnTo>
                <a:lnTo>
                  <a:pt x="215900" y="518160"/>
                </a:lnTo>
                <a:close/>
              </a:path>
              <a:path w="5905500" h="1335404">
                <a:moveTo>
                  <a:pt x="228600" y="534924"/>
                </a:moveTo>
                <a:lnTo>
                  <a:pt x="228600" y="522732"/>
                </a:lnTo>
                <a:lnTo>
                  <a:pt x="215900" y="517397"/>
                </a:lnTo>
                <a:lnTo>
                  <a:pt x="215900" y="522732"/>
                </a:lnTo>
                <a:lnTo>
                  <a:pt x="228600" y="534924"/>
                </a:lnTo>
                <a:close/>
              </a:path>
              <a:path w="5905500" h="1335404">
                <a:moveTo>
                  <a:pt x="419100" y="754379"/>
                </a:moveTo>
                <a:lnTo>
                  <a:pt x="419100" y="740664"/>
                </a:lnTo>
                <a:lnTo>
                  <a:pt x="406400" y="726185"/>
                </a:lnTo>
                <a:lnTo>
                  <a:pt x="381000" y="695705"/>
                </a:lnTo>
                <a:lnTo>
                  <a:pt x="355600" y="674370"/>
                </a:lnTo>
                <a:lnTo>
                  <a:pt x="342900" y="653795"/>
                </a:lnTo>
                <a:lnTo>
                  <a:pt x="317500" y="632460"/>
                </a:lnTo>
                <a:lnTo>
                  <a:pt x="279400" y="591312"/>
                </a:lnTo>
                <a:lnTo>
                  <a:pt x="266700" y="569976"/>
                </a:lnTo>
                <a:lnTo>
                  <a:pt x="254000" y="560070"/>
                </a:lnTo>
                <a:lnTo>
                  <a:pt x="241300" y="549401"/>
                </a:lnTo>
                <a:lnTo>
                  <a:pt x="241300" y="539495"/>
                </a:lnTo>
                <a:lnTo>
                  <a:pt x="228600" y="528827"/>
                </a:lnTo>
                <a:lnTo>
                  <a:pt x="228600" y="545591"/>
                </a:lnTo>
                <a:lnTo>
                  <a:pt x="241300" y="555497"/>
                </a:lnTo>
                <a:lnTo>
                  <a:pt x="254000" y="576833"/>
                </a:lnTo>
                <a:lnTo>
                  <a:pt x="279400" y="597408"/>
                </a:lnTo>
                <a:lnTo>
                  <a:pt x="292100" y="618744"/>
                </a:lnTo>
                <a:lnTo>
                  <a:pt x="317500" y="639317"/>
                </a:lnTo>
                <a:lnTo>
                  <a:pt x="355600" y="680465"/>
                </a:lnTo>
                <a:lnTo>
                  <a:pt x="368300" y="691133"/>
                </a:lnTo>
                <a:lnTo>
                  <a:pt x="368300" y="701801"/>
                </a:lnTo>
                <a:lnTo>
                  <a:pt x="393700" y="732282"/>
                </a:lnTo>
                <a:lnTo>
                  <a:pt x="406400" y="746760"/>
                </a:lnTo>
                <a:lnTo>
                  <a:pt x="419100" y="754379"/>
                </a:lnTo>
                <a:close/>
              </a:path>
              <a:path w="5905500" h="1335404">
                <a:moveTo>
                  <a:pt x="431800" y="764285"/>
                </a:moveTo>
                <a:lnTo>
                  <a:pt x="431800" y="753617"/>
                </a:lnTo>
                <a:lnTo>
                  <a:pt x="419100" y="746760"/>
                </a:lnTo>
                <a:lnTo>
                  <a:pt x="419100" y="760476"/>
                </a:lnTo>
                <a:lnTo>
                  <a:pt x="431800" y="764285"/>
                </a:lnTo>
                <a:close/>
              </a:path>
              <a:path w="5905500" h="1335404">
                <a:moveTo>
                  <a:pt x="457200" y="781050"/>
                </a:moveTo>
                <a:lnTo>
                  <a:pt x="457200" y="770382"/>
                </a:lnTo>
                <a:lnTo>
                  <a:pt x="444500" y="764285"/>
                </a:lnTo>
                <a:lnTo>
                  <a:pt x="431800" y="758951"/>
                </a:lnTo>
                <a:lnTo>
                  <a:pt x="431800" y="767333"/>
                </a:lnTo>
                <a:lnTo>
                  <a:pt x="444500" y="772667"/>
                </a:lnTo>
                <a:lnTo>
                  <a:pt x="444500" y="774953"/>
                </a:lnTo>
                <a:lnTo>
                  <a:pt x="457200" y="781050"/>
                </a:lnTo>
                <a:close/>
              </a:path>
              <a:path w="5905500" h="1335404">
                <a:moveTo>
                  <a:pt x="469900" y="801624"/>
                </a:moveTo>
                <a:lnTo>
                  <a:pt x="469900" y="778764"/>
                </a:lnTo>
                <a:lnTo>
                  <a:pt x="457200" y="774191"/>
                </a:lnTo>
                <a:lnTo>
                  <a:pt x="457200" y="795527"/>
                </a:lnTo>
                <a:lnTo>
                  <a:pt x="469900" y="801624"/>
                </a:lnTo>
                <a:close/>
              </a:path>
              <a:path w="5905500" h="1335404">
                <a:moveTo>
                  <a:pt x="482600" y="834390"/>
                </a:moveTo>
                <a:lnTo>
                  <a:pt x="482600" y="822197"/>
                </a:lnTo>
                <a:lnTo>
                  <a:pt x="469900" y="805433"/>
                </a:lnTo>
                <a:lnTo>
                  <a:pt x="469900" y="825245"/>
                </a:lnTo>
                <a:lnTo>
                  <a:pt x="482600" y="834390"/>
                </a:lnTo>
                <a:close/>
              </a:path>
              <a:path w="5905500" h="1335404">
                <a:moveTo>
                  <a:pt x="495300" y="867917"/>
                </a:moveTo>
                <a:lnTo>
                  <a:pt x="495300" y="839724"/>
                </a:lnTo>
                <a:lnTo>
                  <a:pt x="482600" y="831341"/>
                </a:lnTo>
                <a:lnTo>
                  <a:pt x="482600" y="860297"/>
                </a:lnTo>
                <a:lnTo>
                  <a:pt x="495300" y="867917"/>
                </a:lnTo>
                <a:close/>
              </a:path>
              <a:path w="5905500" h="1335404">
                <a:moveTo>
                  <a:pt x="508000" y="899160"/>
                </a:moveTo>
                <a:lnTo>
                  <a:pt x="508000" y="877824"/>
                </a:lnTo>
                <a:lnTo>
                  <a:pt x="495300" y="871727"/>
                </a:lnTo>
                <a:lnTo>
                  <a:pt x="495300" y="895350"/>
                </a:lnTo>
                <a:lnTo>
                  <a:pt x="508000" y="899160"/>
                </a:lnTo>
                <a:close/>
              </a:path>
              <a:path w="5905500" h="1335404">
                <a:moveTo>
                  <a:pt x="533400" y="918971"/>
                </a:moveTo>
                <a:lnTo>
                  <a:pt x="533400" y="918210"/>
                </a:lnTo>
                <a:lnTo>
                  <a:pt x="520700" y="917447"/>
                </a:lnTo>
                <a:lnTo>
                  <a:pt x="520700" y="904494"/>
                </a:lnTo>
                <a:lnTo>
                  <a:pt x="508000" y="893064"/>
                </a:lnTo>
                <a:lnTo>
                  <a:pt x="508000" y="910590"/>
                </a:lnTo>
                <a:lnTo>
                  <a:pt x="520700" y="918210"/>
                </a:lnTo>
                <a:lnTo>
                  <a:pt x="533400" y="918971"/>
                </a:lnTo>
                <a:close/>
              </a:path>
              <a:path w="5905500" h="1335404">
                <a:moveTo>
                  <a:pt x="533400" y="918971"/>
                </a:moveTo>
                <a:lnTo>
                  <a:pt x="520700" y="918210"/>
                </a:lnTo>
                <a:lnTo>
                  <a:pt x="520700" y="922020"/>
                </a:lnTo>
                <a:lnTo>
                  <a:pt x="522287" y="922305"/>
                </a:lnTo>
                <a:lnTo>
                  <a:pt x="533400" y="918971"/>
                </a:lnTo>
                <a:close/>
              </a:path>
              <a:path w="5905500" h="1335404">
                <a:moveTo>
                  <a:pt x="522287" y="922305"/>
                </a:moveTo>
                <a:lnTo>
                  <a:pt x="520700" y="922020"/>
                </a:lnTo>
                <a:lnTo>
                  <a:pt x="520700" y="922782"/>
                </a:lnTo>
                <a:lnTo>
                  <a:pt x="522287" y="922305"/>
                </a:lnTo>
                <a:close/>
              </a:path>
              <a:path w="5905500" h="1335404">
                <a:moveTo>
                  <a:pt x="533400" y="926591"/>
                </a:moveTo>
                <a:lnTo>
                  <a:pt x="533400" y="924305"/>
                </a:lnTo>
                <a:lnTo>
                  <a:pt x="522287" y="922305"/>
                </a:lnTo>
                <a:lnTo>
                  <a:pt x="520700" y="922782"/>
                </a:lnTo>
                <a:lnTo>
                  <a:pt x="520700" y="927353"/>
                </a:lnTo>
                <a:lnTo>
                  <a:pt x="533400" y="926591"/>
                </a:lnTo>
                <a:close/>
              </a:path>
              <a:path w="5905500" h="1335404">
                <a:moveTo>
                  <a:pt x="533400" y="945641"/>
                </a:moveTo>
                <a:lnTo>
                  <a:pt x="533400" y="926591"/>
                </a:lnTo>
                <a:lnTo>
                  <a:pt x="520700" y="927353"/>
                </a:lnTo>
                <a:lnTo>
                  <a:pt x="520700" y="934974"/>
                </a:lnTo>
                <a:lnTo>
                  <a:pt x="533400" y="945641"/>
                </a:lnTo>
                <a:close/>
              </a:path>
              <a:path w="5905500" h="1335404">
                <a:moveTo>
                  <a:pt x="533400" y="924305"/>
                </a:moveTo>
                <a:lnTo>
                  <a:pt x="533400" y="918971"/>
                </a:lnTo>
                <a:lnTo>
                  <a:pt x="522287" y="922305"/>
                </a:lnTo>
                <a:lnTo>
                  <a:pt x="533400" y="924305"/>
                </a:lnTo>
                <a:close/>
              </a:path>
              <a:path w="5905500" h="1335404">
                <a:moveTo>
                  <a:pt x="546100" y="969264"/>
                </a:moveTo>
                <a:lnTo>
                  <a:pt x="546100" y="947927"/>
                </a:lnTo>
                <a:lnTo>
                  <a:pt x="533400" y="941070"/>
                </a:lnTo>
                <a:lnTo>
                  <a:pt x="533400" y="964691"/>
                </a:lnTo>
                <a:lnTo>
                  <a:pt x="546100" y="969264"/>
                </a:lnTo>
                <a:close/>
              </a:path>
              <a:path w="5905500" h="1335404">
                <a:moveTo>
                  <a:pt x="558800" y="991362"/>
                </a:moveTo>
                <a:lnTo>
                  <a:pt x="558800" y="974597"/>
                </a:lnTo>
                <a:lnTo>
                  <a:pt x="546100" y="969264"/>
                </a:lnTo>
                <a:lnTo>
                  <a:pt x="546100" y="985265"/>
                </a:lnTo>
                <a:lnTo>
                  <a:pt x="558800" y="991362"/>
                </a:lnTo>
                <a:close/>
              </a:path>
              <a:path w="5905500" h="1335404">
                <a:moveTo>
                  <a:pt x="673100" y="1108710"/>
                </a:moveTo>
                <a:lnTo>
                  <a:pt x="673100" y="1101090"/>
                </a:lnTo>
                <a:lnTo>
                  <a:pt x="660400" y="1088135"/>
                </a:lnTo>
                <a:lnTo>
                  <a:pt x="647700" y="1074420"/>
                </a:lnTo>
                <a:lnTo>
                  <a:pt x="635000" y="1061465"/>
                </a:lnTo>
                <a:lnTo>
                  <a:pt x="596900" y="1034033"/>
                </a:lnTo>
                <a:lnTo>
                  <a:pt x="596900" y="1027176"/>
                </a:lnTo>
                <a:lnTo>
                  <a:pt x="584200" y="1011935"/>
                </a:lnTo>
                <a:lnTo>
                  <a:pt x="571500" y="995171"/>
                </a:lnTo>
                <a:lnTo>
                  <a:pt x="558800" y="986790"/>
                </a:lnTo>
                <a:lnTo>
                  <a:pt x="558800" y="1000505"/>
                </a:lnTo>
                <a:lnTo>
                  <a:pt x="571500" y="1009650"/>
                </a:lnTo>
                <a:lnTo>
                  <a:pt x="571500" y="1018032"/>
                </a:lnTo>
                <a:lnTo>
                  <a:pt x="584200" y="1025651"/>
                </a:lnTo>
                <a:lnTo>
                  <a:pt x="584200" y="1034033"/>
                </a:lnTo>
                <a:lnTo>
                  <a:pt x="596900" y="1040891"/>
                </a:lnTo>
                <a:lnTo>
                  <a:pt x="609600" y="1055370"/>
                </a:lnTo>
                <a:lnTo>
                  <a:pt x="622300" y="1069085"/>
                </a:lnTo>
                <a:lnTo>
                  <a:pt x="660400" y="1094994"/>
                </a:lnTo>
                <a:lnTo>
                  <a:pt x="673100" y="1108710"/>
                </a:lnTo>
                <a:close/>
              </a:path>
              <a:path w="5905500" h="1335404">
                <a:moveTo>
                  <a:pt x="698500" y="1113282"/>
                </a:moveTo>
                <a:lnTo>
                  <a:pt x="698500" y="1104138"/>
                </a:lnTo>
                <a:lnTo>
                  <a:pt x="685800" y="1102614"/>
                </a:lnTo>
                <a:lnTo>
                  <a:pt x="685800" y="1101090"/>
                </a:lnTo>
                <a:lnTo>
                  <a:pt x="673100" y="1100327"/>
                </a:lnTo>
                <a:lnTo>
                  <a:pt x="673100" y="1110233"/>
                </a:lnTo>
                <a:lnTo>
                  <a:pt x="698500" y="1113282"/>
                </a:lnTo>
                <a:close/>
              </a:path>
              <a:path w="5905500" h="1335404">
                <a:moveTo>
                  <a:pt x="711200" y="1117091"/>
                </a:moveTo>
                <a:lnTo>
                  <a:pt x="711200" y="1108710"/>
                </a:lnTo>
                <a:lnTo>
                  <a:pt x="698500" y="1106424"/>
                </a:lnTo>
                <a:lnTo>
                  <a:pt x="698500" y="1115567"/>
                </a:lnTo>
                <a:lnTo>
                  <a:pt x="711200" y="1117091"/>
                </a:lnTo>
                <a:close/>
              </a:path>
              <a:path w="5905500" h="1335404">
                <a:moveTo>
                  <a:pt x="736600" y="1128521"/>
                </a:moveTo>
                <a:lnTo>
                  <a:pt x="736600" y="1117853"/>
                </a:lnTo>
                <a:lnTo>
                  <a:pt x="723900" y="1115567"/>
                </a:lnTo>
                <a:lnTo>
                  <a:pt x="723900" y="1112520"/>
                </a:lnTo>
                <a:lnTo>
                  <a:pt x="711200" y="1110233"/>
                </a:lnTo>
                <a:lnTo>
                  <a:pt x="711200" y="1119377"/>
                </a:lnTo>
                <a:lnTo>
                  <a:pt x="723900" y="1121664"/>
                </a:lnTo>
                <a:lnTo>
                  <a:pt x="736600" y="1128521"/>
                </a:lnTo>
                <a:close/>
              </a:path>
              <a:path w="5905500" h="1335404">
                <a:moveTo>
                  <a:pt x="762000" y="1148333"/>
                </a:moveTo>
                <a:lnTo>
                  <a:pt x="762000" y="1136141"/>
                </a:lnTo>
                <a:lnTo>
                  <a:pt x="749300" y="1131570"/>
                </a:lnTo>
                <a:lnTo>
                  <a:pt x="736600" y="1123950"/>
                </a:lnTo>
                <a:lnTo>
                  <a:pt x="736600" y="1135379"/>
                </a:lnTo>
                <a:lnTo>
                  <a:pt x="749300" y="1143000"/>
                </a:lnTo>
                <a:lnTo>
                  <a:pt x="762000" y="1148333"/>
                </a:lnTo>
                <a:close/>
              </a:path>
              <a:path w="5905500" h="1335404">
                <a:moveTo>
                  <a:pt x="774700" y="1159764"/>
                </a:moveTo>
                <a:lnTo>
                  <a:pt x="774700" y="1146047"/>
                </a:lnTo>
                <a:lnTo>
                  <a:pt x="762000" y="1140714"/>
                </a:lnTo>
                <a:lnTo>
                  <a:pt x="762000" y="1153667"/>
                </a:lnTo>
                <a:lnTo>
                  <a:pt x="774700" y="1159764"/>
                </a:lnTo>
                <a:close/>
              </a:path>
              <a:path w="5905500" h="1335404">
                <a:moveTo>
                  <a:pt x="5905499" y="1251203"/>
                </a:moveTo>
                <a:lnTo>
                  <a:pt x="5905499" y="1241297"/>
                </a:lnTo>
                <a:lnTo>
                  <a:pt x="5791199" y="1251965"/>
                </a:lnTo>
                <a:lnTo>
                  <a:pt x="5676899" y="1261110"/>
                </a:lnTo>
                <a:lnTo>
                  <a:pt x="5575299" y="1267967"/>
                </a:lnTo>
                <a:lnTo>
                  <a:pt x="5460999" y="1273301"/>
                </a:lnTo>
                <a:lnTo>
                  <a:pt x="5346700" y="1277873"/>
                </a:lnTo>
                <a:lnTo>
                  <a:pt x="5232400" y="1280921"/>
                </a:lnTo>
                <a:lnTo>
                  <a:pt x="5118100" y="1283207"/>
                </a:lnTo>
                <a:lnTo>
                  <a:pt x="5003800" y="1283970"/>
                </a:lnTo>
                <a:lnTo>
                  <a:pt x="4787900" y="1284731"/>
                </a:lnTo>
                <a:lnTo>
                  <a:pt x="4559300" y="1283970"/>
                </a:lnTo>
                <a:lnTo>
                  <a:pt x="4114800" y="1283970"/>
                </a:lnTo>
                <a:lnTo>
                  <a:pt x="3949700" y="1296162"/>
                </a:lnTo>
                <a:lnTo>
                  <a:pt x="3784600" y="1306067"/>
                </a:lnTo>
                <a:lnTo>
                  <a:pt x="3619500" y="1313688"/>
                </a:lnTo>
                <a:lnTo>
                  <a:pt x="3454400" y="1319783"/>
                </a:lnTo>
                <a:lnTo>
                  <a:pt x="3289300" y="1323594"/>
                </a:lnTo>
                <a:lnTo>
                  <a:pt x="3124200" y="1325117"/>
                </a:lnTo>
                <a:lnTo>
                  <a:pt x="2959100" y="1325879"/>
                </a:lnTo>
                <a:lnTo>
                  <a:pt x="2794000" y="1323594"/>
                </a:lnTo>
                <a:lnTo>
                  <a:pt x="2628900" y="1320545"/>
                </a:lnTo>
                <a:lnTo>
                  <a:pt x="2463800" y="1315974"/>
                </a:lnTo>
                <a:lnTo>
                  <a:pt x="2298700" y="1309877"/>
                </a:lnTo>
                <a:lnTo>
                  <a:pt x="2133600" y="1302257"/>
                </a:lnTo>
                <a:lnTo>
                  <a:pt x="1968500" y="1293114"/>
                </a:lnTo>
                <a:lnTo>
                  <a:pt x="1803400" y="1283207"/>
                </a:lnTo>
                <a:lnTo>
                  <a:pt x="1638300" y="1271777"/>
                </a:lnTo>
                <a:lnTo>
                  <a:pt x="1473200" y="1258824"/>
                </a:lnTo>
                <a:lnTo>
                  <a:pt x="1435100" y="1251965"/>
                </a:lnTo>
                <a:lnTo>
                  <a:pt x="1384300" y="1245870"/>
                </a:lnTo>
                <a:lnTo>
                  <a:pt x="1346200" y="1240535"/>
                </a:lnTo>
                <a:lnTo>
                  <a:pt x="1295400" y="1235201"/>
                </a:lnTo>
                <a:lnTo>
                  <a:pt x="1206500" y="1226057"/>
                </a:lnTo>
                <a:lnTo>
                  <a:pt x="1168400" y="1220724"/>
                </a:lnTo>
                <a:lnTo>
                  <a:pt x="1117600" y="1216151"/>
                </a:lnTo>
                <a:lnTo>
                  <a:pt x="1028700" y="1205483"/>
                </a:lnTo>
                <a:lnTo>
                  <a:pt x="990600" y="1198626"/>
                </a:lnTo>
                <a:lnTo>
                  <a:pt x="939800" y="1191767"/>
                </a:lnTo>
                <a:lnTo>
                  <a:pt x="927100" y="1187957"/>
                </a:lnTo>
                <a:lnTo>
                  <a:pt x="876300" y="1178814"/>
                </a:lnTo>
                <a:lnTo>
                  <a:pt x="863600" y="1174241"/>
                </a:lnTo>
                <a:lnTo>
                  <a:pt x="812800" y="1163574"/>
                </a:lnTo>
                <a:lnTo>
                  <a:pt x="800100" y="1157477"/>
                </a:lnTo>
                <a:lnTo>
                  <a:pt x="774700" y="1151382"/>
                </a:lnTo>
                <a:lnTo>
                  <a:pt x="774700" y="1160526"/>
                </a:lnTo>
                <a:lnTo>
                  <a:pt x="812800" y="1172717"/>
                </a:lnTo>
                <a:lnTo>
                  <a:pt x="863600" y="1183385"/>
                </a:lnTo>
                <a:lnTo>
                  <a:pt x="901700" y="1192529"/>
                </a:lnTo>
                <a:lnTo>
                  <a:pt x="927100" y="1197101"/>
                </a:lnTo>
                <a:lnTo>
                  <a:pt x="939800" y="1200912"/>
                </a:lnTo>
                <a:lnTo>
                  <a:pt x="990600" y="1208532"/>
                </a:lnTo>
                <a:lnTo>
                  <a:pt x="1079500" y="1220724"/>
                </a:lnTo>
                <a:lnTo>
                  <a:pt x="1117600" y="1226057"/>
                </a:lnTo>
                <a:lnTo>
                  <a:pt x="1295400" y="1244345"/>
                </a:lnTo>
                <a:lnTo>
                  <a:pt x="1346200" y="1249679"/>
                </a:lnTo>
                <a:lnTo>
                  <a:pt x="1384300" y="1255014"/>
                </a:lnTo>
                <a:lnTo>
                  <a:pt x="1422400" y="1261110"/>
                </a:lnTo>
                <a:lnTo>
                  <a:pt x="1473200" y="1268729"/>
                </a:lnTo>
                <a:lnTo>
                  <a:pt x="1638300" y="1280921"/>
                </a:lnTo>
                <a:lnTo>
                  <a:pt x="1803400" y="1292351"/>
                </a:lnTo>
                <a:lnTo>
                  <a:pt x="1968500" y="1303020"/>
                </a:lnTo>
                <a:lnTo>
                  <a:pt x="2133600" y="1311401"/>
                </a:lnTo>
                <a:lnTo>
                  <a:pt x="2298700" y="1319021"/>
                </a:lnTo>
                <a:lnTo>
                  <a:pt x="2463800" y="1325879"/>
                </a:lnTo>
                <a:lnTo>
                  <a:pt x="2628900" y="1330451"/>
                </a:lnTo>
                <a:lnTo>
                  <a:pt x="2794000" y="1333500"/>
                </a:lnTo>
                <a:lnTo>
                  <a:pt x="2959100" y="1335024"/>
                </a:lnTo>
                <a:lnTo>
                  <a:pt x="3124200" y="1335024"/>
                </a:lnTo>
                <a:lnTo>
                  <a:pt x="3289300" y="1332738"/>
                </a:lnTo>
                <a:lnTo>
                  <a:pt x="3454400" y="1328927"/>
                </a:lnTo>
                <a:lnTo>
                  <a:pt x="3619500" y="1323594"/>
                </a:lnTo>
                <a:lnTo>
                  <a:pt x="3784600" y="1315974"/>
                </a:lnTo>
                <a:lnTo>
                  <a:pt x="3949700" y="1306067"/>
                </a:lnTo>
                <a:lnTo>
                  <a:pt x="4114800" y="1293876"/>
                </a:lnTo>
                <a:lnTo>
                  <a:pt x="4343400" y="1293114"/>
                </a:lnTo>
                <a:lnTo>
                  <a:pt x="4787900" y="1294637"/>
                </a:lnTo>
                <a:lnTo>
                  <a:pt x="5003800" y="1293875"/>
                </a:lnTo>
                <a:lnTo>
                  <a:pt x="5232400" y="1290827"/>
                </a:lnTo>
                <a:lnTo>
                  <a:pt x="5460999" y="1283207"/>
                </a:lnTo>
                <a:lnTo>
                  <a:pt x="5575299" y="1277111"/>
                </a:lnTo>
                <a:lnTo>
                  <a:pt x="5676899" y="1270253"/>
                </a:lnTo>
                <a:lnTo>
                  <a:pt x="5791199" y="1261871"/>
                </a:lnTo>
                <a:lnTo>
                  <a:pt x="5905499" y="1251203"/>
                </a:lnTo>
                <a:close/>
              </a:path>
            </a:pathLst>
          </a:custGeom>
          <a:solidFill>
            <a:srgbClr val="FF0000"/>
          </a:solidFill>
        </p:spPr>
        <p:txBody>
          <a:bodyPr wrap="square" lIns="0" tIns="0" rIns="0" bIns="0" rtlCol="0"/>
          <a:lstStyle/>
          <a:p>
            <a:endParaRPr/>
          </a:p>
        </p:txBody>
      </p:sp>
      <p:sp>
        <p:nvSpPr>
          <p:cNvPr id="25" name="object 22"/>
          <p:cNvSpPr txBox="1"/>
          <p:nvPr/>
        </p:nvSpPr>
        <p:spPr>
          <a:xfrm>
            <a:off x="1282825" y="3210534"/>
            <a:ext cx="2232025" cy="330200"/>
          </a:xfrm>
          <a:prstGeom prst="rect">
            <a:avLst/>
          </a:prstGeom>
        </p:spPr>
        <p:txBody>
          <a:bodyPr vert="horz" wrap="square" lIns="0" tIns="12065" rIns="0" bIns="0" rtlCol="0">
            <a:spAutoFit/>
          </a:bodyPr>
          <a:lstStyle/>
          <a:p>
            <a:pPr marL="12700">
              <a:lnSpc>
                <a:spcPct val="100000"/>
              </a:lnSpc>
              <a:spcBef>
                <a:spcPts val="95"/>
              </a:spcBef>
            </a:pPr>
            <a:r>
              <a:rPr sz="2000" i="1" spc="-10" dirty="0">
                <a:solidFill>
                  <a:srgbClr val="FF0000"/>
                </a:solidFill>
                <a:latin typeface="Verdana"/>
                <a:cs typeface="Verdana"/>
              </a:rPr>
              <a:t>Inject handler</a:t>
            </a:r>
            <a:r>
              <a:rPr sz="2000" i="1" spc="-30" dirty="0">
                <a:solidFill>
                  <a:srgbClr val="FF0000"/>
                </a:solidFill>
                <a:latin typeface="Verdana"/>
                <a:cs typeface="Verdana"/>
              </a:rPr>
              <a:t> </a:t>
            </a:r>
            <a:r>
              <a:rPr sz="2000" i="1" spc="-10" dirty="0">
                <a:solidFill>
                  <a:srgbClr val="FF0000"/>
                </a:solidFill>
                <a:latin typeface="Verdana"/>
                <a:cs typeface="Verdana"/>
              </a:rPr>
              <a:t>PC</a:t>
            </a:r>
            <a:endParaRPr sz="2000">
              <a:latin typeface="Verdana"/>
              <a:cs typeface="Verdana"/>
            </a:endParaRPr>
          </a:p>
        </p:txBody>
      </p:sp>
      <p:sp>
        <p:nvSpPr>
          <p:cNvPr id="26" name="object 23"/>
          <p:cNvSpPr txBox="1"/>
          <p:nvPr/>
        </p:nvSpPr>
        <p:spPr>
          <a:xfrm>
            <a:off x="660272" y="4061688"/>
            <a:ext cx="7390765" cy="1549400"/>
          </a:xfrm>
          <a:prstGeom prst="rect">
            <a:avLst/>
          </a:prstGeom>
        </p:spPr>
        <p:txBody>
          <a:bodyPr vert="horz" wrap="square" lIns="0" tIns="12065" rIns="0" bIns="0" rtlCol="0">
            <a:spAutoFit/>
          </a:bodyPr>
          <a:lstStyle/>
          <a:p>
            <a:pPr marL="190500" marR="876300" indent="-177800">
              <a:lnSpc>
                <a:spcPct val="100000"/>
              </a:lnSpc>
              <a:spcBef>
                <a:spcPts val="95"/>
              </a:spcBef>
              <a:buChar char="•"/>
              <a:tabLst>
                <a:tab pos="240029" algn="l"/>
              </a:tabLst>
            </a:pPr>
            <a:r>
              <a:rPr sz="2000" spc="-10" dirty="0">
                <a:solidFill>
                  <a:srgbClr val="56127A"/>
                </a:solidFill>
                <a:latin typeface="Verdana"/>
                <a:cs typeface="Verdana"/>
              </a:rPr>
              <a:t>Instructions fetched </a:t>
            </a:r>
            <a:r>
              <a:rPr sz="2000" spc="-5" dirty="0">
                <a:solidFill>
                  <a:srgbClr val="56127A"/>
                </a:solidFill>
                <a:latin typeface="Verdana"/>
                <a:cs typeface="Verdana"/>
              </a:rPr>
              <a:t>and </a:t>
            </a:r>
            <a:r>
              <a:rPr sz="2000" spc="-10" dirty="0">
                <a:solidFill>
                  <a:srgbClr val="56127A"/>
                </a:solidFill>
                <a:latin typeface="Verdana"/>
                <a:cs typeface="Verdana"/>
              </a:rPr>
              <a:t>decoded </a:t>
            </a:r>
            <a:r>
              <a:rPr sz="2000" spc="-5" dirty="0">
                <a:solidFill>
                  <a:srgbClr val="56127A"/>
                </a:solidFill>
                <a:latin typeface="Verdana"/>
                <a:cs typeface="Verdana"/>
              </a:rPr>
              <a:t>into </a:t>
            </a:r>
            <a:r>
              <a:rPr sz="2000" spc="-10" dirty="0">
                <a:solidFill>
                  <a:srgbClr val="56127A"/>
                </a:solidFill>
                <a:latin typeface="Verdana"/>
                <a:cs typeface="Verdana"/>
              </a:rPr>
              <a:t>instruction  reorder buffer</a:t>
            </a:r>
            <a:r>
              <a:rPr sz="2000" spc="0" dirty="0">
                <a:solidFill>
                  <a:srgbClr val="56127A"/>
                </a:solidFill>
                <a:latin typeface="Verdana"/>
                <a:cs typeface="Verdana"/>
              </a:rPr>
              <a:t> </a:t>
            </a:r>
            <a:r>
              <a:rPr sz="2000" spc="-10" dirty="0">
                <a:solidFill>
                  <a:srgbClr val="56127A"/>
                </a:solidFill>
                <a:latin typeface="Verdana"/>
                <a:cs typeface="Verdana"/>
              </a:rPr>
              <a:t>in-order</a:t>
            </a:r>
            <a:endParaRPr sz="2000">
              <a:latin typeface="Verdana"/>
              <a:cs typeface="Verdana"/>
            </a:endParaRPr>
          </a:p>
          <a:p>
            <a:pPr marL="190500" indent="-177800">
              <a:lnSpc>
                <a:spcPts val="2390"/>
              </a:lnSpc>
              <a:buChar char="•"/>
              <a:tabLst>
                <a:tab pos="240029" algn="l"/>
              </a:tabLst>
            </a:pPr>
            <a:r>
              <a:rPr sz="2000" spc="-5" dirty="0">
                <a:solidFill>
                  <a:srgbClr val="56127A"/>
                </a:solidFill>
                <a:latin typeface="Verdana"/>
                <a:cs typeface="Verdana"/>
              </a:rPr>
              <a:t>Execution is </a:t>
            </a:r>
            <a:r>
              <a:rPr sz="2000" spc="-10" dirty="0">
                <a:solidFill>
                  <a:srgbClr val="56127A"/>
                </a:solidFill>
                <a:latin typeface="Verdana"/>
                <a:cs typeface="Verdana"/>
              </a:rPr>
              <a:t>out-of-order </a:t>
            </a:r>
            <a:r>
              <a:rPr sz="2000" spc="-5" dirty="0">
                <a:solidFill>
                  <a:srgbClr val="56127A"/>
                </a:solidFill>
                <a:latin typeface="Verdana"/>
                <a:cs typeface="Verdana"/>
              </a:rPr>
              <a:t>( </a:t>
            </a:r>
            <a:r>
              <a:rPr sz="2000" spc="-5" dirty="0">
                <a:solidFill>
                  <a:srgbClr val="56127A"/>
                </a:solidFill>
                <a:latin typeface="Symbol"/>
                <a:cs typeface="Symbol"/>
              </a:rPr>
              <a:t></a:t>
            </a:r>
            <a:r>
              <a:rPr sz="2000" spc="-5" dirty="0">
                <a:solidFill>
                  <a:srgbClr val="56127A"/>
                </a:solidFill>
                <a:latin typeface="Times New Roman"/>
                <a:cs typeface="Times New Roman"/>
              </a:rPr>
              <a:t> </a:t>
            </a:r>
            <a:r>
              <a:rPr sz="2000" spc="-5" dirty="0">
                <a:solidFill>
                  <a:srgbClr val="56127A"/>
                </a:solidFill>
                <a:latin typeface="Verdana"/>
                <a:cs typeface="Verdana"/>
              </a:rPr>
              <a:t>out-of-order</a:t>
            </a:r>
            <a:r>
              <a:rPr sz="2000" spc="-220" dirty="0">
                <a:solidFill>
                  <a:srgbClr val="56127A"/>
                </a:solidFill>
                <a:latin typeface="Verdana"/>
                <a:cs typeface="Verdana"/>
              </a:rPr>
              <a:t> </a:t>
            </a:r>
            <a:r>
              <a:rPr sz="2000" spc="-5" dirty="0">
                <a:solidFill>
                  <a:srgbClr val="56127A"/>
                </a:solidFill>
                <a:latin typeface="Verdana"/>
                <a:cs typeface="Verdana"/>
              </a:rPr>
              <a:t>completion)</a:t>
            </a:r>
            <a:endParaRPr sz="2000">
              <a:latin typeface="Verdana"/>
              <a:cs typeface="Verdana"/>
            </a:endParaRPr>
          </a:p>
          <a:p>
            <a:pPr marL="190500" marR="5080" indent="-177800">
              <a:lnSpc>
                <a:spcPct val="100000"/>
              </a:lnSpc>
              <a:spcBef>
                <a:spcPts val="15"/>
              </a:spcBef>
              <a:buFont typeface="Verdana"/>
              <a:buChar char="•"/>
              <a:tabLst>
                <a:tab pos="240029" algn="l"/>
              </a:tabLst>
            </a:pPr>
            <a:r>
              <a:rPr sz="2000" i="1" spc="-5" dirty="0">
                <a:solidFill>
                  <a:srgbClr val="56127A"/>
                </a:solidFill>
                <a:latin typeface="Verdana"/>
                <a:cs typeface="Verdana"/>
              </a:rPr>
              <a:t>Commit </a:t>
            </a:r>
            <a:r>
              <a:rPr sz="2000" spc="-10" dirty="0">
                <a:solidFill>
                  <a:srgbClr val="56127A"/>
                </a:solidFill>
                <a:latin typeface="Verdana"/>
                <a:cs typeface="Verdana"/>
              </a:rPr>
              <a:t>(write-back </a:t>
            </a:r>
            <a:r>
              <a:rPr sz="2000" spc="-5" dirty="0">
                <a:solidFill>
                  <a:srgbClr val="56127A"/>
                </a:solidFill>
                <a:latin typeface="Verdana"/>
                <a:cs typeface="Verdana"/>
              </a:rPr>
              <a:t>to architectural </a:t>
            </a:r>
            <a:r>
              <a:rPr sz="2000" spc="-10" dirty="0">
                <a:solidFill>
                  <a:srgbClr val="56127A"/>
                </a:solidFill>
                <a:latin typeface="Verdana"/>
                <a:cs typeface="Verdana"/>
              </a:rPr>
              <a:t>state, </a:t>
            </a:r>
            <a:r>
              <a:rPr sz="2000" spc="-5" dirty="0">
                <a:solidFill>
                  <a:srgbClr val="56127A"/>
                </a:solidFill>
                <a:latin typeface="Verdana"/>
                <a:cs typeface="Verdana"/>
              </a:rPr>
              <a:t>i.e., </a:t>
            </a:r>
            <a:r>
              <a:rPr sz="2000" spc="-10" dirty="0">
                <a:solidFill>
                  <a:srgbClr val="56127A"/>
                </a:solidFill>
                <a:latin typeface="Verdana"/>
                <a:cs typeface="Verdana"/>
              </a:rPr>
              <a:t>regfile </a:t>
            </a:r>
            <a:r>
              <a:rPr sz="2000" spc="-5" dirty="0">
                <a:solidFill>
                  <a:srgbClr val="56127A"/>
                </a:solidFill>
                <a:latin typeface="Verdana"/>
                <a:cs typeface="Verdana"/>
              </a:rPr>
              <a:t>&amp;  memory, is</a:t>
            </a:r>
            <a:r>
              <a:rPr sz="2000" dirty="0">
                <a:solidFill>
                  <a:srgbClr val="56127A"/>
                </a:solidFill>
                <a:latin typeface="Verdana"/>
                <a:cs typeface="Verdana"/>
              </a:rPr>
              <a:t> </a:t>
            </a:r>
            <a:r>
              <a:rPr sz="2000" spc="-5" dirty="0">
                <a:solidFill>
                  <a:srgbClr val="56127A"/>
                </a:solidFill>
                <a:latin typeface="Verdana"/>
                <a:cs typeface="Verdana"/>
              </a:rPr>
              <a:t>in-order</a:t>
            </a:r>
            <a:endParaRPr sz="2000">
              <a:latin typeface="Verdana"/>
              <a:cs typeface="Verdana"/>
            </a:endParaRPr>
          </a:p>
        </p:txBody>
      </p:sp>
      <p:sp>
        <p:nvSpPr>
          <p:cNvPr id="27" name="object 25"/>
          <p:cNvSpPr txBox="1"/>
          <p:nvPr/>
        </p:nvSpPr>
        <p:spPr>
          <a:xfrm>
            <a:off x="695070" y="5744692"/>
            <a:ext cx="7848600" cy="708025"/>
          </a:xfrm>
          <a:prstGeom prst="rect">
            <a:avLst/>
          </a:prstGeom>
          <a:ln w="6350">
            <a:solidFill>
              <a:srgbClr val="FF0000"/>
            </a:solidFill>
          </a:ln>
        </p:spPr>
        <p:txBody>
          <a:bodyPr vert="horz" wrap="square" lIns="0" tIns="46990" rIns="0" bIns="0" rtlCol="0">
            <a:spAutoFit/>
          </a:bodyPr>
          <a:lstStyle/>
          <a:p>
            <a:pPr marL="95250" marR="441325">
              <a:lnSpc>
                <a:spcPct val="100000"/>
              </a:lnSpc>
              <a:spcBef>
                <a:spcPts val="370"/>
              </a:spcBef>
            </a:pPr>
            <a:r>
              <a:rPr sz="2000" i="1" spc="-10" dirty="0">
                <a:latin typeface="Verdana"/>
                <a:cs typeface="Verdana"/>
              </a:rPr>
              <a:t>Temporary storage needed </a:t>
            </a:r>
            <a:r>
              <a:rPr sz="2000" i="1" spc="-5" dirty="0">
                <a:latin typeface="Verdana"/>
                <a:cs typeface="Verdana"/>
              </a:rPr>
              <a:t>to </a:t>
            </a:r>
            <a:r>
              <a:rPr sz="2000" i="1" spc="-10" dirty="0">
                <a:latin typeface="Verdana"/>
                <a:cs typeface="Verdana"/>
              </a:rPr>
              <a:t>hold results before commit  (shadow registers </a:t>
            </a:r>
            <a:r>
              <a:rPr sz="2000" i="1" spc="-5" dirty="0">
                <a:latin typeface="Verdana"/>
                <a:cs typeface="Verdana"/>
              </a:rPr>
              <a:t>and </a:t>
            </a:r>
            <a:r>
              <a:rPr sz="2000" i="1" spc="-10" dirty="0">
                <a:latin typeface="Verdana"/>
                <a:cs typeface="Verdana"/>
              </a:rPr>
              <a:t>store</a:t>
            </a:r>
            <a:r>
              <a:rPr sz="2000" i="1" spc="0" dirty="0">
                <a:latin typeface="Verdana"/>
                <a:cs typeface="Verdana"/>
              </a:rPr>
              <a:t> </a:t>
            </a:r>
            <a:r>
              <a:rPr sz="2000" i="1" spc="-10" dirty="0">
                <a:latin typeface="Verdana"/>
                <a:cs typeface="Verdana"/>
              </a:rPr>
              <a:t>buffers)</a:t>
            </a:r>
            <a:endParaRPr sz="2000">
              <a:latin typeface="Verdana"/>
              <a:cs typeface="Verdana"/>
            </a:endParaRPr>
          </a:p>
        </p:txBody>
      </p:sp>
    </p:spTree>
    <p:extLst>
      <p:ext uri="{BB962C8B-B14F-4D97-AF65-F5344CB8AC3E}">
        <p14:creationId xmlns:p14="http://schemas.microsoft.com/office/powerpoint/2010/main" val="314430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13</a:t>
            </a:fld>
            <a:endParaRPr lang="en-US" altLang="en-US"/>
          </a:p>
        </p:txBody>
      </p:sp>
      <p:sp>
        <p:nvSpPr>
          <p:cNvPr id="45059" name="Text Box 2"/>
          <p:cNvSpPr txBox="1">
            <a:spLocks noChangeArrowheads="1"/>
          </p:cNvSpPr>
          <p:nvPr/>
        </p:nvSpPr>
        <p:spPr bwMode="auto">
          <a:xfrm>
            <a:off x="441324" y="396875"/>
            <a:ext cx="70389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Pipelined RISC-V RV32I Datapath</a:t>
            </a:r>
            <a:endParaRPr lang="en-US" altLang="en-US" b="1" dirty="0">
              <a:solidFill>
                <a:srgbClr val="CC0000"/>
              </a:solidFill>
              <a:latin typeface="Courier New" panose="02070309020205020404" pitchFamily="49" charset="0"/>
              <a:cs typeface="Courier New" panose="02070309020205020404" pitchFamily="49" charset="0"/>
            </a:endParaRP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 name="矩形 72"/>
          <p:cNvSpPr/>
          <p:nvPr/>
        </p:nvSpPr>
        <p:spPr>
          <a:xfrm>
            <a:off x="7084483" y="5554125"/>
            <a:ext cx="370417" cy="1556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图片 1"/>
          <p:cNvPicPr>
            <a:picLocks noChangeAspect="1"/>
          </p:cNvPicPr>
          <p:nvPr/>
        </p:nvPicPr>
        <p:blipFill>
          <a:blip r:embed="rId3"/>
          <a:stretch>
            <a:fillRect/>
          </a:stretch>
        </p:blipFill>
        <p:spPr>
          <a:xfrm>
            <a:off x="-38100" y="2182635"/>
            <a:ext cx="9144000" cy="3388000"/>
          </a:xfrm>
          <a:prstGeom prst="rect">
            <a:avLst/>
          </a:prstGeom>
        </p:spPr>
      </p:pic>
      <p:sp>
        <p:nvSpPr>
          <p:cNvPr id="14" name="TextBox 299"/>
          <p:cNvSpPr txBox="1"/>
          <p:nvPr/>
        </p:nvSpPr>
        <p:spPr>
          <a:xfrm>
            <a:off x="6086923" y="1393138"/>
            <a:ext cx="3124200" cy="738664"/>
          </a:xfrm>
          <a:prstGeom prst="rect">
            <a:avLst/>
          </a:prstGeom>
          <a:noFill/>
        </p:spPr>
        <p:txBody>
          <a:bodyPr wrap="square" rtlCol="0">
            <a:spAutoFit/>
          </a:bodyPr>
          <a:lstStyle/>
          <a:p>
            <a:r>
              <a:rPr lang="en-US" sz="1400" i="1" dirty="0">
                <a:latin typeface="Arial" panose="020B0604020202020204" pitchFamily="34" charset="0"/>
                <a:cs typeface="Arial" panose="020B0604020202020204" pitchFamily="34" charset="0"/>
              </a:rPr>
              <a:t>Recalculate PC+4 in M stage to avoid sending both PC and PC+4 down pipeline</a:t>
            </a:r>
          </a:p>
        </p:txBody>
      </p:sp>
      <p:cxnSp>
        <p:nvCxnSpPr>
          <p:cNvPr id="15" name="Straight Arrow Connector 301"/>
          <p:cNvCxnSpPr/>
          <p:nvPr/>
        </p:nvCxnSpPr>
        <p:spPr>
          <a:xfrm flipH="1">
            <a:off x="7024428" y="2174163"/>
            <a:ext cx="176472" cy="637904"/>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sp>
        <p:nvSpPr>
          <p:cNvPr id="16" name="TextBox 398"/>
          <p:cNvSpPr txBox="1"/>
          <p:nvPr/>
        </p:nvSpPr>
        <p:spPr>
          <a:xfrm>
            <a:off x="3543300" y="5871231"/>
            <a:ext cx="3657600" cy="523220"/>
          </a:xfrm>
          <a:prstGeom prst="rect">
            <a:avLst/>
          </a:prstGeom>
          <a:noFill/>
        </p:spPr>
        <p:txBody>
          <a:bodyPr wrap="square" rtlCol="0">
            <a:spAutoFit/>
          </a:bodyPr>
          <a:lstStyle/>
          <a:p>
            <a:r>
              <a:rPr lang="en-US" sz="1400" i="1" dirty="0">
                <a:latin typeface="Arial" panose="020B0604020202020204" pitchFamily="34" charset="0"/>
                <a:cs typeface="Arial" panose="020B0604020202020204" pitchFamily="34" charset="0"/>
              </a:rPr>
              <a:t>Must pipeline instruction along with data, so control operates correctly in each stage</a:t>
            </a:r>
          </a:p>
        </p:txBody>
      </p:sp>
      <p:cxnSp>
        <p:nvCxnSpPr>
          <p:cNvPr id="17" name="Straight Arrow Connector 403"/>
          <p:cNvCxnSpPr/>
          <p:nvPr/>
        </p:nvCxnSpPr>
        <p:spPr>
          <a:xfrm flipH="1" flipV="1">
            <a:off x="4305302" y="5604531"/>
            <a:ext cx="457199" cy="304801"/>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406"/>
          <p:cNvCxnSpPr/>
          <p:nvPr/>
        </p:nvCxnSpPr>
        <p:spPr>
          <a:xfrm flipV="1">
            <a:off x="6057900" y="5528331"/>
            <a:ext cx="304800" cy="381000"/>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409"/>
          <p:cNvCxnSpPr/>
          <p:nvPr/>
        </p:nvCxnSpPr>
        <p:spPr>
          <a:xfrm flipV="1">
            <a:off x="6667500" y="5528333"/>
            <a:ext cx="1828800" cy="380999"/>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3096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130</a:t>
            </a:fld>
            <a:endParaRPr lang="en-US" altLang="en-US"/>
          </a:p>
        </p:txBody>
      </p:sp>
      <p:sp>
        <p:nvSpPr>
          <p:cNvPr id="45059" name="Text Box 2"/>
          <p:cNvSpPr txBox="1">
            <a:spLocks noChangeArrowheads="1"/>
          </p:cNvSpPr>
          <p:nvPr/>
        </p:nvSpPr>
        <p:spPr bwMode="auto">
          <a:xfrm>
            <a:off x="441324" y="396875"/>
            <a:ext cx="802534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Extensions for Precise Exceptions</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 name="object 2"/>
          <p:cNvSpPr/>
          <p:nvPr/>
        </p:nvSpPr>
        <p:spPr>
          <a:xfrm>
            <a:off x="6407376" y="1492506"/>
            <a:ext cx="2362200" cy="2718053"/>
          </a:xfrm>
          <a:prstGeom prst="rect">
            <a:avLst/>
          </a:prstGeom>
          <a:blipFill>
            <a:blip r:embed="rId3" cstate="print"/>
            <a:stretch>
              <a:fillRect/>
            </a:stretch>
          </a:blipFill>
        </p:spPr>
        <p:txBody>
          <a:bodyPr wrap="square" lIns="0" tIns="0" rIns="0" bIns="0" rtlCol="0"/>
          <a:lstStyle/>
          <a:p>
            <a:endParaRPr/>
          </a:p>
        </p:txBody>
      </p:sp>
      <p:graphicFrame>
        <p:nvGraphicFramePr>
          <p:cNvPr id="7" name="object 3"/>
          <p:cNvGraphicFramePr>
            <a:graphicFrameLocks noGrp="1"/>
          </p:cNvGraphicFramePr>
          <p:nvPr>
            <p:extLst/>
          </p:nvPr>
        </p:nvGraphicFramePr>
        <p:xfrm>
          <a:off x="1606268" y="1466851"/>
          <a:ext cx="7162800" cy="2741930"/>
        </p:xfrm>
        <a:graphic>
          <a:graphicData uri="http://schemas.openxmlformats.org/drawingml/2006/table">
            <a:tbl>
              <a:tblPr firstRow="1" bandRow="1">
                <a:tableStyleId>{2D5ABB26-0587-4C30-8999-92F81FD0307C}</a:tableStyleId>
              </a:tblPr>
              <a:tblGrid>
                <a:gridCol w="6858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304800">
                  <a:extLst>
                    <a:ext uri="{9D8B030D-6E8A-4147-A177-3AD203B41FA5}">
                      <a16:colId xmlns:a16="http://schemas.microsoft.com/office/drawing/2014/main" val="20004"/>
                    </a:ext>
                  </a:extLst>
                </a:gridCol>
                <a:gridCol w="914400">
                  <a:extLst>
                    <a:ext uri="{9D8B030D-6E8A-4147-A177-3AD203B41FA5}">
                      <a16:colId xmlns:a16="http://schemas.microsoft.com/office/drawing/2014/main" val="20005"/>
                    </a:ext>
                  </a:extLst>
                </a:gridCol>
                <a:gridCol w="304800">
                  <a:extLst>
                    <a:ext uri="{9D8B030D-6E8A-4147-A177-3AD203B41FA5}">
                      <a16:colId xmlns:a16="http://schemas.microsoft.com/office/drawing/2014/main" val="20006"/>
                    </a:ext>
                  </a:extLst>
                </a:gridCol>
                <a:gridCol w="914400">
                  <a:extLst>
                    <a:ext uri="{9D8B030D-6E8A-4147-A177-3AD203B41FA5}">
                      <a16:colId xmlns:a16="http://schemas.microsoft.com/office/drawing/2014/main" val="20007"/>
                    </a:ext>
                  </a:extLst>
                </a:gridCol>
                <a:gridCol w="304800">
                  <a:extLst>
                    <a:ext uri="{9D8B030D-6E8A-4147-A177-3AD203B41FA5}">
                      <a16:colId xmlns:a16="http://schemas.microsoft.com/office/drawing/2014/main" val="20008"/>
                    </a:ext>
                  </a:extLst>
                </a:gridCol>
                <a:gridCol w="685800">
                  <a:extLst>
                    <a:ext uri="{9D8B030D-6E8A-4147-A177-3AD203B41FA5}">
                      <a16:colId xmlns:a16="http://schemas.microsoft.com/office/drawing/2014/main" val="20009"/>
                    </a:ext>
                  </a:extLst>
                </a:gridCol>
                <a:gridCol w="914400">
                  <a:extLst>
                    <a:ext uri="{9D8B030D-6E8A-4147-A177-3AD203B41FA5}">
                      <a16:colId xmlns:a16="http://schemas.microsoft.com/office/drawing/2014/main" val="20010"/>
                    </a:ext>
                  </a:extLst>
                </a:gridCol>
                <a:gridCol w="457200">
                  <a:extLst>
                    <a:ext uri="{9D8B030D-6E8A-4147-A177-3AD203B41FA5}">
                      <a16:colId xmlns:a16="http://schemas.microsoft.com/office/drawing/2014/main" val="20011"/>
                    </a:ext>
                  </a:extLst>
                </a:gridCol>
              </a:tblGrid>
              <a:tr h="228600">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r h="228600">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1"/>
                  </a:ext>
                </a:extLst>
              </a:tr>
              <a:tr h="228600">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1A67C"/>
                    </a:solidFill>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1A67C"/>
                    </a:solidFill>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1A67C"/>
                    </a:solidFill>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1A67C"/>
                    </a:solidFill>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1A67C"/>
                    </a:solidFill>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1A67C"/>
                    </a:solidFill>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1A67C"/>
                    </a:solidFill>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1A67C"/>
                    </a:solidFill>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2"/>
                  </a:ext>
                </a:extLst>
              </a:tr>
              <a:tr h="228600">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1A67C"/>
                    </a:solidFill>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1A67C"/>
                    </a:solidFill>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1A67C"/>
                    </a:solidFill>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1A67C"/>
                    </a:solidFill>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1A67C"/>
                    </a:solidFill>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1A67C"/>
                    </a:solidFill>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1A67C"/>
                    </a:solidFill>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1A67C"/>
                    </a:solidFill>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3"/>
                  </a:ext>
                </a:extLst>
              </a:tr>
              <a:tr h="228600">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1A67C"/>
                    </a:solidFill>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1A67C"/>
                    </a:solidFill>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1A67C"/>
                    </a:solidFill>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1A67C"/>
                    </a:solidFill>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1A67C"/>
                    </a:solidFill>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1A67C"/>
                    </a:solidFill>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1A67C"/>
                    </a:solidFill>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1A67C"/>
                    </a:solidFill>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4"/>
                  </a:ext>
                </a:extLst>
              </a:tr>
              <a:tr h="227965">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1A67C"/>
                    </a:solidFill>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1A67C"/>
                    </a:solidFill>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1A67C"/>
                    </a:solidFill>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1A67C"/>
                    </a:solidFill>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1A67C"/>
                    </a:solidFill>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1A67C"/>
                    </a:solidFill>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1A67C"/>
                    </a:solidFill>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1A67C"/>
                    </a:solidFill>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5"/>
                  </a:ext>
                </a:extLst>
              </a:tr>
              <a:tr h="227965">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1A67C"/>
                    </a:solidFill>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1A67C"/>
                    </a:solidFill>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1A67C"/>
                    </a:solidFill>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1A67C"/>
                    </a:solidFill>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1A67C"/>
                    </a:solidFill>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1A67C"/>
                    </a:solidFill>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1A67C"/>
                    </a:solidFill>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1A67C"/>
                    </a:solidFill>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6"/>
                  </a:ext>
                </a:extLst>
              </a:tr>
              <a:tr h="228600">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1A67C"/>
                    </a:solidFill>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1A67C"/>
                    </a:solidFill>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1A67C"/>
                    </a:solidFill>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1A67C"/>
                    </a:solidFill>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1A67C"/>
                    </a:solidFill>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1A67C"/>
                    </a:solidFill>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1A67C"/>
                    </a:solidFill>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91A67C"/>
                    </a:solidFill>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7"/>
                  </a:ext>
                </a:extLst>
              </a:tr>
              <a:tr h="228600">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8"/>
                  </a:ext>
                </a:extLst>
              </a:tr>
              <a:tr h="228600">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9"/>
                  </a:ext>
                </a:extLst>
              </a:tr>
              <a:tr h="228600">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10"/>
                  </a:ext>
                </a:extLst>
              </a:tr>
              <a:tr h="228600">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3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11"/>
                  </a:ext>
                </a:extLst>
              </a:tr>
            </a:tbl>
          </a:graphicData>
        </a:graphic>
      </p:graphicFrame>
      <p:sp>
        <p:nvSpPr>
          <p:cNvPr id="8" name="object 4"/>
          <p:cNvSpPr/>
          <p:nvPr/>
        </p:nvSpPr>
        <p:spPr>
          <a:xfrm>
            <a:off x="1161768" y="2051051"/>
            <a:ext cx="445134" cy="76200"/>
          </a:xfrm>
          <a:custGeom>
            <a:avLst/>
            <a:gdLst/>
            <a:ahLst/>
            <a:cxnLst/>
            <a:rect l="l" t="t" r="r" b="b"/>
            <a:pathLst>
              <a:path w="445135" h="76200">
                <a:moveTo>
                  <a:pt x="381000" y="51053"/>
                </a:moveTo>
                <a:lnTo>
                  <a:pt x="381000" y="25907"/>
                </a:lnTo>
                <a:lnTo>
                  <a:pt x="0" y="25907"/>
                </a:lnTo>
                <a:lnTo>
                  <a:pt x="0" y="51053"/>
                </a:lnTo>
                <a:lnTo>
                  <a:pt x="381000" y="51053"/>
                </a:lnTo>
                <a:close/>
              </a:path>
              <a:path w="445135" h="76200">
                <a:moveTo>
                  <a:pt x="445007" y="38099"/>
                </a:moveTo>
                <a:lnTo>
                  <a:pt x="368807" y="0"/>
                </a:lnTo>
                <a:lnTo>
                  <a:pt x="368807" y="25907"/>
                </a:lnTo>
                <a:lnTo>
                  <a:pt x="381000" y="25907"/>
                </a:lnTo>
                <a:lnTo>
                  <a:pt x="381000" y="70103"/>
                </a:lnTo>
                <a:lnTo>
                  <a:pt x="445007" y="38099"/>
                </a:lnTo>
                <a:close/>
              </a:path>
              <a:path w="445135" h="76200">
                <a:moveTo>
                  <a:pt x="381000" y="70103"/>
                </a:moveTo>
                <a:lnTo>
                  <a:pt x="381000" y="51053"/>
                </a:lnTo>
                <a:lnTo>
                  <a:pt x="368807" y="51053"/>
                </a:lnTo>
                <a:lnTo>
                  <a:pt x="368807" y="76199"/>
                </a:lnTo>
                <a:lnTo>
                  <a:pt x="381000" y="70103"/>
                </a:lnTo>
                <a:close/>
              </a:path>
            </a:pathLst>
          </a:custGeom>
          <a:solidFill>
            <a:srgbClr val="000000"/>
          </a:solidFill>
        </p:spPr>
        <p:txBody>
          <a:bodyPr wrap="square" lIns="0" tIns="0" rIns="0" bIns="0" rtlCol="0"/>
          <a:lstStyle/>
          <a:p>
            <a:endParaRPr/>
          </a:p>
        </p:txBody>
      </p:sp>
      <p:sp>
        <p:nvSpPr>
          <p:cNvPr id="9" name="object 5"/>
          <p:cNvSpPr/>
          <p:nvPr/>
        </p:nvSpPr>
        <p:spPr>
          <a:xfrm>
            <a:off x="1161768" y="3346451"/>
            <a:ext cx="445134" cy="76200"/>
          </a:xfrm>
          <a:custGeom>
            <a:avLst/>
            <a:gdLst/>
            <a:ahLst/>
            <a:cxnLst/>
            <a:rect l="l" t="t" r="r" b="b"/>
            <a:pathLst>
              <a:path w="445135" h="76200">
                <a:moveTo>
                  <a:pt x="381000" y="51054"/>
                </a:moveTo>
                <a:lnTo>
                  <a:pt x="381000" y="25908"/>
                </a:lnTo>
                <a:lnTo>
                  <a:pt x="0" y="25908"/>
                </a:lnTo>
                <a:lnTo>
                  <a:pt x="0" y="51054"/>
                </a:lnTo>
                <a:lnTo>
                  <a:pt x="381000" y="51054"/>
                </a:lnTo>
                <a:close/>
              </a:path>
              <a:path w="445135" h="76200">
                <a:moveTo>
                  <a:pt x="445007" y="38100"/>
                </a:moveTo>
                <a:lnTo>
                  <a:pt x="368807" y="0"/>
                </a:lnTo>
                <a:lnTo>
                  <a:pt x="368807" y="25908"/>
                </a:lnTo>
                <a:lnTo>
                  <a:pt x="381000" y="25908"/>
                </a:lnTo>
                <a:lnTo>
                  <a:pt x="381000" y="70103"/>
                </a:lnTo>
                <a:lnTo>
                  <a:pt x="445007" y="38100"/>
                </a:lnTo>
                <a:close/>
              </a:path>
              <a:path w="445135" h="76200">
                <a:moveTo>
                  <a:pt x="381000" y="70103"/>
                </a:moveTo>
                <a:lnTo>
                  <a:pt x="381000" y="51054"/>
                </a:lnTo>
                <a:lnTo>
                  <a:pt x="368807" y="51054"/>
                </a:lnTo>
                <a:lnTo>
                  <a:pt x="368807" y="76200"/>
                </a:lnTo>
                <a:lnTo>
                  <a:pt x="381000" y="70103"/>
                </a:lnTo>
                <a:close/>
              </a:path>
            </a:pathLst>
          </a:custGeom>
          <a:solidFill>
            <a:srgbClr val="000000"/>
          </a:solidFill>
        </p:spPr>
        <p:txBody>
          <a:bodyPr wrap="square" lIns="0" tIns="0" rIns="0" bIns="0" rtlCol="0"/>
          <a:lstStyle/>
          <a:p>
            <a:endParaRPr/>
          </a:p>
        </p:txBody>
      </p:sp>
      <p:sp>
        <p:nvSpPr>
          <p:cNvPr id="10" name="object 6"/>
          <p:cNvSpPr txBox="1"/>
          <p:nvPr/>
        </p:nvSpPr>
        <p:spPr>
          <a:xfrm>
            <a:off x="78687" y="1186042"/>
            <a:ext cx="8827135" cy="5296322"/>
          </a:xfrm>
          <a:prstGeom prst="rect">
            <a:avLst/>
          </a:prstGeom>
        </p:spPr>
        <p:txBody>
          <a:bodyPr vert="horz" wrap="square" lIns="0" tIns="12700" rIns="0" bIns="0" rtlCol="0">
            <a:spAutoFit/>
          </a:bodyPr>
          <a:lstStyle/>
          <a:p>
            <a:pPr marL="1541145">
              <a:lnSpc>
                <a:spcPct val="100000"/>
              </a:lnSpc>
              <a:spcBef>
                <a:spcPts val="1290"/>
              </a:spcBef>
              <a:tabLst>
                <a:tab pos="2251075" algn="l"/>
                <a:tab pos="2750185" algn="l"/>
                <a:tab pos="3434079" algn="l"/>
                <a:tab pos="3970654" algn="l"/>
                <a:tab pos="4584700" algn="l"/>
                <a:tab pos="5153660" algn="l"/>
                <a:tab pos="5551805" algn="l"/>
                <a:tab pos="6337935" algn="l"/>
                <a:tab pos="6734809" algn="l"/>
                <a:tab pos="7526655" algn="l"/>
                <a:tab pos="8121015" algn="l"/>
              </a:tabLst>
            </a:pPr>
            <a:r>
              <a:rPr sz="1600" spc="-5" dirty="0" err="1">
                <a:solidFill>
                  <a:srgbClr val="56127A"/>
                </a:solidFill>
                <a:latin typeface="Verdana"/>
                <a:cs typeface="Verdana"/>
              </a:rPr>
              <a:t>Inst</a:t>
            </a:r>
            <a:r>
              <a:rPr sz="1600" spc="-5" dirty="0">
                <a:solidFill>
                  <a:srgbClr val="56127A"/>
                </a:solidFill>
                <a:latin typeface="Verdana"/>
                <a:cs typeface="Verdana"/>
              </a:rPr>
              <a:t>#	</a:t>
            </a:r>
            <a:r>
              <a:rPr sz="1600" dirty="0">
                <a:solidFill>
                  <a:srgbClr val="56127A"/>
                </a:solidFill>
                <a:latin typeface="Verdana"/>
                <a:cs typeface="Verdana"/>
              </a:rPr>
              <a:t>use	exec	</a:t>
            </a:r>
            <a:r>
              <a:rPr sz="1600" spc="-5" dirty="0">
                <a:solidFill>
                  <a:srgbClr val="56127A"/>
                </a:solidFill>
                <a:latin typeface="Verdana"/>
                <a:cs typeface="Verdana"/>
              </a:rPr>
              <a:t>op	p1	src1	p2	src2	pd	dest	data	cause</a:t>
            </a:r>
            <a:endParaRPr sz="1600" dirty="0">
              <a:latin typeface="Verdana"/>
              <a:cs typeface="Verdana"/>
            </a:endParaRPr>
          </a:p>
          <a:p>
            <a:pPr>
              <a:lnSpc>
                <a:spcPct val="100000"/>
              </a:lnSpc>
            </a:pPr>
            <a:endParaRPr sz="1900" dirty="0">
              <a:latin typeface="Times New Roman"/>
              <a:cs typeface="Times New Roman"/>
            </a:endParaRPr>
          </a:p>
          <a:p>
            <a:pPr>
              <a:lnSpc>
                <a:spcPct val="100000"/>
              </a:lnSpc>
              <a:spcBef>
                <a:spcPts val="50"/>
              </a:spcBef>
            </a:pPr>
            <a:endParaRPr sz="1600" dirty="0">
              <a:latin typeface="Times New Roman"/>
              <a:cs typeface="Times New Roman"/>
            </a:endParaRPr>
          </a:p>
          <a:p>
            <a:pPr marL="133350" marR="7734300" indent="478790" algn="just">
              <a:lnSpc>
                <a:spcPct val="100000"/>
              </a:lnSpc>
            </a:pPr>
            <a:r>
              <a:rPr sz="2000" spc="-5" dirty="0">
                <a:latin typeface="Verdana"/>
                <a:cs typeface="Verdana"/>
              </a:rPr>
              <a:t>pt</a:t>
            </a:r>
            <a:r>
              <a:rPr sz="2000" spc="-10" dirty="0">
                <a:latin typeface="Verdana"/>
                <a:cs typeface="Verdana"/>
              </a:rPr>
              <a:t>r</a:t>
            </a:r>
            <a:r>
              <a:rPr sz="1950" baseline="-21367" dirty="0">
                <a:latin typeface="Verdana"/>
                <a:cs typeface="Verdana"/>
              </a:rPr>
              <a:t>2  </a:t>
            </a:r>
            <a:r>
              <a:rPr sz="2000" spc="-5" dirty="0">
                <a:latin typeface="Verdana"/>
                <a:cs typeface="Verdana"/>
              </a:rPr>
              <a:t>next </a:t>
            </a:r>
            <a:r>
              <a:rPr sz="2000" spc="-10" dirty="0">
                <a:latin typeface="Verdana"/>
                <a:cs typeface="Verdana"/>
              </a:rPr>
              <a:t>to  </a:t>
            </a:r>
            <a:r>
              <a:rPr sz="2000" spc="-5" dirty="0">
                <a:latin typeface="Verdana"/>
                <a:cs typeface="Verdana"/>
              </a:rPr>
              <a:t>commit</a:t>
            </a:r>
            <a:endParaRPr sz="2000" dirty="0">
              <a:latin typeface="Verdana"/>
              <a:cs typeface="Verdana"/>
            </a:endParaRPr>
          </a:p>
          <a:p>
            <a:pPr>
              <a:lnSpc>
                <a:spcPct val="100000"/>
              </a:lnSpc>
              <a:spcBef>
                <a:spcPts val="10"/>
              </a:spcBef>
            </a:pPr>
            <a:endParaRPr sz="2750" dirty="0">
              <a:latin typeface="Times New Roman"/>
              <a:cs typeface="Times New Roman"/>
            </a:endParaRPr>
          </a:p>
          <a:p>
            <a:pPr marL="12700" marR="7678420" indent="655955" algn="r">
              <a:lnSpc>
                <a:spcPct val="100000"/>
              </a:lnSpc>
            </a:pPr>
            <a:r>
              <a:rPr sz="2000" spc="-5" dirty="0">
                <a:latin typeface="Verdana"/>
                <a:cs typeface="Verdana"/>
              </a:rPr>
              <a:t>pt</a:t>
            </a:r>
            <a:r>
              <a:rPr sz="2000" spc="-10" dirty="0">
                <a:latin typeface="Verdana"/>
                <a:cs typeface="Verdana"/>
              </a:rPr>
              <a:t>r</a:t>
            </a:r>
            <a:r>
              <a:rPr sz="1950" baseline="-21367" dirty="0">
                <a:latin typeface="Verdana"/>
                <a:cs typeface="Verdana"/>
              </a:rPr>
              <a:t>1  </a:t>
            </a:r>
            <a:r>
              <a:rPr sz="2000" spc="-10" dirty="0">
                <a:latin typeface="Verdana"/>
                <a:cs typeface="Verdana"/>
              </a:rPr>
              <a:t>next  </a:t>
            </a:r>
            <a:r>
              <a:rPr sz="2000" spc="-5" dirty="0">
                <a:latin typeface="Verdana"/>
                <a:cs typeface="Verdana"/>
              </a:rPr>
              <a:t>available</a:t>
            </a:r>
            <a:endParaRPr sz="2000" dirty="0">
              <a:latin typeface="Verdana"/>
              <a:cs typeface="Verdana"/>
            </a:endParaRPr>
          </a:p>
          <a:p>
            <a:pPr marL="3687445">
              <a:lnSpc>
                <a:spcPct val="100000"/>
              </a:lnSpc>
              <a:spcBef>
                <a:spcPts val="730"/>
              </a:spcBef>
            </a:pPr>
            <a:r>
              <a:rPr sz="2400" i="1" spc="-5" dirty="0">
                <a:latin typeface="Verdana"/>
                <a:cs typeface="Verdana"/>
              </a:rPr>
              <a:t>Reorder</a:t>
            </a:r>
            <a:r>
              <a:rPr sz="2400" i="1" spc="0" dirty="0">
                <a:latin typeface="Verdana"/>
                <a:cs typeface="Verdana"/>
              </a:rPr>
              <a:t> </a:t>
            </a:r>
            <a:r>
              <a:rPr sz="2400" i="1" spc="-5" dirty="0">
                <a:latin typeface="Verdana"/>
                <a:cs typeface="Verdana"/>
              </a:rPr>
              <a:t>buffer</a:t>
            </a:r>
            <a:endParaRPr sz="2400" dirty="0">
              <a:latin typeface="Verdana"/>
              <a:cs typeface="Verdana"/>
            </a:endParaRPr>
          </a:p>
          <a:p>
            <a:pPr marL="589280" indent="-178435">
              <a:lnSpc>
                <a:spcPct val="100000"/>
              </a:lnSpc>
              <a:spcBef>
                <a:spcPts val="1715"/>
              </a:spcBef>
              <a:buChar char="•"/>
              <a:tabLst>
                <a:tab pos="638810" algn="l"/>
              </a:tabLst>
            </a:pPr>
            <a:r>
              <a:rPr sz="2000" spc="-5" dirty="0">
                <a:solidFill>
                  <a:srgbClr val="56127A"/>
                </a:solidFill>
                <a:latin typeface="Verdana"/>
                <a:cs typeface="Verdana"/>
              </a:rPr>
              <a:t>add </a:t>
            </a:r>
            <a:r>
              <a:rPr sz="2000" spc="-10" dirty="0">
                <a:solidFill>
                  <a:srgbClr val="56127A"/>
                </a:solidFill>
                <a:latin typeface="Verdana"/>
                <a:cs typeface="Verdana"/>
              </a:rPr>
              <a:t>&lt;pd, dest, data, cause&gt; fields </a:t>
            </a:r>
            <a:r>
              <a:rPr sz="2000" spc="-5" dirty="0">
                <a:solidFill>
                  <a:srgbClr val="56127A"/>
                </a:solidFill>
                <a:latin typeface="Verdana"/>
                <a:cs typeface="Verdana"/>
              </a:rPr>
              <a:t>in the </a:t>
            </a:r>
            <a:r>
              <a:rPr sz="2000" spc="-10" dirty="0">
                <a:solidFill>
                  <a:srgbClr val="56127A"/>
                </a:solidFill>
                <a:latin typeface="Verdana"/>
                <a:cs typeface="Verdana"/>
              </a:rPr>
              <a:t>instruction</a:t>
            </a:r>
            <a:r>
              <a:rPr sz="2000" spc="130" dirty="0">
                <a:solidFill>
                  <a:srgbClr val="56127A"/>
                </a:solidFill>
                <a:latin typeface="Verdana"/>
                <a:cs typeface="Verdana"/>
              </a:rPr>
              <a:t> </a:t>
            </a:r>
            <a:r>
              <a:rPr sz="2000" spc="-10" dirty="0">
                <a:solidFill>
                  <a:srgbClr val="56127A"/>
                </a:solidFill>
                <a:latin typeface="Verdana"/>
                <a:cs typeface="Verdana"/>
              </a:rPr>
              <a:t>template</a:t>
            </a:r>
            <a:endParaRPr sz="2000" dirty="0">
              <a:latin typeface="Verdana"/>
              <a:cs typeface="Verdana"/>
            </a:endParaRPr>
          </a:p>
          <a:p>
            <a:pPr marL="589280" marR="1140460" indent="-178435">
              <a:lnSpc>
                <a:spcPts val="2390"/>
              </a:lnSpc>
              <a:spcBef>
                <a:spcPts val="85"/>
              </a:spcBef>
              <a:buChar char="•"/>
              <a:tabLst>
                <a:tab pos="638810" algn="l"/>
              </a:tabLst>
            </a:pPr>
            <a:r>
              <a:rPr sz="2000" spc="-5" dirty="0">
                <a:solidFill>
                  <a:srgbClr val="56127A"/>
                </a:solidFill>
                <a:latin typeface="Verdana"/>
                <a:cs typeface="Verdana"/>
              </a:rPr>
              <a:t>commit instructions to reg file and memory in program  </a:t>
            </a:r>
            <a:r>
              <a:rPr sz="2000" spc="-10" dirty="0">
                <a:solidFill>
                  <a:srgbClr val="56127A"/>
                </a:solidFill>
                <a:latin typeface="Verdana"/>
                <a:cs typeface="Verdana"/>
              </a:rPr>
              <a:t>order </a:t>
            </a:r>
            <a:r>
              <a:rPr sz="2000" spc="-5" dirty="0">
                <a:solidFill>
                  <a:srgbClr val="56127A"/>
                </a:solidFill>
                <a:latin typeface="Symbol"/>
                <a:cs typeface="Symbol"/>
              </a:rPr>
              <a:t></a:t>
            </a:r>
            <a:r>
              <a:rPr sz="2000" spc="-5" dirty="0">
                <a:solidFill>
                  <a:srgbClr val="56127A"/>
                </a:solidFill>
                <a:latin typeface="Times New Roman"/>
                <a:cs typeface="Times New Roman"/>
              </a:rPr>
              <a:t> </a:t>
            </a:r>
            <a:r>
              <a:rPr sz="2000" spc="-10" dirty="0">
                <a:solidFill>
                  <a:srgbClr val="56127A"/>
                </a:solidFill>
                <a:latin typeface="Verdana"/>
                <a:cs typeface="Verdana"/>
              </a:rPr>
              <a:t>buffers </a:t>
            </a:r>
            <a:r>
              <a:rPr sz="2000" spc="-5" dirty="0">
                <a:solidFill>
                  <a:srgbClr val="56127A"/>
                </a:solidFill>
                <a:latin typeface="Verdana"/>
                <a:cs typeface="Verdana"/>
              </a:rPr>
              <a:t>can be maintained</a:t>
            </a:r>
            <a:r>
              <a:rPr sz="2000" spc="-270" dirty="0">
                <a:solidFill>
                  <a:srgbClr val="56127A"/>
                </a:solidFill>
                <a:latin typeface="Verdana"/>
                <a:cs typeface="Verdana"/>
              </a:rPr>
              <a:t> </a:t>
            </a:r>
            <a:r>
              <a:rPr sz="2000" spc="-10" dirty="0">
                <a:solidFill>
                  <a:srgbClr val="56127A"/>
                </a:solidFill>
                <a:latin typeface="Verdana"/>
                <a:cs typeface="Verdana"/>
              </a:rPr>
              <a:t>circularly</a:t>
            </a:r>
            <a:endParaRPr sz="2000" dirty="0">
              <a:latin typeface="Verdana"/>
              <a:cs typeface="Verdana"/>
            </a:endParaRPr>
          </a:p>
          <a:p>
            <a:pPr marL="638175" indent="-227329">
              <a:lnSpc>
                <a:spcPts val="2330"/>
              </a:lnSpc>
              <a:buChar char="•"/>
              <a:tabLst>
                <a:tab pos="638810" algn="l"/>
              </a:tabLst>
            </a:pPr>
            <a:r>
              <a:rPr sz="2000" spc="-5" dirty="0">
                <a:solidFill>
                  <a:srgbClr val="56127A"/>
                </a:solidFill>
                <a:latin typeface="Verdana"/>
                <a:cs typeface="Verdana"/>
              </a:rPr>
              <a:t>on </a:t>
            </a:r>
            <a:r>
              <a:rPr sz="2000" spc="-10" dirty="0">
                <a:solidFill>
                  <a:srgbClr val="56127A"/>
                </a:solidFill>
                <a:latin typeface="Verdana"/>
                <a:cs typeface="Verdana"/>
              </a:rPr>
              <a:t>exception, clear reorder buffer </a:t>
            </a:r>
            <a:r>
              <a:rPr sz="2000" spc="-5" dirty="0">
                <a:solidFill>
                  <a:srgbClr val="56127A"/>
                </a:solidFill>
                <a:latin typeface="Verdana"/>
                <a:cs typeface="Verdana"/>
              </a:rPr>
              <a:t>by </a:t>
            </a:r>
            <a:r>
              <a:rPr sz="2000" spc="-10" dirty="0">
                <a:solidFill>
                  <a:srgbClr val="56127A"/>
                </a:solidFill>
                <a:latin typeface="Verdana"/>
                <a:cs typeface="Verdana"/>
              </a:rPr>
              <a:t>resetting</a:t>
            </a:r>
            <a:r>
              <a:rPr sz="2000" spc="90" dirty="0">
                <a:solidFill>
                  <a:srgbClr val="56127A"/>
                </a:solidFill>
                <a:latin typeface="Verdana"/>
                <a:cs typeface="Verdana"/>
              </a:rPr>
              <a:t> </a:t>
            </a:r>
            <a:r>
              <a:rPr sz="2000" spc="-10" dirty="0">
                <a:solidFill>
                  <a:srgbClr val="56127A"/>
                </a:solidFill>
                <a:latin typeface="Verdana"/>
                <a:cs typeface="Verdana"/>
              </a:rPr>
              <a:t>ptr</a:t>
            </a:r>
            <a:r>
              <a:rPr sz="2850" spc="-15" baseline="-20467" dirty="0">
                <a:solidFill>
                  <a:srgbClr val="56127A"/>
                </a:solidFill>
                <a:latin typeface="Verdana"/>
                <a:cs typeface="Verdana"/>
              </a:rPr>
              <a:t>1</a:t>
            </a:r>
            <a:r>
              <a:rPr sz="2000" spc="-10" dirty="0">
                <a:solidFill>
                  <a:srgbClr val="56127A"/>
                </a:solidFill>
                <a:latin typeface="Verdana"/>
                <a:cs typeface="Verdana"/>
              </a:rPr>
              <a:t>=ptr</a:t>
            </a:r>
            <a:r>
              <a:rPr sz="2850" spc="-15" baseline="-20467" dirty="0">
                <a:solidFill>
                  <a:srgbClr val="56127A"/>
                </a:solidFill>
                <a:latin typeface="Verdana"/>
                <a:cs typeface="Verdana"/>
              </a:rPr>
              <a:t>2</a:t>
            </a:r>
            <a:endParaRPr sz="2850" baseline="-20467" dirty="0">
              <a:latin typeface="Verdana"/>
              <a:cs typeface="Verdana"/>
            </a:endParaRPr>
          </a:p>
          <a:p>
            <a:pPr marL="1325245">
              <a:lnSpc>
                <a:spcPct val="100000"/>
              </a:lnSpc>
            </a:pPr>
            <a:r>
              <a:rPr sz="2000" i="1" spc="-5" dirty="0">
                <a:solidFill>
                  <a:srgbClr val="56127A"/>
                </a:solidFill>
                <a:latin typeface="Verdana"/>
                <a:cs typeface="Verdana"/>
              </a:rPr>
              <a:t>(stores must wait for commit before updating</a:t>
            </a:r>
            <a:r>
              <a:rPr sz="2000" i="1" spc="65" dirty="0">
                <a:solidFill>
                  <a:srgbClr val="56127A"/>
                </a:solidFill>
                <a:latin typeface="Verdana"/>
                <a:cs typeface="Verdana"/>
              </a:rPr>
              <a:t> </a:t>
            </a:r>
            <a:r>
              <a:rPr sz="2000" i="1" spc="-5" dirty="0">
                <a:solidFill>
                  <a:srgbClr val="56127A"/>
                </a:solidFill>
                <a:latin typeface="Verdana"/>
                <a:cs typeface="Verdana"/>
              </a:rPr>
              <a:t>memory)</a:t>
            </a:r>
            <a:endParaRPr sz="2000" dirty="0">
              <a:latin typeface="Verdana"/>
              <a:cs typeface="Verdana"/>
            </a:endParaRPr>
          </a:p>
        </p:txBody>
      </p:sp>
    </p:spTree>
    <p:extLst>
      <p:ext uri="{BB962C8B-B14F-4D97-AF65-F5344CB8AC3E}">
        <p14:creationId xmlns:p14="http://schemas.microsoft.com/office/powerpoint/2010/main" val="113167493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131</a:t>
            </a:fld>
            <a:endParaRPr lang="en-US" altLang="en-US"/>
          </a:p>
        </p:txBody>
      </p:sp>
      <p:sp>
        <p:nvSpPr>
          <p:cNvPr id="45059" name="Text Box 2"/>
          <p:cNvSpPr txBox="1">
            <a:spLocks noChangeArrowheads="1"/>
          </p:cNvSpPr>
          <p:nvPr/>
        </p:nvSpPr>
        <p:spPr bwMode="auto">
          <a:xfrm>
            <a:off x="441324" y="396875"/>
            <a:ext cx="802534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Control-Flow Penalty</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 name="Group 2"/>
          <p:cNvGrpSpPr>
            <a:grpSpLocks/>
          </p:cNvGrpSpPr>
          <p:nvPr/>
        </p:nvGrpSpPr>
        <p:grpSpPr bwMode="auto">
          <a:xfrm>
            <a:off x="6051550" y="1244739"/>
            <a:ext cx="2481263" cy="5168900"/>
            <a:chOff x="3229" y="879"/>
            <a:chExt cx="1563" cy="3256"/>
          </a:xfrm>
        </p:grpSpPr>
        <p:sp>
          <p:nvSpPr>
            <p:cNvPr id="7" name="Rectangle 3"/>
            <p:cNvSpPr>
              <a:spLocks noChangeAspect="1" noChangeArrowheads="1"/>
            </p:cNvSpPr>
            <p:nvPr/>
          </p:nvSpPr>
          <p:spPr bwMode="auto">
            <a:xfrm>
              <a:off x="3229" y="3440"/>
              <a:ext cx="1563" cy="565"/>
            </a:xfrm>
            <a:prstGeom prst="rect">
              <a:avLst/>
            </a:prstGeom>
            <a:solidFill>
              <a:schemeClr val="accent1"/>
            </a:solidFill>
            <a:ln w="9525">
              <a:solidFill>
                <a:srgbClr val="FF0000"/>
              </a:solidFill>
              <a:miter lim="800000"/>
              <a:headEnd/>
              <a:tailEnd/>
            </a:ln>
            <a:effectLst/>
          </p:spPr>
          <p:txBody>
            <a:bodyPr wrap="none" anchor="ctr">
              <a:prstTxWarp prst="textNoShape">
                <a:avLst/>
              </a:prstTxWarp>
            </a:bodyPr>
            <a:lstStyle/>
            <a:p>
              <a:pPr eaLnBrk="1" hangingPunct="1">
                <a:spcBef>
                  <a:spcPct val="0"/>
                </a:spcBef>
              </a:pPr>
              <a:endParaRPr lang="en-US" sz="2000">
                <a:solidFill>
                  <a:prstClr val="black"/>
                </a:solidFill>
                <a:latin typeface="Verdana" charset="0"/>
                <a:ea typeface="ＭＳ Ｐゴシック"/>
                <a:cs typeface="ＭＳ Ｐゴシック"/>
              </a:endParaRPr>
            </a:p>
          </p:txBody>
        </p:sp>
        <p:sp>
          <p:nvSpPr>
            <p:cNvPr id="8" name="Rectangle 4"/>
            <p:cNvSpPr>
              <a:spLocks noChangeAspect="1" noChangeArrowheads="1"/>
            </p:cNvSpPr>
            <p:nvPr/>
          </p:nvSpPr>
          <p:spPr bwMode="auto">
            <a:xfrm>
              <a:off x="3229" y="2398"/>
              <a:ext cx="1563" cy="956"/>
            </a:xfrm>
            <a:prstGeom prst="rect">
              <a:avLst/>
            </a:prstGeom>
            <a:solidFill>
              <a:schemeClr val="accent1"/>
            </a:solidFill>
            <a:ln w="9525">
              <a:solidFill>
                <a:srgbClr val="FF0000"/>
              </a:solidFill>
              <a:miter lim="800000"/>
              <a:headEnd/>
              <a:tailEnd/>
            </a:ln>
            <a:effectLst/>
          </p:spPr>
          <p:txBody>
            <a:bodyPr wrap="none" anchor="ctr">
              <a:prstTxWarp prst="textNoShape">
                <a:avLst/>
              </a:prstTxWarp>
            </a:bodyPr>
            <a:lstStyle/>
            <a:p>
              <a:pPr eaLnBrk="1" hangingPunct="1">
                <a:spcBef>
                  <a:spcPct val="0"/>
                </a:spcBef>
              </a:pPr>
              <a:endParaRPr lang="en-US" sz="2000">
                <a:solidFill>
                  <a:prstClr val="black"/>
                </a:solidFill>
                <a:latin typeface="Verdana" charset="0"/>
                <a:ea typeface="ＭＳ Ｐゴシック"/>
                <a:cs typeface="ＭＳ Ｐゴシック"/>
              </a:endParaRPr>
            </a:p>
          </p:txBody>
        </p:sp>
        <p:sp>
          <p:nvSpPr>
            <p:cNvPr id="9" name="Rectangle 5"/>
            <p:cNvSpPr>
              <a:spLocks noChangeAspect="1" noChangeArrowheads="1"/>
            </p:cNvSpPr>
            <p:nvPr/>
          </p:nvSpPr>
          <p:spPr bwMode="auto">
            <a:xfrm>
              <a:off x="3229" y="1791"/>
              <a:ext cx="1563" cy="521"/>
            </a:xfrm>
            <a:prstGeom prst="rect">
              <a:avLst/>
            </a:prstGeom>
            <a:solidFill>
              <a:schemeClr val="accent1"/>
            </a:solidFill>
            <a:ln w="9525">
              <a:solidFill>
                <a:srgbClr val="FF0000"/>
              </a:solidFill>
              <a:miter lim="800000"/>
              <a:headEnd/>
              <a:tailEnd/>
            </a:ln>
            <a:effectLst/>
          </p:spPr>
          <p:txBody>
            <a:bodyPr wrap="none" anchor="ctr">
              <a:prstTxWarp prst="textNoShape">
                <a:avLst/>
              </a:prstTxWarp>
            </a:bodyPr>
            <a:lstStyle/>
            <a:p>
              <a:pPr eaLnBrk="1" hangingPunct="1">
                <a:spcBef>
                  <a:spcPct val="0"/>
                </a:spcBef>
              </a:pPr>
              <a:endParaRPr lang="en-US" sz="2000">
                <a:solidFill>
                  <a:prstClr val="black"/>
                </a:solidFill>
                <a:latin typeface="Verdana" charset="0"/>
                <a:ea typeface="ＭＳ Ｐゴシック"/>
                <a:cs typeface="ＭＳ Ｐゴシック"/>
              </a:endParaRPr>
            </a:p>
          </p:txBody>
        </p:sp>
        <p:sp>
          <p:nvSpPr>
            <p:cNvPr id="10" name="Rectangle 6"/>
            <p:cNvSpPr>
              <a:spLocks noChangeAspect="1" noChangeArrowheads="1"/>
            </p:cNvSpPr>
            <p:nvPr/>
          </p:nvSpPr>
          <p:spPr bwMode="auto">
            <a:xfrm>
              <a:off x="3229" y="966"/>
              <a:ext cx="1563" cy="738"/>
            </a:xfrm>
            <a:prstGeom prst="rect">
              <a:avLst/>
            </a:prstGeom>
            <a:solidFill>
              <a:schemeClr val="accent1"/>
            </a:solidFill>
            <a:ln w="9525">
              <a:solidFill>
                <a:srgbClr val="FF0000"/>
              </a:solidFill>
              <a:miter lim="800000"/>
              <a:headEnd/>
              <a:tailEnd/>
            </a:ln>
            <a:effectLst/>
          </p:spPr>
          <p:txBody>
            <a:bodyPr wrap="none" anchor="ctr">
              <a:prstTxWarp prst="textNoShape">
                <a:avLst/>
              </a:prstTxWarp>
            </a:bodyPr>
            <a:lstStyle/>
            <a:p>
              <a:pPr eaLnBrk="1" hangingPunct="1">
                <a:spcBef>
                  <a:spcPct val="0"/>
                </a:spcBef>
              </a:pPr>
              <a:endParaRPr lang="en-US" sz="1800" i="1">
                <a:solidFill>
                  <a:prstClr val="black"/>
                </a:solidFill>
                <a:latin typeface="Verdana" charset="0"/>
                <a:ea typeface="ＭＳ Ｐゴシック"/>
                <a:cs typeface="ＭＳ Ｐゴシック"/>
              </a:endParaRPr>
            </a:p>
          </p:txBody>
        </p:sp>
        <p:sp>
          <p:nvSpPr>
            <p:cNvPr id="11" name="Rectangle 7"/>
            <p:cNvSpPr>
              <a:spLocks noChangeAspect="1" noChangeArrowheads="1"/>
            </p:cNvSpPr>
            <p:nvPr/>
          </p:nvSpPr>
          <p:spPr bwMode="auto">
            <a:xfrm>
              <a:off x="3360" y="1183"/>
              <a:ext cx="607" cy="304"/>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I-cache</a:t>
              </a:r>
            </a:p>
          </p:txBody>
        </p:sp>
        <p:sp>
          <p:nvSpPr>
            <p:cNvPr id="12" name="Rectangle 8"/>
            <p:cNvSpPr>
              <a:spLocks noChangeAspect="1" noChangeArrowheads="1"/>
            </p:cNvSpPr>
            <p:nvPr/>
          </p:nvSpPr>
          <p:spPr bwMode="auto">
            <a:xfrm>
              <a:off x="3360" y="1617"/>
              <a:ext cx="607" cy="347"/>
            </a:xfrm>
            <a:prstGeom prst="rect">
              <a:avLst/>
            </a:prstGeom>
            <a:solidFill>
              <a:schemeClr val="bg1"/>
            </a:solidFill>
            <a:ln w="25400">
              <a:solidFill>
                <a:schemeClr val="tx1"/>
              </a:solidFill>
              <a:miter lim="800000"/>
              <a:headEnd/>
              <a:tailEnd/>
            </a:ln>
            <a:effectLst/>
          </p:spPr>
          <p:txBody>
            <a:bodyPr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Fetch Buffer</a:t>
              </a:r>
            </a:p>
          </p:txBody>
        </p:sp>
        <p:sp>
          <p:nvSpPr>
            <p:cNvPr id="13" name="Rectangle 9"/>
            <p:cNvSpPr>
              <a:spLocks noChangeAspect="1" noChangeArrowheads="1"/>
            </p:cNvSpPr>
            <p:nvPr/>
          </p:nvSpPr>
          <p:spPr bwMode="auto">
            <a:xfrm>
              <a:off x="3360" y="2138"/>
              <a:ext cx="607" cy="347"/>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Issue</a:t>
              </a:r>
            </a:p>
            <a:p>
              <a:pPr eaLnBrk="1" hangingPunct="1">
                <a:spcBef>
                  <a:spcPct val="0"/>
                </a:spcBef>
              </a:pPr>
              <a:r>
                <a:rPr lang="en-US" sz="1800">
                  <a:solidFill>
                    <a:prstClr val="black"/>
                  </a:solidFill>
                  <a:latin typeface="Verdana" charset="0"/>
                  <a:ea typeface="ＭＳ Ｐゴシック"/>
                  <a:cs typeface="ＭＳ Ｐゴシック"/>
                </a:rPr>
                <a:t>Buffer</a:t>
              </a:r>
            </a:p>
          </p:txBody>
        </p:sp>
        <p:sp>
          <p:nvSpPr>
            <p:cNvPr id="14" name="Rectangle 10"/>
            <p:cNvSpPr>
              <a:spLocks noChangeAspect="1" noChangeArrowheads="1"/>
            </p:cNvSpPr>
            <p:nvPr/>
          </p:nvSpPr>
          <p:spPr bwMode="auto">
            <a:xfrm>
              <a:off x="3360" y="2659"/>
              <a:ext cx="607" cy="391"/>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Func.</a:t>
              </a:r>
            </a:p>
            <a:p>
              <a:pPr eaLnBrk="1" hangingPunct="1">
                <a:spcBef>
                  <a:spcPct val="0"/>
                </a:spcBef>
              </a:pPr>
              <a:r>
                <a:rPr lang="en-US" sz="1800">
                  <a:solidFill>
                    <a:prstClr val="black"/>
                  </a:solidFill>
                  <a:latin typeface="Verdana" charset="0"/>
                  <a:ea typeface="ＭＳ Ｐゴシック"/>
                  <a:cs typeface="ＭＳ Ｐゴシック"/>
                </a:rPr>
                <a:t>Units</a:t>
              </a:r>
            </a:p>
          </p:txBody>
        </p:sp>
        <p:sp>
          <p:nvSpPr>
            <p:cNvPr id="15" name="Rectangle 11"/>
            <p:cNvSpPr>
              <a:spLocks noChangeAspect="1" noChangeArrowheads="1"/>
            </p:cNvSpPr>
            <p:nvPr/>
          </p:nvSpPr>
          <p:spPr bwMode="auto">
            <a:xfrm>
              <a:off x="3360" y="3788"/>
              <a:ext cx="607" cy="347"/>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Arch.</a:t>
              </a:r>
            </a:p>
            <a:p>
              <a:pPr eaLnBrk="1" hangingPunct="1">
                <a:spcBef>
                  <a:spcPct val="0"/>
                </a:spcBef>
              </a:pPr>
              <a:r>
                <a:rPr lang="en-US" sz="1800">
                  <a:solidFill>
                    <a:prstClr val="black"/>
                  </a:solidFill>
                  <a:latin typeface="Verdana" charset="0"/>
                  <a:ea typeface="ＭＳ Ｐゴシック"/>
                  <a:cs typeface="ＭＳ Ｐゴシック"/>
                </a:rPr>
                <a:t>State</a:t>
              </a:r>
            </a:p>
          </p:txBody>
        </p:sp>
        <p:sp>
          <p:nvSpPr>
            <p:cNvPr id="16" name="Line 12"/>
            <p:cNvSpPr>
              <a:spLocks noChangeAspect="1" noChangeShapeType="1"/>
            </p:cNvSpPr>
            <p:nvPr/>
          </p:nvSpPr>
          <p:spPr bwMode="auto">
            <a:xfrm rot="-16200000">
              <a:off x="3598" y="1118"/>
              <a:ext cx="130" cy="0"/>
            </a:xfrm>
            <a:prstGeom prst="line">
              <a:avLst/>
            </a:prstGeom>
            <a:noFill/>
            <a:ln w="38100">
              <a:solidFill>
                <a:schemeClr val="tx1"/>
              </a:solidFill>
              <a:round/>
              <a:headEnd/>
              <a:tailEnd type="triangle" w="med" len="med"/>
            </a:ln>
            <a:effectLst/>
          </p:spPr>
          <p:txBody>
            <a:bodyP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17" name="Line 13"/>
            <p:cNvSpPr>
              <a:spLocks noChangeAspect="1" noChangeShapeType="1"/>
            </p:cNvSpPr>
            <p:nvPr/>
          </p:nvSpPr>
          <p:spPr bwMode="auto">
            <a:xfrm>
              <a:off x="3663" y="1487"/>
              <a:ext cx="0" cy="130"/>
            </a:xfrm>
            <a:prstGeom prst="line">
              <a:avLst/>
            </a:prstGeom>
            <a:noFill/>
            <a:ln w="38100">
              <a:solidFill>
                <a:schemeClr val="tx1"/>
              </a:solidFill>
              <a:round/>
              <a:headEnd/>
              <a:tailEnd type="triangle" w="med" len="med"/>
            </a:ln>
            <a:effectLst/>
          </p:spPr>
          <p:txBody>
            <a:bodyP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18" name="Line 14"/>
            <p:cNvSpPr>
              <a:spLocks noChangeAspect="1" noChangeShapeType="1"/>
            </p:cNvSpPr>
            <p:nvPr/>
          </p:nvSpPr>
          <p:spPr bwMode="auto">
            <a:xfrm>
              <a:off x="3663" y="1964"/>
              <a:ext cx="0" cy="174"/>
            </a:xfrm>
            <a:prstGeom prst="line">
              <a:avLst/>
            </a:prstGeom>
            <a:noFill/>
            <a:ln w="38100">
              <a:solidFill>
                <a:schemeClr val="tx1"/>
              </a:solidFill>
              <a:round/>
              <a:headEnd/>
              <a:tailEnd type="triangle" w="med" len="med"/>
            </a:ln>
            <a:effectLst/>
          </p:spPr>
          <p:txBody>
            <a:bodyP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19" name="Line 15"/>
            <p:cNvSpPr>
              <a:spLocks noChangeAspect="1" noChangeShapeType="1"/>
            </p:cNvSpPr>
            <p:nvPr/>
          </p:nvSpPr>
          <p:spPr bwMode="auto">
            <a:xfrm>
              <a:off x="3663" y="2485"/>
              <a:ext cx="0" cy="174"/>
            </a:xfrm>
            <a:prstGeom prst="line">
              <a:avLst/>
            </a:prstGeom>
            <a:noFill/>
            <a:ln w="38100">
              <a:solidFill>
                <a:schemeClr val="tx1"/>
              </a:solidFill>
              <a:round/>
              <a:headEnd/>
              <a:tailEnd type="triangle" w="med" len="med"/>
            </a:ln>
            <a:effectLst/>
          </p:spPr>
          <p:txBody>
            <a:bodyP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20" name="Text Box 16"/>
            <p:cNvSpPr txBox="1">
              <a:spLocks noChangeAspect="1" noChangeArrowheads="1"/>
            </p:cNvSpPr>
            <p:nvPr/>
          </p:nvSpPr>
          <p:spPr bwMode="auto">
            <a:xfrm>
              <a:off x="4011" y="2529"/>
              <a:ext cx="694" cy="231"/>
            </a:xfrm>
            <a:prstGeom prst="rect">
              <a:avLst/>
            </a:prstGeom>
            <a:noFill/>
            <a:ln w="25400">
              <a:noFill/>
              <a:miter lim="800000"/>
              <a:headEnd/>
              <a:tailEnd/>
            </a:ln>
            <a:effectLst/>
          </p:spPr>
          <p:txBody>
            <a:bodyPr>
              <a:prstTxWarp prst="textNoShape">
                <a:avLst/>
              </a:prstTxWarp>
              <a:spAutoFit/>
            </a:bodyPr>
            <a:lstStyle/>
            <a:p>
              <a:pPr eaLnBrk="1" hangingPunct="1">
                <a:spcBef>
                  <a:spcPct val="0"/>
                </a:spcBef>
              </a:pPr>
              <a:r>
                <a:rPr lang="en-US" sz="1800" i="1">
                  <a:solidFill>
                    <a:prstClr val="black"/>
                  </a:solidFill>
                  <a:latin typeface="Verdana" charset="0"/>
                  <a:ea typeface="ＭＳ Ｐゴシック"/>
                  <a:cs typeface="ＭＳ Ｐゴシック"/>
                </a:rPr>
                <a:t>Execute</a:t>
              </a:r>
            </a:p>
          </p:txBody>
        </p:sp>
        <p:sp>
          <p:nvSpPr>
            <p:cNvPr id="21" name="Text Box 17"/>
            <p:cNvSpPr txBox="1">
              <a:spLocks noChangeAspect="1" noChangeArrowheads="1"/>
            </p:cNvSpPr>
            <p:nvPr/>
          </p:nvSpPr>
          <p:spPr bwMode="auto">
            <a:xfrm>
              <a:off x="4054" y="1878"/>
              <a:ext cx="676" cy="231"/>
            </a:xfrm>
            <a:prstGeom prst="rect">
              <a:avLst/>
            </a:prstGeom>
            <a:noFill/>
            <a:ln w="25400">
              <a:noFill/>
              <a:miter lim="800000"/>
              <a:headEnd/>
              <a:tailEnd/>
            </a:ln>
            <a:effectLst/>
          </p:spPr>
          <p:txBody>
            <a:bodyPr>
              <a:prstTxWarp prst="textNoShape">
                <a:avLst/>
              </a:prstTxWarp>
              <a:spAutoFit/>
            </a:bodyPr>
            <a:lstStyle/>
            <a:p>
              <a:pPr eaLnBrk="1" hangingPunct="1">
                <a:spcBef>
                  <a:spcPct val="0"/>
                </a:spcBef>
              </a:pPr>
              <a:r>
                <a:rPr lang="en-US" sz="1800" i="1">
                  <a:solidFill>
                    <a:prstClr val="black"/>
                  </a:solidFill>
                  <a:latin typeface="Verdana" charset="0"/>
                  <a:ea typeface="ＭＳ Ｐゴシック"/>
                  <a:cs typeface="ＭＳ Ｐゴシック"/>
                </a:rPr>
                <a:t>Decode</a:t>
              </a:r>
            </a:p>
          </p:txBody>
        </p:sp>
        <p:sp>
          <p:nvSpPr>
            <p:cNvPr id="22" name="Rectangle 18"/>
            <p:cNvSpPr>
              <a:spLocks noChangeAspect="1" noChangeArrowheads="1"/>
            </p:cNvSpPr>
            <p:nvPr/>
          </p:nvSpPr>
          <p:spPr bwMode="auto">
            <a:xfrm>
              <a:off x="3360" y="3223"/>
              <a:ext cx="607" cy="391"/>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Result</a:t>
              </a:r>
            </a:p>
            <a:p>
              <a:pPr eaLnBrk="1" hangingPunct="1">
                <a:spcBef>
                  <a:spcPct val="0"/>
                </a:spcBef>
              </a:pPr>
              <a:r>
                <a:rPr lang="en-US" sz="1800">
                  <a:solidFill>
                    <a:prstClr val="black"/>
                  </a:solidFill>
                  <a:latin typeface="Verdana" charset="0"/>
                  <a:ea typeface="ＭＳ Ｐゴシック"/>
                  <a:cs typeface="ＭＳ Ｐゴシック"/>
                </a:rPr>
                <a:t>Buffer</a:t>
              </a:r>
            </a:p>
          </p:txBody>
        </p:sp>
        <p:sp>
          <p:nvSpPr>
            <p:cNvPr id="23" name="Line 19"/>
            <p:cNvSpPr>
              <a:spLocks noChangeAspect="1" noChangeShapeType="1"/>
            </p:cNvSpPr>
            <p:nvPr/>
          </p:nvSpPr>
          <p:spPr bwMode="auto">
            <a:xfrm>
              <a:off x="3663" y="3050"/>
              <a:ext cx="0" cy="173"/>
            </a:xfrm>
            <a:prstGeom prst="line">
              <a:avLst/>
            </a:prstGeom>
            <a:noFill/>
            <a:ln w="38100">
              <a:solidFill>
                <a:schemeClr val="tx1"/>
              </a:solidFill>
              <a:round/>
              <a:headEnd/>
              <a:tailEnd type="triangle" w="med" len="med"/>
            </a:ln>
            <a:effectLst/>
          </p:spPr>
          <p:txBody>
            <a:bodyP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24" name="Line 20"/>
            <p:cNvSpPr>
              <a:spLocks noChangeAspect="1" noChangeShapeType="1"/>
            </p:cNvSpPr>
            <p:nvPr/>
          </p:nvSpPr>
          <p:spPr bwMode="auto">
            <a:xfrm>
              <a:off x="3663" y="3614"/>
              <a:ext cx="0" cy="174"/>
            </a:xfrm>
            <a:prstGeom prst="line">
              <a:avLst/>
            </a:prstGeom>
            <a:noFill/>
            <a:ln w="38100">
              <a:solidFill>
                <a:schemeClr val="tx1"/>
              </a:solidFill>
              <a:round/>
              <a:headEnd/>
              <a:tailEnd type="triangle" w="med" len="med"/>
            </a:ln>
            <a:effectLst/>
          </p:spPr>
          <p:txBody>
            <a:bodyP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25" name="Text Box 21"/>
            <p:cNvSpPr txBox="1">
              <a:spLocks noChangeAspect="1" noChangeArrowheads="1"/>
            </p:cNvSpPr>
            <p:nvPr/>
          </p:nvSpPr>
          <p:spPr bwMode="auto">
            <a:xfrm>
              <a:off x="4054" y="3440"/>
              <a:ext cx="686" cy="231"/>
            </a:xfrm>
            <a:prstGeom prst="rect">
              <a:avLst/>
            </a:prstGeom>
            <a:noFill/>
            <a:ln w="25400">
              <a:noFill/>
              <a:miter lim="800000"/>
              <a:headEnd/>
              <a:tailEnd/>
            </a:ln>
            <a:effectLst/>
          </p:spPr>
          <p:txBody>
            <a:bodyPr>
              <a:prstTxWarp prst="textNoShape">
                <a:avLst/>
              </a:prstTxWarp>
              <a:spAutoFit/>
            </a:bodyPr>
            <a:lstStyle/>
            <a:p>
              <a:pPr eaLnBrk="1" hangingPunct="1">
                <a:spcBef>
                  <a:spcPct val="0"/>
                </a:spcBef>
              </a:pPr>
              <a:r>
                <a:rPr lang="en-US" sz="1800" i="1">
                  <a:solidFill>
                    <a:prstClr val="black"/>
                  </a:solidFill>
                  <a:latin typeface="Verdana" charset="0"/>
                  <a:ea typeface="ＭＳ Ｐゴシック"/>
                  <a:cs typeface="ＭＳ Ｐゴシック"/>
                </a:rPr>
                <a:t>Commit</a:t>
              </a:r>
            </a:p>
          </p:txBody>
        </p:sp>
        <p:sp>
          <p:nvSpPr>
            <p:cNvPr id="26" name="Rectangle 22"/>
            <p:cNvSpPr>
              <a:spLocks noChangeAspect="1" noChangeArrowheads="1"/>
            </p:cNvSpPr>
            <p:nvPr/>
          </p:nvSpPr>
          <p:spPr bwMode="auto">
            <a:xfrm>
              <a:off x="3360" y="879"/>
              <a:ext cx="607" cy="174"/>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PC</a:t>
              </a:r>
            </a:p>
          </p:txBody>
        </p:sp>
        <p:sp>
          <p:nvSpPr>
            <p:cNvPr id="27" name="Text Box 23"/>
            <p:cNvSpPr txBox="1">
              <a:spLocks noChangeAspect="1" noChangeArrowheads="1"/>
            </p:cNvSpPr>
            <p:nvPr/>
          </p:nvSpPr>
          <p:spPr bwMode="auto">
            <a:xfrm>
              <a:off x="4054" y="1139"/>
              <a:ext cx="573" cy="231"/>
            </a:xfrm>
            <a:prstGeom prst="rect">
              <a:avLst/>
            </a:prstGeom>
            <a:noFill/>
            <a:ln w="25400">
              <a:noFill/>
              <a:miter lim="800000"/>
              <a:headEnd/>
              <a:tailEnd/>
            </a:ln>
            <a:effectLst/>
          </p:spPr>
          <p:txBody>
            <a:bodyPr>
              <a:prstTxWarp prst="textNoShape">
                <a:avLst/>
              </a:prstTxWarp>
              <a:spAutoFit/>
            </a:bodyPr>
            <a:lstStyle/>
            <a:p>
              <a:pPr eaLnBrk="1" hangingPunct="1">
                <a:spcBef>
                  <a:spcPct val="0"/>
                </a:spcBef>
              </a:pPr>
              <a:r>
                <a:rPr lang="en-US" sz="1800" i="1">
                  <a:solidFill>
                    <a:prstClr val="black"/>
                  </a:solidFill>
                  <a:latin typeface="Verdana" charset="0"/>
                  <a:ea typeface="ＭＳ Ｐゴシック"/>
                  <a:cs typeface="ＭＳ Ｐゴシック"/>
                </a:rPr>
                <a:t>Fetch</a:t>
              </a:r>
            </a:p>
          </p:txBody>
        </p:sp>
      </p:grpSp>
      <p:grpSp>
        <p:nvGrpSpPr>
          <p:cNvPr id="28" name="Group 24"/>
          <p:cNvGrpSpPr>
            <a:grpSpLocks/>
          </p:cNvGrpSpPr>
          <p:nvPr/>
        </p:nvGrpSpPr>
        <p:grpSpPr bwMode="auto">
          <a:xfrm>
            <a:off x="4213226" y="1193939"/>
            <a:ext cx="2525713" cy="4637087"/>
            <a:chOff x="2654" y="819"/>
            <a:chExt cx="1591" cy="2921"/>
          </a:xfrm>
        </p:grpSpPr>
        <p:sp>
          <p:nvSpPr>
            <p:cNvPr id="29" name="Freeform 25"/>
            <p:cNvSpPr>
              <a:spLocks noChangeAspect="1"/>
            </p:cNvSpPr>
            <p:nvPr/>
          </p:nvSpPr>
          <p:spPr bwMode="auto">
            <a:xfrm>
              <a:off x="3356" y="936"/>
              <a:ext cx="889" cy="2174"/>
            </a:xfrm>
            <a:custGeom>
              <a:avLst/>
              <a:gdLst>
                <a:gd name="connsiteX0" fmla="*/ 15117 w 15117"/>
                <a:gd name="connsiteY0" fmla="*/ 8762 h 9893"/>
                <a:gd name="connsiteX1" fmla="*/ 7664 w 15117"/>
                <a:gd name="connsiteY1" fmla="*/ 9892 h 9893"/>
                <a:gd name="connsiteX2" fmla="*/ 6974 w 15117"/>
                <a:gd name="connsiteY2" fmla="*/ 9776 h 9893"/>
                <a:gd name="connsiteX3" fmla="*/ 6464 w 15117"/>
                <a:gd name="connsiteY3" fmla="*/ 9758 h 9893"/>
                <a:gd name="connsiteX4" fmla="*/ 5773 w 15117"/>
                <a:gd name="connsiteY4" fmla="*/ 9647 h 9893"/>
                <a:gd name="connsiteX5" fmla="*/ 4737 w 15117"/>
                <a:gd name="connsiteY5" fmla="*/ 9571 h 9893"/>
                <a:gd name="connsiteX6" fmla="*/ 3701 w 15117"/>
                <a:gd name="connsiteY6" fmla="*/ 9380 h 9893"/>
                <a:gd name="connsiteX7" fmla="*/ 2845 w 15117"/>
                <a:gd name="connsiteY7" fmla="*/ 9117 h 9893"/>
                <a:gd name="connsiteX8" fmla="*/ 2500 w 15117"/>
                <a:gd name="connsiteY8" fmla="*/ 8929 h 9893"/>
                <a:gd name="connsiteX9" fmla="*/ 1809 w 15117"/>
                <a:gd name="connsiteY9" fmla="*/ 8854 h 9893"/>
                <a:gd name="connsiteX10" fmla="*/ 954 w 15117"/>
                <a:gd name="connsiteY10" fmla="*/ 8324 h 9893"/>
                <a:gd name="connsiteX11" fmla="*/ 609 w 15117"/>
                <a:gd name="connsiteY11" fmla="*/ 7985 h 9893"/>
                <a:gd name="connsiteX12" fmla="*/ 428 w 15117"/>
                <a:gd name="connsiteY12" fmla="*/ 7758 h 9893"/>
                <a:gd name="connsiteX13" fmla="*/ 263 w 15117"/>
                <a:gd name="connsiteY13" fmla="*/ 7531 h 9893"/>
                <a:gd name="connsiteX14" fmla="*/ 0 w 15117"/>
                <a:gd name="connsiteY14" fmla="*/ 6323 h 9893"/>
                <a:gd name="connsiteX15" fmla="*/ 82 w 15117"/>
                <a:gd name="connsiteY15" fmla="*/ 3868 h 9893"/>
                <a:gd name="connsiteX16" fmla="*/ 1382 w 15117"/>
                <a:gd name="connsiteY16" fmla="*/ 1417 h 9893"/>
                <a:gd name="connsiteX17" fmla="*/ 2418 w 15117"/>
                <a:gd name="connsiteY17" fmla="*/ 735 h 9893"/>
                <a:gd name="connsiteX18" fmla="*/ 3010 w 15117"/>
                <a:gd name="connsiteY18" fmla="*/ 660 h 9893"/>
                <a:gd name="connsiteX19" fmla="*/ 3701 w 15117"/>
                <a:gd name="connsiteY19" fmla="*/ 548 h 9893"/>
                <a:gd name="connsiteX20" fmla="*/ 3964 w 15117"/>
                <a:gd name="connsiteY20" fmla="*/ 472 h 9893"/>
                <a:gd name="connsiteX21" fmla="*/ 5345 w 15117"/>
                <a:gd name="connsiteY21" fmla="*/ 245 h 9893"/>
                <a:gd name="connsiteX22" fmla="*/ 8438 w 15117"/>
                <a:gd name="connsiteY22" fmla="*/ 36 h 9893"/>
                <a:gd name="connsiteX23" fmla="*/ 8783 w 15117"/>
                <a:gd name="connsiteY23" fmla="*/ 18 h 9893"/>
                <a:gd name="connsiteX24" fmla="*/ 9309 w 15117"/>
                <a:gd name="connsiteY24" fmla="*/ 0 h 9893"/>
                <a:gd name="connsiteX0" fmla="*/ 10000 w 10000"/>
                <a:gd name="connsiteY0" fmla="*/ 8857 h 9882"/>
                <a:gd name="connsiteX1" fmla="*/ 4613 w 10000"/>
                <a:gd name="connsiteY1" fmla="*/ 9882 h 9882"/>
                <a:gd name="connsiteX2" fmla="*/ 4276 w 10000"/>
                <a:gd name="connsiteY2" fmla="*/ 9864 h 9882"/>
                <a:gd name="connsiteX3" fmla="*/ 3819 w 10000"/>
                <a:gd name="connsiteY3" fmla="*/ 9751 h 9882"/>
                <a:gd name="connsiteX4" fmla="*/ 3134 w 10000"/>
                <a:gd name="connsiteY4" fmla="*/ 9675 h 9882"/>
                <a:gd name="connsiteX5" fmla="*/ 2448 w 10000"/>
                <a:gd name="connsiteY5" fmla="*/ 9481 h 9882"/>
                <a:gd name="connsiteX6" fmla="*/ 1882 w 10000"/>
                <a:gd name="connsiteY6" fmla="*/ 9216 h 9882"/>
                <a:gd name="connsiteX7" fmla="*/ 1654 w 10000"/>
                <a:gd name="connsiteY7" fmla="*/ 9026 h 9882"/>
                <a:gd name="connsiteX8" fmla="*/ 1197 w 10000"/>
                <a:gd name="connsiteY8" fmla="*/ 8950 h 9882"/>
                <a:gd name="connsiteX9" fmla="*/ 631 w 10000"/>
                <a:gd name="connsiteY9" fmla="*/ 8414 h 9882"/>
                <a:gd name="connsiteX10" fmla="*/ 403 w 10000"/>
                <a:gd name="connsiteY10" fmla="*/ 8071 h 9882"/>
                <a:gd name="connsiteX11" fmla="*/ 283 w 10000"/>
                <a:gd name="connsiteY11" fmla="*/ 7842 h 9882"/>
                <a:gd name="connsiteX12" fmla="*/ 174 w 10000"/>
                <a:gd name="connsiteY12" fmla="*/ 7612 h 9882"/>
                <a:gd name="connsiteX13" fmla="*/ 0 w 10000"/>
                <a:gd name="connsiteY13" fmla="*/ 6391 h 9882"/>
                <a:gd name="connsiteX14" fmla="*/ 54 w 10000"/>
                <a:gd name="connsiteY14" fmla="*/ 3910 h 9882"/>
                <a:gd name="connsiteX15" fmla="*/ 914 w 10000"/>
                <a:gd name="connsiteY15" fmla="*/ 1432 h 9882"/>
                <a:gd name="connsiteX16" fmla="*/ 1600 w 10000"/>
                <a:gd name="connsiteY16" fmla="*/ 743 h 9882"/>
                <a:gd name="connsiteX17" fmla="*/ 1991 w 10000"/>
                <a:gd name="connsiteY17" fmla="*/ 667 h 9882"/>
                <a:gd name="connsiteX18" fmla="*/ 2448 w 10000"/>
                <a:gd name="connsiteY18" fmla="*/ 554 h 9882"/>
                <a:gd name="connsiteX19" fmla="*/ 2622 w 10000"/>
                <a:gd name="connsiteY19" fmla="*/ 477 h 9882"/>
                <a:gd name="connsiteX20" fmla="*/ 3536 w 10000"/>
                <a:gd name="connsiteY20" fmla="*/ 248 h 9882"/>
                <a:gd name="connsiteX21" fmla="*/ 5582 w 10000"/>
                <a:gd name="connsiteY21" fmla="*/ 36 h 9882"/>
                <a:gd name="connsiteX22" fmla="*/ 5810 w 10000"/>
                <a:gd name="connsiteY22" fmla="*/ 18 h 9882"/>
                <a:gd name="connsiteX23" fmla="*/ 6158 w 10000"/>
                <a:gd name="connsiteY23" fmla="*/ 0 h 9882"/>
                <a:gd name="connsiteX0" fmla="*/ 10000 w 10000"/>
                <a:gd name="connsiteY0" fmla="*/ 8963 h 9982"/>
                <a:gd name="connsiteX1" fmla="*/ 4276 w 10000"/>
                <a:gd name="connsiteY1" fmla="*/ 9982 h 9982"/>
                <a:gd name="connsiteX2" fmla="*/ 3819 w 10000"/>
                <a:gd name="connsiteY2" fmla="*/ 9867 h 9982"/>
                <a:gd name="connsiteX3" fmla="*/ 3134 w 10000"/>
                <a:gd name="connsiteY3" fmla="*/ 9791 h 9982"/>
                <a:gd name="connsiteX4" fmla="*/ 2448 w 10000"/>
                <a:gd name="connsiteY4" fmla="*/ 9594 h 9982"/>
                <a:gd name="connsiteX5" fmla="*/ 1882 w 10000"/>
                <a:gd name="connsiteY5" fmla="*/ 9326 h 9982"/>
                <a:gd name="connsiteX6" fmla="*/ 1654 w 10000"/>
                <a:gd name="connsiteY6" fmla="*/ 9134 h 9982"/>
                <a:gd name="connsiteX7" fmla="*/ 1197 w 10000"/>
                <a:gd name="connsiteY7" fmla="*/ 9057 h 9982"/>
                <a:gd name="connsiteX8" fmla="*/ 631 w 10000"/>
                <a:gd name="connsiteY8" fmla="*/ 8514 h 9982"/>
                <a:gd name="connsiteX9" fmla="*/ 403 w 10000"/>
                <a:gd name="connsiteY9" fmla="*/ 8167 h 9982"/>
                <a:gd name="connsiteX10" fmla="*/ 283 w 10000"/>
                <a:gd name="connsiteY10" fmla="*/ 7936 h 9982"/>
                <a:gd name="connsiteX11" fmla="*/ 174 w 10000"/>
                <a:gd name="connsiteY11" fmla="*/ 7703 h 9982"/>
                <a:gd name="connsiteX12" fmla="*/ 0 w 10000"/>
                <a:gd name="connsiteY12" fmla="*/ 6467 h 9982"/>
                <a:gd name="connsiteX13" fmla="*/ 54 w 10000"/>
                <a:gd name="connsiteY13" fmla="*/ 3957 h 9982"/>
                <a:gd name="connsiteX14" fmla="*/ 914 w 10000"/>
                <a:gd name="connsiteY14" fmla="*/ 1449 h 9982"/>
                <a:gd name="connsiteX15" fmla="*/ 1600 w 10000"/>
                <a:gd name="connsiteY15" fmla="*/ 752 h 9982"/>
                <a:gd name="connsiteX16" fmla="*/ 1991 w 10000"/>
                <a:gd name="connsiteY16" fmla="*/ 675 h 9982"/>
                <a:gd name="connsiteX17" fmla="*/ 2448 w 10000"/>
                <a:gd name="connsiteY17" fmla="*/ 561 h 9982"/>
                <a:gd name="connsiteX18" fmla="*/ 2622 w 10000"/>
                <a:gd name="connsiteY18" fmla="*/ 483 h 9982"/>
                <a:gd name="connsiteX19" fmla="*/ 3536 w 10000"/>
                <a:gd name="connsiteY19" fmla="*/ 251 h 9982"/>
                <a:gd name="connsiteX20" fmla="*/ 5582 w 10000"/>
                <a:gd name="connsiteY20" fmla="*/ 36 h 9982"/>
                <a:gd name="connsiteX21" fmla="*/ 5810 w 10000"/>
                <a:gd name="connsiteY21" fmla="*/ 18 h 9982"/>
                <a:gd name="connsiteX22" fmla="*/ 6158 w 10000"/>
                <a:gd name="connsiteY22" fmla="*/ 0 h 9982"/>
                <a:gd name="connsiteX0" fmla="*/ 10000 w 10000"/>
                <a:gd name="connsiteY0" fmla="*/ 8979 h 10000"/>
                <a:gd name="connsiteX1" fmla="*/ 4276 w 10000"/>
                <a:gd name="connsiteY1" fmla="*/ 10000 h 10000"/>
                <a:gd name="connsiteX2" fmla="*/ 3819 w 10000"/>
                <a:gd name="connsiteY2" fmla="*/ 9885 h 10000"/>
                <a:gd name="connsiteX3" fmla="*/ 3134 w 10000"/>
                <a:gd name="connsiteY3" fmla="*/ 9809 h 10000"/>
                <a:gd name="connsiteX4" fmla="*/ 2448 w 10000"/>
                <a:gd name="connsiteY4" fmla="*/ 9611 h 10000"/>
                <a:gd name="connsiteX5" fmla="*/ 1882 w 10000"/>
                <a:gd name="connsiteY5" fmla="*/ 9343 h 10000"/>
                <a:gd name="connsiteX6" fmla="*/ 1654 w 10000"/>
                <a:gd name="connsiteY6" fmla="*/ 9150 h 10000"/>
                <a:gd name="connsiteX7" fmla="*/ 1197 w 10000"/>
                <a:gd name="connsiteY7" fmla="*/ 9073 h 10000"/>
                <a:gd name="connsiteX8" fmla="*/ 631 w 10000"/>
                <a:gd name="connsiteY8" fmla="*/ 8529 h 10000"/>
                <a:gd name="connsiteX9" fmla="*/ 403 w 10000"/>
                <a:gd name="connsiteY9" fmla="*/ 8182 h 10000"/>
                <a:gd name="connsiteX10" fmla="*/ 283 w 10000"/>
                <a:gd name="connsiteY10" fmla="*/ 7950 h 10000"/>
                <a:gd name="connsiteX11" fmla="*/ 174 w 10000"/>
                <a:gd name="connsiteY11" fmla="*/ 7717 h 10000"/>
                <a:gd name="connsiteX12" fmla="*/ 0 w 10000"/>
                <a:gd name="connsiteY12" fmla="*/ 6479 h 10000"/>
                <a:gd name="connsiteX13" fmla="*/ 54 w 10000"/>
                <a:gd name="connsiteY13" fmla="*/ 3964 h 10000"/>
                <a:gd name="connsiteX14" fmla="*/ 914 w 10000"/>
                <a:gd name="connsiteY14" fmla="*/ 1452 h 10000"/>
                <a:gd name="connsiteX15" fmla="*/ 1600 w 10000"/>
                <a:gd name="connsiteY15" fmla="*/ 753 h 10000"/>
                <a:gd name="connsiteX16" fmla="*/ 2448 w 10000"/>
                <a:gd name="connsiteY16" fmla="*/ 562 h 10000"/>
                <a:gd name="connsiteX17" fmla="*/ 2622 w 10000"/>
                <a:gd name="connsiteY17" fmla="*/ 484 h 10000"/>
                <a:gd name="connsiteX18" fmla="*/ 3536 w 10000"/>
                <a:gd name="connsiteY18" fmla="*/ 251 h 10000"/>
                <a:gd name="connsiteX19" fmla="*/ 5582 w 10000"/>
                <a:gd name="connsiteY19" fmla="*/ 36 h 10000"/>
                <a:gd name="connsiteX20" fmla="*/ 5810 w 10000"/>
                <a:gd name="connsiteY20" fmla="*/ 18 h 10000"/>
                <a:gd name="connsiteX21" fmla="*/ 6158 w 10000"/>
                <a:gd name="connsiteY21" fmla="*/ 0 h 10000"/>
                <a:gd name="connsiteX0" fmla="*/ 10000 w 10000"/>
                <a:gd name="connsiteY0" fmla="*/ 8979 h 10000"/>
                <a:gd name="connsiteX1" fmla="*/ 4276 w 10000"/>
                <a:gd name="connsiteY1" fmla="*/ 10000 h 10000"/>
                <a:gd name="connsiteX2" fmla="*/ 3819 w 10000"/>
                <a:gd name="connsiteY2" fmla="*/ 9885 h 10000"/>
                <a:gd name="connsiteX3" fmla="*/ 3134 w 10000"/>
                <a:gd name="connsiteY3" fmla="*/ 9809 h 10000"/>
                <a:gd name="connsiteX4" fmla="*/ 2448 w 10000"/>
                <a:gd name="connsiteY4" fmla="*/ 9611 h 10000"/>
                <a:gd name="connsiteX5" fmla="*/ 1882 w 10000"/>
                <a:gd name="connsiteY5" fmla="*/ 9343 h 10000"/>
                <a:gd name="connsiteX6" fmla="*/ 1654 w 10000"/>
                <a:gd name="connsiteY6" fmla="*/ 9150 h 10000"/>
                <a:gd name="connsiteX7" fmla="*/ 1197 w 10000"/>
                <a:gd name="connsiteY7" fmla="*/ 9073 h 10000"/>
                <a:gd name="connsiteX8" fmla="*/ 631 w 10000"/>
                <a:gd name="connsiteY8" fmla="*/ 8529 h 10000"/>
                <a:gd name="connsiteX9" fmla="*/ 403 w 10000"/>
                <a:gd name="connsiteY9" fmla="*/ 8182 h 10000"/>
                <a:gd name="connsiteX10" fmla="*/ 283 w 10000"/>
                <a:gd name="connsiteY10" fmla="*/ 7950 h 10000"/>
                <a:gd name="connsiteX11" fmla="*/ 174 w 10000"/>
                <a:gd name="connsiteY11" fmla="*/ 7717 h 10000"/>
                <a:gd name="connsiteX12" fmla="*/ 0 w 10000"/>
                <a:gd name="connsiteY12" fmla="*/ 6479 h 10000"/>
                <a:gd name="connsiteX13" fmla="*/ 54 w 10000"/>
                <a:gd name="connsiteY13" fmla="*/ 3964 h 10000"/>
                <a:gd name="connsiteX14" fmla="*/ 914 w 10000"/>
                <a:gd name="connsiteY14" fmla="*/ 1452 h 10000"/>
                <a:gd name="connsiteX15" fmla="*/ 1600 w 10000"/>
                <a:gd name="connsiteY15" fmla="*/ 753 h 10000"/>
                <a:gd name="connsiteX16" fmla="*/ 2448 w 10000"/>
                <a:gd name="connsiteY16" fmla="*/ 562 h 10000"/>
                <a:gd name="connsiteX17" fmla="*/ 3536 w 10000"/>
                <a:gd name="connsiteY17" fmla="*/ 251 h 10000"/>
                <a:gd name="connsiteX18" fmla="*/ 5582 w 10000"/>
                <a:gd name="connsiteY18" fmla="*/ 36 h 10000"/>
                <a:gd name="connsiteX19" fmla="*/ 5810 w 10000"/>
                <a:gd name="connsiteY19" fmla="*/ 18 h 10000"/>
                <a:gd name="connsiteX20" fmla="*/ 6158 w 10000"/>
                <a:gd name="connsiteY20" fmla="*/ 0 h 10000"/>
                <a:gd name="connsiteX0" fmla="*/ 10000 w 10000"/>
                <a:gd name="connsiteY0" fmla="*/ 8979 h 10000"/>
                <a:gd name="connsiteX1" fmla="*/ 4276 w 10000"/>
                <a:gd name="connsiteY1" fmla="*/ 10000 h 10000"/>
                <a:gd name="connsiteX2" fmla="*/ 3819 w 10000"/>
                <a:gd name="connsiteY2" fmla="*/ 9885 h 10000"/>
                <a:gd name="connsiteX3" fmla="*/ 3134 w 10000"/>
                <a:gd name="connsiteY3" fmla="*/ 9809 h 10000"/>
                <a:gd name="connsiteX4" fmla="*/ 2448 w 10000"/>
                <a:gd name="connsiteY4" fmla="*/ 9611 h 10000"/>
                <a:gd name="connsiteX5" fmla="*/ 1882 w 10000"/>
                <a:gd name="connsiteY5" fmla="*/ 9343 h 10000"/>
                <a:gd name="connsiteX6" fmla="*/ 1654 w 10000"/>
                <a:gd name="connsiteY6" fmla="*/ 9150 h 10000"/>
                <a:gd name="connsiteX7" fmla="*/ 1197 w 10000"/>
                <a:gd name="connsiteY7" fmla="*/ 9073 h 10000"/>
                <a:gd name="connsiteX8" fmla="*/ 631 w 10000"/>
                <a:gd name="connsiteY8" fmla="*/ 8529 h 10000"/>
                <a:gd name="connsiteX9" fmla="*/ 403 w 10000"/>
                <a:gd name="connsiteY9" fmla="*/ 8182 h 10000"/>
                <a:gd name="connsiteX10" fmla="*/ 283 w 10000"/>
                <a:gd name="connsiteY10" fmla="*/ 7950 h 10000"/>
                <a:gd name="connsiteX11" fmla="*/ 174 w 10000"/>
                <a:gd name="connsiteY11" fmla="*/ 7717 h 10000"/>
                <a:gd name="connsiteX12" fmla="*/ 0 w 10000"/>
                <a:gd name="connsiteY12" fmla="*/ 6479 h 10000"/>
                <a:gd name="connsiteX13" fmla="*/ 54 w 10000"/>
                <a:gd name="connsiteY13" fmla="*/ 3964 h 10000"/>
                <a:gd name="connsiteX14" fmla="*/ 914 w 10000"/>
                <a:gd name="connsiteY14" fmla="*/ 1452 h 10000"/>
                <a:gd name="connsiteX15" fmla="*/ 1600 w 10000"/>
                <a:gd name="connsiteY15" fmla="*/ 753 h 10000"/>
                <a:gd name="connsiteX16" fmla="*/ 3536 w 10000"/>
                <a:gd name="connsiteY16" fmla="*/ 251 h 10000"/>
                <a:gd name="connsiteX17" fmla="*/ 5582 w 10000"/>
                <a:gd name="connsiteY17" fmla="*/ 36 h 10000"/>
                <a:gd name="connsiteX18" fmla="*/ 5810 w 10000"/>
                <a:gd name="connsiteY18" fmla="*/ 18 h 10000"/>
                <a:gd name="connsiteX19" fmla="*/ 6158 w 10000"/>
                <a:gd name="connsiteY19" fmla="*/ 0 h 10000"/>
                <a:gd name="connsiteX0" fmla="*/ 10000 w 10000"/>
                <a:gd name="connsiteY0" fmla="*/ 8979 h 10000"/>
                <a:gd name="connsiteX1" fmla="*/ 4276 w 10000"/>
                <a:gd name="connsiteY1" fmla="*/ 10000 h 10000"/>
                <a:gd name="connsiteX2" fmla="*/ 3819 w 10000"/>
                <a:gd name="connsiteY2" fmla="*/ 9885 h 10000"/>
                <a:gd name="connsiteX3" fmla="*/ 3134 w 10000"/>
                <a:gd name="connsiteY3" fmla="*/ 9809 h 10000"/>
                <a:gd name="connsiteX4" fmla="*/ 2448 w 10000"/>
                <a:gd name="connsiteY4" fmla="*/ 9611 h 10000"/>
                <a:gd name="connsiteX5" fmla="*/ 1882 w 10000"/>
                <a:gd name="connsiteY5" fmla="*/ 9343 h 10000"/>
                <a:gd name="connsiteX6" fmla="*/ 1654 w 10000"/>
                <a:gd name="connsiteY6" fmla="*/ 9150 h 10000"/>
                <a:gd name="connsiteX7" fmla="*/ 1197 w 10000"/>
                <a:gd name="connsiteY7" fmla="*/ 9073 h 10000"/>
                <a:gd name="connsiteX8" fmla="*/ 631 w 10000"/>
                <a:gd name="connsiteY8" fmla="*/ 8529 h 10000"/>
                <a:gd name="connsiteX9" fmla="*/ 403 w 10000"/>
                <a:gd name="connsiteY9" fmla="*/ 8182 h 10000"/>
                <a:gd name="connsiteX10" fmla="*/ 283 w 10000"/>
                <a:gd name="connsiteY10" fmla="*/ 7950 h 10000"/>
                <a:gd name="connsiteX11" fmla="*/ 174 w 10000"/>
                <a:gd name="connsiteY11" fmla="*/ 7717 h 10000"/>
                <a:gd name="connsiteX12" fmla="*/ 0 w 10000"/>
                <a:gd name="connsiteY12" fmla="*/ 6479 h 10000"/>
                <a:gd name="connsiteX13" fmla="*/ 54 w 10000"/>
                <a:gd name="connsiteY13" fmla="*/ 3964 h 10000"/>
                <a:gd name="connsiteX14" fmla="*/ 914 w 10000"/>
                <a:gd name="connsiteY14" fmla="*/ 1452 h 10000"/>
                <a:gd name="connsiteX15" fmla="*/ 1600 w 10000"/>
                <a:gd name="connsiteY15" fmla="*/ 753 h 10000"/>
                <a:gd name="connsiteX16" fmla="*/ 3536 w 10000"/>
                <a:gd name="connsiteY16" fmla="*/ 251 h 10000"/>
                <a:gd name="connsiteX17" fmla="*/ 5810 w 10000"/>
                <a:gd name="connsiteY17" fmla="*/ 18 h 10000"/>
                <a:gd name="connsiteX18" fmla="*/ 6158 w 10000"/>
                <a:gd name="connsiteY18" fmla="*/ 0 h 10000"/>
                <a:gd name="connsiteX0" fmla="*/ 10000 w 10000"/>
                <a:gd name="connsiteY0" fmla="*/ 8979 h 10000"/>
                <a:gd name="connsiteX1" fmla="*/ 4276 w 10000"/>
                <a:gd name="connsiteY1" fmla="*/ 10000 h 10000"/>
                <a:gd name="connsiteX2" fmla="*/ 3819 w 10000"/>
                <a:gd name="connsiteY2" fmla="*/ 9885 h 10000"/>
                <a:gd name="connsiteX3" fmla="*/ 3134 w 10000"/>
                <a:gd name="connsiteY3" fmla="*/ 9809 h 10000"/>
                <a:gd name="connsiteX4" fmla="*/ 2448 w 10000"/>
                <a:gd name="connsiteY4" fmla="*/ 9611 h 10000"/>
                <a:gd name="connsiteX5" fmla="*/ 1882 w 10000"/>
                <a:gd name="connsiteY5" fmla="*/ 9343 h 10000"/>
                <a:gd name="connsiteX6" fmla="*/ 1654 w 10000"/>
                <a:gd name="connsiteY6" fmla="*/ 9150 h 10000"/>
                <a:gd name="connsiteX7" fmla="*/ 1197 w 10000"/>
                <a:gd name="connsiteY7" fmla="*/ 9073 h 10000"/>
                <a:gd name="connsiteX8" fmla="*/ 631 w 10000"/>
                <a:gd name="connsiteY8" fmla="*/ 8529 h 10000"/>
                <a:gd name="connsiteX9" fmla="*/ 403 w 10000"/>
                <a:gd name="connsiteY9" fmla="*/ 8182 h 10000"/>
                <a:gd name="connsiteX10" fmla="*/ 283 w 10000"/>
                <a:gd name="connsiteY10" fmla="*/ 7950 h 10000"/>
                <a:gd name="connsiteX11" fmla="*/ 174 w 10000"/>
                <a:gd name="connsiteY11" fmla="*/ 7717 h 10000"/>
                <a:gd name="connsiteX12" fmla="*/ 0 w 10000"/>
                <a:gd name="connsiteY12" fmla="*/ 6479 h 10000"/>
                <a:gd name="connsiteX13" fmla="*/ 54 w 10000"/>
                <a:gd name="connsiteY13" fmla="*/ 3964 h 10000"/>
                <a:gd name="connsiteX14" fmla="*/ 914 w 10000"/>
                <a:gd name="connsiteY14" fmla="*/ 1452 h 10000"/>
                <a:gd name="connsiteX15" fmla="*/ 1600 w 10000"/>
                <a:gd name="connsiteY15" fmla="*/ 753 h 10000"/>
                <a:gd name="connsiteX16" fmla="*/ 3536 w 10000"/>
                <a:gd name="connsiteY16" fmla="*/ 251 h 10000"/>
                <a:gd name="connsiteX17" fmla="*/ 6158 w 10000"/>
                <a:gd name="connsiteY17" fmla="*/ 0 h 10000"/>
                <a:gd name="connsiteX0" fmla="*/ 10000 w 10000"/>
                <a:gd name="connsiteY0" fmla="*/ 8979 h 10000"/>
                <a:gd name="connsiteX1" fmla="*/ 4276 w 10000"/>
                <a:gd name="connsiteY1" fmla="*/ 10000 h 10000"/>
                <a:gd name="connsiteX2" fmla="*/ 3819 w 10000"/>
                <a:gd name="connsiteY2" fmla="*/ 9885 h 10000"/>
                <a:gd name="connsiteX3" fmla="*/ 3134 w 10000"/>
                <a:gd name="connsiteY3" fmla="*/ 9809 h 10000"/>
                <a:gd name="connsiteX4" fmla="*/ 2448 w 10000"/>
                <a:gd name="connsiteY4" fmla="*/ 9611 h 10000"/>
                <a:gd name="connsiteX5" fmla="*/ 1882 w 10000"/>
                <a:gd name="connsiteY5" fmla="*/ 9343 h 10000"/>
                <a:gd name="connsiteX6" fmla="*/ 1654 w 10000"/>
                <a:gd name="connsiteY6" fmla="*/ 9150 h 10000"/>
                <a:gd name="connsiteX7" fmla="*/ 1197 w 10000"/>
                <a:gd name="connsiteY7" fmla="*/ 9073 h 10000"/>
                <a:gd name="connsiteX8" fmla="*/ 631 w 10000"/>
                <a:gd name="connsiteY8" fmla="*/ 8529 h 10000"/>
                <a:gd name="connsiteX9" fmla="*/ 403 w 10000"/>
                <a:gd name="connsiteY9" fmla="*/ 8182 h 10000"/>
                <a:gd name="connsiteX10" fmla="*/ 174 w 10000"/>
                <a:gd name="connsiteY10" fmla="*/ 7717 h 10000"/>
                <a:gd name="connsiteX11" fmla="*/ 0 w 10000"/>
                <a:gd name="connsiteY11" fmla="*/ 6479 h 10000"/>
                <a:gd name="connsiteX12" fmla="*/ 54 w 10000"/>
                <a:gd name="connsiteY12" fmla="*/ 3964 h 10000"/>
                <a:gd name="connsiteX13" fmla="*/ 914 w 10000"/>
                <a:gd name="connsiteY13" fmla="*/ 1452 h 10000"/>
                <a:gd name="connsiteX14" fmla="*/ 1600 w 10000"/>
                <a:gd name="connsiteY14" fmla="*/ 753 h 10000"/>
                <a:gd name="connsiteX15" fmla="*/ 3536 w 10000"/>
                <a:gd name="connsiteY15" fmla="*/ 251 h 10000"/>
                <a:gd name="connsiteX16" fmla="*/ 6158 w 10000"/>
                <a:gd name="connsiteY16" fmla="*/ 0 h 10000"/>
                <a:gd name="connsiteX0" fmla="*/ 10000 w 10000"/>
                <a:gd name="connsiteY0" fmla="*/ 8979 h 10000"/>
                <a:gd name="connsiteX1" fmla="*/ 4276 w 10000"/>
                <a:gd name="connsiteY1" fmla="*/ 10000 h 10000"/>
                <a:gd name="connsiteX2" fmla="*/ 3819 w 10000"/>
                <a:gd name="connsiteY2" fmla="*/ 9885 h 10000"/>
                <a:gd name="connsiteX3" fmla="*/ 3134 w 10000"/>
                <a:gd name="connsiteY3" fmla="*/ 9809 h 10000"/>
                <a:gd name="connsiteX4" fmla="*/ 2448 w 10000"/>
                <a:gd name="connsiteY4" fmla="*/ 9611 h 10000"/>
                <a:gd name="connsiteX5" fmla="*/ 1882 w 10000"/>
                <a:gd name="connsiteY5" fmla="*/ 9343 h 10000"/>
                <a:gd name="connsiteX6" fmla="*/ 1654 w 10000"/>
                <a:gd name="connsiteY6" fmla="*/ 9150 h 10000"/>
                <a:gd name="connsiteX7" fmla="*/ 1197 w 10000"/>
                <a:gd name="connsiteY7" fmla="*/ 9073 h 10000"/>
                <a:gd name="connsiteX8" fmla="*/ 631 w 10000"/>
                <a:gd name="connsiteY8" fmla="*/ 8529 h 10000"/>
                <a:gd name="connsiteX9" fmla="*/ 174 w 10000"/>
                <a:gd name="connsiteY9" fmla="*/ 7717 h 10000"/>
                <a:gd name="connsiteX10" fmla="*/ 0 w 10000"/>
                <a:gd name="connsiteY10" fmla="*/ 6479 h 10000"/>
                <a:gd name="connsiteX11" fmla="*/ 54 w 10000"/>
                <a:gd name="connsiteY11" fmla="*/ 3964 h 10000"/>
                <a:gd name="connsiteX12" fmla="*/ 914 w 10000"/>
                <a:gd name="connsiteY12" fmla="*/ 1452 h 10000"/>
                <a:gd name="connsiteX13" fmla="*/ 1600 w 10000"/>
                <a:gd name="connsiteY13" fmla="*/ 753 h 10000"/>
                <a:gd name="connsiteX14" fmla="*/ 3536 w 10000"/>
                <a:gd name="connsiteY14" fmla="*/ 251 h 10000"/>
                <a:gd name="connsiteX15" fmla="*/ 6158 w 10000"/>
                <a:gd name="connsiteY15" fmla="*/ 0 h 10000"/>
                <a:gd name="connsiteX0" fmla="*/ 10000 w 10000"/>
                <a:gd name="connsiteY0" fmla="*/ 8979 h 10000"/>
                <a:gd name="connsiteX1" fmla="*/ 4276 w 10000"/>
                <a:gd name="connsiteY1" fmla="*/ 10000 h 10000"/>
                <a:gd name="connsiteX2" fmla="*/ 3819 w 10000"/>
                <a:gd name="connsiteY2" fmla="*/ 9885 h 10000"/>
                <a:gd name="connsiteX3" fmla="*/ 3134 w 10000"/>
                <a:gd name="connsiteY3" fmla="*/ 9809 h 10000"/>
                <a:gd name="connsiteX4" fmla="*/ 2448 w 10000"/>
                <a:gd name="connsiteY4" fmla="*/ 9611 h 10000"/>
                <a:gd name="connsiteX5" fmla="*/ 1882 w 10000"/>
                <a:gd name="connsiteY5" fmla="*/ 9343 h 10000"/>
                <a:gd name="connsiteX6" fmla="*/ 1654 w 10000"/>
                <a:gd name="connsiteY6" fmla="*/ 9150 h 10000"/>
                <a:gd name="connsiteX7" fmla="*/ 1197 w 10000"/>
                <a:gd name="connsiteY7" fmla="*/ 9073 h 10000"/>
                <a:gd name="connsiteX8" fmla="*/ 174 w 10000"/>
                <a:gd name="connsiteY8" fmla="*/ 7717 h 10000"/>
                <a:gd name="connsiteX9" fmla="*/ 0 w 10000"/>
                <a:gd name="connsiteY9" fmla="*/ 6479 h 10000"/>
                <a:gd name="connsiteX10" fmla="*/ 54 w 10000"/>
                <a:gd name="connsiteY10" fmla="*/ 3964 h 10000"/>
                <a:gd name="connsiteX11" fmla="*/ 914 w 10000"/>
                <a:gd name="connsiteY11" fmla="*/ 1452 h 10000"/>
                <a:gd name="connsiteX12" fmla="*/ 1600 w 10000"/>
                <a:gd name="connsiteY12" fmla="*/ 753 h 10000"/>
                <a:gd name="connsiteX13" fmla="*/ 3536 w 10000"/>
                <a:gd name="connsiteY13" fmla="*/ 251 h 10000"/>
                <a:gd name="connsiteX14" fmla="*/ 6158 w 10000"/>
                <a:gd name="connsiteY14" fmla="*/ 0 h 10000"/>
                <a:gd name="connsiteX0" fmla="*/ 10000 w 10000"/>
                <a:gd name="connsiteY0" fmla="*/ 8979 h 10000"/>
                <a:gd name="connsiteX1" fmla="*/ 4276 w 10000"/>
                <a:gd name="connsiteY1" fmla="*/ 10000 h 10000"/>
                <a:gd name="connsiteX2" fmla="*/ 3819 w 10000"/>
                <a:gd name="connsiteY2" fmla="*/ 9885 h 10000"/>
                <a:gd name="connsiteX3" fmla="*/ 3134 w 10000"/>
                <a:gd name="connsiteY3" fmla="*/ 9809 h 10000"/>
                <a:gd name="connsiteX4" fmla="*/ 2448 w 10000"/>
                <a:gd name="connsiteY4" fmla="*/ 9611 h 10000"/>
                <a:gd name="connsiteX5" fmla="*/ 1882 w 10000"/>
                <a:gd name="connsiteY5" fmla="*/ 9343 h 10000"/>
                <a:gd name="connsiteX6" fmla="*/ 1197 w 10000"/>
                <a:gd name="connsiteY6" fmla="*/ 9073 h 10000"/>
                <a:gd name="connsiteX7" fmla="*/ 174 w 10000"/>
                <a:gd name="connsiteY7" fmla="*/ 7717 h 10000"/>
                <a:gd name="connsiteX8" fmla="*/ 0 w 10000"/>
                <a:gd name="connsiteY8" fmla="*/ 6479 h 10000"/>
                <a:gd name="connsiteX9" fmla="*/ 54 w 10000"/>
                <a:gd name="connsiteY9" fmla="*/ 3964 h 10000"/>
                <a:gd name="connsiteX10" fmla="*/ 914 w 10000"/>
                <a:gd name="connsiteY10" fmla="*/ 1452 h 10000"/>
                <a:gd name="connsiteX11" fmla="*/ 1600 w 10000"/>
                <a:gd name="connsiteY11" fmla="*/ 753 h 10000"/>
                <a:gd name="connsiteX12" fmla="*/ 3536 w 10000"/>
                <a:gd name="connsiteY12" fmla="*/ 251 h 10000"/>
                <a:gd name="connsiteX13" fmla="*/ 6158 w 10000"/>
                <a:gd name="connsiteY13" fmla="*/ 0 h 10000"/>
                <a:gd name="connsiteX0" fmla="*/ 10000 w 10000"/>
                <a:gd name="connsiteY0" fmla="*/ 8979 h 10000"/>
                <a:gd name="connsiteX1" fmla="*/ 4276 w 10000"/>
                <a:gd name="connsiteY1" fmla="*/ 10000 h 10000"/>
                <a:gd name="connsiteX2" fmla="*/ 3819 w 10000"/>
                <a:gd name="connsiteY2" fmla="*/ 9885 h 10000"/>
                <a:gd name="connsiteX3" fmla="*/ 3134 w 10000"/>
                <a:gd name="connsiteY3" fmla="*/ 9809 h 10000"/>
                <a:gd name="connsiteX4" fmla="*/ 2448 w 10000"/>
                <a:gd name="connsiteY4" fmla="*/ 9611 h 10000"/>
                <a:gd name="connsiteX5" fmla="*/ 1197 w 10000"/>
                <a:gd name="connsiteY5" fmla="*/ 9073 h 10000"/>
                <a:gd name="connsiteX6" fmla="*/ 174 w 10000"/>
                <a:gd name="connsiteY6" fmla="*/ 7717 h 10000"/>
                <a:gd name="connsiteX7" fmla="*/ 0 w 10000"/>
                <a:gd name="connsiteY7" fmla="*/ 6479 h 10000"/>
                <a:gd name="connsiteX8" fmla="*/ 54 w 10000"/>
                <a:gd name="connsiteY8" fmla="*/ 3964 h 10000"/>
                <a:gd name="connsiteX9" fmla="*/ 914 w 10000"/>
                <a:gd name="connsiteY9" fmla="*/ 1452 h 10000"/>
                <a:gd name="connsiteX10" fmla="*/ 1600 w 10000"/>
                <a:gd name="connsiteY10" fmla="*/ 753 h 10000"/>
                <a:gd name="connsiteX11" fmla="*/ 3536 w 10000"/>
                <a:gd name="connsiteY11" fmla="*/ 251 h 10000"/>
                <a:gd name="connsiteX12" fmla="*/ 6158 w 10000"/>
                <a:gd name="connsiteY12" fmla="*/ 0 h 10000"/>
                <a:gd name="connsiteX0" fmla="*/ 10000 w 10000"/>
                <a:gd name="connsiteY0" fmla="*/ 8979 h 9885"/>
                <a:gd name="connsiteX1" fmla="*/ 3819 w 10000"/>
                <a:gd name="connsiteY1" fmla="*/ 9885 h 9885"/>
                <a:gd name="connsiteX2" fmla="*/ 3134 w 10000"/>
                <a:gd name="connsiteY2" fmla="*/ 9809 h 9885"/>
                <a:gd name="connsiteX3" fmla="*/ 2448 w 10000"/>
                <a:gd name="connsiteY3" fmla="*/ 9611 h 9885"/>
                <a:gd name="connsiteX4" fmla="*/ 1197 w 10000"/>
                <a:gd name="connsiteY4" fmla="*/ 9073 h 9885"/>
                <a:gd name="connsiteX5" fmla="*/ 174 w 10000"/>
                <a:gd name="connsiteY5" fmla="*/ 7717 h 9885"/>
                <a:gd name="connsiteX6" fmla="*/ 0 w 10000"/>
                <a:gd name="connsiteY6" fmla="*/ 6479 h 9885"/>
                <a:gd name="connsiteX7" fmla="*/ 54 w 10000"/>
                <a:gd name="connsiteY7" fmla="*/ 3964 h 9885"/>
                <a:gd name="connsiteX8" fmla="*/ 914 w 10000"/>
                <a:gd name="connsiteY8" fmla="*/ 1452 h 9885"/>
                <a:gd name="connsiteX9" fmla="*/ 1600 w 10000"/>
                <a:gd name="connsiteY9" fmla="*/ 753 h 9885"/>
                <a:gd name="connsiteX10" fmla="*/ 3536 w 10000"/>
                <a:gd name="connsiteY10" fmla="*/ 251 h 9885"/>
                <a:gd name="connsiteX11" fmla="*/ 6158 w 10000"/>
                <a:gd name="connsiteY11" fmla="*/ 0 h 9885"/>
                <a:gd name="connsiteX0" fmla="*/ 10000 w 10000"/>
                <a:gd name="connsiteY0" fmla="*/ 9083 h 9923"/>
                <a:gd name="connsiteX1" fmla="*/ 3134 w 10000"/>
                <a:gd name="connsiteY1" fmla="*/ 9923 h 9923"/>
                <a:gd name="connsiteX2" fmla="*/ 2448 w 10000"/>
                <a:gd name="connsiteY2" fmla="*/ 9723 h 9923"/>
                <a:gd name="connsiteX3" fmla="*/ 1197 w 10000"/>
                <a:gd name="connsiteY3" fmla="*/ 9179 h 9923"/>
                <a:gd name="connsiteX4" fmla="*/ 174 w 10000"/>
                <a:gd name="connsiteY4" fmla="*/ 7807 h 9923"/>
                <a:gd name="connsiteX5" fmla="*/ 0 w 10000"/>
                <a:gd name="connsiteY5" fmla="*/ 6554 h 9923"/>
                <a:gd name="connsiteX6" fmla="*/ 54 w 10000"/>
                <a:gd name="connsiteY6" fmla="*/ 4010 h 9923"/>
                <a:gd name="connsiteX7" fmla="*/ 914 w 10000"/>
                <a:gd name="connsiteY7" fmla="*/ 1469 h 9923"/>
                <a:gd name="connsiteX8" fmla="*/ 1600 w 10000"/>
                <a:gd name="connsiteY8" fmla="*/ 762 h 9923"/>
                <a:gd name="connsiteX9" fmla="*/ 3536 w 10000"/>
                <a:gd name="connsiteY9" fmla="*/ 254 h 9923"/>
                <a:gd name="connsiteX10" fmla="*/ 6158 w 10000"/>
                <a:gd name="connsiteY10" fmla="*/ 0 h 9923"/>
                <a:gd name="connsiteX0" fmla="*/ 10000 w 10000"/>
                <a:gd name="connsiteY0" fmla="*/ 9153 h 9798"/>
                <a:gd name="connsiteX1" fmla="*/ 2448 w 10000"/>
                <a:gd name="connsiteY1" fmla="*/ 9798 h 9798"/>
                <a:gd name="connsiteX2" fmla="*/ 1197 w 10000"/>
                <a:gd name="connsiteY2" fmla="*/ 9250 h 9798"/>
                <a:gd name="connsiteX3" fmla="*/ 174 w 10000"/>
                <a:gd name="connsiteY3" fmla="*/ 7868 h 9798"/>
                <a:gd name="connsiteX4" fmla="*/ 0 w 10000"/>
                <a:gd name="connsiteY4" fmla="*/ 6605 h 9798"/>
                <a:gd name="connsiteX5" fmla="*/ 54 w 10000"/>
                <a:gd name="connsiteY5" fmla="*/ 4041 h 9798"/>
                <a:gd name="connsiteX6" fmla="*/ 914 w 10000"/>
                <a:gd name="connsiteY6" fmla="*/ 1480 h 9798"/>
                <a:gd name="connsiteX7" fmla="*/ 1600 w 10000"/>
                <a:gd name="connsiteY7" fmla="*/ 768 h 9798"/>
                <a:gd name="connsiteX8" fmla="*/ 3536 w 10000"/>
                <a:gd name="connsiteY8" fmla="*/ 256 h 9798"/>
                <a:gd name="connsiteX9" fmla="*/ 6158 w 10000"/>
                <a:gd name="connsiteY9" fmla="*/ 0 h 9798"/>
                <a:gd name="connsiteX0" fmla="*/ 10000 w 10000"/>
                <a:gd name="connsiteY0" fmla="*/ 9342 h 9441"/>
                <a:gd name="connsiteX1" fmla="*/ 1197 w 10000"/>
                <a:gd name="connsiteY1" fmla="*/ 9441 h 9441"/>
                <a:gd name="connsiteX2" fmla="*/ 174 w 10000"/>
                <a:gd name="connsiteY2" fmla="*/ 8030 h 9441"/>
                <a:gd name="connsiteX3" fmla="*/ 0 w 10000"/>
                <a:gd name="connsiteY3" fmla="*/ 6741 h 9441"/>
                <a:gd name="connsiteX4" fmla="*/ 54 w 10000"/>
                <a:gd name="connsiteY4" fmla="*/ 4124 h 9441"/>
                <a:gd name="connsiteX5" fmla="*/ 914 w 10000"/>
                <a:gd name="connsiteY5" fmla="*/ 1511 h 9441"/>
                <a:gd name="connsiteX6" fmla="*/ 1600 w 10000"/>
                <a:gd name="connsiteY6" fmla="*/ 784 h 9441"/>
                <a:gd name="connsiteX7" fmla="*/ 3536 w 10000"/>
                <a:gd name="connsiteY7" fmla="*/ 261 h 9441"/>
                <a:gd name="connsiteX8" fmla="*/ 6158 w 10000"/>
                <a:gd name="connsiteY8" fmla="*/ 0 h 9441"/>
                <a:gd name="connsiteX0" fmla="*/ 10000 w 10000"/>
                <a:gd name="connsiteY0" fmla="*/ 9895 h 9895"/>
                <a:gd name="connsiteX1" fmla="*/ 174 w 10000"/>
                <a:gd name="connsiteY1" fmla="*/ 8505 h 9895"/>
                <a:gd name="connsiteX2" fmla="*/ 0 w 10000"/>
                <a:gd name="connsiteY2" fmla="*/ 7140 h 9895"/>
                <a:gd name="connsiteX3" fmla="*/ 54 w 10000"/>
                <a:gd name="connsiteY3" fmla="*/ 4368 h 9895"/>
                <a:gd name="connsiteX4" fmla="*/ 914 w 10000"/>
                <a:gd name="connsiteY4" fmla="*/ 1600 h 9895"/>
                <a:gd name="connsiteX5" fmla="*/ 1600 w 10000"/>
                <a:gd name="connsiteY5" fmla="*/ 830 h 9895"/>
                <a:gd name="connsiteX6" fmla="*/ 3536 w 10000"/>
                <a:gd name="connsiteY6" fmla="*/ 276 h 9895"/>
                <a:gd name="connsiteX7" fmla="*/ 6158 w 10000"/>
                <a:gd name="connsiteY7" fmla="*/ 0 h 9895"/>
                <a:gd name="connsiteX0" fmla="*/ 10000 w 10000"/>
                <a:gd name="connsiteY0" fmla="*/ 10000 h 10000"/>
                <a:gd name="connsiteX1" fmla="*/ 174 w 10000"/>
                <a:gd name="connsiteY1" fmla="*/ 8595 h 10000"/>
                <a:gd name="connsiteX2" fmla="*/ 0 w 10000"/>
                <a:gd name="connsiteY2" fmla="*/ 7216 h 10000"/>
                <a:gd name="connsiteX3" fmla="*/ 54 w 10000"/>
                <a:gd name="connsiteY3" fmla="*/ 4414 h 10000"/>
                <a:gd name="connsiteX4" fmla="*/ 914 w 10000"/>
                <a:gd name="connsiteY4" fmla="*/ 1617 h 10000"/>
                <a:gd name="connsiteX5" fmla="*/ 1600 w 10000"/>
                <a:gd name="connsiteY5" fmla="*/ 839 h 10000"/>
                <a:gd name="connsiteX6" fmla="*/ 3536 w 10000"/>
                <a:gd name="connsiteY6" fmla="*/ 279 h 10000"/>
                <a:gd name="connsiteX7" fmla="*/ 6158 w 10000"/>
                <a:gd name="connsiteY7" fmla="*/ 0 h 10000"/>
                <a:gd name="connsiteX0" fmla="*/ 10000 w 10000"/>
                <a:gd name="connsiteY0" fmla="*/ 10000 h 10000"/>
                <a:gd name="connsiteX1" fmla="*/ 1894 w 10000"/>
                <a:gd name="connsiteY1" fmla="*/ 9340 h 10000"/>
                <a:gd name="connsiteX2" fmla="*/ 0 w 10000"/>
                <a:gd name="connsiteY2" fmla="*/ 7216 h 10000"/>
                <a:gd name="connsiteX3" fmla="*/ 54 w 10000"/>
                <a:gd name="connsiteY3" fmla="*/ 4414 h 10000"/>
                <a:gd name="connsiteX4" fmla="*/ 914 w 10000"/>
                <a:gd name="connsiteY4" fmla="*/ 1617 h 10000"/>
                <a:gd name="connsiteX5" fmla="*/ 1600 w 10000"/>
                <a:gd name="connsiteY5" fmla="*/ 839 h 10000"/>
                <a:gd name="connsiteX6" fmla="*/ 3536 w 10000"/>
                <a:gd name="connsiteY6" fmla="*/ 279 h 10000"/>
                <a:gd name="connsiteX7" fmla="*/ 6158 w 10000"/>
                <a:gd name="connsiteY7" fmla="*/ 0 h 10000"/>
                <a:gd name="connsiteX0" fmla="*/ 10000 w 10000"/>
                <a:gd name="connsiteY0" fmla="*/ 10000 h 10000"/>
                <a:gd name="connsiteX1" fmla="*/ 1894 w 10000"/>
                <a:gd name="connsiteY1" fmla="*/ 9340 h 10000"/>
                <a:gd name="connsiteX2" fmla="*/ 0 w 10000"/>
                <a:gd name="connsiteY2" fmla="*/ 7216 h 10000"/>
                <a:gd name="connsiteX3" fmla="*/ 54 w 10000"/>
                <a:gd name="connsiteY3" fmla="*/ 4414 h 10000"/>
                <a:gd name="connsiteX4" fmla="*/ 914 w 10000"/>
                <a:gd name="connsiteY4" fmla="*/ 1617 h 10000"/>
                <a:gd name="connsiteX5" fmla="*/ 1600 w 10000"/>
                <a:gd name="connsiteY5" fmla="*/ 839 h 10000"/>
                <a:gd name="connsiteX6" fmla="*/ 3536 w 10000"/>
                <a:gd name="connsiteY6" fmla="*/ 279 h 10000"/>
                <a:gd name="connsiteX7" fmla="*/ 6158 w 10000"/>
                <a:gd name="connsiteY7" fmla="*/ 0 h 10000"/>
                <a:gd name="connsiteX0" fmla="*/ 10000 w 10000"/>
                <a:gd name="connsiteY0" fmla="*/ 10000 h 10058"/>
                <a:gd name="connsiteX1" fmla="*/ 1894 w 10000"/>
                <a:gd name="connsiteY1" fmla="*/ 9340 h 10058"/>
                <a:gd name="connsiteX2" fmla="*/ 0 w 10000"/>
                <a:gd name="connsiteY2" fmla="*/ 7216 h 10058"/>
                <a:gd name="connsiteX3" fmla="*/ 54 w 10000"/>
                <a:gd name="connsiteY3" fmla="*/ 4414 h 10058"/>
                <a:gd name="connsiteX4" fmla="*/ 914 w 10000"/>
                <a:gd name="connsiteY4" fmla="*/ 1617 h 10058"/>
                <a:gd name="connsiteX5" fmla="*/ 1600 w 10000"/>
                <a:gd name="connsiteY5" fmla="*/ 839 h 10058"/>
                <a:gd name="connsiteX6" fmla="*/ 3536 w 10000"/>
                <a:gd name="connsiteY6" fmla="*/ 279 h 10058"/>
                <a:gd name="connsiteX7" fmla="*/ 6158 w 10000"/>
                <a:gd name="connsiteY7" fmla="*/ 0 h 10058"/>
                <a:gd name="connsiteX0" fmla="*/ 9674 w 9674"/>
                <a:gd name="connsiteY0" fmla="*/ 10009 h 10040"/>
                <a:gd name="connsiteX1" fmla="*/ 1894 w 9674"/>
                <a:gd name="connsiteY1" fmla="*/ 9340 h 10040"/>
                <a:gd name="connsiteX2" fmla="*/ 0 w 9674"/>
                <a:gd name="connsiteY2" fmla="*/ 7216 h 10040"/>
                <a:gd name="connsiteX3" fmla="*/ 54 w 9674"/>
                <a:gd name="connsiteY3" fmla="*/ 4414 h 10040"/>
                <a:gd name="connsiteX4" fmla="*/ 914 w 9674"/>
                <a:gd name="connsiteY4" fmla="*/ 1617 h 10040"/>
                <a:gd name="connsiteX5" fmla="*/ 1600 w 9674"/>
                <a:gd name="connsiteY5" fmla="*/ 839 h 10040"/>
                <a:gd name="connsiteX6" fmla="*/ 3536 w 9674"/>
                <a:gd name="connsiteY6" fmla="*/ 279 h 10040"/>
                <a:gd name="connsiteX7" fmla="*/ 6158 w 9674"/>
                <a:gd name="connsiteY7" fmla="*/ 0 h 10040"/>
                <a:gd name="connsiteX0" fmla="*/ 10000 w 10000"/>
                <a:gd name="connsiteY0" fmla="*/ 9851 h 9890"/>
                <a:gd name="connsiteX1" fmla="*/ 1958 w 10000"/>
                <a:gd name="connsiteY1" fmla="*/ 9303 h 9890"/>
                <a:gd name="connsiteX2" fmla="*/ 0 w 10000"/>
                <a:gd name="connsiteY2" fmla="*/ 7187 h 9890"/>
                <a:gd name="connsiteX3" fmla="*/ 56 w 10000"/>
                <a:gd name="connsiteY3" fmla="*/ 4396 h 9890"/>
                <a:gd name="connsiteX4" fmla="*/ 945 w 10000"/>
                <a:gd name="connsiteY4" fmla="*/ 1611 h 9890"/>
                <a:gd name="connsiteX5" fmla="*/ 1654 w 10000"/>
                <a:gd name="connsiteY5" fmla="*/ 836 h 9890"/>
                <a:gd name="connsiteX6" fmla="*/ 3655 w 10000"/>
                <a:gd name="connsiteY6" fmla="*/ 278 h 9890"/>
                <a:gd name="connsiteX7" fmla="*/ 6366 w 10000"/>
                <a:gd name="connsiteY7" fmla="*/ 0 h 9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00" h="9890">
                  <a:moveTo>
                    <a:pt x="10000" y="9851"/>
                  </a:moveTo>
                  <a:cubicBezTo>
                    <a:pt x="7003" y="9992"/>
                    <a:pt x="3625" y="9747"/>
                    <a:pt x="1958" y="9303"/>
                  </a:cubicBezTo>
                  <a:cubicBezTo>
                    <a:pt x="291" y="8859"/>
                    <a:pt x="33" y="7650"/>
                    <a:pt x="0" y="7187"/>
                  </a:cubicBezTo>
                  <a:cubicBezTo>
                    <a:pt x="23" y="6259"/>
                    <a:pt x="23" y="5329"/>
                    <a:pt x="56" y="4396"/>
                  </a:cubicBezTo>
                  <a:cubicBezTo>
                    <a:pt x="90" y="3504"/>
                    <a:pt x="180" y="2475"/>
                    <a:pt x="945" y="1611"/>
                  </a:cubicBezTo>
                  <a:cubicBezTo>
                    <a:pt x="989" y="1516"/>
                    <a:pt x="1406" y="943"/>
                    <a:pt x="1654" y="836"/>
                  </a:cubicBezTo>
                  <a:cubicBezTo>
                    <a:pt x="2106" y="613"/>
                    <a:pt x="2969" y="410"/>
                    <a:pt x="3655" y="278"/>
                  </a:cubicBezTo>
                  <a:cubicBezTo>
                    <a:pt x="4441" y="139"/>
                    <a:pt x="5801" y="58"/>
                    <a:pt x="6366" y="0"/>
                  </a:cubicBezTo>
                </a:path>
              </a:pathLst>
            </a:custGeom>
            <a:noFill/>
            <a:ln w="57150" cap="flat" cmpd="sng">
              <a:solidFill>
                <a:srgbClr val="FF0000"/>
              </a:solidFill>
              <a:prstDash val="solid"/>
              <a:round/>
              <a:headEnd type="none" w="med" len="med"/>
              <a:tailEnd type="triangle" w="med" len="med"/>
            </a:ln>
            <a:effectLst/>
          </p:spPr>
          <p:txBody>
            <a:bodyP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30" name="Text Box 26"/>
            <p:cNvSpPr txBox="1">
              <a:spLocks noChangeArrowheads="1"/>
            </p:cNvSpPr>
            <p:nvPr/>
          </p:nvSpPr>
          <p:spPr bwMode="auto">
            <a:xfrm>
              <a:off x="2792" y="3336"/>
              <a:ext cx="771" cy="404"/>
            </a:xfrm>
            <a:prstGeom prst="rect">
              <a:avLst/>
            </a:prstGeom>
            <a:noFill/>
            <a:ln w="25400">
              <a:noFill/>
              <a:miter lim="800000"/>
              <a:headEnd/>
              <a:tailEnd/>
            </a:ln>
            <a:effectLst/>
          </p:spPr>
          <p:txBody>
            <a:bodyPr wrap="none">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Branch</a:t>
              </a:r>
              <a:br>
                <a:rPr lang="en-US" sz="1800">
                  <a:solidFill>
                    <a:prstClr val="black"/>
                  </a:solidFill>
                  <a:latin typeface="Verdana" charset="0"/>
                  <a:ea typeface="ＭＳ Ｐゴシック"/>
                  <a:cs typeface="ＭＳ Ｐゴシック"/>
                </a:rPr>
              </a:br>
              <a:r>
                <a:rPr lang="en-US" sz="1800">
                  <a:solidFill>
                    <a:prstClr val="black"/>
                  </a:solidFill>
                  <a:latin typeface="Verdana" charset="0"/>
                  <a:ea typeface="ＭＳ Ｐゴシック"/>
                  <a:cs typeface="ＭＳ Ｐゴシック"/>
                </a:rPr>
                <a:t>executed</a:t>
              </a:r>
            </a:p>
          </p:txBody>
        </p:sp>
        <p:sp>
          <p:nvSpPr>
            <p:cNvPr id="31" name="Text Box 27"/>
            <p:cNvSpPr txBox="1">
              <a:spLocks noChangeArrowheads="1"/>
            </p:cNvSpPr>
            <p:nvPr/>
          </p:nvSpPr>
          <p:spPr bwMode="auto">
            <a:xfrm>
              <a:off x="2654" y="819"/>
              <a:ext cx="1104" cy="404"/>
            </a:xfrm>
            <a:prstGeom prst="rect">
              <a:avLst/>
            </a:prstGeom>
            <a:noFill/>
            <a:ln w="25400">
              <a:noFill/>
              <a:miter lim="800000"/>
              <a:headEnd/>
              <a:tailEnd/>
            </a:ln>
            <a:effectLst/>
          </p:spPr>
          <p:txBody>
            <a:bodyPr>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Next fetch started</a:t>
              </a:r>
            </a:p>
          </p:txBody>
        </p:sp>
      </p:grpSp>
      <p:sp>
        <p:nvSpPr>
          <p:cNvPr id="32" name="Text Box 28"/>
          <p:cNvSpPr txBox="1">
            <a:spLocks noChangeArrowheads="1"/>
          </p:cNvSpPr>
          <p:nvPr/>
        </p:nvSpPr>
        <p:spPr bwMode="auto">
          <a:xfrm>
            <a:off x="336550" y="1944826"/>
            <a:ext cx="3797300" cy="1569660"/>
          </a:xfrm>
          <a:prstGeom prst="rect">
            <a:avLst/>
          </a:prstGeom>
          <a:noFill/>
          <a:ln w="25400">
            <a:noFill/>
            <a:miter lim="800000"/>
            <a:headEnd/>
            <a:tailEnd/>
          </a:ln>
          <a:effectLst/>
        </p:spPr>
        <p:txBody>
          <a:bodyPr>
            <a:prstTxWarp prst="textNoShape">
              <a:avLst/>
            </a:prstTxWarp>
            <a:spAutoFit/>
          </a:bodyPr>
          <a:lstStyle/>
          <a:p>
            <a:pPr eaLnBrk="1" hangingPunct="1">
              <a:spcBef>
                <a:spcPct val="0"/>
              </a:spcBef>
            </a:pPr>
            <a:r>
              <a:rPr lang="en-US" sz="2400" i="1" dirty="0">
                <a:solidFill>
                  <a:srgbClr val="56127A"/>
                </a:solidFill>
                <a:latin typeface="Calibri"/>
                <a:ea typeface="ＭＳ Ｐゴシック"/>
                <a:cs typeface="Calibri"/>
              </a:rPr>
              <a:t>Modern processors may have &gt; 10 pipeline stages between next PC calculation and branch resolution !</a:t>
            </a:r>
          </a:p>
        </p:txBody>
      </p:sp>
      <p:sp>
        <p:nvSpPr>
          <p:cNvPr id="33" name="Text Box 30"/>
          <p:cNvSpPr txBox="1">
            <a:spLocks noChangeArrowheads="1"/>
          </p:cNvSpPr>
          <p:nvPr/>
        </p:nvSpPr>
        <p:spPr bwMode="auto">
          <a:xfrm>
            <a:off x="365125" y="3606939"/>
            <a:ext cx="3492500" cy="1200328"/>
          </a:xfrm>
          <a:prstGeom prst="rect">
            <a:avLst/>
          </a:prstGeom>
          <a:noFill/>
          <a:ln w="9525">
            <a:noFill/>
            <a:miter lim="800000"/>
            <a:headEnd/>
            <a:tailEnd/>
          </a:ln>
          <a:effectLst/>
        </p:spPr>
        <p:txBody>
          <a:bodyPr>
            <a:prstTxWarp prst="textNoShape">
              <a:avLst/>
            </a:prstTxWarp>
            <a:spAutoFit/>
          </a:bodyPr>
          <a:lstStyle/>
          <a:p>
            <a:pPr eaLnBrk="1" hangingPunct="1">
              <a:spcBef>
                <a:spcPct val="0"/>
              </a:spcBef>
            </a:pPr>
            <a:r>
              <a:rPr lang="en-US" sz="2400" i="1">
                <a:solidFill>
                  <a:srgbClr val="56127A"/>
                </a:solidFill>
                <a:latin typeface="Calibri"/>
                <a:ea typeface="ＭＳ Ｐゴシック"/>
                <a:cs typeface="Calibri"/>
              </a:rPr>
              <a:t>How much work is lost if pipeline doesn’t follow correct instruction flow</a:t>
            </a:r>
            <a:r>
              <a:rPr lang="en-US" sz="2400">
                <a:solidFill>
                  <a:prstClr val="black"/>
                </a:solidFill>
                <a:latin typeface="Calibri"/>
                <a:ea typeface="ＭＳ Ｐゴシック"/>
                <a:cs typeface="Calibri"/>
              </a:rPr>
              <a:t>?</a:t>
            </a:r>
          </a:p>
        </p:txBody>
      </p:sp>
      <p:sp>
        <p:nvSpPr>
          <p:cNvPr id="34" name="Text Box 31"/>
          <p:cNvSpPr txBox="1">
            <a:spLocks noChangeArrowheads="1"/>
          </p:cNvSpPr>
          <p:nvPr/>
        </p:nvSpPr>
        <p:spPr bwMode="auto">
          <a:xfrm>
            <a:off x="533400" y="4948376"/>
            <a:ext cx="3687762" cy="954107"/>
          </a:xfrm>
          <a:prstGeom prst="rect">
            <a:avLst/>
          </a:prstGeom>
          <a:noFill/>
          <a:ln w="9525">
            <a:noFill/>
            <a:miter lim="800000"/>
            <a:headEnd/>
            <a:tailEnd/>
          </a:ln>
          <a:effectLst/>
        </p:spPr>
        <p:txBody>
          <a:bodyPr>
            <a:prstTxWarp prst="textNoShape">
              <a:avLst/>
            </a:prstTxWarp>
            <a:spAutoFit/>
          </a:bodyPr>
          <a:lstStyle/>
          <a:p>
            <a:pPr eaLnBrk="1" hangingPunct="1">
              <a:spcBef>
                <a:spcPct val="0"/>
              </a:spcBef>
            </a:pPr>
            <a:r>
              <a:rPr lang="en-US" sz="2800" dirty="0">
                <a:solidFill>
                  <a:srgbClr val="FF0000"/>
                </a:solidFill>
                <a:latin typeface="Calibri"/>
                <a:ea typeface="ＭＳ Ｐゴシック"/>
                <a:cs typeface="Calibri"/>
              </a:rPr>
              <a:t>~ Loop length x pipeline width + buffers</a:t>
            </a:r>
          </a:p>
        </p:txBody>
      </p:sp>
    </p:spTree>
    <p:extLst>
      <p:ext uri="{BB962C8B-B14F-4D97-AF65-F5344CB8AC3E}">
        <p14:creationId xmlns:p14="http://schemas.microsoft.com/office/powerpoint/2010/main" val="954051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132</a:t>
            </a:fld>
            <a:endParaRPr lang="en-US" altLang="en-US"/>
          </a:p>
        </p:txBody>
      </p:sp>
      <p:sp>
        <p:nvSpPr>
          <p:cNvPr id="45059" name="Text Box 2"/>
          <p:cNvSpPr txBox="1">
            <a:spLocks noChangeArrowheads="1"/>
          </p:cNvSpPr>
          <p:nvPr/>
        </p:nvSpPr>
        <p:spPr bwMode="auto">
          <a:xfrm>
            <a:off x="441324" y="396875"/>
            <a:ext cx="802534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Reducing Control-Flow Penalty </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1" name="Text Box 4"/>
          <p:cNvSpPr txBox="1">
            <a:spLocks noChangeArrowheads="1"/>
          </p:cNvSpPr>
          <p:nvPr/>
        </p:nvSpPr>
        <p:spPr bwMode="auto">
          <a:xfrm>
            <a:off x="381000" y="1266251"/>
            <a:ext cx="8487833" cy="4955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
                <a:srgbClr val="CC0000"/>
              </a:buClr>
            </a:pPr>
            <a:r>
              <a:rPr lang="en-US" altLang="en-US" sz="2400" dirty="0">
                <a:latin typeface="Arial" panose="020B0604020202020204" pitchFamily="34" charset="0"/>
              </a:rPr>
              <a:t> Software solutions</a:t>
            </a:r>
          </a:p>
          <a:p>
            <a:pPr lvl="1">
              <a:spcBef>
                <a:spcPct val="0"/>
              </a:spcBef>
              <a:buClr>
                <a:srgbClr val="CC0000"/>
              </a:buClr>
            </a:pPr>
            <a:r>
              <a:rPr lang="en-US" altLang="en-US" sz="2000" dirty="0">
                <a:latin typeface="Arial" panose="020B0604020202020204" pitchFamily="34" charset="0"/>
              </a:rPr>
              <a:t>Eliminate branches - loop unrolling</a:t>
            </a:r>
          </a:p>
          <a:p>
            <a:pPr lvl="2">
              <a:spcBef>
                <a:spcPct val="0"/>
              </a:spcBef>
              <a:buClr>
                <a:srgbClr val="CC0000"/>
              </a:buClr>
            </a:pPr>
            <a:r>
              <a:rPr lang="en-US" altLang="en-US" sz="2000" dirty="0">
                <a:latin typeface="Arial" panose="020B0604020202020204" pitchFamily="34" charset="0"/>
              </a:rPr>
              <a:t>Increases the run length </a:t>
            </a:r>
          </a:p>
          <a:p>
            <a:pPr lvl="1">
              <a:spcBef>
                <a:spcPct val="0"/>
              </a:spcBef>
              <a:buClr>
                <a:srgbClr val="CC0000"/>
              </a:buClr>
            </a:pPr>
            <a:r>
              <a:rPr lang="en-US" altLang="en-US" sz="2000" dirty="0">
                <a:latin typeface="Arial" panose="020B0604020202020204" pitchFamily="34" charset="0"/>
              </a:rPr>
              <a:t>Reduce resolution time - instruction scheduling</a:t>
            </a:r>
          </a:p>
          <a:p>
            <a:pPr lvl="2">
              <a:spcBef>
                <a:spcPct val="0"/>
              </a:spcBef>
              <a:buClr>
                <a:srgbClr val="CC0000"/>
              </a:buClr>
            </a:pPr>
            <a:r>
              <a:rPr lang="en-US" altLang="en-US" sz="2000" dirty="0">
                <a:latin typeface="Arial" panose="020B0604020202020204" pitchFamily="34" charset="0"/>
              </a:rPr>
              <a:t>Compute the branch condition as early as possible (of limited value because branches often in critical path through code)</a:t>
            </a:r>
          </a:p>
          <a:p>
            <a:pPr>
              <a:spcBef>
                <a:spcPct val="0"/>
              </a:spcBef>
              <a:buClr>
                <a:srgbClr val="CC0000"/>
              </a:buClr>
            </a:pPr>
            <a:endParaRPr lang="en-US" altLang="en-US" sz="2400" dirty="0">
              <a:latin typeface="Arial" panose="020B0604020202020204" pitchFamily="34" charset="0"/>
            </a:endParaRPr>
          </a:p>
          <a:p>
            <a:pPr>
              <a:spcBef>
                <a:spcPct val="0"/>
              </a:spcBef>
              <a:buClr>
                <a:srgbClr val="CC0000"/>
              </a:buClr>
            </a:pPr>
            <a:r>
              <a:rPr lang="en-US" altLang="en-US" sz="2400" dirty="0">
                <a:latin typeface="Arial" panose="020B0604020202020204" pitchFamily="34" charset="0"/>
              </a:rPr>
              <a:t> Hardware solutions</a:t>
            </a:r>
          </a:p>
          <a:p>
            <a:pPr lvl="1">
              <a:spcBef>
                <a:spcPct val="0"/>
              </a:spcBef>
              <a:buClr>
                <a:srgbClr val="CC0000"/>
              </a:buClr>
            </a:pPr>
            <a:r>
              <a:rPr lang="en-US" altLang="en-US" sz="2000" dirty="0">
                <a:latin typeface="Arial" panose="020B0604020202020204" pitchFamily="34" charset="0"/>
              </a:rPr>
              <a:t>Find something else to do (delay slots)</a:t>
            </a:r>
          </a:p>
          <a:p>
            <a:pPr lvl="2">
              <a:spcBef>
                <a:spcPct val="0"/>
              </a:spcBef>
              <a:buClr>
                <a:srgbClr val="CC0000"/>
              </a:buClr>
            </a:pPr>
            <a:r>
              <a:rPr lang="en-US" altLang="en-US" sz="2000" dirty="0">
                <a:latin typeface="Arial" panose="020B0604020202020204" pitchFamily="34" charset="0"/>
              </a:rPr>
              <a:t>Replaces pipeline bubbles with useful work (requires software cooperation) – quickly see diminishing returns</a:t>
            </a:r>
          </a:p>
          <a:p>
            <a:pPr lvl="1">
              <a:spcBef>
                <a:spcPct val="0"/>
              </a:spcBef>
              <a:buClr>
                <a:srgbClr val="CC0000"/>
              </a:buClr>
            </a:pPr>
            <a:r>
              <a:rPr lang="en-US" altLang="en-US" sz="2000" dirty="0">
                <a:latin typeface="Arial" panose="020B0604020202020204" pitchFamily="34" charset="0"/>
              </a:rPr>
              <a:t>Speculate, i.e., branch prediction</a:t>
            </a:r>
          </a:p>
          <a:p>
            <a:pPr lvl="2">
              <a:spcBef>
                <a:spcPct val="0"/>
              </a:spcBef>
              <a:buClr>
                <a:srgbClr val="CC0000"/>
              </a:buClr>
            </a:pPr>
            <a:r>
              <a:rPr lang="en-US" altLang="en-US" sz="2000" dirty="0">
                <a:latin typeface="Arial" panose="020B0604020202020204" pitchFamily="34" charset="0"/>
              </a:rPr>
              <a:t>Speculative execution of instructions beyond the branch</a:t>
            </a:r>
          </a:p>
          <a:p>
            <a:pPr lvl="2">
              <a:spcBef>
                <a:spcPct val="0"/>
              </a:spcBef>
              <a:buClr>
                <a:srgbClr val="CC0000"/>
              </a:buClr>
            </a:pPr>
            <a:r>
              <a:rPr lang="en-US" altLang="en-US" sz="2000" dirty="0">
                <a:latin typeface="Arial" panose="020B0604020202020204" pitchFamily="34" charset="0"/>
              </a:rPr>
              <a:t>Many advances in accuracy, widely used</a:t>
            </a:r>
          </a:p>
          <a:p>
            <a:pPr>
              <a:spcBef>
                <a:spcPct val="0"/>
              </a:spcBef>
              <a:buClr>
                <a:srgbClr val="CC0000"/>
              </a:buClr>
            </a:pPr>
            <a:endParaRPr lang="en-US" altLang="en-US" sz="2400" dirty="0">
              <a:latin typeface="Arial" panose="020B0604020202020204" pitchFamily="34" charset="0"/>
            </a:endParaRPr>
          </a:p>
        </p:txBody>
      </p:sp>
    </p:spTree>
    <p:extLst>
      <p:ext uri="{BB962C8B-B14F-4D97-AF65-F5344CB8AC3E}">
        <p14:creationId xmlns:p14="http://schemas.microsoft.com/office/powerpoint/2010/main" val="330702313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133</a:t>
            </a:fld>
            <a:endParaRPr lang="en-US" altLang="en-US"/>
          </a:p>
        </p:txBody>
      </p:sp>
      <p:sp>
        <p:nvSpPr>
          <p:cNvPr id="45059" name="Text Box 2"/>
          <p:cNvSpPr txBox="1">
            <a:spLocks noChangeArrowheads="1"/>
          </p:cNvSpPr>
          <p:nvPr/>
        </p:nvSpPr>
        <p:spPr bwMode="auto">
          <a:xfrm>
            <a:off x="441324" y="396875"/>
            <a:ext cx="802534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Branch Prediction</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1" name="Text Box 4"/>
          <p:cNvSpPr txBox="1">
            <a:spLocks noChangeArrowheads="1"/>
          </p:cNvSpPr>
          <p:nvPr/>
        </p:nvSpPr>
        <p:spPr bwMode="auto">
          <a:xfrm>
            <a:off x="381000" y="1266251"/>
            <a:ext cx="8487833"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
                <a:srgbClr val="CC0000"/>
              </a:buClr>
            </a:pPr>
            <a:r>
              <a:rPr lang="en-US" altLang="en-US" sz="2400" dirty="0">
                <a:latin typeface="Arial" panose="020B0604020202020204" pitchFamily="34" charset="0"/>
              </a:rPr>
              <a:t> Motivation:</a:t>
            </a:r>
          </a:p>
          <a:p>
            <a:pPr lvl="1">
              <a:spcBef>
                <a:spcPct val="0"/>
              </a:spcBef>
              <a:buClr>
                <a:srgbClr val="CC0000"/>
              </a:buClr>
            </a:pPr>
            <a:r>
              <a:rPr lang="en-US" altLang="en-US" sz="2000" dirty="0">
                <a:latin typeface="Arial" panose="020B0604020202020204" pitchFamily="34" charset="0"/>
              </a:rPr>
              <a:t>Branch penalties limit performance of deeply pipelined processors</a:t>
            </a:r>
          </a:p>
          <a:p>
            <a:pPr lvl="1">
              <a:spcBef>
                <a:spcPct val="0"/>
              </a:spcBef>
              <a:buClr>
                <a:srgbClr val="CC0000"/>
              </a:buClr>
            </a:pPr>
            <a:r>
              <a:rPr lang="en-US" altLang="en-US" sz="2000" dirty="0">
                <a:latin typeface="Arial" panose="020B0604020202020204" pitchFamily="34" charset="0"/>
              </a:rPr>
              <a:t>Modern branch predictors have high accuracy</a:t>
            </a:r>
          </a:p>
          <a:p>
            <a:pPr lvl="1">
              <a:spcBef>
                <a:spcPct val="0"/>
              </a:spcBef>
              <a:buClr>
                <a:srgbClr val="CC0000"/>
              </a:buClr>
            </a:pPr>
            <a:r>
              <a:rPr lang="en-US" altLang="en-US" sz="2000" dirty="0">
                <a:latin typeface="Arial" panose="020B0604020202020204" pitchFamily="34" charset="0"/>
              </a:rPr>
              <a:t>(&gt;95%) and can reduce branch penalties significantly</a:t>
            </a:r>
          </a:p>
          <a:p>
            <a:pPr>
              <a:spcBef>
                <a:spcPct val="0"/>
              </a:spcBef>
              <a:buClr>
                <a:srgbClr val="CC0000"/>
              </a:buClr>
            </a:pPr>
            <a:endParaRPr lang="en-US" altLang="en-US" sz="2400" dirty="0">
              <a:latin typeface="Arial" panose="020B0604020202020204" pitchFamily="34" charset="0"/>
            </a:endParaRPr>
          </a:p>
          <a:p>
            <a:pPr>
              <a:spcBef>
                <a:spcPct val="0"/>
              </a:spcBef>
              <a:buClr>
                <a:srgbClr val="CC0000"/>
              </a:buClr>
            </a:pPr>
            <a:r>
              <a:rPr lang="en-US" altLang="en-US" sz="2400" dirty="0">
                <a:latin typeface="Arial" panose="020B0604020202020204" pitchFamily="34" charset="0"/>
              </a:rPr>
              <a:t> Required hardware support:</a:t>
            </a:r>
          </a:p>
          <a:p>
            <a:pPr lvl="1">
              <a:spcBef>
                <a:spcPct val="0"/>
              </a:spcBef>
              <a:buClr>
                <a:srgbClr val="CC0000"/>
              </a:buClr>
            </a:pPr>
            <a:r>
              <a:rPr lang="en-US" altLang="en-US" sz="2000" dirty="0">
                <a:latin typeface="Arial" panose="020B0604020202020204" pitchFamily="34" charset="0"/>
              </a:rPr>
              <a:t>Prediction structures: </a:t>
            </a:r>
          </a:p>
          <a:p>
            <a:pPr lvl="2">
              <a:spcBef>
                <a:spcPct val="0"/>
              </a:spcBef>
              <a:buClr>
                <a:srgbClr val="CC0000"/>
              </a:buClr>
            </a:pPr>
            <a:r>
              <a:rPr lang="en-US" altLang="en-US" sz="2000" dirty="0">
                <a:latin typeface="Arial" panose="020B0604020202020204" pitchFamily="34" charset="0"/>
              </a:rPr>
              <a:t>Branch history tables, branch target buffers, etc.</a:t>
            </a:r>
          </a:p>
          <a:p>
            <a:pPr>
              <a:spcBef>
                <a:spcPct val="0"/>
              </a:spcBef>
              <a:buClr>
                <a:srgbClr val="CC0000"/>
              </a:buClr>
            </a:pPr>
            <a:endParaRPr lang="en-US" altLang="en-US" sz="2400" dirty="0">
              <a:latin typeface="Arial" panose="020B0604020202020204" pitchFamily="34" charset="0"/>
            </a:endParaRPr>
          </a:p>
          <a:p>
            <a:pPr>
              <a:spcBef>
                <a:spcPct val="0"/>
              </a:spcBef>
              <a:buClr>
                <a:srgbClr val="CC0000"/>
              </a:buClr>
            </a:pPr>
            <a:r>
              <a:rPr lang="en-US" altLang="en-US" sz="2400" dirty="0">
                <a:latin typeface="Arial" panose="020B0604020202020204" pitchFamily="34" charset="0"/>
              </a:rPr>
              <a:t> </a:t>
            </a:r>
            <a:r>
              <a:rPr lang="en-US" altLang="en-US" sz="2400" dirty="0" err="1">
                <a:latin typeface="Arial" panose="020B0604020202020204" pitchFamily="34" charset="0"/>
              </a:rPr>
              <a:t>Mispredict</a:t>
            </a:r>
            <a:r>
              <a:rPr lang="en-US" altLang="en-US" sz="2400" dirty="0">
                <a:latin typeface="Arial" panose="020B0604020202020204" pitchFamily="34" charset="0"/>
              </a:rPr>
              <a:t> recovery mechanisms:</a:t>
            </a:r>
          </a:p>
          <a:p>
            <a:pPr lvl="1">
              <a:spcBef>
                <a:spcPct val="0"/>
              </a:spcBef>
              <a:buClr>
                <a:srgbClr val="CC0000"/>
              </a:buClr>
            </a:pPr>
            <a:r>
              <a:rPr lang="en-US" altLang="en-US" sz="2000" dirty="0">
                <a:latin typeface="Arial" panose="020B0604020202020204" pitchFamily="34" charset="0"/>
              </a:rPr>
              <a:t>Keep result computation separate from commit	</a:t>
            </a:r>
          </a:p>
          <a:p>
            <a:pPr lvl="1">
              <a:spcBef>
                <a:spcPct val="0"/>
              </a:spcBef>
              <a:buClr>
                <a:srgbClr val="CC0000"/>
              </a:buClr>
            </a:pPr>
            <a:r>
              <a:rPr lang="en-US" altLang="en-US" sz="2000" dirty="0">
                <a:latin typeface="Arial" panose="020B0604020202020204" pitchFamily="34" charset="0"/>
              </a:rPr>
              <a:t>Kill instructions following branch in pipeline</a:t>
            </a:r>
          </a:p>
          <a:p>
            <a:pPr lvl="1">
              <a:spcBef>
                <a:spcPct val="0"/>
              </a:spcBef>
              <a:buClr>
                <a:srgbClr val="CC0000"/>
              </a:buClr>
            </a:pPr>
            <a:r>
              <a:rPr lang="en-US" altLang="en-US" sz="2000" dirty="0">
                <a:latin typeface="Arial" panose="020B0604020202020204" pitchFamily="34" charset="0"/>
              </a:rPr>
              <a:t>Restore state to that following branch</a:t>
            </a:r>
          </a:p>
        </p:txBody>
      </p:sp>
    </p:spTree>
    <p:extLst>
      <p:ext uri="{BB962C8B-B14F-4D97-AF65-F5344CB8AC3E}">
        <p14:creationId xmlns:p14="http://schemas.microsoft.com/office/powerpoint/2010/main" val="188144011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134</a:t>
            </a:fld>
            <a:endParaRPr lang="en-US" altLang="en-US"/>
          </a:p>
        </p:txBody>
      </p:sp>
      <p:sp>
        <p:nvSpPr>
          <p:cNvPr id="45059" name="Text Box 2"/>
          <p:cNvSpPr txBox="1">
            <a:spLocks noChangeArrowheads="1"/>
          </p:cNvSpPr>
          <p:nvPr/>
        </p:nvSpPr>
        <p:spPr bwMode="auto">
          <a:xfrm>
            <a:off x="441324" y="396875"/>
            <a:ext cx="802534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Static Branch Prediction</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 name="Rectangle 3"/>
          <p:cNvSpPr>
            <a:spLocks noChangeArrowheads="1"/>
          </p:cNvSpPr>
          <p:nvPr/>
        </p:nvSpPr>
        <p:spPr bwMode="auto">
          <a:xfrm>
            <a:off x="584200" y="1182257"/>
            <a:ext cx="7150100" cy="461665"/>
          </a:xfrm>
          <a:prstGeom prst="rect">
            <a:avLst/>
          </a:prstGeom>
          <a:noFill/>
          <a:ln w="25400">
            <a:noFill/>
            <a:miter lim="800000"/>
            <a:headEnd/>
            <a:tailEnd/>
          </a:ln>
          <a:effectLst/>
        </p:spPr>
        <p:txBody>
          <a:bodyPr>
            <a:prstTxWarp prst="textNoShape">
              <a:avLst/>
            </a:prstTxWarp>
            <a:spAutoFit/>
          </a:bodyPr>
          <a:lstStyle/>
          <a:p>
            <a:pPr eaLnBrk="1" hangingPunct="1">
              <a:spcBef>
                <a:spcPct val="0"/>
              </a:spcBef>
            </a:pPr>
            <a:r>
              <a:rPr lang="en-US" sz="2400" dirty="0">
                <a:solidFill>
                  <a:prstClr val="black"/>
                </a:solidFill>
                <a:latin typeface="Calibri"/>
                <a:ea typeface="ＭＳ Ｐゴシック"/>
                <a:cs typeface="Calibri"/>
              </a:rPr>
              <a:t>Overall probability a branch is taken is ~60-70% but:</a:t>
            </a:r>
          </a:p>
        </p:txBody>
      </p:sp>
      <p:sp>
        <p:nvSpPr>
          <p:cNvPr id="7" name="Text Box 4"/>
          <p:cNvSpPr txBox="1">
            <a:spLocks noChangeArrowheads="1"/>
          </p:cNvSpPr>
          <p:nvPr/>
        </p:nvSpPr>
        <p:spPr bwMode="auto">
          <a:xfrm>
            <a:off x="661988" y="3747657"/>
            <a:ext cx="8113712" cy="2677656"/>
          </a:xfrm>
          <a:prstGeom prst="rect">
            <a:avLst/>
          </a:prstGeom>
          <a:noFill/>
          <a:ln w="25400">
            <a:noFill/>
            <a:miter lim="800000"/>
            <a:headEnd/>
            <a:tailEnd/>
          </a:ln>
          <a:effectLst/>
        </p:spPr>
        <p:txBody>
          <a:bodyPr>
            <a:prstTxWarp prst="textNoShape">
              <a:avLst/>
            </a:prstTxWarp>
            <a:spAutoFit/>
          </a:bodyPr>
          <a:lstStyle/>
          <a:p>
            <a:pPr eaLnBrk="1" hangingPunct="1">
              <a:spcBef>
                <a:spcPct val="0"/>
              </a:spcBef>
            </a:pPr>
            <a:r>
              <a:rPr lang="en-US" sz="2400" dirty="0">
                <a:solidFill>
                  <a:srgbClr val="000000"/>
                </a:solidFill>
                <a:latin typeface="Calibri"/>
                <a:ea typeface="ＭＳ Ｐゴシック"/>
                <a:cs typeface="Calibri"/>
              </a:rPr>
              <a:t>ISA can attach preferred direction semantics to branches, e.g., Motorola MC88110</a:t>
            </a:r>
          </a:p>
          <a:p>
            <a:pPr lvl="1" eaLnBrk="1" hangingPunct="1">
              <a:spcBef>
                <a:spcPct val="0"/>
              </a:spcBef>
            </a:pPr>
            <a:r>
              <a:rPr lang="en-US" sz="2400" dirty="0">
                <a:solidFill>
                  <a:srgbClr val="000000"/>
                </a:solidFill>
                <a:latin typeface="Calibri"/>
                <a:ea typeface="ＭＳ Ｐゴシック"/>
                <a:cs typeface="Calibri"/>
              </a:rPr>
              <a:t>bne0</a:t>
            </a:r>
            <a:r>
              <a:rPr lang="en-US" sz="2400" i="1" dirty="0">
                <a:solidFill>
                  <a:srgbClr val="000000"/>
                </a:solidFill>
                <a:latin typeface="Calibri"/>
                <a:ea typeface="ＭＳ Ｐゴシック"/>
                <a:cs typeface="Calibri"/>
              </a:rPr>
              <a:t> (preferred  taken)	 </a:t>
            </a:r>
            <a:r>
              <a:rPr lang="en-US" sz="2400" dirty="0">
                <a:solidFill>
                  <a:srgbClr val="000000"/>
                </a:solidFill>
                <a:latin typeface="Calibri"/>
                <a:ea typeface="ＭＳ Ｐゴシック"/>
                <a:cs typeface="Calibri"/>
              </a:rPr>
              <a:t>beq0</a:t>
            </a:r>
            <a:r>
              <a:rPr lang="en-US" sz="2400" i="1" dirty="0">
                <a:solidFill>
                  <a:srgbClr val="000000"/>
                </a:solidFill>
                <a:latin typeface="Calibri"/>
                <a:ea typeface="ＭＳ Ｐゴシック"/>
                <a:cs typeface="Calibri"/>
              </a:rPr>
              <a:t> (not taken)</a:t>
            </a:r>
          </a:p>
          <a:p>
            <a:pPr eaLnBrk="1" hangingPunct="1">
              <a:spcBef>
                <a:spcPct val="0"/>
              </a:spcBef>
            </a:pPr>
            <a:endParaRPr lang="en-US" sz="2400" dirty="0">
              <a:solidFill>
                <a:srgbClr val="000000"/>
              </a:solidFill>
              <a:latin typeface="Calibri"/>
              <a:ea typeface="ＭＳ Ｐゴシック"/>
              <a:cs typeface="Calibri"/>
            </a:endParaRPr>
          </a:p>
          <a:p>
            <a:pPr eaLnBrk="1" hangingPunct="1">
              <a:spcBef>
                <a:spcPct val="0"/>
              </a:spcBef>
            </a:pPr>
            <a:r>
              <a:rPr lang="en-US" sz="2400" dirty="0">
                <a:solidFill>
                  <a:srgbClr val="000000"/>
                </a:solidFill>
                <a:latin typeface="Calibri"/>
                <a:ea typeface="ＭＳ Ｐゴシック"/>
                <a:cs typeface="Calibri"/>
              </a:rPr>
              <a:t>ISA can allow arbitrary choice of statically predicted direction, e.g., HP PA-RISC, Intel IA-64</a:t>
            </a:r>
            <a:br>
              <a:rPr lang="en-US" sz="2400" dirty="0">
                <a:solidFill>
                  <a:srgbClr val="000000"/>
                </a:solidFill>
                <a:latin typeface="Calibri"/>
                <a:ea typeface="ＭＳ Ｐゴシック"/>
                <a:cs typeface="Calibri"/>
              </a:rPr>
            </a:br>
            <a:r>
              <a:rPr lang="en-US" sz="2400" dirty="0">
                <a:solidFill>
                  <a:srgbClr val="000000"/>
                </a:solidFill>
                <a:latin typeface="Calibri"/>
                <a:ea typeface="ＭＳ Ｐゴシック"/>
                <a:cs typeface="Calibri"/>
              </a:rPr>
              <a:t>      typically reported as ~80% accurate</a:t>
            </a:r>
          </a:p>
        </p:txBody>
      </p:sp>
      <p:grpSp>
        <p:nvGrpSpPr>
          <p:cNvPr id="8" name="Group 5"/>
          <p:cNvGrpSpPr>
            <a:grpSpLocks/>
          </p:cNvGrpSpPr>
          <p:nvPr/>
        </p:nvGrpSpPr>
        <p:grpSpPr bwMode="auto">
          <a:xfrm>
            <a:off x="2997200" y="1728357"/>
            <a:ext cx="1346200" cy="1709738"/>
            <a:chOff x="1696" y="912"/>
            <a:chExt cx="848" cy="1077"/>
          </a:xfrm>
        </p:grpSpPr>
        <p:sp>
          <p:nvSpPr>
            <p:cNvPr id="9" name="AutoShape 6"/>
            <p:cNvSpPr>
              <a:spLocks noChangeArrowheads="1"/>
            </p:cNvSpPr>
            <p:nvPr/>
          </p:nvSpPr>
          <p:spPr bwMode="auto">
            <a:xfrm>
              <a:off x="2271" y="1121"/>
              <a:ext cx="96" cy="96"/>
            </a:xfrm>
            <a:prstGeom prst="flowChartSummingJunction">
              <a:avLst/>
            </a:prstGeom>
            <a:solidFill>
              <a:schemeClr val="bg1"/>
            </a:solidFill>
            <a:ln w="25400">
              <a:solidFill>
                <a:schemeClr val="tx1"/>
              </a:solidFill>
              <a:round/>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Calibri"/>
                <a:ea typeface="ＭＳ Ｐゴシック"/>
                <a:cs typeface="Calibri"/>
              </a:endParaRPr>
            </a:p>
          </p:txBody>
        </p:sp>
        <p:sp>
          <p:nvSpPr>
            <p:cNvPr id="10" name="AutoShape 7"/>
            <p:cNvSpPr>
              <a:spLocks noChangeArrowheads="1"/>
            </p:cNvSpPr>
            <p:nvPr/>
          </p:nvSpPr>
          <p:spPr bwMode="auto">
            <a:xfrm>
              <a:off x="2112" y="1536"/>
              <a:ext cx="432" cy="288"/>
            </a:xfrm>
            <a:prstGeom prst="flowChartDecision">
              <a:avLst/>
            </a:prstGeom>
            <a:solidFill>
              <a:schemeClr val="bg1"/>
            </a:solidFill>
            <a:ln w="25400">
              <a:solidFill>
                <a:schemeClr val="tx1"/>
              </a:solidFill>
              <a:miter lim="800000"/>
              <a:headEnd/>
              <a:tailEnd/>
            </a:ln>
            <a:effectLst/>
          </p:spPr>
          <p:txBody>
            <a:bodyPr wrap="none" anchor="ctr">
              <a:prstTxWarp prst="textNoShape">
                <a:avLst/>
              </a:prstTxWarp>
            </a:bodyPr>
            <a:lstStyle/>
            <a:p>
              <a:pPr eaLnBrk="1" hangingPunct="1">
                <a:spcBef>
                  <a:spcPct val="0"/>
                </a:spcBef>
              </a:pPr>
              <a:endParaRPr lang="en-US" sz="1800" dirty="0">
                <a:solidFill>
                  <a:srgbClr val="000000"/>
                </a:solidFill>
                <a:latin typeface="Calibri"/>
                <a:ea typeface="ＭＳ Ｐゴシック"/>
                <a:cs typeface="Calibri"/>
              </a:endParaRPr>
            </a:p>
          </p:txBody>
        </p:sp>
        <p:sp>
          <p:nvSpPr>
            <p:cNvPr id="11" name="Line 8"/>
            <p:cNvSpPr>
              <a:spLocks noChangeShapeType="1"/>
            </p:cNvSpPr>
            <p:nvPr/>
          </p:nvSpPr>
          <p:spPr bwMode="auto">
            <a:xfrm flipH="1">
              <a:off x="2304" y="1217"/>
              <a:ext cx="13" cy="319"/>
            </a:xfrm>
            <a:prstGeom prst="line">
              <a:avLst/>
            </a:prstGeom>
            <a:noFill/>
            <a:ln w="25400">
              <a:solidFill>
                <a:schemeClr val="tx1"/>
              </a:solidFill>
              <a:round/>
              <a:headEnd/>
              <a:tailEnd type="triangle" w="lg" len="lg"/>
            </a:ln>
            <a:effectLst/>
          </p:spPr>
          <p:txBody>
            <a:bodyPr wrap="none" anchor="ctr">
              <a:prstTxWarp prst="textNoShape">
                <a:avLst/>
              </a:prstTxWarp>
            </a:bodyPr>
            <a:lstStyle/>
            <a:p>
              <a:pPr eaLnBrk="1" hangingPunct="1">
                <a:spcBef>
                  <a:spcPct val="0"/>
                </a:spcBef>
              </a:pPr>
              <a:endParaRPr lang="en-US" sz="1800">
                <a:solidFill>
                  <a:prstClr val="black"/>
                </a:solidFill>
                <a:latin typeface="Calibri"/>
                <a:ea typeface="ＭＳ Ｐゴシック"/>
                <a:cs typeface="Calibri"/>
              </a:endParaRPr>
            </a:p>
          </p:txBody>
        </p:sp>
        <p:sp>
          <p:nvSpPr>
            <p:cNvPr id="12" name="Line 9"/>
            <p:cNvSpPr>
              <a:spLocks noChangeShapeType="1"/>
            </p:cNvSpPr>
            <p:nvPr/>
          </p:nvSpPr>
          <p:spPr bwMode="auto">
            <a:xfrm flipH="1">
              <a:off x="2304" y="1824"/>
              <a:ext cx="16" cy="165"/>
            </a:xfrm>
            <a:prstGeom prst="line">
              <a:avLst/>
            </a:prstGeom>
            <a:noFill/>
            <a:ln w="25400">
              <a:solidFill>
                <a:schemeClr val="tx1"/>
              </a:solidFill>
              <a:round/>
              <a:headEnd/>
              <a:tailEnd type="triangle" w="lg" len="lg"/>
            </a:ln>
            <a:effectLst/>
          </p:spPr>
          <p:txBody>
            <a:bodyPr wrap="none" anchor="ctr">
              <a:prstTxWarp prst="textNoShape">
                <a:avLst/>
              </a:prstTxWarp>
            </a:bodyPr>
            <a:lstStyle/>
            <a:p>
              <a:pPr eaLnBrk="1" hangingPunct="1">
                <a:spcBef>
                  <a:spcPct val="0"/>
                </a:spcBef>
              </a:pPr>
              <a:endParaRPr lang="en-US" sz="1800">
                <a:solidFill>
                  <a:prstClr val="black"/>
                </a:solidFill>
                <a:latin typeface="Calibri"/>
                <a:ea typeface="ＭＳ Ｐゴシック"/>
                <a:cs typeface="Calibri"/>
              </a:endParaRPr>
            </a:p>
          </p:txBody>
        </p:sp>
        <p:sp>
          <p:nvSpPr>
            <p:cNvPr id="13" name="Line 10"/>
            <p:cNvSpPr>
              <a:spLocks noChangeShapeType="1"/>
            </p:cNvSpPr>
            <p:nvPr/>
          </p:nvSpPr>
          <p:spPr bwMode="auto">
            <a:xfrm>
              <a:off x="2304" y="912"/>
              <a:ext cx="15" cy="220"/>
            </a:xfrm>
            <a:prstGeom prst="line">
              <a:avLst/>
            </a:prstGeom>
            <a:noFill/>
            <a:ln w="25400">
              <a:solidFill>
                <a:schemeClr val="tx1"/>
              </a:solidFill>
              <a:round/>
              <a:headEnd/>
              <a:tailEnd type="triangle" w="lg" len="lg"/>
            </a:ln>
            <a:effectLst/>
          </p:spPr>
          <p:txBody>
            <a:bodyPr wrap="none" anchor="ctr">
              <a:prstTxWarp prst="textNoShape">
                <a:avLst/>
              </a:prstTxWarp>
            </a:bodyPr>
            <a:lstStyle/>
            <a:p>
              <a:pPr eaLnBrk="1" hangingPunct="1">
                <a:spcBef>
                  <a:spcPct val="0"/>
                </a:spcBef>
              </a:pPr>
              <a:endParaRPr lang="en-US" sz="1800">
                <a:solidFill>
                  <a:prstClr val="black"/>
                </a:solidFill>
                <a:latin typeface="Calibri"/>
                <a:ea typeface="ＭＳ Ｐゴシック"/>
                <a:cs typeface="Calibri"/>
              </a:endParaRPr>
            </a:p>
          </p:txBody>
        </p:sp>
        <p:sp>
          <p:nvSpPr>
            <p:cNvPr id="14" name="Freeform 11"/>
            <p:cNvSpPr>
              <a:spLocks/>
            </p:cNvSpPr>
            <p:nvPr/>
          </p:nvSpPr>
          <p:spPr bwMode="auto">
            <a:xfrm>
              <a:off x="1696" y="1172"/>
              <a:ext cx="579" cy="508"/>
            </a:xfrm>
            <a:custGeom>
              <a:avLst/>
              <a:gdLst/>
              <a:ahLst/>
              <a:cxnLst>
                <a:cxn ang="0">
                  <a:pos x="398" y="719"/>
                </a:cxn>
                <a:cxn ang="0">
                  <a:pos x="0" y="719"/>
                </a:cxn>
                <a:cxn ang="0">
                  <a:pos x="0" y="0"/>
                </a:cxn>
                <a:cxn ang="0">
                  <a:pos x="579" y="0"/>
                </a:cxn>
              </a:cxnLst>
              <a:rect l="0" t="0" r="r" b="b"/>
              <a:pathLst>
                <a:path w="579" h="719">
                  <a:moveTo>
                    <a:pt x="398" y="719"/>
                  </a:moveTo>
                  <a:lnTo>
                    <a:pt x="0" y="719"/>
                  </a:lnTo>
                  <a:lnTo>
                    <a:pt x="0" y="0"/>
                  </a:lnTo>
                  <a:lnTo>
                    <a:pt x="579" y="0"/>
                  </a:lnTo>
                </a:path>
              </a:pathLst>
            </a:custGeom>
            <a:noFill/>
            <a:ln w="25400" cap="flat" cmpd="sng">
              <a:solidFill>
                <a:schemeClr val="tx1"/>
              </a:solidFill>
              <a:prstDash val="solid"/>
              <a:round/>
              <a:headEnd type="none" w="med" len="med"/>
              <a:tailEnd type="triangle" w="lg" len="lg"/>
            </a:ln>
            <a:effectLst/>
          </p:spPr>
          <p:txBody>
            <a:bodyPr wrap="none" anchor="ctr">
              <a:prstTxWarp prst="textNoShape">
                <a:avLst/>
              </a:prstTxWarp>
            </a:bodyPr>
            <a:lstStyle/>
            <a:p>
              <a:pPr eaLnBrk="1" hangingPunct="1">
                <a:spcBef>
                  <a:spcPct val="0"/>
                </a:spcBef>
              </a:pPr>
              <a:endParaRPr lang="en-US" sz="1800">
                <a:solidFill>
                  <a:prstClr val="black"/>
                </a:solidFill>
                <a:latin typeface="Calibri"/>
                <a:ea typeface="ＭＳ Ｐゴシック"/>
                <a:cs typeface="Calibri"/>
              </a:endParaRPr>
            </a:p>
          </p:txBody>
        </p:sp>
      </p:grpSp>
      <p:grpSp>
        <p:nvGrpSpPr>
          <p:cNvPr id="15" name="Group 12"/>
          <p:cNvGrpSpPr>
            <a:grpSpLocks/>
          </p:cNvGrpSpPr>
          <p:nvPr/>
        </p:nvGrpSpPr>
        <p:grpSpPr bwMode="auto">
          <a:xfrm>
            <a:off x="5892800" y="1728357"/>
            <a:ext cx="1309688" cy="1720850"/>
            <a:chOff x="3975" y="960"/>
            <a:chExt cx="825" cy="1084"/>
          </a:xfrm>
        </p:grpSpPr>
        <p:sp>
          <p:nvSpPr>
            <p:cNvPr id="16" name="Line 13"/>
            <p:cNvSpPr>
              <a:spLocks noChangeShapeType="1"/>
            </p:cNvSpPr>
            <p:nvPr/>
          </p:nvSpPr>
          <p:spPr bwMode="auto">
            <a:xfrm flipH="1">
              <a:off x="4608" y="1344"/>
              <a:ext cx="0" cy="288"/>
            </a:xfrm>
            <a:prstGeom prst="line">
              <a:avLst/>
            </a:prstGeom>
            <a:noFill/>
            <a:ln w="25400">
              <a:solidFill>
                <a:schemeClr val="tx1"/>
              </a:solidFill>
              <a:round/>
              <a:headEnd/>
              <a:tailEnd type="triangle" w="lg" len="lg"/>
            </a:ln>
            <a:effectLst/>
          </p:spPr>
          <p:txBody>
            <a:bodyPr wrap="none" anchor="ctr">
              <a:prstTxWarp prst="textNoShape">
                <a:avLst/>
              </a:prstTxWarp>
            </a:bodyPr>
            <a:lstStyle/>
            <a:p>
              <a:pPr eaLnBrk="1" hangingPunct="1">
                <a:spcBef>
                  <a:spcPct val="0"/>
                </a:spcBef>
              </a:pPr>
              <a:endParaRPr lang="en-US" sz="1800">
                <a:solidFill>
                  <a:prstClr val="black"/>
                </a:solidFill>
                <a:latin typeface="Calibri"/>
                <a:ea typeface="ＭＳ Ｐゴシック"/>
                <a:cs typeface="Calibri"/>
              </a:endParaRPr>
            </a:p>
          </p:txBody>
        </p:sp>
        <p:sp>
          <p:nvSpPr>
            <p:cNvPr id="17" name="AutoShape 14"/>
            <p:cNvSpPr>
              <a:spLocks noChangeArrowheads="1"/>
            </p:cNvSpPr>
            <p:nvPr/>
          </p:nvSpPr>
          <p:spPr bwMode="auto">
            <a:xfrm>
              <a:off x="4560" y="1632"/>
              <a:ext cx="96" cy="96"/>
            </a:xfrm>
            <a:prstGeom prst="flowChartSummingJunction">
              <a:avLst/>
            </a:prstGeom>
            <a:solidFill>
              <a:schemeClr val="bg1"/>
            </a:solidFill>
            <a:ln w="25400">
              <a:solidFill>
                <a:schemeClr val="tx1"/>
              </a:solidFill>
              <a:round/>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Calibri"/>
                <a:ea typeface="ＭＳ Ｐゴシック"/>
                <a:cs typeface="Calibri"/>
              </a:endParaRPr>
            </a:p>
          </p:txBody>
        </p:sp>
        <p:sp>
          <p:nvSpPr>
            <p:cNvPr id="18" name="Line 15"/>
            <p:cNvSpPr>
              <a:spLocks noChangeShapeType="1"/>
            </p:cNvSpPr>
            <p:nvPr/>
          </p:nvSpPr>
          <p:spPr bwMode="auto">
            <a:xfrm>
              <a:off x="4608" y="960"/>
              <a:ext cx="0" cy="144"/>
            </a:xfrm>
            <a:prstGeom prst="line">
              <a:avLst/>
            </a:prstGeom>
            <a:noFill/>
            <a:ln w="25400">
              <a:solidFill>
                <a:schemeClr val="tx1"/>
              </a:solidFill>
              <a:round/>
              <a:headEnd/>
              <a:tailEnd type="triangle" w="lg" len="lg"/>
            </a:ln>
            <a:effectLst/>
          </p:spPr>
          <p:txBody>
            <a:bodyPr wrap="none" anchor="ctr">
              <a:prstTxWarp prst="textNoShape">
                <a:avLst/>
              </a:prstTxWarp>
            </a:bodyPr>
            <a:lstStyle/>
            <a:p>
              <a:pPr eaLnBrk="1" hangingPunct="1">
                <a:spcBef>
                  <a:spcPct val="0"/>
                </a:spcBef>
              </a:pPr>
              <a:endParaRPr lang="en-US" sz="1800">
                <a:solidFill>
                  <a:prstClr val="black"/>
                </a:solidFill>
                <a:latin typeface="Calibri"/>
                <a:ea typeface="ＭＳ Ｐゴシック"/>
                <a:cs typeface="Calibri"/>
              </a:endParaRPr>
            </a:p>
          </p:txBody>
        </p:sp>
        <p:sp>
          <p:nvSpPr>
            <p:cNvPr id="19" name="Line 16"/>
            <p:cNvSpPr>
              <a:spLocks noChangeShapeType="1"/>
            </p:cNvSpPr>
            <p:nvPr/>
          </p:nvSpPr>
          <p:spPr bwMode="auto">
            <a:xfrm>
              <a:off x="4608" y="1728"/>
              <a:ext cx="2" cy="316"/>
            </a:xfrm>
            <a:prstGeom prst="line">
              <a:avLst/>
            </a:prstGeom>
            <a:noFill/>
            <a:ln w="25400">
              <a:solidFill>
                <a:schemeClr val="tx1"/>
              </a:solidFill>
              <a:round/>
              <a:headEnd/>
              <a:tailEnd type="triangle" w="lg" len="lg"/>
            </a:ln>
            <a:effectLst/>
          </p:spPr>
          <p:txBody>
            <a:bodyPr wrap="none" anchor="ctr">
              <a:prstTxWarp prst="textNoShape">
                <a:avLst/>
              </a:prstTxWarp>
            </a:bodyPr>
            <a:lstStyle/>
            <a:p>
              <a:pPr eaLnBrk="1" hangingPunct="1">
                <a:spcBef>
                  <a:spcPct val="0"/>
                </a:spcBef>
              </a:pPr>
              <a:endParaRPr lang="en-US" sz="1800">
                <a:solidFill>
                  <a:prstClr val="black"/>
                </a:solidFill>
                <a:latin typeface="Calibri"/>
                <a:ea typeface="ＭＳ Ｐゴシック"/>
                <a:cs typeface="Calibri"/>
              </a:endParaRPr>
            </a:p>
          </p:txBody>
        </p:sp>
        <p:sp>
          <p:nvSpPr>
            <p:cNvPr id="20" name="Freeform 17"/>
            <p:cNvSpPr>
              <a:spLocks/>
            </p:cNvSpPr>
            <p:nvPr/>
          </p:nvSpPr>
          <p:spPr bwMode="auto">
            <a:xfrm flipV="1">
              <a:off x="3975" y="1263"/>
              <a:ext cx="579" cy="417"/>
            </a:xfrm>
            <a:custGeom>
              <a:avLst/>
              <a:gdLst/>
              <a:ahLst/>
              <a:cxnLst>
                <a:cxn ang="0">
                  <a:pos x="398" y="719"/>
                </a:cxn>
                <a:cxn ang="0">
                  <a:pos x="0" y="719"/>
                </a:cxn>
                <a:cxn ang="0">
                  <a:pos x="0" y="0"/>
                </a:cxn>
                <a:cxn ang="0">
                  <a:pos x="579" y="0"/>
                </a:cxn>
              </a:cxnLst>
              <a:rect l="0" t="0" r="r" b="b"/>
              <a:pathLst>
                <a:path w="579" h="719">
                  <a:moveTo>
                    <a:pt x="398" y="719"/>
                  </a:moveTo>
                  <a:lnTo>
                    <a:pt x="0" y="719"/>
                  </a:lnTo>
                  <a:lnTo>
                    <a:pt x="0" y="0"/>
                  </a:lnTo>
                  <a:lnTo>
                    <a:pt x="579" y="0"/>
                  </a:lnTo>
                </a:path>
              </a:pathLst>
            </a:custGeom>
            <a:noFill/>
            <a:ln w="25400" cap="flat" cmpd="sng">
              <a:solidFill>
                <a:schemeClr val="tx1"/>
              </a:solidFill>
              <a:prstDash val="solid"/>
              <a:round/>
              <a:headEnd type="none" w="med" len="med"/>
              <a:tailEnd type="triangle" w="lg" len="lg"/>
            </a:ln>
            <a:effectLst/>
          </p:spPr>
          <p:txBody>
            <a:bodyPr wrap="none" anchor="ctr">
              <a:prstTxWarp prst="textNoShape">
                <a:avLst/>
              </a:prstTxWarp>
            </a:bodyPr>
            <a:lstStyle/>
            <a:p>
              <a:pPr eaLnBrk="1" hangingPunct="1">
                <a:spcBef>
                  <a:spcPct val="0"/>
                </a:spcBef>
              </a:pPr>
              <a:endParaRPr lang="en-US" sz="1800">
                <a:solidFill>
                  <a:prstClr val="black"/>
                </a:solidFill>
                <a:latin typeface="Calibri"/>
                <a:ea typeface="ＭＳ Ｐゴシック"/>
                <a:cs typeface="Calibri"/>
              </a:endParaRPr>
            </a:p>
          </p:txBody>
        </p:sp>
        <p:sp>
          <p:nvSpPr>
            <p:cNvPr id="21" name="AutoShape 18"/>
            <p:cNvSpPr>
              <a:spLocks noChangeArrowheads="1"/>
            </p:cNvSpPr>
            <p:nvPr/>
          </p:nvSpPr>
          <p:spPr bwMode="auto">
            <a:xfrm>
              <a:off x="4368" y="1104"/>
              <a:ext cx="432" cy="288"/>
            </a:xfrm>
            <a:prstGeom prst="flowChartDecision">
              <a:avLst/>
            </a:prstGeom>
            <a:solidFill>
              <a:schemeClr val="bg1"/>
            </a:solidFill>
            <a:ln w="25400">
              <a:solidFill>
                <a:schemeClr val="tx1"/>
              </a:solidFill>
              <a:miter lim="800000"/>
              <a:headEnd/>
              <a:tailEnd/>
            </a:ln>
            <a:effectLst/>
          </p:spPr>
          <p:txBody>
            <a:bodyPr wrap="none" anchor="ctr">
              <a:prstTxWarp prst="textNoShape">
                <a:avLst/>
              </a:prstTxWarp>
            </a:bodyPr>
            <a:lstStyle/>
            <a:p>
              <a:pPr eaLnBrk="1" hangingPunct="1">
                <a:spcBef>
                  <a:spcPct val="0"/>
                </a:spcBef>
              </a:pPr>
              <a:endParaRPr lang="en-US" sz="1800" dirty="0">
                <a:solidFill>
                  <a:prstClr val="black"/>
                </a:solidFill>
                <a:latin typeface="Calibri"/>
                <a:ea typeface="ＭＳ Ｐゴシック"/>
                <a:cs typeface="Calibri"/>
              </a:endParaRPr>
            </a:p>
          </p:txBody>
        </p:sp>
      </p:grpSp>
      <p:sp>
        <p:nvSpPr>
          <p:cNvPr id="22" name="Text Box 19"/>
          <p:cNvSpPr txBox="1">
            <a:spLocks noChangeArrowheads="1"/>
          </p:cNvSpPr>
          <p:nvPr/>
        </p:nvSpPr>
        <p:spPr bwMode="auto">
          <a:xfrm>
            <a:off x="1414463" y="2152220"/>
            <a:ext cx="1485565" cy="830997"/>
          </a:xfrm>
          <a:prstGeom prst="rect">
            <a:avLst/>
          </a:prstGeom>
          <a:noFill/>
          <a:ln w="25400">
            <a:noFill/>
            <a:miter lim="800000"/>
            <a:headEnd/>
            <a:tailEnd/>
          </a:ln>
          <a:effectLst/>
        </p:spPr>
        <p:txBody>
          <a:bodyPr wrap="none">
            <a:prstTxWarp prst="textNoShape">
              <a:avLst/>
            </a:prstTxWarp>
            <a:spAutoFit/>
          </a:bodyPr>
          <a:lstStyle/>
          <a:p>
            <a:pPr eaLnBrk="1" hangingPunct="1">
              <a:spcBef>
                <a:spcPct val="0"/>
              </a:spcBef>
            </a:pPr>
            <a:r>
              <a:rPr lang="en-US" sz="2400" i="1" dirty="0">
                <a:solidFill>
                  <a:srgbClr val="56127A"/>
                </a:solidFill>
                <a:latin typeface="Calibri"/>
                <a:ea typeface="ＭＳ Ｐゴシック"/>
                <a:cs typeface="Calibri"/>
              </a:rPr>
              <a:t>backward</a:t>
            </a:r>
          </a:p>
          <a:p>
            <a:pPr eaLnBrk="1" hangingPunct="1">
              <a:spcBef>
                <a:spcPct val="0"/>
              </a:spcBef>
            </a:pPr>
            <a:r>
              <a:rPr lang="en-US" sz="2400" i="1" dirty="0">
                <a:solidFill>
                  <a:srgbClr val="56127A"/>
                </a:solidFill>
                <a:latin typeface="Calibri"/>
                <a:ea typeface="ＭＳ Ｐゴシック"/>
                <a:cs typeface="Calibri"/>
              </a:rPr>
              <a:t>90%</a:t>
            </a:r>
          </a:p>
        </p:txBody>
      </p:sp>
      <p:sp>
        <p:nvSpPr>
          <p:cNvPr id="23" name="Text Box 20"/>
          <p:cNvSpPr txBox="1">
            <a:spLocks noChangeArrowheads="1"/>
          </p:cNvSpPr>
          <p:nvPr/>
        </p:nvSpPr>
        <p:spPr bwMode="auto">
          <a:xfrm>
            <a:off x="4618038" y="2152220"/>
            <a:ext cx="1268734" cy="830997"/>
          </a:xfrm>
          <a:prstGeom prst="rect">
            <a:avLst/>
          </a:prstGeom>
          <a:noFill/>
          <a:ln w="25400">
            <a:noFill/>
            <a:miter lim="800000"/>
            <a:headEnd/>
            <a:tailEnd/>
          </a:ln>
          <a:effectLst/>
        </p:spPr>
        <p:txBody>
          <a:bodyPr wrap="none">
            <a:prstTxWarp prst="textNoShape">
              <a:avLst/>
            </a:prstTxWarp>
            <a:spAutoFit/>
          </a:bodyPr>
          <a:lstStyle/>
          <a:p>
            <a:pPr eaLnBrk="1" hangingPunct="1">
              <a:spcBef>
                <a:spcPct val="0"/>
              </a:spcBef>
            </a:pPr>
            <a:r>
              <a:rPr lang="en-US" sz="2400" i="1" dirty="0">
                <a:solidFill>
                  <a:srgbClr val="56127A"/>
                </a:solidFill>
                <a:latin typeface="Calibri"/>
                <a:ea typeface="ＭＳ Ｐゴシック"/>
                <a:cs typeface="Calibri"/>
              </a:rPr>
              <a:t>forward</a:t>
            </a:r>
          </a:p>
          <a:p>
            <a:pPr eaLnBrk="1" hangingPunct="1">
              <a:spcBef>
                <a:spcPct val="0"/>
              </a:spcBef>
            </a:pPr>
            <a:r>
              <a:rPr lang="en-US" sz="2400" i="1" dirty="0">
                <a:solidFill>
                  <a:srgbClr val="56127A"/>
                </a:solidFill>
                <a:latin typeface="Calibri"/>
                <a:ea typeface="ＭＳ Ｐゴシック"/>
                <a:cs typeface="Calibri"/>
              </a:rPr>
              <a:t>50%</a:t>
            </a:r>
          </a:p>
        </p:txBody>
      </p:sp>
    </p:spTree>
    <p:extLst>
      <p:ext uri="{BB962C8B-B14F-4D97-AF65-F5344CB8AC3E}">
        <p14:creationId xmlns:p14="http://schemas.microsoft.com/office/powerpoint/2010/main" val="1184511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135</a:t>
            </a:fld>
            <a:endParaRPr lang="en-US" altLang="en-US"/>
          </a:p>
        </p:txBody>
      </p:sp>
      <p:sp>
        <p:nvSpPr>
          <p:cNvPr id="45059" name="Text Box 2"/>
          <p:cNvSpPr txBox="1">
            <a:spLocks noChangeArrowheads="1"/>
          </p:cNvSpPr>
          <p:nvPr/>
        </p:nvSpPr>
        <p:spPr bwMode="auto">
          <a:xfrm>
            <a:off x="381000" y="65782"/>
            <a:ext cx="8025343"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Dynamic Branch Prediction</a:t>
            </a:r>
            <a:br>
              <a:rPr lang="en-US" altLang="en-US" dirty="0">
                <a:solidFill>
                  <a:srgbClr val="CC0000"/>
                </a:solidFill>
                <a:latin typeface="Arial" panose="020B0604020202020204" pitchFamily="34" charset="0"/>
              </a:rPr>
            </a:br>
            <a:r>
              <a:rPr lang="en-US" altLang="en-US" dirty="0">
                <a:solidFill>
                  <a:srgbClr val="CC0000"/>
                </a:solidFill>
                <a:latin typeface="Arial" panose="020B0604020202020204" pitchFamily="34" charset="0"/>
              </a:rPr>
              <a:t>learning based on past behavior</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1" name="Text Box 4"/>
          <p:cNvSpPr txBox="1">
            <a:spLocks noChangeArrowheads="1"/>
          </p:cNvSpPr>
          <p:nvPr/>
        </p:nvSpPr>
        <p:spPr bwMode="auto">
          <a:xfrm>
            <a:off x="381000" y="1266251"/>
            <a:ext cx="8487833" cy="2431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
                <a:srgbClr val="CC0000"/>
              </a:buClr>
            </a:pPr>
            <a:r>
              <a:rPr lang="en-US" altLang="en-US" sz="2400" dirty="0">
                <a:latin typeface="Arial" panose="020B0604020202020204" pitchFamily="34" charset="0"/>
              </a:rPr>
              <a:t> Temporal correlation</a:t>
            </a:r>
          </a:p>
          <a:p>
            <a:pPr lvl="1">
              <a:spcBef>
                <a:spcPct val="0"/>
              </a:spcBef>
              <a:buClr>
                <a:srgbClr val="CC0000"/>
              </a:buClr>
            </a:pPr>
            <a:r>
              <a:rPr lang="en-US" altLang="en-US" sz="2000" dirty="0">
                <a:latin typeface="Arial" panose="020B0604020202020204" pitchFamily="34" charset="0"/>
              </a:rPr>
              <a:t>The way a branch resolves may be a good predictor of the way it will resolve at the next execution</a:t>
            </a:r>
          </a:p>
          <a:p>
            <a:pPr>
              <a:spcBef>
                <a:spcPct val="0"/>
              </a:spcBef>
              <a:buClr>
                <a:srgbClr val="CC0000"/>
              </a:buClr>
            </a:pPr>
            <a:endParaRPr lang="en-US" altLang="en-US" sz="2400" dirty="0">
              <a:latin typeface="Arial" panose="020B0604020202020204" pitchFamily="34" charset="0"/>
            </a:endParaRPr>
          </a:p>
          <a:p>
            <a:pPr>
              <a:spcBef>
                <a:spcPct val="0"/>
              </a:spcBef>
              <a:buClr>
                <a:srgbClr val="CC0000"/>
              </a:buClr>
            </a:pPr>
            <a:r>
              <a:rPr lang="en-US" altLang="en-US" sz="2400" dirty="0">
                <a:latin typeface="Arial" panose="020B0604020202020204" pitchFamily="34" charset="0"/>
              </a:rPr>
              <a:t> Spatial correlation </a:t>
            </a:r>
          </a:p>
          <a:p>
            <a:pPr lvl="1">
              <a:spcBef>
                <a:spcPct val="0"/>
              </a:spcBef>
              <a:buClr>
                <a:srgbClr val="CC0000"/>
              </a:buClr>
            </a:pPr>
            <a:r>
              <a:rPr lang="en-US" altLang="en-US" sz="2000" dirty="0">
                <a:latin typeface="Arial" panose="020B0604020202020204" pitchFamily="34" charset="0"/>
              </a:rPr>
              <a:t>Several branches may resolve in a highly correlated manner (a preferred path of execution)</a:t>
            </a:r>
          </a:p>
        </p:txBody>
      </p:sp>
    </p:spTree>
    <p:extLst>
      <p:ext uri="{BB962C8B-B14F-4D97-AF65-F5344CB8AC3E}">
        <p14:creationId xmlns:p14="http://schemas.microsoft.com/office/powerpoint/2010/main" val="175911670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136</a:t>
            </a:fld>
            <a:endParaRPr lang="en-US" altLang="en-US"/>
          </a:p>
        </p:txBody>
      </p:sp>
      <p:sp>
        <p:nvSpPr>
          <p:cNvPr id="45059" name="Text Box 2"/>
          <p:cNvSpPr txBox="1">
            <a:spLocks noChangeArrowheads="1"/>
          </p:cNvSpPr>
          <p:nvPr/>
        </p:nvSpPr>
        <p:spPr bwMode="auto">
          <a:xfrm>
            <a:off x="441324" y="396875"/>
            <a:ext cx="802534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Branch Prediction Bits</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1" name="Text Box 4"/>
          <p:cNvSpPr txBox="1">
            <a:spLocks noChangeArrowheads="1"/>
          </p:cNvSpPr>
          <p:nvPr/>
        </p:nvSpPr>
        <p:spPr bwMode="auto">
          <a:xfrm>
            <a:off x="381000" y="1266251"/>
            <a:ext cx="848783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
                <a:srgbClr val="CC0000"/>
              </a:buClr>
            </a:pPr>
            <a:r>
              <a:rPr lang="en-US" altLang="en-US" sz="2400" dirty="0">
                <a:latin typeface="Arial" panose="020B0604020202020204" pitchFamily="34" charset="0"/>
              </a:rPr>
              <a:t> Assume 2 BP bits per instruction</a:t>
            </a:r>
          </a:p>
          <a:p>
            <a:pPr>
              <a:spcBef>
                <a:spcPct val="0"/>
              </a:spcBef>
              <a:buClr>
                <a:srgbClr val="CC0000"/>
              </a:buClr>
            </a:pPr>
            <a:r>
              <a:rPr lang="en-US" altLang="en-US" sz="2400" dirty="0">
                <a:latin typeface="Arial" panose="020B0604020202020204" pitchFamily="34" charset="0"/>
              </a:rPr>
              <a:t> Change the prediction after two consecutive mistakes!</a:t>
            </a:r>
          </a:p>
        </p:txBody>
      </p:sp>
      <p:grpSp>
        <p:nvGrpSpPr>
          <p:cNvPr id="34" name="Group 3"/>
          <p:cNvGrpSpPr>
            <a:grpSpLocks/>
          </p:cNvGrpSpPr>
          <p:nvPr/>
        </p:nvGrpSpPr>
        <p:grpSpPr bwMode="auto">
          <a:xfrm>
            <a:off x="1465262" y="2104010"/>
            <a:ext cx="6477000" cy="3352800"/>
            <a:chOff x="1124" y="1600"/>
            <a:chExt cx="3331" cy="1672"/>
          </a:xfrm>
        </p:grpSpPr>
        <p:grpSp>
          <p:nvGrpSpPr>
            <p:cNvPr id="35" name="Group 4"/>
            <p:cNvGrpSpPr>
              <a:grpSpLocks/>
            </p:cNvGrpSpPr>
            <p:nvPr/>
          </p:nvGrpSpPr>
          <p:grpSpPr bwMode="auto">
            <a:xfrm>
              <a:off x="1869" y="1600"/>
              <a:ext cx="1544" cy="1672"/>
              <a:chOff x="1957" y="1124"/>
              <a:chExt cx="1544" cy="1672"/>
            </a:xfrm>
          </p:grpSpPr>
          <p:sp>
            <p:nvSpPr>
              <p:cNvPr id="56" name="Oval 5"/>
              <p:cNvSpPr>
                <a:spLocks noChangeArrowheads="1"/>
              </p:cNvSpPr>
              <p:nvPr/>
            </p:nvSpPr>
            <p:spPr bwMode="auto">
              <a:xfrm>
                <a:off x="1957" y="1716"/>
                <a:ext cx="448" cy="464"/>
              </a:xfrm>
              <a:prstGeom prst="ellipse">
                <a:avLst/>
              </a:prstGeom>
              <a:solidFill>
                <a:schemeClr val="bg1"/>
              </a:solidFill>
              <a:ln w="25400">
                <a:solidFill>
                  <a:schemeClr val="tx1"/>
                </a:solidFill>
                <a:round/>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Calibri"/>
                  <a:ea typeface="ＭＳ Ｐゴシック"/>
                  <a:cs typeface="Calibri"/>
                </a:endParaRPr>
              </a:p>
            </p:txBody>
          </p:sp>
          <p:sp>
            <p:nvSpPr>
              <p:cNvPr id="57" name="Oval 6"/>
              <p:cNvSpPr>
                <a:spLocks noChangeArrowheads="1"/>
              </p:cNvSpPr>
              <p:nvPr/>
            </p:nvSpPr>
            <p:spPr bwMode="auto">
              <a:xfrm>
                <a:off x="3053" y="1700"/>
                <a:ext cx="448" cy="464"/>
              </a:xfrm>
              <a:prstGeom prst="ellipse">
                <a:avLst/>
              </a:prstGeom>
              <a:solidFill>
                <a:schemeClr val="bg1"/>
              </a:solidFill>
              <a:ln w="25400">
                <a:solidFill>
                  <a:schemeClr val="tx1"/>
                </a:solidFill>
                <a:round/>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Calibri"/>
                  <a:ea typeface="ＭＳ Ｐゴシック"/>
                  <a:cs typeface="Calibri"/>
                </a:endParaRPr>
              </a:p>
            </p:txBody>
          </p:sp>
          <p:sp>
            <p:nvSpPr>
              <p:cNvPr id="58" name="Oval 7"/>
              <p:cNvSpPr>
                <a:spLocks noChangeArrowheads="1"/>
              </p:cNvSpPr>
              <p:nvPr/>
            </p:nvSpPr>
            <p:spPr bwMode="auto">
              <a:xfrm>
                <a:off x="2549" y="2332"/>
                <a:ext cx="448" cy="464"/>
              </a:xfrm>
              <a:prstGeom prst="ellipse">
                <a:avLst/>
              </a:prstGeom>
              <a:solidFill>
                <a:schemeClr val="bg1"/>
              </a:solidFill>
              <a:ln w="25400">
                <a:solidFill>
                  <a:schemeClr val="tx1"/>
                </a:solidFill>
                <a:round/>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Calibri"/>
                  <a:ea typeface="ＭＳ Ｐゴシック"/>
                  <a:cs typeface="Calibri"/>
                </a:endParaRPr>
              </a:p>
            </p:txBody>
          </p:sp>
          <p:sp>
            <p:nvSpPr>
              <p:cNvPr id="59" name="Oval 8"/>
              <p:cNvSpPr>
                <a:spLocks noChangeArrowheads="1"/>
              </p:cNvSpPr>
              <p:nvPr/>
            </p:nvSpPr>
            <p:spPr bwMode="auto">
              <a:xfrm>
                <a:off x="2509" y="1124"/>
                <a:ext cx="448" cy="464"/>
              </a:xfrm>
              <a:prstGeom prst="ellipse">
                <a:avLst/>
              </a:prstGeom>
              <a:solidFill>
                <a:schemeClr val="bg1"/>
              </a:solidFill>
              <a:ln w="25400">
                <a:solidFill>
                  <a:schemeClr val="tx1"/>
                </a:solidFill>
                <a:round/>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Calibri"/>
                  <a:ea typeface="ＭＳ Ｐゴシック"/>
                  <a:cs typeface="Calibri"/>
                </a:endParaRPr>
              </a:p>
            </p:txBody>
          </p:sp>
        </p:grpSp>
        <p:sp>
          <p:nvSpPr>
            <p:cNvPr id="36" name="Freeform 9"/>
            <p:cNvSpPr>
              <a:spLocks/>
            </p:cNvSpPr>
            <p:nvPr/>
          </p:nvSpPr>
          <p:spPr bwMode="auto">
            <a:xfrm>
              <a:off x="1565" y="2040"/>
              <a:ext cx="409" cy="465"/>
            </a:xfrm>
            <a:custGeom>
              <a:avLst/>
              <a:gdLst/>
              <a:ahLst/>
              <a:cxnLst>
                <a:cxn ang="0">
                  <a:pos x="296" y="440"/>
                </a:cxn>
                <a:cxn ang="0">
                  <a:pos x="104" y="464"/>
                </a:cxn>
                <a:cxn ang="0">
                  <a:pos x="0" y="288"/>
                </a:cxn>
                <a:cxn ang="0">
                  <a:pos x="48" y="32"/>
                </a:cxn>
                <a:cxn ang="0">
                  <a:pos x="296" y="0"/>
                </a:cxn>
                <a:cxn ang="0">
                  <a:pos x="408" y="184"/>
                </a:cxn>
                <a:cxn ang="0">
                  <a:pos x="408" y="184"/>
                </a:cxn>
              </a:cxnLst>
              <a:rect l="0" t="0" r="r" b="b"/>
              <a:pathLst>
                <a:path w="409" h="465">
                  <a:moveTo>
                    <a:pt x="296" y="440"/>
                  </a:moveTo>
                  <a:lnTo>
                    <a:pt x="104" y="464"/>
                  </a:lnTo>
                  <a:lnTo>
                    <a:pt x="0" y="288"/>
                  </a:lnTo>
                  <a:lnTo>
                    <a:pt x="48" y="32"/>
                  </a:lnTo>
                  <a:lnTo>
                    <a:pt x="296" y="0"/>
                  </a:lnTo>
                  <a:lnTo>
                    <a:pt x="408" y="184"/>
                  </a:lnTo>
                  <a:lnTo>
                    <a:pt x="408" y="184"/>
                  </a:lnTo>
                </a:path>
              </a:pathLst>
            </a:custGeom>
            <a:noFill/>
            <a:ln w="25400" cap="rnd" cmpd="sng">
              <a:solidFill>
                <a:schemeClr val="tx1"/>
              </a:solidFill>
              <a:prstDash val="solid"/>
              <a:round/>
              <a:headEnd type="none" w="med" len="med"/>
              <a:tailEnd type="triangle" w="lg" len="lg"/>
            </a:ln>
            <a:effectLst/>
          </p:spPr>
          <p:txBody>
            <a:bodyPr>
              <a:prstTxWarp prst="textNoShape">
                <a:avLst/>
              </a:prstTxWarp>
            </a:bodyPr>
            <a:lstStyle/>
            <a:p>
              <a:pPr eaLnBrk="1" hangingPunct="1">
                <a:spcBef>
                  <a:spcPct val="0"/>
                </a:spcBef>
              </a:pPr>
              <a:endParaRPr lang="en-US" sz="1800">
                <a:solidFill>
                  <a:prstClr val="black"/>
                </a:solidFill>
                <a:latin typeface="Calibri"/>
                <a:ea typeface="ＭＳ Ｐゴシック"/>
                <a:cs typeface="Calibri"/>
              </a:endParaRPr>
            </a:p>
          </p:txBody>
        </p:sp>
        <p:sp>
          <p:nvSpPr>
            <p:cNvPr id="37" name="Line 10"/>
            <p:cNvSpPr>
              <a:spLocks noChangeShapeType="1"/>
            </p:cNvSpPr>
            <p:nvPr/>
          </p:nvSpPr>
          <p:spPr bwMode="auto">
            <a:xfrm>
              <a:off x="2189" y="2648"/>
              <a:ext cx="288" cy="288"/>
            </a:xfrm>
            <a:prstGeom prst="line">
              <a:avLst/>
            </a:prstGeom>
            <a:noFill/>
            <a:ln w="25400">
              <a:solidFill>
                <a:schemeClr val="tx1"/>
              </a:solidFill>
              <a:round/>
              <a:headEnd/>
              <a:tailEnd type="triangle" w="lg" len="lg"/>
            </a:ln>
            <a:effectLst/>
          </p:spPr>
          <p:txBody>
            <a:bodyPr wrap="none" anchor="ctr">
              <a:prstTxWarp prst="textNoShape">
                <a:avLst/>
              </a:prstTxWarp>
            </a:bodyPr>
            <a:lstStyle/>
            <a:p>
              <a:pPr eaLnBrk="1" hangingPunct="1">
                <a:spcBef>
                  <a:spcPct val="0"/>
                </a:spcBef>
              </a:pPr>
              <a:endParaRPr lang="en-US" sz="1800">
                <a:solidFill>
                  <a:prstClr val="black"/>
                </a:solidFill>
                <a:latin typeface="Calibri"/>
                <a:ea typeface="ＭＳ Ｐゴシック"/>
                <a:cs typeface="Calibri"/>
              </a:endParaRPr>
            </a:p>
          </p:txBody>
        </p:sp>
        <p:sp>
          <p:nvSpPr>
            <p:cNvPr id="38" name="Line 11"/>
            <p:cNvSpPr>
              <a:spLocks noChangeShapeType="1"/>
            </p:cNvSpPr>
            <p:nvPr/>
          </p:nvSpPr>
          <p:spPr bwMode="auto">
            <a:xfrm flipH="1" flipV="1">
              <a:off x="2293" y="2536"/>
              <a:ext cx="304" cy="296"/>
            </a:xfrm>
            <a:prstGeom prst="line">
              <a:avLst/>
            </a:prstGeom>
            <a:noFill/>
            <a:ln w="25400">
              <a:solidFill>
                <a:schemeClr val="tx1"/>
              </a:solidFill>
              <a:round/>
              <a:headEnd/>
              <a:tailEnd type="triangle" w="lg" len="lg"/>
            </a:ln>
            <a:effectLst/>
          </p:spPr>
          <p:txBody>
            <a:bodyPr wrap="none" anchor="ctr">
              <a:prstTxWarp prst="textNoShape">
                <a:avLst/>
              </a:prstTxWarp>
            </a:bodyPr>
            <a:lstStyle/>
            <a:p>
              <a:pPr eaLnBrk="1" hangingPunct="1">
                <a:spcBef>
                  <a:spcPct val="0"/>
                </a:spcBef>
              </a:pPr>
              <a:endParaRPr lang="en-US" sz="1800">
                <a:solidFill>
                  <a:prstClr val="black"/>
                </a:solidFill>
                <a:latin typeface="Calibri"/>
                <a:ea typeface="ＭＳ Ｐゴシック"/>
                <a:cs typeface="Calibri"/>
              </a:endParaRPr>
            </a:p>
          </p:txBody>
        </p:sp>
        <p:sp>
          <p:nvSpPr>
            <p:cNvPr id="39" name="Line 12"/>
            <p:cNvSpPr>
              <a:spLocks noChangeShapeType="1"/>
            </p:cNvSpPr>
            <p:nvPr/>
          </p:nvSpPr>
          <p:spPr bwMode="auto">
            <a:xfrm flipV="1">
              <a:off x="2840" y="2588"/>
              <a:ext cx="240" cy="280"/>
            </a:xfrm>
            <a:prstGeom prst="line">
              <a:avLst/>
            </a:prstGeom>
            <a:noFill/>
            <a:ln w="25400">
              <a:solidFill>
                <a:schemeClr val="tx1"/>
              </a:solidFill>
              <a:round/>
              <a:headEnd/>
              <a:tailEnd type="triangle" w="lg" len="lg"/>
            </a:ln>
            <a:effectLst/>
          </p:spPr>
          <p:txBody>
            <a:bodyPr wrap="none" anchor="ctr">
              <a:prstTxWarp prst="textNoShape">
                <a:avLst/>
              </a:prstTxWarp>
            </a:bodyPr>
            <a:lstStyle/>
            <a:p>
              <a:pPr eaLnBrk="1" hangingPunct="1">
                <a:spcBef>
                  <a:spcPct val="0"/>
                </a:spcBef>
              </a:pPr>
              <a:endParaRPr lang="en-US" sz="1800">
                <a:solidFill>
                  <a:prstClr val="black"/>
                </a:solidFill>
                <a:latin typeface="Calibri"/>
                <a:ea typeface="ＭＳ Ｐゴシック"/>
                <a:cs typeface="Calibri"/>
              </a:endParaRPr>
            </a:p>
          </p:txBody>
        </p:sp>
        <p:sp>
          <p:nvSpPr>
            <p:cNvPr id="40" name="Line 13"/>
            <p:cNvSpPr>
              <a:spLocks noChangeShapeType="1"/>
            </p:cNvSpPr>
            <p:nvPr/>
          </p:nvSpPr>
          <p:spPr bwMode="auto">
            <a:xfrm flipH="1" flipV="1">
              <a:off x="2733" y="2024"/>
              <a:ext cx="275" cy="260"/>
            </a:xfrm>
            <a:prstGeom prst="line">
              <a:avLst/>
            </a:prstGeom>
            <a:noFill/>
            <a:ln w="25400">
              <a:solidFill>
                <a:schemeClr val="tx1"/>
              </a:solidFill>
              <a:round/>
              <a:headEnd/>
              <a:tailEnd type="triangle" w="lg" len="lg"/>
            </a:ln>
            <a:effectLst/>
          </p:spPr>
          <p:txBody>
            <a:bodyPr wrap="none" anchor="ctr">
              <a:prstTxWarp prst="textNoShape">
                <a:avLst/>
              </a:prstTxWarp>
            </a:bodyPr>
            <a:lstStyle/>
            <a:p>
              <a:pPr eaLnBrk="1" hangingPunct="1">
                <a:spcBef>
                  <a:spcPct val="0"/>
                </a:spcBef>
              </a:pPr>
              <a:endParaRPr lang="en-US" sz="1800">
                <a:solidFill>
                  <a:prstClr val="black"/>
                </a:solidFill>
                <a:latin typeface="Calibri"/>
                <a:ea typeface="ＭＳ Ｐゴシック"/>
                <a:cs typeface="Calibri"/>
              </a:endParaRPr>
            </a:p>
          </p:txBody>
        </p:sp>
        <p:sp>
          <p:nvSpPr>
            <p:cNvPr id="41" name="Line 14"/>
            <p:cNvSpPr>
              <a:spLocks noChangeShapeType="1"/>
            </p:cNvSpPr>
            <p:nvPr/>
          </p:nvSpPr>
          <p:spPr bwMode="auto">
            <a:xfrm flipH="1">
              <a:off x="2229" y="2000"/>
              <a:ext cx="272" cy="232"/>
            </a:xfrm>
            <a:prstGeom prst="line">
              <a:avLst/>
            </a:prstGeom>
            <a:noFill/>
            <a:ln w="25400">
              <a:solidFill>
                <a:schemeClr val="tx1"/>
              </a:solidFill>
              <a:round/>
              <a:headEnd/>
              <a:tailEnd type="triangle" w="lg" len="lg"/>
            </a:ln>
            <a:effectLst/>
          </p:spPr>
          <p:txBody>
            <a:bodyPr wrap="none" anchor="ctr">
              <a:prstTxWarp prst="textNoShape">
                <a:avLst/>
              </a:prstTxWarp>
            </a:bodyPr>
            <a:lstStyle/>
            <a:p>
              <a:pPr eaLnBrk="1" hangingPunct="1">
                <a:spcBef>
                  <a:spcPct val="0"/>
                </a:spcBef>
              </a:pPr>
              <a:endParaRPr lang="en-US" sz="1800">
                <a:solidFill>
                  <a:prstClr val="black"/>
                </a:solidFill>
                <a:latin typeface="Calibri"/>
                <a:ea typeface="ＭＳ Ｐゴシック"/>
                <a:cs typeface="Calibri"/>
              </a:endParaRPr>
            </a:p>
          </p:txBody>
        </p:sp>
        <p:sp>
          <p:nvSpPr>
            <p:cNvPr id="42" name="Line 15"/>
            <p:cNvSpPr>
              <a:spLocks noChangeShapeType="1"/>
            </p:cNvSpPr>
            <p:nvPr/>
          </p:nvSpPr>
          <p:spPr bwMode="auto">
            <a:xfrm>
              <a:off x="2861" y="1928"/>
              <a:ext cx="262" cy="280"/>
            </a:xfrm>
            <a:prstGeom prst="line">
              <a:avLst/>
            </a:prstGeom>
            <a:noFill/>
            <a:ln w="25400">
              <a:solidFill>
                <a:schemeClr val="tx1"/>
              </a:solidFill>
              <a:round/>
              <a:headEnd/>
              <a:tailEnd type="triangle" w="lg" len="lg"/>
            </a:ln>
            <a:effectLst/>
          </p:spPr>
          <p:txBody>
            <a:bodyPr wrap="none" anchor="ctr">
              <a:prstTxWarp prst="textNoShape">
                <a:avLst/>
              </a:prstTxWarp>
            </a:bodyPr>
            <a:lstStyle/>
            <a:p>
              <a:pPr eaLnBrk="1" hangingPunct="1">
                <a:spcBef>
                  <a:spcPct val="0"/>
                </a:spcBef>
              </a:pPr>
              <a:endParaRPr lang="en-US" sz="1800">
                <a:solidFill>
                  <a:prstClr val="black"/>
                </a:solidFill>
                <a:latin typeface="Calibri"/>
                <a:ea typeface="ＭＳ Ｐゴシック"/>
                <a:cs typeface="Calibri"/>
              </a:endParaRPr>
            </a:p>
          </p:txBody>
        </p:sp>
        <p:sp>
          <p:nvSpPr>
            <p:cNvPr id="43" name="Freeform 16"/>
            <p:cNvSpPr>
              <a:spLocks/>
            </p:cNvSpPr>
            <p:nvPr/>
          </p:nvSpPr>
          <p:spPr bwMode="auto">
            <a:xfrm>
              <a:off x="3397" y="2128"/>
              <a:ext cx="409" cy="465"/>
            </a:xfrm>
            <a:custGeom>
              <a:avLst/>
              <a:gdLst/>
              <a:ahLst/>
              <a:cxnLst>
                <a:cxn ang="0">
                  <a:pos x="16" y="360"/>
                </a:cxn>
                <a:cxn ang="0">
                  <a:pos x="304" y="464"/>
                </a:cxn>
                <a:cxn ang="0">
                  <a:pos x="408" y="288"/>
                </a:cxn>
                <a:cxn ang="0">
                  <a:pos x="360" y="32"/>
                </a:cxn>
                <a:cxn ang="0">
                  <a:pos x="112" y="0"/>
                </a:cxn>
                <a:cxn ang="0">
                  <a:pos x="0" y="184"/>
                </a:cxn>
                <a:cxn ang="0">
                  <a:pos x="0" y="184"/>
                </a:cxn>
              </a:cxnLst>
              <a:rect l="0" t="0" r="r" b="b"/>
              <a:pathLst>
                <a:path w="409" h="465">
                  <a:moveTo>
                    <a:pt x="16" y="360"/>
                  </a:moveTo>
                  <a:lnTo>
                    <a:pt x="304" y="464"/>
                  </a:lnTo>
                  <a:lnTo>
                    <a:pt x="408" y="288"/>
                  </a:lnTo>
                  <a:lnTo>
                    <a:pt x="360" y="32"/>
                  </a:lnTo>
                  <a:lnTo>
                    <a:pt x="112" y="0"/>
                  </a:lnTo>
                  <a:lnTo>
                    <a:pt x="0" y="184"/>
                  </a:lnTo>
                  <a:lnTo>
                    <a:pt x="0" y="184"/>
                  </a:lnTo>
                </a:path>
              </a:pathLst>
            </a:custGeom>
            <a:noFill/>
            <a:ln w="25400" cap="rnd" cmpd="sng">
              <a:solidFill>
                <a:schemeClr val="tx1"/>
              </a:solidFill>
              <a:prstDash val="solid"/>
              <a:round/>
              <a:headEnd type="none" w="med" len="med"/>
              <a:tailEnd type="triangle" w="lg" len="lg"/>
            </a:ln>
            <a:effectLst/>
          </p:spPr>
          <p:txBody>
            <a:bodyPr>
              <a:prstTxWarp prst="textNoShape">
                <a:avLst/>
              </a:prstTxWarp>
            </a:bodyPr>
            <a:lstStyle/>
            <a:p>
              <a:pPr eaLnBrk="1" hangingPunct="1">
                <a:spcBef>
                  <a:spcPct val="0"/>
                </a:spcBef>
              </a:pPr>
              <a:endParaRPr lang="en-US" sz="1800">
                <a:solidFill>
                  <a:prstClr val="black"/>
                </a:solidFill>
                <a:latin typeface="Calibri"/>
                <a:ea typeface="ＭＳ Ｐゴシック"/>
                <a:cs typeface="Calibri"/>
              </a:endParaRPr>
            </a:p>
          </p:txBody>
        </p:sp>
        <p:sp>
          <p:nvSpPr>
            <p:cNvPr id="44" name="Rectangle 17"/>
            <p:cNvSpPr>
              <a:spLocks noChangeArrowheads="1"/>
            </p:cNvSpPr>
            <p:nvPr/>
          </p:nvSpPr>
          <p:spPr bwMode="auto">
            <a:xfrm>
              <a:off x="2415" y="1714"/>
              <a:ext cx="512" cy="321"/>
            </a:xfrm>
            <a:prstGeom prst="rect">
              <a:avLst/>
            </a:prstGeom>
            <a:noFill/>
            <a:ln w="25400">
              <a:noFill/>
              <a:miter lim="800000"/>
              <a:headEnd/>
              <a:tailEnd/>
            </a:ln>
            <a:effectLst/>
          </p:spPr>
          <p:txBody>
            <a:bodyPr wrap="square" lIns="90488" tIns="44450" rIns="90488" bIns="44450">
              <a:prstTxWarp prst="textNoShape">
                <a:avLst/>
              </a:prstTxWarp>
              <a:spAutoFit/>
            </a:bodyPr>
            <a:lstStyle/>
            <a:p>
              <a:pPr eaLnBrk="1" hangingPunct="1">
                <a:spcBef>
                  <a:spcPct val="0"/>
                </a:spcBef>
              </a:pPr>
              <a:r>
                <a:rPr lang="en-US" sz="1800" i="1" dirty="0">
                  <a:solidFill>
                    <a:srgbClr val="56127A"/>
                  </a:solidFill>
                  <a:latin typeface="Calibri"/>
                  <a:ea typeface="ＭＳ Ｐゴシック"/>
                  <a:cs typeface="Calibri"/>
                </a:rPr>
                <a:t>¬take</a:t>
              </a:r>
            </a:p>
            <a:p>
              <a:pPr eaLnBrk="1" hangingPunct="1">
                <a:spcBef>
                  <a:spcPct val="0"/>
                </a:spcBef>
              </a:pPr>
              <a:r>
                <a:rPr lang="en-US" sz="1800" i="1" dirty="0">
                  <a:solidFill>
                    <a:srgbClr val="56127A"/>
                  </a:solidFill>
                  <a:latin typeface="Calibri"/>
                  <a:ea typeface="ＭＳ Ｐゴシック"/>
                  <a:cs typeface="Calibri"/>
                </a:rPr>
                <a:t>wrong</a:t>
              </a:r>
            </a:p>
          </p:txBody>
        </p:sp>
        <p:sp>
          <p:nvSpPr>
            <p:cNvPr id="45" name="Rectangle 18"/>
            <p:cNvSpPr>
              <a:spLocks noChangeArrowheads="1"/>
            </p:cNvSpPr>
            <p:nvPr/>
          </p:nvSpPr>
          <p:spPr bwMode="auto">
            <a:xfrm>
              <a:off x="2012" y="1920"/>
              <a:ext cx="474" cy="183"/>
            </a:xfrm>
            <a:prstGeom prst="rect">
              <a:avLst/>
            </a:prstGeom>
            <a:noFill/>
            <a:ln w="25400">
              <a:noFill/>
              <a:miter lim="800000"/>
              <a:headEnd/>
              <a:tailEnd/>
            </a:ln>
            <a:effectLst/>
          </p:spPr>
          <p:txBody>
            <a:bodyPr wrap="square" lIns="90488" tIns="44450" rIns="90488" bIns="44450">
              <a:prstTxWarp prst="textNoShape">
                <a:avLst/>
              </a:prstTxWarp>
              <a:spAutoFit/>
            </a:bodyPr>
            <a:lstStyle/>
            <a:p>
              <a:pPr eaLnBrk="1" hangingPunct="1">
                <a:spcBef>
                  <a:spcPct val="0"/>
                </a:spcBef>
              </a:pPr>
              <a:r>
                <a:rPr lang="en-US" sz="1800">
                  <a:solidFill>
                    <a:srgbClr val="56127A"/>
                  </a:solidFill>
                  <a:latin typeface="Calibri"/>
                  <a:ea typeface="ＭＳ Ｐゴシック"/>
                  <a:cs typeface="Calibri"/>
                </a:rPr>
                <a:t>taken</a:t>
              </a:r>
            </a:p>
          </p:txBody>
        </p:sp>
        <p:sp>
          <p:nvSpPr>
            <p:cNvPr id="46" name="Rectangle 19"/>
            <p:cNvSpPr>
              <a:spLocks noChangeArrowheads="1"/>
            </p:cNvSpPr>
            <p:nvPr/>
          </p:nvSpPr>
          <p:spPr bwMode="auto">
            <a:xfrm>
              <a:off x="2990" y="1836"/>
              <a:ext cx="624" cy="183"/>
            </a:xfrm>
            <a:prstGeom prst="rect">
              <a:avLst/>
            </a:prstGeom>
            <a:noFill/>
            <a:ln w="25400">
              <a:noFill/>
              <a:miter lim="800000"/>
              <a:headEnd/>
              <a:tailEnd/>
            </a:ln>
            <a:effectLst/>
          </p:spPr>
          <p:txBody>
            <a:bodyPr wrap="square" lIns="90488" tIns="44450" rIns="90488" bIns="44450">
              <a:prstTxWarp prst="textNoShape">
                <a:avLst/>
              </a:prstTxWarp>
              <a:spAutoFit/>
            </a:bodyPr>
            <a:lstStyle/>
            <a:p>
              <a:pPr eaLnBrk="1" hangingPunct="1">
                <a:spcBef>
                  <a:spcPct val="0"/>
                </a:spcBef>
              </a:pPr>
              <a:r>
                <a:rPr lang="en-US" sz="1800">
                  <a:solidFill>
                    <a:srgbClr val="56127A"/>
                  </a:solidFill>
                  <a:latin typeface="Calibri"/>
                  <a:ea typeface="ＭＳ Ｐゴシック"/>
                  <a:cs typeface="Calibri"/>
                </a:rPr>
                <a:t>¬ taken</a:t>
              </a:r>
            </a:p>
          </p:txBody>
        </p:sp>
        <p:sp>
          <p:nvSpPr>
            <p:cNvPr id="47" name="Rectangle 20"/>
            <p:cNvSpPr>
              <a:spLocks noChangeArrowheads="1"/>
            </p:cNvSpPr>
            <p:nvPr/>
          </p:nvSpPr>
          <p:spPr bwMode="auto">
            <a:xfrm>
              <a:off x="1124" y="2200"/>
              <a:ext cx="474" cy="183"/>
            </a:xfrm>
            <a:prstGeom prst="rect">
              <a:avLst/>
            </a:prstGeom>
            <a:noFill/>
            <a:ln w="25400">
              <a:noFill/>
              <a:miter lim="800000"/>
              <a:headEnd/>
              <a:tailEnd/>
            </a:ln>
            <a:effectLst/>
          </p:spPr>
          <p:txBody>
            <a:bodyPr wrap="square" lIns="90488" tIns="44450" rIns="90488" bIns="44450">
              <a:prstTxWarp prst="textNoShape">
                <a:avLst/>
              </a:prstTxWarp>
              <a:spAutoFit/>
            </a:bodyPr>
            <a:lstStyle/>
            <a:p>
              <a:pPr eaLnBrk="1" hangingPunct="1">
                <a:spcBef>
                  <a:spcPct val="0"/>
                </a:spcBef>
              </a:pPr>
              <a:r>
                <a:rPr lang="en-US" sz="1800">
                  <a:solidFill>
                    <a:srgbClr val="56127A"/>
                  </a:solidFill>
                  <a:latin typeface="Calibri"/>
                  <a:ea typeface="ＭＳ Ｐゴシック"/>
                  <a:cs typeface="Calibri"/>
                </a:rPr>
                <a:t>taken</a:t>
              </a:r>
            </a:p>
          </p:txBody>
        </p:sp>
        <p:sp>
          <p:nvSpPr>
            <p:cNvPr id="48" name="Rectangle 21"/>
            <p:cNvSpPr>
              <a:spLocks noChangeArrowheads="1"/>
            </p:cNvSpPr>
            <p:nvPr/>
          </p:nvSpPr>
          <p:spPr bwMode="auto">
            <a:xfrm>
              <a:off x="2412" y="2536"/>
              <a:ext cx="474" cy="183"/>
            </a:xfrm>
            <a:prstGeom prst="rect">
              <a:avLst/>
            </a:prstGeom>
            <a:noFill/>
            <a:ln w="25400">
              <a:noFill/>
              <a:miter lim="800000"/>
              <a:headEnd/>
              <a:tailEnd/>
            </a:ln>
            <a:effectLst/>
          </p:spPr>
          <p:txBody>
            <a:bodyPr wrap="square" lIns="90488" tIns="44450" rIns="90488" bIns="44450">
              <a:prstTxWarp prst="textNoShape">
                <a:avLst/>
              </a:prstTxWarp>
              <a:spAutoFit/>
            </a:bodyPr>
            <a:lstStyle/>
            <a:p>
              <a:pPr eaLnBrk="1" hangingPunct="1">
                <a:spcBef>
                  <a:spcPct val="0"/>
                </a:spcBef>
              </a:pPr>
              <a:r>
                <a:rPr lang="en-US" sz="1800">
                  <a:solidFill>
                    <a:srgbClr val="56127A"/>
                  </a:solidFill>
                  <a:latin typeface="Calibri"/>
                  <a:ea typeface="ＭＳ Ｐゴシック"/>
                  <a:cs typeface="Calibri"/>
                </a:rPr>
                <a:t>taken</a:t>
              </a:r>
            </a:p>
          </p:txBody>
        </p:sp>
        <p:sp>
          <p:nvSpPr>
            <p:cNvPr id="49" name="Rectangle 22"/>
            <p:cNvSpPr>
              <a:spLocks noChangeArrowheads="1"/>
            </p:cNvSpPr>
            <p:nvPr/>
          </p:nvSpPr>
          <p:spPr bwMode="auto">
            <a:xfrm>
              <a:off x="2500" y="2120"/>
              <a:ext cx="474" cy="183"/>
            </a:xfrm>
            <a:prstGeom prst="rect">
              <a:avLst/>
            </a:prstGeom>
            <a:noFill/>
            <a:ln w="25400">
              <a:noFill/>
              <a:miter lim="800000"/>
              <a:headEnd/>
              <a:tailEnd/>
            </a:ln>
            <a:effectLst/>
          </p:spPr>
          <p:txBody>
            <a:bodyPr wrap="square" lIns="90488" tIns="44450" rIns="90488" bIns="44450">
              <a:prstTxWarp prst="textNoShape">
                <a:avLst/>
              </a:prstTxWarp>
              <a:spAutoFit/>
            </a:bodyPr>
            <a:lstStyle/>
            <a:p>
              <a:pPr eaLnBrk="1" hangingPunct="1">
                <a:spcBef>
                  <a:spcPct val="0"/>
                </a:spcBef>
              </a:pPr>
              <a:r>
                <a:rPr lang="en-US" sz="1800">
                  <a:solidFill>
                    <a:srgbClr val="56127A"/>
                  </a:solidFill>
                  <a:latin typeface="Calibri"/>
                  <a:ea typeface="ＭＳ Ｐゴシック"/>
                  <a:cs typeface="Calibri"/>
                </a:rPr>
                <a:t>taken</a:t>
              </a:r>
            </a:p>
          </p:txBody>
        </p:sp>
        <p:sp>
          <p:nvSpPr>
            <p:cNvPr id="50" name="Rectangle 23"/>
            <p:cNvSpPr>
              <a:spLocks noChangeArrowheads="1"/>
            </p:cNvSpPr>
            <p:nvPr/>
          </p:nvSpPr>
          <p:spPr bwMode="auto">
            <a:xfrm>
              <a:off x="2956" y="2284"/>
              <a:ext cx="497" cy="321"/>
            </a:xfrm>
            <a:prstGeom prst="rect">
              <a:avLst/>
            </a:prstGeom>
            <a:noFill/>
            <a:ln w="25400">
              <a:noFill/>
              <a:miter lim="800000"/>
              <a:headEnd/>
              <a:tailEnd/>
            </a:ln>
            <a:effectLst/>
          </p:spPr>
          <p:txBody>
            <a:bodyPr wrap="square" lIns="90488" tIns="44450" rIns="90488" bIns="44450">
              <a:prstTxWarp prst="textNoShape">
                <a:avLst/>
              </a:prstTxWarp>
              <a:spAutoFit/>
            </a:bodyPr>
            <a:lstStyle/>
            <a:p>
              <a:pPr eaLnBrk="1" hangingPunct="1">
                <a:spcBef>
                  <a:spcPct val="0"/>
                </a:spcBef>
              </a:pPr>
              <a:r>
                <a:rPr lang="en-US" sz="1800" i="1" dirty="0">
                  <a:solidFill>
                    <a:srgbClr val="56127A"/>
                  </a:solidFill>
                  <a:latin typeface="Calibri"/>
                  <a:ea typeface="ＭＳ Ｐゴシック"/>
                  <a:cs typeface="Calibri"/>
                </a:rPr>
                <a:t>¬take</a:t>
              </a:r>
            </a:p>
            <a:p>
              <a:pPr eaLnBrk="1" hangingPunct="1">
                <a:spcBef>
                  <a:spcPct val="0"/>
                </a:spcBef>
              </a:pPr>
              <a:r>
                <a:rPr lang="en-US" sz="1800" i="1" dirty="0">
                  <a:solidFill>
                    <a:srgbClr val="56127A"/>
                  </a:solidFill>
                  <a:latin typeface="Calibri"/>
                  <a:ea typeface="ＭＳ Ｐゴシック"/>
                  <a:cs typeface="Calibri"/>
                </a:rPr>
                <a:t>right</a:t>
              </a:r>
            </a:p>
          </p:txBody>
        </p:sp>
        <p:sp>
          <p:nvSpPr>
            <p:cNvPr id="51" name="Rectangle 24"/>
            <p:cNvSpPr>
              <a:spLocks noChangeArrowheads="1"/>
            </p:cNvSpPr>
            <p:nvPr/>
          </p:nvSpPr>
          <p:spPr bwMode="auto">
            <a:xfrm>
              <a:off x="1873" y="2284"/>
              <a:ext cx="415" cy="321"/>
            </a:xfrm>
            <a:prstGeom prst="rect">
              <a:avLst/>
            </a:prstGeom>
            <a:noFill/>
            <a:ln w="25400">
              <a:noFill/>
              <a:miter lim="800000"/>
              <a:headEnd/>
              <a:tailEnd/>
            </a:ln>
            <a:effectLst/>
          </p:spPr>
          <p:txBody>
            <a:bodyPr wrap="square" lIns="90488" tIns="44450" rIns="90488" bIns="44450">
              <a:prstTxWarp prst="textNoShape">
                <a:avLst/>
              </a:prstTxWarp>
              <a:spAutoFit/>
            </a:bodyPr>
            <a:lstStyle/>
            <a:p>
              <a:pPr eaLnBrk="1" hangingPunct="1">
                <a:spcBef>
                  <a:spcPct val="0"/>
                </a:spcBef>
              </a:pPr>
              <a:r>
                <a:rPr lang="en-US" sz="1800" i="1" dirty="0">
                  <a:solidFill>
                    <a:srgbClr val="56127A"/>
                  </a:solidFill>
                  <a:latin typeface="Calibri"/>
                  <a:ea typeface="ＭＳ Ｐゴシック"/>
                  <a:cs typeface="Calibri"/>
                </a:rPr>
                <a:t>take</a:t>
              </a:r>
            </a:p>
            <a:p>
              <a:pPr eaLnBrk="1" hangingPunct="1">
                <a:spcBef>
                  <a:spcPct val="0"/>
                </a:spcBef>
              </a:pPr>
              <a:r>
                <a:rPr lang="en-US" sz="1800" i="1" dirty="0">
                  <a:solidFill>
                    <a:srgbClr val="56127A"/>
                  </a:solidFill>
                  <a:latin typeface="Calibri"/>
                  <a:ea typeface="ＭＳ Ｐゴシック"/>
                  <a:cs typeface="Calibri"/>
                </a:rPr>
                <a:t>right</a:t>
              </a:r>
            </a:p>
          </p:txBody>
        </p:sp>
        <p:sp>
          <p:nvSpPr>
            <p:cNvPr id="52" name="Rectangle 25"/>
            <p:cNvSpPr>
              <a:spLocks noChangeArrowheads="1"/>
            </p:cNvSpPr>
            <p:nvPr/>
          </p:nvSpPr>
          <p:spPr bwMode="auto">
            <a:xfrm>
              <a:off x="2456" y="2892"/>
              <a:ext cx="512" cy="321"/>
            </a:xfrm>
            <a:prstGeom prst="rect">
              <a:avLst/>
            </a:prstGeom>
            <a:noFill/>
            <a:ln w="25400">
              <a:noFill/>
              <a:miter lim="800000"/>
              <a:headEnd/>
              <a:tailEnd/>
            </a:ln>
            <a:effectLst/>
          </p:spPr>
          <p:txBody>
            <a:bodyPr wrap="square" lIns="90488" tIns="44450" rIns="90488" bIns="44450">
              <a:prstTxWarp prst="textNoShape">
                <a:avLst/>
              </a:prstTxWarp>
              <a:spAutoFit/>
            </a:bodyPr>
            <a:lstStyle/>
            <a:p>
              <a:pPr eaLnBrk="1" hangingPunct="1">
                <a:spcBef>
                  <a:spcPct val="0"/>
                </a:spcBef>
              </a:pPr>
              <a:r>
                <a:rPr lang="en-US" sz="1800" i="1" dirty="0">
                  <a:solidFill>
                    <a:srgbClr val="56127A"/>
                  </a:solidFill>
                  <a:latin typeface="Calibri"/>
                  <a:ea typeface="ＭＳ Ｐゴシック"/>
                  <a:cs typeface="Calibri"/>
                </a:rPr>
                <a:t>take</a:t>
              </a:r>
            </a:p>
            <a:p>
              <a:pPr eaLnBrk="1" hangingPunct="1">
                <a:spcBef>
                  <a:spcPct val="0"/>
                </a:spcBef>
              </a:pPr>
              <a:r>
                <a:rPr lang="en-US" sz="1800" i="1" dirty="0">
                  <a:solidFill>
                    <a:srgbClr val="56127A"/>
                  </a:solidFill>
                  <a:latin typeface="Calibri"/>
                  <a:ea typeface="ＭＳ Ｐゴシック"/>
                  <a:cs typeface="Calibri"/>
                </a:rPr>
                <a:t>wrong</a:t>
              </a:r>
            </a:p>
          </p:txBody>
        </p:sp>
        <p:sp>
          <p:nvSpPr>
            <p:cNvPr id="53" name="Rectangle 26"/>
            <p:cNvSpPr>
              <a:spLocks noChangeArrowheads="1"/>
            </p:cNvSpPr>
            <p:nvPr/>
          </p:nvSpPr>
          <p:spPr bwMode="auto">
            <a:xfrm>
              <a:off x="3831" y="2253"/>
              <a:ext cx="624" cy="183"/>
            </a:xfrm>
            <a:prstGeom prst="rect">
              <a:avLst/>
            </a:prstGeom>
            <a:noFill/>
            <a:ln w="25400">
              <a:noFill/>
              <a:miter lim="800000"/>
              <a:headEnd/>
              <a:tailEnd/>
            </a:ln>
            <a:effectLst/>
          </p:spPr>
          <p:txBody>
            <a:bodyPr wrap="square" lIns="90488" tIns="44450" rIns="90488" bIns="44450">
              <a:prstTxWarp prst="textNoShape">
                <a:avLst/>
              </a:prstTxWarp>
              <a:spAutoFit/>
            </a:bodyPr>
            <a:lstStyle/>
            <a:p>
              <a:pPr eaLnBrk="1" hangingPunct="1">
                <a:spcBef>
                  <a:spcPct val="0"/>
                </a:spcBef>
              </a:pPr>
              <a:r>
                <a:rPr lang="en-US" sz="1800">
                  <a:solidFill>
                    <a:srgbClr val="56127A"/>
                  </a:solidFill>
                  <a:latin typeface="Calibri"/>
                  <a:ea typeface="ＭＳ Ｐゴシック"/>
                  <a:cs typeface="Calibri"/>
                </a:rPr>
                <a:t>¬ taken</a:t>
              </a:r>
            </a:p>
          </p:txBody>
        </p:sp>
        <p:sp>
          <p:nvSpPr>
            <p:cNvPr id="54" name="Rectangle 27"/>
            <p:cNvSpPr>
              <a:spLocks noChangeArrowheads="1"/>
            </p:cNvSpPr>
            <p:nvPr/>
          </p:nvSpPr>
          <p:spPr bwMode="auto">
            <a:xfrm>
              <a:off x="2939" y="2711"/>
              <a:ext cx="624" cy="183"/>
            </a:xfrm>
            <a:prstGeom prst="rect">
              <a:avLst/>
            </a:prstGeom>
            <a:noFill/>
            <a:ln w="25400">
              <a:noFill/>
              <a:miter lim="800000"/>
              <a:headEnd/>
              <a:tailEnd/>
            </a:ln>
            <a:effectLst/>
          </p:spPr>
          <p:txBody>
            <a:bodyPr wrap="square" lIns="90488" tIns="44450" rIns="90488" bIns="44450">
              <a:prstTxWarp prst="textNoShape">
                <a:avLst/>
              </a:prstTxWarp>
              <a:spAutoFit/>
            </a:bodyPr>
            <a:lstStyle/>
            <a:p>
              <a:pPr eaLnBrk="1" hangingPunct="1">
                <a:spcBef>
                  <a:spcPct val="0"/>
                </a:spcBef>
              </a:pPr>
              <a:r>
                <a:rPr lang="en-US" sz="1800">
                  <a:solidFill>
                    <a:srgbClr val="56127A"/>
                  </a:solidFill>
                  <a:latin typeface="Calibri"/>
                  <a:ea typeface="ＭＳ Ｐゴシック"/>
                  <a:cs typeface="Calibri"/>
                </a:rPr>
                <a:t>¬ taken</a:t>
              </a:r>
            </a:p>
          </p:txBody>
        </p:sp>
        <p:sp>
          <p:nvSpPr>
            <p:cNvPr id="55" name="Rectangle 28"/>
            <p:cNvSpPr>
              <a:spLocks noChangeArrowheads="1"/>
            </p:cNvSpPr>
            <p:nvPr/>
          </p:nvSpPr>
          <p:spPr bwMode="auto">
            <a:xfrm>
              <a:off x="1815" y="2739"/>
              <a:ext cx="624" cy="183"/>
            </a:xfrm>
            <a:prstGeom prst="rect">
              <a:avLst/>
            </a:prstGeom>
            <a:noFill/>
            <a:ln w="25400">
              <a:noFill/>
              <a:miter lim="800000"/>
              <a:headEnd/>
              <a:tailEnd/>
            </a:ln>
            <a:effectLst/>
          </p:spPr>
          <p:txBody>
            <a:bodyPr wrap="square" lIns="90488" tIns="44450" rIns="90488" bIns="44450">
              <a:prstTxWarp prst="textNoShape">
                <a:avLst/>
              </a:prstTxWarp>
              <a:spAutoFit/>
            </a:bodyPr>
            <a:lstStyle/>
            <a:p>
              <a:pPr eaLnBrk="1" hangingPunct="1">
                <a:spcBef>
                  <a:spcPct val="0"/>
                </a:spcBef>
              </a:pPr>
              <a:r>
                <a:rPr lang="en-US" sz="1800">
                  <a:solidFill>
                    <a:srgbClr val="56127A"/>
                  </a:solidFill>
                  <a:latin typeface="Calibri"/>
                  <a:ea typeface="ＭＳ Ｐゴシック"/>
                  <a:cs typeface="Calibri"/>
                </a:rPr>
                <a:t>¬ taken</a:t>
              </a:r>
            </a:p>
          </p:txBody>
        </p:sp>
      </p:grpSp>
      <p:sp>
        <p:nvSpPr>
          <p:cNvPr id="60" name="Text Box 29"/>
          <p:cNvSpPr txBox="1">
            <a:spLocks noChangeArrowheads="1"/>
          </p:cNvSpPr>
          <p:nvPr/>
        </p:nvSpPr>
        <p:spPr bwMode="auto">
          <a:xfrm>
            <a:off x="639762" y="5513960"/>
            <a:ext cx="7417640" cy="830997"/>
          </a:xfrm>
          <a:prstGeom prst="rect">
            <a:avLst/>
          </a:prstGeom>
          <a:noFill/>
          <a:ln w="25400">
            <a:noFill/>
            <a:miter lim="800000"/>
            <a:headEnd/>
            <a:tailEnd/>
          </a:ln>
          <a:effectLst/>
        </p:spPr>
        <p:txBody>
          <a:bodyPr wrap="none">
            <a:prstTxWarp prst="textNoShape">
              <a:avLst/>
            </a:prstTxWarp>
            <a:spAutoFit/>
          </a:bodyPr>
          <a:lstStyle/>
          <a:p>
            <a:pPr eaLnBrk="1" hangingPunct="1">
              <a:spcBef>
                <a:spcPct val="0"/>
              </a:spcBef>
            </a:pPr>
            <a:r>
              <a:rPr lang="en-US" sz="2400" i="1">
                <a:solidFill>
                  <a:srgbClr val="000000"/>
                </a:solidFill>
                <a:latin typeface="Calibri"/>
                <a:ea typeface="ＭＳ Ｐゴシック"/>
                <a:cs typeface="Calibri"/>
              </a:rPr>
              <a:t>BP state:	</a:t>
            </a:r>
            <a:endParaRPr lang="en-US" sz="2400">
              <a:solidFill>
                <a:srgbClr val="000000"/>
              </a:solidFill>
              <a:latin typeface="Calibri"/>
              <a:ea typeface="ＭＳ Ｐゴシック"/>
              <a:cs typeface="Calibri"/>
            </a:endParaRPr>
          </a:p>
          <a:p>
            <a:pPr eaLnBrk="1" hangingPunct="1">
              <a:spcBef>
                <a:spcPct val="0"/>
              </a:spcBef>
            </a:pPr>
            <a:r>
              <a:rPr lang="en-US" sz="2400">
                <a:solidFill>
                  <a:srgbClr val="000000"/>
                </a:solidFill>
                <a:latin typeface="Calibri"/>
                <a:ea typeface="ＭＳ Ｐゴシック"/>
                <a:cs typeface="Calibri"/>
              </a:rPr>
              <a:t>	(</a:t>
            </a:r>
            <a:r>
              <a:rPr lang="en-US" sz="2400" i="1">
                <a:solidFill>
                  <a:srgbClr val="000000"/>
                </a:solidFill>
                <a:latin typeface="Calibri"/>
                <a:ea typeface="ＭＳ Ｐゴシック"/>
                <a:cs typeface="Calibri"/>
              </a:rPr>
              <a:t>predict</a:t>
            </a:r>
            <a:r>
              <a:rPr lang="en-US" sz="2400">
                <a:solidFill>
                  <a:srgbClr val="000000"/>
                </a:solidFill>
                <a:latin typeface="Calibri"/>
                <a:ea typeface="ＭＳ Ｐゴシック"/>
                <a:cs typeface="Calibri"/>
              </a:rPr>
              <a:t> take/¬take) x (</a:t>
            </a:r>
            <a:r>
              <a:rPr lang="en-US" sz="2400" i="1">
                <a:solidFill>
                  <a:srgbClr val="000000"/>
                </a:solidFill>
                <a:latin typeface="Calibri"/>
                <a:ea typeface="ＭＳ Ｐゴシック"/>
                <a:cs typeface="Calibri"/>
              </a:rPr>
              <a:t>last prediction</a:t>
            </a:r>
            <a:r>
              <a:rPr lang="en-US" sz="2400">
                <a:solidFill>
                  <a:srgbClr val="000000"/>
                </a:solidFill>
                <a:latin typeface="Calibri"/>
                <a:ea typeface="ＭＳ Ｐゴシック"/>
                <a:cs typeface="Calibri"/>
              </a:rPr>
              <a:t> right/wrong)</a:t>
            </a:r>
          </a:p>
        </p:txBody>
      </p:sp>
    </p:spTree>
    <p:extLst>
      <p:ext uri="{BB962C8B-B14F-4D97-AF65-F5344CB8AC3E}">
        <p14:creationId xmlns:p14="http://schemas.microsoft.com/office/powerpoint/2010/main" val="197032858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137</a:t>
            </a:fld>
            <a:endParaRPr lang="en-US" altLang="en-US"/>
          </a:p>
        </p:txBody>
      </p:sp>
      <p:sp>
        <p:nvSpPr>
          <p:cNvPr id="45059" name="Text Box 2"/>
          <p:cNvSpPr txBox="1">
            <a:spLocks noChangeArrowheads="1"/>
          </p:cNvSpPr>
          <p:nvPr/>
        </p:nvSpPr>
        <p:spPr bwMode="auto">
          <a:xfrm>
            <a:off x="441324" y="396875"/>
            <a:ext cx="802534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Branch History Table (BHT)</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 name="Text Box 3"/>
          <p:cNvSpPr txBox="1">
            <a:spLocks noChangeArrowheads="1"/>
          </p:cNvSpPr>
          <p:nvPr/>
        </p:nvSpPr>
        <p:spPr bwMode="auto">
          <a:xfrm>
            <a:off x="450850" y="5881248"/>
            <a:ext cx="8170863" cy="461665"/>
          </a:xfrm>
          <a:prstGeom prst="rect">
            <a:avLst/>
          </a:prstGeom>
          <a:noFill/>
          <a:ln w="25400">
            <a:noFill/>
            <a:miter lim="800000"/>
            <a:headEnd/>
            <a:tailEnd/>
          </a:ln>
          <a:effectLst/>
        </p:spPr>
        <p:txBody>
          <a:bodyPr>
            <a:prstTxWarp prst="textNoShape">
              <a:avLst/>
            </a:prstTxWarp>
            <a:spAutoFit/>
          </a:bodyPr>
          <a:lstStyle/>
          <a:p>
            <a:pPr eaLnBrk="1" hangingPunct="1">
              <a:spcBef>
                <a:spcPct val="0"/>
              </a:spcBef>
            </a:pPr>
            <a:r>
              <a:rPr lang="en-US" sz="2400">
                <a:solidFill>
                  <a:srgbClr val="56127A"/>
                </a:solidFill>
                <a:latin typeface="Calibri"/>
                <a:ea typeface="ＭＳ Ｐゴシック"/>
                <a:cs typeface="Calibri"/>
              </a:rPr>
              <a:t>4K-entry BHT, 2 bits/entry, ~80-90% correct predictions</a:t>
            </a:r>
          </a:p>
        </p:txBody>
      </p:sp>
      <p:grpSp>
        <p:nvGrpSpPr>
          <p:cNvPr id="7" name="Group 4"/>
          <p:cNvGrpSpPr>
            <a:grpSpLocks/>
          </p:cNvGrpSpPr>
          <p:nvPr/>
        </p:nvGrpSpPr>
        <p:grpSpPr bwMode="auto">
          <a:xfrm>
            <a:off x="1524000" y="1233052"/>
            <a:ext cx="4837113" cy="479426"/>
            <a:chOff x="984" y="763"/>
            <a:chExt cx="3047" cy="302"/>
          </a:xfrm>
        </p:grpSpPr>
        <p:sp>
          <p:nvSpPr>
            <p:cNvPr id="8" name="Rectangle 5"/>
            <p:cNvSpPr>
              <a:spLocks noChangeArrowheads="1"/>
            </p:cNvSpPr>
            <p:nvPr/>
          </p:nvSpPr>
          <p:spPr bwMode="auto">
            <a:xfrm>
              <a:off x="1932" y="795"/>
              <a:ext cx="1764" cy="24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eaLnBrk="1" hangingPunct="1">
                <a:spcBef>
                  <a:spcPct val="0"/>
                </a:spcBef>
              </a:pPr>
              <a:endParaRPr lang="en-US" sz="2400">
                <a:solidFill>
                  <a:srgbClr val="56127A"/>
                </a:solidFill>
                <a:latin typeface="Calibri"/>
                <a:ea typeface="ＭＳ Ｐゴシック"/>
                <a:cs typeface="Calibri"/>
              </a:endParaRPr>
            </a:p>
          </p:txBody>
        </p:sp>
        <p:grpSp>
          <p:nvGrpSpPr>
            <p:cNvPr id="9" name="Group 6"/>
            <p:cNvGrpSpPr>
              <a:grpSpLocks/>
            </p:cNvGrpSpPr>
            <p:nvPr/>
          </p:nvGrpSpPr>
          <p:grpSpPr bwMode="auto">
            <a:xfrm>
              <a:off x="3708" y="795"/>
              <a:ext cx="288" cy="240"/>
              <a:chOff x="3456" y="960"/>
              <a:chExt cx="288" cy="240"/>
            </a:xfrm>
          </p:grpSpPr>
          <p:sp>
            <p:nvSpPr>
              <p:cNvPr id="13" name="Rectangle 7"/>
              <p:cNvSpPr>
                <a:spLocks noChangeArrowheads="1"/>
              </p:cNvSpPr>
              <p:nvPr/>
            </p:nvSpPr>
            <p:spPr bwMode="auto">
              <a:xfrm>
                <a:off x="3456" y="960"/>
                <a:ext cx="288" cy="24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Calibri"/>
                  <a:ea typeface="ＭＳ Ｐゴシック"/>
                  <a:cs typeface="Calibri"/>
                </a:endParaRPr>
              </a:p>
            </p:txBody>
          </p:sp>
          <p:sp>
            <p:nvSpPr>
              <p:cNvPr id="14" name="Line 8"/>
              <p:cNvSpPr>
                <a:spLocks noChangeShapeType="1"/>
              </p:cNvSpPr>
              <p:nvPr/>
            </p:nvSpPr>
            <p:spPr bwMode="auto">
              <a:xfrm flipV="1">
                <a:off x="3600" y="1104"/>
                <a:ext cx="0" cy="96"/>
              </a:xfrm>
              <a:prstGeom prst="line">
                <a:avLst/>
              </a:prstGeom>
              <a:noFill/>
              <a:ln w="25400">
                <a:solidFill>
                  <a:schemeClr val="tx1"/>
                </a:solidFill>
                <a:round/>
                <a:headEnd/>
                <a:tailEnd/>
              </a:ln>
              <a:effectLst/>
            </p:spPr>
            <p:txBody>
              <a:bodyPr>
                <a:prstTxWarp prst="textNoShape">
                  <a:avLst/>
                </a:prstTxWarp>
              </a:bodyPr>
              <a:lstStyle/>
              <a:p>
                <a:pPr eaLnBrk="1" hangingPunct="1">
                  <a:spcBef>
                    <a:spcPct val="0"/>
                  </a:spcBef>
                </a:pPr>
                <a:endParaRPr lang="en-US" sz="1800">
                  <a:solidFill>
                    <a:prstClr val="black"/>
                  </a:solidFill>
                  <a:latin typeface="Calibri"/>
                  <a:ea typeface="ＭＳ Ｐゴシック"/>
                  <a:cs typeface="Calibri"/>
                </a:endParaRPr>
              </a:p>
            </p:txBody>
          </p:sp>
        </p:grpSp>
        <p:sp>
          <p:nvSpPr>
            <p:cNvPr id="10" name="Text Box 9"/>
            <p:cNvSpPr txBox="1">
              <a:spLocks noChangeArrowheads="1"/>
            </p:cNvSpPr>
            <p:nvPr/>
          </p:nvSpPr>
          <p:spPr bwMode="auto">
            <a:xfrm>
              <a:off x="3672" y="763"/>
              <a:ext cx="215" cy="291"/>
            </a:xfrm>
            <a:prstGeom prst="rect">
              <a:avLst/>
            </a:prstGeom>
            <a:noFill/>
            <a:ln w="25400">
              <a:noFill/>
              <a:miter lim="800000"/>
              <a:headEnd/>
              <a:tailEnd/>
            </a:ln>
            <a:effectLst/>
          </p:spPr>
          <p:txBody>
            <a:bodyPr wrap="none">
              <a:prstTxWarp prst="textNoShape">
                <a:avLst/>
              </a:prstTxWarp>
              <a:spAutoFit/>
            </a:bodyPr>
            <a:lstStyle/>
            <a:p>
              <a:pPr eaLnBrk="1" hangingPunct="1">
                <a:spcBef>
                  <a:spcPct val="0"/>
                </a:spcBef>
              </a:pPr>
              <a:r>
                <a:rPr lang="en-US" sz="2400">
                  <a:solidFill>
                    <a:srgbClr val="56127A"/>
                  </a:solidFill>
                  <a:latin typeface="Calibri"/>
                  <a:ea typeface="ＭＳ Ｐゴシック"/>
                  <a:cs typeface="Calibri"/>
                </a:rPr>
                <a:t>0</a:t>
              </a:r>
            </a:p>
          </p:txBody>
        </p:sp>
        <p:sp>
          <p:nvSpPr>
            <p:cNvPr id="11" name="Text Box 10"/>
            <p:cNvSpPr txBox="1">
              <a:spLocks noChangeArrowheads="1"/>
            </p:cNvSpPr>
            <p:nvPr/>
          </p:nvSpPr>
          <p:spPr bwMode="auto">
            <a:xfrm>
              <a:off x="3816" y="763"/>
              <a:ext cx="215" cy="291"/>
            </a:xfrm>
            <a:prstGeom prst="rect">
              <a:avLst/>
            </a:prstGeom>
            <a:noFill/>
            <a:ln w="25400">
              <a:noFill/>
              <a:miter lim="800000"/>
              <a:headEnd/>
              <a:tailEnd/>
            </a:ln>
            <a:effectLst/>
          </p:spPr>
          <p:txBody>
            <a:bodyPr wrap="none">
              <a:prstTxWarp prst="textNoShape">
                <a:avLst/>
              </a:prstTxWarp>
              <a:spAutoFit/>
            </a:bodyPr>
            <a:lstStyle/>
            <a:p>
              <a:pPr eaLnBrk="1" hangingPunct="1">
                <a:spcBef>
                  <a:spcPct val="0"/>
                </a:spcBef>
              </a:pPr>
              <a:r>
                <a:rPr lang="en-US" sz="2400" dirty="0">
                  <a:solidFill>
                    <a:srgbClr val="56127A"/>
                  </a:solidFill>
                  <a:latin typeface="Calibri"/>
                  <a:ea typeface="ＭＳ Ｐゴシック"/>
                  <a:cs typeface="Calibri"/>
                </a:rPr>
                <a:t>0</a:t>
              </a:r>
            </a:p>
          </p:txBody>
        </p:sp>
        <p:sp>
          <p:nvSpPr>
            <p:cNvPr id="12" name="Text Box 11"/>
            <p:cNvSpPr txBox="1">
              <a:spLocks noChangeArrowheads="1"/>
            </p:cNvSpPr>
            <p:nvPr/>
          </p:nvSpPr>
          <p:spPr bwMode="auto">
            <a:xfrm>
              <a:off x="984" y="774"/>
              <a:ext cx="835" cy="291"/>
            </a:xfrm>
            <a:prstGeom prst="rect">
              <a:avLst/>
            </a:prstGeom>
            <a:noFill/>
            <a:ln w="25400">
              <a:noFill/>
              <a:miter lim="800000"/>
              <a:headEnd/>
              <a:tailEnd/>
            </a:ln>
            <a:effectLst/>
          </p:spPr>
          <p:txBody>
            <a:bodyPr wrap="none">
              <a:prstTxWarp prst="textNoShape">
                <a:avLst/>
              </a:prstTxWarp>
              <a:spAutoFit/>
            </a:bodyPr>
            <a:lstStyle/>
            <a:p>
              <a:pPr eaLnBrk="1" hangingPunct="1">
                <a:spcBef>
                  <a:spcPct val="0"/>
                </a:spcBef>
              </a:pPr>
              <a:r>
                <a:rPr lang="en-US" sz="2400" i="1">
                  <a:solidFill>
                    <a:srgbClr val="56127A"/>
                  </a:solidFill>
                  <a:latin typeface="Calibri"/>
                  <a:ea typeface="ＭＳ Ｐゴシック"/>
                  <a:cs typeface="Calibri"/>
                </a:rPr>
                <a:t>Fetch PC</a:t>
              </a:r>
            </a:p>
          </p:txBody>
        </p:sp>
      </p:grpSp>
      <p:grpSp>
        <p:nvGrpSpPr>
          <p:cNvPr id="15" name="Group 12"/>
          <p:cNvGrpSpPr>
            <a:grpSpLocks/>
          </p:cNvGrpSpPr>
          <p:nvPr/>
        </p:nvGrpSpPr>
        <p:grpSpPr bwMode="auto">
          <a:xfrm>
            <a:off x="698500" y="2507811"/>
            <a:ext cx="4445000" cy="3287713"/>
            <a:chOff x="440" y="1539"/>
            <a:chExt cx="2800" cy="2071"/>
          </a:xfrm>
        </p:grpSpPr>
        <p:sp>
          <p:nvSpPr>
            <p:cNvPr id="16" name="Line 13"/>
            <p:cNvSpPr>
              <a:spLocks noChangeShapeType="1"/>
            </p:cNvSpPr>
            <p:nvPr/>
          </p:nvSpPr>
          <p:spPr bwMode="auto">
            <a:xfrm>
              <a:off x="2616" y="3123"/>
              <a:ext cx="0" cy="144"/>
            </a:xfrm>
            <a:prstGeom prst="line">
              <a:avLst/>
            </a:prstGeom>
            <a:noFill/>
            <a:ln w="25400">
              <a:solidFill>
                <a:schemeClr val="tx1"/>
              </a:solidFill>
              <a:round/>
              <a:headEnd/>
              <a:tailEnd type="triangle" w="med" len="med"/>
            </a:ln>
            <a:effectLst/>
          </p:spPr>
          <p:txBody>
            <a:bodyPr>
              <a:prstTxWarp prst="textNoShape">
                <a:avLst/>
              </a:prstTxWarp>
            </a:bodyPr>
            <a:lstStyle/>
            <a:p>
              <a:pPr eaLnBrk="1" hangingPunct="1">
                <a:spcBef>
                  <a:spcPct val="0"/>
                </a:spcBef>
              </a:pPr>
              <a:endParaRPr lang="en-US" sz="1800">
                <a:solidFill>
                  <a:prstClr val="black"/>
                </a:solidFill>
                <a:latin typeface="Calibri"/>
                <a:ea typeface="ＭＳ Ｐゴシック"/>
                <a:cs typeface="Calibri"/>
              </a:endParaRPr>
            </a:p>
          </p:txBody>
        </p:sp>
        <p:sp>
          <p:nvSpPr>
            <p:cNvPr id="17" name="Line 14"/>
            <p:cNvSpPr>
              <a:spLocks noChangeShapeType="1"/>
            </p:cNvSpPr>
            <p:nvPr/>
          </p:nvSpPr>
          <p:spPr bwMode="auto">
            <a:xfrm>
              <a:off x="3036" y="1539"/>
              <a:ext cx="0" cy="1248"/>
            </a:xfrm>
            <a:prstGeom prst="line">
              <a:avLst/>
            </a:prstGeom>
            <a:noFill/>
            <a:ln w="25400">
              <a:solidFill>
                <a:schemeClr val="tx1"/>
              </a:solidFill>
              <a:round/>
              <a:headEnd/>
              <a:tailEnd type="triangle" w="med" len="med"/>
            </a:ln>
            <a:effectLst/>
          </p:spPr>
          <p:txBody>
            <a:bodyPr>
              <a:prstTxWarp prst="textNoShape">
                <a:avLst/>
              </a:prstTxWarp>
            </a:bodyPr>
            <a:lstStyle/>
            <a:p>
              <a:pPr eaLnBrk="1" hangingPunct="1">
                <a:spcBef>
                  <a:spcPct val="0"/>
                </a:spcBef>
              </a:pPr>
              <a:endParaRPr lang="en-US" sz="1800">
                <a:solidFill>
                  <a:prstClr val="black"/>
                </a:solidFill>
                <a:latin typeface="Calibri"/>
                <a:ea typeface="ＭＳ Ｐゴシック"/>
                <a:cs typeface="Calibri"/>
              </a:endParaRPr>
            </a:p>
          </p:txBody>
        </p:sp>
        <p:sp>
          <p:nvSpPr>
            <p:cNvPr id="18" name="Text Box 15"/>
            <p:cNvSpPr txBox="1">
              <a:spLocks noChangeArrowheads="1"/>
            </p:cNvSpPr>
            <p:nvPr/>
          </p:nvSpPr>
          <p:spPr bwMode="auto">
            <a:xfrm>
              <a:off x="440" y="3294"/>
              <a:ext cx="758" cy="291"/>
            </a:xfrm>
            <a:prstGeom prst="rect">
              <a:avLst/>
            </a:prstGeom>
            <a:noFill/>
            <a:ln w="25400">
              <a:noFill/>
              <a:miter lim="800000"/>
              <a:headEnd/>
              <a:tailEnd/>
            </a:ln>
            <a:effectLst/>
          </p:spPr>
          <p:txBody>
            <a:bodyPr wrap="none">
              <a:prstTxWarp prst="textNoShape">
                <a:avLst/>
              </a:prstTxWarp>
              <a:spAutoFit/>
            </a:bodyPr>
            <a:lstStyle/>
            <a:p>
              <a:pPr eaLnBrk="1" hangingPunct="1">
                <a:spcBef>
                  <a:spcPct val="0"/>
                </a:spcBef>
              </a:pPr>
              <a:r>
                <a:rPr lang="en-US" sz="2400">
                  <a:solidFill>
                    <a:srgbClr val="56127A"/>
                  </a:solidFill>
                  <a:latin typeface="Calibri"/>
                  <a:ea typeface="ＭＳ Ｐゴシック"/>
                  <a:cs typeface="Calibri"/>
                </a:rPr>
                <a:t>Branch?</a:t>
              </a:r>
            </a:p>
          </p:txBody>
        </p:sp>
        <p:sp>
          <p:nvSpPr>
            <p:cNvPr id="19" name="Line 16"/>
            <p:cNvSpPr>
              <a:spLocks noChangeShapeType="1"/>
            </p:cNvSpPr>
            <p:nvPr/>
          </p:nvSpPr>
          <p:spPr bwMode="auto">
            <a:xfrm>
              <a:off x="888" y="2595"/>
              <a:ext cx="0" cy="672"/>
            </a:xfrm>
            <a:prstGeom prst="line">
              <a:avLst/>
            </a:prstGeom>
            <a:noFill/>
            <a:ln w="25400">
              <a:solidFill>
                <a:schemeClr val="tx1"/>
              </a:solidFill>
              <a:round/>
              <a:headEnd/>
              <a:tailEnd type="triangle" w="med" len="med"/>
            </a:ln>
            <a:effectLst/>
          </p:spPr>
          <p:txBody>
            <a:bodyPr>
              <a:prstTxWarp prst="textNoShape">
                <a:avLst/>
              </a:prstTxWarp>
            </a:bodyPr>
            <a:lstStyle/>
            <a:p>
              <a:pPr eaLnBrk="1" hangingPunct="1">
                <a:spcBef>
                  <a:spcPct val="0"/>
                </a:spcBef>
              </a:pPr>
              <a:endParaRPr lang="en-US" sz="1800">
                <a:solidFill>
                  <a:prstClr val="black"/>
                </a:solidFill>
                <a:latin typeface="Calibri"/>
                <a:ea typeface="ＭＳ Ｐゴシック"/>
                <a:cs typeface="Calibri"/>
              </a:endParaRPr>
            </a:p>
          </p:txBody>
        </p:sp>
        <p:sp>
          <p:nvSpPr>
            <p:cNvPr id="20" name="Freeform 17"/>
            <p:cNvSpPr>
              <a:spLocks/>
            </p:cNvSpPr>
            <p:nvPr/>
          </p:nvSpPr>
          <p:spPr bwMode="auto">
            <a:xfrm>
              <a:off x="1944" y="2787"/>
              <a:ext cx="1296" cy="336"/>
            </a:xfrm>
            <a:custGeom>
              <a:avLst/>
              <a:gdLst/>
              <a:ahLst/>
              <a:cxnLst>
                <a:cxn ang="0">
                  <a:pos x="0" y="0"/>
                </a:cxn>
                <a:cxn ang="0">
                  <a:pos x="624" y="0"/>
                </a:cxn>
                <a:cxn ang="0">
                  <a:pos x="672" y="96"/>
                </a:cxn>
                <a:cxn ang="0">
                  <a:pos x="720" y="0"/>
                </a:cxn>
                <a:cxn ang="0">
                  <a:pos x="1296" y="0"/>
                </a:cxn>
                <a:cxn ang="0">
                  <a:pos x="1152" y="336"/>
                </a:cxn>
                <a:cxn ang="0">
                  <a:pos x="144" y="336"/>
                </a:cxn>
                <a:cxn ang="0">
                  <a:pos x="0" y="0"/>
                </a:cxn>
              </a:cxnLst>
              <a:rect l="0" t="0" r="r" b="b"/>
              <a:pathLst>
                <a:path w="1296" h="336">
                  <a:moveTo>
                    <a:pt x="0" y="0"/>
                  </a:moveTo>
                  <a:lnTo>
                    <a:pt x="624" y="0"/>
                  </a:lnTo>
                  <a:lnTo>
                    <a:pt x="672" y="96"/>
                  </a:lnTo>
                  <a:lnTo>
                    <a:pt x="720" y="0"/>
                  </a:lnTo>
                  <a:lnTo>
                    <a:pt x="1296" y="0"/>
                  </a:lnTo>
                  <a:lnTo>
                    <a:pt x="1152" y="336"/>
                  </a:lnTo>
                  <a:lnTo>
                    <a:pt x="144" y="336"/>
                  </a:lnTo>
                  <a:lnTo>
                    <a:pt x="0" y="0"/>
                  </a:lnTo>
                  <a:close/>
                </a:path>
              </a:pathLst>
            </a:custGeom>
            <a:solidFill>
              <a:schemeClr val="bg1"/>
            </a:solidFill>
            <a:ln w="25400" cap="flat" cmpd="sng">
              <a:solidFill>
                <a:schemeClr val="tx1"/>
              </a:solidFill>
              <a:prstDash val="solid"/>
              <a:round/>
              <a:headEnd/>
              <a:tailEnd/>
            </a:ln>
            <a:effectLst/>
          </p:spPr>
          <p:txBody>
            <a:bodyPr>
              <a:prstTxWarp prst="textNoShape">
                <a:avLst/>
              </a:prstTxWarp>
            </a:bodyPr>
            <a:lstStyle/>
            <a:p>
              <a:pPr eaLnBrk="1" hangingPunct="1">
                <a:spcBef>
                  <a:spcPct val="0"/>
                </a:spcBef>
              </a:pPr>
              <a:endParaRPr lang="en-US" sz="1800">
                <a:solidFill>
                  <a:prstClr val="black"/>
                </a:solidFill>
                <a:latin typeface="Calibri"/>
                <a:ea typeface="ＭＳ Ｐゴシック"/>
                <a:cs typeface="Calibri"/>
              </a:endParaRPr>
            </a:p>
          </p:txBody>
        </p:sp>
        <p:sp>
          <p:nvSpPr>
            <p:cNvPr id="21" name="Line 18"/>
            <p:cNvSpPr>
              <a:spLocks noChangeShapeType="1"/>
            </p:cNvSpPr>
            <p:nvPr/>
          </p:nvSpPr>
          <p:spPr bwMode="auto">
            <a:xfrm>
              <a:off x="2184" y="2595"/>
              <a:ext cx="0" cy="192"/>
            </a:xfrm>
            <a:prstGeom prst="line">
              <a:avLst/>
            </a:prstGeom>
            <a:noFill/>
            <a:ln w="25400">
              <a:solidFill>
                <a:schemeClr val="tx1"/>
              </a:solidFill>
              <a:round/>
              <a:headEnd/>
              <a:tailEnd type="triangle" w="med" len="med"/>
            </a:ln>
            <a:effectLst/>
          </p:spPr>
          <p:txBody>
            <a:bodyPr>
              <a:prstTxWarp prst="textNoShape">
                <a:avLst/>
              </a:prstTxWarp>
            </a:bodyPr>
            <a:lstStyle/>
            <a:p>
              <a:pPr eaLnBrk="1" hangingPunct="1">
                <a:spcBef>
                  <a:spcPct val="0"/>
                </a:spcBef>
              </a:pPr>
              <a:endParaRPr lang="en-US" sz="1800">
                <a:solidFill>
                  <a:prstClr val="black"/>
                </a:solidFill>
                <a:latin typeface="Calibri"/>
                <a:ea typeface="ＭＳ Ｐゴシック"/>
                <a:cs typeface="Calibri"/>
              </a:endParaRPr>
            </a:p>
          </p:txBody>
        </p:sp>
        <p:sp>
          <p:nvSpPr>
            <p:cNvPr id="22" name="Text Box 19"/>
            <p:cNvSpPr txBox="1">
              <a:spLocks noChangeArrowheads="1"/>
            </p:cNvSpPr>
            <p:nvPr/>
          </p:nvSpPr>
          <p:spPr bwMode="auto">
            <a:xfrm>
              <a:off x="2126" y="3319"/>
              <a:ext cx="871" cy="291"/>
            </a:xfrm>
            <a:prstGeom prst="rect">
              <a:avLst/>
            </a:prstGeom>
            <a:noFill/>
            <a:ln w="25400">
              <a:noFill/>
              <a:miter lim="800000"/>
              <a:headEnd/>
              <a:tailEnd/>
            </a:ln>
            <a:effectLst/>
          </p:spPr>
          <p:txBody>
            <a:bodyPr wrap="none">
              <a:prstTxWarp prst="textNoShape">
                <a:avLst/>
              </a:prstTxWarp>
              <a:spAutoFit/>
            </a:bodyPr>
            <a:lstStyle/>
            <a:p>
              <a:pPr eaLnBrk="1" hangingPunct="1">
                <a:spcBef>
                  <a:spcPct val="0"/>
                </a:spcBef>
              </a:pPr>
              <a:r>
                <a:rPr lang="en-US" sz="2400">
                  <a:solidFill>
                    <a:srgbClr val="56127A"/>
                  </a:solidFill>
                  <a:latin typeface="Calibri"/>
                  <a:ea typeface="ＭＳ Ｐゴシック"/>
                  <a:cs typeface="Calibri"/>
                </a:rPr>
                <a:t>Target PC</a:t>
              </a:r>
            </a:p>
          </p:txBody>
        </p:sp>
        <p:sp>
          <p:nvSpPr>
            <p:cNvPr id="23" name="Text Box 20"/>
            <p:cNvSpPr txBox="1">
              <a:spLocks noChangeArrowheads="1"/>
            </p:cNvSpPr>
            <p:nvPr/>
          </p:nvSpPr>
          <p:spPr bwMode="auto">
            <a:xfrm>
              <a:off x="2484" y="2887"/>
              <a:ext cx="213" cy="291"/>
            </a:xfrm>
            <a:prstGeom prst="rect">
              <a:avLst/>
            </a:prstGeom>
            <a:noFill/>
            <a:ln w="25400">
              <a:noFill/>
              <a:miter lim="800000"/>
              <a:headEnd/>
              <a:tailEnd/>
            </a:ln>
            <a:effectLst/>
          </p:spPr>
          <p:txBody>
            <a:bodyPr wrap="none">
              <a:prstTxWarp prst="textNoShape">
                <a:avLst/>
              </a:prstTxWarp>
              <a:spAutoFit/>
            </a:bodyPr>
            <a:lstStyle/>
            <a:p>
              <a:pPr eaLnBrk="1" hangingPunct="1">
                <a:spcBef>
                  <a:spcPct val="0"/>
                </a:spcBef>
              </a:pPr>
              <a:r>
                <a:rPr lang="en-US" sz="2400">
                  <a:solidFill>
                    <a:srgbClr val="56127A"/>
                  </a:solidFill>
                  <a:latin typeface="Calibri"/>
                  <a:ea typeface="ＭＳ Ｐゴシック"/>
                  <a:cs typeface="Calibri"/>
                </a:rPr>
                <a:t>+</a:t>
              </a:r>
            </a:p>
          </p:txBody>
        </p:sp>
      </p:grpSp>
      <p:grpSp>
        <p:nvGrpSpPr>
          <p:cNvPr id="24" name="Group 21"/>
          <p:cNvGrpSpPr>
            <a:grpSpLocks/>
          </p:cNvGrpSpPr>
          <p:nvPr/>
        </p:nvGrpSpPr>
        <p:grpSpPr bwMode="auto">
          <a:xfrm>
            <a:off x="152400" y="1783911"/>
            <a:ext cx="5695950" cy="2400300"/>
            <a:chOff x="96" y="1083"/>
            <a:chExt cx="3588" cy="1512"/>
          </a:xfrm>
        </p:grpSpPr>
        <p:sp>
          <p:nvSpPr>
            <p:cNvPr id="25" name="Rectangle 22"/>
            <p:cNvSpPr>
              <a:spLocks noChangeArrowheads="1"/>
            </p:cNvSpPr>
            <p:nvPr/>
          </p:nvSpPr>
          <p:spPr bwMode="auto">
            <a:xfrm>
              <a:off x="444" y="1300"/>
              <a:ext cx="1872" cy="771"/>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eaLnBrk="1" hangingPunct="1">
                <a:spcBef>
                  <a:spcPct val="0"/>
                </a:spcBef>
              </a:pPr>
              <a:r>
                <a:rPr lang="en-US" sz="2400">
                  <a:solidFill>
                    <a:srgbClr val="56127A"/>
                  </a:solidFill>
                  <a:latin typeface="Calibri"/>
                  <a:ea typeface="ＭＳ Ｐゴシック"/>
                  <a:cs typeface="Calibri"/>
                </a:rPr>
                <a:t>I-Cache</a:t>
              </a:r>
            </a:p>
          </p:txBody>
        </p:sp>
        <p:sp>
          <p:nvSpPr>
            <p:cNvPr id="26" name="Freeform 23"/>
            <p:cNvSpPr>
              <a:spLocks/>
            </p:cNvSpPr>
            <p:nvPr/>
          </p:nvSpPr>
          <p:spPr bwMode="auto">
            <a:xfrm>
              <a:off x="2316" y="1300"/>
              <a:ext cx="720" cy="239"/>
            </a:xfrm>
            <a:custGeom>
              <a:avLst/>
              <a:gdLst/>
              <a:ahLst/>
              <a:cxnLst>
                <a:cxn ang="0">
                  <a:pos x="720" y="0"/>
                </a:cxn>
                <a:cxn ang="0">
                  <a:pos x="720" y="384"/>
                </a:cxn>
                <a:cxn ang="0">
                  <a:pos x="0" y="384"/>
                </a:cxn>
              </a:cxnLst>
              <a:rect l="0" t="0" r="r" b="b"/>
              <a:pathLst>
                <a:path w="720" h="384">
                  <a:moveTo>
                    <a:pt x="720" y="0"/>
                  </a:moveTo>
                  <a:lnTo>
                    <a:pt x="720" y="384"/>
                  </a:lnTo>
                  <a:lnTo>
                    <a:pt x="0" y="384"/>
                  </a:ln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eaLnBrk="1" hangingPunct="1">
                <a:spcBef>
                  <a:spcPct val="0"/>
                </a:spcBef>
              </a:pPr>
              <a:endParaRPr lang="en-US" sz="1800">
                <a:solidFill>
                  <a:prstClr val="black"/>
                </a:solidFill>
                <a:latin typeface="Calibri"/>
                <a:ea typeface="ＭＳ Ｐゴシック"/>
                <a:cs typeface="Calibri"/>
              </a:endParaRPr>
            </a:p>
          </p:txBody>
        </p:sp>
        <p:sp>
          <p:nvSpPr>
            <p:cNvPr id="27" name="Rectangle 24"/>
            <p:cNvSpPr>
              <a:spLocks noChangeArrowheads="1"/>
            </p:cNvSpPr>
            <p:nvPr/>
          </p:nvSpPr>
          <p:spPr bwMode="auto">
            <a:xfrm>
              <a:off x="408" y="2331"/>
              <a:ext cx="912" cy="264"/>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eaLnBrk="1" hangingPunct="1">
                <a:spcBef>
                  <a:spcPct val="0"/>
                </a:spcBef>
              </a:pPr>
              <a:r>
                <a:rPr lang="en-US" sz="2400">
                  <a:solidFill>
                    <a:srgbClr val="56127A"/>
                  </a:solidFill>
                  <a:latin typeface="Calibri"/>
                  <a:ea typeface="ＭＳ Ｐゴシック"/>
                  <a:cs typeface="Calibri"/>
                </a:rPr>
                <a:t>Opcode</a:t>
              </a:r>
            </a:p>
          </p:txBody>
        </p:sp>
        <p:sp>
          <p:nvSpPr>
            <p:cNvPr id="28" name="Rectangle 25"/>
            <p:cNvSpPr>
              <a:spLocks noChangeArrowheads="1"/>
            </p:cNvSpPr>
            <p:nvPr/>
          </p:nvSpPr>
          <p:spPr bwMode="auto">
            <a:xfrm>
              <a:off x="1560" y="2331"/>
              <a:ext cx="960" cy="264"/>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eaLnBrk="1" hangingPunct="1">
                <a:spcBef>
                  <a:spcPct val="0"/>
                </a:spcBef>
              </a:pPr>
              <a:r>
                <a:rPr lang="en-US" sz="2400">
                  <a:solidFill>
                    <a:srgbClr val="56127A"/>
                  </a:solidFill>
                  <a:latin typeface="Calibri"/>
                  <a:ea typeface="ＭＳ Ｐゴシック"/>
                  <a:cs typeface="Calibri"/>
                </a:rPr>
                <a:t>offset</a:t>
              </a:r>
            </a:p>
          </p:txBody>
        </p:sp>
        <p:sp>
          <p:nvSpPr>
            <p:cNvPr id="29" name="Line 26"/>
            <p:cNvSpPr>
              <a:spLocks noChangeShapeType="1"/>
            </p:cNvSpPr>
            <p:nvPr/>
          </p:nvSpPr>
          <p:spPr bwMode="auto">
            <a:xfrm>
              <a:off x="1464" y="2071"/>
              <a:ext cx="0" cy="260"/>
            </a:xfrm>
            <a:prstGeom prst="line">
              <a:avLst/>
            </a:prstGeom>
            <a:noFill/>
            <a:ln w="25400">
              <a:solidFill>
                <a:schemeClr val="tx1"/>
              </a:solidFill>
              <a:round/>
              <a:headEnd/>
              <a:tailEnd type="triangle" w="med" len="med"/>
            </a:ln>
            <a:effectLst/>
          </p:spPr>
          <p:txBody>
            <a:bodyPr>
              <a:prstTxWarp prst="textNoShape">
                <a:avLst/>
              </a:prstTxWarp>
            </a:bodyPr>
            <a:lstStyle/>
            <a:p>
              <a:pPr eaLnBrk="1" hangingPunct="1">
                <a:spcBef>
                  <a:spcPct val="0"/>
                </a:spcBef>
              </a:pPr>
              <a:endParaRPr lang="en-US" sz="1800">
                <a:solidFill>
                  <a:prstClr val="black"/>
                </a:solidFill>
                <a:latin typeface="Calibri"/>
                <a:ea typeface="ＭＳ Ｐゴシック"/>
                <a:cs typeface="Calibri"/>
              </a:endParaRPr>
            </a:p>
          </p:txBody>
        </p:sp>
        <p:sp>
          <p:nvSpPr>
            <p:cNvPr id="30" name="Rectangle 27"/>
            <p:cNvSpPr>
              <a:spLocks noChangeArrowheads="1"/>
            </p:cNvSpPr>
            <p:nvPr/>
          </p:nvSpPr>
          <p:spPr bwMode="auto">
            <a:xfrm>
              <a:off x="1320" y="2331"/>
              <a:ext cx="240" cy="264"/>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Calibri"/>
                <a:ea typeface="ＭＳ Ｐゴシック"/>
                <a:cs typeface="Calibri"/>
              </a:endParaRPr>
            </a:p>
          </p:txBody>
        </p:sp>
        <p:sp>
          <p:nvSpPr>
            <p:cNvPr id="31" name="AutoShape 28"/>
            <p:cNvSpPr>
              <a:spLocks/>
            </p:cNvSpPr>
            <p:nvPr/>
          </p:nvSpPr>
          <p:spPr bwMode="auto">
            <a:xfrm rot="5400000">
              <a:off x="2699" y="316"/>
              <a:ext cx="217" cy="1752"/>
            </a:xfrm>
            <a:prstGeom prst="rightBrace">
              <a:avLst>
                <a:gd name="adj1" fmla="val 67281"/>
                <a:gd name="adj2" fmla="val 36815"/>
              </a:avLst>
            </a:prstGeom>
            <a:noFill/>
            <a:ln w="25400">
              <a:solidFill>
                <a:schemeClr val="tx1"/>
              </a:solidFill>
              <a:round/>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Calibri"/>
                <a:ea typeface="ＭＳ Ｐゴシック"/>
                <a:cs typeface="Calibri"/>
              </a:endParaRPr>
            </a:p>
          </p:txBody>
        </p:sp>
        <p:sp>
          <p:nvSpPr>
            <p:cNvPr id="32" name="Text Box 29"/>
            <p:cNvSpPr txBox="1">
              <a:spLocks noChangeArrowheads="1"/>
            </p:cNvSpPr>
            <p:nvPr/>
          </p:nvSpPr>
          <p:spPr bwMode="auto">
            <a:xfrm>
              <a:off x="96" y="2080"/>
              <a:ext cx="1006" cy="291"/>
            </a:xfrm>
            <a:prstGeom prst="rect">
              <a:avLst/>
            </a:prstGeom>
            <a:noFill/>
            <a:ln w="25400">
              <a:noFill/>
              <a:miter lim="800000"/>
              <a:headEnd/>
              <a:tailEnd/>
            </a:ln>
            <a:effectLst/>
          </p:spPr>
          <p:txBody>
            <a:bodyPr wrap="none">
              <a:prstTxWarp prst="textNoShape">
                <a:avLst/>
              </a:prstTxWarp>
              <a:spAutoFit/>
            </a:bodyPr>
            <a:lstStyle/>
            <a:p>
              <a:pPr eaLnBrk="1" hangingPunct="1">
                <a:spcBef>
                  <a:spcPct val="0"/>
                </a:spcBef>
              </a:pPr>
              <a:r>
                <a:rPr lang="en-US" sz="2400" i="1" dirty="0">
                  <a:solidFill>
                    <a:srgbClr val="56127A"/>
                  </a:solidFill>
                  <a:latin typeface="Calibri"/>
                  <a:ea typeface="ＭＳ Ｐゴシック"/>
                  <a:cs typeface="Calibri"/>
                </a:rPr>
                <a:t>Instruction</a:t>
              </a:r>
            </a:p>
          </p:txBody>
        </p:sp>
      </p:grpSp>
      <p:grpSp>
        <p:nvGrpSpPr>
          <p:cNvPr id="33" name="Group 30"/>
          <p:cNvGrpSpPr>
            <a:grpSpLocks/>
          </p:cNvGrpSpPr>
          <p:nvPr/>
        </p:nvGrpSpPr>
        <p:grpSpPr bwMode="auto">
          <a:xfrm>
            <a:off x="4895850" y="1283848"/>
            <a:ext cx="4087813" cy="4471988"/>
            <a:chOff x="3084" y="768"/>
            <a:chExt cx="2575" cy="2817"/>
          </a:xfrm>
        </p:grpSpPr>
        <p:grpSp>
          <p:nvGrpSpPr>
            <p:cNvPr id="34" name="Group 31"/>
            <p:cNvGrpSpPr>
              <a:grpSpLocks/>
            </p:cNvGrpSpPr>
            <p:nvPr/>
          </p:nvGrpSpPr>
          <p:grpSpPr bwMode="auto">
            <a:xfrm>
              <a:off x="3276" y="1251"/>
              <a:ext cx="960" cy="408"/>
              <a:chOff x="3276" y="1251"/>
              <a:chExt cx="960" cy="408"/>
            </a:xfrm>
          </p:grpSpPr>
          <p:sp>
            <p:nvSpPr>
              <p:cNvPr id="58" name="AutoShape 32"/>
              <p:cNvSpPr>
                <a:spLocks/>
              </p:cNvSpPr>
              <p:nvPr/>
            </p:nvSpPr>
            <p:spPr bwMode="auto">
              <a:xfrm rot="5400000">
                <a:off x="3408" y="1119"/>
                <a:ext cx="144" cy="408"/>
              </a:xfrm>
              <a:prstGeom prst="rightBrace">
                <a:avLst>
                  <a:gd name="adj1" fmla="val 23611"/>
                  <a:gd name="adj2" fmla="val 54167"/>
                </a:avLst>
              </a:prstGeom>
              <a:noFill/>
              <a:ln w="25400">
                <a:solidFill>
                  <a:schemeClr val="tx1"/>
                </a:solidFill>
                <a:round/>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Calibri"/>
                  <a:ea typeface="ＭＳ Ｐゴシック"/>
                  <a:cs typeface="Calibri"/>
                </a:endParaRPr>
              </a:p>
            </p:txBody>
          </p:sp>
          <p:sp>
            <p:nvSpPr>
              <p:cNvPr id="59" name="Freeform 33"/>
              <p:cNvSpPr>
                <a:spLocks/>
              </p:cNvSpPr>
              <p:nvPr/>
            </p:nvSpPr>
            <p:spPr bwMode="auto">
              <a:xfrm>
                <a:off x="3468" y="1323"/>
                <a:ext cx="768" cy="336"/>
              </a:xfrm>
              <a:custGeom>
                <a:avLst/>
                <a:gdLst/>
                <a:ahLst/>
                <a:cxnLst>
                  <a:cxn ang="0">
                    <a:pos x="0" y="0"/>
                  </a:cxn>
                  <a:cxn ang="0">
                    <a:pos x="0" y="336"/>
                  </a:cxn>
                  <a:cxn ang="0">
                    <a:pos x="768" y="336"/>
                  </a:cxn>
                </a:cxnLst>
                <a:rect l="0" t="0" r="r" b="b"/>
                <a:pathLst>
                  <a:path w="768" h="336">
                    <a:moveTo>
                      <a:pt x="0" y="0"/>
                    </a:moveTo>
                    <a:lnTo>
                      <a:pt x="0" y="336"/>
                    </a:lnTo>
                    <a:lnTo>
                      <a:pt x="768" y="336"/>
                    </a:ln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eaLnBrk="1" hangingPunct="1">
                  <a:spcBef>
                    <a:spcPct val="0"/>
                  </a:spcBef>
                </a:pPr>
                <a:endParaRPr lang="en-US" sz="1800">
                  <a:solidFill>
                    <a:prstClr val="black"/>
                  </a:solidFill>
                  <a:latin typeface="Calibri"/>
                  <a:ea typeface="ＭＳ Ｐゴシック"/>
                  <a:cs typeface="Calibri"/>
                </a:endParaRPr>
              </a:p>
            </p:txBody>
          </p:sp>
          <p:sp>
            <p:nvSpPr>
              <p:cNvPr id="60" name="Line 34"/>
              <p:cNvSpPr>
                <a:spLocks noChangeShapeType="1"/>
              </p:cNvSpPr>
              <p:nvPr/>
            </p:nvSpPr>
            <p:spPr bwMode="auto">
              <a:xfrm flipV="1">
                <a:off x="3420" y="1419"/>
                <a:ext cx="144" cy="96"/>
              </a:xfrm>
              <a:prstGeom prst="line">
                <a:avLst/>
              </a:prstGeom>
              <a:noFill/>
              <a:ln w="25400">
                <a:solidFill>
                  <a:schemeClr val="tx1"/>
                </a:solidFill>
                <a:round/>
                <a:headEnd/>
                <a:tailEnd/>
              </a:ln>
              <a:effectLst/>
            </p:spPr>
            <p:txBody>
              <a:bodyPr>
                <a:prstTxWarp prst="textNoShape">
                  <a:avLst/>
                </a:prstTxWarp>
              </a:bodyPr>
              <a:lstStyle/>
              <a:p>
                <a:pPr eaLnBrk="1" hangingPunct="1">
                  <a:spcBef>
                    <a:spcPct val="0"/>
                  </a:spcBef>
                </a:pPr>
                <a:endParaRPr lang="en-US" sz="1800">
                  <a:solidFill>
                    <a:prstClr val="black"/>
                  </a:solidFill>
                  <a:latin typeface="Calibri"/>
                  <a:ea typeface="ＭＳ Ｐゴシック"/>
                  <a:cs typeface="Calibri"/>
                </a:endParaRPr>
              </a:p>
            </p:txBody>
          </p:sp>
          <p:sp>
            <p:nvSpPr>
              <p:cNvPr id="61" name="Text Box 35"/>
              <p:cNvSpPr txBox="1">
                <a:spLocks noChangeArrowheads="1"/>
              </p:cNvSpPr>
              <p:nvPr/>
            </p:nvSpPr>
            <p:spPr bwMode="auto">
              <a:xfrm>
                <a:off x="3602" y="1327"/>
                <a:ext cx="205" cy="291"/>
              </a:xfrm>
              <a:prstGeom prst="rect">
                <a:avLst/>
              </a:prstGeom>
              <a:noFill/>
              <a:ln w="25400">
                <a:noFill/>
                <a:miter lim="800000"/>
                <a:headEnd/>
                <a:tailEnd/>
              </a:ln>
              <a:effectLst/>
            </p:spPr>
            <p:txBody>
              <a:bodyPr wrap="none">
                <a:prstTxWarp prst="textNoShape">
                  <a:avLst/>
                </a:prstTxWarp>
                <a:spAutoFit/>
              </a:bodyPr>
              <a:lstStyle/>
              <a:p>
                <a:pPr eaLnBrk="1" hangingPunct="1">
                  <a:spcBef>
                    <a:spcPct val="0"/>
                  </a:spcBef>
                </a:pPr>
                <a:r>
                  <a:rPr lang="en-US" sz="2400">
                    <a:solidFill>
                      <a:srgbClr val="56127A"/>
                    </a:solidFill>
                    <a:latin typeface="Calibri"/>
                    <a:ea typeface="ＭＳ Ｐゴシック"/>
                    <a:cs typeface="Calibri"/>
                  </a:rPr>
                  <a:t>k</a:t>
                </a:r>
              </a:p>
            </p:txBody>
          </p:sp>
        </p:grpSp>
        <p:sp>
          <p:nvSpPr>
            <p:cNvPr id="35" name="Text Box 36"/>
            <p:cNvSpPr txBox="1">
              <a:spLocks noChangeArrowheads="1"/>
            </p:cNvSpPr>
            <p:nvPr/>
          </p:nvSpPr>
          <p:spPr bwMode="auto">
            <a:xfrm>
              <a:off x="3084" y="1611"/>
              <a:ext cx="1248" cy="291"/>
            </a:xfrm>
            <a:prstGeom prst="rect">
              <a:avLst/>
            </a:prstGeom>
            <a:noFill/>
            <a:ln w="25400">
              <a:noFill/>
              <a:miter lim="800000"/>
              <a:headEnd/>
              <a:tailEnd/>
            </a:ln>
            <a:effectLst/>
          </p:spPr>
          <p:txBody>
            <a:bodyPr>
              <a:prstTxWarp prst="textNoShape">
                <a:avLst/>
              </a:prstTxWarp>
              <a:spAutoFit/>
            </a:bodyPr>
            <a:lstStyle/>
            <a:p>
              <a:pPr eaLnBrk="1" hangingPunct="1">
                <a:spcBef>
                  <a:spcPct val="0"/>
                </a:spcBef>
              </a:pPr>
              <a:r>
                <a:rPr lang="en-US" sz="2400" i="1">
                  <a:solidFill>
                    <a:srgbClr val="56127A"/>
                  </a:solidFill>
                  <a:latin typeface="Calibri"/>
                  <a:ea typeface="ＭＳ Ｐゴシック"/>
                  <a:cs typeface="Calibri"/>
                </a:rPr>
                <a:t>BHT Index</a:t>
              </a:r>
            </a:p>
          </p:txBody>
        </p:sp>
        <p:sp>
          <p:nvSpPr>
            <p:cNvPr id="36" name="Text Box 37"/>
            <p:cNvSpPr txBox="1">
              <a:spLocks noChangeArrowheads="1"/>
            </p:cNvSpPr>
            <p:nvPr/>
          </p:nvSpPr>
          <p:spPr bwMode="auto">
            <a:xfrm>
              <a:off x="4584" y="1350"/>
              <a:ext cx="1075" cy="756"/>
            </a:xfrm>
            <a:prstGeom prst="rect">
              <a:avLst/>
            </a:prstGeom>
            <a:noFill/>
            <a:ln w="25400">
              <a:noFill/>
              <a:miter lim="800000"/>
              <a:headEnd/>
              <a:tailEnd/>
            </a:ln>
            <a:effectLst/>
          </p:spPr>
          <p:txBody>
            <a:bodyPr wrap="none">
              <a:prstTxWarp prst="textNoShape">
                <a:avLst/>
              </a:prstTxWarp>
              <a:spAutoFit/>
            </a:bodyPr>
            <a:lstStyle/>
            <a:p>
              <a:pPr eaLnBrk="1" hangingPunct="1">
                <a:spcBef>
                  <a:spcPct val="0"/>
                </a:spcBef>
              </a:pPr>
              <a:r>
                <a:rPr lang="en-US" sz="2400" i="1">
                  <a:solidFill>
                    <a:srgbClr val="56127A"/>
                  </a:solidFill>
                  <a:latin typeface="Calibri"/>
                  <a:ea typeface="ＭＳ Ｐゴシック"/>
                  <a:cs typeface="Calibri"/>
                </a:rPr>
                <a:t>2</a:t>
              </a:r>
              <a:r>
                <a:rPr lang="en-US" sz="2400" i="1" baseline="30000">
                  <a:solidFill>
                    <a:srgbClr val="56127A"/>
                  </a:solidFill>
                  <a:latin typeface="Calibri"/>
                  <a:ea typeface="ＭＳ Ｐゴシック"/>
                  <a:cs typeface="Calibri"/>
                </a:rPr>
                <a:t>k</a:t>
              </a:r>
              <a:r>
                <a:rPr lang="en-US" sz="2400" i="1">
                  <a:solidFill>
                    <a:srgbClr val="56127A"/>
                  </a:solidFill>
                  <a:latin typeface="Calibri"/>
                  <a:ea typeface="ＭＳ Ｐゴシック"/>
                  <a:cs typeface="Calibri"/>
                </a:rPr>
                <a:t>-entry</a:t>
              </a:r>
            </a:p>
            <a:p>
              <a:pPr eaLnBrk="1" hangingPunct="1">
                <a:spcBef>
                  <a:spcPct val="0"/>
                </a:spcBef>
              </a:pPr>
              <a:r>
                <a:rPr lang="en-US" sz="2400" i="1">
                  <a:solidFill>
                    <a:srgbClr val="56127A"/>
                  </a:solidFill>
                  <a:latin typeface="Calibri"/>
                  <a:ea typeface="ＭＳ Ｐゴシック"/>
                  <a:cs typeface="Calibri"/>
                </a:rPr>
                <a:t>BHT,</a:t>
              </a:r>
            </a:p>
            <a:p>
              <a:pPr eaLnBrk="1" hangingPunct="1">
                <a:spcBef>
                  <a:spcPct val="0"/>
                </a:spcBef>
              </a:pPr>
              <a:r>
                <a:rPr lang="en-US" sz="2400" i="1">
                  <a:solidFill>
                    <a:srgbClr val="56127A"/>
                  </a:solidFill>
                  <a:latin typeface="Calibri"/>
                  <a:ea typeface="ＭＳ Ｐゴシック"/>
                  <a:cs typeface="Calibri"/>
                </a:rPr>
                <a:t>2 bits/entry</a:t>
              </a:r>
            </a:p>
          </p:txBody>
        </p:sp>
        <p:sp>
          <p:nvSpPr>
            <p:cNvPr id="37" name="Text Box 38"/>
            <p:cNvSpPr txBox="1">
              <a:spLocks noChangeArrowheads="1"/>
            </p:cNvSpPr>
            <p:nvPr/>
          </p:nvSpPr>
          <p:spPr bwMode="auto">
            <a:xfrm>
              <a:off x="3602" y="3294"/>
              <a:ext cx="1325" cy="291"/>
            </a:xfrm>
            <a:prstGeom prst="rect">
              <a:avLst/>
            </a:prstGeom>
            <a:noFill/>
            <a:ln w="25400">
              <a:noFill/>
              <a:miter lim="800000"/>
              <a:headEnd/>
              <a:tailEnd/>
            </a:ln>
            <a:effectLst/>
          </p:spPr>
          <p:txBody>
            <a:bodyPr wrap="none">
              <a:prstTxWarp prst="textNoShape">
                <a:avLst/>
              </a:prstTxWarp>
              <a:spAutoFit/>
            </a:bodyPr>
            <a:lstStyle/>
            <a:p>
              <a:pPr eaLnBrk="1" hangingPunct="1">
                <a:spcBef>
                  <a:spcPct val="0"/>
                </a:spcBef>
              </a:pPr>
              <a:r>
                <a:rPr lang="en-US" sz="2400">
                  <a:solidFill>
                    <a:srgbClr val="56127A"/>
                  </a:solidFill>
                  <a:latin typeface="Calibri"/>
                  <a:ea typeface="ＭＳ Ｐゴシック"/>
                  <a:cs typeface="Calibri"/>
                </a:rPr>
                <a:t>Taken/¬Taken?</a:t>
              </a:r>
            </a:p>
          </p:txBody>
        </p:sp>
        <p:grpSp>
          <p:nvGrpSpPr>
            <p:cNvPr id="38" name="Group 39"/>
            <p:cNvGrpSpPr>
              <a:grpSpLocks/>
            </p:cNvGrpSpPr>
            <p:nvPr/>
          </p:nvGrpSpPr>
          <p:grpSpPr bwMode="auto">
            <a:xfrm>
              <a:off x="4284" y="1035"/>
              <a:ext cx="288" cy="2280"/>
              <a:chOff x="4284" y="1035"/>
              <a:chExt cx="288" cy="2280"/>
            </a:xfrm>
          </p:grpSpPr>
          <p:grpSp>
            <p:nvGrpSpPr>
              <p:cNvPr id="40" name="Group 40"/>
              <p:cNvGrpSpPr>
                <a:grpSpLocks/>
              </p:cNvGrpSpPr>
              <p:nvPr/>
            </p:nvGrpSpPr>
            <p:grpSpPr bwMode="auto">
              <a:xfrm>
                <a:off x="4284" y="1035"/>
                <a:ext cx="288" cy="240"/>
                <a:chOff x="2352" y="576"/>
                <a:chExt cx="288" cy="240"/>
              </a:xfrm>
            </p:grpSpPr>
            <p:sp>
              <p:nvSpPr>
                <p:cNvPr id="56" name="Rectangle 41"/>
                <p:cNvSpPr>
                  <a:spLocks noChangeArrowheads="1"/>
                </p:cNvSpPr>
                <p:nvPr/>
              </p:nvSpPr>
              <p:spPr bwMode="auto">
                <a:xfrm>
                  <a:off x="2352" y="576"/>
                  <a:ext cx="288" cy="24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Calibri"/>
                    <a:ea typeface="ＭＳ Ｐゴシック"/>
                    <a:cs typeface="Calibri"/>
                  </a:endParaRPr>
                </a:p>
              </p:txBody>
            </p:sp>
            <p:sp>
              <p:nvSpPr>
                <p:cNvPr id="57" name="Line 42"/>
                <p:cNvSpPr>
                  <a:spLocks noChangeShapeType="1"/>
                </p:cNvSpPr>
                <p:nvPr/>
              </p:nvSpPr>
              <p:spPr bwMode="auto">
                <a:xfrm flipV="1">
                  <a:off x="2496" y="720"/>
                  <a:ext cx="0" cy="96"/>
                </a:xfrm>
                <a:prstGeom prst="line">
                  <a:avLst/>
                </a:prstGeom>
                <a:noFill/>
                <a:ln w="25400">
                  <a:solidFill>
                    <a:schemeClr val="tx1"/>
                  </a:solidFill>
                  <a:round/>
                  <a:headEnd/>
                  <a:tailEnd/>
                </a:ln>
                <a:effectLst/>
              </p:spPr>
              <p:txBody>
                <a:bodyPr>
                  <a:prstTxWarp prst="textNoShape">
                    <a:avLst/>
                  </a:prstTxWarp>
                </a:bodyPr>
                <a:lstStyle/>
                <a:p>
                  <a:pPr eaLnBrk="1" hangingPunct="1">
                    <a:spcBef>
                      <a:spcPct val="0"/>
                    </a:spcBef>
                  </a:pPr>
                  <a:endParaRPr lang="en-US" sz="1800">
                    <a:solidFill>
                      <a:prstClr val="black"/>
                    </a:solidFill>
                    <a:latin typeface="Calibri"/>
                    <a:ea typeface="ＭＳ Ｐゴシック"/>
                    <a:cs typeface="Calibri"/>
                  </a:endParaRPr>
                </a:p>
              </p:txBody>
            </p:sp>
          </p:grpSp>
          <p:grpSp>
            <p:nvGrpSpPr>
              <p:cNvPr id="41" name="Group 43"/>
              <p:cNvGrpSpPr>
                <a:grpSpLocks/>
              </p:cNvGrpSpPr>
              <p:nvPr/>
            </p:nvGrpSpPr>
            <p:grpSpPr bwMode="auto">
              <a:xfrm>
                <a:off x="4284" y="1275"/>
                <a:ext cx="288" cy="240"/>
                <a:chOff x="2352" y="576"/>
                <a:chExt cx="288" cy="240"/>
              </a:xfrm>
            </p:grpSpPr>
            <p:sp>
              <p:nvSpPr>
                <p:cNvPr id="54" name="Rectangle 44"/>
                <p:cNvSpPr>
                  <a:spLocks noChangeArrowheads="1"/>
                </p:cNvSpPr>
                <p:nvPr/>
              </p:nvSpPr>
              <p:spPr bwMode="auto">
                <a:xfrm>
                  <a:off x="2352" y="576"/>
                  <a:ext cx="288" cy="24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Calibri"/>
                    <a:ea typeface="ＭＳ Ｐゴシック"/>
                    <a:cs typeface="Calibri"/>
                  </a:endParaRPr>
                </a:p>
              </p:txBody>
            </p:sp>
            <p:sp>
              <p:nvSpPr>
                <p:cNvPr id="55" name="Line 45"/>
                <p:cNvSpPr>
                  <a:spLocks noChangeShapeType="1"/>
                </p:cNvSpPr>
                <p:nvPr/>
              </p:nvSpPr>
              <p:spPr bwMode="auto">
                <a:xfrm flipV="1">
                  <a:off x="2496" y="720"/>
                  <a:ext cx="0" cy="96"/>
                </a:xfrm>
                <a:prstGeom prst="line">
                  <a:avLst/>
                </a:prstGeom>
                <a:noFill/>
                <a:ln w="25400">
                  <a:solidFill>
                    <a:schemeClr val="tx1"/>
                  </a:solidFill>
                  <a:round/>
                  <a:headEnd/>
                  <a:tailEnd/>
                </a:ln>
                <a:effectLst/>
              </p:spPr>
              <p:txBody>
                <a:bodyPr>
                  <a:prstTxWarp prst="textNoShape">
                    <a:avLst/>
                  </a:prstTxWarp>
                </a:bodyPr>
                <a:lstStyle/>
                <a:p>
                  <a:pPr eaLnBrk="1" hangingPunct="1">
                    <a:spcBef>
                      <a:spcPct val="0"/>
                    </a:spcBef>
                  </a:pPr>
                  <a:endParaRPr lang="en-US" sz="1800">
                    <a:solidFill>
                      <a:prstClr val="black"/>
                    </a:solidFill>
                    <a:latin typeface="Calibri"/>
                    <a:ea typeface="ＭＳ Ｐゴシック"/>
                    <a:cs typeface="Calibri"/>
                  </a:endParaRPr>
                </a:p>
              </p:txBody>
            </p:sp>
          </p:grpSp>
          <p:grpSp>
            <p:nvGrpSpPr>
              <p:cNvPr id="42" name="Group 46"/>
              <p:cNvGrpSpPr>
                <a:grpSpLocks/>
              </p:cNvGrpSpPr>
              <p:nvPr/>
            </p:nvGrpSpPr>
            <p:grpSpPr bwMode="auto">
              <a:xfrm>
                <a:off x="4284" y="1515"/>
                <a:ext cx="288" cy="240"/>
                <a:chOff x="2352" y="576"/>
                <a:chExt cx="288" cy="240"/>
              </a:xfrm>
            </p:grpSpPr>
            <p:sp>
              <p:nvSpPr>
                <p:cNvPr id="52" name="Rectangle 47"/>
                <p:cNvSpPr>
                  <a:spLocks noChangeArrowheads="1"/>
                </p:cNvSpPr>
                <p:nvPr/>
              </p:nvSpPr>
              <p:spPr bwMode="auto">
                <a:xfrm>
                  <a:off x="2352" y="576"/>
                  <a:ext cx="288" cy="24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Calibri"/>
                    <a:ea typeface="ＭＳ Ｐゴシック"/>
                    <a:cs typeface="Calibri"/>
                  </a:endParaRPr>
                </a:p>
              </p:txBody>
            </p:sp>
            <p:sp>
              <p:nvSpPr>
                <p:cNvPr id="53" name="Line 48"/>
                <p:cNvSpPr>
                  <a:spLocks noChangeShapeType="1"/>
                </p:cNvSpPr>
                <p:nvPr/>
              </p:nvSpPr>
              <p:spPr bwMode="auto">
                <a:xfrm flipV="1">
                  <a:off x="2496" y="720"/>
                  <a:ext cx="0" cy="96"/>
                </a:xfrm>
                <a:prstGeom prst="line">
                  <a:avLst/>
                </a:prstGeom>
                <a:noFill/>
                <a:ln w="25400">
                  <a:solidFill>
                    <a:schemeClr val="tx1"/>
                  </a:solidFill>
                  <a:round/>
                  <a:headEnd/>
                  <a:tailEnd/>
                </a:ln>
                <a:effectLst/>
              </p:spPr>
              <p:txBody>
                <a:bodyPr>
                  <a:prstTxWarp prst="textNoShape">
                    <a:avLst/>
                  </a:prstTxWarp>
                </a:bodyPr>
                <a:lstStyle/>
                <a:p>
                  <a:pPr eaLnBrk="1" hangingPunct="1">
                    <a:spcBef>
                      <a:spcPct val="0"/>
                    </a:spcBef>
                  </a:pPr>
                  <a:endParaRPr lang="en-US" sz="1800">
                    <a:solidFill>
                      <a:prstClr val="black"/>
                    </a:solidFill>
                    <a:latin typeface="Calibri"/>
                    <a:ea typeface="ＭＳ Ｐゴシック"/>
                    <a:cs typeface="Calibri"/>
                  </a:endParaRPr>
                </a:p>
              </p:txBody>
            </p:sp>
          </p:grpSp>
          <p:grpSp>
            <p:nvGrpSpPr>
              <p:cNvPr id="43" name="Group 49"/>
              <p:cNvGrpSpPr>
                <a:grpSpLocks/>
              </p:cNvGrpSpPr>
              <p:nvPr/>
            </p:nvGrpSpPr>
            <p:grpSpPr bwMode="auto">
              <a:xfrm>
                <a:off x="4284" y="2715"/>
                <a:ext cx="288" cy="240"/>
                <a:chOff x="2352" y="576"/>
                <a:chExt cx="288" cy="240"/>
              </a:xfrm>
            </p:grpSpPr>
            <p:sp>
              <p:nvSpPr>
                <p:cNvPr id="50" name="Rectangle 50"/>
                <p:cNvSpPr>
                  <a:spLocks noChangeArrowheads="1"/>
                </p:cNvSpPr>
                <p:nvPr/>
              </p:nvSpPr>
              <p:spPr bwMode="auto">
                <a:xfrm>
                  <a:off x="2352" y="576"/>
                  <a:ext cx="288" cy="24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Calibri"/>
                    <a:ea typeface="ＭＳ Ｐゴシック"/>
                    <a:cs typeface="Calibri"/>
                  </a:endParaRPr>
                </a:p>
              </p:txBody>
            </p:sp>
            <p:sp>
              <p:nvSpPr>
                <p:cNvPr id="51" name="Line 51"/>
                <p:cNvSpPr>
                  <a:spLocks noChangeShapeType="1"/>
                </p:cNvSpPr>
                <p:nvPr/>
              </p:nvSpPr>
              <p:spPr bwMode="auto">
                <a:xfrm flipV="1">
                  <a:off x="2496" y="720"/>
                  <a:ext cx="0" cy="96"/>
                </a:xfrm>
                <a:prstGeom prst="line">
                  <a:avLst/>
                </a:prstGeom>
                <a:noFill/>
                <a:ln w="25400">
                  <a:solidFill>
                    <a:schemeClr val="tx1"/>
                  </a:solidFill>
                  <a:round/>
                  <a:headEnd/>
                  <a:tailEnd/>
                </a:ln>
                <a:effectLst/>
              </p:spPr>
              <p:txBody>
                <a:bodyPr>
                  <a:prstTxWarp prst="textNoShape">
                    <a:avLst/>
                  </a:prstTxWarp>
                </a:bodyPr>
                <a:lstStyle/>
                <a:p>
                  <a:pPr eaLnBrk="1" hangingPunct="1">
                    <a:spcBef>
                      <a:spcPct val="0"/>
                    </a:spcBef>
                  </a:pPr>
                  <a:endParaRPr lang="en-US" sz="1800">
                    <a:solidFill>
                      <a:prstClr val="black"/>
                    </a:solidFill>
                    <a:latin typeface="Calibri"/>
                    <a:ea typeface="ＭＳ Ｐゴシック"/>
                    <a:cs typeface="Calibri"/>
                  </a:endParaRPr>
                </a:p>
              </p:txBody>
            </p:sp>
          </p:grpSp>
          <p:sp>
            <p:nvSpPr>
              <p:cNvPr id="44" name="Line 52"/>
              <p:cNvSpPr>
                <a:spLocks noChangeShapeType="1"/>
              </p:cNvSpPr>
              <p:nvPr/>
            </p:nvSpPr>
            <p:spPr bwMode="auto">
              <a:xfrm>
                <a:off x="4375" y="2955"/>
                <a:ext cx="0" cy="360"/>
              </a:xfrm>
              <a:prstGeom prst="line">
                <a:avLst/>
              </a:prstGeom>
              <a:noFill/>
              <a:ln w="25400">
                <a:solidFill>
                  <a:schemeClr val="tx1"/>
                </a:solidFill>
                <a:round/>
                <a:headEnd/>
                <a:tailEnd type="triangle" w="med" len="med"/>
              </a:ln>
              <a:effectLst/>
            </p:spPr>
            <p:txBody>
              <a:bodyPr>
                <a:prstTxWarp prst="textNoShape">
                  <a:avLst/>
                </a:prstTxWarp>
              </a:bodyPr>
              <a:lstStyle/>
              <a:p>
                <a:pPr eaLnBrk="1" hangingPunct="1">
                  <a:spcBef>
                    <a:spcPct val="0"/>
                  </a:spcBef>
                </a:pPr>
                <a:endParaRPr lang="en-US" sz="1800">
                  <a:solidFill>
                    <a:prstClr val="black"/>
                  </a:solidFill>
                  <a:latin typeface="Calibri"/>
                  <a:ea typeface="ＭＳ Ｐゴシック"/>
                  <a:cs typeface="Calibri"/>
                </a:endParaRPr>
              </a:p>
            </p:txBody>
          </p:sp>
          <p:sp>
            <p:nvSpPr>
              <p:cNvPr id="45" name="Line 53"/>
              <p:cNvSpPr>
                <a:spLocks noChangeShapeType="1"/>
              </p:cNvSpPr>
              <p:nvPr/>
            </p:nvSpPr>
            <p:spPr bwMode="auto">
              <a:xfrm>
                <a:off x="4284" y="1755"/>
                <a:ext cx="0" cy="144"/>
              </a:xfrm>
              <a:prstGeom prst="line">
                <a:avLst/>
              </a:prstGeom>
              <a:noFill/>
              <a:ln w="25400">
                <a:solidFill>
                  <a:schemeClr val="tx1"/>
                </a:solidFill>
                <a:round/>
                <a:headEnd/>
                <a:tailEnd/>
              </a:ln>
              <a:effectLst/>
            </p:spPr>
            <p:txBody>
              <a:bodyPr>
                <a:prstTxWarp prst="textNoShape">
                  <a:avLst/>
                </a:prstTxWarp>
              </a:bodyPr>
              <a:lstStyle/>
              <a:p>
                <a:pPr eaLnBrk="1" hangingPunct="1">
                  <a:spcBef>
                    <a:spcPct val="0"/>
                  </a:spcBef>
                </a:pPr>
                <a:endParaRPr lang="en-US" sz="1800">
                  <a:solidFill>
                    <a:prstClr val="black"/>
                  </a:solidFill>
                  <a:latin typeface="Calibri"/>
                  <a:ea typeface="ＭＳ Ｐゴシック"/>
                  <a:cs typeface="Calibri"/>
                </a:endParaRPr>
              </a:p>
            </p:txBody>
          </p:sp>
          <p:sp>
            <p:nvSpPr>
              <p:cNvPr id="46" name="Line 54"/>
              <p:cNvSpPr>
                <a:spLocks noChangeShapeType="1"/>
              </p:cNvSpPr>
              <p:nvPr/>
            </p:nvSpPr>
            <p:spPr bwMode="auto">
              <a:xfrm flipV="1">
                <a:off x="4284" y="2471"/>
                <a:ext cx="0" cy="244"/>
              </a:xfrm>
              <a:prstGeom prst="line">
                <a:avLst/>
              </a:prstGeom>
              <a:noFill/>
              <a:ln w="25400">
                <a:solidFill>
                  <a:schemeClr val="tx1"/>
                </a:solidFill>
                <a:round/>
                <a:headEnd/>
                <a:tailEnd/>
              </a:ln>
              <a:effectLst/>
            </p:spPr>
            <p:txBody>
              <a:bodyPr>
                <a:prstTxWarp prst="textNoShape">
                  <a:avLst/>
                </a:prstTxWarp>
              </a:bodyPr>
              <a:lstStyle/>
              <a:p>
                <a:pPr eaLnBrk="1" hangingPunct="1">
                  <a:spcBef>
                    <a:spcPct val="0"/>
                  </a:spcBef>
                </a:pPr>
                <a:endParaRPr lang="en-US" sz="1800">
                  <a:solidFill>
                    <a:prstClr val="black"/>
                  </a:solidFill>
                  <a:latin typeface="Calibri"/>
                  <a:ea typeface="ＭＳ Ｐゴシック"/>
                  <a:cs typeface="Calibri"/>
                </a:endParaRPr>
              </a:p>
            </p:txBody>
          </p:sp>
          <p:sp>
            <p:nvSpPr>
              <p:cNvPr id="47" name="Line 55"/>
              <p:cNvSpPr>
                <a:spLocks noChangeShapeType="1"/>
              </p:cNvSpPr>
              <p:nvPr/>
            </p:nvSpPr>
            <p:spPr bwMode="auto">
              <a:xfrm flipV="1">
                <a:off x="4572" y="2595"/>
                <a:ext cx="0" cy="120"/>
              </a:xfrm>
              <a:prstGeom prst="line">
                <a:avLst/>
              </a:prstGeom>
              <a:noFill/>
              <a:ln w="25400">
                <a:solidFill>
                  <a:schemeClr val="tx1"/>
                </a:solidFill>
                <a:round/>
                <a:headEnd/>
                <a:tailEnd/>
              </a:ln>
              <a:effectLst/>
            </p:spPr>
            <p:txBody>
              <a:bodyPr>
                <a:prstTxWarp prst="textNoShape">
                  <a:avLst/>
                </a:prstTxWarp>
              </a:bodyPr>
              <a:lstStyle/>
              <a:p>
                <a:pPr eaLnBrk="1" hangingPunct="1">
                  <a:spcBef>
                    <a:spcPct val="0"/>
                  </a:spcBef>
                </a:pPr>
                <a:endParaRPr lang="en-US" sz="1800">
                  <a:solidFill>
                    <a:prstClr val="black"/>
                  </a:solidFill>
                  <a:latin typeface="Calibri"/>
                  <a:ea typeface="ＭＳ Ｐゴシック"/>
                  <a:cs typeface="Calibri"/>
                </a:endParaRPr>
              </a:p>
            </p:txBody>
          </p:sp>
          <p:sp>
            <p:nvSpPr>
              <p:cNvPr id="48" name="Line 56"/>
              <p:cNvSpPr>
                <a:spLocks noChangeShapeType="1"/>
              </p:cNvSpPr>
              <p:nvPr/>
            </p:nvSpPr>
            <p:spPr bwMode="auto">
              <a:xfrm>
                <a:off x="4572" y="1755"/>
                <a:ext cx="0" cy="316"/>
              </a:xfrm>
              <a:prstGeom prst="line">
                <a:avLst/>
              </a:prstGeom>
              <a:noFill/>
              <a:ln w="25400">
                <a:solidFill>
                  <a:schemeClr val="tx1"/>
                </a:solidFill>
                <a:round/>
                <a:headEnd/>
                <a:tailEnd/>
              </a:ln>
              <a:effectLst/>
            </p:spPr>
            <p:txBody>
              <a:bodyPr>
                <a:prstTxWarp prst="textNoShape">
                  <a:avLst/>
                </a:prstTxWarp>
              </a:bodyPr>
              <a:lstStyle/>
              <a:p>
                <a:pPr eaLnBrk="1" hangingPunct="1">
                  <a:spcBef>
                    <a:spcPct val="0"/>
                  </a:spcBef>
                </a:pPr>
                <a:endParaRPr lang="en-US" sz="1800">
                  <a:solidFill>
                    <a:prstClr val="black"/>
                  </a:solidFill>
                  <a:latin typeface="Calibri"/>
                  <a:ea typeface="ＭＳ Ｐゴシック"/>
                  <a:cs typeface="Calibri"/>
                </a:endParaRPr>
              </a:p>
            </p:txBody>
          </p:sp>
          <p:sp>
            <p:nvSpPr>
              <p:cNvPr id="49" name="Line 57"/>
              <p:cNvSpPr>
                <a:spLocks noChangeShapeType="1"/>
              </p:cNvSpPr>
              <p:nvPr/>
            </p:nvSpPr>
            <p:spPr bwMode="auto">
              <a:xfrm>
                <a:off x="4428" y="1899"/>
                <a:ext cx="0" cy="696"/>
              </a:xfrm>
              <a:prstGeom prst="line">
                <a:avLst/>
              </a:prstGeom>
              <a:noFill/>
              <a:ln w="38100">
                <a:solidFill>
                  <a:schemeClr val="tx1"/>
                </a:solidFill>
                <a:prstDash val="sysDot"/>
                <a:round/>
                <a:headEnd/>
                <a:tailEnd/>
              </a:ln>
              <a:effectLst/>
            </p:spPr>
            <p:txBody>
              <a:bodyPr>
                <a:prstTxWarp prst="textNoShape">
                  <a:avLst/>
                </a:prstTxWarp>
              </a:bodyPr>
              <a:lstStyle/>
              <a:p>
                <a:pPr eaLnBrk="1" hangingPunct="1">
                  <a:spcBef>
                    <a:spcPct val="0"/>
                  </a:spcBef>
                </a:pPr>
                <a:endParaRPr lang="en-US" sz="1800">
                  <a:solidFill>
                    <a:prstClr val="black"/>
                  </a:solidFill>
                  <a:latin typeface="Calibri"/>
                  <a:ea typeface="ＭＳ Ｐゴシック"/>
                  <a:cs typeface="Calibri"/>
                </a:endParaRPr>
              </a:p>
            </p:txBody>
          </p:sp>
        </p:grpSp>
        <p:sp>
          <p:nvSpPr>
            <p:cNvPr id="39" name="Line 58"/>
            <p:cNvSpPr>
              <a:spLocks noChangeShapeType="1"/>
            </p:cNvSpPr>
            <p:nvPr/>
          </p:nvSpPr>
          <p:spPr bwMode="auto">
            <a:xfrm>
              <a:off x="3216" y="768"/>
              <a:ext cx="0" cy="240"/>
            </a:xfrm>
            <a:prstGeom prst="line">
              <a:avLst/>
            </a:prstGeom>
            <a:noFill/>
            <a:ln w="25400">
              <a:solidFill>
                <a:schemeClr val="tx1"/>
              </a:solidFill>
              <a:round/>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Calibri"/>
                <a:ea typeface="ＭＳ Ｐゴシック"/>
                <a:cs typeface="Calibri"/>
              </a:endParaRPr>
            </a:p>
          </p:txBody>
        </p:sp>
      </p:grpSp>
    </p:spTree>
    <p:extLst>
      <p:ext uri="{BB962C8B-B14F-4D97-AF65-F5344CB8AC3E}">
        <p14:creationId xmlns:p14="http://schemas.microsoft.com/office/powerpoint/2010/main" val="3048747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dissolve">
                                      <p:cBhvr>
                                        <p:cTn id="15" dur="500"/>
                                        <p:tgtEl>
                                          <p:spTgt spid="33"/>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138</a:t>
            </a:fld>
            <a:endParaRPr lang="en-US" altLang="en-US"/>
          </a:p>
        </p:txBody>
      </p:sp>
      <p:sp>
        <p:nvSpPr>
          <p:cNvPr id="45059" name="Text Box 2"/>
          <p:cNvSpPr txBox="1">
            <a:spLocks noChangeArrowheads="1"/>
          </p:cNvSpPr>
          <p:nvPr/>
        </p:nvSpPr>
        <p:spPr bwMode="auto">
          <a:xfrm>
            <a:off x="441324" y="396875"/>
            <a:ext cx="802534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Two-Level Branch Predictor</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 name="Rectangle 3"/>
          <p:cNvSpPr>
            <a:spLocks noChangeArrowheads="1"/>
          </p:cNvSpPr>
          <p:nvPr/>
        </p:nvSpPr>
        <p:spPr bwMode="auto">
          <a:xfrm>
            <a:off x="1371600" y="1140685"/>
            <a:ext cx="5936272" cy="705321"/>
          </a:xfrm>
          <a:prstGeom prst="rect">
            <a:avLst/>
          </a:prstGeom>
          <a:noFill/>
          <a:ln w="25400">
            <a:noFill/>
            <a:miter lim="800000"/>
            <a:headEnd/>
            <a:tailEnd/>
          </a:ln>
          <a:effectLst/>
        </p:spPr>
        <p:txBody>
          <a:bodyPr wrap="none" lIns="90488" tIns="44450" rIns="90488" bIns="44450">
            <a:prstTxWarp prst="textNoShape">
              <a:avLst/>
            </a:prstTxWarp>
            <a:spAutoFit/>
          </a:bodyPr>
          <a:lstStyle/>
          <a:p>
            <a:pPr eaLnBrk="1" hangingPunct="1">
              <a:spcBef>
                <a:spcPct val="0"/>
              </a:spcBef>
            </a:pPr>
            <a:r>
              <a:rPr lang="en-US" sz="2000" i="1" dirty="0">
                <a:solidFill>
                  <a:srgbClr val="56127A"/>
                </a:solidFill>
                <a:latin typeface="Calibri"/>
                <a:ea typeface="ＭＳ Ｐゴシック"/>
                <a:cs typeface="Calibri"/>
              </a:rPr>
              <a:t>Pentium Pro uses the result from the last two branches</a:t>
            </a:r>
          </a:p>
          <a:p>
            <a:pPr eaLnBrk="1" hangingPunct="1">
              <a:spcBef>
                <a:spcPct val="0"/>
              </a:spcBef>
            </a:pPr>
            <a:r>
              <a:rPr lang="en-US" sz="2000" i="1" dirty="0">
                <a:solidFill>
                  <a:srgbClr val="56127A"/>
                </a:solidFill>
                <a:latin typeface="Calibri"/>
                <a:ea typeface="ＭＳ Ｐゴシック"/>
                <a:cs typeface="Calibri"/>
              </a:rPr>
              <a:t>to select one of the four sets of BHT bits (~95% correct)</a:t>
            </a:r>
          </a:p>
        </p:txBody>
      </p:sp>
      <p:grpSp>
        <p:nvGrpSpPr>
          <p:cNvPr id="7" name="Group 4"/>
          <p:cNvGrpSpPr>
            <a:grpSpLocks/>
          </p:cNvGrpSpPr>
          <p:nvPr/>
        </p:nvGrpSpPr>
        <p:grpSpPr bwMode="auto">
          <a:xfrm>
            <a:off x="4648200" y="2118585"/>
            <a:ext cx="457200" cy="3619500"/>
            <a:chOff x="4284" y="1035"/>
            <a:chExt cx="288" cy="2280"/>
          </a:xfrm>
        </p:grpSpPr>
        <p:grpSp>
          <p:nvGrpSpPr>
            <p:cNvPr id="8" name="Group 5"/>
            <p:cNvGrpSpPr>
              <a:grpSpLocks/>
            </p:cNvGrpSpPr>
            <p:nvPr/>
          </p:nvGrpSpPr>
          <p:grpSpPr bwMode="auto">
            <a:xfrm>
              <a:off x="4284" y="1035"/>
              <a:ext cx="288" cy="240"/>
              <a:chOff x="2352" y="576"/>
              <a:chExt cx="288" cy="240"/>
            </a:xfrm>
          </p:grpSpPr>
          <p:sp>
            <p:nvSpPr>
              <p:cNvPr id="24" name="Rectangle 6"/>
              <p:cNvSpPr>
                <a:spLocks noChangeArrowheads="1"/>
              </p:cNvSpPr>
              <p:nvPr/>
            </p:nvSpPr>
            <p:spPr bwMode="auto">
              <a:xfrm>
                <a:off x="2352" y="576"/>
                <a:ext cx="288" cy="24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25" name="Line 7"/>
              <p:cNvSpPr>
                <a:spLocks noChangeShapeType="1"/>
              </p:cNvSpPr>
              <p:nvPr/>
            </p:nvSpPr>
            <p:spPr bwMode="auto">
              <a:xfrm flipV="1">
                <a:off x="2496" y="720"/>
                <a:ext cx="0" cy="96"/>
              </a:xfrm>
              <a:prstGeom prst="line">
                <a:avLst/>
              </a:prstGeom>
              <a:noFill/>
              <a:ln w="25400">
                <a:solidFill>
                  <a:schemeClr val="tx1"/>
                </a:solidFill>
                <a:round/>
                <a:headEnd/>
                <a:tailEnd/>
              </a:ln>
              <a:effectLst/>
            </p:spPr>
            <p:txBody>
              <a:bodyP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grpSp>
        <p:grpSp>
          <p:nvGrpSpPr>
            <p:cNvPr id="9" name="Group 8"/>
            <p:cNvGrpSpPr>
              <a:grpSpLocks/>
            </p:cNvGrpSpPr>
            <p:nvPr/>
          </p:nvGrpSpPr>
          <p:grpSpPr bwMode="auto">
            <a:xfrm>
              <a:off x="4284" y="1275"/>
              <a:ext cx="288" cy="240"/>
              <a:chOff x="2352" y="576"/>
              <a:chExt cx="288" cy="240"/>
            </a:xfrm>
          </p:grpSpPr>
          <p:sp>
            <p:nvSpPr>
              <p:cNvPr id="22" name="Rectangle 9"/>
              <p:cNvSpPr>
                <a:spLocks noChangeArrowheads="1"/>
              </p:cNvSpPr>
              <p:nvPr/>
            </p:nvSpPr>
            <p:spPr bwMode="auto">
              <a:xfrm>
                <a:off x="2352" y="576"/>
                <a:ext cx="288" cy="24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23" name="Line 10"/>
              <p:cNvSpPr>
                <a:spLocks noChangeShapeType="1"/>
              </p:cNvSpPr>
              <p:nvPr/>
            </p:nvSpPr>
            <p:spPr bwMode="auto">
              <a:xfrm flipV="1">
                <a:off x="2496" y="720"/>
                <a:ext cx="0" cy="96"/>
              </a:xfrm>
              <a:prstGeom prst="line">
                <a:avLst/>
              </a:prstGeom>
              <a:noFill/>
              <a:ln w="25400">
                <a:solidFill>
                  <a:schemeClr val="tx1"/>
                </a:solidFill>
                <a:round/>
                <a:headEnd/>
                <a:tailEnd/>
              </a:ln>
              <a:effectLst/>
            </p:spPr>
            <p:txBody>
              <a:bodyP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grpSp>
        <p:grpSp>
          <p:nvGrpSpPr>
            <p:cNvPr id="10" name="Group 11"/>
            <p:cNvGrpSpPr>
              <a:grpSpLocks/>
            </p:cNvGrpSpPr>
            <p:nvPr/>
          </p:nvGrpSpPr>
          <p:grpSpPr bwMode="auto">
            <a:xfrm>
              <a:off x="4284" y="1515"/>
              <a:ext cx="288" cy="240"/>
              <a:chOff x="2352" y="576"/>
              <a:chExt cx="288" cy="240"/>
            </a:xfrm>
          </p:grpSpPr>
          <p:sp>
            <p:nvSpPr>
              <p:cNvPr id="20" name="Rectangle 12"/>
              <p:cNvSpPr>
                <a:spLocks noChangeArrowheads="1"/>
              </p:cNvSpPr>
              <p:nvPr/>
            </p:nvSpPr>
            <p:spPr bwMode="auto">
              <a:xfrm>
                <a:off x="2352" y="576"/>
                <a:ext cx="288" cy="24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21" name="Line 13"/>
              <p:cNvSpPr>
                <a:spLocks noChangeShapeType="1"/>
              </p:cNvSpPr>
              <p:nvPr/>
            </p:nvSpPr>
            <p:spPr bwMode="auto">
              <a:xfrm flipV="1">
                <a:off x="2496" y="720"/>
                <a:ext cx="0" cy="96"/>
              </a:xfrm>
              <a:prstGeom prst="line">
                <a:avLst/>
              </a:prstGeom>
              <a:noFill/>
              <a:ln w="25400">
                <a:solidFill>
                  <a:schemeClr val="tx1"/>
                </a:solidFill>
                <a:round/>
                <a:headEnd/>
                <a:tailEnd/>
              </a:ln>
              <a:effectLst/>
            </p:spPr>
            <p:txBody>
              <a:bodyP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grpSp>
        <p:grpSp>
          <p:nvGrpSpPr>
            <p:cNvPr id="11" name="Group 14"/>
            <p:cNvGrpSpPr>
              <a:grpSpLocks/>
            </p:cNvGrpSpPr>
            <p:nvPr/>
          </p:nvGrpSpPr>
          <p:grpSpPr bwMode="auto">
            <a:xfrm>
              <a:off x="4284" y="2715"/>
              <a:ext cx="288" cy="240"/>
              <a:chOff x="2352" y="576"/>
              <a:chExt cx="288" cy="240"/>
            </a:xfrm>
          </p:grpSpPr>
          <p:sp>
            <p:nvSpPr>
              <p:cNvPr id="18" name="Rectangle 15"/>
              <p:cNvSpPr>
                <a:spLocks noChangeArrowheads="1"/>
              </p:cNvSpPr>
              <p:nvPr/>
            </p:nvSpPr>
            <p:spPr bwMode="auto">
              <a:xfrm>
                <a:off x="2352" y="576"/>
                <a:ext cx="288" cy="24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19" name="Line 16"/>
              <p:cNvSpPr>
                <a:spLocks noChangeShapeType="1"/>
              </p:cNvSpPr>
              <p:nvPr/>
            </p:nvSpPr>
            <p:spPr bwMode="auto">
              <a:xfrm flipV="1">
                <a:off x="2496" y="720"/>
                <a:ext cx="0" cy="96"/>
              </a:xfrm>
              <a:prstGeom prst="line">
                <a:avLst/>
              </a:prstGeom>
              <a:noFill/>
              <a:ln w="25400">
                <a:solidFill>
                  <a:schemeClr val="tx1"/>
                </a:solidFill>
                <a:round/>
                <a:headEnd/>
                <a:tailEnd/>
              </a:ln>
              <a:effectLst/>
            </p:spPr>
            <p:txBody>
              <a:bodyP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grpSp>
        <p:sp>
          <p:nvSpPr>
            <p:cNvPr id="12" name="Line 17"/>
            <p:cNvSpPr>
              <a:spLocks noChangeShapeType="1"/>
            </p:cNvSpPr>
            <p:nvPr/>
          </p:nvSpPr>
          <p:spPr bwMode="auto">
            <a:xfrm>
              <a:off x="4375" y="2955"/>
              <a:ext cx="0" cy="360"/>
            </a:xfrm>
            <a:prstGeom prst="line">
              <a:avLst/>
            </a:prstGeom>
            <a:noFill/>
            <a:ln w="25400">
              <a:solidFill>
                <a:schemeClr val="tx1"/>
              </a:solidFill>
              <a:round/>
              <a:headEnd/>
              <a:tailEnd type="triangle" w="med" len="med"/>
            </a:ln>
            <a:effectLst/>
          </p:spPr>
          <p:txBody>
            <a:bodyP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13" name="Line 18"/>
            <p:cNvSpPr>
              <a:spLocks noChangeShapeType="1"/>
            </p:cNvSpPr>
            <p:nvPr/>
          </p:nvSpPr>
          <p:spPr bwMode="auto">
            <a:xfrm>
              <a:off x="4284" y="1755"/>
              <a:ext cx="0" cy="144"/>
            </a:xfrm>
            <a:prstGeom prst="line">
              <a:avLst/>
            </a:prstGeom>
            <a:noFill/>
            <a:ln w="25400">
              <a:solidFill>
                <a:schemeClr val="tx1"/>
              </a:solidFill>
              <a:round/>
              <a:headEnd/>
              <a:tailEnd/>
            </a:ln>
            <a:effectLst/>
          </p:spPr>
          <p:txBody>
            <a:bodyP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14" name="Line 19"/>
            <p:cNvSpPr>
              <a:spLocks noChangeShapeType="1"/>
            </p:cNvSpPr>
            <p:nvPr/>
          </p:nvSpPr>
          <p:spPr bwMode="auto">
            <a:xfrm flipV="1">
              <a:off x="4284" y="2471"/>
              <a:ext cx="0" cy="244"/>
            </a:xfrm>
            <a:prstGeom prst="line">
              <a:avLst/>
            </a:prstGeom>
            <a:noFill/>
            <a:ln w="25400">
              <a:solidFill>
                <a:schemeClr val="tx1"/>
              </a:solidFill>
              <a:round/>
              <a:headEnd/>
              <a:tailEnd/>
            </a:ln>
            <a:effectLst/>
          </p:spPr>
          <p:txBody>
            <a:bodyP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15" name="Line 20"/>
            <p:cNvSpPr>
              <a:spLocks noChangeShapeType="1"/>
            </p:cNvSpPr>
            <p:nvPr/>
          </p:nvSpPr>
          <p:spPr bwMode="auto">
            <a:xfrm flipV="1">
              <a:off x="4572" y="2595"/>
              <a:ext cx="0" cy="120"/>
            </a:xfrm>
            <a:prstGeom prst="line">
              <a:avLst/>
            </a:prstGeom>
            <a:noFill/>
            <a:ln w="25400">
              <a:solidFill>
                <a:schemeClr val="tx1"/>
              </a:solidFill>
              <a:round/>
              <a:headEnd/>
              <a:tailEnd/>
            </a:ln>
            <a:effectLst/>
          </p:spPr>
          <p:txBody>
            <a:bodyP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16" name="Line 21"/>
            <p:cNvSpPr>
              <a:spLocks noChangeShapeType="1"/>
            </p:cNvSpPr>
            <p:nvPr/>
          </p:nvSpPr>
          <p:spPr bwMode="auto">
            <a:xfrm>
              <a:off x="4572" y="1755"/>
              <a:ext cx="0" cy="316"/>
            </a:xfrm>
            <a:prstGeom prst="line">
              <a:avLst/>
            </a:prstGeom>
            <a:noFill/>
            <a:ln w="25400">
              <a:solidFill>
                <a:schemeClr val="tx1"/>
              </a:solidFill>
              <a:round/>
              <a:headEnd/>
              <a:tailEnd/>
            </a:ln>
            <a:effectLst/>
          </p:spPr>
          <p:txBody>
            <a:bodyP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17" name="Line 22"/>
            <p:cNvSpPr>
              <a:spLocks noChangeShapeType="1"/>
            </p:cNvSpPr>
            <p:nvPr/>
          </p:nvSpPr>
          <p:spPr bwMode="auto">
            <a:xfrm>
              <a:off x="4428" y="1899"/>
              <a:ext cx="0" cy="696"/>
            </a:xfrm>
            <a:prstGeom prst="line">
              <a:avLst/>
            </a:prstGeom>
            <a:noFill/>
            <a:ln w="38100">
              <a:solidFill>
                <a:schemeClr val="tx1"/>
              </a:solidFill>
              <a:prstDash val="sysDot"/>
              <a:round/>
              <a:headEnd/>
              <a:tailEnd/>
            </a:ln>
            <a:effectLst/>
          </p:spPr>
          <p:txBody>
            <a:bodyP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grpSp>
      <p:grpSp>
        <p:nvGrpSpPr>
          <p:cNvPr id="26" name="Group 23"/>
          <p:cNvGrpSpPr>
            <a:grpSpLocks/>
          </p:cNvGrpSpPr>
          <p:nvPr/>
        </p:nvGrpSpPr>
        <p:grpSpPr bwMode="auto">
          <a:xfrm>
            <a:off x="5486400" y="2118585"/>
            <a:ext cx="457200" cy="3619500"/>
            <a:chOff x="3456" y="1344"/>
            <a:chExt cx="288" cy="2280"/>
          </a:xfrm>
        </p:grpSpPr>
        <p:grpSp>
          <p:nvGrpSpPr>
            <p:cNvPr id="27" name="Group 24"/>
            <p:cNvGrpSpPr>
              <a:grpSpLocks/>
            </p:cNvGrpSpPr>
            <p:nvPr/>
          </p:nvGrpSpPr>
          <p:grpSpPr bwMode="auto">
            <a:xfrm>
              <a:off x="3456" y="1344"/>
              <a:ext cx="288" cy="240"/>
              <a:chOff x="3456" y="1344"/>
              <a:chExt cx="288" cy="240"/>
            </a:xfrm>
          </p:grpSpPr>
          <p:sp>
            <p:nvSpPr>
              <p:cNvPr id="43" name="Rectangle 25"/>
              <p:cNvSpPr>
                <a:spLocks noChangeArrowheads="1"/>
              </p:cNvSpPr>
              <p:nvPr/>
            </p:nvSpPr>
            <p:spPr bwMode="auto">
              <a:xfrm>
                <a:off x="3456" y="1344"/>
                <a:ext cx="288" cy="24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44" name="Line 26"/>
              <p:cNvSpPr>
                <a:spLocks noChangeShapeType="1"/>
              </p:cNvSpPr>
              <p:nvPr/>
            </p:nvSpPr>
            <p:spPr bwMode="auto">
              <a:xfrm flipV="1">
                <a:off x="3600" y="1488"/>
                <a:ext cx="0" cy="96"/>
              </a:xfrm>
              <a:prstGeom prst="line">
                <a:avLst/>
              </a:prstGeom>
              <a:noFill/>
              <a:ln w="25400">
                <a:solidFill>
                  <a:schemeClr val="tx1"/>
                </a:solidFill>
                <a:round/>
                <a:headEnd/>
                <a:tailEnd/>
              </a:ln>
              <a:effectLst/>
            </p:spPr>
            <p:txBody>
              <a:bodyP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grpSp>
        <p:grpSp>
          <p:nvGrpSpPr>
            <p:cNvPr id="28" name="Group 27"/>
            <p:cNvGrpSpPr>
              <a:grpSpLocks/>
            </p:cNvGrpSpPr>
            <p:nvPr/>
          </p:nvGrpSpPr>
          <p:grpSpPr bwMode="auto">
            <a:xfrm>
              <a:off x="3456" y="1584"/>
              <a:ext cx="288" cy="240"/>
              <a:chOff x="3456" y="1584"/>
              <a:chExt cx="288" cy="240"/>
            </a:xfrm>
          </p:grpSpPr>
          <p:sp>
            <p:nvSpPr>
              <p:cNvPr id="41" name="Rectangle 28"/>
              <p:cNvSpPr>
                <a:spLocks noChangeArrowheads="1"/>
              </p:cNvSpPr>
              <p:nvPr/>
            </p:nvSpPr>
            <p:spPr bwMode="auto">
              <a:xfrm>
                <a:off x="3456" y="1584"/>
                <a:ext cx="288" cy="24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42" name="Line 29"/>
              <p:cNvSpPr>
                <a:spLocks noChangeShapeType="1"/>
              </p:cNvSpPr>
              <p:nvPr/>
            </p:nvSpPr>
            <p:spPr bwMode="auto">
              <a:xfrm flipV="1">
                <a:off x="3600" y="1728"/>
                <a:ext cx="0" cy="96"/>
              </a:xfrm>
              <a:prstGeom prst="line">
                <a:avLst/>
              </a:prstGeom>
              <a:noFill/>
              <a:ln w="25400">
                <a:solidFill>
                  <a:schemeClr val="tx1"/>
                </a:solidFill>
                <a:round/>
                <a:headEnd/>
                <a:tailEnd/>
              </a:ln>
              <a:effectLst/>
            </p:spPr>
            <p:txBody>
              <a:bodyP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grpSp>
        <p:grpSp>
          <p:nvGrpSpPr>
            <p:cNvPr id="29" name="Group 30"/>
            <p:cNvGrpSpPr>
              <a:grpSpLocks/>
            </p:cNvGrpSpPr>
            <p:nvPr/>
          </p:nvGrpSpPr>
          <p:grpSpPr bwMode="auto">
            <a:xfrm>
              <a:off x="3456" y="1824"/>
              <a:ext cx="288" cy="240"/>
              <a:chOff x="3456" y="1824"/>
              <a:chExt cx="288" cy="240"/>
            </a:xfrm>
          </p:grpSpPr>
          <p:sp>
            <p:nvSpPr>
              <p:cNvPr id="39" name="Rectangle 31"/>
              <p:cNvSpPr>
                <a:spLocks noChangeArrowheads="1"/>
              </p:cNvSpPr>
              <p:nvPr/>
            </p:nvSpPr>
            <p:spPr bwMode="auto">
              <a:xfrm>
                <a:off x="3456" y="1824"/>
                <a:ext cx="288" cy="24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40" name="Line 32"/>
              <p:cNvSpPr>
                <a:spLocks noChangeShapeType="1"/>
              </p:cNvSpPr>
              <p:nvPr/>
            </p:nvSpPr>
            <p:spPr bwMode="auto">
              <a:xfrm flipV="1">
                <a:off x="3600" y="1968"/>
                <a:ext cx="0" cy="96"/>
              </a:xfrm>
              <a:prstGeom prst="line">
                <a:avLst/>
              </a:prstGeom>
              <a:noFill/>
              <a:ln w="25400">
                <a:solidFill>
                  <a:schemeClr val="tx1"/>
                </a:solidFill>
                <a:round/>
                <a:headEnd/>
                <a:tailEnd/>
              </a:ln>
              <a:effectLst/>
            </p:spPr>
            <p:txBody>
              <a:bodyP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grpSp>
        <p:grpSp>
          <p:nvGrpSpPr>
            <p:cNvPr id="30" name="Group 33"/>
            <p:cNvGrpSpPr>
              <a:grpSpLocks/>
            </p:cNvGrpSpPr>
            <p:nvPr/>
          </p:nvGrpSpPr>
          <p:grpSpPr bwMode="auto">
            <a:xfrm>
              <a:off x="3456" y="3024"/>
              <a:ext cx="288" cy="240"/>
              <a:chOff x="3456" y="3024"/>
              <a:chExt cx="288" cy="240"/>
            </a:xfrm>
          </p:grpSpPr>
          <p:sp>
            <p:nvSpPr>
              <p:cNvPr id="37" name="Rectangle 34"/>
              <p:cNvSpPr>
                <a:spLocks noChangeArrowheads="1"/>
              </p:cNvSpPr>
              <p:nvPr/>
            </p:nvSpPr>
            <p:spPr bwMode="auto">
              <a:xfrm>
                <a:off x="3456" y="3024"/>
                <a:ext cx="288" cy="24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38" name="Line 35"/>
              <p:cNvSpPr>
                <a:spLocks noChangeShapeType="1"/>
              </p:cNvSpPr>
              <p:nvPr/>
            </p:nvSpPr>
            <p:spPr bwMode="auto">
              <a:xfrm flipV="1">
                <a:off x="3600" y="3168"/>
                <a:ext cx="0" cy="96"/>
              </a:xfrm>
              <a:prstGeom prst="line">
                <a:avLst/>
              </a:prstGeom>
              <a:noFill/>
              <a:ln w="25400">
                <a:solidFill>
                  <a:schemeClr val="tx1"/>
                </a:solidFill>
                <a:round/>
                <a:headEnd/>
                <a:tailEnd/>
              </a:ln>
              <a:effectLst/>
            </p:spPr>
            <p:txBody>
              <a:bodyP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grpSp>
        <p:sp>
          <p:nvSpPr>
            <p:cNvPr id="31" name="Line 36"/>
            <p:cNvSpPr>
              <a:spLocks noChangeShapeType="1"/>
            </p:cNvSpPr>
            <p:nvPr/>
          </p:nvSpPr>
          <p:spPr bwMode="auto">
            <a:xfrm>
              <a:off x="3547" y="3264"/>
              <a:ext cx="0" cy="360"/>
            </a:xfrm>
            <a:prstGeom prst="line">
              <a:avLst/>
            </a:prstGeom>
            <a:noFill/>
            <a:ln w="25400">
              <a:solidFill>
                <a:schemeClr val="tx1"/>
              </a:solidFill>
              <a:round/>
              <a:headEnd/>
              <a:tailEnd type="triangle" w="med" len="med"/>
            </a:ln>
            <a:effectLst/>
          </p:spPr>
          <p:txBody>
            <a:bodyP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32" name="Line 37"/>
            <p:cNvSpPr>
              <a:spLocks noChangeShapeType="1"/>
            </p:cNvSpPr>
            <p:nvPr/>
          </p:nvSpPr>
          <p:spPr bwMode="auto">
            <a:xfrm>
              <a:off x="3456" y="2064"/>
              <a:ext cx="0" cy="144"/>
            </a:xfrm>
            <a:prstGeom prst="line">
              <a:avLst/>
            </a:prstGeom>
            <a:noFill/>
            <a:ln w="25400">
              <a:solidFill>
                <a:schemeClr val="tx1"/>
              </a:solidFill>
              <a:round/>
              <a:headEnd/>
              <a:tailEnd/>
            </a:ln>
            <a:effectLst/>
          </p:spPr>
          <p:txBody>
            <a:bodyP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33" name="Line 38"/>
            <p:cNvSpPr>
              <a:spLocks noChangeShapeType="1"/>
            </p:cNvSpPr>
            <p:nvPr/>
          </p:nvSpPr>
          <p:spPr bwMode="auto">
            <a:xfrm flipV="1">
              <a:off x="3456" y="2780"/>
              <a:ext cx="0" cy="244"/>
            </a:xfrm>
            <a:prstGeom prst="line">
              <a:avLst/>
            </a:prstGeom>
            <a:noFill/>
            <a:ln w="25400">
              <a:solidFill>
                <a:schemeClr val="tx1"/>
              </a:solidFill>
              <a:round/>
              <a:headEnd/>
              <a:tailEnd/>
            </a:ln>
            <a:effectLst/>
          </p:spPr>
          <p:txBody>
            <a:bodyP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34" name="Line 39"/>
            <p:cNvSpPr>
              <a:spLocks noChangeShapeType="1"/>
            </p:cNvSpPr>
            <p:nvPr/>
          </p:nvSpPr>
          <p:spPr bwMode="auto">
            <a:xfrm flipV="1">
              <a:off x="3744" y="2904"/>
              <a:ext cx="0" cy="120"/>
            </a:xfrm>
            <a:prstGeom prst="line">
              <a:avLst/>
            </a:prstGeom>
            <a:noFill/>
            <a:ln w="25400">
              <a:solidFill>
                <a:schemeClr val="tx1"/>
              </a:solidFill>
              <a:round/>
              <a:headEnd/>
              <a:tailEnd/>
            </a:ln>
            <a:effectLst/>
          </p:spPr>
          <p:txBody>
            <a:bodyP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35" name="Line 40"/>
            <p:cNvSpPr>
              <a:spLocks noChangeShapeType="1"/>
            </p:cNvSpPr>
            <p:nvPr/>
          </p:nvSpPr>
          <p:spPr bwMode="auto">
            <a:xfrm>
              <a:off x="3744" y="2064"/>
              <a:ext cx="0" cy="316"/>
            </a:xfrm>
            <a:prstGeom prst="line">
              <a:avLst/>
            </a:prstGeom>
            <a:noFill/>
            <a:ln w="25400">
              <a:solidFill>
                <a:schemeClr val="tx1"/>
              </a:solidFill>
              <a:round/>
              <a:headEnd/>
              <a:tailEnd/>
            </a:ln>
            <a:effectLst/>
          </p:spPr>
          <p:txBody>
            <a:bodyP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36" name="Line 41"/>
            <p:cNvSpPr>
              <a:spLocks noChangeShapeType="1"/>
            </p:cNvSpPr>
            <p:nvPr/>
          </p:nvSpPr>
          <p:spPr bwMode="auto">
            <a:xfrm>
              <a:off x="3600" y="2208"/>
              <a:ext cx="0" cy="696"/>
            </a:xfrm>
            <a:prstGeom prst="line">
              <a:avLst/>
            </a:prstGeom>
            <a:noFill/>
            <a:ln w="38100">
              <a:solidFill>
                <a:schemeClr val="tx1"/>
              </a:solidFill>
              <a:prstDash val="sysDot"/>
              <a:round/>
              <a:headEnd/>
              <a:tailEnd/>
            </a:ln>
            <a:effectLst/>
          </p:spPr>
          <p:txBody>
            <a:bodyP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grpSp>
      <p:grpSp>
        <p:nvGrpSpPr>
          <p:cNvPr id="45" name="Group 42"/>
          <p:cNvGrpSpPr>
            <a:grpSpLocks/>
          </p:cNvGrpSpPr>
          <p:nvPr/>
        </p:nvGrpSpPr>
        <p:grpSpPr bwMode="auto">
          <a:xfrm>
            <a:off x="6400800" y="2118585"/>
            <a:ext cx="458788" cy="3619500"/>
            <a:chOff x="4032" y="1344"/>
            <a:chExt cx="289" cy="2280"/>
          </a:xfrm>
        </p:grpSpPr>
        <p:grpSp>
          <p:nvGrpSpPr>
            <p:cNvPr id="46" name="Group 43"/>
            <p:cNvGrpSpPr>
              <a:grpSpLocks/>
            </p:cNvGrpSpPr>
            <p:nvPr/>
          </p:nvGrpSpPr>
          <p:grpSpPr bwMode="auto">
            <a:xfrm>
              <a:off x="4032" y="1344"/>
              <a:ext cx="288" cy="240"/>
              <a:chOff x="2352" y="576"/>
              <a:chExt cx="288" cy="240"/>
            </a:xfrm>
          </p:grpSpPr>
          <p:sp>
            <p:nvSpPr>
              <p:cNvPr id="62" name="Rectangle 44"/>
              <p:cNvSpPr>
                <a:spLocks noChangeArrowheads="1"/>
              </p:cNvSpPr>
              <p:nvPr/>
            </p:nvSpPr>
            <p:spPr bwMode="auto">
              <a:xfrm>
                <a:off x="2352" y="576"/>
                <a:ext cx="288" cy="24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63" name="Line 45"/>
              <p:cNvSpPr>
                <a:spLocks noChangeShapeType="1"/>
              </p:cNvSpPr>
              <p:nvPr/>
            </p:nvSpPr>
            <p:spPr bwMode="auto">
              <a:xfrm flipV="1">
                <a:off x="2496" y="720"/>
                <a:ext cx="0" cy="96"/>
              </a:xfrm>
              <a:prstGeom prst="line">
                <a:avLst/>
              </a:prstGeom>
              <a:noFill/>
              <a:ln w="25400">
                <a:solidFill>
                  <a:schemeClr val="tx1"/>
                </a:solidFill>
                <a:round/>
                <a:headEnd/>
                <a:tailEnd/>
              </a:ln>
              <a:effectLst/>
            </p:spPr>
            <p:txBody>
              <a:bodyP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grpSp>
        <p:grpSp>
          <p:nvGrpSpPr>
            <p:cNvPr id="47" name="Group 46"/>
            <p:cNvGrpSpPr>
              <a:grpSpLocks/>
            </p:cNvGrpSpPr>
            <p:nvPr/>
          </p:nvGrpSpPr>
          <p:grpSpPr bwMode="auto">
            <a:xfrm>
              <a:off x="4032" y="1584"/>
              <a:ext cx="288" cy="240"/>
              <a:chOff x="2352" y="576"/>
              <a:chExt cx="288" cy="240"/>
            </a:xfrm>
          </p:grpSpPr>
          <p:sp>
            <p:nvSpPr>
              <p:cNvPr id="60" name="Rectangle 47"/>
              <p:cNvSpPr>
                <a:spLocks noChangeArrowheads="1"/>
              </p:cNvSpPr>
              <p:nvPr/>
            </p:nvSpPr>
            <p:spPr bwMode="auto">
              <a:xfrm>
                <a:off x="2352" y="576"/>
                <a:ext cx="288" cy="24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61" name="Line 48"/>
              <p:cNvSpPr>
                <a:spLocks noChangeShapeType="1"/>
              </p:cNvSpPr>
              <p:nvPr/>
            </p:nvSpPr>
            <p:spPr bwMode="auto">
              <a:xfrm flipV="1">
                <a:off x="2496" y="720"/>
                <a:ext cx="0" cy="96"/>
              </a:xfrm>
              <a:prstGeom prst="line">
                <a:avLst/>
              </a:prstGeom>
              <a:noFill/>
              <a:ln w="25400">
                <a:solidFill>
                  <a:schemeClr val="tx1"/>
                </a:solidFill>
                <a:round/>
                <a:headEnd/>
                <a:tailEnd/>
              </a:ln>
              <a:effectLst/>
            </p:spPr>
            <p:txBody>
              <a:bodyP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grpSp>
        <p:grpSp>
          <p:nvGrpSpPr>
            <p:cNvPr id="48" name="Group 49"/>
            <p:cNvGrpSpPr>
              <a:grpSpLocks/>
            </p:cNvGrpSpPr>
            <p:nvPr/>
          </p:nvGrpSpPr>
          <p:grpSpPr bwMode="auto">
            <a:xfrm>
              <a:off x="4032" y="1824"/>
              <a:ext cx="288" cy="240"/>
              <a:chOff x="2352" y="576"/>
              <a:chExt cx="288" cy="240"/>
            </a:xfrm>
          </p:grpSpPr>
          <p:sp>
            <p:nvSpPr>
              <p:cNvPr id="58" name="Rectangle 50"/>
              <p:cNvSpPr>
                <a:spLocks noChangeArrowheads="1"/>
              </p:cNvSpPr>
              <p:nvPr/>
            </p:nvSpPr>
            <p:spPr bwMode="auto">
              <a:xfrm>
                <a:off x="2352" y="576"/>
                <a:ext cx="288" cy="24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59" name="Line 51"/>
              <p:cNvSpPr>
                <a:spLocks noChangeShapeType="1"/>
              </p:cNvSpPr>
              <p:nvPr/>
            </p:nvSpPr>
            <p:spPr bwMode="auto">
              <a:xfrm flipV="1">
                <a:off x="2496" y="720"/>
                <a:ext cx="0" cy="96"/>
              </a:xfrm>
              <a:prstGeom prst="line">
                <a:avLst/>
              </a:prstGeom>
              <a:noFill/>
              <a:ln w="25400">
                <a:solidFill>
                  <a:schemeClr val="tx1"/>
                </a:solidFill>
                <a:round/>
                <a:headEnd/>
                <a:tailEnd/>
              </a:ln>
              <a:effectLst/>
            </p:spPr>
            <p:txBody>
              <a:bodyP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grpSp>
        <p:grpSp>
          <p:nvGrpSpPr>
            <p:cNvPr id="49" name="Group 52"/>
            <p:cNvGrpSpPr>
              <a:grpSpLocks/>
            </p:cNvGrpSpPr>
            <p:nvPr/>
          </p:nvGrpSpPr>
          <p:grpSpPr bwMode="auto">
            <a:xfrm>
              <a:off x="4032" y="3024"/>
              <a:ext cx="288" cy="240"/>
              <a:chOff x="2352" y="576"/>
              <a:chExt cx="288" cy="240"/>
            </a:xfrm>
          </p:grpSpPr>
          <p:sp>
            <p:nvSpPr>
              <p:cNvPr id="56" name="Rectangle 53"/>
              <p:cNvSpPr>
                <a:spLocks noChangeArrowheads="1"/>
              </p:cNvSpPr>
              <p:nvPr/>
            </p:nvSpPr>
            <p:spPr bwMode="auto">
              <a:xfrm>
                <a:off x="2352" y="576"/>
                <a:ext cx="288" cy="24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57" name="Line 54"/>
              <p:cNvSpPr>
                <a:spLocks noChangeShapeType="1"/>
              </p:cNvSpPr>
              <p:nvPr/>
            </p:nvSpPr>
            <p:spPr bwMode="auto">
              <a:xfrm flipV="1">
                <a:off x="2496" y="720"/>
                <a:ext cx="0" cy="96"/>
              </a:xfrm>
              <a:prstGeom prst="line">
                <a:avLst/>
              </a:prstGeom>
              <a:noFill/>
              <a:ln w="25400">
                <a:solidFill>
                  <a:schemeClr val="tx1"/>
                </a:solidFill>
                <a:round/>
                <a:headEnd/>
                <a:tailEnd/>
              </a:ln>
              <a:effectLst/>
            </p:spPr>
            <p:txBody>
              <a:bodyP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grpSp>
        <p:sp>
          <p:nvSpPr>
            <p:cNvPr id="50" name="Line 55"/>
            <p:cNvSpPr>
              <a:spLocks noChangeShapeType="1"/>
            </p:cNvSpPr>
            <p:nvPr/>
          </p:nvSpPr>
          <p:spPr bwMode="auto">
            <a:xfrm>
              <a:off x="4123" y="3264"/>
              <a:ext cx="0" cy="360"/>
            </a:xfrm>
            <a:prstGeom prst="line">
              <a:avLst/>
            </a:prstGeom>
            <a:noFill/>
            <a:ln w="25400">
              <a:solidFill>
                <a:schemeClr val="tx1"/>
              </a:solidFill>
              <a:round/>
              <a:headEnd/>
              <a:tailEnd type="triangle" w="med" len="med"/>
            </a:ln>
            <a:effectLst/>
          </p:spPr>
          <p:txBody>
            <a:bodyP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51" name="Line 56"/>
            <p:cNvSpPr>
              <a:spLocks noChangeShapeType="1"/>
            </p:cNvSpPr>
            <p:nvPr/>
          </p:nvSpPr>
          <p:spPr bwMode="auto">
            <a:xfrm>
              <a:off x="4032" y="2064"/>
              <a:ext cx="0" cy="144"/>
            </a:xfrm>
            <a:prstGeom prst="line">
              <a:avLst/>
            </a:prstGeom>
            <a:noFill/>
            <a:ln w="25400">
              <a:solidFill>
                <a:schemeClr val="tx1"/>
              </a:solidFill>
              <a:round/>
              <a:headEnd/>
              <a:tailEnd/>
            </a:ln>
            <a:effectLst/>
          </p:spPr>
          <p:txBody>
            <a:bodyP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52" name="Line 57"/>
            <p:cNvSpPr>
              <a:spLocks noChangeShapeType="1"/>
            </p:cNvSpPr>
            <p:nvPr/>
          </p:nvSpPr>
          <p:spPr bwMode="auto">
            <a:xfrm flipV="1">
              <a:off x="4032" y="2780"/>
              <a:ext cx="0" cy="244"/>
            </a:xfrm>
            <a:prstGeom prst="line">
              <a:avLst/>
            </a:prstGeom>
            <a:noFill/>
            <a:ln w="25400">
              <a:solidFill>
                <a:schemeClr val="tx1"/>
              </a:solidFill>
              <a:round/>
              <a:headEnd/>
              <a:tailEnd/>
            </a:ln>
            <a:effectLst/>
          </p:spPr>
          <p:txBody>
            <a:bodyP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53" name="Line 58"/>
            <p:cNvSpPr>
              <a:spLocks noChangeShapeType="1"/>
            </p:cNvSpPr>
            <p:nvPr/>
          </p:nvSpPr>
          <p:spPr bwMode="auto">
            <a:xfrm flipV="1">
              <a:off x="4320" y="2904"/>
              <a:ext cx="0" cy="120"/>
            </a:xfrm>
            <a:prstGeom prst="line">
              <a:avLst/>
            </a:prstGeom>
            <a:noFill/>
            <a:ln w="25400">
              <a:solidFill>
                <a:schemeClr val="tx1"/>
              </a:solidFill>
              <a:round/>
              <a:headEnd/>
              <a:tailEnd/>
            </a:ln>
            <a:effectLst/>
          </p:spPr>
          <p:txBody>
            <a:bodyP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54" name="Line 59"/>
            <p:cNvSpPr>
              <a:spLocks noChangeShapeType="1"/>
            </p:cNvSpPr>
            <p:nvPr/>
          </p:nvSpPr>
          <p:spPr bwMode="auto">
            <a:xfrm>
              <a:off x="4321" y="2064"/>
              <a:ext cx="0" cy="316"/>
            </a:xfrm>
            <a:prstGeom prst="line">
              <a:avLst/>
            </a:prstGeom>
            <a:noFill/>
            <a:ln w="25400">
              <a:solidFill>
                <a:schemeClr val="tx1"/>
              </a:solidFill>
              <a:round/>
              <a:headEnd/>
              <a:tailEnd/>
            </a:ln>
            <a:effectLst/>
          </p:spPr>
          <p:txBody>
            <a:bodyP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55" name="Line 60"/>
            <p:cNvSpPr>
              <a:spLocks noChangeShapeType="1"/>
            </p:cNvSpPr>
            <p:nvPr/>
          </p:nvSpPr>
          <p:spPr bwMode="auto">
            <a:xfrm>
              <a:off x="4176" y="2208"/>
              <a:ext cx="0" cy="696"/>
            </a:xfrm>
            <a:prstGeom prst="line">
              <a:avLst/>
            </a:prstGeom>
            <a:noFill/>
            <a:ln w="38100">
              <a:solidFill>
                <a:schemeClr val="tx1"/>
              </a:solidFill>
              <a:prstDash val="sysDot"/>
              <a:round/>
              <a:headEnd/>
              <a:tailEnd/>
            </a:ln>
            <a:effectLst/>
          </p:spPr>
          <p:txBody>
            <a:bodyP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grpSp>
      <p:grpSp>
        <p:nvGrpSpPr>
          <p:cNvPr id="64" name="Group 61"/>
          <p:cNvGrpSpPr>
            <a:grpSpLocks/>
          </p:cNvGrpSpPr>
          <p:nvPr/>
        </p:nvGrpSpPr>
        <p:grpSpPr bwMode="auto">
          <a:xfrm>
            <a:off x="7239000" y="2118585"/>
            <a:ext cx="457200" cy="3619500"/>
            <a:chOff x="4284" y="1035"/>
            <a:chExt cx="288" cy="2280"/>
          </a:xfrm>
        </p:grpSpPr>
        <p:grpSp>
          <p:nvGrpSpPr>
            <p:cNvPr id="65" name="Group 62"/>
            <p:cNvGrpSpPr>
              <a:grpSpLocks/>
            </p:cNvGrpSpPr>
            <p:nvPr/>
          </p:nvGrpSpPr>
          <p:grpSpPr bwMode="auto">
            <a:xfrm>
              <a:off x="4284" y="1035"/>
              <a:ext cx="288" cy="240"/>
              <a:chOff x="2352" y="576"/>
              <a:chExt cx="288" cy="240"/>
            </a:xfrm>
          </p:grpSpPr>
          <p:sp>
            <p:nvSpPr>
              <p:cNvPr id="81" name="Rectangle 63"/>
              <p:cNvSpPr>
                <a:spLocks noChangeArrowheads="1"/>
              </p:cNvSpPr>
              <p:nvPr/>
            </p:nvSpPr>
            <p:spPr bwMode="auto">
              <a:xfrm>
                <a:off x="2352" y="576"/>
                <a:ext cx="288" cy="24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82" name="Line 64"/>
              <p:cNvSpPr>
                <a:spLocks noChangeShapeType="1"/>
              </p:cNvSpPr>
              <p:nvPr/>
            </p:nvSpPr>
            <p:spPr bwMode="auto">
              <a:xfrm flipV="1">
                <a:off x="2496" y="720"/>
                <a:ext cx="0" cy="96"/>
              </a:xfrm>
              <a:prstGeom prst="line">
                <a:avLst/>
              </a:prstGeom>
              <a:noFill/>
              <a:ln w="25400">
                <a:solidFill>
                  <a:schemeClr val="tx1"/>
                </a:solidFill>
                <a:round/>
                <a:headEnd/>
                <a:tailEnd/>
              </a:ln>
              <a:effectLst/>
            </p:spPr>
            <p:txBody>
              <a:bodyP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grpSp>
        <p:grpSp>
          <p:nvGrpSpPr>
            <p:cNvPr id="66" name="Group 65"/>
            <p:cNvGrpSpPr>
              <a:grpSpLocks/>
            </p:cNvGrpSpPr>
            <p:nvPr/>
          </p:nvGrpSpPr>
          <p:grpSpPr bwMode="auto">
            <a:xfrm>
              <a:off x="4284" y="1275"/>
              <a:ext cx="288" cy="240"/>
              <a:chOff x="2352" y="576"/>
              <a:chExt cx="288" cy="240"/>
            </a:xfrm>
          </p:grpSpPr>
          <p:sp>
            <p:nvSpPr>
              <p:cNvPr id="79" name="Rectangle 66"/>
              <p:cNvSpPr>
                <a:spLocks noChangeArrowheads="1"/>
              </p:cNvSpPr>
              <p:nvPr/>
            </p:nvSpPr>
            <p:spPr bwMode="auto">
              <a:xfrm>
                <a:off x="2352" y="576"/>
                <a:ext cx="288" cy="24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80" name="Line 67"/>
              <p:cNvSpPr>
                <a:spLocks noChangeShapeType="1"/>
              </p:cNvSpPr>
              <p:nvPr/>
            </p:nvSpPr>
            <p:spPr bwMode="auto">
              <a:xfrm flipV="1">
                <a:off x="2496" y="720"/>
                <a:ext cx="0" cy="96"/>
              </a:xfrm>
              <a:prstGeom prst="line">
                <a:avLst/>
              </a:prstGeom>
              <a:noFill/>
              <a:ln w="25400">
                <a:solidFill>
                  <a:schemeClr val="tx1"/>
                </a:solidFill>
                <a:round/>
                <a:headEnd/>
                <a:tailEnd/>
              </a:ln>
              <a:effectLst/>
            </p:spPr>
            <p:txBody>
              <a:bodyP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grpSp>
        <p:grpSp>
          <p:nvGrpSpPr>
            <p:cNvPr id="67" name="Group 68"/>
            <p:cNvGrpSpPr>
              <a:grpSpLocks/>
            </p:cNvGrpSpPr>
            <p:nvPr/>
          </p:nvGrpSpPr>
          <p:grpSpPr bwMode="auto">
            <a:xfrm>
              <a:off x="4284" y="1515"/>
              <a:ext cx="288" cy="240"/>
              <a:chOff x="2352" y="576"/>
              <a:chExt cx="288" cy="240"/>
            </a:xfrm>
          </p:grpSpPr>
          <p:sp>
            <p:nvSpPr>
              <p:cNvPr id="77" name="Rectangle 69"/>
              <p:cNvSpPr>
                <a:spLocks noChangeArrowheads="1"/>
              </p:cNvSpPr>
              <p:nvPr/>
            </p:nvSpPr>
            <p:spPr bwMode="auto">
              <a:xfrm>
                <a:off x="2352" y="576"/>
                <a:ext cx="288" cy="24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78" name="Line 70"/>
              <p:cNvSpPr>
                <a:spLocks noChangeShapeType="1"/>
              </p:cNvSpPr>
              <p:nvPr/>
            </p:nvSpPr>
            <p:spPr bwMode="auto">
              <a:xfrm flipV="1">
                <a:off x="2496" y="720"/>
                <a:ext cx="0" cy="96"/>
              </a:xfrm>
              <a:prstGeom prst="line">
                <a:avLst/>
              </a:prstGeom>
              <a:noFill/>
              <a:ln w="25400">
                <a:solidFill>
                  <a:schemeClr val="tx1"/>
                </a:solidFill>
                <a:round/>
                <a:headEnd/>
                <a:tailEnd/>
              </a:ln>
              <a:effectLst/>
            </p:spPr>
            <p:txBody>
              <a:bodyP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grpSp>
        <p:grpSp>
          <p:nvGrpSpPr>
            <p:cNvPr id="68" name="Group 71"/>
            <p:cNvGrpSpPr>
              <a:grpSpLocks/>
            </p:cNvGrpSpPr>
            <p:nvPr/>
          </p:nvGrpSpPr>
          <p:grpSpPr bwMode="auto">
            <a:xfrm>
              <a:off x="4284" y="2715"/>
              <a:ext cx="288" cy="240"/>
              <a:chOff x="2352" y="576"/>
              <a:chExt cx="288" cy="240"/>
            </a:xfrm>
          </p:grpSpPr>
          <p:sp>
            <p:nvSpPr>
              <p:cNvPr id="75" name="Rectangle 72"/>
              <p:cNvSpPr>
                <a:spLocks noChangeArrowheads="1"/>
              </p:cNvSpPr>
              <p:nvPr/>
            </p:nvSpPr>
            <p:spPr bwMode="auto">
              <a:xfrm>
                <a:off x="2352" y="576"/>
                <a:ext cx="288" cy="24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76" name="Line 73"/>
              <p:cNvSpPr>
                <a:spLocks noChangeShapeType="1"/>
              </p:cNvSpPr>
              <p:nvPr/>
            </p:nvSpPr>
            <p:spPr bwMode="auto">
              <a:xfrm flipV="1">
                <a:off x="2496" y="720"/>
                <a:ext cx="0" cy="96"/>
              </a:xfrm>
              <a:prstGeom prst="line">
                <a:avLst/>
              </a:prstGeom>
              <a:noFill/>
              <a:ln w="25400">
                <a:solidFill>
                  <a:schemeClr val="tx1"/>
                </a:solidFill>
                <a:round/>
                <a:headEnd/>
                <a:tailEnd/>
              </a:ln>
              <a:effectLst/>
            </p:spPr>
            <p:txBody>
              <a:bodyP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grpSp>
        <p:sp>
          <p:nvSpPr>
            <p:cNvPr id="69" name="Line 74"/>
            <p:cNvSpPr>
              <a:spLocks noChangeShapeType="1"/>
            </p:cNvSpPr>
            <p:nvPr/>
          </p:nvSpPr>
          <p:spPr bwMode="auto">
            <a:xfrm>
              <a:off x="4375" y="2955"/>
              <a:ext cx="0" cy="360"/>
            </a:xfrm>
            <a:prstGeom prst="line">
              <a:avLst/>
            </a:prstGeom>
            <a:noFill/>
            <a:ln w="25400">
              <a:solidFill>
                <a:schemeClr val="tx1"/>
              </a:solidFill>
              <a:round/>
              <a:headEnd/>
              <a:tailEnd type="triangle" w="med" len="med"/>
            </a:ln>
            <a:effectLst/>
          </p:spPr>
          <p:txBody>
            <a:bodyP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70" name="Line 75"/>
            <p:cNvSpPr>
              <a:spLocks noChangeShapeType="1"/>
            </p:cNvSpPr>
            <p:nvPr/>
          </p:nvSpPr>
          <p:spPr bwMode="auto">
            <a:xfrm>
              <a:off x="4284" y="1755"/>
              <a:ext cx="0" cy="144"/>
            </a:xfrm>
            <a:prstGeom prst="line">
              <a:avLst/>
            </a:prstGeom>
            <a:noFill/>
            <a:ln w="25400">
              <a:solidFill>
                <a:schemeClr val="tx1"/>
              </a:solidFill>
              <a:round/>
              <a:headEnd/>
              <a:tailEnd/>
            </a:ln>
            <a:effectLst/>
          </p:spPr>
          <p:txBody>
            <a:bodyP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71" name="Line 76"/>
            <p:cNvSpPr>
              <a:spLocks noChangeShapeType="1"/>
            </p:cNvSpPr>
            <p:nvPr/>
          </p:nvSpPr>
          <p:spPr bwMode="auto">
            <a:xfrm flipV="1">
              <a:off x="4284" y="2471"/>
              <a:ext cx="0" cy="244"/>
            </a:xfrm>
            <a:prstGeom prst="line">
              <a:avLst/>
            </a:prstGeom>
            <a:noFill/>
            <a:ln w="25400">
              <a:solidFill>
                <a:schemeClr val="tx1"/>
              </a:solidFill>
              <a:round/>
              <a:headEnd/>
              <a:tailEnd/>
            </a:ln>
            <a:effectLst/>
          </p:spPr>
          <p:txBody>
            <a:bodyP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72" name="Line 77"/>
            <p:cNvSpPr>
              <a:spLocks noChangeShapeType="1"/>
            </p:cNvSpPr>
            <p:nvPr/>
          </p:nvSpPr>
          <p:spPr bwMode="auto">
            <a:xfrm flipV="1">
              <a:off x="4572" y="2595"/>
              <a:ext cx="0" cy="120"/>
            </a:xfrm>
            <a:prstGeom prst="line">
              <a:avLst/>
            </a:prstGeom>
            <a:noFill/>
            <a:ln w="25400">
              <a:solidFill>
                <a:schemeClr val="tx1"/>
              </a:solidFill>
              <a:round/>
              <a:headEnd/>
              <a:tailEnd/>
            </a:ln>
            <a:effectLst/>
          </p:spPr>
          <p:txBody>
            <a:bodyP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73" name="Line 78"/>
            <p:cNvSpPr>
              <a:spLocks noChangeShapeType="1"/>
            </p:cNvSpPr>
            <p:nvPr/>
          </p:nvSpPr>
          <p:spPr bwMode="auto">
            <a:xfrm>
              <a:off x="4572" y="1755"/>
              <a:ext cx="0" cy="316"/>
            </a:xfrm>
            <a:prstGeom prst="line">
              <a:avLst/>
            </a:prstGeom>
            <a:noFill/>
            <a:ln w="25400">
              <a:solidFill>
                <a:schemeClr val="tx1"/>
              </a:solidFill>
              <a:round/>
              <a:headEnd/>
              <a:tailEnd/>
            </a:ln>
            <a:effectLst/>
          </p:spPr>
          <p:txBody>
            <a:bodyP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74" name="Line 79"/>
            <p:cNvSpPr>
              <a:spLocks noChangeShapeType="1"/>
            </p:cNvSpPr>
            <p:nvPr/>
          </p:nvSpPr>
          <p:spPr bwMode="auto">
            <a:xfrm>
              <a:off x="4428" y="1899"/>
              <a:ext cx="0" cy="696"/>
            </a:xfrm>
            <a:prstGeom prst="line">
              <a:avLst/>
            </a:prstGeom>
            <a:noFill/>
            <a:ln w="38100">
              <a:solidFill>
                <a:schemeClr val="tx1"/>
              </a:solidFill>
              <a:prstDash val="sysDot"/>
              <a:round/>
              <a:headEnd/>
              <a:tailEnd/>
            </a:ln>
            <a:effectLst/>
          </p:spPr>
          <p:txBody>
            <a:bodyP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grpSp>
      <p:sp>
        <p:nvSpPr>
          <p:cNvPr id="83" name="Freeform 80"/>
          <p:cNvSpPr>
            <a:spLocks/>
          </p:cNvSpPr>
          <p:nvPr/>
        </p:nvSpPr>
        <p:spPr bwMode="auto">
          <a:xfrm>
            <a:off x="4572000" y="5776185"/>
            <a:ext cx="3200400" cy="457200"/>
          </a:xfrm>
          <a:custGeom>
            <a:avLst/>
            <a:gdLst/>
            <a:ahLst/>
            <a:cxnLst>
              <a:cxn ang="0">
                <a:pos x="0" y="0"/>
              </a:cxn>
              <a:cxn ang="0">
                <a:pos x="2016" y="0"/>
              </a:cxn>
              <a:cxn ang="0">
                <a:pos x="1872" y="288"/>
              </a:cxn>
              <a:cxn ang="0">
                <a:pos x="144" y="288"/>
              </a:cxn>
              <a:cxn ang="0">
                <a:pos x="0" y="0"/>
              </a:cxn>
            </a:cxnLst>
            <a:rect l="0" t="0" r="r" b="b"/>
            <a:pathLst>
              <a:path w="2016" h="288">
                <a:moveTo>
                  <a:pt x="0" y="0"/>
                </a:moveTo>
                <a:lnTo>
                  <a:pt x="2016" y="0"/>
                </a:lnTo>
                <a:lnTo>
                  <a:pt x="1872" y="288"/>
                </a:lnTo>
                <a:lnTo>
                  <a:pt x="144" y="288"/>
                </a:lnTo>
                <a:lnTo>
                  <a:pt x="0" y="0"/>
                </a:lnTo>
                <a:close/>
              </a:path>
            </a:pathLst>
          </a:custGeom>
          <a:solidFill>
            <a:schemeClr val="bg1"/>
          </a:solidFill>
          <a:ln w="25400" cap="flat" cmpd="sng">
            <a:solidFill>
              <a:schemeClr val="tx1"/>
            </a:solidFill>
            <a:prstDash val="solid"/>
            <a:round/>
            <a:headEnd/>
            <a:tailEnd/>
          </a:ln>
          <a:effectLst/>
        </p:spPr>
        <p:txBody>
          <a:bodyP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grpSp>
        <p:nvGrpSpPr>
          <p:cNvPr id="84" name="Group 81"/>
          <p:cNvGrpSpPr>
            <a:grpSpLocks/>
          </p:cNvGrpSpPr>
          <p:nvPr/>
        </p:nvGrpSpPr>
        <p:grpSpPr bwMode="auto">
          <a:xfrm>
            <a:off x="914400" y="2042385"/>
            <a:ext cx="3676650" cy="1104900"/>
            <a:chOff x="624" y="1392"/>
            <a:chExt cx="2316" cy="696"/>
          </a:xfrm>
        </p:grpSpPr>
        <p:sp>
          <p:nvSpPr>
            <p:cNvPr id="85" name="Rectangle 82"/>
            <p:cNvSpPr>
              <a:spLocks noChangeArrowheads="1"/>
            </p:cNvSpPr>
            <p:nvPr/>
          </p:nvSpPr>
          <p:spPr bwMode="auto">
            <a:xfrm>
              <a:off x="624" y="1392"/>
              <a:ext cx="1344" cy="24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eaLnBrk="1" hangingPunct="1">
                <a:spcBef>
                  <a:spcPct val="0"/>
                </a:spcBef>
              </a:pPr>
              <a:endParaRPr lang="en-US" sz="2000">
                <a:solidFill>
                  <a:srgbClr val="56127A"/>
                </a:solidFill>
                <a:latin typeface="Calibri"/>
                <a:ea typeface="ＭＳ Ｐゴシック"/>
                <a:cs typeface="Calibri"/>
              </a:endParaRPr>
            </a:p>
          </p:txBody>
        </p:sp>
        <p:sp>
          <p:nvSpPr>
            <p:cNvPr id="86" name="Rectangle 83"/>
            <p:cNvSpPr>
              <a:spLocks noChangeArrowheads="1"/>
            </p:cNvSpPr>
            <p:nvPr/>
          </p:nvSpPr>
          <p:spPr bwMode="auto">
            <a:xfrm>
              <a:off x="1968" y="1392"/>
              <a:ext cx="432" cy="24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87" name="Rectangle 84"/>
            <p:cNvSpPr>
              <a:spLocks noChangeArrowheads="1"/>
            </p:cNvSpPr>
            <p:nvPr/>
          </p:nvSpPr>
          <p:spPr bwMode="auto">
            <a:xfrm>
              <a:off x="2400" y="1392"/>
              <a:ext cx="288" cy="24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88" name="Line 85"/>
            <p:cNvSpPr>
              <a:spLocks noChangeShapeType="1"/>
            </p:cNvSpPr>
            <p:nvPr/>
          </p:nvSpPr>
          <p:spPr bwMode="auto">
            <a:xfrm flipV="1">
              <a:off x="2544" y="1536"/>
              <a:ext cx="0" cy="96"/>
            </a:xfrm>
            <a:prstGeom prst="line">
              <a:avLst/>
            </a:prstGeom>
            <a:noFill/>
            <a:ln w="25400">
              <a:solidFill>
                <a:schemeClr val="tx1"/>
              </a:solidFill>
              <a:round/>
              <a:headEnd/>
              <a:tailEnd/>
            </a:ln>
            <a:effectLst/>
          </p:spPr>
          <p:txBody>
            <a:bodyP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89" name="Text Box 86"/>
            <p:cNvSpPr txBox="1">
              <a:spLocks noChangeArrowheads="1"/>
            </p:cNvSpPr>
            <p:nvPr/>
          </p:nvSpPr>
          <p:spPr bwMode="auto">
            <a:xfrm>
              <a:off x="2352" y="1419"/>
              <a:ext cx="198" cy="252"/>
            </a:xfrm>
            <a:prstGeom prst="rect">
              <a:avLst/>
            </a:prstGeom>
            <a:noFill/>
            <a:ln w="25400">
              <a:noFill/>
              <a:miter lim="800000"/>
              <a:headEnd/>
              <a:tailEnd/>
            </a:ln>
            <a:effectLst/>
          </p:spPr>
          <p:txBody>
            <a:bodyPr wrap="none">
              <a:prstTxWarp prst="textNoShape">
                <a:avLst/>
              </a:prstTxWarp>
              <a:spAutoFit/>
            </a:bodyPr>
            <a:lstStyle/>
            <a:p>
              <a:pPr eaLnBrk="1" hangingPunct="1">
                <a:spcBef>
                  <a:spcPct val="0"/>
                </a:spcBef>
              </a:pPr>
              <a:r>
                <a:rPr lang="en-US" sz="2000">
                  <a:solidFill>
                    <a:srgbClr val="56127A"/>
                  </a:solidFill>
                  <a:latin typeface="Calibri"/>
                  <a:ea typeface="ＭＳ Ｐゴシック"/>
                  <a:cs typeface="Calibri"/>
                </a:rPr>
                <a:t>0</a:t>
              </a:r>
            </a:p>
          </p:txBody>
        </p:sp>
        <p:sp>
          <p:nvSpPr>
            <p:cNvPr id="90" name="Text Box 87"/>
            <p:cNvSpPr txBox="1">
              <a:spLocks noChangeArrowheads="1"/>
            </p:cNvSpPr>
            <p:nvPr/>
          </p:nvSpPr>
          <p:spPr bwMode="auto">
            <a:xfrm>
              <a:off x="2496" y="1419"/>
              <a:ext cx="198" cy="252"/>
            </a:xfrm>
            <a:prstGeom prst="rect">
              <a:avLst/>
            </a:prstGeom>
            <a:noFill/>
            <a:ln w="25400">
              <a:noFill/>
              <a:miter lim="800000"/>
              <a:headEnd/>
              <a:tailEnd/>
            </a:ln>
            <a:effectLst/>
          </p:spPr>
          <p:txBody>
            <a:bodyPr wrap="none">
              <a:prstTxWarp prst="textNoShape">
                <a:avLst/>
              </a:prstTxWarp>
              <a:spAutoFit/>
            </a:bodyPr>
            <a:lstStyle/>
            <a:p>
              <a:pPr eaLnBrk="1" hangingPunct="1">
                <a:spcBef>
                  <a:spcPct val="0"/>
                </a:spcBef>
              </a:pPr>
              <a:r>
                <a:rPr lang="en-US" sz="2000">
                  <a:solidFill>
                    <a:srgbClr val="56127A"/>
                  </a:solidFill>
                  <a:latin typeface="Calibri"/>
                  <a:ea typeface="ＭＳ Ｐゴシック"/>
                  <a:cs typeface="Calibri"/>
                </a:rPr>
                <a:t>0</a:t>
              </a:r>
            </a:p>
          </p:txBody>
        </p:sp>
        <p:grpSp>
          <p:nvGrpSpPr>
            <p:cNvPr id="91" name="Group 88"/>
            <p:cNvGrpSpPr>
              <a:grpSpLocks/>
            </p:cNvGrpSpPr>
            <p:nvPr/>
          </p:nvGrpSpPr>
          <p:grpSpPr bwMode="auto">
            <a:xfrm>
              <a:off x="1980" y="1680"/>
              <a:ext cx="960" cy="408"/>
              <a:chOff x="1956" y="2184"/>
              <a:chExt cx="960" cy="408"/>
            </a:xfrm>
          </p:grpSpPr>
          <p:sp>
            <p:nvSpPr>
              <p:cNvPr id="93" name="AutoShape 89"/>
              <p:cNvSpPr>
                <a:spLocks/>
              </p:cNvSpPr>
              <p:nvPr/>
            </p:nvSpPr>
            <p:spPr bwMode="auto">
              <a:xfrm rot="5400000">
                <a:off x="2088" y="2052"/>
                <a:ext cx="144" cy="408"/>
              </a:xfrm>
              <a:prstGeom prst="rightBrace">
                <a:avLst>
                  <a:gd name="adj1" fmla="val 23611"/>
                  <a:gd name="adj2" fmla="val 54167"/>
                </a:avLst>
              </a:prstGeom>
              <a:noFill/>
              <a:ln w="254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94" name="Freeform 90"/>
              <p:cNvSpPr>
                <a:spLocks/>
              </p:cNvSpPr>
              <p:nvPr/>
            </p:nvSpPr>
            <p:spPr bwMode="auto">
              <a:xfrm>
                <a:off x="2148" y="2256"/>
                <a:ext cx="768" cy="336"/>
              </a:xfrm>
              <a:custGeom>
                <a:avLst/>
                <a:gdLst/>
                <a:ahLst/>
                <a:cxnLst>
                  <a:cxn ang="0">
                    <a:pos x="0" y="0"/>
                  </a:cxn>
                  <a:cxn ang="0">
                    <a:pos x="0" y="336"/>
                  </a:cxn>
                  <a:cxn ang="0">
                    <a:pos x="768" y="336"/>
                  </a:cxn>
                </a:cxnLst>
                <a:rect l="0" t="0" r="r" b="b"/>
                <a:pathLst>
                  <a:path w="768" h="336">
                    <a:moveTo>
                      <a:pt x="0" y="0"/>
                    </a:moveTo>
                    <a:lnTo>
                      <a:pt x="0" y="336"/>
                    </a:lnTo>
                    <a:lnTo>
                      <a:pt x="768" y="336"/>
                    </a:ln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95" name="Line 91"/>
              <p:cNvSpPr>
                <a:spLocks noChangeShapeType="1"/>
              </p:cNvSpPr>
              <p:nvPr/>
            </p:nvSpPr>
            <p:spPr bwMode="auto">
              <a:xfrm flipV="1">
                <a:off x="2100" y="2352"/>
                <a:ext cx="144" cy="96"/>
              </a:xfrm>
              <a:prstGeom prst="line">
                <a:avLst/>
              </a:prstGeom>
              <a:noFill/>
              <a:ln w="25400">
                <a:solidFill>
                  <a:schemeClr val="tx1"/>
                </a:solidFill>
                <a:round/>
                <a:headEnd/>
                <a:tailEnd/>
              </a:ln>
              <a:effectLst/>
            </p:spPr>
            <p:txBody>
              <a:bodyP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96" name="Text Box 92"/>
              <p:cNvSpPr txBox="1">
                <a:spLocks noChangeArrowheads="1"/>
              </p:cNvSpPr>
              <p:nvPr/>
            </p:nvSpPr>
            <p:spPr bwMode="auto">
              <a:xfrm>
                <a:off x="2282" y="2260"/>
                <a:ext cx="190" cy="252"/>
              </a:xfrm>
              <a:prstGeom prst="rect">
                <a:avLst/>
              </a:prstGeom>
              <a:noFill/>
              <a:ln w="25400">
                <a:noFill/>
                <a:miter lim="800000"/>
                <a:headEnd/>
                <a:tailEnd/>
              </a:ln>
              <a:effectLst/>
            </p:spPr>
            <p:txBody>
              <a:bodyPr wrap="none">
                <a:prstTxWarp prst="textNoShape">
                  <a:avLst/>
                </a:prstTxWarp>
                <a:spAutoFit/>
              </a:bodyPr>
              <a:lstStyle/>
              <a:p>
                <a:pPr eaLnBrk="1" hangingPunct="1">
                  <a:spcBef>
                    <a:spcPct val="0"/>
                  </a:spcBef>
                </a:pPr>
                <a:r>
                  <a:rPr lang="en-US" sz="2000">
                    <a:solidFill>
                      <a:srgbClr val="56127A"/>
                    </a:solidFill>
                    <a:latin typeface="Calibri"/>
                    <a:ea typeface="ＭＳ Ｐゴシック"/>
                    <a:cs typeface="Calibri"/>
                  </a:rPr>
                  <a:t>k</a:t>
                </a:r>
              </a:p>
            </p:txBody>
          </p:sp>
        </p:grpSp>
        <p:sp>
          <p:nvSpPr>
            <p:cNvPr id="92" name="Text Box 93"/>
            <p:cNvSpPr txBox="1">
              <a:spLocks noChangeArrowheads="1"/>
            </p:cNvSpPr>
            <p:nvPr/>
          </p:nvSpPr>
          <p:spPr bwMode="auto">
            <a:xfrm>
              <a:off x="636" y="1707"/>
              <a:ext cx="684" cy="252"/>
            </a:xfrm>
            <a:prstGeom prst="rect">
              <a:avLst/>
            </a:prstGeom>
            <a:noFill/>
            <a:ln w="25400">
              <a:noFill/>
              <a:miter lim="800000"/>
              <a:headEnd/>
              <a:tailEnd/>
            </a:ln>
            <a:effectLst/>
          </p:spPr>
          <p:txBody>
            <a:bodyPr wrap="none">
              <a:prstTxWarp prst="textNoShape">
                <a:avLst/>
              </a:prstTxWarp>
              <a:spAutoFit/>
            </a:bodyPr>
            <a:lstStyle/>
            <a:p>
              <a:pPr eaLnBrk="1" hangingPunct="1">
                <a:spcBef>
                  <a:spcPct val="0"/>
                </a:spcBef>
              </a:pPr>
              <a:r>
                <a:rPr lang="en-US" sz="2000">
                  <a:solidFill>
                    <a:srgbClr val="56127A"/>
                  </a:solidFill>
                  <a:latin typeface="Calibri"/>
                  <a:ea typeface="ＭＳ Ｐゴシック"/>
                  <a:cs typeface="Calibri"/>
                </a:rPr>
                <a:t>Fetch PC</a:t>
              </a:r>
            </a:p>
          </p:txBody>
        </p:sp>
      </p:grpSp>
      <p:sp>
        <p:nvSpPr>
          <p:cNvPr id="97" name="Line 94"/>
          <p:cNvSpPr>
            <a:spLocks noChangeShapeType="1"/>
          </p:cNvSpPr>
          <p:nvPr/>
        </p:nvSpPr>
        <p:spPr bwMode="auto">
          <a:xfrm>
            <a:off x="6172200" y="6233385"/>
            <a:ext cx="0" cy="304800"/>
          </a:xfrm>
          <a:prstGeom prst="line">
            <a:avLst/>
          </a:prstGeom>
          <a:noFill/>
          <a:ln w="25400">
            <a:solidFill>
              <a:schemeClr val="tx1"/>
            </a:solidFill>
            <a:round/>
            <a:headEnd/>
            <a:tailEnd type="triangle" w="med" len="med"/>
          </a:ln>
          <a:effectLst/>
        </p:spPr>
        <p:txBody>
          <a:bodyP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98" name="Rectangle 95"/>
          <p:cNvSpPr>
            <a:spLocks noChangeArrowheads="1"/>
          </p:cNvSpPr>
          <p:nvPr/>
        </p:nvSpPr>
        <p:spPr bwMode="auto">
          <a:xfrm>
            <a:off x="3167063" y="4937985"/>
            <a:ext cx="304800" cy="30480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99" name="Rectangle 96"/>
          <p:cNvSpPr>
            <a:spLocks noChangeArrowheads="1"/>
          </p:cNvSpPr>
          <p:nvPr/>
        </p:nvSpPr>
        <p:spPr bwMode="auto">
          <a:xfrm>
            <a:off x="3657600" y="4937985"/>
            <a:ext cx="304800" cy="30480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100" name="Line 97"/>
          <p:cNvSpPr>
            <a:spLocks noChangeShapeType="1"/>
          </p:cNvSpPr>
          <p:nvPr/>
        </p:nvSpPr>
        <p:spPr bwMode="auto">
          <a:xfrm>
            <a:off x="1928813" y="5096735"/>
            <a:ext cx="1238250" cy="0"/>
          </a:xfrm>
          <a:prstGeom prst="line">
            <a:avLst/>
          </a:prstGeom>
          <a:noFill/>
          <a:ln w="25400">
            <a:solidFill>
              <a:schemeClr val="tx1"/>
            </a:solidFill>
            <a:round/>
            <a:headEnd/>
            <a:tailEnd type="triangle" w="med" len="med"/>
          </a:ln>
          <a:effectLst/>
        </p:spPr>
        <p:txBody>
          <a:bodyP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101" name="AutoShape 98"/>
          <p:cNvSpPr>
            <a:spLocks/>
          </p:cNvSpPr>
          <p:nvPr/>
        </p:nvSpPr>
        <p:spPr bwMode="auto">
          <a:xfrm rot="5400000">
            <a:off x="3409950" y="5185635"/>
            <a:ext cx="228600" cy="647700"/>
          </a:xfrm>
          <a:prstGeom prst="rightBrace">
            <a:avLst>
              <a:gd name="adj1" fmla="val 23611"/>
              <a:gd name="adj2" fmla="val 54167"/>
            </a:avLst>
          </a:prstGeom>
          <a:noFill/>
          <a:ln w="254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102" name="Freeform 99"/>
          <p:cNvSpPr>
            <a:spLocks/>
          </p:cNvSpPr>
          <p:nvPr/>
        </p:nvSpPr>
        <p:spPr bwMode="auto">
          <a:xfrm>
            <a:off x="3505200" y="5509485"/>
            <a:ext cx="1219200" cy="533400"/>
          </a:xfrm>
          <a:custGeom>
            <a:avLst/>
            <a:gdLst/>
            <a:ahLst/>
            <a:cxnLst>
              <a:cxn ang="0">
                <a:pos x="0" y="0"/>
              </a:cxn>
              <a:cxn ang="0">
                <a:pos x="0" y="336"/>
              </a:cxn>
              <a:cxn ang="0">
                <a:pos x="768" y="336"/>
              </a:cxn>
            </a:cxnLst>
            <a:rect l="0" t="0" r="r" b="b"/>
            <a:pathLst>
              <a:path w="768" h="336">
                <a:moveTo>
                  <a:pt x="0" y="0"/>
                </a:moveTo>
                <a:lnTo>
                  <a:pt x="0" y="336"/>
                </a:lnTo>
                <a:lnTo>
                  <a:pt x="768" y="336"/>
                </a:ln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103" name="Text Box 100"/>
          <p:cNvSpPr txBox="1">
            <a:spLocks noChangeArrowheads="1"/>
          </p:cNvSpPr>
          <p:nvPr/>
        </p:nvSpPr>
        <p:spPr bwMode="auto">
          <a:xfrm>
            <a:off x="533400" y="5026885"/>
            <a:ext cx="2835275" cy="707886"/>
          </a:xfrm>
          <a:prstGeom prst="rect">
            <a:avLst/>
          </a:prstGeom>
          <a:noFill/>
          <a:ln w="25400">
            <a:noFill/>
            <a:miter lim="800000"/>
            <a:headEnd/>
            <a:tailEnd/>
          </a:ln>
          <a:effectLst/>
        </p:spPr>
        <p:txBody>
          <a:bodyPr>
            <a:prstTxWarp prst="textNoShape">
              <a:avLst/>
            </a:prstTxWarp>
            <a:spAutoFit/>
          </a:bodyPr>
          <a:lstStyle/>
          <a:p>
            <a:pPr eaLnBrk="1" hangingPunct="1">
              <a:spcBef>
                <a:spcPct val="0"/>
              </a:spcBef>
            </a:pPr>
            <a:r>
              <a:rPr lang="en-US" sz="2000" dirty="0">
                <a:solidFill>
                  <a:srgbClr val="56127A"/>
                </a:solidFill>
                <a:latin typeface="Calibri"/>
                <a:ea typeface="ＭＳ Ｐゴシック"/>
                <a:cs typeface="Calibri"/>
              </a:rPr>
              <a:t>Shift in Taken/¬Taken results of each branch</a:t>
            </a:r>
          </a:p>
        </p:txBody>
      </p:sp>
      <p:sp>
        <p:nvSpPr>
          <p:cNvPr id="104" name="Text Box 101"/>
          <p:cNvSpPr txBox="1">
            <a:spLocks noChangeArrowheads="1"/>
          </p:cNvSpPr>
          <p:nvPr/>
        </p:nvSpPr>
        <p:spPr bwMode="auto">
          <a:xfrm>
            <a:off x="1066800" y="3871185"/>
            <a:ext cx="3276600" cy="701675"/>
          </a:xfrm>
          <a:prstGeom prst="rect">
            <a:avLst/>
          </a:prstGeom>
          <a:noFill/>
          <a:ln w="25400">
            <a:noFill/>
            <a:miter lim="800000"/>
            <a:headEnd/>
            <a:tailEnd/>
          </a:ln>
          <a:effectLst/>
        </p:spPr>
        <p:txBody>
          <a:bodyPr>
            <a:prstTxWarp prst="textNoShape">
              <a:avLst/>
            </a:prstTxWarp>
            <a:spAutoFit/>
          </a:bodyPr>
          <a:lstStyle/>
          <a:p>
            <a:pPr eaLnBrk="1" hangingPunct="1">
              <a:spcBef>
                <a:spcPct val="0"/>
              </a:spcBef>
            </a:pPr>
            <a:r>
              <a:rPr lang="en-US" sz="2000">
                <a:solidFill>
                  <a:srgbClr val="56127A"/>
                </a:solidFill>
                <a:latin typeface="Calibri"/>
                <a:ea typeface="ＭＳ Ｐゴシック"/>
                <a:cs typeface="Calibri"/>
              </a:rPr>
              <a:t>2-bit global branch history shift register</a:t>
            </a:r>
          </a:p>
        </p:txBody>
      </p:sp>
      <p:sp>
        <p:nvSpPr>
          <p:cNvPr id="105" name="Rectangle 102"/>
          <p:cNvSpPr>
            <a:spLocks noChangeArrowheads="1"/>
          </p:cNvSpPr>
          <p:nvPr/>
        </p:nvSpPr>
        <p:spPr bwMode="auto">
          <a:xfrm>
            <a:off x="6324600" y="6428648"/>
            <a:ext cx="1783912" cy="400110"/>
          </a:xfrm>
          <a:prstGeom prst="rect">
            <a:avLst/>
          </a:prstGeom>
          <a:noFill/>
          <a:ln w="25400">
            <a:noFill/>
            <a:miter lim="800000"/>
            <a:headEnd/>
            <a:tailEnd/>
          </a:ln>
          <a:effectLst/>
        </p:spPr>
        <p:txBody>
          <a:bodyPr wrap="none">
            <a:prstTxWarp prst="textNoShape">
              <a:avLst/>
            </a:prstTxWarp>
            <a:spAutoFit/>
          </a:bodyPr>
          <a:lstStyle/>
          <a:p>
            <a:pPr eaLnBrk="1" hangingPunct="1">
              <a:spcBef>
                <a:spcPct val="0"/>
              </a:spcBef>
            </a:pPr>
            <a:r>
              <a:rPr lang="en-US" sz="2000">
                <a:solidFill>
                  <a:srgbClr val="56127A"/>
                </a:solidFill>
                <a:latin typeface="Calibri"/>
                <a:ea typeface="ＭＳ Ｐゴシック"/>
                <a:cs typeface="Calibri"/>
              </a:rPr>
              <a:t>Taken/¬Taken?</a:t>
            </a:r>
          </a:p>
        </p:txBody>
      </p:sp>
      <p:sp>
        <p:nvSpPr>
          <p:cNvPr id="106" name="Line 103"/>
          <p:cNvSpPr>
            <a:spLocks noChangeShapeType="1"/>
          </p:cNvSpPr>
          <p:nvPr/>
        </p:nvSpPr>
        <p:spPr bwMode="auto">
          <a:xfrm>
            <a:off x="3495675" y="5090385"/>
            <a:ext cx="185738" cy="0"/>
          </a:xfrm>
          <a:prstGeom prst="line">
            <a:avLst/>
          </a:prstGeom>
          <a:noFill/>
          <a:ln w="25400">
            <a:solidFill>
              <a:schemeClr val="tx1"/>
            </a:solidFill>
            <a:round/>
            <a:headEnd/>
            <a:tailEnd type="triangle" w="med" len="med"/>
          </a:ln>
          <a:effectLst/>
        </p:spPr>
        <p:txBody>
          <a:bodyP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Tree>
    <p:extLst>
      <p:ext uri="{BB962C8B-B14F-4D97-AF65-F5344CB8AC3E}">
        <p14:creationId xmlns:p14="http://schemas.microsoft.com/office/powerpoint/2010/main" val="34941893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139</a:t>
            </a:fld>
            <a:endParaRPr lang="en-US" altLang="en-US"/>
          </a:p>
        </p:txBody>
      </p:sp>
      <p:sp>
        <p:nvSpPr>
          <p:cNvPr id="45059" name="Text Box 2"/>
          <p:cNvSpPr txBox="1">
            <a:spLocks noChangeArrowheads="1"/>
          </p:cNvSpPr>
          <p:nvPr/>
        </p:nvSpPr>
        <p:spPr bwMode="auto">
          <a:xfrm>
            <a:off x="441324" y="396875"/>
            <a:ext cx="802534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Limitations of BHTs</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 name="Text Box 3"/>
          <p:cNvSpPr txBox="1">
            <a:spLocks noChangeArrowheads="1"/>
          </p:cNvSpPr>
          <p:nvPr/>
        </p:nvSpPr>
        <p:spPr bwMode="auto">
          <a:xfrm>
            <a:off x="685800" y="1304351"/>
            <a:ext cx="8064500" cy="701675"/>
          </a:xfrm>
          <a:prstGeom prst="rect">
            <a:avLst/>
          </a:prstGeom>
          <a:noFill/>
          <a:ln w="25400">
            <a:noFill/>
            <a:miter lim="800000"/>
            <a:headEnd/>
            <a:tailEnd/>
          </a:ln>
          <a:effectLst/>
        </p:spPr>
        <p:txBody>
          <a:bodyPr>
            <a:prstTxWarp prst="textNoShape">
              <a:avLst/>
            </a:prstTxWarp>
            <a:spAutoFit/>
          </a:bodyPr>
          <a:lstStyle/>
          <a:p>
            <a:pPr eaLnBrk="1" hangingPunct="1">
              <a:spcBef>
                <a:spcPct val="0"/>
              </a:spcBef>
            </a:pPr>
            <a:r>
              <a:rPr lang="en-US" sz="2000" dirty="0">
                <a:solidFill>
                  <a:srgbClr val="000000"/>
                </a:solidFill>
                <a:latin typeface="Calibri"/>
                <a:ea typeface="ＭＳ Ｐゴシック"/>
                <a:cs typeface="Calibri"/>
              </a:rPr>
              <a:t>Only predicts branch direction. Therefore, cannot redirect fetch stream until after branch target is determined.</a:t>
            </a:r>
          </a:p>
        </p:txBody>
      </p:sp>
      <p:sp>
        <p:nvSpPr>
          <p:cNvPr id="7" name="Text Box 4"/>
          <p:cNvSpPr txBox="1">
            <a:spLocks noChangeArrowheads="1"/>
          </p:cNvSpPr>
          <p:nvPr/>
        </p:nvSpPr>
        <p:spPr bwMode="auto">
          <a:xfrm>
            <a:off x="1879600" y="6130351"/>
            <a:ext cx="5651500" cy="461665"/>
          </a:xfrm>
          <a:prstGeom prst="rect">
            <a:avLst/>
          </a:prstGeom>
          <a:noFill/>
          <a:ln w="25400">
            <a:noFill/>
            <a:miter lim="800000"/>
            <a:headEnd/>
            <a:tailEnd/>
          </a:ln>
          <a:effectLst/>
        </p:spPr>
        <p:txBody>
          <a:bodyPr>
            <a:prstTxWarp prst="textNoShape">
              <a:avLst/>
            </a:prstTxWarp>
            <a:spAutoFit/>
          </a:bodyPr>
          <a:lstStyle/>
          <a:p>
            <a:pPr eaLnBrk="1" hangingPunct="1">
              <a:spcBef>
                <a:spcPct val="0"/>
              </a:spcBef>
            </a:pPr>
            <a:r>
              <a:rPr lang="en-US" sz="2400" i="1" dirty="0" err="1">
                <a:solidFill>
                  <a:srgbClr val="000000"/>
                </a:solidFill>
                <a:latin typeface="Calibri"/>
                <a:ea typeface="ＭＳ Ｐゴシック"/>
                <a:cs typeface="Calibri"/>
              </a:rPr>
              <a:t>UltraSPARC</a:t>
            </a:r>
            <a:r>
              <a:rPr lang="en-US" sz="2400" i="1" dirty="0">
                <a:solidFill>
                  <a:srgbClr val="000000"/>
                </a:solidFill>
                <a:latin typeface="Calibri"/>
                <a:ea typeface="ＭＳ Ｐゴシック"/>
                <a:cs typeface="Calibri"/>
              </a:rPr>
              <a:t>-III fetch pipeline</a:t>
            </a:r>
          </a:p>
        </p:txBody>
      </p:sp>
      <p:grpSp>
        <p:nvGrpSpPr>
          <p:cNvPr id="8" name="Group 5"/>
          <p:cNvGrpSpPr>
            <a:grpSpLocks/>
          </p:cNvGrpSpPr>
          <p:nvPr/>
        </p:nvGrpSpPr>
        <p:grpSpPr bwMode="auto">
          <a:xfrm>
            <a:off x="0" y="2142551"/>
            <a:ext cx="3505200" cy="1524000"/>
            <a:chOff x="48" y="1200"/>
            <a:chExt cx="2208" cy="960"/>
          </a:xfrm>
        </p:grpSpPr>
        <p:sp>
          <p:nvSpPr>
            <p:cNvPr id="9" name="Text Box 6"/>
            <p:cNvSpPr txBox="1">
              <a:spLocks noChangeArrowheads="1"/>
            </p:cNvSpPr>
            <p:nvPr/>
          </p:nvSpPr>
          <p:spPr bwMode="auto">
            <a:xfrm>
              <a:off x="48" y="1248"/>
              <a:ext cx="1632" cy="768"/>
            </a:xfrm>
            <a:prstGeom prst="rect">
              <a:avLst/>
            </a:prstGeom>
            <a:noFill/>
            <a:ln w="25400">
              <a:noFill/>
              <a:miter lim="800000"/>
              <a:headEnd/>
              <a:tailEnd/>
            </a:ln>
            <a:effectLst/>
          </p:spPr>
          <p:txBody>
            <a:bodyPr wrap="square">
              <a:prstTxWarp prst="textNoShape">
                <a:avLst/>
              </a:prstTxWarp>
              <a:spAutoFit/>
            </a:bodyPr>
            <a:lstStyle/>
            <a:p>
              <a:pPr algn="r" eaLnBrk="1" hangingPunct="1">
                <a:spcBef>
                  <a:spcPct val="5000"/>
                </a:spcBef>
              </a:pPr>
              <a:r>
                <a:rPr lang="en-US" sz="2400" i="1" dirty="0">
                  <a:solidFill>
                    <a:srgbClr val="7030A0"/>
                  </a:solidFill>
                  <a:latin typeface="Calibri"/>
                  <a:ea typeface="ＭＳ Ｐゴシック"/>
                  <a:cs typeface="Calibri"/>
                </a:rPr>
                <a:t>Correctly predicted </a:t>
              </a:r>
            </a:p>
            <a:p>
              <a:pPr algn="r" eaLnBrk="1" hangingPunct="1">
                <a:spcBef>
                  <a:spcPct val="5000"/>
                </a:spcBef>
              </a:pPr>
              <a:r>
                <a:rPr lang="en-US" sz="2400" i="1" dirty="0">
                  <a:solidFill>
                    <a:srgbClr val="7030A0"/>
                  </a:solidFill>
                  <a:latin typeface="Calibri"/>
                  <a:ea typeface="ＭＳ Ｐゴシック"/>
                  <a:cs typeface="Calibri"/>
                </a:rPr>
                <a:t>taken branch penalty</a:t>
              </a:r>
            </a:p>
          </p:txBody>
        </p:sp>
        <p:sp>
          <p:nvSpPr>
            <p:cNvPr id="10" name="Freeform 7"/>
            <p:cNvSpPr>
              <a:spLocks/>
            </p:cNvSpPr>
            <p:nvPr/>
          </p:nvSpPr>
          <p:spPr bwMode="auto">
            <a:xfrm>
              <a:off x="1680" y="1200"/>
              <a:ext cx="576" cy="960"/>
            </a:xfrm>
            <a:custGeom>
              <a:avLst/>
              <a:gdLst/>
              <a:ahLst/>
              <a:cxnLst>
                <a:cxn ang="0">
                  <a:pos x="576" y="960"/>
                </a:cxn>
                <a:cxn ang="0">
                  <a:pos x="0" y="960"/>
                </a:cxn>
                <a:cxn ang="0">
                  <a:pos x="0" y="0"/>
                </a:cxn>
                <a:cxn ang="0">
                  <a:pos x="576" y="0"/>
                </a:cxn>
              </a:cxnLst>
              <a:rect l="0" t="0" r="r" b="b"/>
              <a:pathLst>
                <a:path w="576" h="960">
                  <a:moveTo>
                    <a:pt x="576" y="960"/>
                  </a:moveTo>
                  <a:lnTo>
                    <a:pt x="0" y="960"/>
                  </a:lnTo>
                  <a:lnTo>
                    <a:pt x="0" y="0"/>
                  </a:lnTo>
                  <a:lnTo>
                    <a:pt x="576" y="0"/>
                  </a:lnTo>
                </a:path>
              </a:pathLst>
            </a:custGeom>
            <a:noFill/>
            <a:ln w="57150" cap="flat" cmpd="sng">
              <a:solidFill>
                <a:schemeClr val="hlink"/>
              </a:solidFill>
              <a:prstDash val="solid"/>
              <a:round/>
              <a:headEnd type="none" w="med" len="med"/>
              <a:tailEnd type="triangle" w="med" len="med"/>
            </a:ln>
            <a:effectLst/>
          </p:spPr>
          <p:txBody>
            <a:bodyPr wrap="none" anchor="ctr">
              <a:prstTxWarp prst="textNoShape">
                <a:avLst/>
              </a:prstTxWarp>
            </a:bodyPr>
            <a:lstStyle/>
            <a:p>
              <a:pPr eaLnBrk="1" hangingPunct="1">
                <a:spcBef>
                  <a:spcPct val="0"/>
                </a:spcBef>
              </a:pPr>
              <a:endParaRPr lang="en-US" sz="1800">
                <a:solidFill>
                  <a:prstClr val="black"/>
                </a:solidFill>
                <a:latin typeface="Calibri"/>
                <a:ea typeface="ＭＳ Ｐゴシック"/>
                <a:cs typeface="Calibri"/>
              </a:endParaRPr>
            </a:p>
          </p:txBody>
        </p:sp>
      </p:grpSp>
      <p:grpSp>
        <p:nvGrpSpPr>
          <p:cNvPr id="11" name="Group 8"/>
          <p:cNvGrpSpPr>
            <a:grpSpLocks/>
          </p:cNvGrpSpPr>
          <p:nvPr/>
        </p:nvGrpSpPr>
        <p:grpSpPr bwMode="auto">
          <a:xfrm>
            <a:off x="990600" y="2218751"/>
            <a:ext cx="2514600" cy="2590800"/>
            <a:chOff x="672" y="1248"/>
            <a:chExt cx="1584" cy="1632"/>
          </a:xfrm>
        </p:grpSpPr>
        <p:sp>
          <p:nvSpPr>
            <p:cNvPr id="12" name="Text Box 9"/>
            <p:cNvSpPr txBox="1">
              <a:spLocks noChangeArrowheads="1"/>
            </p:cNvSpPr>
            <p:nvPr/>
          </p:nvSpPr>
          <p:spPr bwMode="auto">
            <a:xfrm>
              <a:off x="672" y="2330"/>
              <a:ext cx="1248" cy="523"/>
            </a:xfrm>
            <a:prstGeom prst="rect">
              <a:avLst/>
            </a:prstGeom>
            <a:noFill/>
            <a:ln w="25400">
              <a:noFill/>
              <a:miter lim="800000"/>
              <a:headEnd/>
              <a:tailEnd/>
            </a:ln>
            <a:effectLst/>
          </p:spPr>
          <p:txBody>
            <a:bodyPr wrap="square">
              <a:prstTxWarp prst="textNoShape">
                <a:avLst/>
              </a:prstTxWarp>
              <a:spAutoFit/>
            </a:bodyPr>
            <a:lstStyle/>
            <a:p>
              <a:pPr algn="r" eaLnBrk="1" hangingPunct="1">
                <a:spcBef>
                  <a:spcPct val="0"/>
                </a:spcBef>
              </a:pPr>
              <a:r>
                <a:rPr lang="en-US" sz="2400" i="1" dirty="0">
                  <a:solidFill>
                    <a:srgbClr val="2C7C9F"/>
                  </a:solidFill>
                  <a:latin typeface="Calibri"/>
                  <a:ea typeface="ＭＳ Ｐゴシック"/>
                  <a:cs typeface="Calibri"/>
                </a:rPr>
                <a:t>Jump Register penalty</a:t>
              </a:r>
            </a:p>
          </p:txBody>
        </p:sp>
        <p:sp>
          <p:nvSpPr>
            <p:cNvPr id="13" name="Freeform 10"/>
            <p:cNvSpPr>
              <a:spLocks/>
            </p:cNvSpPr>
            <p:nvPr/>
          </p:nvSpPr>
          <p:spPr bwMode="auto">
            <a:xfrm>
              <a:off x="1968" y="1248"/>
              <a:ext cx="288" cy="1632"/>
            </a:xfrm>
            <a:custGeom>
              <a:avLst/>
              <a:gdLst/>
              <a:ahLst/>
              <a:cxnLst>
                <a:cxn ang="0">
                  <a:pos x="288" y="1632"/>
                </a:cxn>
                <a:cxn ang="0">
                  <a:pos x="0" y="1632"/>
                </a:cxn>
                <a:cxn ang="0">
                  <a:pos x="0" y="0"/>
                </a:cxn>
                <a:cxn ang="0">
                  <a:pos x="288" y="0"/>
                </a:cxn>
              </a:cxnLst>
              <a:rect l="0" t="0" r="r" b="b"/>
              <a:pathLst>
                <a:path w="288" h="1632">
                  <a:moveTo>
                    <a:pt x="288" y="1632"/>
                  </a:moveTo>
                  <a:lnTo>
                    <a:pt x="0" y="1632"/>
                  </a:lnTo>
                  <a:lnTo>
                    <a:pt x="0" y="0"/>
                  </a:lnTo>
                  <a:lnTo>
                    <a:pt x="288" y="0"/>
                  </a:lnTo>
                </a:path>
              </a:pathLst>
            </a:custGeom>
            <a:noFill/>
            <a:ln w="57150" cap="flat" cmpd="sng">
              <a:solidFill>
                <a:schemeClr val="accent1"/>
              </a:solidFill>
              <a:prstDash val="solid"/>
              <a:round/>
              <a:headEnd type="none" w="med" len="med"/>
              <a:tailEnd type="triangle" w="med" len="med"/>
            </a:ln>
            <a:effectLst/>
          </p:spPr>
          <p:txBody>
            <a:bodyPr wrap="none" anchor="ctr">
              <a:prstTxWarp prst="textNoShape">
                <a:avLst/>
              </a:prstTxWarp>
            </a:bodyPr>
            <a:lstStyle/>
            <a:p>
              <a:pPr eaLnBrk="1" hangingPunct="1">
                <a:spcBef>
                  <a:spcPct val="0"/>
                </a:spcBef>
              </a:pPr>
              <a:endParaRPr lang="en-US" sz="1800">
                <a:solidFill>
                  <a:prstClr val="black"/>
                </a:solidFill>
                <a:latin typeface="Calibri"/>
                <a:ea typeface="ＭＳ Ｐゴシック"/>
                <a:cs typeface="Calibri"/>
              </a:endParaRPr>
            </a:p>
          </p:txBody>
        </p:sp>
      </p:grpSp>
      <p:grpSp>
        <p:nvGrpSpPr>
          <p:cNvPr id="14" name="Group 11"/>
          <p:cNvGrpSpPr>
            <a:grpSpLocks/>
          </p:cNvGrpSpPr>
          <p:nvPr/>
        </p:nvGrpSpPr>
        <p:grpSpPr bwMode="auto">
          <a:xfrm>
            <a:off x="3505200" y="2142551"/>
            <a:ext cx="5003800" cy="3836988"/>
            <a:chOff x="2256" y="1200"/>
            <a:chExt cx="3152" cy="2417"/>
          </a:xfrm>
        </p:grpSpPr>
        <p:sp>
          <p:nvSpPr>
            <p:cNvPr id="15" name="Rectangle 12"/>
            <p:cNvSpPr>
              <a:spLocks noChangeArrowheads="1"/>
            </p:cNvSpPr>
            <p:nvPr/>
          </p:nvSpPr>
          <p:spPr bwMode="auto">
            <a:xfrm>
              <a:off x="2256" y="1200"/>
              <a:ext cx="240" cy="24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eaLnBrk="1" hangingPunct="1">
                <a:spcBef>
                  <a:spcPct val="0"/>
                </a:spcBef>
              </a:pPr>
              <a:r>
                <a:rPr lang="en-US" sz="2000">
                  <a:solidFill>
                    <a:srgbClr val="56127A"/>
                  </a:solidFill>
                  <a:latin typeface="Calibri"/>
                  <a:ea typeface="ＭＳ Ｐゴシック"/>
                  <a:cs typeface="Calibri"/>
                </a:rPr>
                <a:t>A</a:t>
              </a:r>
            </a:p>
          </p:txBody>
        </p:sp>
        <p:sp>
          <p:nvSpPr>
            <p:cNvPr id="16" name="Text Box 13"/>
            <p:cNvSpPr txBox="1">
              <a:spLocks noChangeArrowheads="1"/>
            </p:cNvSpPr>
            <p:nvPr/>
          </p:nvSpPr>
          <p:spPr bwMode="auto">
            <a:xfrm>
              <a:off x="2486" y="1204"/>
              <a:ext cx="1456" cy="252"/>
            </a:xfrm>
            <a:prstGeom prst="rect">
              <a:avLst/>
            </a:prstGeom>
            <a:noFill/>
            <a:ln w="25400">
              <a:noFill/>
              <a:miter lim="800000"/>
              <a:headEnd/>
              <a:tailEnd/>
            </a:ln>
            <a:effectLst/>
          </p:spPr>
          <p:txBody>
            <a:bodyPr wrap="none">
              <a:prstTxWarp prst="textNoShape">
                <a:avLst/>
              </a:prstTxWarp>
              <a:spAutoFit/>
            </a:bodyPr>
            <a:lstStyle/>
            <a:p>
              <a:pPr eaLnBrk="1" hangingPunct="1">
                <a:spcBef>
                  <a:spcPct val="0"/>
                </a:spcBef>
              </a:pPr>
              <a:r>
                <a:rPr lang="en-US" sz="2000">
                  <a:solidFill>
                    <a:srgbClr val="56127A"/>
                  </a:solidFill>
                  <a:latin typeface="Calibri"/>
                  <a:ea typeface="ＭＳ Ｐゴシック"/>
                  <a:cs typeface="Calibri"/>
                </a:rPr>
                <a:t> PC Generation/Mux</a:t>
              </a:r>
            </a:p>
          </p:txBody>
        </p:sp>
        <p:sp>
          <p:nvSpPr>
            <p:cNvPr id="17" name="Rectangle 14"/>
            <p:cNvSpPr>
              <a:spLocks noChangeArrowheads="1"/>
            </p:cNvSpPr>
            <p:nvPr/>
          </p:nvSpPr>
          <p:spPr bwMode="auto">
            <a:xfrm>
              <a:off x="2256" y="1440"/>
              <a:ext cx="240" cy="24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eaLnBrk="1" hangingPunct="1">
                <a:spcBef>
                  <a:spcPct val="0"/>
                </a:spcBef>
              </a:pPr>
              <a:r>
                <a:rPr lang="en-US" sz="2000">
                  <a:solidFill>
                    <a:srgbClr val="56127A"/>
                  </a:solidFill>
                  <a:latin typeface="Calibri"/>
                  <a:ea typeface="ＭＳ Ｐゴシック"/>
                  <a:cs typeface="Calibri"/>
                </a:rPr>
                <a:t>P</a:t>
              </a:r>
            </a:p>
          </p:txBody>
        </p:sp>
        <p:sp>
          <p:nvSpPr>
            <p:cNvPr id="18" name="Text Box 15"/>
            <p:cNvSpPr txBox="1">
              <a:spLocks noChangeArrowheads="1"/>
            </p:cNvSpPr>
            <p:nvPr/>
          </p:nvSpPr>
          <p:spPr bwMode="auto">
            <a:xfrm>
              <a:off x="2486" y="1444"/>
              <a:ext cx="1781" cy="252"/>
            </a:xfrm>
            <a:prstGeom prst="rect">
              <a:avLst/>
            </a:prstGeom>
            <a:noFill/>
            <a:ln w="25400">
              <a:noFill/>
              <a:miter lim="800000"/>
              <a:headEnd/>
              <a:tailEnd/>
            </a:ln>
            <a:effectLst/>
          </p:spPr>
          <p:txBody>
            <a:bodyPr wrap="none">
              <a:prstTxWarp prst="textNoShape">
                <a:avLst/>
              </a:prstTxWarp>
              <a:spAutoFit/>
            </a:bodyPr>
            <a:lstStyle/>
            <a:p>
              <a:pPr eaLnBrk="1" hangingPunct="1">
                <a:spcBef>
                  <a:spcPct val="0"/>
                </a:spcBef>
              </a:pPr>
              <a:r>
                <a:rPr lang="en-US" sz="2000">
                  <a:solidFill>
                    <a:srgbClr val="56127A"/>
                  </a:solidFill>
                  <a:latin typeface="Calibri"/>
                  <a:ea typeface="ＭＳ Ｐゴシック"/>
                  <a:cs typeface="Calibri"/>
                </a:rPr>
                <a:t> Instruction Fetch Stage 1</a:t>
              </a:r>
            </a:p>
          </p:txBody>
        </p:sp>
        <p:sp>
          <p:nvSpPr>
            <p:cNvPr id="19" name="Rectangle 16"/>
            <p:cNvSpPr>
              <a:spLocks noChangeArrowheads="1"/>
            </p:cNvSpPr>
            <p:nvPr/>
          </p:nvSpPr>
          <p:spPr bwMode="auto">
            <a:xfrm>
              <a:off x="2256" y="1680"/>
              <a:ext cx="240" cy="24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eaLnBrk="1" hangingPunct="1">
                <a:spcBef>
                  <a:spcPct val="0"/>
                </a:spcBef>
              </a:pPr>
              <a:r>
                <a:rPr lang="en-US" sz="2000">
                  <a:solidFill>
                    <a:srgbClr val="56127A"/>
                  </a:solidFill>
                  <a:latin typeface="Calibri"/>
                  <a:ea typeface="ＭＳ Ｐゴシック"/>
                  <a:cs typeface="Calibri"/>
                </a:rPr>
                <a:t>F</a:t>
              </a:r>
            </a:p>
          </p:txBody>
        </p:sp>
        <p:sp>
          <p:nvSpPr>
            <p:cNvPr id="20" name="Text Box 17"/>
            <p:cNvSpPr txBox="1">
              <a:spLocks noChangeArrowheads="1"/>
            </p:cNvSpPr>
            <p:nvPr/>
          </p:nvSpPr>
          <p:spPr bwMode="auto">
            <a:xfrm>
              <a:off x="2486" y="1684"/>
              <a:ext cx="1781" cy="252"/>
            </a:xfrm>
            <a:prstGeom prst="rect">
              <a:avLst/>
            </a:prstGeom>
            <a:noFill/>
            <a:ln w="25400">
              <a:noFill/>
              <a:miter lim="800000"/>
              <a:headEnd/>
              <a:tailEnd/>
            </a:ln>
            <a:effectLst/>
          </p:spPr>
          <p:txBody>
            <a:bodyPr wrap="none">
              <a:prstTxWarp prst="textNoShape">
                <a:avLst/>
              </a:prstTxWarp>
              <a:spAutoFit/>
            </a:bodyPr>
            <a:lstStyle/>
            <a:p>
              <a:pPr eaLnBrk="1" hangingPunct="1">
                <a:spcBef>
                  <a:spcPct val="0"/>
                </a:spcBef>
              </a:pPr>
              <a:r>
                <a:rPr lang="en-US" sz="2000">
                  <a:solidFill>
                    <a:srgbClr val="56127A"/>
                  </a:solidFill>
                  <a:latin typeface="Calibri"/>
                  <a:ea typeface="ＭＳ Ｐゴシック"/>
                  <a:cs typeface="Calibri"/>
                </a:rPr>
                <a:t> Instruction Fetch Stage 2</a:t>
              </a:r>
            </a:p>
          </p:txBody>
        </p:sp>
        <p:sp>
          <p:nvSpPr>
            <p:cNvPr id="21" name="Rectangle 18"/>
            <p:cNvSpPr>
              <a:spLocks noChangeArrowheads="1"/>
            </p:cNvSpPr>
            <p:nvPr/>
          </p:nvSpPr>
          <p:spPr bwMode="auto">
            <a:xfrm>
              <a:off x="2256" y="1920"/>
              <a:ext cx="240" cy="24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eaLnBrk="1" hangingPunct="1">
                <a:spcBef>
                  <a:spcPct val="0"/>
                </a:spcBef>
              </a:pPr>
              <a:r>
                <a:rPr lang="en-US" sz="2000">
                  <a:solidFill>
                    <a:srgbClr val="56127A"/>
                  </a:solidFill>
                  <a:latin typeface="Calibri"/>
                  <a:ea typeface="ＭＳ Ｐゴシック"/>
                  <a:cs typeface="Calibri"/>
                </a:rPr>
                <a:t>B</a:t>
              </a:r>
            </a:p>
          </p:txBody>
        </p:sp>
        <p:sp>
          <p:nvSpPr>
            <p:cNvPr id="22" name="Text Box 19"/>
            <p:cNvSpPr txBox="1">
              <a:spLocks noChangeArrowheads="1"/>
            </p:cNvSpPr>
            <p:nvPr/>
          </p:nvSpPr>
          <p:spPr bwMode="auto">
            <a:xfrm>
              <a:off x="2486" y="1924"/>
              <a:ext cx="2445" cy="252"/>
            </a:xfrm>
            <a:prstGeom prst="rect">
              <a:avLst/>
            </a:prstGeom>
            <a:noFill/>
            <a:ln w="25400">
              <a:noFill/>
              <a:miter lim="800000"/>
              <a:headEnd/>
              <a:tailEnd/>
            </a:ln>
            <a:effectLst/>
          </p:spPr>
          <p:txBody>
            <a:bodyPr wrap="none">
              <a:prstTxWarp prst="textNoShape">
                <a:avLst/>
              </a:prstTxWarp>
              <a:spAutoFit/>
            </a:bodyPr>
            <a:lstStyle/>
            <a:p>
              <a:pPr eaLnBrk="1" hangingPunct="1">
                <a:spcBef>
                  <a:spcPct val="0"/>
                </a:spcBef>
              </a:pPr>
              <a:r>
                <a:rPr lang="en-US" sz="2000">
                  <a:solidFill>
                    <a:srgbClr val="56127A"/>
                  </a:solidFill>
                  <a:latin typeface="Calibri"/>
                  <a:ea typeface="ＭＳ Ｐゴシック"/>
                  <a:cs typeface="Calibri"/>
                </a:rPr>
                <a:t> Branch Address Calc/Begin Decode</a:t>
              </a:r>
            </a:p>
          </p:txBody>
        </p:sp>
        <p:sp>
          <p:nvSpPr>
            <p:cNvPr id="23" name="Rectangle 20"/>
            <p:cNvSpPr>
              <a:spLocks noChangeArrowheads="1"/>
            </p:cNvSpPr>
            <p:nvPr/>
          </p:nvSpPr>
          <p:spPr bwMode="auto">
            <a:xfrm>
              <a:off x="2256" y="2160"/>
              <a:ext cx="240" cy="24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eaLnBrk="1" hangingPunct="1">
                <a:spcBef>
                  <a:spcPct val="0"/>
                </a:spcBef>
              </a:pPr>
              <a:r>
                <a:rPr lang="en-US" sz="2000">
                  <a:solidFill>
                    <a:srgbClr val="56127A"/>
                  </a:solidFill>
                  <a:latin typeface="Calibri"/>
                  <a:ea typeface="ＭＳ Ｐゴシック"/>
                  <a:cs typeface="Calibri"/>
                </a:rPr>
                <a:t>I</a:t>
              </a:r>
            </a:p>
          </p:txBody>
        </p:sp>
        <p:sp>
          <p:nvSpPr>
            <p:cNvPr id="24" name="Text Box 21"/>
            <p:cNvSpPr txBox="1">
              <a:spLocks noChangeArrowheads="1"/>
            </p:cNvSpPr>
            <p:nvPr/>
          </p:nvSpPr>
          <p:spPr bwMode="auto">
            <a:xfrm>
              <a:off x="2486" y="2164"/>
              <a:ext cx="1325" cy="252"/>
            </a:xfrm>
            <a:prstGeom prst="rect">
              <a:avLst/>
            </a:prstGeom>
            <a:noFill/>
            <a:ln w="25400">
              <a:noFill/>
              <a:miter lim="800000"/>
              <a:headEnd/>
              <a:tailEnd/>
            </a:ln>
            <a:effectLst/>
          </p:spPr>
          <p:txBody>
            <a:bodyPr wrap="none">
              <a:prstTxWarp prst="textNoShape">
                <a:avLst/>
              </a:prstTxWarp>
              <a:spAutoFit/>
            </a:bodyPr>
            <a:lstStyle/>
            <a:p>
              <a:pPr eaLnBrk="1" hangingPunct="1">
                <a:spcBef>
                  <a:spcPct val="0"/>
                </a:spcBef>
              </a:pPr>
              <a:r>
                <a:rPr lang="en-US" sz="2000">
                  <a:solidFill>
                    <a:srgbClr val="56127A"/>
                  </a:solidFill>
                  <a:latin typeface="Calibri"/>
                  <a:ea typeface="ＭＳ Ｐゴシック"/>
                  <a:cs typeface="Calibri"/>
                </a:rPr>
                <a:t> Complete Decode</a:t>
              </a:r>
            </a:p>
          </p:txBody>
        </p:sp>
        <p:sp>
          <p:nvSpPr>
            <p:cNvPr id="25" name="Rectangle 22"/>
            <p:cNvSpPr>
              <a:spLocks noChangeArrowheads="1"/>
            </p:cNvSpPr>
            <p:nvPr/>
          </p:nvSpPr>
          <p:spPr bwMode="auto">
            <a:xfrm>
              <a:off x="2256" y="2400"/>
              <a:ext cx="240" cy="24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eaLnBrk="1" hangingPunct="1">
                <a:spcBef>
                  <a:spcPct val="0"/>
                </a:spcBef>
              </a:pPr>
              <a:r>
                <a:rPr lang="en-US" sz="2000">
                  <a:solidFill>
                    <a:srgbClr val="56127A"/>
                  </a:solidFill>
                  <a:latin typeface="Calibri"/>
                  <a:ea typeface="ＭＳ Ｐゴシック"/>
                  <a:cs typeface="Calibri"/>
                </a:rPr>
                <a:t>J</a:t>
              </a:r>
            </a:p>
          </p:txBody>
        </p:sp>
        <p:sp>
          <p:nvSpPr>
            <p:cNvPr id="26" name="Text Box 23"/>
            <p:cNvSpPr txBox="1">
              <a:spLocks noChangeArrowheads="1"/>
            </p:cNvSpPr>
            <p:nvPr/>
          </p:nvSpPr>
          <p:spPr bwMode="auto">
            <a:xfrm>
              <a:off x="2486" y="2404"/>
              <a:ext cx="2570" cy="252"/>
            </a:xfrm>
            <a:prstGeom prst="rect">
              <a:avLst/>
            </a:prstGeom>
            <a:noFill/>
            <a:ln w="25400">
              <a:noFill/>
              <a:miter lim="800000"/>
              <a:headEnd/>
              <a:tailEnd/>
            </a:ln>
            <a:effectLst/>
          </p:spPr>
          <p:txBody>
            <a:bodyPr wrap="none">
              <a:prstTxWarp prst="textNoShape">
                <a:avLst/>
              </a:prstTxWarp>
              <a:spAutoFit/>
            </a:bodyPr>
            <a:lstStyle/>
            <a:p>
              <a:pPr eaLnBrk="1" hangingPunct="1">
                <a:spcBef>
                  <a:spcPct val="0"/>
                </a:spcBef>
              </a:pPr>
              <a:r>
                <a:rPr lang="en-US" sz="2000">
                  <a:solidFill>
                    <a:srgbClr val="56127A"/>
                  </a:solidFill>
                  <a:latin typeface="Calibri"/>
                  <a:ea typeface="ＭＳ Ｐゴシック"/>
                  <a:cs typeface="Calibri"/>
                </a:rPr>
                <a:t> Steer Instructions to Functional units</a:t>
              </a:r>
            </a:p>
          </p:txBody>
        </p:sp>
        <p:sp>
          <p:nvSpPr>
            <p:cNvPr id="27" name="Rectangle 24"/>
            <p:cNvSpPr>
              <a:spLocks noChangeArrowheads="1"/>
            </p:cNvSpPr>
            <p:nvPr/>
          </p:nvSpPr>
          <p:spPr bwMode="auto">
            <a:xfrm>
              <a:off x="2256" y="2640"/>
              <a:ext cx="240" cy="24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eaLnBrk="1" hangingPunct="1">
                <a:spcBef>
                  <a:spcPct val="0"/>
                </a:spcBef>
              </a:pPr>
              <a:r>
                <a:rPr lang="en-US" sz="2000">
                  <a:solidFill>
                    <a:srgbClr val="56127A"/>
                  </a:solidFill>
                  <a:latin typeface="Calibri"/>
                  <a:ea typeface="ＭＳ Ｐゴシック"/>
                  <a:cs typeface="Calibri"/>
                </a:rPr>
                <a:t>R</a:t>
              </a:r>
            </a:p>
          </p:txBody>
        </p:sp>
        <p:sp>
          <p:nvSpPr>
            <p:cNvPr id="28" name="Text Box 25"/>
            <p:cNvSpPr txBox="1">
              <a:spLocks noChangeArrowheads="1"/>
            </p:cNvSpPr>
            <p:nvPr/>
          </p:nvSpPr>
          <p:spPr bwMode="auto">
            <a:xfrm>
              <a:off x="2486" y="2644"/>
              <a:ext cx="1320" cy="252"/>
            </a:xfrm>
            <a:prstGeom prst="rect">
              <a:avLst/>
            </a:prstGeom>
            <a:noFill/>
            <a:ln w="25400">
              <a:noFill/>
              <a:miter lim="800000"/>
              <a:headEnd/>
              <a:tailEnd/>
            </a:ln>
            <a:effectLst/>
          </p:spPr>
          <p:txBody>
            <a:bodyPr wrap="none">
              <a:prstTxWarp prst="textNoShape">
                <a:avLst/>
              </a:prstTxWarp>
              <a:spAutoFit/>
            </a:bodyPr>
            <a:lstStyle/>
            <a:p>
              <a:pPr eaLnBrk="1" hangingPunct="1">
                <a:spcBef>
                  <a:spcPct val="0"/>
                </a:spcBef>
              </a:pPr>
              <a:r>
                <a:rPr lang="en-US" sz="2000">
                  <a:solidFill>
                    <a:srgbClr val="56127A"/>
                  </a:solidFill>
                  <a:latin typeface="Calibri"/>
                  <a:ea typeface="ＭＳ Ｐゴシック"/>
                  <a:cs typeface="Calibri"/>
                </a:rPr>
                <a:t> Register File Read</a:t>
              </a:r>
            </a:p>
          </p:txBody>
        </p:sp>
        <p:sp>
          <p:nvSpPr>
            <p:cNvPr id="29" name="Rectangle 26"/>
            <p:cNvSpPr>
              <a:spLocks noChangeArrowheads="1"/>
            </p:cNvSpPr>
            <p:nvPr/>
          </p:nvSpPr>
          <p:spPr bwMode="auto">
            <a:xfrm>
              <a:off x="2256" y="2880"/>
              <a:ext cx="240" cy="24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eaLnBrk="1" hangingPunct="1">
                <a:spcBef>
                  <a:spcPct val="0"/>
                </a:spcBef>
              </a:pPr>
              <a:r>
                <a:rPr lang="en-US" sz="2000">
                  <a:solidFill>
                    <a:srgbClr val="56127A"/>
                  </a:solidFill>
                  <a:latin typeface="Calibri"/>
                  <a:ea typeface="ＭＳ Ｐゴシック"/>
                  <a:cs typeface="Calibri"/>
                </a:rPr>
                <a:t>E</a:t>
              </a:r>
            </a:p>
          </p:txBody>
        </p:sp>
        <p:sp>
          <p:nvSpPr>
            <p:cNvPr id="30" name="Text Box 27"/>
            <p:cNvSpPr txBox="1">
              <a:spLocks noChangeArrowheads="1"/>
            </p:cNvSpPr>
            <p:nvPr/>
          </p:nvSpPr>
          <p:spPr bwMode="auto">
            <a:xfrm>
              <a:off x="2486" y="2884"/>
              <a:ext cx="1179" cy="252"/>
            </a:xfrm>
            <a:prstGeom prst="rect">
              <a:avLst/>
            </a:prstGeom>
            <a:noFill/>
            <a:ln w="25400">
              <a:noFill/>
              <a:miter lim="800000"/>
              <a:headEnd/>
              <a:tailEnd/>
            </a:ln>
            <a:effectLst/>
          </p:spPr>
          <p:txBody>
            <a:bodyPr wrap="none">
              <a:prstTxWarp prst="textNoShape">
                <a:avLst/>
              </a:prstTxWarp>
              <a:spAutoFit/>
            </a:bodyPr>
            <a:lstStyle/>
            <a:p>
              <a:pPr eaLnBrk="1" hangingPunct="1">
                <a:spcBef>
                  <a:spcPct val="0"/>
                </a:spcBef>
              </a:pPr>
              <a:r>
                <a:rPr lang="en-US" sz="2000">
                  <a:solidFill>
                    <a:srgbClr val="56127A"/>
                  </a:solidFill>
                  <a:latin typeface="Calibri"/>
                  <a:ea typeface="ＭＳ Ｐゴシック"/>
                  <a:cs typeface="Calibri"/>
                </a:rPr>
                <a:t> Integer Execute</a:t>
              </a:r>
            </a:p>
          </p:txBody>
        </p:sp>
        <p:sp>
          <p:nvSpPr>
            <p:cNvPr id="31" name="Line 28"/>
            <p:cNvSpPr>
              <a:spLocks noChangeShapeType="1"/>
            </p:cNvSpPr>
            <p:nvPr/>
          </p:nvSpPr>
          <p:spPr bwMode="auto">
            <a:xfrm>
              <a:off x="2390" y="3175"/>
              <a:ext cx="0" cy="288"/>
            </a:xfrm>
            <a:prstGeom prst="line">
              <a:avLst/>
            </a:prstGeom>
            <a:noFill/>
            <a:ln w="38100">
              <a:solidFill>
                <a:schemeClr val="tx1"/>
              </a:solidFill>
              <a:prstDash val="sysDot"/>
              <a:round/>
              <a:headEnd/>
              <a:tailEnd/>
            </a:ln>
            <a:effectLst/>
          </p:spPr>
          <p:txBody>
            <a:bodyP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32" name="Text Box 29"/>
            <p:cNvSpPr txBox="1">
              <a:spLocks noChangeArrowheads="1"/>
            </p:cNvSpPr>
            <p:nvPr/>
          </p:nvSpPr>
          <p:spPr bwMode="auto">
            <a:xfrm>
              <a:off x="2534" y="3175"/>
              <a:ext cx="2874" cy="442"/>
            </a:xfrm>
            <a:prstGeom prst="rect">
              <a:avLst/>
            </a:prstGeom>
            <a:noFill/>
            <a:ln w="25400">
              <a:noFill/>
              <a:miter lim="800000"/>
              <a:headEnd/>
              <a:tailEnd/>
            </a:ln>
            <a:effectLst/>
          </p:spPr>
          <p:txBody>
            <a:bodyPr>
              <a:prstTxWarp prst="textNoShape">
                <a:avLst/>
              </a:prstTxWarp>
              <a:spAutoFit/>
            </a:bodyPr>
            <a:lstStyle/>
            <a:p>
              <a:pPr eaLnBrk="1" hangingPunct="1">
                <a:spcBef>
                  <a:spcPct val="0"/>
                </a:spcBef>
              </a:pPr>
              <a:r>
                <a:rPr lang="en-US" sz="2000">
                  <a:solidFill>
                    <a:srgbClr val="56127A"/>
                  </a:solidFill>
                  <a:latin typeface="Calibri"/>
                  <a:ea typeface="ＭＳ Ｐゴシック"/>
                  <a:cs typeface="Calibri"/>
                </a:rPr>
                <a:t>Remainder of execute pipeline </a:t>
              </a:r>
            </a:p>
            <a:p>
              <a:pPr eaLnBrk="1" hangingPunct="1">
                <a:spcBef>
                  <a:spcPct val="0"/>
                </a:spcBef>
              </a:pPr>
              <a:r>
                <a:rPr lang="en-US" sz="2000">
                  <a:solidFill>
                    <a:srgbClr val="56127A"/>
                  </a:solidFill>
                  <a:latin typeface="Calibri"/>
                  <a:ea typeface="ＭＳ Ｐゴシック"/>
                  <a:cs typeface="Calibri"/>
                </a:rPr>
                <a:t>(+ another 6 stages)</a:t>
              </a:r>
            </a:p>
          </p:txBody>
        </p:sp>
      </p:grpSp>
    </p:spTree>
    <p:extLst>
      <p:ext uri="{BB962C8B-B14F-4D97-AF65-F5344CB8AC3E}">
        <p14:creationId xmlns:p14="http://schemas.microsoft.com/office/powerpoint/2010/main" val="2930599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14</a:t>
            </a:fld>
            <a:endParaRPr lang="en-US" altLang="en-US"/>
          </a:p>
        </p:txBody>
      </p:sp>
      <p:sp>
        <p:nvSpPr>
          <p:cNvPr id="45059" name="Text Box 2"/>
          <p:cNvSpPr txBox="1">
            <a:spLocks noChangeArrowheads="1"/>
          </p:cNvSpPr>
          <p:nvPr/>
        </p:nvSpPr>
        <p:spPr bwMode="auto">
          <a:xfrm>
            <a:off x="441324" y="396875"/>
            <a:ext cx="828564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Each stage operates on different instruction</a:t>
            </a:r>
            <a:endParaRPr lang="en-US" altLang="en-US" b="1" dirty="0">
              <a:solidFill>
                <a:srgbClr val="CC0000"/>
              </a:solidFill>
              <a:latin typeface="Courier New" panose="02070309020205020404" pitchFamily="49" charset="0"/>
              <a:cs typeface="Courier New" panose="02070309020205020404" pitchFamily="49" charset="0"/>
            </a:endParaRP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 name="矩形 72"/>
          <p:cNvSpPr/>
          <p:nvPr/>
        </p:nvSpPr>
        <p:spPr>
          <a:xfrm>
            <a:off x="7050049" y="5554125"/>
            <a:ext cx="370417" cy="1556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图片 1"/>
          <p:cNvPicPr>
            <a:picLocks noChangeAspect="1"/>
          </p:cNvPicPr>
          <p:nvPr/>
        </p:nvPicPr>
        <p:blipFill>
          <a:blip r:embed="rId3"/>
          <a:stretch>
            <a:fillRect/>
          </a:stretch>
        </p:blipFill>
        <p:spPr>
          <a:xfrm>
            <a:off x="-72534" y="2182635"/>
            <a:ext cx="9002281" cy="3388000"/>
          </a:xfrm>
          <a:prstGeom prst="rect">
            <a:avLst/>
          </a:prstGeom>
        </p:spPr>
      </p:pic>
      <p:cxnSp>
        <p:nvCxnSpPr>
          <p:cNvPr id="13" name="Straight Connector 142"/>
          <p:cNvCxnSpPr/>
          <p:nvPr/>
        </p:nvCxnSpPr>
        <p:spPr>
          <a:xfrm>
            <a:off x="2049428" y="1706370"/>
            <a:ext cx="0" cy="3864265"/>
          </a:xfrm>
          <a:prstGeom prst="line">
            <a:avLst/>
          </a:prstGeom>
          <a:ln w="38100" cmpd="sng">
            <a:prstDash val="dash"/>
          </a:ln>
        </p:spPr>
        <p:style>
          <a:lnRef idx="2">
            <a:schemeClr val="accent1"/>
          </a:lnRef>
          <a:fillRef idx="0">
            <a:schemeClr val="accent1"/>
          </a:fillRef>
          <a:effectRef idx="1">
            <a:schemeClr val="accent1"/>
          </a:effectRef>
          <a:fontRef idx="minor">
            <a:schemeClr val="tx1"/>
          </a:fontRef>
        </p:style>
      </p:cxnSp>
      <p:cxnSp>
        <p:nvCxnSpPr>
          <p:cNvPr id="20" name="Straight Connector 144"/>
          <p:cNvCxnSpPr/>
          <p:nvPr/>
        </p:nvCxnSpPr>
        <p:spPr>
          <a:xfrm>
            <a:off x="4115228" y="1676400"/>
            <a:ext cx="6428" cy="3955526"/>
          </a:xfrm>
          <a:prstGeom prst="line">
            <a:avLst/>
          </a:prstGeom>
          <a:ln w="38100" cmpd="sng">
            <a:prstDash val="dash"/>
          </a:ln>
        </p:spPr>
        <p:style>
          <a:lnRef idx="2">
            <a:schemeClr val="accent1"/>
          </a:lnRef>
          <a:fillRef idx="0">
            <a:schemeClr val="accent1"/>
          </a:fillRef>
          <a:effectRef idx="1">
            <a:schemeClr val="accent1"/>
          </a:effectRef>
          <a:fontRef idx="minor">
            <a:schemeClr val="tx1"/>
          </a:fontRef>
        </p:style>
      </p:cxnSp>
      <p:cxnSp>
        <p:nvCxnSpPr>
          <p:cNvPr id="21" name="Straight Connector 145"/>
          <p:cNvCxnSpPr/>
          <p:nvPr/>
        </p:nvCxnSpPr>
        <p:spPr>
          <a:xfrm>
            <a:off x="6288363" y="1600201"/>
            <a:ext cx="0" cy="3970434"/>
          </a:xfrm>
          <a:prstGeom prst="line">
            <a:avLst/>
          </a:prstGeom>
          <a:ln w="38100" cmpd="sng">
            <a:prstDash val="dash"/>
          </a:ln>
        </p:spPr>
        <p:style>
          <a:lnRef idx="2">
            <a:schemeClr val="accent1"/>
          </a:lnRef>
          <a:fillRef idx="0">
            <a:schemeClr val="accent1"/>
          </a:fillRef>
          <a:effectRef idx="1">
            <a:schemeClr val="accent1"/>
          </a:effectRef>
          <a:fontRef idx="minor">
            <a:schemeClr val="tx1"/>
          </a:fontRef>
        </p:style>
      </p:cxnSp>
      <p:cxnSp>
        <p:nvCxnSpPr>
          <p:cNvPr id="22" name="Straight Connector 146"/>
          <p:cNvCxnSpPr/>
          <p:nvPr/>
        </p:nvCxnSpPr>
        <p:spPr>
          <a:xfrm>
            <a:off x="8437816" y="1564084"/>
            <a:ext cx="28990" cy="3990041"/>
          </a:xfrm>
          <a:prstGeom prst="line">
            <a:avLst/>
          </a:prstGeom>
          <a:ln w="38100" cmpd="sng">
            <a:prstDash val="dash"/>
          </a:ln>
        </p:spPr>
        <p:style>
          <a:lnRef idx="2">
            <a:schemeClr val="accent1"/>
          </a:lnRef>
          <a:fillRef idx="0">
            <a:schemeClr val="accent1"/>
          </a:fillRef>
          <a:effectRef idx="1">
            <a:schemeClr val="accent1"/>
          </a:effectRef>
          <a:fontRef idx="minor">
            <a:schemeClr val="tx1"/>
          </a:fontRef>
        </p:style>
      </p:cxnSp>
      <p:sp>
        <p:nvSpPr>
          <p:cNvPr id="23" name="TextBox 148"/>
          <p:cNvSpPr txBox="1"/>
          <p:nvPr/>
        </p:nvSpPr>
        <p:spPr>
          <a:xfrm>
            <a:off x="8441608" y="1192713"/>
            <a:ext cx="838199" cy="1200329"/>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add t0, t1, t2</a:t>
            </a:r>
          </a:p>
        </p:txBody>
      </p:sp>
      <p:sp>
        <p:nvSpPr>
          <p:cNvPr id="24" name="TextBox 149"/>
          <p:cNvSpPr txBox="1"/>
          <p:nvPr/>
        </p:nvSpPr>
        <p:spPr>
          <a:xfrm>
            <a:off x="6280877" y="1653816"/>
            <a:ext cx="1976823" cy="369332"/>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or t3, t4, t5</a:t>
            </a:r>
          </a:p>
        </p:txBody>
      </p:sp>
      <p:sp>
        <p:nvSpPr>
          <p:cNvPr id="25" name="TextBox 150"/>
          <p:cNvSpPr txBox="1"/>
          <p:nvPr/>
        </p:nvSpPr>
        <p:spPr>
          <a:xfrm>
            <a:off x="4107057" y="1657859"/>
            <a:ext cx="2114681" cy="369332"/>
          </a:xfrm>
          <a:prstGeom prst="rect">
            <a:avLst/>
          </a:prstGeom>
          <a:noFill/>
        </p:spPr>
        <p:txBody>
          <a:bodyPr wrap="none" rtlCol="0">
            <a:spAutoFit/>
          </a:bodyPr>
          <a:lstStyle/>
          <a:p>
            <a:r>
              <a:rPr lang="en-US" b="1" dirty="0" err="1">
                <a:latin typeface="Courier New" panose="02070309020205020404" pitchFamily="49" charset="0"/>
                <a:cs typeface="Courier New" panose="02070309020205020404" pitchFamily="49" charset="0"/>
              </a:rPr>
              <a:t>slt</a:t>
            </a:r>
            <a:r>
              <a:rPr lang="en-US" b="1" dirty="0">
                <a:latin typeface="Courier New" panose="02070309020205020404" pitchFamily="49" charset="0"/>
                <a:cs typeface="Courier New" panose="02070309020205020404" pitchFamily="49" charset="0"/>
              </a:rPr>
              <a:t> t6, t0, t3</a:t>
            </a:r>
          </a:p>
        </p:txBody>
      </p:sp>
      <p:sp>
        <p:nvSpPr>
          <p:cNvPr id="26" name="TextBox 151"/>
          <p:cNvSpPr txBox="1"/>
          <p:nvPr/>
        </p:nvSpPr>
        <p:spPr>
          <a:xfrm>
            <a:off x="2230973" y="1676400"/>
            <a:ext cx="1838965" cy="369332"/>
          </a:xfrm>
          <a:prstGeom prst="rect">
            <a:avLst/>
          </a:prstGeom>
          <a:noFill/>
        </p:spPr>
        <p:txBody>
          <a:bodyPr wrap="none" rtlCol="0">
            <a:spAutoFit/>
          </a:bodyPr>
          <a:lstStyle/>
          <a:p>
            <a:r>
              <a:rPr lang="en-US" b="1" dirty="0" err="1">
                <a:latin typeface="Courier New" panose="02070309020205020404" pitchFamily="49" charset="0"/>
                <a:cs typeface="Courier New" panose="02070309020205020404" pitchFamily="49" charset="0"/>
              </a:rPr>
              <a:t>sw</a:t>
            </a:r>
            <a:r>
              <a:rPr lang="en-US" b="1" dirty="0">
                <a:latin typeface="Courier New" panose="02070309020205020404" pitchFamily="49" charset="0"/>
                <a:cs typeface="Courier New" panose="02070309020205020404" pitchFamily="49" charset="0"/>
              </a:rPr>
              <a:t> t0, 4(t3)</a:t>
            </a:r>
          </a:p>
        </p:txBody>
      </p:sp>
      <p:sp>
        <p:nvSpPr>
          <p:cNvPr id="27" name="TextBox 152"/>
          <p:cNvSpPr txBox="1"/>
          <p:nvPr/>
        </p:nvSpPr>
        <p:spPr>
          <a:xfrm>
            <a:off x="166969" y="1676732"/>
            <a:ext cx="1838965" cy="369332"/>
          </a:xfrm>
          <a:prstGeom prst="rect">
            <a:avLst/>
          </a:prstGeom>
          <a:noFill/>
        </p:spPr>
        <p:txBody>
          <a:bodyPr wrap="none" rtlCol="0">
            <a:spAutoFit/>
          </a:bodyPr>
          <a:lstStyle/>
          <a:p>
            <a:r>
              <a:rPr lang="en-US" b="1" dirty="0" err="1">
                <a:latin typeface="Courier New" panose="02070309020205020404" pitchFamily="49" charset="0"/>
                <a:cs typeface="Courier New" panose="02070309020205020404" pitchFamily="49" charset="0"/>
              </a:rPr>
              <a:t>lw</a:t>
            </a:r>
            <a:r>
              <a:rPr lang="en-US" b="1" dirty="0">
                <a:latin typeface="Courier New" panose="02070309020205020404" pitchFamily="49" charset="0"/>
                <a:cs typeface="Courier New" panose="02070309020205020404" pitchFamily="49" charset="0"/>
              </a:rPr>
              <a:t> t0, 8(t3)</a:t>
            </a:r>
          </a:p>
        </p:txBody>
      </p:sp>
      <p:sp>
        <p:nvSpPr>
          <p:cNvPr id="28" name="TextBox 1"/>
          <p:cNvSpPr txBox="1"/>
          <p:nvPr/>
        </p:nvSpPr>
        <p:spPr>
          <a:xfrm>
            <a:off x="969695" y="5655452"/>
            <a:ext cx="754565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Pipeline registers separate stages, hold data for each instruction in flight</a:t>
            </a:r>
          </a:p>
        </p:txBody>
      </p:sp>
    </p:spTree>
    <p:extLst>
      <p:ext uri="{BB962C8B-B14F-4D97-AF65-F5344CB8AC3E}">
        <p14:creationId xmlns:p14="http://schemas.microsoft.com/office/powerpoint/2010/main" val="2858904776"/>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140</a:t>
            </a:fld>
            <a:endParaRPr lang="en-US" altLang="en-US"/>
          </a:p>
        </p:txBody>
      </p:sp>
      <p:sp>
        <p:nvSpPr>
          <p:cNvPr id="45059" name="Text Box 2"/>
          <p:cNvSpPr txBox="1">
            <a:spLocks noChangeArrowheads="1"/>
          </p:cNvSpPr>
          <p:nvPr/>
        </p:nvSpPr>
        <p:spPr bwMode="auto">
          <a:xfrm>
            <a:off x="441324" y="396875"/>
            <a:ext cx="802534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Branch Target Buffer (BTB)</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Rectangle 3"/>
          <p:cNvSpPr>
            <a:spLocks noChangeArrowheads="1"/>
          </p:cNvSpPr>
          <p:nvPr/>
        </p:nvSpPr>
        <p:spPr bwMode="auto">
          <a:xfrm>
            <a:off x="838200" y="5403849"/>
            <a:ext cx="8005763" cy="1308100"/>
          </a:xfrm>
          <a:prstGeom prst="rect">
            <a:avLst/>
          </a:prstGeom>
          <a:noFill/>
          <a:ln w="12700">
            <a:noFill/>
            <a:miter lim="800000"/>
            <a:headEnd/>
            <a:tailEnd/>
          </a:ln>
          <a:effectLst/>
        </p:spPr>
        <p:txBody>
          <a:bodyPr lIns="90488" tIns="44450" rIns="90488" bIns="44450">
            <a:prstTxWarp prst="textNoShape">
              <a:avLst/>
            </a:prstTxWarp>
            <a:spAutoFit/>
          </a:bodyPr>
          <a:lstStyle/>
          <a:p>
            <a:pPr eaLnBrk="1" hangingPunct="1">
              <a:spcBef>
                <a:spcPct val="0"/>
              </a:spcBef>
              <a:buFontTx/>
              <a:buChar char="•"/>
            </a:pPr>
            <a:r>
              <a:rPr lang="en-US" sz="2000" dirty="0">
                <a:solidFill>
                  <a:srgbClr val="56127A"/>
                </a:solidFill>
                <a:latin typeface="Calibri"/>
                <a:ea typeface="ＭＳ Ｐゴシック"/>
                <a:cs typeface="Calibri"/>
              </a:rPr>
              <a:t> Keep both the branch PC and target PC in the BTB </a:t>
            </a:r>
          </a:p>
          <a:p>
            <a:pPr eaLnBrk="1" hangingPunct="1">
              <a:spcBef>
                <a:spcPct val="0"/>
              </a:spcBef>
              <a:buFontTx/>
              <a:buChar char="•"/>
            </a:pPr>
            <a:r>
              <a:rPr lang="en-US" sz="2000" dirty="0">
                <a:solidFill>
                  <a:srgbClr val="56127A"/>
                </a:solidFill>
                <a:latin typeface="Calibri"/>
                <a:ea typeface="ＭＳ Ｐゴシック"/>
                <a:cs typeface="Calibri"/>
              </a:rPr>
              <a:t> PC+4 is fetched if match fails</a:t>
            </a:r>
          </a:p>
          <a:p>
            <a:pPr eaLnBrk="1" hangingPunct="1">
              <a:spcBef>
                <a:spcPct val="0"/>
              </a:spcBef>
              <a:buFontTx/>
              <a:buChar char="•"/>
            </a:pPr>
            <a:r>
              <a:rPr lang="en-US" sz="2000" dirty="0">
                <a:solidFill>
                  <a:srgbClr val="56127A"/>
                </a:solidFill>
                <a:latin typeface="Calibri"/>
                <a:ea typeface="ＭＳ Ｐゴシック"/>
                <a:cs typeface="Calibri"/>
              </a:rPr>
              <a:t> Only </a:t>
            </a:r>
            <a:r>
              <a:rPr lang="en-US" sz="2000" i="1" dirty="0">
                <a:solidFill>
                  <a:srgbClr val="56127A"/>
                </a:solidFill>
                <a:latin typeface="Calibri"/>
                <a:ea typeface="ＭＳ Ｐゴシック"/>
                <a:cs typeface="Calibri"/>
              </a:rPr>
              <a:t>taken</a:t>
            </a:r>
            <a:r>
              <a:rPr lang="en-US" sz="2000" dirty="0">
                <a:solidFill>
                  <a:srgbClr val="56127A"/>
                </a:solidFill>
                <a:latin typeface="Calibri"/>
                <a:ea typeface="ＭＳ Ｐゴシック"/>
                <a:cs typeface="Calibri"/>
              </a:rPr>
              <a:t> branches and jumps held in BTB</a:t>
            </a:r>
          </a:p>
          <a:p>
            <a:pPr eaLnBrk="1" hangingPunct="1">
              <a:spcBef>
                <a:spcPct val="0"/>
              </a:spcBef>
              <a:buFontTx/>
              <a:buChar char="•"/>
            </a:pPr>
            <a:r>
              <a:rPr lang="en-US" sz="2000" dirty="0">
                <a:solidFill>
                  <a:srgbClr val="56127A"/>
                </a:solidFill>
                <a:latin typeface="Calibri"/>
                <a:ea typeface="ＭＳ Ｐゴシック"/>
                <a:cs typeface="Calibri"/>
              </a:rPr>
              <a:t> Next PC determined </a:t>
            </a:r>
            <a:r>
              <a:rPr lang="en-US" sz="2000" i="1" dirty="0">
                <a:solidFill>
                  <a:srgbClr val="56127A"/>
                </a:solidFill>
                <a:latin typeface="Calibri"/>
                <a:ea typeface="ＭＳ Ｐゴシック"/>
                <a:cs typeface="Calibri"/>
              </a:rPr>
              <a:t>before</a:t>
            </a:r>
            <a:r>
              <a:rPr lang="en-US" sz="2000" dirty="0">
                <a:solidFill>
                  <a:srgbClr val="56127A"/>
                </a:solidFill>
                <a:latin typeface="Calibri"/>
                <a:ea typeface="ＭＳ Ｐゴシック"/>
                <a:cs typeface="Calibri"/>
              </a:rPr>
              <a:t> branch fetched and decoded</a:t>
            </a:r>
          </a:p>
        </p:txBody>
      </p:sp>
      <p:sp>
        <p:nvSpPr>
          <p:cNvPr id="8" name="Rectangle 4"/>
          <p:cNvSpPr>
            <a:spLocks noChangeArrowheads="1"/>
          </p:cNvSpPr>
          <p:nvPr/>
        </p:nvSpPr>
        <p:spPr bwMode="auto">
          <a:xfrm>
            <a:off x="4051300" y="1212849"/>
            <a:ext cx="3809478" cy="674544"/>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1" hangingPunct="1">
              <a:spcBef>
                <a:spcPct val="0"/>
              </a:spcBef>
            </a:pPr>
            <a:r>
              <a:rPr lang="en-US" sz="2000" dirty="0">
                <a:solidFill>
                  <a:srgbClr val="000000"/>
                </a:solidFill>
                <a:latin typeface="Verdana" charset="0"/>
                <a:ea typeface="ＭＳ Ｐゴシック"/>
                <a:cs typeface="ＭＳ Ｐゴシック"/>
              </a:rPr>
              <a:t>2</a:t>
            </a:r>
            <a:r>
              <a:rPr lang="en-US" sz="2000" baseline="30000" dirty="0">
                <a:solidFill>
                  <a:srgbClr val="000000"/>
                </a:solidFill>
                <a:latin typeface="Verdana" charset="0"/>
                <a:ea typeface="ＭＳ Ｐゴシック"/>
                <a:cs typeface="ＭＳ Ｐゴシック"/>
              </a:rPr>
              <a:t>k</a:t>
            </a:r>
            <a:r>
              <a:rPr lang="en-US" sz="2000" dirty="0">
                <a:solidFill>
                  <a:srgbClr val="000000"/>
                </a:solidFill>
                <a:latin typeface="Verdana" charset="0"/>
                <a:ea typeface="ＭＳ Ｐゴシック"/>
                <a:cs typeface="ＭＳ Ｐゴシック"/>
              </a:rPr>
              <a:t>-entry direct-mapped BTB</a:t>
            </a:r>
          </a:p>
          <a:p>
            <a:pPr eaLnBrk="1" hangingPunct="1">
              <a:spcBef>
                <a:spcPct val="0"/>
              </a:spcBef>
            </a:pPr>
            <a:r>
              <a:rPr lang="en-US" sz="1800" i="1" dirty="0">
                <a:solidFill>
                  <a:srgbClr val="000000"/>
                </a:solidFill>
                <a:latin typeface="Verdana" charset="0"/>
                <a:ea typeface="ＭＳ Ｐゴシック"/>
                <a:cs typeface="ＭＳ Ｐゴシック"/>
              </a:rPr>
              <a:t>(can also be associative)</a:t>
            </a:r>
          </a:p>
        </p:txBody>
      </p:sp>
      <p:grpSp>
        <p:nvGrpSpPr>
          <p:cNvPr id="9" name="Group 5"/>
          <p:cNvGrpSpPr>
            <a:grpSpLocks/>
          </p:cNvGrpSpPr>
          <p:nvPr/>
        </p:nvGrpSpPr>
        <p:grpSpPr bwMode="auto">
          <a:xfrm>
            <a:off x="381000" y="1339849"/>
            <a:ext cx="7739063" cy="4017686"/>
            <a:chOff x="239" y="488"/>
            <a:chExt cx="4875" cy="2773"/>
          </a:xfrm>
        </p:grpSpPr>
        <p:sp>
          <p:nvSpPr>
            <p:cNvPr id="10" name="Rectangle 6"/>
            <p:cNvSpPr>
              <a:spLocks noChangeArrowheads="1"/>
            </p:cNvSpPr>
            <p:nvPr/>
          </p:nvSpPr>
          <p:spPr bwMode="auto">
            <a:xfrm>
              <a:off x="239" y="488"/>
              <a:ext cx="602" cy="274"/>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1" hangingPunct="1">
                <a:spcBef>
                  <a:spcPct val="0"/>
                </a:spcBef>
              </a:pPr>
              <a:r>
                <a:rPr lang="en-US" sz="2000">
                  <a:solidFill>
                    <a:srgbClr val="000000"/>
                  </a:solidFill>
                  <a:latin typeface="Calibri"/>
                  <a:ea typeface="ＭＳ Ｐゴシック"/>
                  <a:cs typeface="Calibri"/>
                </a:rPr>
                <a:t>I-Cache</a:t>
              </a:r>
            </a:p>
          </p:txBody>
        </p:sp>
        <p:grpSp>
          <p:nvGrpSpPr>
            <p:cNvPr id="11" name="Group 7"/>
            <p:cNvGrpSpPr>
              <a:grpSpLocks/>
            </p:cNvGrpSpPr>
            <p:nvPr/>
          </p:nvGrpSpPr>
          <p:grpSpPr bwMode="auto">
            <a:xfrm>
              <a:off x="680" y="1436"/>
              <a:ext cx="41" cy="328"/>
              <a:chOff x="681" y="1524"/>
              <a:chExt cx="41" cy="328"/>
            </a:xfrm>
          </p:grpSpPr>
          <p:sp>
            <p:nvSpPr>
              <p:cNvPr id="102" name="Oval 8"/>
              <p:cNvSpPr>
                <a:spLocks noChangeArrowheads="1"/>
              </p:cNvSpPr>
              <p:nvPr/>
            </p:nvSpPr>
            <p:spPr bwMode="auto">
              <a:xfrm>
                <a:off x="681" y="1524"/>
                <a:ext cx="41" cy="40"/>
              </a:xfrm>
              <a:prstGeom prst="ellipse">
                <a:avLst/>
              </a:prstGeom>
              <a:solidFill>
                <a:schemeClr val="tx1"/>
              </a:solidFill>
              <a:ln w="127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srgbClr val="000000"/>
                  </a:solidFill>
                  <a:latin typeface="Calibri"/>
                  <a:ea typeface="ＭＳ Ｐゴシック"/>
                  <a:cs typeface="Calibri"/>
                </a:endParaRPr>
              </a:p>
            </p:txBody>
          </p:sp>
          <p:sp>
            <p:nvSpPr>
              <p:cNvPr id="103" name="Oval 9"/>
              <p:cNvSpPr>
                <a:spLocks noChangeArrowheads="1"/>
              </p:cNvSpPr>
              <p:nvPr/>
            </p:nvSpPr>
            <p:spPr bwMode="auto">
              <a:xfrm>
                <a:off x="681" y="1620"/>
                <a:ext cx="41" cy="40"/>
              </a:xfrm>
              <a:prstGeom prst="ellipse">
                <a:avLst/>
              </a:prstGeom>
              <a:solidFill>
                <a:schemeClr val="tx1"/>
              </a:solidFill>
              <a:ln w="127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srgbClr val="000000"/>
                  </a:solidFill>
                  <a:latin typeface="Calibri"/>
                  <a:ea typeface="ＭＳ Ｐゴシック"/>
                  <a:cs typeface="Calibri"/>
                </a:endParaRPr>
              </a:p>
            </p:txBody>
          </p:sp>
          <p:sp>
            <p:nvSpPr>
              <p:cNvPr id="104" name="Oval 10"/>
              <p:cNvSpPr>
                <a:spLocks noChangeArrowheads="1"/>
              </p:cNvSpPr>
              <p:nvPr/>
            </p:nvSpPr>
            <p:spPr bwMode="auto">
              <a:xfrm>
                <a:off x="681" y="1716"/>
                <a:ext cx="41" cy="40"/>
              </a:xfrm>
              <a:prstGeom prst="ellipse">
                <a:avLst/>
              </a:prstGeom>
              <a:solidFill>
                <a:schemeClr val="tx1"/>
              </a:solidFill>
              <a:ln w="127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srgbClr val="000000"/>
                  </a:solidFill>
                  <a:latin typeface="Calibri"/>
                  <a:ea typeface="ＭＳ Ｐゴシック"/>
                  <a:cs typeface="Calibri"/>
                </a:endParaRPr>
              </a:p>
            </p:txBody>
          </p:sp>
          <p:sp>
            <p:nvSpPr>
              <p:cNvPr id="105" name="Oval 11"/>
              <p:cNvSpPr>
                <a:spLocks noChangeArrowheads="1"/>
              </p:cNvSpPr>
              <p:nvPr/>
            </p:nvSpPr>
            <p:spPr bwMode="auto">
              <a:xfrm>
                <a:off x="681" y="1812"/>
                <a:ext cx="41" cy="40"/>
              </a:xfrm>
              <a:prstGeom prst="ellipse">
                <a:avLst/>
              </a:prstGeom>
              <a:solidFill>
                <a:schemeClr val="tx1"/>
              </a:solidFill>
              <a:ln w="127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srgbClr val="000000"/>
                  </a:solidFill>
                  <a:latin typeface="Calibri"/>
                  <a:ea typeface="ＭＳ Ｐゴシック"/>
                  <a:cs typeface="Calibri"/>
                </a:endParaRPr>
              </a:p>
            </p:txBody>
          </p:sp>
        </p:grpSp>
        <p:grpSp>
          <p:nvGrpSpPr>
            <p:cNvPr id="12" name="Group 12"/>
            <p:cNvGrpSpPr>
              <a:grpSpLocks/>
            </p:cNvGrpSpPr>
            <p:nvPr/>
          </p:nvGrpSpPr>
          <p:grpSpPr bwMode="auto">
            <a:xfrm flipV="1">
              <a:off x="1104" y="1104"/>
              <a:ext cx="1201" cy="193"/>
              <a:chOff x="1135" y="2680"/>
              <a:chExt cx="1201" cy="193"/>
            </a:xfrm>
          </p:grpSpPr>
          <p:sp>
            <p:nvSpPr>
              <p:cNvPr id="100" name="Freeform 13"/>
              <p:cNvSpPr>
                <a:spLocks/>
              </p:cNvSpPr>
              <p:nvPr/>
            </p:nvSpPr>
            <p:spPr bwMode="auto">
              <a:xfrm>
                <a:off x="1807" y="2680"/>
                <a:ext cx="529" cy="97"/>
              </a:xfrm>
              <a:custGeom>
                <a:avLst/>
                <a:gdLst/>
                <a:ahLst/>
                <a:cxnLst>
                  <a:cxn ang="0">
                    <a:pos x="0" y="96"/>
                  </a:cxn>
                  <a:cxn ang="0">
                    <a:pos x="48" y="48"/>
                  </a:cxn>
                  <a:cxn ang="0">
                    <a:pos x="240" y="48"/>
                  </a:cxn>
                  <a:cxn ang="0">
                    <a:pos x="288" y="0"/>
                  </a:cxn>
                  <a:cxn ang="0">
                    <a:pos x="336" y="48"/>
                  </a:cxn>
                  <a:cxn ang="0">
                    <a:pos x="480" y="48"/>
                  </a:cxn>
                  <a:cxn ang="0">
                    <a:pos x="528" y="96"/>
                  </a:cxn>
                </a:cxnLst>
                <a:rect l="0" t="0" r="r" b="b"/>
                <a:pathLst>
                  <a:path w="529" h="97">
                    <a:moveTo>
                      <a:pt x="0" y="96"/>
                    </a:moveTo>
                    <a:lnTo>
                      <a:pt x="48" y="48"/>
                    </a:lnTo>
                    <a:lnTo>
                      <a:pt x="240" y="48"/>
                    </a:lnTo>
                    <a:lnTo>
                      <a:pt x="288" y="0"/>
                    </a:lnTo>
                    <a:lnTo>
                      <a:pt x="336" y="48"/>
                    </a:lnTo>
                    <a:lnTo>
                      <a:pt x="480" y="48"/>
                    </a:lnTo>
                    <a:lnTo>
                      <a:pt x="528" y="96"/>
                    </a:lnTo>
                  </a:path>
                </a:pathLst>
              </a:custGeom>
              <a:noFill/>
              <a:ln w="12700" cap="rnd" cmpd="sng">
                <a:solidFill>
                  <a:schemeClr val="tx1"/>
                </a:solidFill>
                <a:prstDash val="solid"/>
                <a:round/>
                <a:headEnd type="none" w="med" len="med"/>
                <a:tailEnd type="none" w="med" len="med"/>
              </a:ln>
              <a:effectLst/>
            </p:spPr>
            <p:txBody>
              <a:bodyPr>
                <a:prstTxWarp prst="textNoShape">
                  <a:avLst/>
                </a:prstTxWarp>
              </a:bodyPr>
              <a:lstStyle/>
              <a:p>
                <a:pPr eaLnBrk="1" hangingPunct="1">
                  <a:spcBef>
                    <a:spcPct val="0"/>
                  </a:spcBef>
                </a:pPr>
                <a:endParaRPr lang="en-US" sz="2400">
                  <a:solidFill>
                    <a:srgbClr val="000000"/>
                  </a:solidFill>
                  <a:latin typeface="Calibri"/>
                  <a:ea typeface="ＭＳ Ｐゴシック"/>
                  <a:cs typeface="Calibri"/>
                </a:endParaRPr>
              </a:p>
            </p:txBody>
          </p:sp>
          <p:sp>
            <p:nvSpPr>
              <p:cNvPr id="101" name="Freeform 14"/>
              <p:cNvSpPr>
                <a:spLocks/>
              </p:cNvSpPr>
              <p:nvPr/>
            </p:nvSpPr>
            <p:spPr bwMode="auto">
              <a:xfrm>
                <a:off x="1135" y="2776"/>
                <a:ext cx="1201" cy="97"/>
              </a:xfrm>
              <a:custGeom>
                <a:avLst/>
                <a:gdLst/>
                <a:ahLst/>
                <a:cxnLst>
                  <a:cxn ang="0">
                    <a:pos x="0" y="96"/>
                  </a:cxn>
                  <a:cxn ang="0">
                    <a:pos x="48" y="48"/>
                  </a:cxn>
                  <a:cxn ang="0">
                    <a:pos x="240" y="48"/>
                  </a:cxn>
                  <a:cxn ang="0">
                    <a:pos x="288" y="0"/>
                  </a:cxn>
                  <a:cxn ang="0">
                    <a:pos x="336" y="48"/>
                  </a:cxn>
                  <a:cxn ang="0">
                    <a:pos x="1152" y="48"/>
                  </a:cxn>
                  <a:cxn ang="0">
                    <a:pos x="1200" y="96"/>
                  </a:cxn>
                </a:cxnLst>
                <a:rect l="0" t="0" r="r" b="b"/>
                <a:pathLst>
                  <a:path w="1201" h="97">
                    <a:moveTo>
                      <a:pt x="0" y="96"/>
                    </a:moveTo>
                    <a:lnTo>
                      <a:pt x="48" y="48"/>
                    </a:lnTo>
                    <a:lnTo>
                      <a:pt x="240" y="48"/>
                    </a:lnTo>
                    <a:lnTo>
                      <a:pt x="288" y="0"/>
                    </a:lnTo>
                    <a:lnTo>
                      <a:pt x="336" y="48"/>
                    </a:lnTo>
                    <a:lnTo>
                      <a:pt x="1152" y="48"/>
                    </a:lnTo>
                    <a:lnTo>
                      <a:pt x="1200" y="96"/>
                    </a:lnTo>
                  </a:path>
                </a:pathLst>
              </a:custGeom>
              <a:noFill/>
              <a:ln w="12700" cap="rnd" cmpd="sng">
                <a:solidFill>
                  <a:schemeClr val="tx1"/>
                </a:solidFill>
                <a:prstDash val="solid"/>
                <a:round/>
                <a:headEnd type="none" w="med" len="med"/>
                <a:tailEnd type="none" w="med" len="med"/>
              </a:ln>
              <a:effectLst/>
            </p:spPr>
            <p:txBody>
              <a:bodyPr>
                <a:prstTxWarp prst="textNoShape">
                  <a:avLst/>
                </a:prstTxWarp>
              </a:bodyPr>
              <a:lstStyle/>
              <a:p>
                <a:pPr eaLnBrk="1" hangingPunct="1">
                  <a:spcBef>
                    <a:spcPct val="0"/>
                  </a:spcBef>
                </a:pPr>
                <a:endParaRPr lang="en-US" sz="2400">
                  <a:solidFill>
                    <a:srgbClr val="000000"/>
                  </a:solidFill>
                  <a:latin typeface="Calibri"/>
                  <a:ea typeface="ＭＳ Ｐゴシック"/>
                  <a:cs typeface="Calibri"/>
                </a:endParaRPr>
              </a:p>
            </p:txBody>
          </p:sp>
        </p:grpSp>
        <p:grpSp>
          <p:nvGrpSpPr>
            <p:cNvPr id="13" name="Group 15"/>
            <p:cNvGrpSpPr>
              <a:grpSpLocks/>
            </p:cNvGrpSpPr>
            <p:nvPr/>
          </p:nvGrpSpPr>
          <p:grpSpPr bwMode="auto">
            <a:xfrm>
              <a:off x="1104" y="864"/>
              <a:ext cx="1184" cy="176"/>
              <a:chOff x="1143" y="2928"/>
              <a:chExt cx="1184" cy="176"/>
            </a:xfrm>
          </p:grpSpPr>
          <p:sp>
            <p:nvSpPr>
              <p:cNvPr id="98" name="Rectangle 16"/>
              <p:cNvSpPr>
                <a:spLocks noChangeArrowheads="1"/>
              </p:cNvSpPr>
              <p:nvPr/>
            </p:nvSpPr>
            <p:spPr bwMode="auto">
              <a:xfrm>
                <a:off x="1143" y="2928"/>
                <a:ext cx="1184" cy="176"/>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eaLnBrk="1" hangingPunct="1">
                  <a:spcBef>
                    <a:spcPct val="0"/>
                  </a:spcBef>
                </a:pPr>
                <a:endParaRPr lang="en-US" sz="2400">
                  <a:solidFill>
                    <a:srgbClr val="000000"/>
                  </a:solidFill>
                  <a:latin typeface="Calibri"/>
                  <a:ea typeface="ＭＳ Ｐゴシック"/>
                  <a:cs typeface="Calibri"/>
                </a:endParaRPr>
              </a:p>
            </p:txBody>
          </p:sp>
          <p:sp>
            <p:nvSpPr>
              <p:cNvPr id="99" name="Line 17"/>
              <p:cNvSpPr>
                <a:spLocks noChangeShapeType="1"/>
              </p:cNvSpPr>
              <p:nvPr/>
            </p:nvSpPr>
            <p:spPr bwMode="auto">
              <a:xfrm>
                <a:off x="1807" y="2928"/>
                <a:ext cx="0" cy="176"/>
              </a:xfrm>
              <a:prstGeom prst="line">
                <a:avLst/>
              </a:prstGeom>
              <a:noFill/>
              <a:ln w="254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srgbClr val="000000"/>
                  </a:solidFill>
                  <a:latin typeface="Calibri"/>
                  <a:ea typeface="ＭＳ Ｐゴシック"/>
                  <a:cs typeface="Calibri"/>
                </a:endParaRPr>
              </a:p>
            </p:txBody>
          </p:sp>
        </p:grpSp>
        <p:sp>
          <p:nvSpPr>
            <p:cNvPr id="14" name="Rectangle 18"/>
            <p:cNvSpPr>
              <a:spLocks noChangeArrowheads="1"/>
            </p:cNvSpPr>
            <p:nvPr/>
          </p:nvSpPr>
          <p:spPr bwMode="auto">
            <a:xfrm>
              <a:off x="1440" y="529"/>
              <a:ext cx="285" cy="274"/>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1" hangingPunct="1">
                <a:spcBef>
                  <a:spcPct val="0"/>
                </a:spcBef>
              </a:pPr>
              <a:r>
                <a:rPr lang="en-US" sz="2000">
                  <a:solidFill>
                    <a:srgbClr val="000000"/>
                  </a:solidFill>
                  <a:latin typeface="Calibri"/>
                  <a:ea typeface="ＭＳ Ｐゴシック"/>
                  <a:cs typeface="Calibri"/>
                </a:rPr>
                <a:t>PC</a:t>
              </a:r>
            </a:p>
          </p:txBody>
        </p:sp>
        <p:sp>
          <p:nvSpPr>
            <p:cNvPr id="15" name="Freeform 19"/>
            <p:cNvSpPr>
              <a:spLocks/>
            </p:cNvSpPr>
            <p:nvPr/>
          </p:nvSpPr>
          <p:spPr bwMode="auto">
            <a:xfrm flipV="1">
              <a:off x="943" y="1200"/>
              <a:ext cx="449" cy="472"/>
            </a:xfrm>
            <a:custGeom>
              <a:avLst/>
              <a:gdLst/>
              <a:ahLst/>
              <a:cxnLst>
                <a:cxn ang="0">
                  <a:pos x="480" y="1056"/>
                </a:cxn>
                <a:cxn ang="0">
                  <a:pos x="480" y="0"/>
                </a:cxn>
                <a:cxn ang="0">
                  <a:pos x="0" y="0"/>
                </a:cxn>
              </a:cxnLst>
              <a:rect l="0" t="0" r="r" b="b"/>
              <a:pathLst>
                <a:path w="481" h="1057">
                  <a:moveTo>
                    <a:pt x="480" y="1056"/>
                  </a:moveTo>
                  <a:lnTo>
                    <a:pt x="480" y="0"/>
                  </a:lnTo>
                  <a:lnTo>
                    <a:pt x="0" y="0"/>
                  </a:lnTo>
                </a:path>
              </a:pathLst>
            </a:custGeom>
            <a:noFill/>
            <a:ln w="25400" cap="rnd" cmpd="sng">
              <a:solidFill>
                <a:schemeClr val="tx1"/>
              </a:solidFill>
              <a:prstDash val="solid"/>
              <a:round/>
              <a:headEnd type="none" w="med" len="med"/>
              <a:tailEnd type="triangle" w="med" len="med"/>
            </a:ln>
            <a:effectLst/>
          </p:spPr>
          <p:txBody>
            <a:bodyPr>
              <a:prstTxWarp prst="textNoShape">
                <a:avLst/>
              </a:prstTxWarp>
            </a:bodyPr>
            <a:lstStyle/>
            <a:p>
              <a:pPr eaLnBrk="1" hangingPunct="1">
                <a:spcBef>
                  <a:spcPct val="0"/>
                </a:spcBef>
              </a:pPr>
              <a:endParaRPr lang="en-US" sz="2400">
                <a:solidFill>
                  <a:srgbClr val="000000"/>
                </a:solidFill>
                <a:latin typeface="Calibri"/>
                <a:ea typeface="ＭＳ Ｐゴシック"/>
                <a:cs typeface="Calibri"/>
              </a:endParaRPr>
            </a:p>
          </p:txBody>
        </p:sp>
        <p:sp>
          <p:nvSpPr>
            <p:cNvPr id="16" name="Freeform 20"/>
            <p:cNvSpPr>
              <a:spLocks/>
            </p:cNvSpPr>
            <p:nvPr/>
          </p:nvSpPr>
          <p:spPr bwMode="auto">
            <a:xfrm flipV="1">
              <a:off x="2064" y="1296"/>
              <a:ext cx="480" cy="576"/>
            </a:xfrm>
            <a:custGeom>
              <a:avLst/>
              <a:gdLst/>
              <a:ahLst/>
              <a:cxnLst>
                <a:cxn ang="0">
                  <a:pos x="0" y="1152"/>
                </a:cxn>
                <a:cxn ang="0">
                  <a:pos x="0" y="0"/>
                </a:cxn>
                <a:cxn ang="0">
                  <a:pos x="384" y="0"/>
                </a:cxn>
              </a:cxnLst>
              <a:rect l="0" t="0" r="r" b="b"/>
              <a:pathLst>
                <a:path w="385" h="1153">
                  <a:moveTo>
                    <a:pt x="0" y="1152"/>
                  </a:moveTo>
                  <a:lnTo>
                    <a:pt x="0" y="0"/>
                  </a:lnTo>
                  <a:lnTo>
                    <a:pt x="384" y="0"/>
                  </a:lnTo>
                </a:path>
              </a:pathLst>
            </a:custGeom>
            <a:noFill/>
            <a:ln w="25400" cap="rnd" cmpd="sng">
              <a:solidFill>
                <a:schemeClr val="tx1"/>
              </a:solidFill>
              <a:prstDash val="solid"/>
              <a:round/>
              <a:headEnd type="none" w="med" len="med"/>
              <a:tailEnd type="triangle" w="med" len="med"/>
            </a:ln>
            <a:effectLst/>
          </p:spPr>
          <p:txBody>
            <a:bodyPr>
              <a:prstTxWarp prst="textNoShape">
                <a:avLst/>
              </a:prstTxWarp>
            </a:bodyPr>
            <a:lstStyle/>
            <a:p>
              <a:pPr eaLnBrk="1" hangingPunct="1">
                <a:spcBef>
                  <a:spcPct val="0"/>
                </a:spcBef>
              </a:pPr>
              <a:endParaRPr lang="en-US" sz="2400">
                <a:solidFill>
                  <a:srgbClr val="000000"/>
                </a:solidFill>
                <a:latin typeface="Calibri"/>
                <a:ea typeface="ＭＳ Ｐゴシック"/>
                <a:cs typeface="Calibri"/>
              </a:endParaRPr>
            </a:p>
          </p:txBody>
        </p:sp>
        <p:sp>
          <p:nvSpPr>
            <p:cNvPr id="17" name="Line 21"/>
            <p:cNvSpPr>
              <a:spLocks noChangeShapeType="1"/>
            </p:cNvSpPr>
            <p:nvPr/>
          </p:nvSpPr>
          <p:spPr bwMode="auto">
            <a:xfrm flipH="1">
              <a:off x="1981" y="1480"/>
              <a:ext cx="104" cy="40"/>
            </a:xfrm>
            <a:prstGeom prst="line">
              <a:avLst/>
            </a:prstGeom>
            <a:noFill/>
            <a:ln w="127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srgbClr val="000000"/>
                </a:solidFill>
                <a:latin typeface="Calibri"/>
                <a:ea typeface="ＭＳ Ｐゴシック"/>
                <a:cs typeface="Calibri"/>
              </a:endParaRPr>
            </a:p>
          </p:txBody>
        </p:sp>
        <p:sp>
          <p:nvSpPr>
            <p:cNvPr id="18" name="Rectangle 22"/>
            <p:cNvSpPr>
              <a:spLocks noChangeArrowheads="1"/>
            </p:cNvSpPr>
            <p:nvPr/>
          </p:nvSpPr>
          <p:spPr bwMode="auto">
            <a:xfrm>
              <a:off x="2064" y="1392"/>
              <a:ext cx="181" cy="253"/>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1" hangingPunct="1">
                <a:spcBef>
                  <a:spcPct val="0"/>
                </a:spcBef>
              </a:pPr>
              <a:r>
                <a:rPr lang="en-US" sz="1800">
                  <a:solidFill>
                    <a:srgbClr val="000000"/>
                  </a:solidFill>
                  <a:latin typeface="Calibri"/>
                  <a:ea typeface="ＭＳ Ｐゴシック"/>
                  <a:cs typeface="Calibri"/>
                </a:rPr>
                <a:t>k</a:t>
              </a:r>
            </a:p>
          </p:txBody>
        </p:sp>
        <p:grpSp>
          <p:nvGrpSpPr>
            <p:cNvPr id="19" name="Group 23"/>
            <p:cNvGrpSpPr>
              <a:grpSpLocks/>
            </p:cNvGrpSpPr>
            <p:nvPr/>
          </p:nvGrpSpPr>
          <p:grpSpPr bwMode="auto">
            <a:xfrm>
              <a:off x="511" y="808"/>
              <a:ext cx="433" cy="2305"/>
              <a:chOff x="512" y="896"/>
              <a:chExt cx="433" cy="2305"/>
            </a:xfrm>
          </p:grpSpPr>
          <p:sp>
            <p:nvSpPr>
              <p:cNvPr id="80" name="Line 24"/>
              <p:cNvSpPr>
                <a:spLocks noChangeShapeType="1"/>
              </p:cNvSpPr>
              <p:nvPr/>
            </p:nvSpPr>
            <p:spPr bwMode="auto">
              <a:xfrm>
                <a:off x="516" y="1041"/>
                <a:ext cx="424" cy="0"/>
              </a:xfrm>
              <a:prstGeom prst="line">
                <a:avLst/>
              </a:prstGeom>
              <a:noFill/>
              <a:ln w="127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srgbClr val="000000"/>
                  </a:solidFill>
                  <a:latin typeface="Calibri"/>
                  <a:ea typeface="ＭＳ Ｐゴシック"/>
                  <a:cs typeface="Calibri"/>
                </a:endParaRPr>
              </a:p>
            </p:txBody>
          </p:sp>
          <p:sp>
            <p:nvSpPr>
              <p:cNvPr id="81" name="Line 25"/>
              <p:cNvSpPr>
                <a:spLocks noChangeShapeType="1"/>
              </p:cNvSpPr>
              <p:nvPr/>
            </p:nvSpPr>
            <p:spPr bwMode="auto">
              <a:xfrm>
                <a:off x="516" y="1185"/>
                <a:ext cx="424" cy="0"/>
              </a:xfrm>
              <a:prstGeom prst="line">
                <a:avLst/>
              </a:prstGeom>
              <a:noFill/>
              <a:ln w="127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srgbClr val="000000"/>
                  </a:solidFill>
                  <a:latin typeface="Calibri"/>
                  <a:ea typeface="ＭＳ Ｐゴシック"/>
                  <a:cs typeface="Calibri"/>
                </a:endParaRPr>
              </a:p>
            </p:txBody>
          </p:sp>
          <p:sp>
            <p:nvSpPr>
              <p:cNvPr id="82" name="Line 26"/>
              <p:cNvSpPr>
                <a:spLocks noChangeShapeType="1"/>
              </p:cNvSpPr>
              <p:nvPr/>
            </p:nvSpPr>
            <p:spPr bwMode="auto">
              <a:xfrm>
                <a:off x="516" y="1329"/>
                <a:ext cx="424" cy="0"/>
              </a:xfrm>
              <a:prstGeom prst="line">
                <a:avLst/>
              </a:prstGeom>
              <a:noFill/>
              <a:ln w="127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srgbClr val="000000"/>
                  </a:solidFill>
                  <a:latin typeface="Calibri"/>
                  <a:ea typeface="ＭＳ Ｐゴシック"/>
                  <a:cs typeface="Calibri"/>
                </a:endParaRPr>
              </a:p>
            </p:txBody>
          </p:sp>
          <p:sp>
            <p:nvSpPr>
              <p:cNvPr id="83" name="Line 27"/>
              <p:cNvSpPr>
                <a:spLocks noChangeShapeType="1"/>
              </p:cNvSpPr>
              <p:nvPr/>
            </p:nvSpPr>
            <p:spPr bwMode="auto">
              <a:xfrm>
                <a:off x="516" y="1473"/>
                <a:ext cx="424" cy="0"/>
              </a:xfrm>
              <a:prstGeom prst="line">
                <a:avLst/>
              </a:prstGeom>
              <a:noFill/>
              <a:ln w="127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srgbClr val="000000"/>
                  </a:solidFill>
                  <a:latin typeface="Calibri"/>
                  <a:ea typeface="ＭＳ Ｐゴシック"/>
                  <a:cs typeface="Calibri"/>
                </a:endParaRPr>
              </a:p>
            </p:txBody>
          </p:sp>
          <p:grpSp>
            <p:nvGrpSpPr>
              <p:cNvPr id="84" name="Group 28"/>
              <p:cNvGrpSpPr>
                <a:grpSpLocks/>
              </p:cNvGrpSpPr>
              <p:nvPr/>
            </p:nvGrpSpPr>
            <p:grpSpPr bwMode="auto">
              <a:xfrm>
                <a:off x="516" y="1905"/>
                <a:ext cx="424" cy="287"/>
                <a:chOff x="516" y="1905"/>
                <a:chExt cx="424" cy="287"/>
              </a:xfrm>
            </p:grpSpPr>
            <p:sp>
              <p:nvSpPr>
                <p:cNvPr id="95" name="Line 29"/>
                <p:cNvSpPr>
                  <a:spLocks noChangeShapeType="1"/>
                </p:cNvSpPr>
                <p:nvPr/>
              </p:nvSpPr>
              <p:spPr bwMode="auto">
                <a:xfrm>
                  <a:off x="516" y="1905"/>
                  <a:ext cx="424" cy="0"/>
                </a:xfrm>
                <a:prstGeom prst="line">
                  <a:avLst/>
                </a:prstGeom>
                <a:noFill/>
                <a:ln w="127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srgbClr val="000000"/>
                    </a:solidFill>
                    <a:latin typeface="Calibri"/>
                    <a:ea typeface="ＭＳ Ｐゴシック"/>
                    <a:cs typeface="Calibri"/>
                  </a:endParaRPr>
                </a:p>
              </p:txBody>
            </p:sp>
            <p:sp>
              <p:nvSpPr>
                <p:cNvPr id="96" name="Line 30"/>
                <p:cNvSpPr>
                  <a:spLocks noChangeShapeType="1"/>
                </p:cNvSpPr>
                <p:nvPr/>
              </p:nvSpPr>
              <p:spPr bwMode="auto">
                <a:xfrm>
                  <a:off x="516" y="2048"/>
                  <a:ext cx="424" cy="0"/>
                </a:xfrm>
                <a:prstGeom prst="line">
                  <a:avLst/>
                </a:prstGeom>
                <a:noFill/>
                <a:ln w="127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srgbClr val="000000"/>
                    </a:solidFill>
                    <a:latin typeface="Calibri"/>
                    <a:ea typeface="ＭＳ Ｐゴシック"/>
                    <a:cs typeface="Calibri"/>
                  </a:endParaRPr>
                </a:p>
              </p:txBody>
            </p:sp>
            <p:sp>
              <p:nvSpPr>
                <p:cNvPr id="97" name="Line 31"/>
                <p:cNvSpPr>
                  <a:spLocks noChangeShapeType="1"/>
                </p:cNvSpPr>
                <p:nvPr/>
              </p:nvSpPr>
              <p:spPr bwMode="auto">
                <a:xfrm>
                  <a:off x="516" y="2192"/>
                  <a:ext cx="424" cy="0"/>
                </a:xfrm>
                <a:prstGeom prst="line">
                  <a:avLst/>
                </a:prstGeom>
                <a:noFill/>
                <a:ln w="127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srgbClr val="000000"/>
                    </a:solidFill>
                    <a:latin typeface="Calibri"/>
                    <a:ea typeface="ＭＳ Ｐゴシック"/>
                    <a:cs typeface="Calibri"/>
                  </a:endParaRPr>
                </a:p>
              </p:txBody>
            </p:sp>
          </p:grpSp>
          <p:sp>
            <p:nvSpPr>
              <p:cNvPr id="85" name="Rectangle 32"/>
              <p:cNvSpPr>
                <a:spLocks noChangeArrowheads="1"/>
              </p:cNvSpPr>
              <p:nvPr/>
            </p:nvSpPr>
            <p:spPr bwMode="auto">
              <a:xfrm>
                <a:off x="632" y="896"/>
                <a:ext cx="219" cy="212"/>
              </a:xfrm>
              <a:prstGeom prst="rect">
                <a:avLst/>
              </a:prstGeom>
              <a:noFill/>
              <a:ln w="12700">
                <a:noFill/>
                <a:miter lim="800000"/>
                <a:headEnd/>
                <a:tailEnd/>
              </a:ln>
              <a:effectLst/>
            </p:spPr>
            <p:txBody>
              <a:bodyPr wrap="none" anchor="ctr">
                <a:prstTxWarp prst="textNoShape">
                  <a:avLst/>
                </a:prstTxWarp>
              </a:bodyPr>
              <a:lstStyle/>
              <a:p>
                <a:pPr eaLnBrk="1" hangingPunct="1">
                  <a:spcBef>
                    <a:spcPct val="0"/>
                  </a:spcBef>
                </a:pPr>
                <a:endParaRPr lang="en-US" sz="2400">
                  <a:solidFill>
                    <a:srgbClr val="000000"/>
                  </a:solidFill>
                  <a:latin typeface="Calibri"/>
                  <a:ea typeface="ＭＳ Ｐゴシック"/>
                  <a:cs typeface="Calibri"/>
                </a:endParaRPr>
              </a:p>
            </p:txBody>
          </p:sp>
          <p:grpSp>
            <p:nvGrpSpPr>
              <p:cNvPr id="86" name="Group 33"/>
              <p:cNvGrpSpPr>
                <a:grpSpLocks/>
              </p:cNvGrpSpPr>
              <p:nvPr/>
            </p:nvGrpSpPr>
            <p:grpSpPr bwMode="auto">
              <a:xfrm>
                <a:off x="516" y="2336"/>
                <a:ext cx="424" cy="288"/>
                <a:chOff x="516" y="2336"/>
                <a:chExt cx="424" cy="288"/>
              </a:xfrm>
            </p:grpSpPr>
            <p:sp>
              <p:nvSpPr>
                <p:cNvPr id="92" name="Line 34"/>
                <p:cNvSpPr>
                  <a:spLocks noChangeShapeType="1"/>
                </p:cNvSpPr>
                <p:nvPr/>
              </p:nvSpPr>
              <p:spPr bwMode="auto">
                <a:xfrm>
                  <a:off x="516" y="2336"/>
                  <a:ext cx="424" cy="0"/>
                </a:xfrm>
                <a:prstGeom prst="line">
                  <a:avLst/>
                </a:prstGeom>
                <a:noFill/>
                <a:ln w="127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srgbClr val="000000"/>
                    </a:solidFill>
                    <a:latin typeface="Calibri"/>
                    <a:ea typeface="ＭＳ Ｐゴシック"/>
                    <a:cs typeface="Calibri"/>
                  </a:endParaRPr>
                </a:p>
              </p:txBody>
            </p:sp>
            <p:sp>
              <p:nvSpPr>
                <p:cNvPr id="93" name="Line 35"/>
                <p:cNvSpPr>
                  <a:spLocks noChangeShapeType="1"/>
                </p:cNvSpPr>
                <p:nvPr/>
              </p:nvSpPr>
              <p:spPr bwMode="auto">
                <a:xfrm>
                  <a:off x="516" y="2480"/>
                  <a:ext cx="424" cy="0"/>
                </a:xfrm>
                <a:prstGeom prst="line">
                  <a:avLst/>
                </a:prstGeom>
                <a:noFill/>
                <a:ln w="127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srgbClr val="000000"/>
                    </a:solidFill>
                    <a:latin typeface="Calibri"/>
                    <a:ea typeface="ＭＳ Ｐゴシック"/>
                    <a:cs typeface="Calibri"/>
                  </a:endParaRPr>
                </a:p>
              </p:txBody>
            </p:sp>
            <p:sp>
              <p:nvSpPr>
                <p:cNvPr id="94" name="Line 36"/>
                <p:cNvSpPr>
                  <a:spLocks noChangeShapeType="1"/>
                </p:cNvSpPr>
                <p:nvPr/>
              </p:nvSpPr>
              <p:spPr bwMode="auto">
                <a:xfrm>
                  <a:off x="516" y="2624"/>
                  <a:ext cx="424" cy="0"/>
                </a:xfrm>
                <a:prstGeom prst="line">
                  <a:avLst/>
                </a:prstGeom>
                <a:noFill/>
                <a:ln w="127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srgbClr val="000000"/>
                    </a:solidFill>
                    <a:latin typeface="Calibri"/>
                    <a:ea typeface="ＭＳ Ｐゴシック"/>
                    <a:cs typeface="Calibri"/>
                  </a:endParaRPr>
                </a:p>
              </p:txBody>
            </p:sp>
          </p:grpSp>
          <p:grpSp>
            <p:nvGrpSpPr>
              <p:cNvPr id="87" name="Group 37"/>
              <p:cNvGrpSpPr>
                <a:grpSpLocks/>
              </p:cNvGrpSpPr>
              <p:nvPr/>
            </p:nvGrpSpPr>
            <p:grpSpPr bwMode="auto">
              <a:xfrm>
                <a:off x="516" y="2768"/>
                <a:ext cx="424" cy="288"/>
                <a:chOff x="516" y="2768"/>
                <a:chExt cx="424" cy="288"/>
              </a:xfrm>
            </p:grpSpPr>
            <p:sp>
              <p:nvSpPr>
                <p:cNvPr id="89" name="Line 38"/>
                <p:cNvSpPr>
                  <a:spLocks noChangeShapeType="1"/>
                </p:cNvSpPr>
                <p:nvPr/>
              </p:nvSpPr>
              <p:spPr bwMode="auto">
                <a:xfrm>
                  <a:off x="516" y="2768"/>
                  <a:ext cx="424" cy="0"/>
                </a:xfrm>
                <a:prstGeom prst="line">
                  <a:avLst/>
                </a:prstGeom>
                <a:noFill/>
                <a:ln w="127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srgbClr val="000000"/>
                    </a:solidFill>
                    <a:latin typeface="Calibri"/>
                    <a:ea typeface="ＭＳ Ｐゴシック"/>
                    <a:cs typeface="Calibri"/>
                  </a:endParaRPr>
                </a:p>
              </p:txBody>
            </p:sp>
            <p:sp>
              <p:nvSpPr>
                <p:cNvPr id="90" name="Line 39"/>
                <p:cNvSpPr>
                  <a:spLocks noChangeShapeType="1"/>
                </p:cNvSpPr>
                <p:nvPr/>
              </p:nvSpPr>
              <p:spPr bwMode="auto">
                <a:xfrm>
                  <a:off x="516" y="2912"/>
                  <a:ext cx="424" cy="0"/>
                </a:xfrm>
                <a:prstGeom prst="line">
                  <a:avLst/>
                </a:prstGeom>
                <a:noFill/>
                <a:ln w="127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srgbClr val="000000"/>
                    </a:solidFill>
                    <a:latin typeface="Calibri"/>
                    <a:ea typeface="ＭＳ Ｐゴシック"/>
                    <a:cs typeface="Calibri"/>
                  </a:endParaRPr>
                </a:p>
              </p:txBody>
            </p:sp>
            <p:sp>
              <p:nvSpPr>
                <p:cNvPr id="91" name="Line 40"/>
                <p:cNvSpPr>
                  <a:spLocks noChangeShapeType="1"/>
                </p:cNvSpPr>
                <p:nvPr/>
              </p:nvSpPr>
              <p:spPr bwMode="auto">
                <a:xfrm>
                  <a:off x="516" y="3056"/>
                  <a:ext cx="424" cy="0"/>
                </a:xfrm>
                <a:prstGeom prst="line">
                  <a:avLst/>
                </a:prstGeom>
                <a:noFill/>
                <a:ln w="127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srgbClr val="000000"/>
                    </a:solidFill>
                    <a:latin typeface="Calibri"/>
                    <a:ea typeface="ＭＳ Ｐゴシック"/>
                    <a:cs typeface="Calibri"/>
                  </a:endParaRPr>
                </a:p>
              </p:txBody>
            </p:sp>
          </p:grpSp>
          <p:sp>
            <p:nvSpPr>
              <p:cNvPr id="88" name="Freeform 41"/>
              <p:cNvSpPr>
                <a:spLocks/>
              </p:cNvSpPr>
              <p:nvPr/>
            </p:nvSpPr>
            <p:spPr bwMode="auto">
              <a:xfrm>
                <a:off x="512" y="897"/>
                <a:ext cx="433" cy="2304"/>
              </a:xfrm>
              <a:custGeom>
                <a:avLst/>
                <a:gdLst/>
                <a:ahLst/>
                <a:cxnLst>
                  <a:cxn ang="0">
                    <a:pos x="0" y="0"/>
                  </a:cxn>
                  <a:cxn ang="0">
                    <a:pos x="432" y="0"/>
                  </a:cxn>
                  <a:cxn ang="0">
                    <a:pos x="432" y="2303"/>
                  </a:cxn>
                  <a:cxn ang="0">
                    <a:pos x="0" y="2303"/>
                  </a:cxn>
                </a:cxnLst>
                <a:rect l="0" t="0" r="r" b="b"/>
                <a:pathLst>
                  <a:path w="433" h="2304">
                    <a:moveTo>
                      <a:pt x="0" y="0"/>
                    </a:moveTo>
                    <a:lnTo>
                      <a:pt x="432" y="0"/>
                    </a:lnTo>
                    <a:lnTo>
                      <a:pt x="432" y="2303"/>
                    </a:lnTo>
                    <a:lnTo>
                      <a:pt x="0" y="2303"/>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pPr eaLnBrk="1" hangingPunct="1">
                  <a:spcBef>
                    <a:spcPct val="0"/>
                  </a:spcBef>
                </a:pPr>
                <a:endParaRPr lang="en-US" sz="2400">
                  <a:solidFill>
                    <a:srgbClr val="000000"/>
                  </a:solidFill>
                  <a:latin typeface="Calibri"/>
                  <a:ea typeface="ＭＳ Ｐゴシック"/>
                  <a:cs typeface="Calibri"/>
                </a:endParaRPr>
              </a:p>
            </p:txBody>
          </p:sp>
        </p:grpSp>
        <p:grpSp>
          <p:nvGrpSpPr>
            <p:cNvPr id="20" name="Group 42"/>
            <p:cNvGrpSpPr>
              <a:grpSpLocks/>
            </p:cNvGrpSpPr>
            <p:nvPr/>
          </p:nvGrpSpPr>
          <p:grpSpPr bwMode="auto">
            <a:xfrm>
              <a:off x="2543" y="770"/>
              <a:ext cx="2571" cy="2491"/>
              <a:chOff x="2543" y="770"/>
              <a:chExt cx="2571" cy="2491"/>
            </a:xfrm>
          </p:grpSpPr>
          <p:grpSp>
            <p:nvGrpSpPr>
              <p:cNvPr id="22" name="Group 43"/>
              <p:cNvGrpSpPr>
                <a:grpSpLocks/>
              </p:cNvGrpSpPr>
              <p:nvPr/>
            </p:nvGrpSpPr>
            <p:grpSpPr bwMode="auto">
              <a:xfrm>
                <a:off x="3606" y="797"/>
                <a:ext cx="425" cy="2464"/>
                <a:chOff x="4719" y="874"/>
                <a:chExt cx="425" cy="2464"/>
              </a:xfrm>
            </p:grpSpPr>
            <p:grpSp>
              <p:nvGrpSpPr>
                <p:cNvPr id="63" name="Group 44"/>
                <p:cNvGrpSpPr>
                  <a:grpSpLocks/>
                </p:cNvGrpSpPr>
                <p:nvPr/>
              </p:nvGrpSpPr>
              <p:grpSpPr bwMode="auto">
                <a:xfrm>
                  <a:off x="4740" y="904"/>
                  <a:ext cx="396" cy="1424"/>
                  <a:chOff x="4740" y="904"/>
                  <a:chExt cx="328" cy="1424"/>
                </a:xfrm>
              </p:grpSpPr>
              <p:sp>
                <p:nvSpPr>
                  <p:cNvPr id="72" name="Rectangle 45"/>
                  <p:cNvSpPr>
                    <a:spLocks noChangeArrowheads="1"/>
                  </p:cNvSpPr>
                  <p:nvPr/>
                </p:nvSpPr>
                <p:spPr bwMode="auto">
                  <a:xfrm>
                    <a:off x="4744" y="904"/>
                    <a:ext cx="320" cy="1424"/>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eaLnBrk="1" hangingPunct="1">
                      <a:spcBef>
                        <a:spcPct val="0"/>
                      </a:spcBef>
                    </a:pPr>
                    <a:endParaRPr lang="en-US" sz="2400">
                      <a:solidFill>
                        <a:srgbClr val="000000"/>
                      </a:solidFill>
                      <a:latin typeface="Calibri"/>
                      <a:ea typeface="ＭＳ Ｐゴシック"/>
                      <a:cs typeface="Calibri"/>
                    </a:endParaRPr>
                  </a:p>
                </p:txBody>
              </p:sp>
              <p:sp>
                <p:nvSpPr>
                  <p:cNvPr id="73" name="Line 46"/>
                  <p:cNvSpPr>
                    <a:spLocks noChangeShapeType="1"/>
                  </p:cNvSpPr>
                  <p:nvPr/>
                </p:nvSpPr>
                <p:spPr bwMode="auto">
                  <a:xfrm>
                    <a:off x="4740" y="1040"/>
                    <a:ext cx="328" cy="0"/>
                  </a:xfrm>
                  <a:prstGeom prst="line">
                    <a:avLst/>
                  </a:prstGeom>
                  <a:noFill/>
                  <a:ln w="127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srgbClr val="000000"/>
                      </a:solidFill>
                      <a:latin typeface="Calibri"/>
                      <a:ea typeface="ＭＳ Ｐゴシック"/>
                      <a:cs typeface="Calibri"/>
                    </a:endParaRPr>
                  </a:p>
                </p:txBody>
              </p:sp>
              <p:sp>
                <p:nvSpPr>
                  <p:cNvPr id="74" name="Line 47"/>
                  <p:cNvSpPr>
                    <a:spLocks noChangeShapeType="1"/>
                  </p:cNvSpPr>
                  <p:nvPr/>
                </p:nvSpPr>
                <p:spPr bwMode="auto">
                  <a:xfrm>
                    <a:off x="4740" y="1184"/>
                    <a:ext cx="328" cy="0"/>
                  </a:xfrm>
                  <a:prstGeom prst="line">
                    <a:avLst/>
                  </a:prstGeom>
                  <a:noFill/>
                  <a:ln w="127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srgbClr val="000000"/>
                      </a:solidFill>
                      <a:latin typeface="Calibri"/>
                      <a:ea typeface="ＭＳ Ｐゴシック"/>
                      <a:cs typeface="Calibri"/>
                    </a:endParaRPr>
                  </a:p>
                </p:txBody>
              </p:sp>
              <p:sp>
                <p:nvSpPr>
                  <p:cNvPr id="75" name="Line 48"/>
                  <p:cNvSpPr>
                    <a:spLocks noChangeShapeType="1"/>
                  </p:cNvSpPr>
                  <p:nvPr/>
                </p:nvSpPr>
                <p:spPr bwMode="auto">
                  <a:xfrm>
                    <a:off x="4740" y="1328"/>
                    <a:ext cx="328" cy="0"/>
                  </a:xfrm>
                  <a:prstGeom prst="line">
                    <a:avLst/>
                  </a:prstGeom>
                  <a:noFill/>
                  <a:ln w="127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srgbClr val="000000"/>
                      </a:solidFill>
                      <a:latin typeface="Calibri"/>
                      <a:ea typeface="ＭＳ Ｐゴシック"/>
                      <a:cs typeface="Calibri"/>
                    </a:endParaRPr>
                  </a:p>
                </p:txBody>
              </p:sp>
              <p:sp>
                <p:nvSpPr>
                  <p:cNvPr id="76" name="Line 49"/>
                  <p:cNvSpPr>
                    <a:spLocks noChangeShapeType="1"/>
                  </p:cNvSpPr>
                  <p:nvPr/>
                </p:nvSpPr>
                <p:spPr bwMode="auto">
                  <a:xfrm>
                    <a:off x="4740" y="1472"/>
                    <a:ext cx="328" cy="0"/>
                  </a:xfrm>
                  <a:prstGeom prst="line">
                    <a:avLst/>
                  </a:prstGeom>
                  <a:noFill/>
                  <a:ln w="127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srgbClr val="000000"/>
                      </a:solidFill>
                      <a:latin typeface="Calibri"/>
                      <a:ea typeface="ＭＳ Ｐゴシック"/>
                      <a:cs typeface="Calibri"/>
                    </a:endParaRPr>
                  </a:p>
                </p:txBody>
              </p:sp>
              <p:sp>
                <p:nvSpPr>
                  <p:cNvPr id="77" name="Line 50"/>
                  <p:cNvSpPr>
                    <a:spLocks noChangeShapeType="1"/>
                  </p:cNvSpPr>
                  <p:nvPr/>
                </p:nvSpPr>
                <p:spPr bwMode="auto">
                  <a:xfrm>
                    <a:off x="4740" y="1904"/>
                    <a:ext cx="328" cy="0"/>
                  </a:xfrm>
                  <a:prstGeom prst="line">
                    <a:avLst/>
                  </a:prstGeom>
                  <a:noFill/>
                  <a:ln w="127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srgbClr val="000000"/>
                      </a:solidFill>
                      <a:latin typeface="Calibri"/>
                      <a:ea typeface="ＭＳ Ｐゴシック"/>
                      <a:cs typeface="Calibri"/>
                    </a:endParaRPr>
                  </a:p>
                </p:txBody>
              </p:sp>
              <p:sp>
                <p:nvSpPr>
                  <p:cNvPr id="78" name="Line 51"/>
                  <p:cNvSpPr>
                    <a:spLocks noChangeShapeType="1"/>
                  </p:cNvSpPr>
                  <p:nvPr/>
                </p:nvSpPr>
                <p:spPr bwMode="auto">
                  <a:xfrm>
                    <a:off x="4740" y="2048"/>
                    <a:ext cx="328" cy="0"/>
                  </a:xfrm>
                  <a:prstGeom prst="line">
                    <a:avLst/>
                  </a:prstGeom>
                  <a:noFill/>
                  <a:ln w="127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srgbClr val="000000"/>
                      </a:solidFill>
                      <a:latin typeface="Calibri"/>
                      <a:ea typeface="ＭＳ Ｐゴシック"/>
                      <a:cs typeface="Calibri"/>
                    </a:endParaRPr>
                  </a:p>
                </p:txBody>
              </p:sp>
              <p:sp>
                <p:nvSpPr>
                  <p:cNvPr id="79" name="Line 52"/>
                  <p:cNvSpPr>
                    <a:spLocks noChangeShapeType="1"/>
                  </p:cNvSpPr>
                  <p:nvPr/>
                </p:nvSpPr>
                <p:spPr bwMode="auto">
                  <a:xfrm>
                    <a:off x="4740" y="2192"/>
                    <a:ext cx="328" cy="0"/>
                  </a:xfrm>
                  <a:prstGeom prst="line">
                    <a:avLst/>
                  </a:prstGeom>
                  <a:noFill/>
                  <a:ln w="127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srgbClr val="000000"/>
                      </a:solidFill>
                      <a:latin typeface="Calibri"/>
                      <a:ea typeface="ＭＳ Ｐゴシック"/>
                      <a:cs typeface="Calibri"/>
                    </a:endParaRPr>
                  </a:p>
                </p:txBody>
              </p:sp>
            </p:grpSp>
            <p:sp>
              <p:nvSpPr>
                <p:cNvPr id="64" name="Rectangle 53"/>
                <p:cNvSpPr>
                  <a:spLocks noChangeArrowheads="1"/>
                </p:cNvSpPr>
                <p:nvPr/>
              </p:nvSpPr>
              <p:spPr bwMode="auto">
                <a:xfrm>
                  <a:off x="4719" y="874"/>
                  <a:ext cx="378" cy="23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1" hangingPunct="1">
                    <a:spcBef>
                      <a:spcPct val="0"/>
                    </a:spcBef>
                  </a:pPr>
                  <a:r>
                    <a:rPr lang="en-US" sz="2400">
                      <a:solidFill>
                        <a:srgbClr val="000000"/>
                      </a:solidFill>
                      <a:latin typeface="Calibri"/>
                      <a:ea typeface="ＭＳ Ｐゴシック"/>
                      <a:cs typeface="Calibri"/>
                    </a:rPr>
                    <a:t>Valid</a:t>
                  </a:r>
                </a:p>
              </p:txBody>
            </p:sp>
            <p:grpSp>
              <p:nvGrpSpPr>
                <p:cNvPr id="65" name="Group 54"/>
                <p:cNvGrpSpPr>
                  <a:grpSpLocks/>
                </p:cNvGrpSpPr>
                <p:nvPr/>
              </p:nvGrpSpPr>
              <p:grpSpPr bwMode="auto">
                <a:xfrm>
                  <a:off x="4857" y="1524"/>
                  <a:ext cx="41" cy="328"/>
                  <a:chOff x="4857" y="1524"/>
                  <a:chExt cx="41" cy="328"/>
                </a:xfrm>
              </p:grpSpPr>
              <p:sp>
                <p:nvSpPr>
                  <p:cNvPr id="68" name="Oval 55"/>
                  <p:cNvSpPr>
                    <a:spLocks noChangeArrowheads="1"/>
                  </p:cNvSpPr>
                  <p:nvPr/>
                </p:nvSpPr>
                <p:spPr bwMode="auto">
                  <a:xfrm>
                    <a:off x="4857" y="1524"/>
                    <a:ext cx="41" cy="40"/>
                  </a:xfrm>
                  <a:prstGeom prst="ellipse">
                    <a:avLst/>
                  </a:prstGeom>
                  <a:solidFill>
                    <a:schemeClr val="tx1"/>
                  </a:solidFill>
                  <a:ln w="127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srgbClr val="000000"/>
                      </a:solidFill>
                      <a:latin typeface="Calibri"/>
                      <a:ea typeface="ＭＳ Ｐゴシック"/>
                      <a:cs typeface="Calibri"/>
                    </a:endParaRPr>
                  </a:p>
                </p:txBody>
              </p:sp>
              <p:sp>
                <p:nvSpPr>
                  <p:cNvPr id="69" name="Oval 56"/>
                  <p:cNvSpPr>
                    <a:spLocks noChangeArrowheads="1"/>
                  </p:cNvSpPr>
                  <p:nvPr/>
                </p:nvSpPr>
                <p:spPr bwMode="auto">
                  <a:xfrm>
                    <a:off x="4857" y="1620"/>
                    <a:ext cx="41" cy="40"/>
                  </a:xfrm>
                  <a:prstGeom prst="ellipse">
                    <a:avLst/>
                  </a:prstGeom>
                  <a:solidFill>
                    <a:schemeClr val="tx1"/>
                  </a:solidFill>
                  <a:ln w="127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srgbClr val="000000"/>
                      </a:solidFill>
                      <a:latin typeface="Calibri"/>
                      <a:ea typeface="ＭＳ Ｐゴシック"/>
                      <a:cs typeface="Calibri"/>
                    </a:endParaRPr>
                  </a:p>
                </p:txBody>
              </p:sp>
              <p:sp>
                <p:nvSpPr>
                  <p:cNvPr id="70" name="Oval 57"/>
                  <p:cNvSpPr>
                    <a:spLocks noChangeArrowheads="1"/>
                  </p:cNvSpPr>
                  <p:nvPr/>
                </p:nvSpPr>
                <p:spPr bwMode="auto">
                  <a:xfrm>
                    <a:off x="4857" y="1716"/>
                    <a:ext cx="41" cy="40"/>
                  </a:xfrm>
                  <a:prstGeom prst="ellipse">
                    <a:avLst/>
                  </a:prstGeom>
                  <a:solidFill>
                    <a:schemeClr val="tx1"/>
                  </a:solidFill>
                  <a:ln w="127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srgbClr val="000000"/>
                      </a:solidFill>
                      <a:latin typeface="Calibri"/>
                      <a:ea typeface="ＭＳ Ｐゴシック"/>
                      <a:cs typeface="Calibri"/>
                    </a:endParaRPr>
                  </a:p>
                </p:txBody>
              </p:sp>
              <p:sp>
                <p:nvSpPr>
                  <p:cNvPr id="71" name="Oval 58"/>
                  <p:cNvSpPr>
                    <a:spLocks noChangeArrowheads="1"/>
                  </p:cNvSpPr>
                  <p:nvPr/>
                </p:nvSpPr>
                <p:spPr bwMode="auto">
                  <a:xfrm>
                    <a:off x="4857" y="1812"/>
                    <a:ext cx="41" cy="40"/>
                  </a:xfrm>
                  <a:prstGeom prst="ellipse">
                    <a:avLst/>
                  </a:prstGeom>
                  <a:solidFill>
                    <a:schemeClr val="tx1"/>
                  </a:solidFill>
                  <a:ln w="127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srgbClr val="000000"/>
                      </a:solidFill>
                      <a:latin typeface="Calibri"/>
                      <a:ea typeface="ＭＳ Ｐゴシック"/>
                      <a:cs typeface="Calibri"/>
                    </a:endParaRPr>
                  </a:p>
                </p:txBody>
              </p:sp>
            </p:grpSp>
            <p:sp>
              <p:nvSpPr>
                <p:cNvPr id="66" name="Freeform 59"/>
                <p:cNvSpPr>
                  <a:spLocks/>
                </p:cNvSpPr>
                <p:nvPr/>
              </p:nvSpPr>
              <p:spPr bwMode="auto">
                <a:xfrm>
                  <a:off x="4904" y="2336"/>
                  <a:ext cx="1" cy="745"/>
                </a:xfrm>
                <a:custGeom>
                  <a:avLst/>
                  <a:gdLst/>
                  <a:ahLst/>
                  <a:cxnLst>
                    <a:cxn ang="0">
                      <a:pos x="0" y="744"/>
                    </a:cxn>
                    <a:cxn ang="0">
                      <a:pos x="0" y="0"/>
                    </a:cxn>
                  </a:cxnLst>
                  <a:rect l="0" t="0" r="r" b="b"/>
                  <a:pathLst>
                    <a:path w="1" h="745">
                      <a:moveTo>
                        <a:pt x="0" y="744"/>
                      </a:moveTo>
                      <a:lnTo>
                        <a:pt x="0" y="0"/>
                      </a:lnTo>
                    </a:path>
                  </a:pathLst>
                </a:custGeom>
                <a:noFill/>
                <a:ln w="25400" cap="rnd" cmpd="sng">
                  <a:solidFill>
                    <a:schemeClr val="tx1"/>
                  </a:solidFill>
                  <a:prstDash val="solid"/>
                  <a:round/>
                  <a:headEnd type="triangle" w="med" len="med"/>
                  <a:tailEnd type="none" w="med" len="med"/>
                </a:ln>
                <a:effectLst/>
              </p:spPr>
              <p:txBody>
                <a:bodyPr>
                  <a:prstTxWarp prst="textNoShape">
                    <a:avLst/>
                  </a:prstTxWarp>
                </a:bodyPr>
                <a:lstStyle/>
                <a:p>
                  <a:pPr eaLnBrk="1" hangingPunct="1">
                    <a:spcBef>
                      <a:spcPct val="0"/>
                    </a:spcBef>
                  </a:pPr>
                  <a:endParaRPr lang="en-US" sz="2400">
                    <a:solidFill>
                      <a:srgbClr val="000000"/>
                    </a:solidFill>
                    <a:latin typeface="Calibri"/>
                    <a:ea typeface="ＭＳ Ｐゴシック"/>
                    <a:cs typeface="Calibri"/>
                  </a:endParaRPr>
                </a:p>
              </p:txBody>
            </p:sp>
            <p:sp>
              <p:nvSpPr>
                <p:cNvPr id="67" name="Rectangle 60"/>
                <p:cNvSpPr>
                  <a:spLocks noChangeArrowheads="1"/>
                </p:cNvSpPr>
                <p:nvPr/>
              </p:nvSpPr>
              <p:spPr bwMode="auto">
                <a:xfrm>
                  <a:off x="4719" y="3064"/>
                  <a:ext cx="425" cy="274"/>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1" hangingPunct="1">
                    <a:spcBef>
                      <a:spcPct val="0"/>
                    </a:spcBef>
                  </a:pPr>
                  <a:r>
                    <a:rPr lang="en-US" sz="2000">
                      <a:solidFill>
                        <a:srgbClr val="000000"/>
                      </a:solidFill>
                      <a:latin typeface="Calibri"/>
                      <a:ea typeface="ＭＳ Ｐゴシック"/>
                      <a:cs typeface="Calibri"/>
                    </a:rPr>
                    <a:t>valid</a:t>
                  </a:r>
                </a:p>
              </p:txBody>
            </p:sp>
          </p:grpSp>
          <p:grpSp>
            <p:nvGrpSpPr>
              <p:cNvPr id="23" name="Group 61"/>
              <p:cNvGrpSpPr>
                <a:grpSpLocks/>
              </p:cNvGrpSpPr>
              <p:nvPr/>
            </p:nvGrpSpPr>
            <p:grpSpPr bwMode="auto">
              <a:xfrm>
                <a:off x="2543" y="770"/>
                <a:ext cx="1048" cy="2480"/>
                <a:chOff x="2543" y="770"/>
                <a:chExt cx="1048" cy="2480"/>
              </a:xfrm>
            </p:grpSpPr>
            <p:grpSp>
              <p:nvGrpSpPr>
                <p:cNvPr id="43" name="Group 62"/>
                <p:cNvGrpSpPr>
                  <a:grpSpLocks/>
                </p:cNvGrpSpPr>
                <p:nvPr/>
              </p:nvGrpSpPr>
              <p:grpSpPr bwMode="auto">
                <a:xfrm>
                  <a:off x="2543" y="824"/>
                  <a:ext cx="1048" cy="1424"/>
                  <a:chOff x="2532" y="904"/>
                  <a:chExt cx="1048" cy="1424"/>
                </a:xfrm>
              </p:grpSpPr>
              <p:sp>
                <p:nvSpPr>
                  <p:cNvPr id="55" name="Rectangle 63"/>
                  <p:cNvSpPr>
                    <a:spLocks noChangeArrowheads="1"/>
                  </p:cNvSpPr>
                  <p:nvPr/>
                </p:nvSpPr>
                <p:spPr bwMode="auto">
                  <a:xfrm>
                    <a:off x="2536" y="904"/>
                    <a:ext cx="1040" cy="1424"/>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eaLnBrk="1" hangingPunct="1">
                      <a:spcBef>
                        <a:spcPct val="0"/>
                      </a:spcBef>
                    </a:pPr>
                    <a:endParaRPr lang="en-US" sz="2400">
                      <a:solidFill>
                        <a:srgbClr val="000000"/>
                      </a:solidFill>
                      <a:latin typeface="Calibri"/>
                      <a:ea typeface="ＭＳ Ｐゴシック"/>
                      <a:cs typeface="Calibri"/>
                    </a:endParaRPr>
                  </a:p>
                </p:txBody>
              </p:sp>
              <p:sp>
                <p:nvSpPr>
                  <p:cNvPr id="56" name="Line 64"/>
                  <p:cNvSpPr>
                    <a:spLocks noChangeShapeType="1"/>
                  </p:cNvSpPr>
                  <p:nvPr/>
                </p:nvSpPr>
                <p:spPr bwMode="auto">
                  <a:xfrm>
                    <a:off x="2532" y="1040"/>
                    <a:ext cx="1048" cy="0"/>
                  </a:xfrm>
                  <a:prstGeom prst="line">
                    <a:avLst/>
                  </a:prstGeom>
                  <a:noFill/>
                  <a:ln w="127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srgbClr val="000000"/>
                      </a:solidFill>
                      <a:latin typeface="Calibri"/>
                      <a:ea typeface="ＭＳ Ｐゴシック"/>
                      <a:cs typeface="Calibri"/>
                    </a:endParaRPr>
                  </a:p>
                </p:txBody>
              </p:sp>
              <p:sp>
                <p:nvSpPr>
                  <p:cNvPr id="57" name="Line 65"/>
                  <p:cNvSpPr>
                    <a:spLocks noChangeShapeType="1"/>
                  </p:cNvSpPr>
                  <p:nvPr/>
                </p:nvSpPr>
                <p:spPr bwMode="auto">
                  <a:xfrm>
                    <a:off x="2532" y="1184"/>
                    <a:ext cx="1048" cy="0"/>
                  </a:xfrm>
                  <a:prstGeom prst="line">
                    <a:avLst/>
                  </a:prstGeom>
                  <a:noFill/>
                  <a:ln w="127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srgbClr val="000000"/>
                      </a:solidFill>
                      <a:latin typeface="Calibri"/>
                      <a:ea typeface="ＭＳ Ｐゴシック"/>
                      <a:cs typeface="Calibri"/>
                    </a:endParaRPr>
                  </a:p>
                </p:txBody>
              </p:sp>
              <p:sp>
                <p:nvSpPr>
                  <p:cNvPr id="58" name="Line 66"/>
                  <p:cNvSpPr>
                    <a:spLocks noChangeShapeType="1"/>
                  </p:cNvSpPr>
                  <p:nvPr/>
                </p:nvSpPr>
                <p:spPr bwMode="auto">
                  <a:xfrm>
                    <a:off x="2532" y="1328"/>
                    <a:ext cx="1048" cy="0"/>
                  </a:xfrm>
                  <a:prstGeom prst="line">
                    <a:avLst/>
                  </a:prstGeom>
                  <a:noFill/>
                  <a:ln w="127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srgbClr val="000000"/>
                      </a:solidFill>
                      <a:latin typeface="Calibri"/>
                      <a:ea typeface="ＭＳ Ｐゴシック"/>
                      <a:cs typeface="Calibri"/>
                    </a:endParaRPr>
                  </a:p>
                </p:txBody>
              </p:sp>
              <p:sp>
                <p:nvSpPr>
                  <p:cNvPr id="59" name="Line 67"/>
                  <p:cNvSpPr>
                    <a:spLocks noChangeShapeType="1"/>
                  </p:cNvSpPr>
                  <p:nvPr/>
                </p:nvSpPr>
                <p:spPr bwMode="auto">
                  <a:xfrm>
                    <a:off x="2532" y="1472"/>
                    <a:ext cx="1048" cy="0"/>
                  </a:xfrm>
                  <a:prstGeom prst="line">
                    <a:avLst/>
                  </a:prstGeom>
                  <a:noFill/>
                  <a:ln w="127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srgbClr val="000000"/>
                      </a:solidFill>
                      <a:latin typeface="Calibri"/>
                      <a:ea typeface="ＭＳ Ｐゴシック"/>
                      <a:cs typeface="Calibri"/>
                    </a:endParaRPr>
                  </a:p>
                </p:txBody>
              </p:sp>
              <p:sp>
                <p:nvSpPr>
                  <p:cNvPr id="60" name="Line 68"/>
                  <p:cNvSpPr>
                    <a:spLocks noChangeShapeType="1"/>
                  </p:cNvSpPr>
                  <p:nvPr/>
                </p:nvSpPr>
                <p:spPr bwMode="auto">
                  <a:xfrm>
                    <a:off x="2532" y="1904"/>
                    <a:ext cx="1048" cy="0"/>
                  </a:xfrm>
                  <a:prstGeom prst="line">
                    <a:avLst/>
                  </a:prstGeom>
                  <a:noFill/>
                  <a:ln w="127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srgbClr val="000000"/>
                      </a:solidFill>
                      <a:latin typeface="Calibri"/>
                      <a:ea typeface="ＭＳ Ｐゴシック"/>
                      <a:cs typeface="Calibri"/>
                    </a:endParaRPr>
                  </a:p>
                </p:txBody>
              </p:sp>
              <p:sp>
                <p:nvSpPr>
                  <p:cNvPr id="61" name="Line 69"/>
                  <p:cNvSpPr>
                    <a:spLocks noChangeShapeType="1"/>
                  </p:cNvSpPr>
                  <p:nvPr/>
                </p:nvSpPr>
                <p:spPr bwMode="auto">
                  <a:xfrm>
                    <a:off x="2532" y="2048"/>
                    <a:ext cx="1048" cy="0"/>
                  </a:xfrm>
                  <a:prstGeom prst="line">
                    <a:avLst/>
                  </a:prstGeom>
                  <a:noFill/>
                  <a:ln w="127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srgbClr val="000000"/>
                      </a:solidFill>
                      <a:latin typeface="Calibri"/>
                      <a:ea typeface="ＭＳ Ｐゴシック"/>
                      <a:cs typeface="Calibri"/>
                    </a:endParaRPr>
                  </a:p>
                </p:txBody>
              </p:sp>
              <p:sp>
                <p:nvSpPr>
                  <p:cNvPr id="62" name="Line 70"/>
                  <p:cNvSpPr>
                    <a:spLocks noChangeShapeType="1"/>
                  </p:cNvSpPr>
                  <p:nvPr/>
                </p:nvSpPr>
                <p:spPr bwMode="auto">
                  <a:xfrm>
                    <a:off x="2532" y="2192"/>
                    <a:ext cx="1048" cy="0"/>
                  </a:xfrm>
                  <a:prstGeom prst="line">
                    <a:avLst/>
                  </a:prstGeom>
                  <a:noFill/>
                  <a:ln w="127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srgbClr val="000000"/>
                      </a:solidFill>
                      <a:latin typeface="Calibri"/>
                      <a:ea typeface="ＭＳ Ｐゴシック"/>
                      <a:cs typeface="Calibri"/>
                    </a:endParaRPr>
                  </a:p>
                </p:txBody>
              </p:sp>
            </p:grpSp>
            <p:sp>
              <p:nvSpPr>
                <p:cNvPr id="44" name="Rectangle 71"/>
                <p:cNvSpPr>
                  <a:spLocks noChangeArrowheads="1"/>
                </p:cNvSpPr>
                <p:nvPr/>
              </p:nvSpPr>
              <p:spPr bwMode="auto">
                <a:xfrm>
                  <a:off x="2654" y="770"/>
                  <a:ext cx="559" cy="23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1" hangingPunct="1">
                    <a:spcBef>
                      <a:spcPct val="0"/>
                    </a:spcBef>
                  </a:pPr>
                  <a:r>
                    <a:rPr lang="en-US" sz="2400">
                      <a:solidFill>
                        <a:srgbClr val="000000"/>
                      </a:solidFill>
                      <a:latin typeface="Calibri"/>
                      <a:ea typeface="ＭＳ Ｐゴシック"/>
                      <a:cs typeface="Calibri"/>
                    </a:rPr>
                    <a:t>Entry PC</a:t>
                  </a:r>
                </a:p>
              </p:txBody>
            </p:sp>
            <p:sp>
              <p:nvSpPr>
                <p:cNvPr id="45" name="Oval 72"/>
                <p:cNvSpPr>
                  <a:spLocks noChangeArrowheads="1"/>
                </p:cNvSpPr>
                <p:nvPr/>
              </p:nvSpPr>
              <p:spPr bwMode="auto">
                <a:xfrm>
                  <a:off x="2927" y="2456"/>
                  <a:ext cx="280" cy="288"/>
                </a:xfrm>
                <a:prstGeom prst="ellipse">
                  <a:avLst/>
                </a:prstGeom>
                <a:solidFill>
                  <a:schemeClr val="bg1"/>
                </a:solidFill>
                <a:ln w="254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srgbClr val="000000"/>
                    </a:solidFill>
                    <a:latin typeface="Calibri"/>
                    <a:ea typeface="ＭＳ Ｐゴシック"/>
                    <a:cs typeface="Calibri"/>
                  </a:endParaRPr>
                </a:p>
              </p:txBody>
            </p:sp>
            <p:sp>
              <p:nvSpPr>
                <p:cNvPr id="46" name="Freeform 73"/>
                <p:cNvSpPr>
                  <a:spLocks/>
                </p:cNvSpPr>
                <p:nvPr/>
              </p:nvSpPr>
              <p:spPr bwMode="auto">
                <a:xfrm>
                  <a:off x="3071" y="2752"/>
                  <a:ext cx="1" cy="257"/>
                </a:xfrm>
                <a:custGeom>
                  <a:avLst/>
                  <a:gdLst/>
                  <a:ahLst/>
                  <a:cxnLst>
                    <a:cxn ang="0">
                      <a:pos x="0" y="256"/>
                    </a:cxn>
                    <a:cxn ang="0">
                      <a:pos x="0" y="0"/>
                    </a:cxn>
                  </a:cxnLst>
                  <a:rect l="0" t="0" r="r" b="b"/>
                  <a:pathLst>
                    <a:path w="1" h="257">
                      <a:moveTo>
                        <a:pt x="0" y="256"/>
                      </a:moveTo>
                      <a:lnTo>
                        <a:pt x="0" y="0"/>
                      </a:lnTo>
                    </a:path>
                  </a:pathLst>
                </a:custGeom>
                <a:noFill/>
                <a:ln w="25400" cap="rnd" cmpd="sng">
                  <a:solidFill>
                    <a:schemeClr val="tx1"/>
                  </a:solidFill>
                  <a:prstDash val="solid"/>
                  <a:round/>
                  <a:headEnd type="triangle" w="med" len="med"/>
                  <a:tailEnd type="none" w="med" len="med"/>
                </a:ln>
                <a:effectLst/>
              </p:spPr>
              <p:txBody>
                <a:bodyPr>
                  <a:prstTxWarp prst="textNoShape">
                    <a:avLst/>
                  </a:prstTxWarp>
                </a:bodyPr>
                <a:lstStyle/>
                <a:p>
                  <a:pPr eaLnBrk="1" hangingPunct="1">
                    <a:spcBef>
                      <a:spcPct val="0"/>
                    </a:spcBef>
                  </a:pPr>
                  <a:endParaRPr lang="en-US" sz="2400">
                    <a:solidFill>
                      <a:srgbClr val="000000"/>
                    </a:solidFill>
                    <a:latin typeface="Calibri"/>
                    <a:ea typeface="ＭＳ Ｐゴシック"/>
                    <a:cs typeface="Calibri"/>
                  </a:endParaRPr>
                </a:p>
              </p:txBody>
            </p:sp>
            <p:sp>
              <p:nvSpPr>
                <p:cNvPr id="47" name="Freeform 74"/>
                <p:cNvSpPr>
                  <a:spLocks/>
                </p:cNvSpPr>
                <p:nvPr/>
              </p:nvSpPr>
              <p:spPr bwMode="auto">
                <a:xfrm>
                  <a:off x="3079" y="2248"/>
                  <a:ext cx="1" cy="201"/>
                </a:xfrm>
                <a:custGeom>
                  <a:avLst/>
                  <a:gdLst/>
                  <a:ahLst/>
                  <a:cxnLst>
                    <a:cxn ang="0">
                      <a:pos x="0" y="200"/>
                    </a:cxn>
                    <a:cxn ang="0">
                      <a:pos x="0" y="0"/>
                    </a:cxn>
                  </a:cxnLst>
                  <a:rect l="0" t="0" r="r" b="b"/>
                  <a:pathLst>
                    <a:path w="1" h="201">
                      <a:moveTo>
                        <a:pt x="0" y="200"/>
                      </a:moveTo>
                      <a:lnTo>
                        <a:pt x="0" y="0"/>
                      </a:lnTo>
                    </a:path>
                  </a:pathLst>
                </a:custGeom>
                <a:noFill/>
                <a:ln w="25400" cap="rnd" cmpd="sng">
                  <a:solidFill>
                    <a:schemeClr val="tx1"/>
                  </a:solidFill>
                  <a:prstDash val="solid"/>
                  <a:round/>
                  <a:headEnd type="triangle" w="med" len="med"/>
                  <a:tailEnd type="none" w="med" len="med"/>
                </a:ln>
                <a:effectLst/>
              </p:spPr>
              <p:txBody>
                <a:bodyPr>
                  <a:prstTxWarp prst="textNoShape">
                    <a:avLst/>
                  </a:prstTxWarp>
                </a:bodyPr>
                <a:lstStyle/>
                <a:p>
                  <a:pPr eaLnBrk="1" hangingPunct="1">
                    <a:spcBef>
                      <a:spcPct val="0"/>
                    </a:spcBef>
                  </a:pPr>
                  <a:endParaRPr lang="en-US" sz="2400">
                    <a:solidFill>
                      <a:srgbClr val="000000"/>
                    </a:solidFill>
                    <a:latin typeface="Calibri"/>
                    <a:ea typeface="ＭＳ Ｐゴシック"/>
                    <a:cs typeface="Calibri"/>
                  </a:endParaRPr>
                </a:p>
              </p:txBody>
            </p:sp>
            <p:sp>
              <p:nvSpPr>
                <p:cNvPr id="48" name="Rectangle 75"/>
                <p:cNvSpPr>
                  <a:spLocks noChangeArrowheads="1"/>
                </p:cNvSpPr>
                <p:nvPr/>
              </p:nvSpPr>
              <p:spPr bwMode="auto">
                <a:xfrm>
                  <a:off x="2958" y="2454"/>
                  <a:ext cx="196" cy="274"/>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1" hangingPunct="1">
                    <a:spcBef>
                      <a:spcPct val="0"/>
                    </a:spcBef>
                  </a:pPr>
                  <a:r>
                    <a:rPr lang="en-US" sz="2000">
                      <a:solidFill>
                        <a:srgbClr val="000000"/>
                      </a:solidFill>
                      <a:latin typeface="Calibri"/>
                      <a:ea typeface="ＭＳ Ｐゴシック"/>
                      <a:cs typeface="Calibri"/>
                    </a:rPr>
                    <a:t>=</a:t>
                  </a:r>
                </a:p>
              </p:txBody>
            </p:sp>
            <p:sp>
              <p:nvSpPr>
                <p:cNvPr id="49" name="Rectangle 76"/>
                <p:cNvSpPr>
                  <a:spLocks noChangeArrowheads="1"/>
                </p:cNvSpPr>
                <p:nvPr/>
              </p:nvSpPr>
              <p:spPr bwMode="auto">
                <a:xfrm>
                  <a:off x="2726" y="2976"/>
                  <a:ext cx="529" cy="274"/>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1" hangingPunct="1">
                    <a:spcBef>
                      <a:spcPct val="0"/>
                    </a:spcBef>
                  </a:pPr>
                  <a:r>
                    <a:rPr lang="en-US" sz="2000">
                      <a:solidFill>
                        <a:srgbClr val="000000"/>
                      </a:solidFill>
                      <a:latin typeface="Calibri"/>
                      <a:ea typeface="ＭＳ Ｐゴシック"/>
                      <a:cs typeface="Calibri"/>
                    </a:rPr>
                    <a:t>match</a:t>
                  </a:r>
                </a:p>
              </p:txBody>
            </p:sp>
            <p:grpSp>
              <p:nvGrpSpPr>
                <p:cNvPr id="50" name="Group 77"/>
                <p:cNvGrpSpPr>
                  <a:grpSpLocks/>
                </p:cNvGrpSpPr>
                <p:nvPr/>
              </p:nvGrpSpPr>
              <p:grpSpPr bwMode="auto">
                <a:xfrm>
                  <a:off x="3000" y="1452"/>
                  <a:ext cx="41" cy="328"/>
                  <a:chOff x="3001" y="1540"/>
                  <a:chExt cx="41" cy="328"/>
                </a:xfrm>
              </p:grpSpPr>
              <p:sp>
                <p:nvSpPr>
                  <p:cNvPr id="51" name="Oval 78"/>
                  <p:cNvSpPr>
                    <a:spLocks noChangeArrowheads="1"/>
                  </p:cNvSpPr>
                  <p:nvPr/>
                </p:nvSpPr>
                <p:spPr bwMode="auto">
                  <a:xfrm>
                    <a:off x="3001" y="1540"/>
                    <a:ext cx="41" cy="40"/>
                  </a:xfrm>
                  <a:prstGeom prst="ellipse">
                    <a:avLst/>
                  </a:prstGeom>
                  <a:solidFill>
                    <a:schemeClr val="tx1"/>
                  </a:solidFill>
                  <a:ln w="127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srgbClr val="000000"/>
                      </a:solidFill>
                      <a:latin typeface="Calibri"/>
                      <a:ea typeface="ＭＳ Ｐゴシック"/>
                      <a:cs typeface="Calibri"/>
                    </a:endParaRPr>
                  </a:p>
                </p:txBody>
              </p:sp>
              <p:sp>
                <p:nvSpPr>
                  <p:cNvPr id="52" name="Oval 79"/>
                  <p:cNvSpPr>
                    <a:spLocks noChangeArrowheads="1"/>
                  </p:cNvSpPr>
                  <p:nvPr/>
                </p:nvSpPr>
                <p:spPr bwMode="auto">
                  <a:xfrm>
                    <a:off x="3001" y="1636"/>
                    <a:ext cx="41" cy="40"/>
                  </a:xfrm>
                  <a:prstGeom prst="ellipse">
                    <a:avLst/>
                  </a:prstGeom>
                  <a:solidFill>
                    <a:schemeClr val="tx1"/>
                  </a:solidFill>
                  <a:ln w="127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srgbClr val="000000"/>
                      </a:solidFill>
                      <a:latin typeface="Calibri"/>
                      <a:ea typeface="ＭＳ Ｐゴシック"/>
                      <a:cs typeface="Calibri"/>
                    </a:endParaRPr>
                  </a:p>
                </p:txBody>
              </p:sp>
              <p:sp>
                <p:nvSpPr>
                  <p:cNvPr id="53" name="Oval 80"/>
                  <p:cNvSpPr>
                    <a:spLocks noChangeArrowheads="1"/>
                  </p:cNvSpPr>
                  <p:nvPr/>
                </p:nvSpPr>
                <p:spPr bwMode="auto">
                  <a:xfrm>
                    <a:off x="3001" y="1732"/>
                    <a:ext cx="41" cy="40"/>
                  </a:xfrm>
                  <a:prstGeom prst="ellipse">
                    <a:avLst/>
                  </a:prstGeom>
                  <a:solidFill>
                    <a:schemeClr val="tx1"/>
                  </a:solidFill>
                  <a:ln w="127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srgbClr val="000000"/>
                      </a:solidFill>
                      <a:latin typeface="Calibri"/>
                      <a:ea typeface="ＭＳ Ｐゴシック"/>
                      <a:cs typeface="Calibri"/>
                    </a:endParaRPr>
                  </a:p>
                </p:txBody>
              </p:sp>
              <p:sp>
                <p:nvSpPr>
                  <p:cNvPr id="54" name="Oval 81"/>
                  <p:cNvSpPr>
                    <a:spLocks noChangeArrowheads="1"/>
                  </p:cNvSpPr>
                  <p:nvPr/>
                </p:nvSpPr>
                <p:spPr bwMode="auto">
                  <a:xfrm>
                    <a:off x="3001" y="1828"/>
                    <a:ext cx="41" cy="40"/>
                  </a:xfrm>
                  <a:prstGeom prst="ellipse">
                    <a:avLst/>
                  </a:prstGeom>
                  <a:solidFill>
                    <a:schemeClr val="tx1"/>
                  </a:solidFill>
                  <a:ln w="127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srgbClr val="000000"/>
                      </a:solidFill>
                      <a:latin typeface="Calibri"/>
                      <a:ea typeface="ＭＳ Ｐゴシック"/>
                      <a:cs typeface="Calibri"/>
                    </a:endParaRPr>
                  </a:p>
                </p:txBody>
              </p:sp>
            </p:grpSp>
          </p:grpSp>
          <p:grpSp>
            <p:nvGrpSpPr>
              <p:cNvPr id="24" name="Group 82"/>
              <p:cNvGrpSpPr>
                <a:grpSpLocks/>
              </p:cNvGrpSpPr>
              <p:nvPr/>
            </p:nvGrpSpPr>
            <p:grpSpPr bwMode="auto">
              <a:xfrm>
                <a:off x="4066" y="783"/>
                <a:ext cx="1048" cy="2472"/>
                <a:chOff x="3636" y="858"/>
                <a:chExt cx="1048" cy="2472"/>
              </a:xfrm>
            </p:grpSpPr>
            <p:grpSp>
              <p:nvGrpSpPr>
                <p:cNvPr id="25" name="Group 83"/>
                <p:cNvGrpSpPr>
                  <a:grpSpLocks/>
                </p:cNvGrpSpPr>
                <p:nvPr/>
              </p:nvGrpSpPr>
              <p:grpSpPr bwMode="auto">
                <a:xfrm>
                  <a:off x="3636" y="904"/>
                  <a:ext cx="1048" cy="1424"/>
                  <a:chOff x="3636" y="904"/>
                  <a:chExt cx="1048" cy="1424"/>
                </a:xfrm>
              </p:grpSpPr>
              <p:sp>
                <p:nvSpPr>
                  <p:cNvPr id="35" name="Rectangle 84"/>
                  <p:cNvSpPr>
                    <a:spLocks noChangeArrowheads="1"/>
                  </p:cNvSpPr>
                  <p:nvPr/>
                </p:nvSpPr>
                <p:spPr bwMode="auto">
                  <a:xfrm>
                    <a:off x="3640" y="904"/>
                    <a:ext cx="1040" cy="1424"/>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eaLnBrk="1" hangingPunct="1">
                      <a:spcBef>
                        <a:spcPct val="0"/>
                      </a:spcBef>
                    </a:pPr>
                    <a:endParaRPr lang="en-US" sz="2400">
                      <a:solidFill>
                        <a:srgbClr val="000000"/>
                      </a:solidFill>
                      <a:latin typeface="Calibri"/>
                      <a:ea typeface="ＭＳ Ｐゴシック"/>
                      <a:cs typeface="Calibri"/>
                    </a:endParaRPr>
                  </a:p>
                </p:txBody>
              </p:sp>
              <p:sp>
                <p:nvSpPr>
                  <p:cNvPr id="36" name="Line 85"/>
                  <p:cNvSpPr>
                    <a:spLocks noChangeShapeType="1"/>
                  </p:cNvSpPr>
                  <p:nvPr/>
                </p:nvSpPr>
                <p:spPr bwMode="auto">
                  <a:xfrm>
                    <a:off x="3636" y="1040"/>
                    <a:ext cx="1048" cy="0"/>
                  </a:xfrm>
                  <a:prstGeom prst="line">
                    <a:avLst/>
                  </a:prstGeom>
                  <a:noFill/>
                  <a:ln w="127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srgbClr val="000000"/>
                      </a:solidFill>
                      <a:latin typeface="Calibri"/>
                      <a:ea typeface="ＭＳ Ｐゴシック"/>
                      <a:cs typeface="Calibri"/>
                    </a:endParaRPr>
                  </a:p>
                </p:txBody>
              </p:sp>
              <p:sp>
                <p:nvSpPr>
                  <p:cNvPr id="37" name="Line 86"/>
                  <p:cNvSpPr>
                    <a:spLocks noChangeShapeType="1"/>
                  </p:cNvSpPr>
                  <p:nvPr/>
                </p:nvSpPr>
                <p:spPr bwMode="auto">
                  <a:xfrm>
                    <a:off x="3636" y="1184"/>
                    <a:ext cx="1048" cy="0"/>
                  </a:xfrm>
                  <a:prstGeom prst="line">
                    <a:avLst/>
                  </a:prstGeom>
                  <a:noFill/>
                  <a:ln w="127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srgbClr val="000000"/>
                      </a:solidFill>
                      <a:latin typeface="Calibri"/>
                      <a:ea typeface="ＭＳ Ｐゴシック"/>
                      <a:cs typeface="Calibri"/>
                    </a:endParaRPr>
                  </a:p>
                </p:txBody>
              </p:sp>
              <p:sp>
                <p:nvSpPr>
                  <p:cNvPr id="38" name="Line 87"/>
                  <p:cNvSpPr>
                    <a:spLocks noChangeShapeType="1"/>
                  </p:cNvSpPr>
                  <p:nvPr/>
                </p:nvSpPr>
                <p:spPr bwMode="auto">
                  <a:xfrm>
                    <a:off x="3636" y="1328"/>
                    <a:ext cx="1048" cy="0"/>
                  </a:xfrm>
                  <a:prstGeom prst="line">
                    <a:avLst/>
                  </a:prstGeom>
                  <a:noFill/>
                  <a:ln w="127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srgbClr val="000000"/>
                      </a:solidFill>
                      <a:latin typeface="Calibri"/>
                      <a:ea typeface="ＭＳ Ｐゴシック"/>
                      <a:cs typeface="Calibri"/>
                    </a:endParaRPr>
                  </a:p>
                </p:txBody>
              </p:sp>
              <p:sp>
                <p:nvSpPr>
                  <p:cNvPr id="39" name="Line 88"/>
                  <p:cNvSpPr>
                    <a:spLocks noChangeShapeType="1"/>
                  </p:cNvSpPr>
                  <p:nvPr/>
                </p:nvSpPr>
                <p:spPr bwMode="auto">
                  <a:xfrm>
                    <a:off x="3636" y="1472"/>
                    <a:ext cx="1048" cy="0"/>
                  </a:xfrm>
                  <a:prstGeom prst="line">
                    <a:avLst/>
                  </a:prstGeom>
                  <a:noFill/>
                  <a:ln w="127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srgbClr val="000000"/>
                      </a:solidFill>
                      <a:latin typeface="Calibri"/>
                      <a:ea typeface="ＭＳ Ｐゴシック"/>
                      <a:cs typeface="Calibri"/>
                    </a:endParaRPr>
                  </a:p>
                </p:txBody>
              </p:sp>
              <p:sp>
                <p:nvSpPr>
                  <p:cNvPr id="40" name="Line 89"/>
                  <p:cNvSpPr>
                    <a:spLocks noChangeShapeType="1"/>
                  </p:cNvSpPr>
                  <p:nvPr/>
                </p:nvSpPr>
                <p:spPr bwMode="auto">
                  <a:xfrm>
                    <a:off x="3636" y="1904"/>
                    <a:ext cx="1048" cy="0"/>
                  </a:xfrm>
                  <a:prstGeom prst="line">
                    <a:avLst/>
                  </a:prstGeom>
                  <a:noFill/>
                  <a:ln w="127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srgbClr val="000000"/>
                      </a:solidFill>
                      <a:latin typeface="Calibri"/>
                      <a:ea typeface="ＭＳ Ｐゴシック"/>
                      <a:cs typeface="Calibri"/>
                    </a:endParaRPr>
                  </a:p>
                </p:txBody>
              </p:sp>
              <p:sp>
                <p:nvSpPr>
                  <p:cNvPr id="41" name="Line 90"/>
                  <p:cNvSpPr>
                    <a:spLocks noChangeShapeType="1"/>
                  </p:cNvSpPr>
                  <p:nvPr/>
                </p:nvSpPr>
                <p:spPr bwMode="auto">
                  <a:xfrm>
                    <a:off x="3636" y="2048"/>
                    <a:ext cx="1048" cy="0"/>
                  </a:xfrm>
                  <a:prstGeom prst="line">
                    <a:avLst/>
                  </a:prstGeom>
                  <a:noFill/>
                  <a:ln w="127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srgbClr val="000000"/>
                      </a:solidFill>
                      <a:latin typeface="Calibri"/>
                      <a:ea typeface="ＭＳ Ｐゴシック"/>
                      <a:cs typeface="Calibri"/>
                    </a:endParaRPr>
                  </a:p>
                </p:txBody>
              </p:sp>
              <p:sp>
                <p:nvSpPr>
                  <p:cNvPr id="42" name="Line 91"/>
                  <p:cNvSpPr>
                    <a:spLocks noChangeShapeType="1"/>
                  </p:cNvSpPr>
                  <p:nvPr/>
                </p:nvSpPr>
                <p:spPr bwMode="auto">
                  <a:xfrm>
                    <a:off x="3636" y="2192"/>
                    <a:ext cx="1048" cy="0"/>
                  </a:xfrm>
                  <a:prstGeom prst="line">
                    <a:avLst/>
                  </a:prstGeom>
                  <a:noFill/>
                  <a:ln w="127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srgbClr val="000000"/>
                      </a:solidFill>
                      <a:latin typeface="Calibri"/>
                      <a:ea typeface="ＭＳ Ｐゴシック"/>
                      <a:cs typeface="Calibri"/>
                    </a:endParaRPr>
                  </a:p>
                </p:txBody>
              </p:sp>
            </p:grpSp>
            <p:sp>
              <p:nvSpPr>
                <p:cNvPr id="26" name="Rectangle 92"/>
                <p:cNvSpPr>
                  <a:spLocks noChangeArrowheads="1"/>
                </p:cNvSpPr>
                <p:nvPr/>
              </p:nvSpPr>
              <p:spPr bwMode="auto">
                <a:xfrm>
                  <a:off x="3831" y="858"/>
                  <a:ext cx="620" cy="232"/>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1" hangingPunct="1">
                    <a:spcBef>
                      <a:spcPct val="0"/>
                    </a:spcBef>
                  </a:pPr>
                  <a:r>
                    <a:rPr lang="en-US" sz="2400">
                      <a:solidFill>
                        <a:srgbClr val="000000"/>
                      </a:solidFill>
                      <a:latin typeface="Calibri"/>
                      <a:ea typeface="ＭＳ Ｐゴシック"/>
                      <a:cs typeface="Calibri"/>
                    </a:rPr>
                    <a:t>predicted</a:t>
                  </a:r>
                </a:p>
              </p:txBody>
            </p:sp>
            <p:sp>
              <p:nvSpPr>
                <p:cNvPr id="27" name="Freeform 93"/>
                <p:cNvSpPr>
                  <a:spLocks/>
                </p:cNvSpPr>
                <p:nvPr/>
              </p:nvSpPr>
              <p:spPr bwMode="auto">
                <a:xfrm>
                  <a:off x="4176" y="2336"/>
                  <a:ext cx="1" cy="737"/>
                </a:xfrm>
                <a:custGeom>
                  <a:avLst/>
                  <a:gdLst/>
                  <a:ahLst/>
                  <a:cxnLst>
                    <a:cxn ang="0">
                      <a:pos x="0" y="736"/>
                    </a:cxn>
                    <a:cxn ang="0">
                      <a:pos x="0" y="0"/>
                    </a:cxn>
                  </a:cxnLst>
                  <a:rect l="0" t="0" r="r" b="b"/>
                  <a:pathLst>
                    <a:path w="1" h="737">
                      <a:moveTo>
                        <a:pt x="0" y="736"/>
                      </a:moveTo>
                      <a:lnTo>
                        <a:pt x="0" y="0"/>
                      </a:lnTo>
                    </a:path>
                  </a:pathLst>
                </a:custGeom>
                <a:noFill/>
                <a:ln w="25400" cap="rnd" cmpd="sng">
                  <a:solidFill>
                    <a:schemeClr val="tx1"/>
                  </a:solidFill>
                  <a:prstDash val="solid"/>
                  <a:round/>
                  <a:headEnd type="triangle" w="med" len="med"/>
                  <a:tailEnd type="none" w="med" len="med"/>
                </a:ln>
                <a:effectLst/>
              </p:spPr>
              <p:txBody>
                <a:bodyPr>
                  <a:prstTxWarp prst="textNoShape">
                    <a:avLst/>
                  </a:prstTxWarp>
                </a:bodyPr>
                <a:lstStyle/>
                <a:p>
                  <a:pPr eaLnBrk="1" hangingPunct="1">
                    <a:spcBef>
                      <a:spcPct val="0"/>
                    </a:spcBef>
                  </a:pPr>
                  <a:endParaRPr lang="en-US" sz="2400">
                    <a:solidFill>
                      <a:srgbClr val="000000"/>
                    </a:solidFill>
                    <a:latin typeface="Calibri"/>
                    <a:ea typeface="ＭＳ Ｐゴシック"/>
                    <a:cs typeface="Calibri"/>
                  </a:endParaRPr>
                </a:p>
              </p:txBody>
            </p:sp>
            <p:sp>
              <p:nvSpPr>
                <p:cNvPr id="28" name="Rectangle 94"/>
                <p:cNvSpPr>
                  <a:spLocks noChangeArrowheads="1"/>
                </p:cNvSpPr>
                <p:nvPr/>
              </p:nvSpPr>
              <p:spPr bwMode="auto">
                <a:xfrm>
                  <a:off x="3855" y="3056"/>
                  <a:ext cx="513" cy="274"/>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1" hangingPunct="1">
                    <a:spcBef>
                      <a:spcPct val="0"/>
                    </a:spcBef>
                  </a:pPr>
                  <a:r>
                    <a:rPr lang="en-US" sz="2000">
                      <a:solidFill>
                        <a:srgbClr val="000000"/>
                      </a:solidFill>
                      <a:latin typeface="Calibri"/>
                      <a:ea typeface="ＭＳ Ｐゴシック"/>
                      <a:cs typeface="Calibri"/>
                    </a:rPr>
                    <a:t>target</a:t>
                  </a:r>
                </a:p>
              </p:txBody>
            </p:sp>
            <p:grpSp>
              <p:nvGrpSpPr>
                <p:cNvPr id="29" name="Group 95"/>
                <p:cNvGrpSpPr>
                  <a:grpSpLocks/>
                </p:cNvGrpSpPr>
                <p:nvPr/>
              </p:nvGrpSpPr>
              <p:grpSpPr bwMode="auto">
                <a:xfrm>
                  <a:off x="4121" y="1540"/>
                  <a:ext cx="41" cy="328"/>
                  <a:chOff x="4121" y="1540"/>
                  <a:chExt cx="41" cy="328"/>
                </a:xfrm>
              </p:grpSpPr>
              <p:sp>
                <p:nvSpPr>
                  <p:cNvPr id="31" name="Oval 96"/>
                  <p:cNvSpPr>
                    <a:spLocks noChangeArrowheads="1"/>
                  </p:cNvSpPr>
                  <p:nvPr/>
                </p:nvSpPr>
                <p:spPr bwMode="auto">
                  <a:xfrm>
                    <a:off x="4121" y="1540"/>
                    <a:ext cx="41" cy="40"/>
                  </a:xfrm>
                  <a:prstGeom prst="ellipse">
                    <a:avLst/>
                  </a:prstGeom>
                  <a:solidFill>
                    <a:schemeClr val="tx1"/>
                  </a:solidFill>
                  <a:ln w="127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srgbClr val="000000"/>
                      </a:solidFill>
                      <a:latin typeface="Calibri"/>
                      <a:ea typeface="ＭＳ Ｐゴシック"/>
                      <a:cs typeface="Calibri"/>
                    </a:endParaRPr>
                  </a:p>
                </p:txBody>
              </p:sp>
              <p:sp>
                <p:nvSpPr>
                  <p:cNvPr id="32" name="Oval 97"/>
                  <p:cNvSpPr>
                    <a:spLocks noChangeArrowheads="1"/>
                  </p:cNvSpPr>
                  <p:nvPr/>
                </p:nvSpPr>
                <p:spPr bwMode="auto">
                  <a:xfrm>
                    <a:off x="4121" y="1636"/>
                    <a:ext cx="41" cy="40"/>
                  </a:xfrm>
                  <a:prstGeom prst="ellipse">
                    <a:avLst/>
                  </a:prstGeom>
                  <a:solidFill>
                    <a:schemeClr val="tx1"/>
                  </a:solidFill>
                  <a:ln w="127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srgbClr val="000000"/>
                      </a:solidFill>
                      <a:latin typeface="Calibri"/>
                      <a:ea typeface="ＭＳ Ｐゴシック"/>
                      <a:cs typeface="Calibri"/>
                    </a:endParaRPr>
                  </a:p>
                </p:txBody>
              </p:sp>
              <p:sp>
                <p:nvSpPr>
                  <p:cNvPr id="33" name="Oval 98"/>
                  <p:cNvSpPr>
                    <a:spLocks noChangeArrowheads="1"/>
                  </p:cNvSpPr>
                  <p:nvPr/>
                </p:nvSpPr>
                <p:spPr bwMode="auto">
                  <a:xfrm>
                    <a:off x="4121" y="1732"/>
                    <a:ext cx="41" cy="40"/>
                  </a:xfrm>
                  <a:prstGeom prst="ellipse">
                    <a:avLst/>
                  </a:prstGeom>
                  <a:solidFill>
                    <a:schemeClr val="tx1"/>
                  </a:solidFill>
                  <a:ln w="127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srgbClr val="000000"/>
                      </a:solidFill>
                      <a:latin typeface="Calibri"/>
                      <a:ea typeface="ＭＳ Ｐゴシック"/>
                      <a:cs typeface="Calibri"/>
                    </a:endParaRPr>
                  </a:p>
                </p:txBody>
              </p:sp>
              <p:sp>
                <p:nvSpPr>
                  <p:cNvPr id="34" name="Oval 99"/>
                  <p:cNvSpPr>
                    <a:spLocks noChangeArrowheads="1"/>
                  </p:cNvSpPr>
                  <p:nvPr/>
                </p:nvSpPr>
                <p:spPr bwMode="auto">
                  <a:xfrm>
                    <a:off x="4121" y="1828"/>
                    <a:ext cx="41" cy="40"/>
                  </a:xfrm>
                  <a:prstGeom prst="ellipse">
                    <a:avLst/>
                  </a:prstGeom>
                  <a:solidFill>
                    <a:schemeClr val="tx1"/>
                  </a:solidFill>
                  <a:ln w="127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srgbClr val="000000"/>
                      </a:solidFill>
                      <a:latin typeface="Calibri"/>
                      <a:ea typeface="ＭＳ Ｐゴシック"/>
                      <a:cs typeface="Calibri"/>
                    </a:endParaRPr>
                  </a:p>
                </p:txBody>
              </p:sp>
            </p:grpSp>
            <p:sp>
              <p:nvSpPr>
                <p:cNvPr id="30" name="Rectangle 100"/>
                <p:cNvSpPr>
                  <a:spLocks noChangeArrowheads="1"/>
                </p:cNvSpPr>
                <p:nvPr/>
              </p:nvSpPr>
              <p:spPr bwMode="auto">
                <a:xfrm>
                  <a:off x="3899" y="979"/>
                  <a:ext cx="600" cy="232"/>
                </a:xfrm>
                <a:prstGeom prst="rect">
                  <a:avLst/>
                </a:prstGeom>
                <a:noFill/>
                <a:ln w="25400">
                  <a:noFill/>
                  <a:miter lim="800000"/>
                  <a:headEnd/>
                  <a:tailEnd/>
                </a:ln>
                <a:effectLst/>
              </p:spPr>
              <p:txBody>
                <a:bodyPr wrap="none" lIns="90488" tIns="44450" rIns="90488" bIns="44450">
                  <a:prstTxWarp prst="textNoShape">
                    <a:avLst/>
                  </a:prstTxWarp>
                  <a:spAutoFit/>
                </a:bodyPr>
                <a:lstStyle/>
                <a:p>
                  <a:pPr eaLnBrk="1" hangingPunct="1">
                    <a:spcBef>
                      <a:spcPct val="0"/>
                    </a:spcBef>
                  </a:pPr>
                  <a:r>
                    <a:rPr lang="en-US" sz="2400">
                      <a:solidFill>
                        <a:srgbClr val="000000"/>
                      </a:solidFill>
                      <a:latin typeface="Calibri"/>
                      <a:ea typeface="ＭＳ Ｐゴシック"/>
                      <a:cs typeface="Calibri"/>
                    </a:rPr>
                    <a:t>target PC</a:t>
                  </a:r>
                </a:p>
              </p:txBody>
            </p:sp>
          </p:grpSp>
        </p:grpSp>
        <p:sp>
          <p:nvSpPr>
            <p:cNvPr id="21" name="Freeform 101"/>
            <p:cNvSpPr>
              <a:spLocks/>
            </p:cNvSpPr>
            <p:nvPr/>
          </p:nvSpPr>
          <p:spPr bwMode="auto">
            <a:xfrm>
              <a:off x="1392" y="1680"/>
              <a:ext cx="1536" cy="912"/>
            </a:xfrm>
            <a:custGeom>
              <a:avLst/>
              <a:gdLst/>
              <a:ahLst/>
              <a:cxnLst>
                <a:cxn ang="0">
                  <a:pos x="0" y="0"/>
                </a:cxn>
                <a:cxn ang="0">
                  <a:pos x="0" y="912"/>
                </a:cxn>
                <a:cxn ang="0">
                  <a:pos x="1536" y="912"/>
                </a:cxn>
              </a:cxnLst>
              <a:rect l="0" t="0" r="r" b="b"/>
              <a:pathLst>
                <a:path w="1536" h="912">
                  <a:moveTo>
                    <a:pt x="0" y="0"/>
                  </a:moveTo>
                  <a:lnTo>
                    <a:pt x="0" y="912"/>
                  </a:lnTo>
                  <a:lnTo>
                    <a:pt x="1536" y="912"/>
                  </a:lnTo>
                </a:path>
              </a:pathLst>
            </a:custGeom>
            <a:noFill/>
            <a:ln w="25400" cap="flat" cmpd="sng">
              <a:solidFill>
                <a:schemeClr val="tx1"/>
              </a:solidFill>
              <a:prstDash val="solid"/>
              <a:round/>
              <a:headEnd type="none" w="med" len="med"/>
              <a:tailEnd type="triangle" w="med" len="med"/>
            </a:ln>
            <a:effectLst/>
          </p:spPr>
          <p:txBody>
            <a:bodyPr wrap="none" anchor="ctr">
              <a:prstTxWarp prst="textNoShape">
                <a:avLst/>
              </a:prstTxWarp>
            </a:bodyPr>
            <a:lstStyle/>
            <a:p>
              <a:pPr eaLnBrk="1" hangingPunct="1">
                <a:spcBef>
                  <a:spcPct val="0"/>
                </a:spcBef>
              </a:pPr>
              <a:endParaRPr lang="en-US" sz="2400">
                <a:solidFill>
                  <a:srgbClr val="000000"/>
                </a:solidFill>
                <a:latin typeface="Calibri"/>
                <a:ea typeface="ＭＳ Ｐゴシック"/>
                <a:cs typeface="Calibri"/>
              </a:endParaRPr>
            </a:p>
          </p:txBody>
        </p:sp>
      </p:grpSp>
    </p:spTree>
    <p:extLst>
      <p:ext uri="{BB962C8B-B14F-4D97-AF65-F5344CB8AC3E}">
        <p14:creationId xmlns:p14="http://schemas.microsoft.com/office/powerpoint/2010/main" val="2626934159"/>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141</a:t>
            </a:fld>
            <a:endParaRPr lang="en-US" altLang="en-US"/>
          </a:p>
        </p:txBody>
      </p:sp>
      <p:sp>
        <p:nvSpPr>
          <p:cNvPr id="45059" name="Text Box 2"/>
          <p:cNvSpPr txBox="1">
            <a:spLocks noChangeArrowheads="1"/>
          </p:cNvSpPr>
          <p:nvPr/>
        </p:nvSpPr>
        <p:spPr bwMode="auto">
          <a:xfrm>
            <a:off x="441324" y="396875"/>
            <a:ext cx="802534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Combining BTB and BHT</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1" name="Text Box 4"/>
          <p:cNvSpPr txBox="1">
            <a:spLocks noChangeArrowheads="1"/>
          </p:cNvSpPr>
          <p:nvPr/>
        </p:nvSpPr>
        <p:spPr bwMode="auto">
          <a:xfrm>
            <a:off x="381000" y="1266251"/>
            <a:ext cx="8487833"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
                <a:srgbClr val="CC0000"/>
              </a:buClr>
            </a:pPr>
            <a:r>
              <a:rPr lang="en-US" altLang="en-US" sz="2400" dirty="0">
                <a:latin typeface="Arial" panose="020B0604020202020204" pitchFamily="34" charset="0"/>
              </a:rPr>
              <a:t> BTB entries are considerably more expensive than BHT, but can redirect fetches at earlier stage in pipeline and can accelerate indirect branches (JR)</a:t>
            </a:r>
          </a:p>
          <a:p>
            <a:pPr>
              <a:spcBef>
                <a:spcPct val="0"/>
              </a:spcBef>
              <a:buClr>
                <a:srgbClr val="CC0000"/>
              </a:buClr>
            </a:pPr>
            <a:endParaRPr lang="en-US" altLang="en-US" sz="1000" dirty="0">
              <a:latin typeface="Arial" panose="020B0604020202020204" pitchFamily="34" charset="0"/>
            </a:endParaRPr>
          </a:p>
          <a:p>
            <a:pPr>
              <a:spcBef>
                <a:spcPct val="0"/>
              </a:spcBef>
              <a:buClr>
                <a:srgbClr val="CC0000"/>
              </a:buClr>
            </a:pPr>
            <a:r>
              <a:rPr lang="en-US" altLang="en-US" sz="2400" dirty="0">
                <a:latin typeface="Arial" panose="020B0604020202020204" pitchFamily="34" charset="0"/>
              </a:rPr>
              <a:t> BHT can hold many more entries and is more accurate</a:t>
            </a:r>
          </a:p>
        </p:txBody>
      </p:sp>
      <p:grpSp>
        <p:nvGrpSpPr>
          <p:cNvPr id="6" name="Group 4"/>
          <p:cNvGrpSpPr>
            <a:grpSpLocks/>
          </p:cNvGrpSpPr>
          <p:nvPr/>
        </p:nvGrpSpPr>
        <p:grpSpPr bwMode="auto">
          <a:xfrm>
            <a:off x="3529879" y="3006726"/>
            <a:ext cx="4445000" cy="3128963"/>
            <a:chOff x="1903" y="1867"/>
            <a:chExt cx="2800" cy="1971"/>
          </a:xfrm>
        </p:grpSpPr>
        <p:sp>
          <p:nvSpPr>
            <p:cNvPr id="7" name="Rectangle 5"/>
            <p:cNvSpPr>
              <a:spLocks noChangeArrowheads="1"/>
            </p:cNvSpPr>
            <p:nvPr/>
          </p:nvSpPr>
          <p:spPr bwMode="auto">
            <a:xfrm>
              <a:off x="3000" y="1867"/>
              <a:ext cx="116" cy="288"/>
            </a:xfrm>
            <a:prstGeom prst="rect">
              <a:avLst/>
            </a:prstGeom>
            <a:noFill/>
            <a:ln w="25400">
              <a:noFill/>
              <a:miter lim="800000"/>
              <a:headEnd/>
              <a:tailEnd/>
            </a:ln>
            <a:effectLst/>
          </p:spPr>
          <p:txBody>
            <a:bodyPr wrap="none">
              <a:prstTxWarp prst="textNoShape">
                <a:avLst/>
              </a:prstTxWarp>
              <a:spAutoFit/>
            </a:bodyPr>
            <a:lstStyle/>
            <a:p>
              <a:pPr eaLnBrk="1" hangingPunct="1">
                <a:spcBef>
                  <a:spcPct val="0"/>
                </a:spcBef>
              </a:pPr>
              <a:endParaRPr lang="en-US" sz="2400">
                <a:solidFill>
                  <a:srgbClr val="56127A"/>
                </a:solidFill>
                <a:latin typeface="Calibri"/>
                <a:ea typeface="ＭＳ Ｐゴシック"/>
                <a:cs typeface="Calibri"/>
              </a:endParaRPr>
            </a:p>
          </p:txBody>
        </p:sp>
        <p:sp>
          <p:nvSpPr>
            <p:cNvPr id="8" name="Rectangle 6"/>
            <p:cNvSpPr>
              <a:spLocks noChangeArrowheads="1"/>
            </p:cNvSpPr>
            <p:nvPr/>
          </p:nvSpPr>
          <p:spPr bwMode="auto">
            <a:xfrm>
              <a:off x="3096" y="1963"/>
              <a:ext cx="116" cy="288"/>
            </a:xfrm>
            <a:prstGeom prst="rect">
              <a:avLst/>
            </a:prstGeom>
            <a:noFill/>
            <a:ln w="25400">
              <a:noFill/>
              <a:miter lim="800000"/>
              <a:headEnd/>
              <a:tailEnd/>
            </a:ln>
            <a:effectLst/>
          </p:spPr>
          <p:txBody>
            <a:bodyPr wrap="none">
              <a:prstTxWarp prst="textNoShape">
                <a:avLst/>
              </a:prstTxWarp>
              <a:spAutoFit/>
            </a:bodyPr>
            <a:lstStyle/>
            <a:p>
              <a:pPr eaLnBrk="1" hangingPunct="1">
                <a:spcBef>
                  <a:spcPct val="0"/>
                </a:spcBef>
              </a:pPr>
              <a:endParaRPr lang="en-US" sz="2400">
                <a:solidFill>
                  <a:srgbClr val="56127A"/>
                </a:solidFill>
                <a:latin typeface="Calibri"/>
                <a:ea typeface="ＭＳ Ｐゴシック"/>
                <a:cs typeface="Calibri"/>
              </a:endParaRPr>
            </a:p>
          </p:txBody>
        </p:sp>
        <p:sp>
          <p:nvSpPr>
            <p:cNvPr id="9" name="Rectangle 7"/>
            <p:cNvSpPr>
              <a:spLocks noChangeArrowheads="1"/>
            </p:cNvSpPr>
            <p:nvPr/>
          </p:nvSpPr>
          <p:spPr bwMode="auto">
            <a:xfrm>
              <a:off x="1903" y="1902"/>
              <a:ext cx="240" cy="24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eaLnBrk="1" hangingPunct="1">
                <a:spcBef>
                  <a:spcPct val="0"/>
                </a:spcBef>
              </a:pPr>
              <a:r>
                <a:rPr lang="en-US" sz="2000">
                  <a:solidFill>
                    <a:srgbClr val="56127A"/>
                  </a:solidFill>
                  <a:latin typeface="Calibri"/>
                  <a:ea typeface="ＭＳ Ｐゴシック"/>
                  <a:cs typeface="Calibri"/>
                </a:rPr>
                <a:t>A</a:t>
              </a:r>
            </a:p>
          </p:txBody>
        </p:sp>
        <p:sp>
          <p:nvSpPr>
            <p:cNvPr id="10" name="Text Box 8"/>
            <p:cNvSpPr txBox="1">
              <a:spLocks noChangeArrowheads="1"/>
            </p:cNvSpPr>
            <p:nvPr/>
          </p:nvSpPr>
          <p:spPr bwMode="auto">
            <a:xfrm>
              <a:off x="2133" y="1906"/>
              <a:ext cx="1456" cy="252"/>
            </a:xfrm>
            <a:prstGeom prst="rect">
              <a:avLst/>
            </a:prstGeom>
            <a:noFill/>
            <a:ln w="25400">
              <a:noFill/>
              <a:miter lim="800000"/>
              <a:headEnd/>
              <a:tailEnd/>
            </a:ln>
            <a:effectLst/>
          </p:spPr>
          <p:txBody>
            <a:bodyPr wrap="none">
              <a:prstTxWarp prst="textNoShape">
                <a:avLst/>
              </a:prstTxWarp>
              <a:spAutoFit/>
            </a:bodyPr>
            <a:lstStyle/>
            <a:p>
              <a:pPr eaLnBrk="1" hangingPunct="1">
                <a:spcBef>
                  <a:spcPct val="0"/>
                </a:spcBef>
              </a:pPr>
              <a:r>
                <a:rPr lang="en-US" sz="2000">
                  <a:solidFill>
                    <a:srgbClr val="56127A"/>
                  </a:solidFill>
                  <a:latin typeface="Calibri"/>
                  <a:ea typeface="ＭＳ Ｐゴシック"/>
                  <a:cs typeface="Calibri"/>
                </a:rPr>
                <a:t> PC Generation/Mux</a:t>
              </a:r>
            </a:p>
          </p:txBody>
        </p:sp>
        <p:sp>
          <p:nvSpPr>
            <p:cNvPr id="11" name="Rectangle 9"/>
            <p:cNvSpPr>
              <a:spLocks noChangeArrowheads="1"/>
            </p:cNvSpPr>
            <p:nvPr/>
          </p:nvSpPr>
          <p:spPr bwMode="auto">
            <a:xfrm>
              <a:off x="1903" y="2142"/>
              <a:ext cx="240" cy="24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eaLnBrk="1" hangingPunct="1">
                <a:spcBef>
                  <a:spcPct val="0"/>
                </a:spcBef>
              </a:pPr>
              <a:r>
                <a:rPr lang="en-US" sz="2000">
                  <a:solidFill>
                    <a:srgbClr val="56127A"/>
                  </a:solidFill>
                  <a:latin typeface="Calibri"/>
                  <a:ea typeface="ＭＳ Ｐゴシック"/>
                  <a:cs typeface="Calibri"/>
                </a:rPr>
                <a:t>P</a:t>
              </a:r>
            </a:p>
          </p:txBody>
        </p:sp>
        <p:sp>
          <p:nvSpPr>
            <p:cNvPr id="12" name="Text Box 10"/>
            <p:cNvSpPr txBox="1">
              <a:spLocks noChangeArrowheads="1"/>
            </p:cNvSpPr>
            <p:nvPr/>
          </p:nvSpPr>
          <p:spPr bwMode="auto">
            <a:xfrm>
              <a:off x="2133" y="2146"/>
              <a:ext cx="1781" cy="252"/>
            </a:xfrm>
            <a:prstGeom prst="rect">
              <a:avLst/>
            </a:prstGeom>
            <a:noFill/>
            <a:ln w="25400">
              <a:noFill/>
              <a:miter lim="800000"/>
              <a:headEnd/>
              <a:tailEnd/>
            </a:ln>
            <a:effectLst/>
          </p:spPr>
          <p:txBody>
            <a:bodyPr wrap="none">
              <a:prstTxWarp prst="textNoShape">
                <a:avLst/>
              </a:prstTxWarp>
              <a:spAutoFit/>
            </a:bodyPr>
            <a:lstStyle/>
            <a:p>
              <a:pPr eaLnBrk="1" hangingPunct="1">
                <a:spcBef>
                  <a:spcPct val="0"/>
                </a:spcBef>
              </a:pPr>
              <a:r>
                <a:rPr lang="en-US" sz="2000">
                  <a:solidFill>
                    <a:srgbClr val="56127A"/>
                  </a:solidFill>
                  <a:latin typeface="Calibri"/>
                  <a:ea typeface="ＭＳ Ｐゴシック"/>
                  <a:cs typeface="Calibri"/>
                </a:rPr>
                <a:t> Instruction Fetch Stage 1</a:t>
              </a:r>
            </a:p>
          </p:txBody>
        </p:sp>
        <p:sp>
          <p:nvSpPr>
            <p:cNvPr id="13" name="Rectangle 11"/>
            <p:cNvSpPr>
              <a:spLocks noChangeArrowheads="1"/>
            </p:cNvSpPr>
            <p:nvPr/>
          </p:nvSpPr>
          <p:spPr bwMode="auto">
            <a:xfrm>
              <a:off x="1903" y="2382"/>
              <a:ext cx="240" cy="24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eaLnBrk="1" hangingPunct="1">
                <a:spcBef>
                  <a:spcPct val="0"/>
                </a:spcBef>
              </a:pPr>
              <a:r>
                <a:rPr lang="en-US" sz="2000">
                  <a:solidFill>
                    <a:srgbClr val="56127A"/>
                  </a:solidFill>
                  <a:latin typeface="Calibri"/>
                  <a:ea typeface="ＭＳ Ｐゴシック"/>
                  <a:cs typeface="Calibri"/>
                </a:rPr>
                <a:t>F</a:t>
              </a:r>
            </a:p>
          </p:txBody>
        </p:sp>
        <p:sp>
          <p:nvSpPr>
            <p:cNvPr id="14" name="Text Box 12"/>
            <p:cNvSpPr txBox="1">
              <a:spLocks noChangeArrowheads="1"/>
            </p:cNvSpPr>
            <p:nvPr/>
          </p:nvSpPr>
          <p:spPr bwMode="auto">
            <a:xfrm>
              <a:off x="2133" y="2386"/>
              <a:ext cx="1781" cy="252"/>
            </a:xfrm>
            <a:prstGeom prst="rect">
              <a:avLst/>
            </a:prstGeom>
            <a:noFill/>
            <a:ln w="25400">
              <a:noFill/>
              <a:miter lim="800000"/>
              <a:headEnd/>
              <a:tailEnd/>
            </a:ln>
            <a:effectLst/>
          </p:spPr>
          <p:txBody>
            <a:bodyPr wrap="none">
              <a:prstTxWarp prst="textNoShape">
                <a:avLst/>
              </a:prstTxWarp>
              <a:spAutoFit/>
            </a:bodyPr>
            <a:lstStyle/>
            <a:p>
              <a:pPr eaLnBrk="1" hangingPunct="1">
                <a:spcBef>
                  <a:spcPct val="0"/>
                </a:spcBef>
              </a:pPr>
              <a:r>
                <a:rPr lang="en-US" sz="2000">
                  <a:solidFill>
                    <a:srgbClr val="56127A"/>
                  </a:solidFill>
                  <a:latin typeface="Calibri"/>
                  <a:ea typeface="ＭＳ Ｐゴシック"/>
                  <a:cs typeface="Calibri"/>
                </a:rPr>
                <a:t> Instruction Fetch Stage 2</a:t>
              </a:r>
            </a:p>
          </p:txBody>
        </p:sp>
        <p:sp>
          <p:nvSpPr>
            <p:cNvPr id="15" name="Rectangle 13"/>
            <p:cNvSpPr>
              <a:spLocks noChangeArrowheads="1"/>
            </p:cNvSpPr>
            <p:nvPr/>
          </p:nvSpPr>
          <p:spPr bwMode="auto">
            <a:xfrm>
              <a:off x="1903" y="2622"/>
              <a:ext cx="240" cy="24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eaLnBrk="1" hangingPunct="1">
                <a:spcBef>
                  <a:spcPct val="0"/>
                </a:spcBef>
              </a:pPr>
              <a:r>
                <a:rPr lang="en-US" sz="2000">
                  <a:solidFill>
                    <a:srgbClr val="56127A"/>
                  </a:solidFill>
                  <a:latin typeface="Calibri"/>
                  <a:ea typeface="ＭＳ Ｐゴシック"/>
                  <a:cs typeface="Calibri"/>
                </a:rPr>
                <a:t>B</a:t>
              </a:r>
            </a:p>
          </p:txBody>
        </p:sp>
        <p:sp>
          <p:nvSpPr>
            <p:cNvPr id="16" name="Text Box 14"/>
            <p:cNvSpPr txBox="1">
              <a:spLocks noChangeArrowheads="1"/>
            </p:cNvSpPr>
            <p:nvPr/>
          </p:nvSpPr>
          <p:spPr bwMode="auto">
            <a:xfrm>
              <a:off x="2133" y="2626"/>
              <a:ext cx="2445" cy="252"/>
            </a:xfrm>
            <a:prstGeom prst="rect">
              <a:avLst/>
            </a:prstGeom>
            <a:noFill/>
            <a:ln w="25400">
              <a:noFill/>
              <a:miter lim="800000"/>
              <a:headEnd/>
              <a:tailEnd/>
            </a:ln>
            <a:effectLst/>
          </p:spPr>
          <p:txBody>
            <a:bodyPr wrap="none">
              <a:prstTxWarp prst="textNoShape">
                <a:avLst/>
              </a:prstTxWarp>
              <a:spAutoFit/>
            </a:bodyPr>
            <a:lstStyle/>
            <a:p>
              <a:pPr eaLnBrk="1" hangingPunct="1">
                <a:spcBef>
                  <a:spcPct val="0"/>
                </a:spcBef>
              </a:pPr>
              <a:r>
                <a:rPr lang="en-US" sz="2000">
                  <a:solidFill>
                    <a:srgbClr val="56127A"/>
                  </a:solidFill>
                  <a:latin typeface="Calibri"/>
                  <a:ea typeface="ＭＳ Ｐゴシック"/>
                  <a:cs typeface="Calibri"/>
                </a:rPr>
                <a:t> Branch Address Calc/Begin Decode</a:t>
              </a:r>
            </a:p>
          </p:txBody>
        </p:sp>
        <p:sp>
          <p:nvSpPr>
            <p:cNvPr id="17" name="Rectangle 15"/>
            <p:cNvSpPr>
              <a:spLocks noChangeArrowheads="1"/>
            </p:cNvSpPr>
            <p:nvPr/>
          </p:nvSpPr>
          <p:spPr bwMode="auto">
            <a:xfrm>
              <a:off x="1903" y="2862"/>
              <a:ext cx="240" cy="24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eaLnBrk="1" hangingPunct="1">
                <a:spcBef>
                  <a:spcPct val="0"/>
                </a:spcBef>
              </a:pPr>
              <a:r>
                <a:rPr lang="en-US" sz="2000">
                  <a:solidFill>
                    <a:srgbClr val="56127A"/>
                  </a:solidFill>
                  <a:latin typeface="Calibri"/>
                  <a:ea typeface="ＭＳ Ｐゴシック"/>
                  <a:cs typeface="Calibri"/>
                </a:rPr>
                <a:t>I</a:t>
              </a:r>
            </a:p>
          </p:txBody>
        </p:sp>
        <p:sp>
          <p:nvSpPr>
            <p:cNvPr id="18" name="Text Box 16"/>
            <p:cNvSpPr txBox="1">
              <a:spLocks noChangeArrowheads="1"/>
            </p:cNvSpPr>
            <p:nvPr/>
          </p:nvSpPr>
          <p:spPr bwMode="auto">
            <a:xfrm>
              <a:off x="2133" y="2866"/>
              <a:ext cx="1325" cy="252"/>
            </a:xfrm>
            <a:prstGeom prst="rect">
              <a:avLst/>
            </a:prstGeom>
            <a:noFill/>
            <a:ln w="25400">
              <a:noFill/>
              <a:miter lim="800000"/>
              <a:headEnd/>
              <a:tailEnd/>
            </a:ln>
            <a:effectLst/>
          </p:spPr>
          <p:txBody>
            <a:bodyPr wrap="none">
              <a:prstTxWarp prst="textNoShape">
                <a:avLst/>
              </a:prstTxWarp>
              <a:spAutoFit/>
            </a:bodyPr>
            <a:lstStyle/>
            <a:p>
              <a:pPr eaLnBrk="1" hangingPunct="1">
                <a:spcBef>
                  <a:spcPct val="0"/>
                </a:spcBef>
              </a:pPr>
              <a:r>
                <a:rPr lang="en-US" sz="2000">
                  <a:solidFill>
                    <a:srgbClr val="56127A"/>
                  </a:solidFill>
                  <a:latin typeface="Calibri"/>
                  <a:ea typeface="ＭＳ Ｐゴシック"/>
                  <a:cs typeface="Calibri"/>
                </a:rPr>
                <a:t> Complete Decode</a:t>
              </a:r>
            </a:p>
          </p:txBody>
        </p:sp>
        <p:sp>
          <p:nvSpPr>
            <p:cNvPr id="19" name="Rectangle 17"/>
            <p:cNvSpPr>
              <a:spLocks noChangeArrowheads="1"/>
            </p:cNvSpPr>
            <p:nvPr/>
          </p:nvSpPr>
          <p:spPr bwMode="auto">
            <a:xfrm>
              <a:off x="1903" y="3102"/>
              <a:ext cx="240" cy="24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eaLnBrk="1" hangingPunct="1">
                <a:spcBef>
                  <a:spcPct val="0"/>
                </a:spcBef>
              </a:pPr>
              <a:r>
                <a:rPr lang="en-US" sz="2000">
                  <a:solidFill>
                    <a:srgbClr val="56127A"/>
                  </a:solidFill>
                  <a:latin typeface="Calibri"/>
                  <a:ea typeface="ＭＳ Ｐゴシック"/>
                  <a:cs typeface="Calibri"/>
                </a:rPr>
                <a:t>J</a:t>
              </a:r>
            </a:p>
          </p:txBody>
        </p:sp>
        <p:sp>
          <p:nvSpPr>
            <p:cNvPr id="20" name="Text Box 18"/>
            <p:cNvSpPr txBox="1">
              <a:spLocks noChangeArrowheads="1"/>
            </p:cNvSpPr>
            <p:nvPr/>
          </p:nvSpPr>
          <p:spPr bwMode="auto">
            <a:xfrm>
              <a:off x="2133" y="3106"/>
              <a:ext cx="2570" cy="252"/>
            </a:xfrm>
            <a:prstGeom prst="rect">
              <a:avLst/>
            </a:prstGeom>
            <a:noFill/>
            <a:ln w="25400">
              <a:noFill/>
              <a:miter lim="800000"/>
              <a:headEnd/>
              <a:tailEnd/>
            </a:ln>
            <a:effectLst/>
          </p:spPr>
          <p:txBody>
            <a:bodyPr wrap="none">
              <a:prstTxWarp prst="textNoShape">
                <a:avLst/>
              </a:prstTxWarp>
              <a:spAutoFit/>
            </a:bodyPr>
            <a:lstStyle/>
            <a:p>
              <a:pPr eaLnBrk="1" hangingPunct="1">
                <a:spcBef>
                  <a:spcPct val="0"/>
                </a:spcBef>
              </a:pPr>
              <a:r>
                <a:rPr lang="en-US" sz="2000">
                  <a:solidFill>
                    <a:srgbClr val="56127A"/>
                  </a:solidFill>
                  <a:latin typeface="Calibri"/>
                  <a:ea typeface="ＭＳ Ｐゴシック"/>
                  <a:cs typeface="Calibri"/>
                </a:rPr>
                <a:t> Steer Instructions to Functional units</a:t>
              </a:r>
            </a:p>
          </p:txBody>
        </p:sp>
        <p:sp>
          <p:nvSpPr>
            <p:cNvPr id="21" name="Rectangle 19"/>
            <p:cNvSpPr>
              <a:spLocks noChangeArrowheads="1"/>
            </p:cNvSpPr>
            <p:nvPr/>
          </p:nvSpPr>
          <p:spPr bwMode="auto">
            <a:xfrm>
              <a:off x="1903" y="3342"/>
              <a:ext cx="240" cy="24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eaLnBrk="1" hangingPunct="1">
                <a:spcBef>
                  <a:spcPct val="0"/>
                </a:spcBef>
              </a:pPr>
              <a:r>
                <a:rPr lang="en-US" sz="2000">
                  <a:solidFill>
                    <a:srgbClr val="56127A"/>
                  </a:solidFill>
                  <a:latin typeface="Calibri"/>
                  <a:ea typeface="ＭＳ Ｐゴシック"/>
                  <a:cs typeface="Calibri"/>
                </a:rPr>
                <a:t>R</a:t>
              </a:r>
            </a:p>
          </p:txBody>
        </p:sp>
        <p:sp>
          <p:nvSpPr>
            <p:cNvPr id="22" name="Text Box 20"/>
            <p:cNvSpPr txBox="1">
              <a:spLocks noChangeArrowheads="1"/>
            </p:cNvSpPr>
            <p:nvPr/>
          </p:nvSpPr>
          <p:spPr bwMode="auto">
            <a:xfrm>
              <a:off x="2133" y="3346"/>
              <a:ext cx="1320" cy="252"/>
            </a:xfrm>
            <a:prstGeom prst="rect">
              <a:avLst/>
            </a:prstGeom>
            <a:noFill/>
            <a:ln w="25400">
              <a:noFill/>
              <a:miter lim="800000"/>
              <a:headEnd/>
              <a:tailEnd/>
            </a:ln>
            <a:effectLst/>
          </p:spPr>
          <p:txBody>
            <a:bodyPr wrap="none">
              <a:prstTxWarp prst="textNoShape">
                <a:avLst/>
              </a:prstTxWarp>
              <a:spAutoFit/>
            </a:bodyPr>
            <a:lstStyle/>
            <a:p>
              <a:pPr eaLnBrk="1" hangingPunct="1">
                <a:spcBef>
                  <a:spcPct val="0"/>
                </a:spcBef>
              </a:pPr>
              <a:r>
                <a:rPr lang="en-US" sz="2000">
                  <a:solidFill>
                    <a:srgbClr val="56127A"/>
                  </a:solidFill>
                  <a:latin typeface="Calibri"/>
                  <a:ea typeface="ＭＳ Ｐゴシック"/>
                  <a:cs typeface="Calibri"/>
                </a:rPr>
                <a:t> Register File Read</a:t>
              </a:r>
            </a:p>
          </p:txBody>
        </p:sp>
        <p:sp>
          <p:nvSpPr>
            <p:cNvPr id="23" name="Rectangle 21"/>
            <p:cNvSpPr>
              <a:spLocks noChangeArrowheads="1"/>
            </p:cNvSpPr>
            <p:nvPr/>
          </p:nvSpPr>
          <p:spPr bwMode="auto">
            <a:xfrm>
              <a:off x="1903" y="3582"/>
              <a:ext cx="240" cy="24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eaLnBrk="1" hangingPunct="1">
                <a:spcBef>
                  <a:spcPct val="0"/>
                </a:spcBef>
              </a:pPr>
              <a:r>
                <a:rPr lang="en-US" sz="2000">
                  <a:solidFill>
                    <a:srgbClr val="56127A"/>
                  </a:solidFill>
                  <a:latin typeface="Calibri"/>
                  <a:ea typeface="ＭＳ Ｐゴシック"/>
                  <a:cs typeface="Calibri"/>
                </a:rPr>
                <a:t>E</a:t>
              </a:r>
            </a:p>
          </p:txBody>
        </p:sp>
        <p:sp>
          <p:nvSpPr>
            <p:cNvPr id="24" name="Text Box 22"/>
            <p:cNvSpPr txBox="1">
              <a:spLocks noChangeArrowheads="1"/>
            </p:cNvSpPr>
            <p:nvPr/>
          </p:nvSpPr>
          <p:spPr bwMode="auto">
            <a:xfrm>
              <a:off x="2133" y="3586"/>
              <a:ext cx="1179" cy="252"/>
            </a:xfrm>
            <a:prstGeom prst="rect">
              <a:avLst/>
            </a:prstGeom>
            <a:noFill/>
            <a:ln w="25400">
              <a:noFill/>
              <a:miter lim="800000"/>
              <a:headEnd/>
              <a:tailEnd/>
            </a:ln>
            <a:effectLst/>
          </p:spPr>
          <p:txBody>
            <a:bodyPr wrap="none">
              <a:prstTxWarp prst="textNoShape">
                <a:avLst/>
              </a:prstTxWarp>
              <a:spAutoFit/>
            </a:bodyPr>
            <a:lstStyle/>
            <a:p>
              <a:pPr eaLnBrk="1" hangingPunct="1">
                <a:spcBef>
                  <a:spcPct val="0"/>
                </a:spcBef>
              </a:pPr>
              <a:r>
                <a:rPr lang="en-US" sz="2000">
                  <a:solidFill>
                    <a:srgbClr val="56127A"/>
                  </a:solidFill>
                  <a:latin typeface="Calibri"/>
                  <a:ea typeface="ＭＳ Ｐゴシック"/>
                  <a:cs typeface="Calibri"/>
                </a:rPr>
                <a:t> Integer Execute</a:t>
              </a:r>
            </a:p>
          </p:txBody>
        </p:sp>
      </p:grpSp>
      <p:grpSp>
        <p:nvGrpSpPr>
          <p:cNvPr id="25" name="Group 23"/>
          <p:cNvGrpSpPr>
            <a:grpSpLocks/>
          </p:cNvGrpSpPr>
          <p:nvPr/>
        </p:nvGrpSpPr>
        <p:grpSpPr bwMode="auto">
          <a:xfrm>
            <a:off x="2293216" y="3003551"/>
            <a:ext cx="1093788" cy="833438"/>
            <a:chOff x="1124" y="1865"/>
            <a:chExt cx="689" cy="525"/>
          </a:xfrm>
        </p:grpSpPr>
        <p:sp>
          <p:nvSpPr>
            <p:cNvPr id="26" name="Freeform 24"/>
            <p:cNvSpPr>
              <a:spLocks/>
            </p:cNvSpPr>
            <p:nvPr/>
          </p:nvSpPr>
          <p:spPr bwMode="auto">
            <a:xfrm>
              <a:off x="1124" y="1865"/>
              <a:ext cx="307" cy="518"/>
            </a:xfrm>
            <a:custGeom>
              <a:avLst/>
              <a:gdLst/>
              <a:ahLst/>
              <a:cxnLst>
                <a:cxn ang="0">
                  <a:pos x="307" y="518"/>
                </a:cxn>
                <a:cxn ang="0">
                  <a:pos x="43" y="437"/>
                </a:cxn>
                <a:cxn ang="0">
                  <a:pos x="9" y="396"/>
                </a:cxn>
                <a:cxn ang="0">
                  <a:pos x="104" y="17"/>
                </a:cxn>
                <a:cxn ang="0">
                  <a:pos x="171" y="3"/>
                </a:cxn>
                <a:cxn ang="0">
                  <a:pos x="307" y="50"/>
                </a:cxn>
              </a:cxnLst>
              <a:rect l="0" t="0" r="r" b="b"/>
              <a:pathLst>
                <a:path w="307" h="518">
                  <a:moveTo>
                    <a:pt x="307" y="518"/>
                  </a:moveTo>
                  <a:cubicBezTo>
                    <a:pt x="219" y="491"/>
                    <a:pt x="128" y="472"/>
                    <a:pt x="43" y="437"/>
                  </a:cubicBezTo>
                  <a:cubicBezTo>
                    <a:pt x="27" y="430"/>
                    <a:pt x="10" y="414"/>
                    <a:pt x="9" y="396"/>
                  </a:cubicBezTo>
                  <a:cubicBezTo>
                    <a:pt x="2" y="314"/>
                    <a:pt x="0" y="78"/>
                    <a:pt x="104" y="17"/>
                  </a:cubicBezTo>
                  <a:cubicBezTo>
                    <a:pt x="124" y="5"/>
                    <a:pt x="149" y="8"/>
                    <a:pt x="171" y="3"/>
                  </a:cubicBezTo>
                  <a:cubicBezTo>
                    <a:pt x="218" y="7"/>
                    <a:pt x="280" y="0"/>
                    <a:pt x="307" y="50"/>
                  </a:cubicBezTo>
                </a:path>
              </a:pathLst>
            </a:custGeom>
            <a:noFill/>
            <a:ln w="38100" cap="flat" cmpd="sng">
              <a:solidFill>
                <a:schemeClr val="hlink"/>
              </a:solidFill>
              <a:prstDash val="solid"/>
              <a:round/>
              <a:headEnd type="none" w="med" len="med"/>
              <a:tailEnd type="triangle" w="med" len="med"/>
            </a:ln>
            <a:effectLst/>
          </p:spPr>
          <p:txBody>
            <a:bodyP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sp>
          <p:nvSpPr>
            <p:cNvPr id="27" name="Rectangle 25"/>
            <p:cNvSpPr>
              <a:spLocks noChangeArrowheads="1"/>
            </p:cNvSpPr>
            <p:nvPr/>
          </p:nvSpPr>
          <p:spPr bwMode="auto">
            <a:xfrm>
              <a:off x="1444" y="2150"/>
              <a:ext cx="369" cy="24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eaLnBrk="1" hangingPunct="1">
                <a:spcBef>
                  <a:spcPct val="0"/>
                </a:spcBef>
              </a:pPr>
              <a:r>
                <a:rPr lang="en-US" sz="2000" dirty="0">
                  <a:solidFill>
                    <a:srgbClr val="000000"/>
                  </a:solidFill>
                  <a:latin typeface="Calibri"/>
                  <a:ea typeface="ＭＳ Ｐゴシック"/>
                  <a:cs typeface="Calibri"/>
                </a:rPr>
                <a:t>BTB</a:t>
              </a:r>
            </a:p>
          </p:txBody>
        </p:sp>
      </p:grpSp>
      <p:grpSp>
        <p:nvGrpSpPr>
          <p:cNvPr id="28" name="Group 26"/>
          <p:cNvGrpSpPr>
            <a:grpSpLocks/>
          </p:cNvGrpSpPr>
          <p:nvPr/>
        </p:nvGrpSpPr>
        <p:grpSpPr bwMode="auto">
          <a:xfrm>
            <a:off x="683491" y="2955926"/>
            <a:ext cx="2693988" cy="2959100"/>
            <a:chOff x="110" y="1835"/>
            <a:chExt cx="1697" cy="1864"/>
          </a:xfrm>
        </p:grpSpPr>
        <p:grpSp>
          <p:nvGrpSpPr>
            <p:cNvPr id="29" name="Group 27"/>
            <p:cNvGrpSpPr>
              <a:grpSpLocks/>
            </p:cNvGrpSpPr>
            <p:nvPr/>
          </p:nvGrpSpPr>
          <p:grpSpPr bwMode="auto">
            <a:xfrm>
              <a:off x="930" y="1835"/>
              <a:ext cx="877" cy="1044"/>
              <a:chOff x="930" y="1835"/>
              <a:chExt cx="877" cy="1044"/>
            </a:xfrm>
          </p:grpSpPr>
          <p:sp>
            <p:nvSpPr>
              <p:cNvPr id="31" name="Rectangle 28"/>
              <p:cNvSpPr>
                <a:spLocks noChangeArrowheads="1"/>
              </p:cNvSpPr>
              <p:nvPr/>
            </p:nvSpPr>
            <p:spPr bwMode="auto">
              <a:xfrm>
                <a:off x="1438" y="2626"/>
                <a:ext cx="369" cy="24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eaLnBrk="1" hangingPunct="1">
                  <a:spcBef>
                    <a:spcPct val="0"/>
                  </a:spcBef>
                </a:pPr>
                <a:r>
                  <a:rPr lang="en-US" sz="2000" dirty="0">
                    <a:solidFill>
                      <a:srgbClr val="000000"/>
                    </a:solidFill>
                    <a:latin typeface="Calibri"/>
                    <a:ea typeface="ＭＳ Ｐゴシック"/>
                    <a:cs typeface="Calibri"/>
                  </a:rPr>
                  <a:t>BHT</a:t>
                </a:r>
              </a:p>
            </p:txBody>
          </p:sp>
          <p:sp>
            <p:nvSpPr>
              <p:cNvPr id="32" name="Freeform 29"/>
              <p:cNvSpPr>
                <a:spLocks/>
              </p:cNvSpPr>
              <p:nvPr/>
            </p:nvSpPr>
            <p:spPr bwMode="auto">
              <a:xfrm>
                <a:off x="930" y="1835"/>
                <a:ext cx="495" cy="1044"/>
              </a:xfrm>
              <a:custGeom>
                <a:avLst/>
                <a:gdLst/>
                <a:ahLst/>
                <a:cxnLst>
                  <a:cxn ang="0">
                    <a:pos x="495" y="1023"/>
                  </a:cxn>
                  <a:cxn ang="0">
                    <a:pos x="142" y="1009"/>
                  </a:cxn>
                  <a:cxn ang="0">
                    <a:pos x="48" y="854"/>
                  </a:cxn>
                  <a:cxn ang="0">
                    <a:pos x="7" y="488"/>
                  </a:cxn>
                  <a:cxn ang="0">
                    <a:pos x="21" y="176"/>
                  </a:cxn>
                  <a:cxn ang="0">
                    <a:pos x="353" y="13"/>
                  </a:cxn>
                  <a:cxn ang="0">
                    <a:pos x="427" y="20"/>
                  </a:cxn>
                </a:cxnLst>
                <a:rect l="0" t="0" r="r" b="b"/>
                <a:pathLst>
                  <a:path w="495" h="1044">
                    <a:moveTo>
                      <a:pt x="495" y="1023"/>
                    </a:moveTo>
                    <a:cubicBezTo>
                      <a:pt x="375" y="1044"/>
                      <a:pt x="261" y="1029"/>
                      <a:pt x="142" y="1009"/>
                    </a:cubicBezTo>
                    <a:cubicBezTo>
                      <a:pt x="94" y="961"/>
                      <a:pt x="75" y="918"/>
                      <a:pt x="48" y="854"/>
                    </a:cubicBezTo>
                    <a:cubicBezTo>
                      <a:pt x="23" y="730"/>
                      <a:pt x="15" y="614"/>
                      <a:pt x="7" y="488"/>
                    </a:cubicBezTo>
                    <a:cubicBezTo>
                      <a:pt x="12" y="384"/>
                      <a:pt x="0" y="278"/>
                      <a:pt x="21" y="176"/>
                    </a:cubicBezTo>
                    <a:cubicBezTo>
                      <a:pt x="57" y="0"/>
                      <a:pt x="219" y="21"/>
                      <a:pt x="353" y="13"/>
                    </a:cubicBezTo>
                    <a:cubicBezTo>
                      <a:pt x="378" y="15"/>
                      <a:pt x="427" y="20"/>
                      <a:pt x="427" y="20"/>
                    </a:cubicBezTo>
                  </a:path>
                </a:pathLst>
              </a:custGeom>
              <a:noFill/>
              <a:ln w="38100" cap="flat" cmpd="sng">
                <a:solidFill>
                  <a:schemeClr val="accent1"/>
                </a:solidFill>
                <a:prstDash val="solid"/>
                <a:round/>
                <a:headEnd type="none" w="med" len="med"/>
                <a:tailEnd type="triangle" w="med" len="med"/>
              </a:ln>
              <a:effectLst/>
            </p:spPr>
            <p:txBody>
              <a:bodyP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grpSp>
        <p:sp>
          <p:nvSpPr>
            <p:cNvPr id="30" name="Text Box 30"/>
            <p:cNvSpPr txBox="1">
              <a:spLocks noChangeArrowheads="1"/>
            </p:cNvSpPr>
            <p:nvPr/>
          </p:nvSpPr>
          <p:spPr bwMode="auto">
            <a:xfrm>
              <a:off x="110" y="2603"/>
              <a:ext cx="1158" cy="1096"/>
            </a:xfrm>
            <a:prstGeom prst="rect">
              <a:avLst/>
            </a:prstGeom>
            <a:noFill/>
            <a:ln w="25400">
              <a:noFill/>
              <a:miter lim="800000"/>
              <a:headEnd/>
              <a:tailEnd/>
            </a:ln>
            <a:effectLst/>
          </p:spPr>
          <p:txBody>
            <a:bodyPr>
              <a:prstTxWarp prst="textNoShape">
                <a:avLst/>
              </a:prstTxWarp>
              <a:spAutoFit/>
            </a:bodyPr>
            <a:lstStyle/>
            <a:p>
              <a:pPr eaLnBrk="1" hangingPunct="1">
                <a:spcBef>
                  <a:spcPct val="0"/>
                </a:spcBef>
              </a:pPr>
              <a:r>
                <a:rPr lang="en-US" sz="1800" i="1" dirty="0">
                  <a:solidFill>
                    <a:srgbClr val="000000"/>
                  </a:solidFill>
                  <a:latin typeface="Calibri"/>
                  <a:ea typeface="ＭＳ Ｐゴシック"/>
                  <a:cs typeface="Calibri"/>
                </a:rPr>
                <a:t>BHT in later pipeline stage corrects when BTB misses a predicted taken branch</a:t>
              </a:r>
            </a:p>
          </p:txBody>
        </p:sp>
      </p:grpSp>
      <p:grpSp>
        <p:nvGrpSpPr>
          <p:cNvPr id="33" name="Group 31"/>
          <p:cNvGrpSpPr>
            <a:grpSpLocks/>
          </p:cNvGrpSpPr>
          <p:nvPr/>
        </p:nvGrpSpPr>
        <p:grpSpPr bwMode="auto">
          <a:xfrm>
            <a:off x="824779" y="5943601"/>
            <a:ext cx="5889625" cy="777875"/>
            <a:chOff x="263" y="3821"/>
            <a:chExt cx="3710" cy="490"/>
          </a:xfrm>
        </p:grpSpPr>
        <p:sp>
          <p:nvSpPr>
            <p:cNvPr id="34" name="Text Box 32"/>
            <p:cNvSpPr txBox="1">
              <a:spLocks noChangeArrowheads="1"/>
            </p:cNvSpPr>
            <p:nvPr/>
          </p:nvSpPr>
          <p:spPr bwMode="auto">
            <a:xfrm>
              <a:off x="263" y="4059"/>
              <a:ext cx="3710" cy="252"/>
            </a:xfrm>
            <a:prstGeom prst="rect">
              <a:avLst/>
            </a:prstGeom>
            <a:noFill/>
            <a:ln w="25400">
              <a:noFill/>
              <a:miter lim="800000"/>
              <a:headEnd/>
              <a:tailEnd/>
            </a:ln>
            <a:effectLst/>
          </p:spPr>
          <p:txBody>
            <a:bodyPr wrap="none">
              <a:prstTxWarp prst="textNoShape">
                <a:avLst/>
              </a:prstTxWarp>
              <a:spAutoFit/>
            </a:bodyPr>
            <a:lstStyle/>
            <a:p>
              <a:pPr eaLnBrk="1" hangingPunct="1">
                <a:spcBef>
                  <a:spcPct val="0"/>
                </a:spcBef>
              </a:pPr>
              <a:r>
                <a:rPr lang="en-US" sz="2000" i="1" dirty="0">
                  <a:solidFill>
                    <a:srgbClr val="000000"/>
                  </a:solidFill>
                  <a:latin typeface="Calibri"/>
                  <a:ea typeface="ＭＳ Ｐゴシック"/>
                  <a:cs typeface="Calibri"/>
                </a:rPr>
                <a:t>BTB/BHT only updated after branch resolves in E stage</a:t>
              </a:r>
            </a:p>
          </p:txBody>
        </p:sp>
        <p:sp>
          <p:nvSpPr>
            <p:cNvPr id="35" name="Line 33"/>
            <p:cNvSpPr>
              <a:spLocks noChangeShapeType="1"/>
            </p:cNvSpPr>
            <p:nvPr/>
          </p:nvSpPr>
          <p:spPr bwMode="auto">
            <a:xfrm flipH="1">
              <a:off x="1694" y="3821"/>
              <a:ext cx="205" cy="225"/>
            </a:xfrm>
            <a:prstGeom prst="line">
              <a:avLst/>
            </a:prstGeom>
            <a:noFill/>
            <a:ln w="38100">
              <a:solidFill>
                <a:schemeClr val="tx1"/>
              </a:solidFill>
              <a:round/>
              <a:headEnd/>
              <a:tailEnd type="triangle" w="med" len="med"/>
            </a:ln>
            <a:effectLst/>
          </p:spPr>
          <p:txBody>
            <a:bodyPr>
              <a:prstTxWarp prst="textNoShape">
                <a:avLst/>
              </a:prstTxWarp>
            </a:bodyPr>
            <a:lstStyle/>
            <a:p>
              <a:pPr eaLnBrk="1" hangingPunct="1">
                <a:spcBef>
                  <a:spcPct val="0"/>
                </a:spcBef>
              </a:pPr>
              <a:endParaRPr lang="en-US" sz="2400">
                <a:solidFill>
                  <a:prstClr val="black"/>
                </a:solidFill>
                <a:latin typeface="Calibri"/>
                <a:ea typeface="ＭＳ Ｐゴシック"/>
                <a:cs typeface="Calibri"/>
              </a:endParaRPr>
            </a:p>
          </p:txBody>
        </p:sp>
      </p:grpSp>
    </p:spTree>
    <p:extLst>
      <p:ext uri="{BB962C8B-B14F-4D97-AF65-F5344CB8AC3E}">
        <p14:creationId xmlns:p14="http://schemas.microsoft.com/office/powerpoint/2010/main" val="371567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142</a:t>
            </a:fld>
            <a:endParaRPr lang="en-US" altLang="en-US"/>
          </a:p>
        </p:txBody>
      </p:sp>
      <p:sp>
        <p:nvSpPr>
          <p:cNvPr id="45059" name="Text Box 2"/>
          <p:cNvSpPr txBox="1">
            <a:spLocks noChangeArrowheads="1"/>
          </p:cNvSpPr>
          <p:nvPr/>
        </p:nvSpPr>
        <p:spPr bwMode="auto">
          <a:xfrm>
            <a:off x="441324" y="396875"/>
            <a:ext cx="802534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err="1">
                <a:solidFill>
                  <a:srgbClr val="CC0000"/>
                </a:solidFill>
                <a:latin typeface="Arial" panose="020B0604020202020204" pitchFamily="34" charset="0"/>
              </a:rPr>
              <a:t>Mispredict</a:t>
            </a:r>
            <a:r>
              <a:rPr lang="en-US" altLang="en-US" dirty="0">
                <a:solidFill>
                  <a:srgbClr val="CC0000"/>
                </a:solidFill>
                <a:latin typeface="Arial" panose="020B0604020202020204" pitchFamily="34" charset="0"/>
              </a:rPr>
              <a:t> Recovery</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Rectangle 4"/>
          <p:cNvSpPr>
            <a:spLocks noChangeArrowheads="1"/>
          </p:cNvSpPr>
          <p:nvPr/>
        </p:nvSpPr>
        <p:spPr bwMode="auto">
          <a:xfrm>
            <a:off x="1499600" y="3451701"/>
            <a:ext cx="6682470" cy="369332"/>
          </a:xfrm>
          <a:prstGeom prst="rect">
            <a:avLst/>
          </a:prstGeom>
          <a:solidFill>
            <a:srgbClr val="FFCC00"/>
          </a:solidFill>
          <a:ln w="25400">
            <a:solidFill>
              <a:schemeClr val="tx1"/>
            </a:solidFill>
            <a:miter lim="800000"/>
            <a:headEnd/>
            <a:tailEnd/>
          </a:ln>
          <a:effectLst/>
        </p:spPr>
        <p:txBody>
          <a:bodyPr wrap="square" anchor="ctr">
            <a:spAutoFit/>
          </a:bodyPr>
          <a:lstStyle/>
          <a:p>
            <a:endParaRPr lang="en-US">
              <a:latin typeface="Arial" panose="020B0604020202020204" pitchFamily="34" charset="0"/>
              <a:cs typeface="Arial" panose="020B0604020202020204" pitchFamily="34" charset="0"/>
            </a:endParaRPr>
          </a:p>
        </p:txBody>
      </p:sp>
      <p:sp>
        <p:nvSpPr>
          <p:cNvPr id="8" name="Rectangle 5"/>
          <p:cNvSpPr>
            <a:spLocks noChangeArrowheads="1"/>
          </p:cNvSpPr>
          <p:nvPr/>
        </p:nvSpPr>
        <p:spPr bwMode="auto">
          <a:xfrm>
            <a:off x="1499600" y="3143924"/>
            <a:ext cx="6682470" cy="369332"/>
          </a:xfrm>
          <a:prstGeom prst="rect">
            <a:avLst/>
          </a:prstGeom>
          <a:solidFill>
            <a:schemeClr val="accent1"/>
          </a:solidFill>
          <a:ln w="25400">
            <a:solidFill>
              <a:schemeClr val="tx1"/>
            </a:solidFill>
            <a:miter lim="800000"/>
            <a:headEnd/>
            <a:tailEnd/>
          </a:ln>
          <a:effectLst/>
        </p:spPr>
        <p:txBody>
          <a:bodyPr wrap="square" anchor="ctr">
            <a:spAutoFit/>
          </a:bodyPr>
          <a:lstStyle/>
          <a:p>
            <a:endParaRPr lang="en-US">
              <a:latin typeface="Arial" panose="020B0604020202020204" pitchFamily="34" charset="0"/>
              <a:cs typeface="Arial" panose="020B0604020202020204" pitchFamily="34" charset="0"/>
            </a:endParaRPr>
          </a:p>
        </p:txBody>
      </p:sp>
      <p:grpSp>
        <p:nvGrpSpPr>
          <p:cNvPr id="9" name="Group 6"/>
          <p:cNvGrpSpPr>
            <a:grpSpLocks/>
          </p:cNvGrpSpPr>
          <p:nvPr/>
        </p:nvGrpSpPr>
        <p:grpSpPr bwMode="auto">
          <a:xfrm>
            <a:off x="2289175" y="1304351"/>
            <a:ext cx="869950" cy="931862"/>
            <a:chOff x="1338" y="714"/>
            <a:chExt cx="624" cy="720"/>
          </a:xfrm>
        </p:grpSpPr>
        <p:sp>
          <p:nvSpPr>
            <p:cNvPr id="10" name="Rectangle 7"/>
            <p:cNvSpPr>
              <a:spLocks noChangeArrowheads="1"/>
            </p:cNvSpPr>
            <p:nvPr/>
          </p:nvSpPr>
          <p:spPr bwMode="auto">
            <a:xfrm>
              <a:off x="1338" y="762"/>
              <a:ext cx="432" cy="672"/>
            </a:xfrm>
            <a:prstGeom prst="rect">
              <a:avLst/>
            </a:prstGeom>
            <a:solidFill>
              <a:srgbClr val="B3C2A4"/>
            </a:solidFill>
            <a:ln w="12700">
              <a:solidFill>
                <a:srgbClr val="FF0000"/>
              </a:solidFill>
              <a:miter lim="800000"/>
              <a:headEnd/>
              <a:tailEnd/>
            </a:ln>
            <a:effectLst/>
          </p:spPr>
          <p:txBody>
            <a:bodyPr wrap="none" anchor="ctr"/>
            <a:lstStyle/>
            <a:p>
              <a:endParaRPr lang="en-US">
                <a:latin typeface="Arial" panose="020B0604020202020204" pitchFamily="34" charset="0"/>
                <a:cs typeface="Arial" panose="020B0604020202020204" pitchFamily="34" charset="0"/>
              </a:endParaRPr>
            </a:p>
          </p:txBody>
        </p:sp>
        <p:sp>
          <p:nvSpPr>
            <p:cNvPr id="11" name="Rectangle 8"/>
            <p:cNvSpPr>
              <a:spLocks noChangeArrowheads="1"/>
            </p:cNvSpPr>
            <p:nvPr/>
          </p:nvSpPr>
          <p:spPr bwMode="auto">
            <a:xfrm>
              <a:off x="1338" y="714"/>
              <a:ext cx="432" cy="192"/>
            </a:xfrm>
            <a:prstGeom prst="rect">
              <a:avLst/>
            </a:prstGeom>
            <a:solidFill>
              <a:srgbClr val="B3C2A4"/>
            </a:solidFill>
            <a:ln w="12700">
              <a:solidFill>
                <a:srgbClr val="FF0000"/>
              </a:solidFill>
              <a:miter lim="800000"/>
              <a:headEnd/>
              <a:tailEnd/>
            </a:ln>
            <a:effectLst/>
          </p:spPr>
          <p:txBody>
            <a:bodyPr wrap="none" anchor="ctr"/>
            <a:lstStyle/>
            <a:p>
              <a:pPr>
                <a:spcBef>
                  <a:spcPct val="0"/>
                </a:spcBef>
              </a:pPr>
              <a:r>
                <a:rPr lang="en-US">
                  <a:latin typeface="Arial" panose="020B0604020202020204" pitchFamily="34" charset="0"/>
                  <a:cs typeface="Arial" panose="020B0604020202020204" pitchFamily="34" charset="0"/>
                </a:rPr>
                <a:t>t</a:t>
              </a:r>
              <a:endParaRPr lang="en-US" baseline="-25000">
                <a:latin typeface="Arial" panose="020B0604020202020204" pitchFamily="34" charset="0"/>
                <a:cs typeface="Arial" panose="020B0604020202020204" pitchFamily="34" charset="0"/>
              </a:endParaRPr>
            </a:p>
          </p:txBody>
        </p:sp>
        <p:sp>
          <p:nvSpPr>
            <p:cNvPr id="12" name="Rectangle 9"/>
            <p:cNvSpPr>
              <a:spLocks noChangeArrowheads="1"/>
            </p:cNvSpPr>
            <p:nvPr/>
          </p:nvSpPr>
          <p:spPr bwMode="auto">
            <a:xfrm>
              <a:off x="1338" y="906"/>
              <a:ext cx="432" cy="144"/>
            </a:xfrm>
            <a:prstGeom prst="rect">
              <a:avLst/>
            </a:prstGeom>
            <a:solidFill>
              <a:srgbClr val="B3C2A4"/>
            </a:solidFill>
            <a:ln w="12700">
              <a:solidFill>
                <a:srgbClr val="FF0000"/>
              </a:solidFill>
              <a:miter lim="800000"/>
              <a:headEnd/>
              <a:tailEnd/>
            </a:ln>
            <a:effectLst/>
          </p:spPr>
          <p:txBody>
            <a:bodyPr wrap="none" anchor="ctr"/>
            <a:lstStyle/>
            <a:p>
              <a:endParaRPr lang="en-US">
                <a:latin typeface="Arial" panose="020B0604020202020204" pitchFamily="34" charset="0"/>
                <a:cs typeface="Arial" panose="020B0604020202020204" pitchFamily="34" charset="0"/>
              </a:endParaRPr>
            </a:p>
          </p:txBody>
        </p:sp>
        <p:sp>
          <p:nvSpPr>
            <p:cNvPr id="13" name="Rectangle 10"/>
            <p:cNvSpPr>
              <a:spLocks noChangeArrowheads="1"/>
            </p:cNvSpPr>
            <p:nvPr/>
          </p:nvSpPr>
          <p:spPr bwMode="auto">
            <a:xfrm>
              <a:off x="1338" y="1290"/>
              <a:ext cx="432" cy="144"/>
            </a:xfrm>
            <a:prstGeom prst="rect">
              <a:avLst/>
            </a:prstGeom>
            <a:solidFill>
              <a:srgbClr val="B3C2A4"/>
            </a:solidFill>
            <a:ln w="12700">
              <a:solidFill>
                <a:srgbClr val="FF0000"/>
              </a:solidFill>
              <a:miter lim="800000"/>
              <a:headEnd/>
              <a:tailEnd/>
            </a:ln>
            <a:effectLst/>
          </p:spPr>
          <p:txBody>
            <a:bodyPr wrap="none" anchor="ctr"/>
            <a:lstStyle/>
            <a:p>
              <a:endParaRPr lang="en-US">
                <a:latin typeface="Arial" panose="020B0604020202020204" pitchFamily="34" charset="0"/>
                <a:cs typeface="Arial" panose="020B0604020202020204" pitchFamily="34" charset="0"/>
              </a:endParaRPr>
            </a:p>
          </p:txBody>
        </p:sp>
        <p:sp>
          <p:nvSpPr>
            <p:cNvPr id="14" name="Rectangle 11"/>
            <p:cNvSpPr>
              <a:spLocks noChangeArrowheads="1"/>
            </p:cNvSpPr>
            <p:nvPr/>
          </p:nvSpPr>
          <p:spPr bwMode="auto">
            <a:xfrm>
              <a:off x="1770" y="714"/>
              <a:ext cx="192" cy="192"/>
            </a:xfrm>
            <a:prstGeom prst="rect">
              <a:avLst/>
            </a:prstGeom>
            <a:solidFill>
              <a:srgbClr val="B3C2A4"/>
            </a:solidFill>
            <a:ln w="12700">
              <a:solidFill>
                <a:srgbClr val="FF0000"/>
              </a:solidFill>
              <a:miter lim="800000"/>
              <a:headEnd/>
              <a:tailEnd/>
            </a:ln>
            <a:effectLst/>
          </p:spPr>
          <p:txBody>
            <a:bodyPr wrap="none" anchor="ctr"/>
            <a:lstStyle/>
            <a:p>
              <a:pPr>
                <a:spcBef>
                  <a:spcPct val="0"/>
                </a:spcBef>
              </a:pPr>
              <a:r>
                <a:rPr lang="en-US">
                  <a:latin typeface="Arial" panose="020B0604020202020204" pitchFamily="34" charset="0"/>
                  <a:cs typeface="Arial" panose="020B0604020202020204" pitchFamily="34" charset="0"/>
                </a:rPr>
                <a:t>v</a:t>
              </a:r>
              <a:endParaRPr lang="en-US" baseline="-25000">
                <a:latin typeface="Arial" panose="020B0604020202020204" pitchFamily="34" charset="0"/>
                <a:cs typeface="Arial" panose="020B0604020202020204" pitchFamily="34" charset="0"/>
              </a:endParaRPr>
            </a:p>
          </p:txBody>
        </p:sp>
        <p:sp>
          <p:nvSpPr>
            <p:cNvPr id="15" name="Rectangle 12"/>
            <p:cNvSpPr>
              <a:spLocks noChangeArrowheads="1"/>
            </p:cNvSpPr>
            <p:nvPr/>
          </p:nvSpPr>
          <p:spPr bwMode="auto">
            <a:xfrm>
              <a:off x="1770" y="906"/>
              <a:ext cx="192" cy="144"/>
            </a:xfrm>
            <a:prstGeom prst="rect">
              <a:avLst/>
            </a:prstGeom>
            <a:solidFill>
              <a:srgbClr val="B3C2A4"/>
            </a:solidFill>
            <a:ln w="12700">
              <a:solidFill>
                <a:srgbClr val="FF0000"/>
              </a:solidFill>
              <a:miter lim="800000"/>
              <a:headEnd/>
              <a:tailEnd/>
            </a:ln>
            <a:effectLst/>
          </p:spPr>
          <p:txBody>
            <a:bodyPr wrap="none" anchor="ctr"/>
            <a:lstStyle/>
            <a:p>
              <a:endParaRPr lang="en-US">
                <a:latin typeface="Arial" panose="020B0604020202020204" pitchFamily="34" charset="0"/>
                <a:cs typeface="Arial" panose="020B0604020202020204" pitchFamily="34" charset="0"/>
              </a:endParaRPr>
            </a:p>
          </p:txBody>
        </p:sp>
        <p:sp>
          <p:nvSpPr>
            <p:cNvPr id="16" name="Rectangle 13"/>
            <p:cNvSpPr>
              <a:spLocks noChangeArrowheads="1"/>
            </p:cNvSpPr>
            <p:nvPr/>
          </p:nvSpPr>
          <p:spPr bwMode="auto">
            <a:xfrm>
              <a:off x="1770" y="1050"/>
              <a:ext cx="192" cy="240"/>
            </a:xfrm>
            <a:prstGeom prst="rect">
              <a:avLst/>
            </a:prstGeom>
            <a:solidFill>
              <a:srgbClr val="B3C2A4"/>
            </a:solidFill>
            <a:ln w="12700">
              <a:solidFill>
                <a:srgbClr val="FF0000"/>
              </a:solidFill>
              <a:miter lim="800000"/>
              <a:headEnd/>
              <a:tailEnd/>
            </a:ln>
            <a:effectLst/>
          </p:spPr>
          <p:txBody>
            <a:bodyPr wrap="none" anchor="ctr"/>
            <a:lstStyle/>
            <a:p>
              <a:endParaRPr lang="en-US">
                <a:latin typeface="Arial" panose="020B0604020202020204" pitchFamily="34" charset="0"/>
                <a:cs typeface="Arial" panose="020B0604020202020204" pitchFamily="34" charset="0"/>
              </a:endParaRPr>
            </a:p>
          </p:txBody>
        </p:sp>
        <p:sp>
          <p:nvSpPr>
            <p:cNvPr id="17" name="Rectangle 14"/>
            <p:cNvSpPr>
              <a:spLocks noChangeArrowheads="1"/>
            </p:cNvSpPr>
            <p:nvPr/>
          </p:nvSpPr>
          <p:spPr bwMode="auto">
            <a:xfrm>
              <a:off x="1770" y="1290"/>
              <a:ext cx="192" cy="144"/>
            </a:xfrm>
            <a:prstGeom prst="rect">
              <a:avLst/>
            </a:prstGeom>
            <a:solidFill>
              <a:srgbClr val="B3C2A4"/>
            </a:solidFill>
            <a:ln w="12700">
              <a:solidFill>
                <a:srgbClr val="FF0000"/>
              </a:solidFill>
              <a:miter lim="800000"/>
              <a:headEnd/>
              <a:tailEnd/>
            </a:ln>
            <a:effectLst/>
          </p:spPr>
          <p:txBody>
            <a:bodyPr wrap="none" anchor="ctr"/>
            <a:lstStyle/>
            <a:p>
              <a:endParaRPr lang="en-US">
                <a:latin typeface="Arial" panose="020B0604020202020204" pitchFamily="34" charset="0"/>
                <a:cs typeface="Arial" panose="020B0604020202020204" pitchFamily="34" charset="0"/>
              </a:endParaRPr>
            </a:p>
          </p:txBody>
        </p:sp>
      </p:grpSp>
      <p:grpSp>
        <p:nvGrpSpPr>
          <p:cNvPr id="18" name="Group 15"/>
          <p:cNvGrpSpPr>
            <a:grpSpLocks/>
          </p:cNvGrpSpPr>
          <p:nvPr/>
        </p:nvGrpSpPr>
        <p:grpSpPr bwMode="auto">
          <a:xfrm>
            <a:off x="2149475" y="1393251"/>
            <a:ext cx="869950" cy="931862"/>
            <a:chOff x="1338" y="714"/>
            <a:chExt cx="624" cy="720"/>
          </a:xfrm>
        </p:grpSpPr>
        <p:sp>
          <p:nvSpPr>
            <p:cNvPr id="19" name="Rectangle 16"/>
            <p:cNvSpPr>
              <a:spLocks noChangeArrowheads="1"/>
            </p:cNvSpPr>
            <p:nvPr/>
          </p:nvSpPr>
          <p:spPr bwMode="auto">
            <a:xfrm>
              <a:off x="1338" y="762"/>
              <a:ext cx="432" cy="672"/>
            </a:xfrm>
            <a:prstGeom prst="rect">
              <a:avLst/>
            </a:prstGeom>
            <a:solidFill>
              <a:srgbClr val="B3C2A4"/>
            </a:solidFill>
            <a:ln w="12700">
              <a:solidFill>
                <a:srgbClr val="FF0000"/>
              </a:solidFill>
              <a:miter lim="800000"/>
              <a:headEnd/>
              <a:tailEnd/>
            </a:ln>
            <a:effectLst/>
          </p:spPr>
          <p:txBody>
            <a:bodyPr wrap="none" anchor="ctr"/>
            <a:lstStyle/>
            <a:p>
              <a:endParaRPr lang="en-US">
                <a:latin typeface="Arial" panose="020B0604020202020204" pitchFamily="34" charset="0"/>
                <a:cs typeface="Arial" panose="020B0604020202020204" pitchFamily="34" charset="0"/>
              </a:endParaRPr>
            </a:p>
          </p:txBody>
        </p:sp>
        <p:sp>
          <p:nvSpPr>
            <p:cNvPr id="20" name="Rectangle 17"/>
            <p:cNvSpPr>
              <a:spLocks noChangeArrowheads="1"/>
            </p:cNvSpPr>
            <p:nvPr/>
          </p:nvSpPr>
          <p:spPr bwMode="auto">
            <a:xfrm>
              <a:off x="1338" y="714"/>
              <a:ext cx="432" cy="192"/>
            </a:xfrm>
            <a:prstGeom prst="rect">
              <a:avLst/>
            </a:prstGeom>
            <a:solidFill>
              <a:srgbClr val="B3C2A4"/>
            </a:solidFill>
            <a:ln w="12700">
              <a:solidFill>
                <a:srgbClr val="FF0000"/>
              </a:solidFill>
              <a:miter lim="800000"/>
              <a:headEnd/>
              <a:tailEnd/>
            </a:ln>
            <a:effectLst/>
          </p:spPr>
          <p:txBody>
            <a:bodyPr wrap="none" anchor="ctr"/>
            <a:lstStyle/>
            <a:p>
              <a:pPr>
                <a:spcBef>
                  <a:spcPct val="0"/>
                </a:spcBef>
              </a:pPr>
              <a:r>
                <a:rPr lang="en-US">
                  <a:latin typeface="Arial" panose="020B0604020202020204" pitchFamily="34" charset="0"/>
                  <a:cs typeface="Arial" panose="020B0604020202020204" pitchFamily="34" charset="0"/>
                </a:rPr>
                <a:t>t</a:t>
              </a:r>
              <a:endParaRPr lang="en-US" baseline="-25000">
                <a:latin typeface="Arial" panose="020B0604020202020204" pitchFamily="34" charset="0"/>
                <a:cs typeface="Arial" panose="020B0604020202020204" pitchFamily="34" charset="0"/>
              </a:endParaRPr>
            </a:p>
          </p:txBody>
        </p:sp>
        <p:sp>
          <p:nvSpPr>
            <p:cNvPr id="21" name="Rectangle 18"/>
            <p:cNvSpPr>
              <a:spLocks noChangeArrowheads="1"/>
            </p:cNvSpPr>
            <p:nvPr/>
          </p:nvSpPr>
          <p:spPr bwMode="auto">
            <a:xfrm>
              <a:off x="1338" y="906"/>
              <a:ext cx="432" cy="144"/>
            </a:xfrm>
            <a:prstGeom prst="rect">
              <a:avLst/>
            </a:prstGeom>
            <a:solidFill>
              <a:srgbClr val="B3C2A4"/>
            </a:solidFill>
            <a:ln w="12700">
              <a:solidFill>
                <a:srgbClr val="FF0000"/>
              </a:solidFill>
              <a:miter lim="800000"/>
              <a:headEnd/>
              <a:tailEnd/>
            </a:ln>
            <a:effectLst/>
          </p:spPr>
          <p:txBody>
            <a:bodyPr wrap="none" anchor="ctr"/>
            <a:lstStyle/>
            <a:p>
              <a:endParaRPr lang="en-US">
                <a:latin typeface="Arial" panose="020B0604020202020204" pitchFamily="34" charset="0"/>
                <a:cs typeface="Arial" panose="020B0604020202020204" pitchFamily="34" charset="0"/>
              </a:endParaRPr>
            </a:p>
          </p:txBody>
        </p:sp>
        <p:sp>
          <p:nvSpPr>
            <p:cNvPr id="22" name="Rectangle 19"/>
            <p:cNvSpPr>
              <a:spLocks noChangeArrowheads="1"/>
            </p:cNvSpPr>
            <p:nvPr/>
          </p:nvSpPr>
          <p:spPr bwMode="auto">
            <a:xfrm>
              <a:off x="1338" y="1290"/>
              <a:ext cx="432" cy="144"/>
            </a:xfrm>
            <a:prstGeom prst="rect">
              <a:avLst/>
            </a:prstGeom>
            <a:solidFill>
              <a:srgbClr val="B3C2A4"/>
            </a:solidFill>
            <a:ln w="12700">
              <a:solidFill>
                <a:srgbClr val="FF0000"/>
              </a:solidFill>
              <a:miter lim="800000"/>
              <a:headEnd/>
              <a:tailEnd/>
            </a:ln>
            <a:effectLst/>
          </p:spPr>
          <p:txBody>
            <a:bodyPr wrap="none" anchor="ctr"/>
            <a:lstStyle/>
            <a:p>
              <a:endParaRPr lang="en-US">
                <a:latin typeface="Arial" panose="020B0604020202020204" pitchFamily="34" charset="0"/>
                <a:cs typeface="Arial" panose="020B0604020202020204" pitchFamily="34" charset="0"/>
              </a:endParaRPr>
            </a:p>
          </p:txBody>
        </p:sp>
        <p:sp>
          <p:nvSpPr>
            <p:cNvPr id="23" name="Rectangle 20"/>
            <p:cNvSpPr>
              <a:spLocks noChangeArrowheads="1"/>
            </p:cNvSpPr>
            <p:nvPr/>
          </p:nvSpPr>
          <p:spPr bwMode="auto">
            <a:xfrm>
              <a:off x="1770" y="714"/>
              <a:ext cx="192" cy="192"/>
            </a:xfrm>
            <a:prstGeom prst="rect">
              <a:avLst/>
            </a:prstGeom>
            <a:solidFill>
              <a:srgbClr val="B3C2A4"/>
            </a:solidFill>
            <a:ln w="12700">
              <a:solidFill>
                <a:srgbClr val="FF0000"/>
              </a:solidFill>
              <a:miter lim="800000"/>
              <a:headEnd/>
              <a:tailEnd/>
            </a:ln>
            <a:effectLst/>
          </p:spPr>
          <p:txBody>
            <a:bodyPr wrap="none" anchor="ctr"/>
            <a:lstStyle/>
            <a:p>
              <a:pPr>
                <a:spcBef>
                  <a:spcPct val="0"/>
                </a:spcBef>
              </a:pPr>
              <a:r>
                <a:rPr lang="en-US">
                  <a:latin typeface="Arial" panose="020B0604020202020204" pitchFamily="34" charset="0"/>
                  <a:cs typeface="Arial" panose="020B0604020202020204" pitchFamily="34" charset="0"/>
                </a:rPr>
                <a:t>v</a:t>
              </a:r>
              <a:endParaRPr lang="en-US" baseline="-25000">
                <a:latin typeface="Arial" panose="020B0604020202020204" pitchFamily="34" charset="0"/>
                <a:cs typeface="Arial" panose="020B0604020202020204" pitchFamily="34" charset="0"/>
              </a:endParaRPr>
            </a:p>
          </p:txBody>
        </p:sp>
        <p:sp>
          <p:nvSpPr>
            <p:cNvPr id="24" name="Rectangle 21"/>
            <p:cNvSpPr>
              <a:spLocks noChangeArrowheads="1"/>
            </p:cNvSpPr>
            <p:nvPr/>
          </p:nvSpPr>
          <p:spPr bwMode="auto">
            <a:xfrm>
              <a:off x="1770" y="906"/>
              <a:ext cx="192" cy="144"/>
            </a:xfrm>
            <a:prstGeom prst="rect">
              <a:avLst/>
            </a:prstGeom>
            <a:solidFill>
              <a:srgbClr val="B3C2A4"/>
            </a:solidFill>
            <a:ln w="12700">
              <a:solidFill>
                <a:srgbClr val="FF0000"/>
              </a:solidFill>
              <a:miter lim="800000"/>
              <a:headEnd/>
              <a:tailEnd/>
            </a:ln>
            <a:effectLst/>
          </p:spPr>
          <p:txBody>
            <a:bodyPr wrap="none" anchor="ctr"/>
            <a:lstStyle/>
            <a:p>
              <a:endParaRPr lang="en-US">
                <a:latin typeface="Arial" panose="020B0604020202020204" pitchFamily="34" charset="0"/>
                <a:cs typeface="Arial" panose="020B0604020202020204" pitchFamily="34" charset="0"/>
              </a:endParaRPr>
            </a:p>
          </p:txBody>
        </p:sp>
        <p:sp>
          <p:nvSpPr>
            <p:cNvPr id="25" name="Rectangle 22"/>
            <p:cNvSpPr>
              <a:spLocks noChangeArrowheads="1"/>
            </p:cNvSpPr>
            <p:nvPr/>
          </p:nvSpPr>
          <p:spPr bwMode="auto">
            <a:xfrm>
              <a:off x="1770" y="1050"/>
              <a:ext cx="192" cy="240"/>
            </a:xfrm>
            <a:prstGeom prst="rect">
              <a:avLst/>
            </a:prstGeom>
            <a:solidFill>
              <a:srgbClr val="B3C2A4"/>
            </a:solidFill>
            <a:ln w="12700">
              <a:solidFill>
                <a:srgbClr val="FF0000"/>
              </a:solidFill>
              <a:miter lim="800000"/>
              <a:headEnd/>
              <a:tailEnd/>
            </a:ln>
            <a:effectLst/>
          </p:spPr>
          <p:txBody>
            <a:bodyPr wrap="none" anchor="ctr"/>
            <a:lstStyle/>
            <a:p>
              <a:endParaRPr lang="en-US">
                <a:latin typeface="Arial" panose="020B0604020202020204" pitchFamily="34" charset="0"/>
                <a:cs typeface="Arial" panose="020B0604020202020204" pitchFamily="34" charset="0"/>
              </a:endParaRPr>
            </a:p>
          </p:txBody>
        </p:sp>
        <p:sp>
          <p:nvSpPr>
            <p:cNvPr id="26" name="Rectangle 23"/>
            <p:cNvSpPr>
              <a:spLocks noChangeArrowheads="1"/>
            </p:cNvSpPr>
            <p:nvPr/>
          </p:nvSpPr>
          <p:spPr bwMode="auto">
            <a:xfrm>
              <a:off x="1770" y="1290"/>
              <a:ext cx="192" cy="144"/>
            </a:xfrm>
            <a:prstGeom prst="rect">
              <a:avLst/>
            </a:prstGeom>
            <a:solidFill>
              <a:srgbClr val="B3C2A4"/>
            </a:solidFill>
            <a:ln w="12700">
              <a:solidFill>
                <a:srgbClr val="FF0000"/>
              </a:solidFill>
              <a:miter lim="800000"/>
              <a:headEnd/>
              <a:tailEnd/>
            </a:ln>
            <a:effectLst/>
          </p:spPr>
          <p:txBody>
            <a:bodyPr wrap="none" anchor="ctr"/>
            <a:lstStyle/>
            <a:p>
              <a:endParaRPr lang="en-US">
                <a:latin typeface="Arial" panose="020B0604020202020204" pitchFamily="34" charset="0"/>
                <a:cs typeface="Arial" panose="020B0604020202020204" pitchFamily="34" charset="0"/>
              </a:endParaRPr>
            </a:p>
          </p:txBody>
        </p:sp>
      </p:grpSp>
      <p:grpSp>
        <p:nvGrpSpPr>
          <p:cNvPr id="27" name="Group 24"/>
          <p:cNvGrpSpPr>
            <a:grpSpLocks/>
          </p:cNvGrpSpPr>
          <p:nvPr/>
        </p:nvGrpSpPr>
        <p:grpSpPr bwMode="auto">
          <a:xfrm>
            <a:off x="2009775" y="1469451"/>
            <a:ext cx="869950" cy="931862"/>
            <a:chOff x="1338" y="714"/>
            <a:chExt cx="624" cy="720"/>
          </a:xfrm>
        </p:grpSpPr>
        <p:sp>
          <p:nvSpPr>
            <p:cNvPr id="28" name="Rectangle 25"/>
            <p:cNvSpPr>
              <a:spLocks noChangeArrowheads="1"/>
            </p:cNvSpPr>
            <p:nvPr/>
          </p:nvSpPr>
          <p:spPr bwMode="auto">
            <a:xfrm>
              <a:off x="1338" y="762"/>
              <a:ext cx="432" cy="672"/>
            </a:xfrm>
            <a:prstGeom prst="rect">
              <a:avLst/>
            </a:prstGeom>
            <a:solidFill>
              <a:srgbClr val="B3C2A4"/>
            </a:solidFill>
            <a:ln w="12700">
              <a:solidFill>
                <a:srgbClr val="FF0000"/>
              </a:solidFill>
              <a:miter lim="800000"/>
              <a:headEnd/>
              <a:tailEnd/>
            </a:ln>
            <a:effectLst/>
          </p:spPr>
          <p:txBody>
            <a:bodyPr wrap="none" anchor="ctr"/>
            <a:lstStyle/>
            <a:p>
              <a:endParaRPr lang="en-US">
                <a:latin typeface="Arial" panose="020B0604020202020204" pitchFamily="34" charset="0"/>
                <a:cs typeface="Arial" panose="020B0604020202020204" pitchFamily="34" charset="0"/>
              </a:endParaRPr>
            </a:p>
          </p:txBody>
        </p:sp>
        <p:sp>
          <p:nvSpPr>
            <p:cNvPr id="29" name="Rectangle 26"/>
            <p:cNvSpPr>
              <a:spLocks noChangeArrowheads="1"/>
            </p:cNvSpPr>
            <p:nvPr/>
          </p:nvSpPr>
          <p:spPr bwMode="auto">
            <a:xfrm>
              <a:off x="1338" y="714"/>
              <a:ext cx="432" cy="192"/>
            </a:xfrm>
            <a:prstGeom prst="rect">
              <a:avLst/>
            </a:prstGeom>
            <a:solidFill>
              <a:srgbClr val="B3C2A4"/>
            </a:solidFill>
            <a:ln w="12700">
              <a:solidFill>
                <a:srgbClr val="FF0000"/>
              </a:solidFill>
              <a:miter lim="800000"/>
              <a:headEnd/>
              <a:tailEnd/>
            </a:ln>
            <a:effectLst/>
          </p:spPr>
          <p:txBody>
            <a:bodyPr wrap="none" anchor="ctr"/>
            <a:lstStyle/>
            <a:p>
              <a:pPr>
                <a:spcBef>
                  <a:spcPct val="0"/>
                </a:spcBef>
              </a:pPr>
              <a:r>
                <a:rPr lang="en-US">
                  <a:latin typeface="Arial" panose="020B0604020202020204" pitchFamily="34" charset="0"/>
                  <a:cs typeface="Arial" panose="020B0604020202020204" pitchFamily="34" charset="0"/>
                </a:rPr>
                <a:t>t</a:t>
              </a:r>
              <a:endParaRPr lang="en-US" baseline="-25000">
                <a:latin typeface="Arial" panose="020B0604020202020204" pitchFamily="34" charset="0"/>
                <a:cs typeface="Arial" panose="020B0604020202020204" pitchFamily="34" charset="0"/>
              </a:endParaRPr>
            </a:p>
          </p:txBody>
        </p:sp>
        <p:sp>
          <p:nvSpPr>
            <p:cNvPr id="30" name="Rectangle 27"/>
            <p:cNvSpPr>
              <a:spLocks noChangeArrowheads="1"/>
            </p:cNvSpPr>
            <p:nvPr/>
          </p:nvSpPr>
          <p:spPr bwMode="auto">
            <a:xfrm>
              <a:off x="1338" y="906"/>
              <a:ext cx="432" cy="144"/>
            </a:xfrm>
            <a:prstGeom prst="rect">
              <a:avLst/>
            </a:prstGeom>
            <a:solidFill>
              <a:srgbClr val="B3C2A4"/>
            </a:solidFill>
            <a:ln w="12700">
              <a:solidFill>
                <a:srgbClr val="FF0000"/>
              </a:solidFill>
              <a:miter lim="800000"/>
              <a:headEnd/>
              <a:tailEnd/>
            </a:ln>
            <a:effectLst/>
          </p:spPr>
          <p:txBody>
            <a:bodyPr wrap="none" anchor="ctr"/>
            <a:lstStyle/>
            <a:p>
              <a:endParaRPr lang="en-US">
                <a:latin typeface="Arial" panose="020B0604020202020204" pitchFamily="34" charset="0"/>
                <a:cs typeface="Arial" panose="020B0604020202020204" pitchFamily="34" charset="0"/>
              </a:endParaRPr>
            </a:p>
          </p:txBody>
        </p:sp>
        <p:sp>
          <p:nvSpPr>
            <p:cNvPr id="31" name="Rectangle 28"/>
            <p:cNvSpPr>
              <a:spLocks noChangeArrowheads="1"/>
            </p:cNvSpPr>
            <p:nvPr/>
          </p:nvSpPr>
          <p:spPr bwMode="auto">
            <a:xfrm>
              <a:off x="1338" y="1290"/>
              <a:ext cx="432" cy="144"/>
            </a:xfrm>
            <a:prstGeom prst="rect">
              <a:avLst/>
            </a:prstGeom>
            <a:solidFill>
              <a:srgbClr val="B3C2A4"/>
            </a:solidFill>
            <a:ln w="12700">
              <a:solidFill>
                <a:srgbClr val="FF0000"/>
              </a:solidFill>
              <a:miter lim="800000"/>
              <a:headEnd/>
              <a:tailEnd/>
            </a:ln>
            <a:effectLst/>
          </p:spPr>
          <p:txBody>
            <a:bodyPr wrap="none" anchor="ctr"/>
            <a:lstStyle/>
            <a:p>
              <a:endParaRPr lang="en-US">
                <a:latin typeface="Arial" panose="020B0604020202020204" pitchFamily="34" charset="0"/>
                <a:cs typeface="Arial" panose="020B0604020202020204" pitchFamily="34" charset="0"/>
              </a:endParaRPr>
            </a:p>
          </p:txBody>
        </p:sp>
        <p:sp>
          <p:nvSpPr>
            <p:cNvPr id="32" name="Rectangle 29"/>
            <p:cNvSpPr>
              <a:spLocks noChangeArrowheads="1"/>
            </p:cNvSpPr>
            <p:nvPr/>
          </p:nvSpPr>
          <p:spPr bwMode="auto">
            <a:xfrm>
              <a:off x="1770" y="714"/>
              <a:ext cx="192" cy="192"/>
            </a:xfrm>
            <a:prstGeom prst="rect">
              <a:avLst/>
            </a:prstGeom>
            <a:solidFill>
              <a:srgbClr val="B3C2A4"/>
            </a:solidFill>
            <a:ln w="12700">
              <a:solidFill>
                <a:srgbClr val="FF0000"/>
              </a:solidFill>
              <a:miter lim="800000"/>
              <a:headEnd/>
              <a:tailEnd/>
            </a:ln>
            <a:effectLst/>
          </p:spPr>
          <p:txBody>
            <a:bodyPr wrap="none" anchor="ctr"/>
            <a:lstStyle/>
            <a:p>
              <a:pPr>
                <a:spcBef>
                  <a:spcPct val="0"/>
                </a:spcBef>
              </a:pPr>
              <a:r>
                <a:rPr lang="en-US">
                  <a:latin typeface="Arial" panose="020B0604020202020204" pitchFamily="34" charset="0"/>
                  <a:cs typeface="Arial" panose="020B0604020202020204" pitchFamily="34" charset="0"/>
                </a:rPr>
                <a:t>v</a:t>
              </a:r>
              <a:endParaRPr lang="en-US" baseline="-25000">
                <a:latin typeface="Arial" panose="020B0604020202020204" pitchFamily="34" charset="0"/>
                <a:cs typeface="Arial" panose="020B0604020202020204" pitchFamily="34" charset="0"/>
              </a:endParaRPr>
            </a:p>
          </p:txBody>
        </p:sp>
        <p:sp>
          <p:nvSpPr>
            <p:cNvPr id="33" name="Rectangle 30"/>
            <p:cNvSpPr>
              <a:spLocks noChangeArrowheads="1"/>
            </p:cNvSpPr>
            <p:nvPr/>
          </p:nvSpPr>
          <p:spPr bwMode="auto">
            <a:xfrm>
              <a:off x="1770" y="906"/>
              <a:ext cx="192" cy="144"/>
            </a:xfrm>
            <a:prstGeom prst="rect">
              <a:avLst/>
            </a:prstGeom>
            <a:solidFill>
              <a:srgbClr val="B3C2A4"/>
            </a:solidFill>
            <a:ln w="12700">
              <a:solidFill>
                <a:srgbClr val="FF0000"/>
              </a:solidFill>
              <a:miter lim="800000"/>
              <a:headEnd/>
              <a:tailEnd/>
            </a:ln>
            <a:effectLst/>
          </p:spPr>
          <p:txBody>
            <a:bodyPr wrap="none" anchor="ctr"/>
            <a:lstStyle/>
            <a:p>
              <a:endParaRPr lang="en-US">
                <a:latin typeface="Arial" panose="020B0604020202020204" pitchFamily="34" charset="0"/>
                <a:cs typeface="Arial" panose="020B0604020202020204" pitchFamily="34" charset="0"/>
              </a:endParaRPr>
            </a:p>
          </p:txBody>
        </p:sp>
        <p:sp>
          <p:nvSpPr>
            <p:cNvPr id="34" name="Rectangle 31"/>
            <p:cNvSpPr>
              <a:spLocks noChangeArrowheads="1"/>
            </p:cNvSpPr>
            <p:nvPr/>
          </p:nvSpPr>
          <p:spPr bwMode="auto">
            <a:xfrm>
              <a:off x="1770" y="1050"/>
              <a:ext cx="192" cy="240"/>
            </a:xfrm>
            <a:prstGeom prst="rect">
              <a:avLst/>
            </a:prstGeom>
            <a:solidFill>
              <a:srgbClr val="B3C2A4"/>
            </a:solidFill>
            <a:ln w="12700">
              <a:solidFill>
                <a:srgbClr val="FF0000"/>
              </a:solidFill>
              <a:miter lim="800000"/>
              <a:headEnd/>
              <a:tailEnd/>
            </a:ln>
            <a:effectLst/>
          </p:spPr>
          <p:txBody>
            <a:bodyPr wrap="none" anchor="ctr"/>
            <a:lstStyle/>
            <a:p>
              <a:endParaRPr lang="en-US">
                <a:latin typeface="Arial" panose="020B0604020202020204" pitchFamily="34" charset="0"/>
                <a:cs typeface="Arial" panose="020B0604020202020204" pitchFamily="34" charset="0"/>
              </a:endParaRPr>
            </a:p>
          </p:txBody>
        </p:sp>
        <p:sp>
          <p:nvSpPr>
            <p:cNvPr id="35" name="Rectangle 32"/>
            <p:cNvSpPr>
              <a:spLocks noChangeArrowheads="1"/>
            </p:cNvSpPr>
            <p:nvPr/>
          </p:nvSpPr>
          <p:spPr bwMode="auto">
            <a:xfrm>
              <a:off x="1770" y="1290"/>
              <a:ext cx="192" cy="144"/>
            </a:xfrm>
            <a:prstGeom prst="rect">
              <a:avLst/>
            </a:prstGeom>
            <a:solidFill>
              <a:srgbClr val="B3C2A4"/>
            </a:solidFill>
            <a:ln w="12700">
              <a:solidFill>
                <a:srgbClr val="FF0000"/>
              </a:solidFill>
              <a:miter lim="800000"/>
              <a:headEnd/>
              <a:tailEnd/>
            </a:ln>
            <a:effectLst/>
          </p:spPr>
          <p:txBody>
            <a:bodyPr wrap="none" anchor="ctr"/>
            <a:lstStyle/>
            <a:p>
              <a:endParaRPr lang="en-US">
                <a:latin typeface="Arial" panose="020B0604020202020204" pitchFamily="34" charset="0"/>
                <a:cs typeface="Arial" panose="020B0604020202020204" pitchFamily="34" charset="0"/>
              </a:endParaRPr>
            </a:p>
          </p:txBody>
        </p:sp>
      </p:grpSp>
      <p:sp>
        <p:nvSpPr>
          <p:cNvPr id="36" name="Rectangle 34"/>
          <p:cNvSpPr>
            <a:spLocks noChangeArrowheads="1"/>
          </p:cNvSpPr>
          <p:nvPr/>
        </p:nvSpPr>
        <p:spPr bwMode="auto">
          <a:xfrm>
            <a:off x="5435600" y="1359913"/>
            <a:ext cx="1125538" cy="643766"/>
          </a:xfrm>
          <a:prstGeom prst="rect">
            <a:avLst/>
          </a:prstGeom>
          <a:noFill/>
          <a:ln w="25400">
            <a:noFill/>
            <a:miter lim="800000"/>
            <a:headEnd/>
            <a:tailEnd/>
          </a:ln>
          <a:effectLst/>
        </p:spPr>
        <p:txBody>
          <a:bodyPr lIns="90488" tIns="44450" rIns="90488" bIns="44450">
            <a:spAutoFit/>
          </a:bodyPr>
          <a:lstStyle/>
          <a:p>
            <a:pPr algn="r">
              <a:spcBef>
                <a:spcPct val="0"/>
              </a:spcBef>
            </a:pPr>
            <a:r>
              <a:rPr lang="en-US" dirty="0">
                <a:latin typeface="Arial" panose="020B0604020202020204" pitchFamily="34" charset="0"/>
                <a:cs typeface="Arial" panose="020B0604020202020204" pitchFamily="34" charset="0"/>
              </a:rPr>
              <a:t>Register File</a:t>
            </a:r>
          </a:p>
        </p:txBody>
      </p:sp>
      <p:sp>
        <p:nvSpPr>
          <p:cNvPr id="37" name="Rectangle 35"/>
          <p:cNvSpPr>
            <a:spLocks noChangeArrowheads="1"/>
          </p:cNvSpPr>
          <p:nvPr/>
        </p:nvSpPr>
        <p:spPr bwMode="auto">
          <a:xfrm>
            <a:off x="527483" y="4226938"/>
            <a:ext cx="1067955" cy="1013098"/>
          </a:xfrm>
          <a:prstGeom prst="rect">
            <a:avLst/>
          </a:prstGeom>
          <a:noFill/>
          <a:ln w="25400">
            <a:noFill/>
            <a:miter lim="800000"/>
            <a:headEnd/>
            <a:tailEnd/>
          </a:ln>
          <a:effectLst/>
        </p:spPr>
        <p:txBody>
          <a:bodyPr wrap="square" lIns="90488" tIns="44450" rIns="90488" bIns="44450">
            <a:spAutoFit/>
          </a:bodyPr>
          <a:lstStyle/>
          <a:p>
            <a:pPr algn="r">
              <a:spcBef>
                <a:spcPct val="0"/>
              </a:spcBef>
            </a:pPr>
            <a:r>
              <a:rPr lang="en-US" sz="2000" dirty="0">
                <a:latin typeface="Arial" panose="020B0604020202020204" pitchFamily="34" charset="0"/>
                <a:cs typeface="Arial" panose="020B0604020202020204" pitchFamily="34" charset="0"/>
              </a:rPr>
              <a:t>Reorder</a:t>
            </a:r>
          </a:p>
          <a:p>
            <a:pPr algn="r">
              <a:spcBef>
                <a:spcPct val="0"/>
              </a:spcBef>
            </a:pPr>
            <a:r>
              <a:rPr lang="en-US" sz="2000" dirty="0">
                <a:latin typeface="Arial" panose="020B0604020202020204" pitchFamily="34" charset="0"/>
                <a:cs typeface="Arial" panose="020B0604020202020204" pitchFamily="34" charset="0"/>
              </a:rPr>
              <a:t>Buffer</a:t>
            </a:r>
          </a:p>
        </p:txBody>
      </p:sp>
      <p:sp>
        <p:nvSpPr>
          <p:cNvPr id="38" name="Rectangle 36"/>
          <p:cNvSpPr>
            <a:spLocks noChangeArrowheads="1"/>
          </p:cNvSpPr>
          <p:nvPr/>
        </p:nvSpPr>
        <p:spPr bwMode="auto">
          <a:xfrm>
            <a:off x="2759075" y="4568251"/>
            <a:ext cx="787400" cy="711200"/>
          </a:xfrm>
          <a:prstGeom prst="rect">
            <a:avLst/>
          </a:prstGeom>
          <a:solidFill>
            <a:schemeClr val="bg1"/>
          </a:solidFill>
          <a:ln w="25400">
            <a:solidFill>
              <a:schemeClr val="tx1"/>
            </a:solidFill>
            <a:miter lim="800000"/>
            <a:headEnd/>
            <a:tailEnd/>
          </a:ln>
          <a:effectLst/>
        </p:spPr>
        <p:txBody>
          <a:bodyPr wrap="none" anchor="ctr"/>
          <a:lstStyle/>
          <a:p>
            <a:endParaRPr lang="en-US">
              <a:latin typeface="Arial" panose="020B0604020202020204" pitchFamily="34" charset="0"/>
              <a:cs typeface="Arial" panose="020B0604020202020204" pitchFamily="34" charset="0"/>
            </a:endParaRPr>
          </a:p>
        </p:txBody>
      </p:sp>
      <p:sp>
        <p:nvSpPr>
          <p:cNvPr id="39" name="Rectangle 37"/>
          <p:cNvSpPr>
            <a:spLocks noChangeArrowheads="1"/>
          </p:cNvSpPr>
          <p:nvPr/>
        </p:nvSpPr>
        <p:spPr bwMode="auto">
          <a:xfrm>
            <a:off x="3914775" y="4568251"/>
            <a:ext cx="787400" cy="711200"/>
          </a:xfrm>
          <a:prstGeom prst="rect">
            <a:avLst/>
          </a:prstGeom>
          <a:solidFill>
            <a:schemeClr val="bg1"/>
          </a:solidFill>
          <a:ln w="25400">
            <a:solidFill>
              <a:schemeClr val="tx1"/>
            </a:solidFill>
            <a:miter lim="800000"/>
            <a:headEnd/>
            <a:tailEnd/>
          </a:ln>
          <a:effectLst/>
        </p:spPr>
        <p:txBody>
          <a:bodyPr wrap="none" anchor="ctr"/>
          <a:lstStyle/>
          <a:p>
            <a:endParaRPr lang="en-US">
              <a:latin typeface="Arial" panose="020B0604020202020204" pitchFamily="34" charset="0"/>
              <a:cs typeface="Arial" panose="020B0604020202020204" pitchFamily="34" charset="0"/>
            </a:endParaRPr>
          </a:p>
        </p:txBody>
      </p:sp>
      <p:sp>
        <p:nvSpPr>
          <p:cNvPr id="40" name="Rectangle 38"/>
          <p:cNvSpPr>
            <a:spLocks noChangeArrowheads="1"/>
          </p:cNvSpPr>
          <p:nvPr/>
        </p:nvSpPr>
        <p:spPr bwMode="auto">
          <a:xfrm>
            <a:off x="5070475" y="4568251"/>
            <a:ext cx="787400" cy="711200"/>
          </a:xfrm>
          <a:prstGeom prst="rect">
            <a:avLst/>
          </a:prstGeom>
          <a:solidFill>
            <a:schemeClr val="bg1"/>
          </a:solidFill>
          <a:ln w="25400">
            <a:solidFill>
              <a:schemeClr val="tx1"/>
            </a:solidFill>
            <a:miter lim="800000"/>
            <a:headEnd/>
            <a:tailEnd/>
          </a:ln>
          <a:effectLst/>
        </p:spPr>
        <p:txBody>
          <a:bodyPr wrap="none" anchor="ctr"/>
          <a:lstStyle/>
          <a:p>
            <a:endParaRPr lang="en-US">
              <a:latin typeface="Arial" panose="020B0604020202020204" pitchFamily="34" charset="0"/>
              <a:cs typeface="Arial" panose="020B0604020202020204" pitchFamily="34" charset="0"/>
            </a:endParaRPr>
          </a:p>
        </p:txBody>
      </p:sp>
      <p:sp>
        <p:nvSpPr>
          <p:cNvPr id="41" name="Rectangle 39"/>
          <p:cNvSpPr>
            <a:spLocks noChangeArrowheads="1"/>
          </p:cNvSpPr>
          <p:nvPr/>
        </p:nvSpPr>
        <p:spPr bwMode="auto">
          <a:xfrm>
            <a:off x="6226175" y="4568251"/>
            <a:ext cx="787400" cy="711200"/>
          </a:xfrm>
          <a:prstGeom prst="rect">
            <a:avLst/>
          </a:prstGeom>
          <a:solidFill>
            <a:schemeClr val="bg1"/>
          </a:solidFill>
          <a:ln w="25400">
            <a:solidFill>
              <a:schemeClr val="tx1"/>
            </a:solidFill>
            <a:miter lim="800000"/>
            <a:headEnd/>
            <a:tailEnd/>
          </a:ln>
          <a:effectLst/>
        </p:spPr>
        <p:txBody>
          <a:bodyPr wrap="none" anchor="ctr"/>
          <a:lstStyle/>
          <a:p>
            <a:endParaRPr lang="en-US">
              <a:latin typeface="Arial" panose="020B0604020202020204" pitchFamily="34" charset="0"/>
              <a:cs typeface="Arial" panose="020B0604020202020204" pitchFamily="34" charset="0"/>
            </a:endParaRPr>
          </a:p>
        </p:txBody>
      </p:sp>
      <p:sp>
        <p:nvSpPr>
          <p:cNvPr id="42" name="Rectangle 40"/>
          <p:cNvSpPr>
            <a:spLocks noChangeArrowheads="1"/>
          </p:cNvSpPr>
          <p:nvPr/>
        </p:nvSpPr>
        <p:spPr bwMode="auto">
          <a:xfrm>
            <a:off x="1692275" y="4568251"/>
            <a:ext cx="787400" cy="711200"/>
          </a:xfrm>
          <a:prstGeom prst="rect">
            <a:avLst/>
          </a:prstGeom>
          <a:solidFill>
            <a:schemeClr val="bg1"/>
          </a:solidFill>
          <a:ln w="25400">
            <a:solidFill>
              <a:schemeClr val="tx1"/>
            </a:solidFill>
            <a:miter lim="800000"/>
            <a:headEnd/>
            <a:tailEnd/>
          </a:ln>
          <a:effectLst/>
        </p:spPr>
        <p:txBody>
          <a:bodyPr wrap="none" anchor="ctr"/>
          <a:lstStyle/>
          <a:p>
            <a:endParaRPr lang="en-US">
              <a:latin typeface="Arial" panose="020B0604020202020204" pitchFamily="34" charset="0"/>
              <a:cs typeface="Arial" panose="020B0604020202020204" pitchFamily="34" charset="0"/>
            </a:endParaRPr>
          </a:p>
        </p:txBody>
      </p:sp>
      <p:sp>
        <p:nvSpPr>
          <p:cNvPr id="43" name="Line 41"/>
          <p:cNvSpPr>
            <a:spLocks noChangeShapeType="1"/>
          </p:cNvSpPr>
          <p:nvPr/>
        </p:nvSpPr>
        <p:spPr bwMode="auto">
          <a:xfrm>
            <a:off x="2962275" y="4301551"/>
            <a:ext cx="3460750" cy="0"/>
          </a:xfrm>
          <a:prstGeom prst="line">
            <a:avLst/>
          </a:prstGeom>
          <a:noFill/>
          <a:ln w="25400">
            <a:solidFill>
              <a:schemeClr val="tx1"/>
            </a:solidFill>
            <a:round/>
            <a:headEnd/>
            <a:tailEnd/>
          </a:ln>
          <a:effectLst/>
        </p:spPr>
        <p:txBody>
          <a:bodyPr wrap="none" anchor="ctr"/>
          <a:lstStyle/>
          <a:p>
            <a:endParaRPr lang="en-US">
              <a:latin typeface="Arial" panose="020B0604020202020204" pitchFamily="34" charset="0"/>
              <a:cs typeface="Arial" panose="020B0604020202020204" pitchFamily="34" charset="0"/>
            </a:endParaRPr>
          </a:p>
        </p:txBody>
      </p:sp>
      <p:grpSp>
        <p:nvGrpSpPr>
          <p:cNvPr id="44" name="Group 42"/>
          <p:cNvGrpSpPr>
            <a:grpSpLocks/>
          </p:cNvGrpSpPr>
          <p:nvPr/>
        </p:nvGrpSpPr>
        <p:grpSpPr bwMode="auto">
          <a:xfrm>
            <a:off x="2098675" y="5281038"/>
            <a:ext cx="3392488" cy="361950"/>
            <a:chOff x="1368" y="3261"/>
            <a:chExt cx="2137" cy="228"/>
          </a:xfrm>
        </p:grpSpPr>
        <p:sp>
          <p:nvSpPr>
            <p:cNvPr id="45" name="Freeform 43"/>
            <p:cNvSpPr>
              <a:spLocks/>
            </p:cNvSpPr>
            <p:nvPr/>
          </p:nvSpPr>
          <p:spPr bwMode="auto">
            <a:xfrm>
              <a:off x="2040" y="3267"/>
              <a:ext cx="1" cy="222"/>
            </a:xfrm>
            <a:custGeom>
              <a:avLst/>
              <a:gdLst/>
              <a:ahLst/>
              <a:cxnLst>
                <a:cxn ang="0">
                  <a:pos x="0" y="0"/>
                </a:cxn>
                <a:cxn ang="0">
                  <a:pos x="0" y="221"/>
                </a:cxn>
              </a:cxnLst>
              <a:rect l="0" t="0" r="r" b="b"/>
              <a:pathLst>
                <a:path w="1" h="222">
                  <a:moveTo>
                    <a:pt x="0" y="0"/>
                  </a:moveTo>
                  <a:lnTo>
                    <a:pt x="0" y="221"/>
                  </a:lnTo>
                </a:path>
              </a:pathLst>
            </a:custGeom>
            <a:noFill/>
            <a:ln w="25400" cap="rnd" cmpd="sng">
              <a:solidFill>
                <a:schemeClr val="tx1"/>
              </a:solidFill>
              <a:prstDash val="solid"/>
              <a:round/>
              <a:headEnd type="none" w="med" len="med"/>
              <a:tailEnd type="triangle" w="med" len="med"/>
            </a:ln>
            <a:effectLst/>
          </p:spPr>
          <p:txBody>
            <a:bodyPr/>
            <a:lstStyle/>
            <a:p>
              <a:endParaRPr lang="en-US">
                <a:latin typeface="Arial" panose="020B0604020202020204" pitchFamily="34" charset="0"/>
                <a:cs typeface="Arial" panose="020B0604020202020204" pitchFamily="34" charset="0"/>
              </a:endParaRPr>
            </a:p>
          </p:txBody>
        </p:sp>
        <p:sp>
          <p:nvSpPr>
            <p:cNvPr id="46" name="Freeform 44"/>
            <p:cNvSpPr>
              <a:spLocks/>
            </p:cNvSpPr>
            <p:nvPr/>
          </p:nvSpPr>
          <p:spPr bwMode="auto">
            <a:xfrm>
              <a:off x="1368" y="3261"/>
              <a:ext cx="1" cy="222"/>
            </a:xfrm>
            <a:custGeom>
              <a:avLst/>
              <a:gdLst/>
              <a:ahLst/>
              <a:cxnLst>
                <a:cxn ang="0">
                  <a:pos x="0" y="0"/>
                </a:cxn>
                <a:cxn ang="0">
                  <a:pos x="0" y="221"/>
                </a:cxn>
              </a:cxnLst>
              <a:rect l="0" t="0" r="r" b="b"/>
              <a:pathLst>
                <a:path w="1" h="222">
                  <a:moveTo>
                    <a:pt x="0" y="0"/>
                  </a:moveTo>
                  <a:lnTo>
                    <a:pt x="0" y="221"/>
                  </a:lnTo>
                </a:path>
              </a:pathLst>
            </a:custGeom>
            <a:noFill/>
            <a:ln w="25400" cap="rnd" cmpd="sng">
              <a:solidFill>
                <a:schemeClr val="tx1"/>
              </a:solidFill>
              <a:prstDash val="solid"/>
              <a:round/>
              <a:headEnd type="none" w="med" len="med"/>
              <a:tailEnd type="triangle" w="med" len="med"/>
            </a:ln>
            <a:effectLst/>
          </p:spPr>
          <p:txBody>
            <a:bodyPr/>
            <a:lstStyle/>
            <a:p>
              <a:endParaRPr lang="en-US">
                <a:latin typeface="Arial" panose="020B0604020202020204" pitchFamily="34" charset="0"/>
                <a:cs typeface="Arial" panose="020B0604020202020204" pitchFamily="34" charset="0"/>
              </a:endParaRPr>
            </a:p>
          </p:txBody>
        </p:sp>
        <p:sp>
          <p:nvSpPr>
            <p:cNvPr id="47" name="Freeform 45"/>
            <p:cNvSpPr>
              <a:spLocks/>
            </p:cNvSpPr>
            <p:nvPr/>
          </p:nvSpPr>
          <p:spPr bwMode="auto">
            <a:xfrm>
              <a:off x="2768" y="3261"/>
              <a:ext cx="1" cy="222"/>
            </a:xfrm>
            <a:custGeom>
              <a:avLst/>
              <a:gdLst/>
              <a:ahLst/>
              <a:cxnLst>
                <a:cxn ang="0">
                  <a:pos x="0" y="0"/>
                </a:cxn>
                <a:cxn ang="0">
                  <a:pos x="0" y="221"/>
                </a:cxn>
              </a:cxnLst>
              <a:rect l="0" t="0" r="r" b="b"/>
              <a:pathLst>
                <a:path w="1" h="222">
                  <a:moveTo>
                    <a:pt x="0" y="0"/>
                  </a:moveTo>
                  <a:lnTo>
                    <a:pt x="0" y="221"/>
                  </a:lnTo>
                </a:path>
              </a:pathLst>
            </a:custGeom>
            <a:noFill/>
            <a:ln w="25400" cap="rnd" cmpd="sng">
              <a:solidFill>
                <a:schemeClr val="tx1"/>
              </a:solidFill>
              <a:prstDash val="solid"/>
              <a:round/>
              <a:headEnd type="none" w="med" len="med"/>
              <a:tailEnd type="triangle" w="med" len="med"/>
            </a:ln>
            <a:effectLst/>
          </p:spPr>
          <p:txBody>
            <a:bodyPr/>
            <a:lstStyle/>
            <a:p>
              <a:endParaRPr lang="en-US">
                <a:latin typeface="Arial" panose="020B0604020202020204" pitchFamily="34" charset="0"/>
                <a:cs typeface="Arial" panose="020B0604020202020204" pitchFamily="34" charset="0"/>
              </a:endParaRPr>
            </a:p>
          </p:txBody>
        </p:sp>
        <p:sp>
          <p:nvSpPr>
            <p:cNvPr id="48" name="Freeform 46"/>
            <p:cNvSpPr>
              <a:spLocks/>
            </p:cNvSpPr>
            <p:nvPr/>
          </p:nvSpPr>
          <p:spPr bwMode="auto">
            <a:xfrm>
              <a:off x="3504" y="3261"/>
              <a:ext cx="1" cy="222"/>
            </a:xfrm>
            <a:custGeom>
              <a:avLst/>
              <a:gdLst/>
              <a:ahLst/>
              <a:cxnLst>
                <a:cxn ang="0">
                  <a:pos x="0" y="0"/>
                </a:cxn>
                <a:cxn ang="0">
                  <a:pos x="0" y="221"/>
                </a:cxn>
              </a:cxnLst>
              <a:rect l="0" t="0" r="r" b="b"/>
              <a:pathLst>
                <a:path w="1" h="222">
                  <a:moveTo>
                    <a:pt x="0" y="0"/>
                  </a:moveTo>
                  <a:lnTo>
                    <a:pt x="0" y="221"/>
                  </a:lnTo>
                </a:path>
              </a:pathLst>
            </a:custGeom>
            <a:noFill/>
            <a:ln w="25400" cap="rnd" cmpd="sng">
              <a:solidFill>
                <a:schemeClr val="tx1"/>
              </a:solidFill>
              <a:prstDash val="solid"/>
              <a:round/>
              <a:headEnd type="none" w="med" len="med"/>
              <a:tailEnd type="triangle" w="med" len="med"/>
            </a:ln>
            <a:effectLst/>
          </p:spPr>
          <p:txBody>
            <a:bodyPr/>
            <a:lstStyle/>
            <a:p>
              <a:endParaRPr lang="en-US">
                <a:latin typeface="Arial" panose="020B0604020202020204" pitchFamily="34" charset="0"/>
                <a:cs typeface="Arial" panose="020B0604020202020204" pitchFamily="34" charset="0"/>
              </a:endParaRPr>
            </a:p>
          </p:txBody>
        </p:sp>
      </p:grpSp>
      <p:sp>
        <p:nvSpPr>
          <p:cNvPr id="49" name="Line 47"/>
          <p:cNvSpPr>
            <a:spLocks noChangeShapeType="1"/>
          </p:cNvSpPr>
          <p:nvPr/>
        </p:nvSpPr>
        <p:spPr bwMode="auto">
          <a:xfrm>
            <a:off x="3317875" y="4149151"/>
            <a:ext cx="3444875" cy="0"/>
          </a:xfrm>
          <a:prstGeom prst="line">
            <a:avLst/>
          </a:prstGeom>
          <a:noFill/>
          <a:ln w="25400">
            <a:solidFill>
              <a:schemeClr val="tx1"/>
            </a:solidFill>
            <a:round/>
            <a:headEnd/>
            <a:tailEnd/>
          </a:ln>
          <a:effectLst/>
        </p:spPr>
        <p:txBody>
          <a:bodyPr wrap="none" anchor="ctr"/>
          <a:lstStyle/>
          <a:p>
            <a:endParaRPr lang="en-US">
              <a:latin typeface="Arial" panose="020B0604020202020204" pitchFamily="34" charset="0"/>
              <a:cs typeface="Arial" panose="020B0604020202020204" pitchFamily="34" charset="0"/>
            </a:endParaRPr>
          </a:p>
        </p:txBody>
      </p:sp>
      <p:sp>
        <p:nvSpPr>
          <p:cNvPr id="50" name="Line 48"/>
          <p:cNvSpPr>
            <a:spLocks noChangeShapeType="1"/>
          </p:cNvSpPr>
          <p:nvPr/>
        </p:nvSpPr>
        <p:spPr bwMode="auto">
          <a:xfrm>
            <a:off x="4716463" y="4001513"/>
            <a:ext cx="11112" cy="285750"/>
          </a:xfrm>
          <a:prstGeom prst="line">
            <a:avLst/>
          </a:prstGeom>
          <a:noFill/>
          <a:ln w="25400">
            <a:solidFill>
              <a:schemeClr val="tx1"/>
            </a:solidFill>
            <a:round/>
            <a:headEnd/>
            <a:tailEnd/>
          </a:ln>
          <a:effectLst/>
        </p:spPr>
        <p:txBody>
          <a:bodyPr wrap="none" anchor="ctr"/>
          <a:lstStyle/>
          <a:p>
            <a:endParaRPr lang="en-US">
              <a:latin typeface="Arial" panose="020B0604020202020204" pitchFamily="34" charset="0"/>
              <a:cs typeface="Arial" panose="020B0604020202020204" pitchFamily="34" charset="0"/>
            </a:endParaRPr>
          </a:p>
        </p:txBody>
      </p:sp>
      <p:sp>
        <p:nvSpPr>
          <p:cNvPr id="51" name="Line 49"/>
          <p:cNvSpPr>
            <a:spLocks noChangeShapeType="1"/>
          </p:cNvSpPr>
          <p:nvPr/>
        </p:nvSpPr>
        <p:spPr bwMode="auto">
          <a:xfrm>
            <a:off x="5859463" y="4023738"/>
            <a:ext cx="11112" cy="111125"/>
          </a:xfrm>
          <a:prstGeom prst="line">
            <a:avLst/>
          </a:prstGeom>
          <a:noFill/>
          <a:ln w="25400">
            <a:solidFill>
              <a:schemeClr val="tx1"/>
            </a:solidFill>
            <a:round/>
            <a:headEnd/>
            <a:tailEnd/>
          </a:ln>
          <a:effectLst/>
        </p:spPr>
        <p:txBody>
          <a:bodyPr wrap="none" anchor="ctr"/>
          <a:lstStyle/>
          <a:p>
            <a:endParaRPr lang="en-US">
              <a:latin typeface="Arial" panose="020B0604020202020204" pitchFamily="34" charset="0"/>
              <a:cs typeface="Arial" panose="020B0604020202020204" pitchFamily="34" charset="0"/>
            </a:endParaRPr>
          </a:p>
        </p:txBody>
      </p:sp>
      <p:sp>
        <p:nvSpPr>
          <p:cNvPr id="52" name="Line 50"/>
          <p:cNvSpPr>
            <a:spLocks noChangeShapeType="1"/>
          </p:cNvSpPr>
          <p:nvPr/>
        </p:nvSpPr>
        <p:spPr bwMode="auto">
          <a:xfrm>
            <a:off x="2962275" y="4314251"/>
            <a:ext cx="0" cy="254000"/>
          </a:xfrm>
          <a:prstGeom prst="line">
            <a:avLst/>
          </a:prstGeom>
          <a:noFill/>
          <a:ln w="25400">
            <a:solidFill>
              <a:schemeClr val="tx1"/>
            </a:solidFill>
            <a:round/>
            <a:headEnd/>
            <a:tailEnd type="triangle" w="med" len="med"/>
          </a:ln>
          <a:effectLst/>
        </p:spPr>
        <p:txBody>
          <a:bodyPr wrap="none" anchor="ctr"/>
          <a:lstStyle/>
          <a:p>
            <a:endParaRPr lang="en-US">
              <a:latin typeface="Arial" panose="020B0604020202020204" pitchFamily="34" charset="0"/>
              <a:cs typeface="Arial" panose="020B0604020202020204" pitchFamily="34" charset="0"/>
            </a:endParaRPr>
          </a:p>
        </p:txBody>
      </p:sp>
      <p:sp>
        <p:nvSpPr>
          <p:cNvPr id="53" name="Line 51"/>
          <p:cNvSpPr>
            <a:spLocks noChangeShapeType="1"/>
          </p:cNvSpPr>
          <p:nvPr/>
        </p:nvSpPr>
        <p:spPr bwMode="auto">
          <a:xfrm>
            <a:off x="3305175" y="4149151"/>
            <a:ext cx="0" cy="393700"/>
          </a:xfrm>
          <a:prstGeom prst="line">
            <a:avLst/>
          </a:prstGeom>
          <a:noFill/>
          <a:ln w="25400">
            <a:solidFill>
              <a:schemeClr val="tx1"/>
            </a:solidFill>
            <a:round/>
            <a:headEnd/>
            <a:tailEnd type="triangle" w="med" len="med"/>
          </a:ln>
          <a:effectLst/>
        </p:spPr>
        <p:txBody>
          <a:bodyPr wrap="none" anchor="ctr"/>
          <a:lstStyle/>
          <a:p>
            <a:endParaRPr lang="en-US">
              <a:latin typeface="Arial" panose="020B0604020202020204" pitchFamily="34" charset="0"/>
              <a:cs typeface="Arial" panose="020B0604020202020204" pitchFamily="34" charset="0"/>
            </a:endParaRPr>
          </a:p>
        </p:txBody>
      </p:sp>
      <p:sp>
        <p:nvSpPr>
          <p:cNvPr id="54" name="Line 52"/>
          <p:cNvSpPr>
            <a:spLocks noChangeShapeType="1"/>
          </p:cNvSpPr>
          <p:nvPr/>
        </p:nvSpPr>
        <p:spPr bwMode="auto">
          <a:xfrm>
            <a:off x="4143375" y="4314251"/>
            <a:ext cx="0" cy="254000"/>
          </a:xfrm>
          <a:prstGeom prst="line">
            <a:avLst/>
          </a:prstGeom>
          <a:noFill/>
          <a:ln w="25400">
            <a:solidFill>
              <a:schemeClr val="tx1"/>
            </a:solidFill>
            <a:round/>
            <a:headEnd/>
            <a:tailEnd type="triangle" w="med" len="med"/>
          </a:ln>
          <a:effectLst/>
        </p:spPr>
        <p:txBody>
          <a:bodyPr wrap="none" anchor="ctr"/>
          <a:lstStyle/>
          <a:p>
            <a:endParaRPr lang="en-US">
              <a:latin typeface="Arial" panose="020B0604020202020204" pitchFamily="34" charset="0"/>
              <a:cs typeface="Arial" panose="020B0604020202020204" pitchFamily="34" charset="0"/>
            </a:endParaRPr>
          </a:p>
        </p:txBody>
      </p:sp>
      <p:sp>
        <p:nvSpPr>
          <p:cNvPr id="55" name="Line 53"/>
          <p:cNvSpPr>
            <a:spLocks noChangeShapeType="1"/>
          </p:cNvSpPr>
          <p:nvPr/>
        </p:nvSpPr>
        <p:spPr bwMode="auto">
          <a:xfrm>
            <a:off x="4486275" y="4149151"/>
            <a:ext cx="0" cy="393700"/>
          </a:xfrm>
          <a:prstGeom prst="line">
            <a:avLst/>
          </a:prstGeom>
          <a:noFill/>
          <a:ln w="25400">
            <a:solidFill>
              <a:schemeClr val="tx1"/>
            </a:solidFill>
            <a:round/>
            <a:headEnd/>
            <a:tailEnd type="triangle" w="med" len="med"/>
          </a:ln>
          <a:effectLst/>
        </p:spPr>
        <p:txBody>
          <a:bodyPr wrap="none" anchor="ctr"/>
          <a:lstStyle/>
          <a:p>
            <a:endParaRPr lang="en-US">
              <a:latin typeface="Arial" panose="020B0604020202020204" pitchFamily="34" charset="0"/>
              <a:cs typeface="Arial" panose="020B0604020202020204" pitchFamily="34" charset="0"/>
            </a:endParaRPr>
          </a:p>
        </p:txBody>
      </p:sp>
      <p:sp>
        <p:nvSpPr>
          <p:cNvPr id="56" name="Line 54"/>
          <p:cNvSpPr>
            <a:spLocks noChangeShapeType="1"/>
          </p:cNvSpPr>
          <p:nvPr/>
        </p:nvSpPr>
        <p:spPr bwMode="auto">
          <a:xfrm>
            <a:off x="5299075" y="4314251"/>
            <a:ext cx="0" cy="254000"/>
          </a:xfrm>
          <a:prstGeom prst="line">
            <a:avLst/>
          </a:prstGeom>
          <a:noFill/>
          <a:ln w="25400">
            <a:solidFill>
              <a:schemeClr val="tx1"/>
            </a:solidFill>
            <a:round/>
            <a:headEnd/>
            <a:tailEnd type="triangle" w="med" len="med"/>
          </a:ln>
          <a:effectLst/>
        </p:spPr>
        <p:txBody>
          <a:bodyPr wrap="none" anchor="ctr"/>
          <a:lstStyle/>
          <a:p>
            <a:endParaRPr lang="en-US">
              <a:latin typeface="Arial" panose="020B0604020202020204" pitchFamily="34" charset="0"/>
              <a:cs typeface="Arial" panose="020B0604020202020204" pitchFamily="34" charset="0"/>
            </a:endParaRPr>
          </a:p>
        </p:txBody>
      </p:sp>
      <p:sp>
        <p:nvSpPr>
          <p:cNvPr id="57" name="Line 55"/>
          <p:cNvSpPr>
            <a:spLocks noChangeShapeType="1"/>
          </p:cNvSpPr>
          <p:nvPr/>
        </p:nvSpPr>
        <p:spPr bwMode="auto">
          <a:xfrm>
            <a:off x="5641975" y="4149151"/>
            <a:ext cx="0" cy="393700"/>
          </a:xfrm>
          <a:prstGeom prst="line">
            <a:avLst/>
          </a:prstGeom>
          <a:noFill/>
          <a:ln w="25400">
            <a:solidFill>
              <a:schemeClr val="tx1"/>
            </a:solidFill>
            <a:round/>
            <a:headEnd/>
            <a:tailEnd type="triangle" w="med" len="med"/>
          </a:ln>
          <a:effectLst/>
        </p:spPr>
        <p:txBody>
          <a:bodyPr wrap="none" anchor="ctr"/>
          <a:lstStyle/>
          <a:p>
            <a:endParaRPr lang="en-US">
              <a:latin typeface="Arial" panose="020B0604020202020204" pitchFamily="34" charset="0"/>
              <a:cs typeface="Arial" panose="020B0604020202020204" pitchFamily="34" charset="0"/>
            </a:endParaRPr>
          </a:p>
        </p:txBody>
      </p:sp>
      <p:sp>
        <p:nvSpPr>
          <p:cNvPr id="58" name="Line 56"/>
          <p:cNvSpPr>
            <a:spLocks noChangeShapeType="1"/>
          </p:cNvSpPr>
          <p:nvPr/>
        </p:nvSpPr>
        <p:spPr bwMode="auto">
          <a:xfrm>
            <a:off x="6416675" y="4314251"/>
            <a:ext cx="0" cy="254000"/>
          </a:xfrm>
          <a:prstGeom prst="line">
            <a:avLst/>
          </a:prstGeom>
          <a:noFill/>
          <a:ln w="25400">
            <a:solidFill>
              <a:schemeClr val="tx1"/>
            </a:solidFill>
            <a:round/>
            <a:headEnd/>
            <a:tailEnd type="triangle" w="med" len="med"/>
          </a:ln>
          <a:effectLst/>
        </p:spPr>
        <p:txBody>
          <a:bodyPr wrap="none" anchor="ctr"/>
          <a:lstStyle/>
          <a:p>
            <a:endParaRPr lang="en-US">
              <a:latin typeface="Arial" panose="020B0604020202020204" pitchFamily="34" charset="0"/>
              <a:cs typeface="Arial" panose="020B0604020202020204" pitchFamily="34" charset="0"/>
            </a:endParaRPr>
          </a:p>
        </p:txBody>
      </p:sp>
      <p:sp>
        <p:nvSpPr>
          <p:cNvPr id="59" name="Line 57"/>
          <p:cNvSpPr>
            <a:spLocks noChangeShapeType="1"/>
          </p:cNvSpPr>
          <p:nvPr/>
        </p:nvSpPr>
        <p:spPr bwMode="auto">
          <a:xfrm>
            <a:off x="6759575" y="4149151"/>
            <a:ext cx="0" cy="393700"/>
          </a:xfrm>
          <a:prstGeom prst="line">
            <a:avLst/>
          </a:prstGeom>
          <a:noFill/>
          <a:ln w="25400">
            <a:solidFill>
              <a:schemeClr val="tx1"/>
            </a:solidFill>
            <a:round/>
            <a:headEnd/>
            <a:tailEnd type="triangle" w="med" len="med"/>
          </a:ln>
          <a:effectLst/>
        </p:spPr>
        <p:txBody>
          <a:bodyPr wrap="none" anchor="ctr"/>
          <a:lstStyle/>
          <a:p>
            <a:endParaRPr lang="en-US">
              <a:latin typeface="Arial" panose="020B0604020202020204" pitchFamily="34" charset="0"/>
              <a:cs typeface="Arial" panose="020B0604020202020204" pitchFamily="34" charset="0"/>
            </a:endParaRPr>
          </a:p>
        </p:txBody>
      </p:sp>
      <p:sp>
        <p:nvSpPr>
          <p:cNvPr id="60" name="Freeform 58"/>
          <p:cNvSpPr>
            <a:spLocks/>
          </p:cNvSpPr>
          <p:nvPr/>
        </p:nvSpPr>
        <p:spPr bwMode="auto">
          <a:xfrm>
            <a:off x="1997075" y="4301551"/>
            <a:ext cx="954088" cy="268287"/>
          </a:xfrm>
          <a:custGeom>
            <a:avLst/>
            <a:gdLst/>
            <a:ahLst/>
            <a:cxnLst>
              <a:cxn ang="0">
                <a:pos x="600" y="0"/>
              </a:cxn>
              <a:cxn ang="0">
                <a:pos x="0" y="0"/>
              </a:cxn>
              <a:cxn ang="0">
                <a:pos x="0" y="168"/>
              </a:cxn>
            </a:cxnLst>
            <a:rect l="0" t="0" r="r" b="b"/>
            <a:pathLst>
              <a:path w="601" h="169">
                <a:moveTo>
                  <a:pt x="600" y="0"/>
                </a:moveTo>
                <a:lnTo>
                  <a:pt x="0" y="0"/>
                </a:lnTo>
                <a:lnTo>
                  <a:pt x="0" y="168"/>
                </a:lnTo>
              </a:path>
            </a:pathLst>
          </a:custGeom>
          <a:noFill/>
          <a:ln w="25400" cap="rnd" cmpd="sng">
            <a:solidFill>
              <a:schemeClr val="tx1"/>
            </a:solidFill>
            <a:prstDash val="solid"/>
            <a:round/>
            <a:headEnd type="none" w="med" len="med"/>
            <a:tailEnd type="triangle" w="med" len="med"/>
          </a:ln>
          <a:effectLst/>
        </p:spPr>
        <p:txBody>
          <a:bodyPr/>
          <a:lstStyle/>
          <a:p>
            <a:endParaRPr lang="en-US">
              <a:latin typeface="Arial" panose="020B0604020202020204" pitchFamily="34" charset="0"/>
              <a:cs typeface="Arial" panose="020B0604020202020204" pitchFamily="34" charset="0"/>
            </a:endParaRPr>
          </a:p>
        </p:txBody>
      </p:sp>
      <p:sp>
        <p:nvSpPr>
          <p:cNvPr id="61" name="Freeform 59"/>
          <p:cNvSpPr>
            <a:spLocks/>
          </p:cNvSpPr>
          <p:nvPr/>
        </p:nvSpPr>
        <p:spPr bwMode="auto">
          <a:xfrm>
            <a:off x="2276475" y="4149151"/>
            <a:ext cx="1004888" cy="433387"/>
          </a:xfrm>
          <a:custGeom>
            <a:avLst/>
            <a:gdLst/>
            <a:ahLst/>
            <a:cxnLst>
              <a:cxn ang="0">
                <a:pos x="632" y="0"/>
              </a:cxn>
              <a:cxn ang="0">
                <a:pos x="0" y="0"/>
              </a:cxn>
              <a:cxn ang="0">
                <a:pos x="0" y="272"/>
              </a:cxn>
            </a:cxnLst>
            <a:rect l="0" t="0" r="r" b="b"/>
            <a:pathLst>
              <a:path w="633" h="273">
                <a:moveTo>
                  <a:pt x="632" y="0"/>
                </a:moveTo>
                <a:lnTo>
                  <a:pt x="0" y="0"/>
                </a:lnTo>
                <a:lnTo>
                  <a:pt x="0" y="272"/>
                </a:lnTo>
              </a:path>
            </a:pathLst>
          </a:custGeom>
          <a:noFill/>
          <a:ln w="25400" cap="rnd" cmpd="sng">
            <a:solidFill>
              <a:schemeClr val="tx1"/>
            </a:solidFill>
            <a:prstDash val="solid"/>
            <a:round/>
            <a:headEnd type="none" w="med" len="med"/>
            <a:tailEnd type="triangle" w="med" len="med"/>
          </a:ln>
          <a:effectLst/>
        </p:spPr>
        <p:txBody>
          <a:bodyPr/>
          <a:lstStyle/>
          <a:p>
            <a:endParaRPr lang="en-US">
              <a:latin typeface="Arial" panose="020B0604020202020204" pitchFamily="34" charset="0"/>
              <a:cs typeface="Arial" panose="020B0604020202020204" pitchFamily="34" charset="0"/>
            </a:endParaRPr>
          </a:p>
        </p:txBody>
      </p:sp>
      <p:sp>
        <p:nvSpPr>
          <p:cNvPr id="62" name="Rectangle 60"/>
          <p:cNvSpPr>
            <a:spLocks noChangeArrowheads="1"/>
          </p:cNvSpPr>
          <p:nvPr/>
        </p:nvSpPr>
        <p:spPr bwMode="auto">
          <a:xfrm>
            <a:off x="1728788" y="4609526"/>
            <a:ext cx="695704" cy="643766"/>
          </a:xfrm>
          <a:prstGeom prst="rect">
            <a:avLst/>
          </a:prstGeom>
          <a:noFill/>
          <a:ln w="25400">
            <a:noFill/>
            <a:miter lim="800000"/>
            <a:headEnd/>
            <a:tailEnd/>
          </a:ln>
          <a:effectLst/>
        </p:spPr>
        <p:txBody>
          <a:bodyPr wrap="none" lIns="90488" tIns="44450" rIns="90488" bIns="44450">
            <a:spAutoFit/>
          </a:bodyPr>
          <a:lstStyle/>
          <a:p>
            <a:pPr algn="l">
              <a:spcBef>
                <a:spcPct val="0"/>
              </a:spcBef>
            </a:pPr>
            <a:r>
              <a:rPr lang="en-US">
                <a:latin typeface="Arial" panose="020B0604020202020204" pitchFamily="34" charset="0"/>
                <a:cs typeface="Arial" panose="020B0604020202020204" pitchFamily="34" charset="0"/>
              </a:rPr>
              <a:t>Load</a:t>
            </a:r>
          </a:p>
          <a:p>
            <a:pPr algn="l">
              <a:spcBef>
                <a:spcPct val="0"/>
              </a:spcBef>
            </a:pPr>
            <a:r>
              <a:rPr lang="en-US">
                <a:latin typeface="Arial" panose="020B0604020202020204" pitchFamily="34" charset="0"/>
                <a:cs typeface="Arial" panose="020B0604020202020204" pitchFamily="34" charset="0"/>
              </a:rPr>
              <a:t> Unit</a:t>
            </a:r>
          </a:p>
        </p:txBody>
      </p:sp>
      <p:sp>
        <p:nvSpPr>
          <p:cNvPr id="63" name="Rectangle 61"/>
          <p:cNvSpPr>
            <a:spLocks noChangeArrowheads="1"/>
          </p:cNvSpPr>
          <p:nvPr/>
        </p:nvSpPr>
        <p:spPr bwMode="auto">
          <a:xfrm>
            <a:off x="2922588" y="4736526"/>
            <a:ext cx="490520" cy="366767"/>
          </a:xfrm>
          <a:prstGeom prst="rect">
            <a:avLst/>
          </a:prstGeom>
          <a:noFill/>
          <a:ln w="25400">
            <a:noFill/>
            <a:miter lim="800000"/>
            <a:headEnd/>
            <a:tailEnd/>
          </a:ln>
          <a:effectLst/>
        </p:spPr>
        <p:txBody>
          <a:bodyPr wrap="none" lIns="90488" tIns="44450" rIns="90488" bIns="44450">
            <a:spAutoFit/>
          </a:bodyPr>
          <a:lstStyle/>
          <a:p>
            <a:pPr algn="l">
              <a:spcBef>
                <a:spcPct val="0"/>
              </a:spcBef>
            </a:pPr>
            <a:r>
              <a:rPr lang="en-US">
                <a:latin typeface="Arial" panose="020B0604020202020204" pitchFamily="34" charset="0"/>
                <a:cs typeface="Arial" panose="020B0604020202020204" pitchFamily="34" charset="0"/>
              </a:rPr>
              <a:t>FU</a:t>
            </a:r>
          </a:p>
        </p:txBody>
      </p:sp>
      <p:sp>
        <p:nvSpPr>
          <p:cNvPr id="64" name="Rectangle 62"/>
          <p:cNvSpPr>
            <a:spLocks noChangeArrowheads="1"/>
          </p:cNvSpPr>
          <p:nvPr/>
        </p:nvSpPr>
        <p:spPr bwMode="auto">
          <a:xfrm>
            <a:off x="4065588" y="4736526"/>
            <a:ext cx="490520" cy="366767"/>
          </a:xfrm>
          <a:prstGeom prst="rect">
            <a:avLst/>
          </a:prstGeom>
          <a:noFill/>
          <a:ln w="25400">
            <a:noFill/>
            <a:miter lim="800000"/>
            <a:headEnd/>
            <a:tailEnd/>
          </a:ln>
          <a:effectLst/>
        </p:spPr>
        <p:txBody>
          <a:bodyPr wrap="none" lIns="90488" tIns="44450" rIns="90488" bIns="44450">
            <a:spAutoFit/>
          </a:bodyPr>
          <a:lstStyle/>
          <a:p>
            <a:pPr algn="l">
              <a:spcBef>
                <a:spcPct val="0"/>
              </a:spcBef>
            </a:pPr>
            <a:r>
              <a:rPr lang="en-US">
                <a:latin typeface="Arial" panose="020B0604020202020204" pitchFamily="34" charset="0"/>
                <a:cs typeface="Arial" panose="020B0604020202020204" pitchFamily="34" charset="0"/>
              </a:rPr>
              <a:t>FU</a:t>
            </a:r>
          </a:p>
        </p:txBody>
      </p:sp>
      <p:sp>
        <p:nvSpPr>
          <p:cNvPr id="65" name="Rectangle 63"/>
          <p:cNvSpPr>
            <a:spLocks noChangeArrowheads="1"/>
          </p:cNvSpPr>
          <p:nvPr/>
        </p:nvSpPr>
        <p:spPr bwMode="auto">
          <a:xfrm>
            <a:off x="5208588" y="4749226"/>
            <a:ext cx="490520" cy="366767"/>
          </a:xfrm>
          <a:prstGeom prst="rect">
            <a:avLst/>
          </a:prstGeom>
          <a:noFill/>
          <a:ln w="25400">
            <a:noFill/>
            <a:miter lim="800000"/>
            <a:headEnd/>
            <a:tailEnd/>
          </a:ln>
          <a:effectLst/>
        </p:spPr>
        <p:txBody>
          <a:bodyPr wrap="none" lIns="90488" tIns="44450" rIns="90488" bIns="44450">
            <a:spAutoFit/>
          </a:bodyPr>
          <a:lstStyle/>
          <a:p>
            <a:pPr algn="l">
              <a:spcBef>
                <a:spcPct val="0"/>
              </a:spcBef>
            </a:pPr>
            <a:r>
              <a:rPr lang="en-US">
                <a:latin typeface="Arial" panose="020B0604020202020204" pitchFamily="34" charset="0"/>
                <a:cs typeface="Arial" panose="020B0604020202020204" pitchFamily="34" charset="0"/>
              </a:rPr>
              <a:t>FU</a:t>
            </a:r>
          </a:p>
        </p:txBody>
      </p:sp>
      <p:sp>
        <p:nvSpPr>
          <p:cNvPr id="66" name="Rectangle 64"/>
          <p:cNvSpPr>
            <a:spLocks noChangeArrowheads="1"/>
          </p:cNvSpPr>
          <p:nvPr/>
        </p:nvSpPr>
        <p:spPr bwMode="auto">
          <a:xfrm>
            <a:off x="6237288" y="4622226"/>
            <a:ext cx="734176" cy="643766"/>
          </a:xfrm>
          <a:prstGeom prst="rect">
            <a:avLst/>
          </a:prstGeom>
          <a:noFill/>
          <a:ln w="25400">
            <a:noFill/>
            <a:miter lim="800000"/>
            <a:headEnd/>
            <a:tailEnd/>
          </a:ln>
          <a:effectLst/>
        </p:spPr>
        <p:txBody>
          <a:bodyPr wrap="none" lIns="90488" tIns="44450" rIns="90488" bIns="44450">
            <a:spAutoFit/>
          </a:bodyPr>
          <a:lstStyle/>
          <a:p>
            <a:pPr algn="l">
              <a:spcBef>
                <a:spcPct val="0"/>
              </a:spcBef>
            </a:pPr>
            <a:r>
              <a:rPr lang="en-US" dirty="0">
                <a:latin typeface="Arial" panose="020B0604020202020204" pitchFamily="34" charset="0"/>
                <a:cs typeface="Arial" panose="020B0604020202020204" pitchFamily="34" charset="0"/>
              </a:rPr>
              <a:t>Store</a:t>
            </a:r>
          </a:p>
          <a:p>
            <a:pPr algn="l">
              <a:spcBef>
                <a:spcPct val="0"/>
              </a:spcBef>
            </a:pPr>
            <a:r>
              <a:rPr lang="en-US" dirty="0">
                <a:latin typeface="Arial" panose="020B0604020202020204" pitchFamily="34" charset="0"/>
                <a:cs typeface="Arial" panose="020B0604020202020204" pitchFamily="34" charset="0"/>
              </a:rPr>
              <a:t> Unit</a:t>
            </a:r>
          </a:p>
        </p:txBody>
      </p:sp>
      <p:sp>
        <p:nvSpPr>
          <p:cNvPr id="67" name="Rectangle 65"/>
          <p:cNvSpPr>
            <a:spLocks noChangeArrowheads="1"/>
          </p:cNvSpPr>
          <p:nvPr/>
        </p:nvSpPr>
        <p:spPr bwMode="auto">
          <a:xfrm>
            <a:off x="6719888" y="5277863"/>
            <a:ext cx="1336905" cy="366767"/>
          </a:xfrm>
          <a:prstGeom prst="rect">
            <a:avLst/>
          </a:prstGeom>
          <a:noFill/>
          <a:ln w="25400">
            <a:noFill/>
            <a:miter lim="800000"/>
            <a:headEnd/>
            <a:tailEnd/>
          </a:ln>
          <a:effectLst/>
        </p:spPr>
        <p:txBody>
          <a:bodyPr wrap="none" lIns="90488" tIns="44450" rIns="90488" bIns="44450">
            <a:spAutoFit/>
          </a:bodyPr>
          <a:lstStyle/>
          <a:p>
            <a:pPr algn="l">
              <a:spcBef>
                <a:spcPct val="0"/>
              </a:spcBef>
            </a:pPr>
            <a:r>
              <a:rPr lang="en-US">
                <a:latin typeface="Arial" panose="020B0604020202020204" pitchFamily="34" charset="0"/>
                <a:cs typeface="Arial" panose="020B0604020202020204" pitchFamily="34" charset="0"/>
              </a:rPr>
              <a:t>&lt; t, result &gt;</a:t>
            </a:r>
          </a:p>
        </p:txBody>
      </p:sp>
      <p:sp>
        <p:nvSpPr>
          <p:cNvPr id="68" name="Rectangle 66"/>
          <p:cNvSpPr>
            <a:spLocks noChangeArrowheads="1"/>
          </p:cNvSpPr>
          <p:nvPr/>
        </p:nvSpPr>
        <p:spPr bwMode="auto">
          <a:xfrm>
            <a:off x="8226425" y="2537838"/>
            <a:ext cx="338235" cy="1474763"/>
          </a:xfrm>
          <a:prstGeom prst="rect">
            <a:avLst/>
          </a:prstGeom>
          <a:noFill/>
          <a:ln w="25400">
            <a:noFill/>
            <a:miter lim="800000"/>
            <a:headEnd/>
            <a:tailEnd/>
          </a:ln>
          <a:effectLst/>
        </p:spPr>
        <p:txBody>
          <a:bodyPr wrap="none" lIns="90488" tIns="44450" rIns="90488" bIns="44450">
            <a:spAutoFit/>
          </a:bodyPr>
          <a:lstStyle/>
          <a:p>
            <a:pPr algn="l">
              <a:spcBef>
                <a:spcPct val="0"/>
              </a:spcBef>
            </a:pPr>
            <a:r>
              <a:rPr lang="en-US">
                <a:latin typeface="Arial" panose="020B0604020202020204" pitchFamily="34" charset="0"/>
                <a:cs typeface="Arial" panose="020B0604020202020204" pitchFamily="34" charset="0"/>
              </a:rPr>
              <a:t>t</a:t>
            </a:r>
            <a:r>
              <a:rPr lang="en-US" baseline="-25000">
                <a:latin typeface="Arial" panose="020B0604020202020204" pitchFamily="34" charset="0"/>
                <a:cs typeface="Arial" panose="020B0604020202020204" pitchFamily="34" charset="0"/>
              </a:rPr>
              <a:t>1</a:t>
            </a:r>
            <a:endParaRPr lang="en-US">
              <a:latin typeface="Arial" panose="020B0604020202020204" pitchFamily="34" charset="0"/>
              <a:cs typeface="Arial" panose="020B0604020202020204" pitchFamily="34" charset="0"/>
            </a:endParaRPr>
          </a:p>
          <a:p>
            <a:pPr algn="l">
              <a:spcBef>
                <a:spcPct val="0"/>
              </a:spcBef>
            </a:pPr>
            <a:r>
              <a:rPr lang="en-US">
                <a:latin typeface="Arial" panose="020B0604020202020204" pitchFamily="34" charset="0"/>
                <a:cs typeface="Arial" panose="020B0604020202020204" pitchFamily="34" charset="0"/>
              </a:rPr>
              <a:t>t</a:t>
            </a:r>
            <a:r>
              <a:rPr lang="en-US" baseline="-25000">
                <a:latin typeface="Arial" panose="020B0604020202020204" pitchFamily="34" charset="0"/>
                <a:cs typeface="Arial" panose="020B0604020202020204" pitchFamily="34" charset="0"/>
              </a:rPr>
              <a:t>2</a:t>
            </a:r>
            <a:endParaRPr lang="en-US">
              <a:latin typeface="Arial" panose="020B0604020202020204" pitchFamily="34" charset="0"/>
              <a:cs typeface="Arial" panose="020B0604020202020204" pitchFamily="34" charset="0"/>
            </a:endParaRPr>
          </a:p>
          <a:p>
            <a:pPr algn="l">
              <a:spcBef>
                <a:spcPct val="0"/>
              </a:spcBef>
            </a:pPr>
            <a:r>
              <a:rPr lang="en-US">
                <a:latin typeface="Arial" panose="020B0604020202020204" pitchFamily="34" charset="0"/>
                <a:cs typeface="Arial" panose="020B0604020202020204" pitchFamily="34" charset="0"/>
              </a:rPr>
              <a:t>.</a:t>
            </a:r>
          </a:p>
          <a:p>
            <a:pPr algn="l">
              <a:spcBef>
                <a:spcPct val="0"/>
              </a:spcBef>
            </a:pPr>
            <a:r>
              <a:rPr lang="en-US">
                <a:latin typeface="Arial" panose="020B0604020202020204" pitchFamily="34" charset="0"/>
                <a:cs typeface="Arial" panose="020B0604020202020204" pitchFamily="34" charset="0"/>
              </a:rPr>
              <a:t>.</a:t>
            </a:r>
          </a:p>
          <a:p>
            <a:pPr algn="l">
              <a:spcBef>
                <a:spcPct val="0"/>
              </a:spcBef>
            </a:pPr>
            <a:r>
              <a:rPr lang="en-US">
                <a:latin typeface="Arial" panose="020B0604020202020204" pitchFamily="34" charset="0"/>
                <a:cs typeface="Arial" panose="020B0604020202020204" pitchFamily="34" charset="0"/>
              </a:rPr>
              <a:t>t</a:t>
            </a:r>
            <a:r>
              <a:rPr lang="en-US" baseline="-25000">
                <a:latin typeface="Arial" panose="020B0604020202020204" pitchFamily="34" charset="0"/>
                <a:cs typeface="Arial" panose="020B0604020202020204" pitchFamily="34" charset="0"/>
              </a:rPr>
              <a:t>n</a:t>
            </a:r>
          </a:p>
        </p:txBody>
      </p:sp>
      <p:grpSp>
        <p:nvGrpSpPr>
          <p:cNvPr id="69" name="Group 67"/>
          <p:cNvGrpSpPr>
            <a:grpSpLocks/>
          </p:cNvGrpSpPr>
          <p:nvPr/>
        </p:nvGrpSpPr>
        <p:grpSpPr bwMode="auto">
          <a:xfrm>
            <a:off x="2132013" y="2593401"/>
            <a:ext cx="6029325" cy="1436687"/>
            <a:chOff x="1762" y="959"/>
            <a:chExt cx="3798" cy="1726"/>
          </a:xfrm>
        </p:grpSpPr>
        <p:sp>
          <p:nvSpPr>
            <p:cNvPr id="70" name="Rectangle 68" descr="Wide downward diagonal"/>
            <p:cNvSpPr>
              <a:spLocks noChangeArrowheads="1"/>
            </p:cNvSpPr>
            <p:nvPr/>
          </p:nvSpPr>
          <p:spPr bwMode="auto">
            <a:xfrm>
              <a:off x="4368" y="984"/>
              <a:ext cx="1192" cy="1696"/>
            </a:xfrm>
            <a:prstGeom prst="rect">
              <a:avLst/>
            </a:prstGeom>
            <a:pattFill prst="wdDnDiag">
              <a:fgClr>
                <a:schemeClr val="bg2">
                  <a:alpha val="39999"/>
                </a:schemeClr>
              </a:fgClr>
              <a:bgClr>
                <a:schemeClr val="bg1">
                  <a:alpha val="39999"/>
                </a:schemeClr>
              </a:bgClr>
            </a:pattFill>
            <a:ln w="25400">
              <a:noFill/>
              <a:miter lim="800000"/>
              <a:headEnd/>
              <a:tailEnd/>
            </a:ln>
            <a:effectLst/>
          </p:spPr>
          <p:txBody>
            <a:bodyPr wrap="none" anchor="ctr"/>
            <a:lstStyle/>
            <a:p>
              <a:endParaRPr lang="en-US">
                <a:latin typeface="Arial" panose="020B0604020202020204" pitchFamily="34" charset="0"/>
                <a:cs typeface="Arial" panose="020B0604020202020204" pitchFamily="34" charset="0"/>
              </a:endParaRPr>
            </a:p>
          </p:txBody>
        </p:sp>
        <p:sp>
          <p:nvSpPr>
            <p:cNvPr id="71" name="Line 69"/>
            <p:cNvSpPr>
              <a:spLocks noChangeShapeType="1"/>
            </p:cNvSpPr>
            <p:nvPr/>
          </p:nvSpPr>
          <p:spPr bwMode="auto">
            <a:xfrm>
              <a:off x="1762" y="981"/>
              <a:ext cx="0" cy="1704"/>
            </a:xfrm>
            <a:prstGeom prst="line">
              <a:avLst/>
            </a:prstGeom>
            <a:noFill/>
            <a:ln w="25400">
              <a:solidFill>
                <a:schemeClr val="tx1"/>
              </a:solidFill>
              <a:round/>
              <a:headEnd/>
              <a:tailEnd/>
            </a:ln>
            <a:effectLst/>
          </p:spPr>
          <p:txBody>
            <a:bodyPr wrap="none" anchor="ctr"/>
            <a:lstStyle/>
            <a:p>
              <a:endParaRPr lang="en-US">
                <a:latin typeface="Arial" panose="020B0604020202020204" pitchFamily="34" charset="0"/>
                <a:cs typeface="Arial" panose="020B0604020202020204" pitchFamily="34" charset="0"/>
              </a:endParaRPr>
            </a:p>
          </p:txBody>
        </p:sp>
        <p:sp>
          <p:nvSpPr>
            <p:cNvPr id="72" name="Line 70"/>
            <p:cNvSpPr>
              <a:spLocks noChangeShapeType="1"/>
            </p:cNvSpPr>
            <p:nvPr/>
          </p:nvSpPr>
          <p:spPr bwMode="auto">
            <a:xfrm>
              <a:off x="2050" y="975"/>
              <a:ext cx="0" cy="1704"/>
            </a:xfrm>
            <a:prstGeom prst="line">
              <a:avLst/>
            </a:prstGeom>
            <a:noFill/>
            <a:ln w="25400">
              <a:solidFill>
                <a:schemeClr val="tx1"/>
              </a:solidFill>
              <a:round/>
              <a:headEnd/>
              <a:tailEnd/>
            </a:ln>
            <a:effectLst/>
          </p:spPr>
          <p:txBody>
            <a:bodyPr wrap="none" anchor="ctr"/>
            <a:lstStyle/>
            <a:p>
              <a:endParaRPr lang="en-US">
                <a:latin typeface="Arial" panose="020B0604020202020204" pitchFamily="34" charset="0"/>
                <a:cs typeface="Arial" panose="020B0604020202020204" pitchFamily="34" charset="0"/>
              </a:endParaRPr>
            </a:p>
          </p:txBody>
        </p:sp>
        <p:sp>
          <p:nvSpPr>
            <p:cNvPr id="73" name="Line 71"/>
            <p:cNvSpPr>
              <a:spLocks noChangeShapeType="1"/>
            </p:cNvSpPr>
            <p:nvPr/>
          </p:nvSpPr>
          <p:spPr bwMode="auto">
            <a:xfrm>
              <a:off x="3577" y="968"/>
              <a:ext cx="0" cy="1704"/>
            </a:xfrm>
            <a:prstGeom prst="line">
              <a:avLst/>
            </a:prstGeom>
            <a:noFill/>
            <a:ln w="25400">
              <a:solidFill>
                <a:schemeClr val="tx1"/>
              </a:solidFill>
              <a:round/>
              <a:headEnd/>
              <a:tailEnd/>
            </a:ln>
            <a:effectLst/>
          </p:spPr>
          <p:txBody>
            <a:bodyPr wrap="none" anchor="ctr"/>
            <a:lstStyle/>
            <a:p>
              <a:endParaRPr lang="en-US">
                <a:latin typeface="Arial" panose="020B0604020202020204" pitchFamily="34" charset="0"/>
                <a:cs typeface="Arial" panose="020B0604020202020204" pitchFamily="34" charset="0"/>
              </a:endParaRPr>
            </a:p>
          </p:txBody>
        </p:sp>
        <p:sp>
          <p:nvSpPr>
            <p:cNvPr id="74" name="Line 72"/>
            <p:cNvSpPr>
              <a:spLocks noChangeShapeType="1"/>
            </p:cNvSpPr>
            <p:nvPr/>
          </p:nvSpPr>
          <p:spPr bwMode="auto">
            <a:xfrm>
              <a:off x="2986" y="964"/>
              <a:ext cx="0" cy="1712"/>
            </a:xfrm>
            <a:prstGeom prst="line">
              <a:avLst/>
            </a:prstGeom>
            <a:noFill/>
            <a:ln w="12700">
              <a:solidFill>
                <a:schemeClr val="tx1"/>
              </a:solidFill>
              <a:round/>
              <a:headEnd/>
              <a:tailEnd/>
            </a:ln>
            <a:effectLst/>
          </p:spPr>
          <p:txBody>
            <a:bodyPr wrap="none" anchor="ctr"/>
            <a:lstStyle/>
            <a:p>
              <a:endParaRPr lang="en-US">
                <a:latin typeface="Arial" panose="020B0604020202020204" pitchFamily="34" charset="0"/>
                <a:cs typeface="Arial" panose="020B0604020202020204" pitchFamily="34" charset="0"/>
              </a:endParaRPr>
            </a:p>
          </p:txBody>
        </p:sp>
        <p:sp>
          <p:nvSpPr>
            <p:cNvPr id="75" name="Line 73"/>
            <p:cNvSpPr>
              <a:spLocks noChangeShapeType="1"/>
            </p:cNvSpPr>
            <p:nvPr/>
          </p:nvSpPr>
          <p:spPr bwMode="auto">
            <a:xfrm>
              <a:off x="3758" y="965"/>
              <a:ext cx="0" cy="1702"/>
            </a:xfrm>
            <a:prstGeom prst="line">
              <a:avLst/>
            </a:prstGeom>
            <a:noFill/>
            <a:ln w="12700">
              <a:solidFill>
                <a:schemeClr val="tx1"/>
              </a:solidFill>
              <a:round/>
              <a:headEnd/>
              <a:tailEnd/>
            </a:ln>
            <a:effectLst/>
          </p:spPr>
          <p:txBody>
            <a:bodyPr wrap="none" anchor="ctr"/>
            <a:lstStyle/>
            <a:p>
              <a:endParaRPr lang="en-US">
                <a:latin typeface="Arial" panose="020B0604020202020204" pitchFamily="34" charset="0"/>
                <a:cs typeface="Arial" panose="020B0604020202020204" pitchFamily="34" charset="0"/>
              </a:endParaRPr>
            </a:p>
          </p:txBody>
        </p:sp>
        <p:sp>
          <p:nvSpPr>
            <p:cNvPr id="76" name="Line 74"/>
            <p:cNvSpPr>
              <a:spLocks noChangeShapeType="1"/>
            </p:cNvSpPr>
            <p:nvPr/>
          </p:nvSpPr>
          <p:spPr bwMode="auto">
            <a:xfrm>
              <a:off x="2389" y="968"/>
              <a:ext cx="0" cy="1704"/>
            </a:xfrm>
            <a:prstGeom prst="line">
              <a:avLst/>
            </a:prstGeom>
            <a:noFill/>
            <a:ln w="25400">
              <a:solidFill>
                <a:schemeClr val="tx1"/>
              </a:solidFill>
              <a:round/>
              <a:headEnd/>
              <a:tailEnd/>
            </a:ln>
            <a:effectLst/>
          </p:spPr>
          <p:txBody>
            <a:bodyPr wrap="none" anchor="ctr"/>
            <a:lstStyle/>
            <a:p>
              <a:endParaRPr lang="en-US">
                <a:latin typeface="Arial" panose="020B0604020202020204" pitchFamily="34" charset="0"/>
                <a:cs typeface="Arial" panose="020B0604020202020204" pitchFamily="34" charset="0"/>
              </a:endParaRPr>
            </a:p>
          </p:txBody>
        </p:sp>
        <p:sp>
          <p:nvSpPr>
            <p:cNvPr id="77" name="Line 75"/>
            <p:cNvSpPr>
              <a:spLocks noChangeShapeType="1"/>
            </p:cNvSpPr>
            <p:nvPr/>
          </p:nvSpPr>
          <p:spPr bwMode="auto">
            <a:xfrm>
              <a:off x="2812" y="968"/>
              <a:ext cx="0" cy="1704"/>
            </a:xfrm>
            <a:prstGeom prst="line">
              <a:avLst/>
            </a:prstGeom>
            <a:noFill/>
            <a:ln w="25400">
              <a:solidFill>
                <a:schemeClr val="tx1"/>
              </a:solidFill>
              <a:round/>
              <a:headEnd/>
              <a:tailEnd/>
            </a:ln>
            <a:effectLst/>
          </p:spPr>
          <p:txBody>
            <a:bodyPr wrap="none" anchor="ctr"/>
            <a:lstStyle/>
            <a:p>
              <a:endParaRPr lang="en-US">
                <a:latin typeface="Arial" panose="020B0604020202020204" pitchFamily="34" charset="0"/>
                <a:cs typeface="Arial" panose="020B0604020202020204" pitchFamily="34" charset="0"/>
              </a:endParaRPr>
            </a:p>
          </p:txBody>
        </p:sp>
        <p:sp>
          <p:nvSpPr>
            <p:cNvPr id="78" name="Line 76"/>
            <p:cNvSpPr>
              <a:spLocks noChangeShapeType="1"/>
            </p:cNvSpPr>
            <p:nvPr/>
          </p:nvSpPr>
          <p:spPr bwMode="auto">
            <a:xfrm>
              <a:off x="4532" y="965"/>
              <a:ext cx="0" cy="1702"/>
            </a:xfrm>
            <a:prstGeom prst="line">
              <a:avLst/>
            </a:prstGeom>
            <a:noFill/>
            <a:ln w="12700">
              <a:solidFill>
                <a:schemeClr val="tx1"/>
              </a:solidFill>
              <a:round/>
              <a:headEnd/>
              <a:tailEnd/>
            </a:ln>
            <a:effectLst/>
          </p:spPr>
          <p:txBody>
            <a:bodyPr wrap="none" anchor="ctr"/>
            <a:lstStyle/>
            <a:p>
              <a:endParaRPr lang="en-US">
                <a:latin typeface="Arial" panose="020B0604020202020204" pitchFamily="34" charset="0"/>
                <a:cs typeface="Arial" panose="020B0604020202020204" pitchFamily="34" charset="0"/>
              </a:endParaRPr>
            </a:p>
          </p:txBody>
        </p:sp>
        <p:sp>
          <p:nvSpPr>
            <p:cNvPr id="79" name="Line 77"/>
            <p:cNvSpPr>
              <a:spLocks noChangeShapeType="1"/>
            </p:cNvSpPr>
            <p:nvPr/>
          </p:nvSpPr>
          <p:spPr bwMode="auto">
            <a:xfrm>
              <a:off x="4948" y="959"/>
              <a:ext cx="0" cy="1702"/>
            </a:xfrm>
            <a:prstGeom prst="line">
              <a:avLst/>
            </a:prstGeom>
            <a:noFill/>
            <a:ln w="12700">
              <a:solidFill>
                <a:schemeClr val="tx1"/>
              </a:solidFill>
              <a:round/>
              <a:headEnd/>
              <a:tailEnd/>
            </a:ln>
            <a:effectLst/>
          </p:spPr>
          <p:txBody>
            <a:bodyPr wrap="none" anchor="ctr"/>
            <a:lstStyle/>
            <a:p>
              <a:endParaRPr lang="en-US">
                <a:latin typeface="Arial" panose="020B0604020202020204" pitchFamily="34" charset="0"/>
                <a:cs typeface="Arial" panose="020B0604020202020204" pitchFamily="34" charset="0"/>
              </a:endParaRPr>
            </a:p>
          </p:txBody>
        </p:sp>
      </p:grpSp>
      <p:sp>
        <p:nvSpPr>
          <p:cNvPr id="80" name="Rectangle 78"/>
          <p:cNvSpPr>
            <a:spLocks noChangeArrowheads="1"/>
          </p:cNvSpPr>
          <p:nvPr/>
        </p:nvSpPr>
        <p:spPr bwMode="auto">
          <a:xfrm>
            <a:off x="1447800" y="2537838"/>
            <a:ext cx="6996275" cy="366767"/>
          </a:xfrm>
          <a:prstGeom prst="rect">
            <a:avLst/>
          </a:prstGeom>
          <a:noFill/>
          <a:ln w="25400">
            <a:noFill/>
            <a:miter lim="800000"/>
            <a:headEnd/>
            <a:tailEnd/>
          </a:ln>
          <a:effectLst/>
        </p:spPr>
        <p:txBody>
          <a:bodyPr wrap="none" lIns="90488" tIns="44450" rIns="90488" bIns="44450">
            <a:spAutoFit/>
          </a:bodyPr>
          <a:lstStyle/>
          <a:p>
            <a:pPr algn="l">
              <a:spcBef>
                <a:spcPct val="0"/>
              </a:spcBef>
            </a:pPr>
            <a:r>
              <a:rPr lang="en-US" dirty="0">
                <a:latin typeface="+mj-lt"/>
                <a:cs typeface="Arial" panose="020B0604020202020204" pitchFamily="34" charset="0"/>
              </a:rPr>
              <a:t>Ins#      use   exec     op     p1    src1       p2     src2       pd    </a:t>
            </a:r>
            <a:r>
              <a:rPr lang="en-US" dirty="0" err="1">
                <a:latin typeface="+mj-lt"/>
                <a:cs typeface="Arial" panose="020B0604020202020204" pitchFamily="34" charset="0"/>
              </a:rPr>
              <a:t>dest</a:t>
            </a:r>
            <a:r>
              <a:rPr lang="en-US" dirty="0">
                <a:latin typeface="+mj-lt"/>
                <a:cs typeface="Arial" panose="020B0604020202020204" pitchFamily="34" charset="0"/>
              </a:rPr>
              <a:t>         data</a:t>
            </a:r>
          </a:p>
        </p:txBody>
      </p:sp>
      <p:sp>
        <p:nvSpPr>
          <p:cNvPr id="81" name="Rectangle 79"/>
          <p:cNvSpPr>
            <a:spLocks noChangeArrowheads="1"/>
          </p:cNvSpPr>
          <p:nvPr/>
        </p:nvSpPr>
        <p:spPr bwMode="auto">
          <a:xfrm>
            <a:off x="1495425" y="2604513"/>
            <a:ext cx="6683375" cy="1433513"/>
          </a:xfrm>
          <a:prstGeom prst="rect">
            <a:avLst/>
          </a:prstGeom>
          <a:noFill/>
          <a:ln w="25400">
            <a:solidFill>
              <a:schemeClr val="tx1"/>
            </a:solidFill>
            <a:miter lim="800000"/>
            <a:headEnd/>
            <a:tailEnd/>
          </a:ln>
          <a:effectLst/>
        </p:spPr>
        <p:txBody>
          <a:bodyPr wrap="none" anchor="ctr"/>
          <a:lstStyle/>
          <a:p>
            <a:endParaRPr lang="en-US">
              <a:latin typeface="Arial" panose="020B0604020202020204" pitchFamily="34" charset="0"/>
              <a:cs typeface="Arial" panose="020B0604020202020204" pitchFamily="34" charset="0"/>
            </a:endParaRPr>
          </a:p>
        </p:txBody>
      </p:sp>
      <p:sp>
        <p:nvSpPr>
          <p:cNvPr id="82" name="Line 80"/>
          <p:cNvSpPr>
            <a:spLocks noChangeShapeType="1"/>
          </p:cNvSpPr>
          <p:nvPr/>
        </p:nvSpPr>
        <p:spPr bwMode="auto">
          <a:xfrm>
            <a:off x="1479550" y="2845813"/>
            <a:ext cx="6673850" cy="0"/>
          </a:xfrm>
          <a:prstGeom prst="line">
            <a:avLst/>
          </a:prstGeom>
          <a:noFill/>
          <a:ln w="25400">
            <a:solidFill>
              <a:schemeClr val="tx1"/>
            </a:solidFill>
            <a:round/>
            <a:headEnd/>
            <a:tailEnd/>
          </a:ln>
          <a:effectLst/>
        </p:spPr>
        <p:txBody>
          <a:bodyPr wrap="none" anchor="ctr"/>
          <a:lstStyle/>
          <a:p>
            <a:endParaRPr lang="en-US">
              <a:latin typeface="Arial" panose="020B0604020202020204" pitchFamily="34" charset="0"/>
              <a:cs typeface="Arial" panose="020B0604020202020204" pitchFamily="34" charset="0"/>
            </a:endParaRPr>
          </a:p>
        </p:txBody>
      </p:sp>
      <p:sp>
        <p:nvSpPr>
          <p:cNvPr id="83" name="Freeform 81"/>
          <p:cNvSpPr>
            <a:spLocks/>
          </p:cNvSpPr>
          <p:nvPr/>
        </p:nvSpPr>
        <p:spPr bwMode="auto">
          <a:xfrm>
            <a:off x="1679575" y="2261613"/>
            <a:ext cx="7239000" cy="3352800"/>
          </a:xfrm>
          <a:custGeom>
            <a:avLst/>
            <a:gdLst/>
            <a:ahLst/>
            <a:cxnLst>
              <a:cxn ang="0">
                <a:pos x="0" y="2112"/>
              </a:cxn>
              <a:cxn ang="0">
                <a:pos x="4560" y="2112"/>
              </a:cxn>
              <a:cxn ang="0">
                <a:pos x="4560" y="0"/>
              </a:cxn>
              <a:cxn ang="0">
                <a:pos x="1824" y="0"/>
              </a:cxn>
              <a:cxn ang="0">
                <a:pos x="1816" y="223"/>
              </a:cxn>
            </a:cxnLst>
            <a:rect l="0" t="0" r="r" b="b"/>
            <a:pathLst>
              <a:path w="4560" h="2112">
                <a:moveTo>
                  <a:pt x="0" y="2112"/>
                </a:moveTo>
                <a:lnTo>
                  <a:pt x="4560" y="2112"/>
                </a:lnTo>
                <a:lnTo>
                  <a:pt x="4560" y="0"/>
                </a:lnTo>
                <a:lnTo>
                  <a:pt x="1824" y="0"/>
                </a:lnTo>
                <a:lnTo>
                  <a:pt x="1816" y="223"/>
                </a:lnTo>
              </a:path>
            </a:pathLst>
          </a:custGeom>
          <a:noFill/>
          <a:ln w="25400" cap="flat" cmpd="sng">
            <a:solidFill>
              <a:schemeClr val="tx1"/>
            </a:solidFill>
            <a:prstDash val="solid"/>
            <a:round/>
            <a:headEnd type="none" w="med" len="med"/>
            <a:tailEnd type="triangle" w="med" len="med"/>
          </a:ln>
          <a:effectLst/>
        </p:spPr>
        <p:txBody>
          <a:bodyPr/>
          <a:lstStyle/>
          <a:p>
            <a:endParaRPr lang="en-US">
              <a:latin typeface="Arial" panose="020B0604020202020204" pitchFamily="34" charset="0"/>
              <a:cs typeface="Arial" panose="020B0604020202020204" pitchFamily="34" charset="0"/>
            </a:endParaRPr>
          </a:p>
        </p:txBody>
      </p:sp>
      <p:sp>
        <p:nvSpPr>
          <p:cNvPr id="84" name="Freeform 82"/>
          <p:cNvSpPr>
            <a:spLocks/>
          </p:cNvSpPr>
          <p:nvPr/>
        </p:nvSpPr>
        <p:spPr bwMode="auto">
          <a:xfrm>
            <a:off x="5711825" y="2255263"/>
            <a:ext cx="7938" cy="311150"/>
          </a:xfrm>
          <a:custGeom>
            <a:avLst/>
            <a:gdLst/>
            <a:ahLst/>
            <a:cxnLst>
              <a:cxn ang="0">
                <a:pos x="0" y="0"/>
              </a:cxn>
              <a:cxn ang="0">
                <a:pos x="5" y="196"/>
              </a:cxn>
            </a:cxnLst>
            <a:rect l="0" t="0" r="r" b="b"/>
            <a:pathLst>
              <a:path w="5" h="196">
                <a:moveTo>
                  <a:pt x="0" y="0"/>
                </a:moveTo>
                <a:lnTo>
                  <a:pt x="5" y="196"/>
                </a:lnTo>
              </a:path>
            </a:pathLst>
          </a:custGeom>
          <a:noFill/>
          <a:ln w="25400">
            <a:solidFill>
              <a:schemeClr val="tx1"/>
            </a:solidFill>
            <a:round/>
            <a:headEnd/>
            <a:tailEnd type="triangle" w="med" len="med"/>
          </a:ln>
          <a:effectLst/>
        </p:spPr>
        <p:txBody>
          <a:bodyPr/>
          <a:lstStyle/>
          <a:p>
            <a:endParaRPr lang="en-US">
              <a:latin typeface="Arial" panose="020B0604020202020204" pitchFamily="34" charset="0"/>
              <a:cs typeface="Arial" panose="020B0604020202020204" pitchFamily="34" charset="0"/>
            </a:endParaRPr>
          </a:p>
        </p:txBody>
      </p:sp>
      <p:sp>
        <p:nvSpPr>
          <p:cNvPr id="85" name="Line 83"/>
          <p:cNvSpPr>
            <a:spLocks noChangeShapeType="1"/>
          </p:cNvSpPr>
          <p:nvPr/>
        </p:nvSpPr>
        <p:spPr bwMode="auto">
          <a:xfrm>
            <a:off x="7623175" y="2261613"/>
            <a:ext cx="0" cy="304800"/>
          </a:xfrm>
          <a:prstGeom prst="line">
            <a:avLst/>
          </a:prstGeom>
          <a:noFill/>
          <a:ln w="25400">
            <a:solidFill>
              <a:schemeClr val="tx1"/>
            </a:solidFill>
            <a:round/>
            <a:headEnd/>
            <a:tailEnd type="triangle" w="med" len="med"/>
          </a:ln>
          <a:effectLst/>
        </p:spPr>
        <p:txBody>
          <a:bodyPr/>
          <a:lstStyle/>
          <a:p>
            <a:endParaRPr lang="en-US">
              <a:latin typeface="Arial" panose="020B0604020202020204" pitchFamily="34" charset="0"/>
              <a:cs typeface="Arial" panose="020B0604020202020204" pitchFamily="34" charset="0"/>
            </a:endParaRPr>
          </a:p>
        </p:txBody>
      </p:sp>
      <p:sp>
        <p:nvSpPr>
          <p:cNvPr id="86" name="Rectangle 84"/>
          <p:cNvSpPr>
            <a:spLocks noChangeArrowheads="1"/>
          </p:cNvSpPr>
          <p:nvPr/>
        </p:nvSpPr>
        <p:spPr bwMode="auto">
          <a:xfrm>
            <a:off x="7318375" y="4395213"/>
            <a:ext cx="990600" cy="711200"/>
          </a:xfrm>
          <a:prstGeom prst="rect">
            <a:avLst/>
          </a:prstGeom>
          <a:solidFill>
            <a:schemeClr val="bg1"/>
          </a:solidFill>
          <a:ln w="25400">
            <a:solidFill>
              <a:schemeClr val="tx1"/>
            </a:solidFill>
            <a:miter lim="800000"/>
            <a:headEnd/>
            <a:tailEnd/>
          </a:ln>
          <a:effectLst/>
        </p:spPr>
        <p:txBody>
          <a:bodyPr wrap="none" anchor="ctr"/>
          <a:lstStyle/>
          <a:p>
            <a:pPr>
              <a:spcBef>
                <a:spcPct val="0"/>
              </a:spcBef>
            </a:pPr>
            <a:r>
              <a:rPr lang="en-US">
                <a:latin typeface="Arial" panose="020B0604020202020204" pitchFamily="34" charset="0"/>
                <a:cs typeface="Arial" panose="020B0604020202020204" pitchFamily="34" charset="0"/>
              </a:rPr>
              <a:t>Commit</a:t>
            </a:r>
          </a:p>
        </p:txBody>
      </p:sp>
      <p:sp>
        <p:nvSpPr>
          <p:cNvPr id="87" name="Line 85"/>
          <p:cNvSpPr>
            <a:spLocks noChangeShapeType="1"/>
          </p:cNvSpPr>
          <p:nvPr/>
        </p:nvSpPr>
        <p:spPr bwMode="auto">
          <a:xfrm>
            <a:off x="7699375" y="4038026"/>
            <a:ext cx="0" cy="357187"/>
          </a:xfrm>
          <a:prstGeom prst="line">
            <a:avLst/>
          </a:prstGeom>
          <a:noFill/>
          <a:ln w="25400">
            <a:solidFill>
              <a:schemeClr val="tx1"/>
            </a:solidFill>
            <a:round/>
            <a:headEnd/>
            <a:tailEnd type="triangle" w="med" len="med"/>
          </a:ln>
          <a:effectLst/>
        </p:spPr>
        <p:txBody>
          <a:bodyPr/>
          <a:lstStyle/>
          <a:p>
            <a:endParaRPr lang="en-US">
              <a:latin typeface="Arial" panose="020B0604020202020204" pitchFamily="34" charset="0"/>
              <a:cs typeface="Arial" panose="020B0604020202020204" pitchFamily="34" charset="0"/>
            </a:endParaRPr>
          </a:p>
        </p:txBody>
      </p:sp>
      <p:grpSp>
        <p:nvGrpSpPr>
          <p:cNvPr id="88" name="Group 86"/>
          <p:cNvGrpSpPr>
            <a:grpSpLocks/>
          </p:cNvGrpSpPr>
          <p:nvPr/>
        </p:nvGrpSpPr>
        <p:grpSpPr bwMode="auto">
          <a:xfrm>
            <a:off x="6672263" y="1309113"/>
            <a:ext cx="1065212" cy="776288"/>
            <a:chOff x="4272" y="674"/>
            <a:chExt cx="692" cy="613"/>
          </a:xfrm>
        </p:grpSpPr>
        <p:sp>
          <p:nvSpPr>
            <p:cNvPr id="89" name="Rectangle 87"/>
            <p:cNvSpPr>
              <a:spLocks noChangeArrowheads="1"/>
            </p:cNvSpPr>
            <p:nvPr/>
          </p:nvSpPr>
          <p:spPr bwMode="auto">
            <a:xfrm>
              <a:off x="4272" y="674"/>
              <a:ext cx="688" cy="613"/>
            </a:xfrm>
            <a:prstGeom prst="rect">
              <a:avLst/>
            </a:prstGeom>
            <a:noFill/>
            <a:ln w="25400">
              <a:solidFill>
                <a:schemeClr val="tx1"/>
              </a:solidFill>
              <a:miter lim="800000"/>
              <a:headEnd/>
              <a:tailEnd/>
            </a:ln>
            <a:effectLst/>
          </p:spPr>
          <p:txBody>
            <a:bodyPr wrap="none" anchor="ctr"/>
            <a:lstStyle/>
            <a:p>
              <a:endParaRPr lang="en-US">
                <a:latin typeface="Arial" panose="020B0604020202020204" pitchFamily="34" charset="0"/>
                <a:cs typeface="Arial" panose="020B0604020202020204" pitchFamily="34" charset="0"/>
              </a:endParaRPr>
            </a:p>
          </p:txBody>
        </p:sp>
        <p:grpSp>
          <p:nvGrpSpPr>
            <p:cNvPr id="90" name="Group 88"/>
            <p:cNvGrpSpPr>
              <a:grpSpLocks/>
            </p:cNvGrpSpPr>
            <p:nvPr/>
          </p:nvGrpSpPr>
          <p:grpSpPr bwMode="auto">
            <a:xfrm>
              <a:off x="4272" y="843"/>
              <a:ext cx="692" cy="295"/>
              <a:chOff x="4272" y="843"/>
              <a:chExt cx="756" cy="295"/>
            </a:xfrm>
          </p:grpSpPr>
          <p:sp>
            <p:nvSpPr>
              <p:cNvPr id="91" name="Line 89"/>
              <p:cNvSpPr>
                <a:spLocks noChangeShapeType="1"/>
              </p:cNvSpPr>
              <p:nvPr/>
            </p:nvSpPr>
            <p:spPr bwMode="auto">
              <a:xfrm>
                <a:off x="4280" y="843"/>
                <a:ext cx="748" cy="0"/>
              </a:xfrm>
              <a:prstGeom prst="line">
                <a:avLst/>
              </a:prstGeom>
              <a:noFill/>
              <a:ln w="25400">
                <a:solidFill>
                  <a:schemeClr val="tx1"/>
                </a:solidFill>
                <a:round/>
                <a:headEnd/>
                <a:tailEnd/>
              </a:ln>
              <a:effectLst/>
            </p:spPr>
            <p:txBody>
              <a:bodyPr wrap="none" anchor="ctr"/>
              <a:lstStyle/>
              <a:p>
                <a:endParaRPr lang="en-US">
                  <a:latin typeface="Arial" panose="020B0604020202020204" pitchFamily="34" charset="0"/>
                  <a:cs typeface="Arial" panose="020B0604020202020204" pitchFamily="34" charset="0"/>
                </a:endParaRPr>
              </a:p>
            </p:txBody>
          </p:sp>
          <p:sp>
            <p:nvSpPr>
              <p:cNvPr id="92" name="Line 90"/>
              <p:cNvSpPr>
                <a:spLocks noChangeShapeType="1"/>
              </p:cNvSpPr>
              <p:nvPr/>
            </p:nvSpPr>
            <p:spPr bwMode="auto">
              <a:xfrm>
                <a:off x="4280" y="1138"/>
                <a:ext cx="748" cy="0"/>
              </a:xfrm>
              <a:prstGeom prst="line">
                <a:avLst/>
              </a:prstGeom>
              <a:noFill/>
              <a:ln w="25400">
                <a:solidFill>
                  <a:schemeClr val="tx1"/>
                </a:solidFill>
                <a:round/>
                <a:headEnd/>
                <a:tailEnd/>
              </a:ln>
              <a:effectLst/>
            </p:spPr>
            <p:txBody>
              <a:bodyPr wrap="none" anchor="ctr"/>
              <a:lstStyle/>
              <a:p>
                <a:endParaRPr lang="en-US">
                  <a:latin typeface="Arial" panose="020B0604020202020204" pitchFamily="34" charset="0"/>
                  <a:cs typeface="Arial" panose="020B0604020202020204" pitchFamily="34" charset="0"/>
                </a:endParaRPr>
              </a:p>
            </p:txBody>
          </p:sp>
          <p:sp>
            <p:nvSpPr>
              <p:cNvPr id="93" name="Line 91"/>
              <p:cNvSpPr>
                <a:spLocks noChangeShapeType="1"/>
              </p:cNvSpPr>
              <p:nvPr/>
            </p:nvSpPr>
            <p:spPr bwMode="auto">
              <a:xfrm>
                <a:off x="4272" y="978"/>
                <a:ext cx="748" cy="0"/>
              </a:xfrm>
              <a:prstGeom prst="line">
                <a:avLst/>
              </a:prstGeom>
              <a:noFill/>
              <a:ln w="25400">
                <a:solidFill>
                  <a:schemeClr val="tx1"/>
                </a:solidFill>
                <a:round/>
                <a:headEnd/>
                <a:tailEnd/>
              </a:ln>
              <a:effectLst/>
            </p:spPr>
            <p:txBody>
              <a:bodyPr wrap="none" anchor="ctr"/>
              <a:lstStyle/>
              <a:p>
                <a:endParaRPr lang="en-US">
                  <a:latin typeface="Arial" panose="020B0604020202020204" pitchFamily="34" charset="0"/>
                  <a:cs typeface="Arial" panose="020B0604020202020204" pitchFamily="34" charset="0"/>
                </a:endParaRPr>
              </a:p>
            </p:txBody>
          </p:sp>
        </p:grpSp>
      </p:grpSp>
      <p:sp>
        <p:nvSpPr>
          <p:cNvPr id="94" name="Rectangle 92"/>
          <p:cNvSpPr>
            <a:spLocks noChangeArrowheads="1"/>
          </p:cNvSpPr>
          <p:nvPr/>
        </p:nvSpPr>
        <p:spPr bwMode="auto">
          <a:xfrm>
            <a:off x="409866" y="1442463"/>
            <a:ext cx="1118897" cy="643766"/>
          </a:xfrm>
          <a:prstGeom prst="rect">
            <a:avLst/>
          </a:prstGeom>
          <a:noFill/>
          <a:ln w="25400">
            <a:noFill/>
            <a:miter lim="800000"/>
            <a:headEnd/>
            <a:tailEnd/>
          </a:ln>
          <a:effectLst/>
        </p:spPr>
        <p:txBody>
          <a:bodyPr wrap="none" lIns="90488" tIns="44450" rIns="90488" bIns="44450">
            <a:spAutoFit/>
          </a:bodyPr>
          <a:lstStyle/>
          <a:p>
            <a:pPr algn="r">
              <a:spcBef>
                <a:spcPct val="0"/>
              </a:spcBef>
            </a:pPr>
            <a:r>
              <a:rPr lang="en-US" dirty="0">
                <a:latin typeface="Arial" panose="020B0604020202020204" pitchFamily="34" charset="0"/>
                <a:cs typeface="Arial" panose="020B0604020202020204" pitchFamily="34" charset="0"/>
              </a:rPr>
              <a:t>Rename </a:t>
            </a:r>
          </a:p>
          <a:p>
            <a:pPr algn="r">
              <a:spcBef>
                <a:spcPct val="0"/>
              </a:spcBef>
            </a:pPr>
            <a:r>
              <a:rPr lang="en-US" dirty="0">
                <a:latin typeface="Arial" panose="020B0604020202020204" pitchFamily="34" charset="0"/>
                <a:cs typeface="Arial" panose="020B0604020202020204" pitchFamily="34" charset="0"/>
              </a:rPr>
              <a:t>Table</a:t>
            </a:r>
          </a:p>
        </p:txBody>
      </p:sp>
      <p:sp>
        <p:nvSpPr>
          <p:cNvPr id="95" name="Rectangle 93"/>
          <p:cNvSpPr>
            <a:spLocks noChangeArrowheads="1"/>
          </p:cNvSpPr>
          <p:nvPr/>
        </p:nvSpPr>
        <p:spPr bwMode="auto">
          <a:xfrm>
            <a:off x="1520825" y="1658363"/>
            <a:ext cx="455613" cy="366767"/>
          </a:xfrm>
          <a:prstGeom prst="rect">
            <a:avLst/>
          </a:prstGeom>
          <a:noFill/>
          <a:ln w="25400">
            <a:noFill/>
            <a:miter lim="800000"/>
            <a:headEnd/>
            <a:tailEnd/>
          </a:ln>
          <a:effectLst/>
        </p:spPr>
        <p:txBody>
          <a:bodyPr lIns="90488" tIns="44450" rIns="90488" bIns="44450">
            <a:spAutoFit/>
          </a:bodyPr>
          <a:lstStyle/>
          <a:p>
            <a:pPr algn="l">
              <a:spcBef>
                <a:spcPct val="0"/>
              </a:spcBef>
            </a:pPr>
            <a:r>
              <a:rPr lang="en-US">
                <a:latin typeface="Arial" panose="020B0604020202020204" pitchFamily="34" charset="0"/>
                <a:cs typeface="Arial" panose="020B0604020202020204" pitchFamily="34" charset="0"/>
              </a:rPr>
              <a:t>r</a:t>
            </a:r>
            <a:r>
              <a:rPr lang="en-US" baseline="-25000">
                <a:latin typeface="Arial" panose="020B0604020202020204" pitchFamily="34" charset="0"/>
                <a:cs typeface="Arial" panose="020B0604020202020204" pitchFamily="34" charset="0"/>
              </a:rPr>
              <a:t>1 </a:t>
            </a:r>
          </a:p>
        </p:txBody>
      </p:sp>
      <p:grpSp>
        <p:nvGrpSpPr>
          <p:cNvPr id="96" name="Group 94"/>
          <p:cNvGrpSpPr>
            <a:grpSpLocks/>
          </p:cNvGrpSpPr>
          <p:nvPr/>
        </p:nvGrpSpPr>
        <p:grpSpPr bwMode="auto">
          <a:xfrm>
            <a:off x="1870075" y="1545651"/>
            <a:ext cx="869950" cy="931862"/>
            <a:chOff x="1338" y="714"/>
            <a:chExt cx="624" cy="720"/>
          </a:xfrm>
        </p:grpSpPr>
        <p:sp>
          <p:nvSpPr>
            <p:cNvPr id="97" name="Rectangle 95"/>
            <p:cNvSpPr>
              <a:spLocks noChangeArrowheads="1"/>
            </p:cNvSpPr>
            <p:nvPr/>
          </p:nvSpPr>
          <p:spPr bwMode="auto">
            <a:xfrm>
              <a:off x="1338" y="762"/>
              <a:ext cx="432" cy="672"/>
            </a:xfrm>
            <a:prstGeom prst="rect">
              <a:avLst/>
            </a:prstGeom>
            <a:solidFill>
              <a:schemeClr val="accent1"/>
            </a:solidFill>
            <a:ln w="12700">
              <a:solidFill>
                <a:srgbClr val="FF0000"/>
              </a:solidFill>
              <a:miter lim="800000"/>
              <a:headEnd/>
              <a:tailEnd/>
            </a:ln>
            <a:effectLst/>
          </p:spPr>
          <p:txBody>
            <a:bodyPr wrap="none" anchor="ctr"/>
            <a:lstStyle/>
            <a:p>
              <a:endParaRPr lang="en-US">
                <a:latin typeface="Arial" panose="020B0604020202020204" pitchFamily="34" charset="0"/>
                <a:cs typeface="Arial" panose="020B0604020202020204" pitchFamily="34" charset="0"/>
              </a:endParaRPr>
            </a:p>
          </p:txBody>
        </p:sp>
        <p:sp>
          <p:nvSpPr>
            <p:cNvPr id="98" name="Rectangle 96"/>
            <p:cNvSpPr>
              <a:spLocks noChangeArrowheads="1"/>
            </p:cNvSpPr>
            <p:nvPr/>
          </p:nvSpPr>
          <p:spPr bwMode="auto">
            <a:xfrm>
              <a:off x="1338" y="714"/>
              <a:ext cx="432" cy="192"/>
            </a:xfrm>
            <a:prstGeom prst="rect">
              <a:avLst/>
            </a:prstGeom>
            <a:solidFill>
              <a:schemeClr val="accent1"/>
            </a:solidFill>
            <a:ln w="12700">
              <a:solidFill>
                <a:srgbClr val="FF0000"/>
              </a:solidFill>
              <a:miter lim="800000"/>
              <a:headEnd/>
              <a:tailEnd/>
            </a:ln>
            <a:effectLst/>
          </p:spPr>
          <p:txBody>
            <a:bodyPr wrap="none" anchor="ctr"/>
            <a:lstStyle/>
            <a:p>
              <a:pPr>
                <a:spcBef>
                  <a:spcPct val="0"/>
                </a:spcBef>
              </a:pPr>
              <a:r>
                <a:rPr lang="en-US">
                  <a:latin typeface="Arial" panose="020B0604020202020204" pitchFamily="34" charset="0"/>
                  <a:cs typeface="Arial" panose="020B0604020202020204" pitchFamily="34" charset="0"/>
                </a:rPr>
                <a:t>t</a:t>
              </a:r>
              <a:endParaRPr lang="en-US" baseline="-25000">
                <a:latin typeface="Arial" panose="020B0604020202020204" pitchFamily="34" charset="0"/>
                <a:cs typeface="Arial" panose="020B0604020202020204" pitchFamily="34" charset="0"/>
              </a:endParaRPr>
            </a:p>
          </p:txBody>
        </p:sp>
        <p:sp>
          <p:nvSpPr>
            <p:cNvPr id="99" name="Rectangle 97"/>
            <p:cNvSpPr>
              <a:spLocks noChangeArrowheads="1"/>
            </p:cNvSpPr>
            <p:nvPr/>
          </p:nvSpPr>
          <p:spPr bwMode="auto">
            <a:xfrm>
              <a:off x="1338" y="906"/>
              <a:ext cx="432" cy="144"/>
            </a:xfrm>
            <a:prstGeom prst="rect">
              <a:avLst/>
            </a:prstGeom>
            <a:solidFill>
              <a:schemeClr val="accent1"/>
            </a:solidFill>
            <a:ln w="12700">
              <a:solidFill>
                <a:srgbClr val="FF0000"/>
              </a:solidFill>
              <a:miter lim="800000"/>
              <a:headEnd/>
              <a:tailEnd/>
            </a:ln>
            <a:effectLst/>
          </p:spPr>
          <p:txBody>
            <a:bodyPr wrap="none" anchor="ctr"/>
            <a:lstStyle/>
            <a:p>
              <a:endParaRPr lang="en-US">
                <a:latin typeface="Arial" panose="020B0604020202020204" pitchFamily="34" charset="0"/>
                <a:cs typeface="Arial" panose="020B0604020202020204" pitchFamily="34" charset="0"/>
              </a:endParaRPr>
            </a:p>
          </p:txBody>
        </p:sp>
        <p:sp>
          <p:nvSpPr>
            <p:cNvPr id="100" name="Rectangle 98"/>
            <p:cNvSpPr>
              <a:spLocks noChangeArrowheads="1"/>
            </p:cNvSpPr>
            <p:nvPr/>
          </p:nvSpPr>
          <p:spPr bwMode="auto">
            <a:xfrm>
              <a:off x="1338" y="1290"/>
              <a:ext cx="432" cy="144"/>
            </a:xfrm>
            <a:prstGeom prst="rect">
              <a:avLst/>
            </a:prstGeom>
            <a:solidFill>
              <a:schemeClr val="accent1"/>
            </a:solidFill>
            <a:ln w="12700">
              <a:solidFill>
                <a:srgbClr val="FF0000"/>
              </a:solidFill>
              <a:miter lim="800000"/>
              <a:headEnd/>
              <a:tailEnd/>
            </a:ln>
            <a:effectLst/>
          </p:spPr>
          <p:txBody>
            <a:bodyPr wrap="none" anchor="ctr"/>
            <a:lstStyle/>
            <a:p>
              <a:endParaRPr lang="en-US">
                <a:latin typeface="Arial" panose="020B0604020202020204" pitchFamily="34" charset="0"/>
                <a:cs typeface="Arial" panose="020B0604020202020204" pitchFamily="34" charset="0"/>
              </a:endParaRPr>
            </a:p>
          </p:txBody>
        </p:sp>
        <p:sp>
          <p:nvSpPr>
            <p:cNvPr id="101" name="Rectangle 99"/>
            <p:cNvSpPr>
              <a:spLocks noChangeArrowheads="1"/>
            </p:cNvSpPr>
            <p:nvPr/>
          </p:nvSpPr>
          <p:spPr bwMode="auto">
            <a:xfrm>
              <a:off x="1770" y="714"/>
              <a:ext cx="192" cy="192"/>
            </a:xfrm>
            <a:prstGeom prst="rect">
              <a:avLst/>
            </a:prstGeom>
            <a:solidFill>
              <a:schemeClr val="accent1"/>
            </a:solidFill>
            <a:ln w="12700">
              <a:solidFill>
                <a:srgbClr val="FF0000"/>
              </a:solidFill>
              <a:miter lim="800000"/>
              <a:headEnd/>
              <a:tailEnd/>
            </a:ln>
            <a:effectLst/>
          </p:spPr>
          <p:txBody>
            <a:bodyPr wrap="none" anchor="ctr"/>
            <a:lstStyle/>
            <a:p>
              <a:pPr>
                <a:spcBef>
                  <a:spcPct val="0"/>
                </a:spcBef>
              </a:pPr>
              <a:r>
                <a:rPr lang="en-US">
                  <a:latin typeface="Arial" panose="020B0604020202020204" pitchFamily="34" charset="0"/>
                  <a:cs typeface="Arial" panose="020B0604020202020204" pitchFamily="34" charset="0"/>
                </a:rPr>
                <a:t>v</a:t>
              </a:r>
              <a:endParaRPr lang="en-US" baseline="-25000">
                <a:latin typeface="Arial" panose="020B0604020202020204" pitchFamily="34" charset="0"/>
                <a:cs typeface="Arial" panose="020B0604020202020204" pitchFamily="34" charset="0"/>
              </a:endParaRPr>
            </a:p>
          </p:txBody>
        </p:sp>
        <p:sp>
          <p:nvSpPr>
            <p:cNvPr id="102" name="Rectangle 100"/>
            <p:cNvSpPr>
              <a:spLocks noChangeArrowheads="1"/>
            </p:cNvSpPr>
            <p:nvPr/>
          </p:nvSpPr>
          <p:spPr bwMode="auto">
            <a:xfrm>
              <a:off x="1770" y="906"/>
              <a:ext cx="192" cy="144"/>
            </a:xfrm>
            <a:prstGeom prst="rect">
              <a:avLst/>
            </a:prstGeom>
            <a:solidFill>
              <a:schemeClr val="accent1"/>
            </a:solidFill>
            <a:ln w="12700">
              <a:solidFill>
                <a:srgbClr val="FF0000"/>
              </a:solidFill>
              <a:miter lim="800000"/>
              <a:headEnd/>
              <a:tailEnd/>
            </a:ln>
            <a:effectLst/>
          </p:spPr>
          <p:txBody>
            <a:bodyPr wrap="none" anchor="ctr"/>
            <a:lstStyle/>
            <a:p>
              <a:endParaRPr lang="en-US">
                <a:latin typeface="Arial" panose="020B0604020202020204" pitchFamily="34" charset="0"/>
                <a:cs typeface="Arial" panose="020B0604020202020204" pitchFamily="34" charset="0"/>
              </a:endParaRPr>
            </a:p>
          </p:txBody>
        </p:sp>
        <p:sp>
          <p:nvSpPr>
            <p:cNvPr id="103" name="Rectangle 101"/>
            <p:cNvSpPr>
              <a:spLocks noChangeArrowheads="1"/>
            </p:cNvSpPr>
            <p:nvPr/>
          </p:nvSpPr>
          <p:spPr bwMode="auto">
            <a:xfrm>
              <a:off x="1770" y="1050"/>
              <a:ext cx="192" cy="240"/>
            </a:xfrm>
            <a:prstGeom prst="rect">
              <a:avLst/>
            </a:prstGeom>
            <a:solidFill>
              <a:schemeClr val="accent1"/>
            </a:solidFill>
            <a:ln w="12700">
              <a:solidFill>
                <a:srgbClr val="FF0000"/>
              </a:solidFill>
              <a:miter lim="800000"/>
              <a:headEnd/>
              <a:tailEnd/>
            </a:ln>
            <a:effectLst/>
          </p:spPr>
          <p:txBody>
            <a:bodyPr wrap="none" anchor="ctr"/>
            <a:lstStyle/>
            <a:p>
              <a:endParaRPr lang="en-US">
                <a:latin typeface="Arial" panose="020B0604020202020204" pitchFamily="34" charset="0"/>
                <a:cs typeface="Arial" panose="020B0604020202020204" pitchFamily="34" charset="0"/>
              </a:endParaRPr>
            </a:p>
          </p:txBody>
        </p:sp>
        <p:sp>
          <p:nvSpPr>
            <p:cNvPr id="104" name="Rectangle 102"/>
            <p:cNvSpPr>
              <a:spLocks noChangeArrowheads="1"/>
            </p:cNvSpPr>
            <p:nvPr/>
          </p:nvSpPr>
          <p:spPr bwMode="auto">
            <a:xfrm>
              <a:off x="1770" y="1290"/>
              <a:ext cx="192" cy="144"/>
            </a:xfrm>
            <a:prstGeom prst="rect">
              <a:avLst/>
            </a:prstGeom>
            <a:solidFill>
              <a:schemeClr val="accent1"/>
            </a:solidFill>
            <a:ln w="12700">
              <a:solidFill>
                <a:srgbClr val="FF0000"/>
              </a:solidFill>
              <a:miter lim="800000"/>
              <a:headEnd/>
              <a:tailEnd/>
            </a:ln>
            <a:effectLst/>
          </p:spPr>
          <p:txBody>
            <a:bodyPr wrap="none" anchor="ctr"/>
            <a:lstStyle/>
            <a:p>
              <a:endParaRPr lang="en-US">
                <a:latin typeface="Arial" panose="020B0604020202020204" pitchFamily="34" charset="0"/>
                <a:cs typeface="Arial" panose="020B0604020202020204" pitchFamily="34" charset="0"/>
              </a:endParaRPr>
            </a:p>
          </p:txBody>
        </p:sp>
      </p:grpSp>
      <p:sp>
        <p:nvSpPr>
          <p:cNvPr id="105" name="Rectangle 103"/>
          <p:cNvSpPr>
            <a:spLocks noChangeArrowheads="1"/>
          </p:cNvSpPr>
          <p:nvPr/>
        </p:nvSpPr>
        <p:spPr bwMode="auto">
          <a:xfrm>
            <a:off x="1520825" y="1974276"/>
            <a:ext cx="412750" cy="366767"/>
          </a:xfrm>
          <a:prstGeom prst="rect">
            <a:avLst/>
          </a:prstGeom>
          <a:noFill/>
          <a:ln w="25400">
            <a:noFill/>
            <a:miter lim="800000"/>
            <a:headEnd/>
            <a:tailEnd/>
          </a:ln>
          <a:effectLst/>
        </p:spPr>
        <p:txBody>
          <a:bodyPr lIns="90488" tIns="44450" rIns="90488" bIns="44450">
            <a:spAutoFit/>
          </a:bodyPr>
          <a:lstStyle/>
          <a:p>
            <a:pPr algn="l">
              <a:spcBef>
                <a:spcPct val="0"/>
              </a:spcBef>
            </a:pPr>
            <a:r>
              <a:rPr lang="en-US">
                <a:latin typeface="Arial" panose="020B0604020202020204" pitchFamily="34" charset="0"/>
                <a:cs typeface="Arial" panose="020B0604020202020204" pitchFamily="34" charset="0"/>
              </a:rPr>
              <a:t>r</a:t>
            </a:r>
            <a:r>
              <a:rPr lang="en-US" baseline="-25000">
                <a:latin typeface="Arial" panose="020B0604020202020204" pitchFamily="34" charset="0"/>
                <a:cs typeface="Arial" panose="020B0604020202020204" pitchFamily="34" charset="0"/>
              </a:rPr>
              <a:t>2</a:t>
            </a:r>
          </a:p>
        </p:txBody>
      </p:sp>
      <p:sp>
        <p:nvSpPr>
          <p:cNvPr id="106" name="Freeform 104"/>
          <p:cNvSpPr>
            <a:spLocks/>
          </p:cNvSpPr>
          <p:nvPr/>
        </p:nvSpPr>
        <p:spPr bwMode="auto">
          <a:xfrm>
            <a:off x="7721600" y="1661538"/>
            <a:ext cx="927100" cy="3644900"/>
          </a:xfrm>
          <a:custGeom>
            <a:avLst/>
            <a:gdLst/>
            <a:ahLst/>
            <a:cxnLst>
              <a:cxn ang="0">
                <a:pos x="0" y="2168"/>
              </a:cxn>
              <a:cxn ang="0">
                <a:pos x="0" y="2296"/>
              </a:cxn>
              <a:cxn ang="0">
                <a:pos x="584" y="2296"/>
              </a:cxn>
              <a:cxn ang="0">
                <a:pos x="584" y="0"/>
              </a:cxn>
              <a:cxn ang="0">
                <a:pos x="8" y="0"/>
              </a:cxn>
            </a:cxnLst>
            <a:rect l="0" t="0" r="r" b="b"/>
            <a:pathLst>
              <a:path w="584" h="2296">
                <a:moveTo>
                  <a:pt x="0" y="2168"/>
                </a:moveTo>
                <a:lnTo>
                  <a:pt x="0" y="2296"/>
                </a:lnTo>
                <a:lnTo>
                  <a:pt x="584" y="2296"/>
                </a:lnTo>
                <a:lnTo>
                  <a:pt x="584" y="0"/>
                </a:lnTo>
                <a:lnTo>
                  <a:pt x="8" y="0"/>
                </a:lnTo>
              </a:path>
            </a:pathLst>
          </a:custGeom>
          <a:noFill/>
          <a:ln w="28575" cap="flat" cmpd="sng">
            <a:solidFill>
              <a:schemeClr val="tx1"/>
            </a:solidFill>
            <a:prstDash val="solid"/>
            <a:round/>
            <a:headEnd type="none" w="med" len="med"/>
            <a:tailEnd type="triangle" w="med" len="med"/>
          </a:ln>
          <a:effectLst/>
        </p:spPr>
        <p:txBody>
          <a:bodyPr wrap="none" anchor="ctr"/>
          <a:lstStyle/>
          <a:p>
            <a:endParaRPr lang="en-US">
              <a:latin typeface="Arial" panose="020B0604020202020204" pitchFamily="34" charset="0"/>
              <a:cs typeface="Arial" panose="020B0604020202020204" pitchFamily="34" charset="0"/>
            </a:endParaRPr>
          </a:p>
        </p:txBody>
      </p:sp>
      <p:sp>
        <p:nvSpPr>
          <p:cNvPr id="107" name="Rectangle 107"/>
          <p:cNvSpPr>
            <a:spLocks noChangeArrowheads="1"/>
          </p:cNvSpPr>
          <p:nvPr/>
        </p:nvSpPr>
        <p:spPr bwMode="auto">
          <a:xfrm>
            <a:off x="3359150" y="1353563"/>
            <a:ext cx="1272785" cy="643766"/>
          </a:xfrm>
          <a:prstGeom prst="rect">
            <a:avLst/>
          </a:prstGeom>
          <a:noFill/>
          <a:ln w="25400">
            <a:noFill/>
            <a:miter lim="800000"/>
            <a:headEnd/>
            <a:tailEnd/>
          </a:ln>
          <a:effectLst/>
        </p:spPr>
        <p:txBody>
          <a:bodyPr wrap="none" lIns="90488" tIns="44450" rIns="90488" bIns="44450">
            <a:spAutoFit/>
          </a:bodyPr>
          <a:lstStyle/>
          <a:p>
            <a:pPr algn="l">
              <a:spcBef>
                <a:spcPct val="0"/>
              </a:spcBef>
            </a:pPr>
            <a:r>
              <a:rPr lang="en-US" dirty="0">
                <a:latin typeface="Arial" panose="020B0604020202020204" pitchFamily="34" charset="0"/>
                <a:cs typeface="Arial" panose="020B0604020202020204" pitchFamily="34" charset="0"/>
              </a:rPr>
              <a:t>Rename </a:t>
            </a:r>
          </a:p>
          <a:p>
            <a:pPr algn="l">
              <a:spcBef>
                <a:spcPct val="0"/>
              </a:spcBef>
            </a:pPr>
            <a:r>
              <a:rPr lang="en-US" dirty="0">
                <a:latin typeface="Arial" panose="020B0604020202020204" pitchFamily="34" charset="0"/>
                <a:cs typeface="Arial" panose="020B0604020202020204" pitchFamily="34" charset="0"/>
              </a:rPr>
              <a:t>Snapshots</a:t>
            </a:r>
          </a:p>
        </p:txBody>
      </p:sp>
      <p:sp>
        <p:nvSpPr>
          <p:cNvPr id="108" name="Text Box 108"/>
          <p:cNvSpPr txBox="1">
            <a:spLocks noChangeArrowheads="1"/>
          </p:cNvSpPr>
          <p:nvPr/>
        </p:nvSpPr>
        <p:spPr bwMode="auto">
          <a:xfrm>
            <a:off x="0" y="2478543"/>
            <a:ext cx="1620839" cy="923330"/>
          </a:xfrm>
          <a:prstGeom prst="rect">
            <a:avLst/>
          </a:prstGeom>
          <a:noFill/>
          <a:ln w="9525">
            <a:noFill/>
            <a:miter lim="800000"/>
            <a:headEnd/>
            <a:tailEnd/>
          </a:ln>
          <a:effectLst/>
        </p:spPr>
        <p:txBody>
          <a:bodyPr wrap="square">
            <a:spAutoFit/>
          </a:bodyPr>
          <a:lstStyle/>
          <a:p>
            <a:pPr eaLnBrk="1" hangingPunct="1">
              <a:spcBef>
                <a:spcPct val="0"/>
              </a:spcBef>
            </a:pPr>
            <a:r>
              <a:rPr lang="en-US" dirty="0">
                <a:latin typeface="Arial" panose="020B0604020202020204" pitchFamily="34" charset="0"/>
                <a:cs typeface="Arial" panose="020B0604020202020204" pitchFamily="34" charset="0"/>
              </a:rPr>
              <a:t>Ptr</a:t>
            </a:r>
            <a:r>
              <a:rPr lang="en-US" baseline="-25000" dirty="0">
                <a:latin typeface="Arial" panose="020B0604020202020204" pitchFamily="34" charset="0"/>
                <a:cs typeface="Arial" panose="020B0604020202020204" pitchFamily="34" charset="0"/>
              </a:rPr>
              <a:t>2</a:t>
            </a:r>
            <a:r>
              <a:rPr lang="en-US" dirty="0">
                <a:latin typeface="Arial" panose="020B0604020202020204" pitchFamily="34" charset="0"/>
                <a:cs typeface="Arial" panose="020B0604020202020204" pitchFamily="34" charset="0"/>
              </a:rPr>
              <a:t>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next to commit</a:t>
            </a:r>
          </a:p>
        </p:txBody>
      </p:sp>
      <p:sp>
        <p:nvSpPr>
          <p:cNvPr id="109" name="Line 109"/>
          <p:cNvSpPr>
            <a:spLocks noChangeShapeType="1"/>
          </p:cNvSpPr>
          <p:nvPr/>
        </p:nvSpPr>
        <p:spPr bwMode="auto">
          <a:xfrm>
            <a:off x="1230765" y="3060023"/>
            <a:ext cx="232910" cy="131865"/>
          </a:xfrm>
          <a:prstGeom prst="line">
            <a:avLst/>
          </a:prstGeom>
          <a:noFill/>
          <a:ln w="25400">
            <a:solidFill>
              <a:schemeClr val="tx1"/>
            </a:solidFill>
            <a:round/>
            <a:headEnd/>
            <a:tailEnd type="triangle" w="med" len="med"/>
          </a:ln>
          <a:effectLst/>
        </p:spPr>
        <p:txBody>
          <a:bodyPr wrap="none" anchor="ctr"/>
          <a:lstStyle/>
          <a:p>
            <a:endParaRPr lang="en-US">
              <a:latin typeface="Arial" panose="020B0604020202020204" pitchFamily="34" charset="0"/>
              <a:cs typeface="Arial" panose="020B0604020202020204" pitchFamily="34" charset="0"/>
            </a:endParaRPr>
          </a:p>
        </p:txBody>
      </p:sp>
      <p:sp>
        <p:nvSpPr>
          <p:cNvPr id="110" name="Line 114"/>
          <p:cNvSpPr>
            <a:spLocks noChangeShapeType="1"/>
          </p:cNvSpPr>
          <p:nvPr/>
        </p:nvSpPr>
        <p:spPr bwMode="auto">
          <a:xfrm>
            <a:off x="6262688" y="2607688"/>
            <a:ext cx="0" cy="1417638"/>
          </a:xfrm>
          <a:prstGeom prst="line">
            <a:avLst/>
          </a:prstGeom>
          <a:noFill/>
          <a:ln w="25400">
            <a:solidFill>
              <a:schemeClr val="tx1"/>
            </a:solidFill>
            <a:round/>
            <a:headEnd/>
            <a:tailEnd/>
          </a:ln>
          <a:effectLst/>
        </p:spPr>
        <p:txBody>
          <a:bodyPr wrap="none" anchor="ctr"/>
          <a:lstStyle/>
          <a:p>
            <a:endParaRPr lang="en-US">
              <a:latin typeface="Arial" panose="020B0604020202020204" pitchFamily="34" charset="0"/>
              <a:cs typeface="Arial" panose="020B0604020202020204" pitchFamily="34" charset="0"/>
            </a:endParaRPr>
          </a:p>
        </p:txBody>
      </p:sp>
      <p:sp>
        <p:nvSpPr>
          <p:cNvPr id="111" name="Text Box 116"/>
          <p:cNvSpPr txBox="1">
            <a:spLocks noChangeArrowheads="1"/>
          </p:cNvSpPr>
          <p:nvPr/>
        </p:nvSpPr>
        <p:spPr bwMode="auto">
          <a:xfrm>
            <a:off x="0" y="3699888"/>
            <a:ext cx="1573214" cy="923330"/>
          </a:xfrm>
          <a:prstGeom prst="rect">
            <a:avLst/>
          </a:prstGeom>
          <a:noFill/>
          <a:ln w="9525">
            <a:noFill/>
            <a:miter lim="800000"/>
            <a:headEnd/>
            <a:tailEnd/>
          </a:ln>
          <a:effectLst/>
        </p:spPr>
        <p:txBody>
          <a:bodyPr wrap="square">
            <a:spAutoFit/>
          </a:bodyPr>
          <a:lstStyle/>
          <a:p>
            <a:pPr eaLnBrk="1" hangingPunct="1">
              <a:spcBef>
                <a:spcPct val="0"/>
              </a:spcBef>
            </a:pPr>
            <a:r>
              <a:rPr lang="en-US" dirty="0">
                <a:latin typeface="Arial" panose="020B0604020202020204" pitchFamily="34" charset="0"/>
                <a:cs typeface="Arial" panose="020B0604020202020204" pitchFamily="34" charset="0"/>
              </a:rPr>
              <a:t>Ptr</a:t>
            </a:r>
            <a:r>
              <a:rPr lang="en-US" baseline="-25000" dirty="0">
                <a:latin typeface="Arial" panose="020B0604020202020204" pitchFamily="34" charset="0"/>
                <a:cs typeface="Arial" panose="020B0604020202020204" pitchFamily="34" charset="0"/>
              </a:rPr>
              <a:t>1</a:t>
            </a:r>
            <a:r>
              <a:rPr lang="en-US" dirty="0">
                <a:latin typeface="Arial" panose="020B0604020202020204" pitchFamily="34" charset="0"/>
                <a:cs typeface="Arial" panose="020B0604020202020204" pitchFamily="34" charset="0"/>
              </a:rPr>
              <a:t>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next available</a:t>
            </a:r>
          </a:p>
        </p:txBody>
      </p:sp>
      <p:sp>
        <p:nvSpPr>
          <p:cNvPr id="112" name="Line 117"/>
          <p:cNvSpPr>
            <a:spLocks noChangeShapeType="1"/>
          </p:cNvSpPr>
          <p:nvPr/>
        </p:nvSpPr>
        <p:spPr bwMode="auto">
          <a:xfrm flipV="1">
            <a:off x="1115550" y="3790375"/>
            <a:ext cx="367175" cy="114557"/>
          </a:xfrm>
          <a:prstGeom prst="line">
            <a:avLst/>
          </a:prstGeom>
          <a:noFill/>
          <a:ln w="25400">
            <a:solidFill>
              <a:schemeClr val="tx1"/>
            </a:solidFill>
            <a:round/>
            <a:headEnd/>
            <a:tailEnd type="triangle" w="med" len="med"/>
          </a:ln>
          <a:effectLst/>
        </p:spPr>
        <p:txBody>
          <a:bodyPr wrap="none" anchor="ctr"/>
          <a:lstStyle/>
          <a:p>
            <a:endParaRPr lang="en-US">
              <a:latin typeface="Arial" panose="020B0604020202020204" pitchFamily="34" charset="0"/>
              <a:cs typeface="Arial" panose="020B0604020202020204" pitchFamily="34" charset="0"/>
            </a:endParaRPr>
          </a:p>
        </p:txBody>
      </p:sp>
      <p:sp>
        <p:nvSpPr>
          <p:cNvPr id="113" name="Line 118"/>
          <p:cNvSpPr>
            <a:spLocks noChangeShapeType="1"/>
          </p:cNvSpPr>
          <p:nvPr/>
        </p:nvSpPr>
        <p:spPr bwMode="auto">
          <a:xfrm flipV="1">
            <a:off x="1192360" y="3510975"/>
            <a:ext cx="312590" cy="9907"/>
          </a:xfrm>
          <a:prstGeom prst="line">
            <a:avLst/>
          </a:prstGeom>
          <a:noFill/>
          <a:ln w="25400">
            <a:solidFill>
              <a:schemeClr val="tx1"/>
            </a:solidFill>
            <a:round/>
            <a:headEnd/>
            <a:tailEnd type="triangle" w="med" len="med"/>
          </a:ln>
          <a:effectLst/>
        </p:spPr>
        <p:txBody>
          <a:bodyPr wrap="none" anchor="ctr"/>
          <a:lstStyle/>
          <a:p>
            <a:endParaRPr lang="en-US">
              <a:latin typeface="Arial" panose="020B0604020202020204" pitchFamily="34" charset="0"/>
              <a:cs typeface="Arial" panose="020B0604020202020204" pitchFamily="34" charset="0"/>
            </a:endParaRPr>
          </a:p>
        </p:txBody>
      </p:sp>
      <p:sp>
        <p:nvSpPr>
          <p:cNvPr id="114" name="Text Box 119"/>
          <p:cNvSpPr txBox="1">
            <a:spLocks noChangeArrowheads="1"/>
          </p:cNvSpPr>
          <p:nvPr/>
        </p:nvSpPr>
        <p:spPr bwMode="auto">
          <a:xfrm>
            <a:off x="0" y="3195063"/>
            <a:ext cx="1673226" cy="646331"/>
          </a:xfrm>
          <a:prstGeom prst="rect">
            <a:avLst/>
          </a:prstGeom>
          <a:noFill/>
          <a:ln w="9525">
            <a:noFill/>
            <a:miter lim="800000"/>
            <a:headEnd/>
            <a:tailEnd/>
          </a:ln>
          <a:effectLst/>
        </p:spPr>
        <p:txBody>
          <a:bodyPr wrap="square">
            <a:spAutoFit/>
          </a:bodyPr>
          <a:lstStyle/>
          <a:p>
            <a:pPr eaLnBrk="1" hangingPunct="1">
              <a:spcBef>
                <a:spcPct val="0"/>
              </a:spcBef>
            </a:pPr>
            <a:r>
              <a:rPr lang="en-US" dirty="0">
                <a:solidFill>
                  <a:srgbClr val="FF0000"/>
                </a:solidFill>
                <a:latin typeface="Arial" panose="020B0604020202020204" pitchFamily="34" charset="0"/>
                <a:cs typeface="Arial" panose="020B0604020202020204" pitchFamily="34" charset="0"/>
              </a:rPr>
              <a:t>rollback </a:t>
            </a:r>
            <a:br>
              <a:rPr lang="en-US" dirty="0">
                <a:solidFill>
                  <a:srgbClr val="FF0000"/>
                </a:solidFill>
                <a:latin typeface="Arial" panose="020B0604020202020204" pitchFamily="34" charset="0"/>
                <a:cs typeface="Arial" panose="020B0604020202020204" pitchFamily="34" charset="0"/>
              </a:rPr>
            </a:br>
            <a:r>
              <a:rPr lang="en-US" dirty="0">
                <a:solidFill>
                  <a:srgbClr val="FF0000"/>
                </a:solidFill>
                <a:latin typeface="Arial" panose="020B0604020202020204" pitchFamily="34" charset="0"/>
                <a:cs typeface="Arial" panose="020B0604020202020204" pitchFamily="34" charset="0"/>
              </a:rPr>
              <a:t>next available</a:t>
            </a:r>
          </a:p>
        </p:txBody>
      </p:sp>
      <p:sp>
        <p:nvSpPr>
          <p:cNvPr id="115" name="Text Box 4"/>
          <p:cNvSpPr txBox="1">
            <a:spLocks noChangeArrowheads="1"/>
          </p:cNvSpPr>
          <p:nvPr/>
        </p:nvSpPr>
        <p:spPr bwMode="auto">
          <a:xfrm>
            <a:off x="381000" y="5798989"/>
            <a:ext cx="848783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
                <a:srgbClr val="CC0000"/>
              </a:buClr>
            </a:pPr>
            <a:r>
              <a:rPr lang="en-US" altLang="en-US" sz="2400" dirty="0">
                <a:latin typeface="Arial" panose="020B0604020202020204" pitchFamily="34" charset="0"/>
              </a:rPr>
              <a:t>Take snapshot of register rename table at each predicted branch, recover earlier snapshot if branch </a:t>
            </a:r>
            <a:r>
              <a:rPr lang="en-US" altLang="en-US" sz="2400" dirty="0" err="1">
                <a:latin typeface="Arial" panose="020B0604020202020204" pitchFamily="34" charset="0"/>
              </a:rPr>
              <a:t>mispredicted</a:t>
            </a:r>
            <a:endParaRPr lang="en-US" altLang="en-US" sz="2400" dirty="0">
              <a:latin typeface="Arial" panose="020B0604020202020204" pitchFamily="34" charset="0"/>
            </a:endParaRPr>
          </a:p>
        </p:txBody>
      </p:sp>
    </p:spTree>
    <p:extLst>
      <p:ext uri="{BB962C8B-B14F-4D97-AF65-F5344CB8AC3E}">
        <p14:creationId xmlns:p14="http://schemas.microsoft.com/office/powerpoint/2010/main" val="224596809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143</a:t>
            </a:fld>
            <a:endParaRPr lang="en-US" altLang="en-US"/>
          </a:p>
        </p:txBody>
      </p:sp>
      <p:sp>
        <p:nvSpPr>
          <p:cNvPr id="45059" name="Text Box 2"/>
          <p:cNvSpPr txBox="1">
            <a:spLocks noChangeArrowheads="1"/>
          </p:cNvSpPr>
          <p:nvPr/>
        </p:nvSpPr>
        <p:spPr bwMode="auto">
          <a:xfrm>
            <a:off x="381000" y="119784"/>
            <a:ext cx="8025343"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Unified Physical Register File</a:t>
            </a:r>
            <a:br>
              <a:rPr lang="en-US" altLang="en-US" dirty="0">
                <a:solidFill>
                  <a:srgbClr val="CC0000"/>
                </a:solidFill>
                <a:latin typeface="Arial" panose="020B0604020202020204" pitchFamily="34" charset="0"/>
              </a:rPr>
            </a:br>
            <a:r>
              <a:rPr lang="en-US" altLang="en-US" sz="2000" i="1" dirty="0">
                <a:solidFill>
                  <a:srgbClr val="CC0000"/>
                </a:solidFill>
                <a:latin typeface="Arial" panose="020B0604020202020204" pitchFamily="34" charset="0"/>
              </a:rPr>
              <a:t>(MIPS R10K, Alpha 21264, Intel Pentium 4 &amp; Sandy/Ivy Bridge)</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1" name="Text Box 4"/>
          <p:cNvSpPr txBox="1">
            <a:spLocks noChangeArrowheads="1"/>
          </p:cNvSpPr>
          <p:nvPr/>
        </p:nvSpPr>
        <p:spPr bwMode="auto">
          <a:xfrm>
            <a:off x="381000" y="1266251"/>
            <a:ext cx="8487833"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
                <a:srgbClr val="CC0000"/>
              </a:buClr>
            </a:pPr>
            <a:r>
              <a:rPr lang="en-US" altLang="en-US" sz="2400" dirty="0">
                <a:latin typeface="Arial" panose="020B0604020202020204" pitchFamily="34" charset="0"/>
              </a:rPr>
              <a:t> Rename all architectural registers into a single physical register file during decode, </a:t>
            </a:r>
            <a:r>
              <a:rPr lang="en-US" altLang="en-US" sz="2400" b="1" dirty="0">
                <a:solidFill>
                  <a:srgbClr val="FF0000"/>
                </a:solidFill>
                <a:latin typeface="Arial" panose="020B0604020202020204" pitchFamily="34" charset="0"/>
              </a:rPr>
              <a:t>no register values read</a:t>
            </a:r>
          </a:p>
          <a:p>
            <a:pPr>
              <a:spcBef>
                <a:spcPct val="0"/>
              </a:spcBef>
              <a:buClr>
                <a:srgbClr val="CC0000"/>
              </a:buClr>
            </a:pPr>
            <a:r>
              <a:rPr lang="en-US" altLang="en-US" sz="2400" dirty="0">
                <a:latin typeface="Arial" panose="020B0604020202020204" pitchFamily="34" charset="0"/>
              </a:rPr>
              <a:t> Functional units read and write from single unified register file holding committed and temporary registers in execute</a:t>
            </a:r>
          </a:p>
          <a:p>
            <a:pPr>
              <a:spcBef>
                <a:spcPct val="0"/>
              </a:spcBef>
              <a:buClr>
                <a:srgbClr val="CC0000"/>
              </a:buClr>
            </a:pPr>
            <a:r>
              <a:rPr lang="en-US" altLang="en-US" sz="2400" dirty="0">
                <a:latin typeface="Arial" panose="020B0604020202020204" pitchFamily="34" charset="0"/>
              </a:rPr>
              <a:t> Commit only updates mapping of architectural register to physical register, </a:t>
            </a:r>
            <a:r>
              <a:rPr lang="en-US" altLang="en-US" sz="2400" b="1" dirty="0">
                <a:solidFill>
                  <a:srgbClr val="FF0000"/>
                </a:solidFill>
                <a:latin typeface="Arial" panose="020B0604020202020204" pitchFamily="34" charset="0"/>
              </a:rPr>
              <a:t>no data movement</a:t>
            </a:r>
          </a:p>
        </p:txBody>
      </p:sp>
      <p:grpSp>
        <p:nvGrpSpPr>
          <p:cNvPr id="7" name="Group 34"/>
          <p:cNvGrpSpPr/>
          <p:nvPr/>
        </p:nvGrpSpPr>
        <p:grpSpPr>
          <a:xfrm>
            <a:off x="469371" y="3697825"/>
            <a:ext cx="7848600" cy="2743200"/>
            <a:chOff x="609600" y="3048000"/>
            <a:chExt cx="7848600" cy="2743200"/>
          </a:xfrm>
        </p:grpSpPr>
        <p:sp>
          <p:nvSpPr>
            <p:cNvPr id="8" name="Rectangle 11"/>
            <p:cNvSpPr/>
            <p:nvPr/>
          </p:nvSpPr>
          <p:spPr bwMode="auto">
            <a:xfrm>
              <a:off x="3200400" y="3276600"/>
              <a:ext cx="2514600" cy="990600"/>
            </a:xfrm>
            <a:prstGeom prst="rect">
              <a:avLst/>
            </a:prstGeom>
            <a:solidFill>
              <a:schemeClr val="bg1"/>
            </a:solidFill>
            <a:ln>
              <a:solidFill>
                <a:schemeClr val="tx1"/>
              </a:solidFill>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vert="horz" wrap="square" lIns="0" tIns="0" rIns="0" bIns="0" numCol="1" rtlCol="0" anchor="ctr" anchorCtr="0" compatLnSpc="1">
              <a:prstTxWarp prst="textNoShape">
                <a:avLst/>
              </a:prstTxWarp>
              <a:normAutofit/>
            </a:bodyPr>
            <a:lstStyle/>
            <a:p>
              <a:pPr algn="ctr"/>
              <a:r>
                <a:rPr lang="en-US" sz="2000" dirty="0">
                  <a:solidFill>
                    <a:prstClr val="black"/>
                  </a:solidFill>
                  <a:latin typeface="Calibri"/>
                  <a:ea typeface="ＭＳ Ｐゴシック"/>
                  <a:cs typeface="Calibri"/>
                </a:rPr>
                <a:t>Unified Physical Register File</a:t>
              </a:r>
            </a:p>
          </p:txBody>
        </p:sp>
        <p:cxnSp>
          <p:nvCxnSpPr>
            <p:cNvPr id="9" name="Straight Arrow Connector 15"/>
            <p:cNvCxnSpPr/>
            <p:nvPr/>
          </p:nvCxnSpPr>
          <p:spPr bwMode="auto">
            <a:xfrm rot="5400000">
              <a:off x="3124994" y="4723606"/>
              <a:ext cx="913606" cy="794"/>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cxnSp>
          <p:nvCxnSpPr>
            <p:cNvPr id="10" name="Straight Arrow Connector 16"/>
            <p:cNvCxnSpPr/>
            <p:nvPr/>
          </p:nvCxnSpPr>
          <p:spPr bwMode="auto">
            <a:xfrm rot="5400000">
              <a:off x="3962797" y="4724003"/>
              <a:ext cx="914400" cy="794"/>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sp>
          <p:nvSpPr>
            <p:cNvPr id="11" name="TextBox 17"/>
            <p:cNvSpPr txBox="1"/>
            <p:nvPr/>
          </p:nvSpPr>
          <p:spPr>
            <a:xfrm>
              <a:off x="990600" y="4495800"/>
              <a:ext cx="3014697" cy="400110"/>
            </a:xfrm>
            <a:prstGeom prst="rect">
              <a:avLst/>
            </a:prstGeom>
            <a:noFill/>
          </p:spPr>
          <p:txBody>
            <a:bodyPr wrap="square" rtlCol="0">
              <a:spAutoFit/>
            </a:bodyPr>
            <a:lstStyle/>
            <a:p>
              <a:pPr eaLnBrk="1" hangingPunct="1">
                <a:spcBef>
                  <a:spcPct val="0"/>
                </a:spcBef>
              </a:pPr>
              <a:r>
                <a:rPr lang="en-US" sz="2000" dirty="0">
                  <a:solidFill>
                    <a:prstClr val="black"/>
                  </a:solidFill>
                  <a:latin typeface="Calibri"/>
                  <a:ea typeface="ＭＳ Ｐゴシック"/>
                  <a:cs typeface="Calibri"/>
                </a:rPr>
                <a:t>Read operands at issue</a:t>
              </a:r>
            </a:p>
          </p:txBody>
        </p:sp>
        <p:sp>
          <p:nvSpPr>
            <p:cNvPr id="12" name="Rectangle 18"/>
            <p:cNvSpPr/>
            <p:nvPr/>
          </p:nvSpPr>
          <p:spPr bwMode="auto">
            <a:xfrm>
              <a:off x="3200400" y="5181600"/>
              <a:ext cx="2438400" cy="609600"/>
            </a:xfrm>
            <a:prstGeom prst="rect">
              <a:avLst/>
            </a:prstGeom>
            <a:solidFill>
              <a:schemeClr val="bg1"/>
            </a:solidFill>
            <a:ln>
              <a:solidFill>
                <a:schemeClr val="tx1"/>
              </a:solidFill>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vert="horz" wrap="square" lIns="0" tIns="0" rIns="0" bIns="0" numCol="1" rtlCol="0" anchor="ctr" anchorCtr="0" compatLnSpc="1">
              <a:prstTxWarp prst="textNoShape">
                <a:avLst/>
              </a:prstTxWarp>
              <a:normAutofit/>
            </a:bodyPr>
            <a:lstStyle/>
            <a:p>
              <a:pPr algn="ctr"/>
              <a:r>
                <a:rPr lang="en-US" sz="2000" dirty="0">
                  <a:solidFill>
                    <a:prstClr val="black"/>
                  </a:solidFill>
                  <a:latin typeface="Calibri"/>
                  <a:ea typeface="ＭＳ Ｐゴシック"/>
                  <a:cs typeface="Calibri"/>
                </a:rPr>
                <a:t>Functional Units</a:t>
              </a:r>
            </a:p>
          </p:txBody>
        </p:sp>
        <p:cxnSp>
          <p:nvCxnSpPr>
            <p:cNvPr id="13" name="Straight Arrow Connector 19"/>
            <p:cNvCxnSpPr/>
            <p:nvPr/>
          </p:nvCxnSpPr>
          <p:spPr bwMode="auto">
            <a:xfrm rot="16200000" flipV="1">
              <a:off x="4800997" y="4724003"/>
              <a:ext cx="914400" cy="794"/>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sp>
          <p:nvSpPr>
            <p:cNvPr id="14" name="TextBox 20"/>
            <p:cNvSpPr txBox="1"/>
            <p:nvPr/>
          </p:nvSpPr>
          <p:spPr>
            <a:xfrm>
              <a:off x="5257800" y="4495800"/>
              <a:ext cx="3200400" cy="400110"/>
            </a:xfrm>
            <a:prstGeom prst="rect">
              <a:avLst/>
            </a:prstGeom>
            <a:noFill/>
          </p:spPr>
          <p:txBody>
            <a:bodyPr wrap="square" rtlCol="0">
              <a:spAutoFit/>
            </a:bodyPr>
            <a:lstStyle/>
            <a:p>
              <a:pPr eaLnBrk="1" hangingPunct="1">
                <a:spcBef>
                  <a:spcPct val="0"/>
                </a:spcBef>
              </a:pPr>
              <a:r>
                <a:rPr lang="en-US" sz="2000" dirty="0">
                  <a:solidFill>
                    <a:prstClr val="black"/>
                  </a:solidFill>
                  <a:latin typeface="Calibri"/>
                  <a:ea typeface="ＭＳ Ｐゴシック"/>
                  <a:cs typeface="Calibri"/>
                </a:rPr>
                <a:t>Write results at completion</a:t>
              </a:r>
            </a:p>
          </p:txBody>
        </p:sp>
        <p:sp>
          <p:nvSpPr>
            <p:cNvPr id="15" name="Rectangle 25"/>
            <p:cNvSpPr/>
            <p:nvPr/>
          </p:nvSpPr>
          <p:spPr bwMode="auto">
            <a:xfrm>
              <a:off x="6705600" y="3200400"/>
              <a:ext cx="1752600" cy="990600"/>
            </a:xfrm>
            <a:prstGeom prst="rect">
              <a:avLst/>
            </a:prstGeom>
            <a:solidFill>
              <a:schemeClr val="bg1"/>
            </a:solidFill>
            <a:ln>
              <a:solidFill>
                <a:schemeClr val="tx1"/>
              </a:solidFill>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vert="horz" wrap="square" lIns="0" tIns="0" rIns="0" bIns="0" numCol="1" rtlCol="0" anchor="ctr" anchorCtr="0" compatLnSpc="1">
              <a:prstTxWarp prst="textNoShape">
                <a:avLst/>
              </a:prstTxWarp>
              <a:normAutofit/>
            </a:bodyPr>
            <a:lstStyle/>
            <a:p>
              <a:pPr algn="ctr"/>
              <a:r>
                <a:rPr lang="en-US" sz="2000" dirty="0">
                  <a:solidFill>
                    <a:prstClr val="black"/>
                  </a:solidFill>
                  <a:latin typeface="Calibri"/>
                  <a:ea typeface="ＭＳ Ｐゴシック"/>
                  <a:cs typeface="Calibri"/>
                </a:rPr>
                <a:t>Committed Register Mapping</a:t>
              </a:r>
            </a:p>
          </p:txBody>
        </p:sp>
        <p:cxnSp>
          <p:nvCxnSpPr>
            <p:cNvPr id="16" name="Straight Arrow Connector 27"/>
            <p:cNvCxnSpPr>
              <a:stCxn id="15" idx="1"/>
              <a:endCxn id="8" idx="3"/>
            </p:cNvCxnSpPr>
            <p:nvPr/>
          </p:nvCxnSpPr>
          <p:spPr bwMode="auto">
            <a:xfrm rot="10800000" flipV="1">
              <a:off x="5715000" y="3695700"/>
              <a:ext cx="990600" cy="7620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17" name="Rectangle 28"/>
            <p:cNvSpPr/>
            <p:nvPr/>
          </p:nvSpPr>
          <p:spPr bwMode="auto">
            <a:xfrm>
              <a:off x="609600" y="3048000"/>
              <a:ext cx="1752600" cy="990600"/>
            </a:xfrm>
            <a:prstGeom prst="rect">
              <a:avLst/>
            </a:prstGeom>
            <a:solidFill>
              <a:schemeClr val="bg1"/>
            </a:solidFill>
            <a:ln>
              <a:solidFill>
                <a:schemeClr val="tx1"/>
              </a:solidFill>
              <a:headEnd type="none" w="med" len="med"/>
              <a:tailEnd type="triangle" w="med" len="med"/>
            </a:ln>
          </p:spPr>
          <p:style>
            <a:lnRef idx="2">
              <a:schemeClr val="accent4"/>
            </a:lnRef>
            <a:fillRef idx="1">
              <a:schemeClr val="lt1"/>
            </a:fillRef>
            <a:effectRef idx="0">
              <a:schemeClr val="accent4"/>
            </a:effectRef>
            <a:fontRef idx="minor">
              <a:schemeClr val="dk1"/>
            </a:fontRef>
          </p:style>
          <p:txBody>
            <a:bodyPr vert="horz" wrap="square" lIns="0" tIns="0" rIns="0" bIns="0" numCol="1" rtlCol="0" anchor="ctr" anchorCtr="0" compatLnSpc="1">
              <a:prstTxWarp prst="textNoShape">
                <a:avLst/>
              </a:prstTxWarp>
              <a:normAutofit/>
            </a:bodyPr>
            <a:lstStyle/>
            <a:p>
              <a:pPr algn="ctr"/>
              <a:r>
                <a:rPr lang="en-US" sz="2000" dirty="0">
                  <a:solidFill>
                    <a:prstClr val="black"/>
                  </a:solidFill>
                  <a:latin typeface="Calibri"/>
                  <a:ea typeface="ＭＳ Ｐゴシック"/>
                  <a:cs typeface="Calibri"/>
                </a:rPr>
                <a:t>Decode Stage Register Mapping</a:t>
              </a:r>
            </a:p>
          </p:txBody>
        </p:sp>
        <p:cxnSp>
          <p:nvCxnSpPr>
            <p:cNvPr id="18" name="Straight Arrow Connector 29"/>
            <p:cNvCxnSpPr>
              <a:stCxn id="17" idx="3"/>
              <a:endCxn id="8" idx="1"/>
            </p:cNvCxnSpPr>
            <p:nvPr/>
          </p:nvCxnSpPr>
          <p:spPr bwMode="auto">
            <a:xfrm>
              <a:off x="2362200" y="3543300"/>
              <a:ext cx="838200" cy="22860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grpSp>
    </p:spTree>
    <p:extLst>
      <p:ext uri="{BB962C8B-B14F-4D97-AF65-F5344CB8AC3E}">
        <p14:creationId xmlns:p14="http://schemas.microsoft.com/office/powerpoint/2010/main" val="257855377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144</a:t>
            </a:fld>
            <a:endParaRPr lang="en-US" altLang="en-US"/>
          </a:p>
        </p:txBody>
      </p:sp>
      <p:sp>
        <p:nvSpPr>
          <p:cNvPr id="45059" name="Text Box 2"/>
          <p:cNvSpPr txBox="1">
            <a:spLocks noChangeArrowheads="1"/>
          </p:cNvSpPr>
          <p:nvPr/>
        </p:nvSpPr>
        <p:spPr bwMode="auto">
          <a:xfrm>
            <a:off x="441324" y="396875"/>
            <a:ext cx="802534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Physical Register Management</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 name="Group 3"/>
          <p:cNvGrpSpPr>
            <a:grpSpLocks/>
          </p:cNvGrpSpPr>
          <p:nvPr/>
        </p:nvGrpSpPr>
        <p:grpSpPr bwMode="auto">
          <a:xfrm>
            <a:off x="533400" y="4680520"/>
            <a:ext cx="6324600" cy="1828800"/>
            <a:chOff x="144" y="2928"/>
            <a:chExt cx="3984" cy="1152"/>
          </a:xfrm>
        </p:grpSpPr>
        <p:sp>
          <p:nvSpPr>
            <p:cNvPr id="7" name="Rectangle 4"/>
            <p:cNvSpPr>
              <a:spLocks noChangeArrowheads="1"/>
            </p:cNvSpPr>
            <p:nvPr/>
          </p:nvSpPr>
          <p:spPr bwMode="auto">
            <a:xfrm>
              <a:off x="672" y="2928"/>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op</a:t>
              </a:r>
            </a:p>
          </p:txBody>
        </p:sp>
        <p:sp>
          <p:nvSpPr>
            <p:cNvPr id="8" name="Rectangle 5"/>
            <p:cNvSpPr>
              <a:spLocks noChangeArrowheads="1"/>
            </p:cNvSpPr>
            <p:nvPr/>
          </p:nvSpPr>
          <p:spPr bwMode="auto">
            <a:xfrm>
              <a:off x="1104" y="2928"/>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p1</a:t>
              </a:r>
            </a:p>
          </p:txBody>
        </p:sp>
        <p:sp>
          <p:nvSpPr>
            <p:cNvPr id="9" name="Rectangle 6"/>
            <p:cNvSpPr>
              <a:spLocks noChangeArrowheads="1"/>
            </p:cNvSpPr>
            <p:nvPr/>
          </p:nvSpPr>
          <p:spPr bwMode="auto">
            <a:xfrm>
              <a:off x="1344" y="2928"/>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r>
                <a:rPr lang="en-US" sz="1800" dirty="0">
                  <a:solidFill>
                    <a:prstClr val="black"/>
                  </a:solidFill>
                  <a:latin typeface="Verdana" charset="0"/>
                  <a:ea typeface="ＭＳ Ｐゴシック"/>
                  <a:cs typeface="ＭＳ Ｐゴシック"/>
                </a:rPr>
                <a:t>PR1</a:t>
              </a:r>
            </a:p>
          </p:txBody>
        </p:sp>
        <p:sp>
          <p:nvSpPr>
            <p:cNvPr id="10" name="Rectangle 7"/>
            <p:cNvSpPr>
              <a:spLocks noChangeArrowheads="1"/>
            </p:cNvSpPr>
            <p:nvPr/>
          </p:nvSpPr>
          <p:spPr bwMode="auto">
            <a:xfrm>
              <a:off x="1872" y="2928"/>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p2</a:t>
              </a:r>
            </a:p>
          </p:txBody>
        </p:sp>
        <p:sp>
          <p:nvSpPr>
            <p:cNvPr id="11" name="Rectangle 8"/>
            <p:cNvSpPr>
              <a:spLocks noChangeArrowheads="1"/>
            </p:cNvSpPr>
            <p:nvPr/>
          </p:nvSpPr>
          <p:spPr bwMode="auto">
            <a:xfrm>
              <a:off x="2112" y="2928"/>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r>
                <a:rPr lang="en-US" sz="1800" dirty="0">
                  <a:solidFill>
                    <a:prstClr val="black"/>
                  </a:solidFill>
                  <a:latin typeface="Verdana" charset="0"/>
                  <a:ea typeface="ＭＳ Ｐゴシック"/>
                  <a:cs typeface="ＭＳ Ｐゴシック"/>
                </a:rPr>
                <a:t>PR2</a:t>
              </a:r>
            </a:p>
          </p:txBody>
        </p:sp>
        <p:sp>
          <p:nvSpPr>
            <p:cNvPr id="12" name="Rectangle 9"/>
            <p:cNvSpPr>
              <a:spLocks noChangeArrowheads="1"/>
            </p:cNvSpPr>
            <p:nvPr/>
          </p:nvSpPr>
          <p:spPr bwMode="auto">
            <a:xfrm>
              <a:off x="432" y="2928"/>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ex</a:t>
              </a:r>
            </a:p>
          </p:txBody>
        </p:sp>
        <p:sp>
          <p:nvSpPr>
            <p:cNvPr id="13" name="Rectangle 10"/>
            <p:cNvSpPr>
              <a:spLocks noChangeArrowheads="1"/>
            </p:cNvSpPr>
            <p:nvPr/>
          </p:nvSpPr>
          <p:spPr bwMode="auto">
            <a:xfrm>
              <a:off x="144" y="2928"/>
              <a:ext cx="28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use</a:t>
              </a:r>
            </a:p>
          </p:txBody>
        </p:sp>
        <p:sp>
          <p:nvSpPr>
            <p:cNvPr id="14" name="Rectangle 11"/>
            <p:cNvSpPr>
              <a:spLocks noChangeArrowheads="1"/>
            </p:cNvSpPr>
            <p:nvPr/>
          </p:nvSpPr>
          <p:spPr bwMode="auto">
            <a:xfrm>
              <a:off x="672" y="3072"/>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5" name="Rectangle 12"/>
            <p:cNvSpPr>
              <a:spLocks noChangeArrowheads="1"/>
            </p:cNvSpPr>
            <p:nvPr/>
          </p:nvSpPr>
          <p:spPr bwMode="auto">
            <a:xfrm>
              <a:off x="1104" y="3072"/>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6" name="Rectangle 13"/>
            <p:cNvSpPr>
              <a:spLocks noChangeArrowheads="1"/>
            </p:cNvSpPr>
            <p:nvPr/>
          </p:nvSpPr>
          <p:spPr bwMode="auto">
            <a:xfrm>
              <a:off x="1344" y="3072"/>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7" name="Rectangle 14"/>
            <p:cNvSpPr>
              <a:spLocks noChangeArrowheads="1"/>
            </p:cNvSpPr>
            <p:nvPr/>
          </p:nvSpPr>
          <p:spPr bwMode="auto">
            <a:xfrm>
              <a:off x="1872" y="3072"/>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8" name="Rectangle 15"/>
            <p:cNvSpPr>
              <a:spLocks noChangeArrowheads="1"/>
            </p:cNvSpPr>
            <p:nvPr/>
          </p:nvSpPr>
          <p:spPr bwMode="auto">
            <a:xfrm>
              <a:off x="2112" y="3072"/>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9" name="Rectangle 16"/>
            <p:cNvSpPr>
              <a:spLocks noChangeArrowheads="1"/>
            </p:cNvSpPr>
            <p:nvPr/>
          </p:nvSpPr>
          <p:spPr bwMode="auto">
            <a:xfrm>
              <a:off x="432" y="3072"/>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20" name="Rectangle 17"/>
            <p:cNvSpPr>
              <a:spLocks noChangeArrowheads="1"/>
            </p:cNvSpPr>
            <p:nvPr/>
          </p:nvSpPr>
          <p:spPr bwMode="auto">
            <a:xfrm>
              <a:off x="144" y="3072"/>
              <a:ext cx="28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21" name="Rectangle 18"/>
            <p:cNvSpPr>
              <a:spLocks noChangeArrowheads="1"/>
            </p:cNvSpPr>
            <p:nvPr/>
          </p:nvSpPr>
          <p:spPr bwMode="auto">
            <a:xfrm>
              <a:off x="672" y="3216"/>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22" name="Rectangle 19"/>
            <p:cNvSpPr>
              <a:spLocks noChangeArrowheads="1"/>
            </p:cNvSpPr>
            <p:nvPr/>
          </p:nvSpPr>
          <p:spPr bwMode="auto">
            <a:xfrm>
              <a:off x="1104" y="3216"/>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23" name="Rectangle 20"/>
            <p:cNvSpPr>
              <a:spLocks noChangeArrowheads="1"/>
            </p:cNvSpPr>
            <p:nvPr/>
          </p:nvSpPr>
          <p:spPr bwMode="auto">
            <a:xfrm>
              <a:off x="1344" y="3216"/>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24" name="Rectangle 21"/>
            <p:cNvSpPr>
              <a:spLocks noChangeArrowheads="1"/>
            </p:cNvSpPr>
            <p:nvPr/>
          </p:nvSpPr>
          <p:spPr bwMode="auto">
            <a:xfrm>
              <a:off x="1872" y="3216"/>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25" name="Rectangle 22"/>
            <p:cNvSpPr>
              <a:spLocks noChangeArrowheads="1"/>
            </p:cNvSpPr>
            <p:nvPr/>
          </p:nvSpPr>
          <p:spPr bwMode="auto">
            <a:xfrm>
              <a:off x="2112" y="3216"/>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26" name="Rectangle 23"/>
            <p:cNvSpPr>
              <a:spLocks noChangeArrowheads="1"/>
            </p:cNvSpPr>
            <p:nvPr/>
          </p:nvSpPr>
          <p:spPr bwMode="auto">
            <a:xfrm>
              <a:off x="432" y="3216"/>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27" name="Rectangle 24"/>
            <p:cNvSpPr>
              <a:spLocks noChangeArrowheads="1"/>
            </p:cNvSpPr>
            <p:nvPr/>
          </p:nvSpPr>
          <p:spPr bwMode="auto">
            <a:xfrm>
              <a:off x="144" y="3216"/>
              <a:ext cx="28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28" name="Rectangle 25"/>
            <p:cNvSpPr>
              <a:spLocks noChangeArrowheads="1"/>
            </p:cNvSpPr>
            <p:nvPr/>
          </p:nvSpPr>
          <p:spPr bwMode="auto">
            <a:xfrm>
              <a:off x="672" y="3360"/>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29" name="Rectangle 26"/>
            <p:cNvSpPr>
              <a:spLocks noChangeArrowheads="1"/>
            </p:cNvSpPr>
            <p:nvPr/>
          </p:nvSpPr>
          <p:spPr bwMode="auto">
            <a:xfrm>
              <a:off x="1104" y="3360"/>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30" name="Rectangle 27"/>
            <p:cNvSpPr>
              <a:spLocks noChangeArrowheads="1"/>
            </p:cNvSpPr>
            <p:nvPr/>
          </p:nvSpPr>
          <p:spPr bwMode="auto">
            <a:xfrm>
              <a:off x="1344" y="3360"/>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31" name="Rectangle 28"/>
            <p:cNvSpPr>
              <a:spLocks noChangeArrowheads="1"/>
            </p:cNvSpPr>
            <p:nvPr/>
          </p:nvSpPr>
          <p:spPr bwMode="auto">
            <a:xfrm>
              <a:off x="1872" y="3360"/>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32" name="Rectangle 29"/>
            <p:cNvSpPr>
              <a:spLocks noChangeArrowheads="1"/>
            </p:cNvSpPr>
            <p:nvPr/>
          </p:nvSpPr>
          <p:spPr bwMode="auto">
            <a:xfrm>
              <a:off x="2112" y="3360"/>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33" name="Rectangle 30"/>
            <p:cNvSpPr>
              <a:spLocks noChangeArrowheads="1"/>
            </p:cNvSpPr>
            <p:nvPr/>
          </p:nvSpPr>
          <p:spPr bwMode="auto">
            <a:xfrm>
              <a:off x="432" y="3360"/>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34" name="Rectangle 31"/>
            <p:cNvSpPr>
              <a:spLocks noChangeArrowheads="1"/>
            </p:cNvSpPr>
            <p:nvPr/>
          </p:nvSpPr>
          <p:spPr bwMode="auto">
            <a:xfrm>
              <a:off x="144" y="3360"/>
              <a:ext cx="28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35" name="Rectangle 32"/>
            <p:cNvSpPr>
              <a:spLocks noChangeArrowheads="1"/>
            </p:cNvSpPr>
            <p:nvPr/>
          </p:nvSpPr>
          <p:spPr bwMode="auto">
            <a:xfrm>
              <a:off x="672" y="3504"/>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36" name="Rectangle 33"/>
            <p:cNvSpPr>
              <a:spLocks noChangeArrowheads="1"/>
            </p:cNvSpPr>
            <p:nvPr/>
          </p:nvSpPr>
          <p:spPr bwMode="auto">
            <a:xfrm>
              <a:off x="1104" y="3504"/>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37" name="Rectangle 34"/>
            <p:cNvSpPr>
              <a:spLocks noChangeArrowheads="1"/>
            </p:cNvSpPr>
            <p:nvPr/>
          </p:nvSpPr>
          <p:spPr bwMode="auto">
            <a:xfrm>
              <a:off x="1344" y="3504"/>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38" name="Rectangle 35"/>
            <p:cNvSpPr>
              <a:spLocks noChangeArrowheads="1"/>
            </p:cNvSpPr>
            <p:nvPr/>
          </p:nvSpPr>
          <p:spPr bwMode="auto">
            <a:xfrm>
              <a:off x="1872" y="3504"/>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39" name="Rectangle 36"/>
            <p:cNvSpPr>
              <a:spLocks noChangeArrowheads="1"/>
            </p:cNvSpPr>
            <p:nvPr/>
          </p:nvSpPr>
          <p:spPr bwMode="auto">
            <a:xfrm>
              <a:off x="2112" y="3504"/>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40" name="Rectangle 37"/>
            <p:cNvSpPr>
              <a:spLocks noChangeArrowheads="1"/>
            </p:cNvSpPr>
            <p:nvPr/>
          </p:nvSpPr>
          <p:spPr bwMode="auto">
            <a:xfrm>
              <a:off x="432" y="3504"/>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41" name="Rectangle 38"/>
            <p:cNvSpPr>
              <a:spLocks noChangeArrowheads="1"/>
            </p:cNvSpPr>
            <p:nvPr/>
          </p:nvSpPr>
          <p:spPr bwMode="auto">
            <a:xfrm>
              <a:off x="144" y="3504"/>
              <a:ext cx="28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42" name="Rectangle 39"/>
            <p:cNvSpPr>
              <a:spLocks noChangeArrowheads="1"/>
            </p:cNvSpPr>
            <p:nvPr/>
          </p:nvSpPr>
          <p:spPr bwMode="auto">
            <a:xfrm>
              <a:off x="672" y="3648"/>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43" name="Rectangle 40"/>
            <p:cNvSpPr>
              <a:spLocks noChangeArrowheads="1"/>
            </p:cNvSpPr>
            <p:nvPr/>
          </p:nvSpPr>
          <p:spPr bwMode="auto">
            <a:xfrm>
              <a:off x="1104" y="3648"/>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44" name="Rectangle 41"/>
            <p:cNvSpPr>
              <a:spLocks noChangeArrowheads="1"/>
            </p:cNvSpPr>
            <p:nvPr/>
          </p:nvSpPr>
          <p:spPr bwMode="auto">
            <a:xfrm>
              <a:off x="1344" y="3648"/>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45" name="Rectangle 42"/>
            <p:cNvSpPr>
              <a:spLocks noChangeArrowheads="1"/>
            </p:cNvSpPr>
            <p:nvPr/>
          </p:nvSpPr>
          <p:spPr bwMode="auto">
            <a:xfrm>
              <a:off x="1872" y="3648"/>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46" name="Rectangle 43"/>
            <p:cNvSpPr>
              <a:spLocks noChangeArrowheads="1"/>
            </p:cNvSpPr>
            <p:nvPr/>
          </p:nvSpPr>
          <p:spPr bwMode="auto">
            <a:xfrm>
              <a:off x="2112" y="3648"/>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47" name="Rectangle 44"/>
            <p:cNvSpPr>
              <a:spLocks noChangeArrowheads="1"/>
            </p:cNvSpPr>
            <p:nvPr/>
          </p:nvSpPr>
          <p:spPr bwMode="auto">
            <a:xfrm>
              <a:off x="432" y="3648"/>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48" name="Rectangle 45"/>
            <p:cNvSpPr>
              <a:spLocks noChangeArrowheads="1"/>
            </p:cNvSpPr>
            <p:nvPr/>
          </p:nvSpPr>
          <p:spPr bwMode="auto">
            <a:xfrm>
              <a:off x="144" y="3648"/>
              <a:ext cx="28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49" name="Rectangle 46"/>
            <p:cNvSpPr>
              <a:spLocks noChangeArrowheads="1"/>
            </p:cNvSpPr>
            <p:nvPr/>
          </p:nvSpPr>
          <p:spPr bwMode="auto">
            <a:xfrm>
              <a:off x="672" y="3792"/>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50" name="Rectangle 47"/>
            <p:cNvSpPr>
              <a:spLocks noChangeArrowheads="1"/>
            </p:cNvSpPr>
            <p:nvPr/>
          </p:nvSpPr>
          <p:spPr bwMode="auto">
            <a:xfrm>
              <a:off x="1104" y="3792"/>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51" name="Rectangle 48"/>
            <p:cNvSpPr>
              <a:spLocks noChangeArrowheads="1"/>
            </p:cNvSpPr>
            <p:nvPr/>
          </p:nvSpPr>
          <p:spPr bwMode="auto">
            <a:xfrm>
              <a:off x="1344" y="3792"/>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52" name="Rectangle 49"/>
            <p:cNvSpPr>
              <a:spLocks noChangeArrowheads="1"/>
            </p:cNvSpPr>
            <p:nvPr/>
          </p:nvSpPr>
          <p:spPr bwMode="auto">
            <a:xfrm>
              <a:off x="1872" y="3792"/>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53" name="Rectangle 50"/>
            <p:cNvSpPr>
              <a:spLocks noChangeArrowheads="1"/>
            </p:cNvSpPr>
            <p:nvPr/>
          </p:nvSpPr>
          <p:spPr bwMode="auto">
            <a:xfrm>
              <a:off x="2112" y="3792"/>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54" name="Rectangle 51"/>
            <p:cNvSpPr>
              <a:spLocks noChangeArrowheads="1"/>
            </p:cNvSpPr>
            <p:nvPr/>
          </p:nvSpPr>
          <p:spPr bwMode="auto">
            <a:xfrm>
              <a:off x="432" y="3792"/>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55" name="Rectangle 52"/>
            <p:cNvSpPr>
              <a:spLocks noChangeArrowheads="1"/>
            </p:cNvSpPr>
            <p:nvPr/>
          </p:nvSpPr>
          <p:spPr bwMode="auto">
            <a:xfrm>
              <a:off x="144" y="3792"/>
              <a:ext cx="28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56" name="Rectangle 53"/>
            <p:cNvSpPr>
              <a:spLocks noChangeArrowheads="1"/>
            </p:cNvSpPr>
            <p:nvPr/>
          </p:nvSpPr>
          <p:spPr bwMode="auto">
            <a:xfrm>
              <a:off x="672" y="3936"/>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57" name="Rectangle 54"/>
            <p:cNvSpPr>
              <a:spLocks noChangeArrowheads="1"/>
            </p:cNvSpPr>
            <p:nvPr/>
          </p:nvSpPr>
          <p:spPr bwMode="auto">
            <a:xfrm>
              <a:off x="1104" y="3936"/>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58" name="Rectangle 55"/>
            <p:cNvSpPr>
              <a:spLocks noChangeArrowheads="1"/>
            </p:cNvSpPr>
            <p:nvPr/>
          </p:nvSpPr>
          <p:spPr bwMode="auto">
            <a:xfrm>
              <a:off x="1344" y="3936"/>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59" name="Rectangle 56"/>
            <p:cNvSpPr>
              <a:spLocks noChangeArrowheads="1"/>
            </p:cNvSpPr>
            <p:nvPr/>
          </p:nvSpPr>
          <p:spPr bwMode="auto">
            <a:xfrm>
              <a:off x="1872" y="3936"/>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60" name="Rectangle 57"/>
            <p:cNvSpPr>
              <a:spLocks noChangeArrowheads="1"/>
            </p:cNvSpPr>
            <p:nvPr/>
          </p:nvSpPr>
          <p:spPr bwMode="auto">
            <a:xfrm>
              <a:off x="2112" y="3936"/>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61" name="Rectangle 58"/>
            <p:cNvSpPr>
              <a:spLocks noChangeArrowheads="1"/>
            </p:cNvSpPr>
            <p:nvPr/>
          </p:nvSpPr>
          <p:spPr bwMode="auto">
            <a:xfrm>
              <a:off x="2640" y="2928"/>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r>
                <a:rPr lang="en-US" sz="1800" dirty="0">
                  <a:solidFill>
                    <a:prstClr val="black"/>
                  </a:solidFill>
                  <a:latin typeface="Verdana" charset="0"/>
                  <a:ea typeface="ＭＳ Ｐゴシック"/>
                  <a:cs typeface="ＭＳ Ｐゴシック"/>
                </a:rPr>
                <a:t>Rd</a:t>
              </a:r>
            </a:p>
          </p:txBody>
        </p:sp>
        <p:sp>
          <p:nvSpPr>
            <p:cNvPr id="62" name="Rectangle 59"/>
            <p:cNvSpPr>
              <a:spLocks noChangeArrowheads="1"/>
            </p:cNvSpPr>
            <p:nvPr/>
          </p:nvSpPr>
          <p:spPr bwMode="auto">
            <a:xfrm>
              <a:off x="2640" y="3072"/>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63" name="Rectangle 60"/>
            <p:cNvSpPr>
              <a:spLocks noChangeArrowheads="1"/>
            </p:cNvSpPr>
            <p:nvPr/>
          </p:nvSpPr>
          <p:spPr bwMode="auto">
            <a:xfrm>
              <a:off x="2640" y="3216"/>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64" name="Rectangle 61"/>
            <p:cNvSpPr>
              <a:spLocks noChangeArrowheads="1"/>
            </p:cNvSpPr>
            <p:nvPr/>
          </p:nvSpPr>
          <p:spPr bwMode="auto">
            <a:xfrm>
              <a:off x="2640" y="3360"/>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65" name="Rectangle 62"/>
            <p:cNvSpPr>
              <a:spLocks noChangeArrowheads="1"/>
            </p:cNvSpPr>
            <p:nvPr/>
          </p:nvSpPr>
          <p:spPr bwMode="auto">
            <a:xfrm>
              <a:off x="2640" y="3504"/>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66" name="Rectangle 63"/>
            <p:cNvSpPr>
              <a:spLocks noChangeArrowheads="1"/>
            </p:cNvSpPr>
            <p:nvPr/>
          </p:nvSpPr>
          <p:spPr bwMode="auto">
            <a:xfrm>
              <a:off x="2640" y="3648"/>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67" name="Rectangle 64"/>
            <p:cNvSpPr>
              <a:spLocks noChangeArrowheads="1"/>
            </p:cNvSpPr>
            <p:nvPr/>
          </p:nvSpPr>
          <p:spPr bwMode="auto">
            <a:xfrm>
              <a:off x="2640" y="3792"/>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68" name="Rectangle 65"/>
            <p:cNvSpPr>
              <a:spLocks noChangeArrowheads="1"/>
            </p:cNvSpPr>
            <p:nvPr/>
          </p:nvSpPr>
          <p:spPr bwMode="auto">
            <a:xfrm>
              <a:off x="2640" y="3936"/>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69" name="Rectangle 66"/>
            <p:cNvSpPr>
              <a:spLocks noChangeArrowheads="1"/>
            </p:cNvSpPr>
            <p:nvPr/>
          </p:nvSpPr>
          <p:spPr bwMode="auto">
            <a:xfrm>
              <a:off x="432" y="3936"/>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70" name="Rectangle 67"/>
            <p:cNvSpPr>
              <a:spLocks noChangeArrowheads="1"/>
            </p:cNvSpPr>
            <p:nvPr/>
          </p:nvSpPr>
          <p:spPr bwMode="auto">
            <a:xfrm>
              <a:off x="144" y="3936"/>
              <a:ext cx="28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71" name="Rectangle 68"/>
            <p:cNvSpPr>
              <a:spLocks noChangeArrowheads="1"/>
            </p:cNvSpPr>
            <p:nvPr/>
          </p:nvSpPr>
          <p:spPr bwMode="auto">
            <a:xfrm>
              <a:off x="3600" y="2928"/>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r>
                <a:rPr lang="en-US" sz="1800" dirty="0" err="1">
                  <a:solidFill>
                    <a:prstClr val="black"/>
                  </a:solidFill>
                  <a:latin typeface="Verdana" charset="0"/>
                  <a:ea typeface="ＭＳ Ｐゴシック"/>
                  <a:cs typeface="ＭＳ Ｐゴシック"/>
                </a:rPr>
                <a:t>PRd</a:t>
              </a:r>
              <a:endParaRPr lang="en-US" sz="1800" dirty="0">
                <a:solidFill>
                  <a:prstClr val="black"/>
                </a:solidFill>
                <a:latin typeface="Verdana" charset="0"/>
                <a:ea typeface="ＭＳ Ｐゴシック"/>
                <a:cs typeface="ＭＳ Ｐゴシック"/>
              </a:endParaRPr>
            </a:p>
          </p:txBody>
        </p:sp>
        <p:sp>
          <p:nvSpPr>
            <p:cNvPr id="72" name="Rectangle 69"/>
            <p:cNvSpPr>
              <a:spLocks noChangeArrowheads="1"/>
            </p:cNvSpPr>
            <p:nvPr/>
          </p:nvSpPr>
          <p:spPr bwMode="auto">
            <a:xfrm>
              <a:off x="3600" y="3072"/>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73" name="Rectangle 70"/>
            <p:cNvSpPr>
              <a:spLocks noChangeArrowheads="1"/>
            </p:cNvSpPr>
            <p:nvPr/>
          </p:nvSpPr>
          <p:spPr bwMode="auto">
            <a:xfrm>
              <a:off x="3600" y="3216"/>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74" name="Rectangle 71"/>
            <p:cNvSpPr>
              <a:spLocks noChangeArrowheads="1"/>
            </p:cNvSpPr>
            <p:nvPr/>
          </p:nvSpPr>
          <p:spPr bwMode="auto">
            <a:xfrm>
              <a:off x="3600" y="3360"/>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75" name="Rectangle 72"/>
            <p:cNvSpPr>
              <a:spLocks noChangeArrowheads="1"/>
            </p:cNvSpPr>
            <p:nvPr/>
          </p:nvSpPr>
          <p:spPr bwMode="auto">
            <a:xfrm>
              <a:off x="3600" y="3504"/>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76" name="Rectangle 73"/>
            <p:cNvSpPr>
              <a:spLocks noChangeArrowheads="1"/>
            </p:cNvSpPr>
            <p:nvPr/>
          </p:nvSpPr>
          <p:spPr bwMode="auto">
            <a:xfrm>
              <a:off x="3600" y="3648"/>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77" name="Rectangle 74"/>
            <p:cNvSpPr>
              <a:spLocks noChangeArrowheads="1"/>
            </p:cNvSpPr>
            <p:nvPr/>
          </p:nvSpPr>
          <p:spPr bwMode="auto">
            <a:xfrm>
              <a:off x="3600" y="3792"/>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78" name="Rectangle 75"/>
            <p:cNvSpPr>
              <a:spLocks noChangeArrowheads="1"/>
            </p:cNvSpPr>
            <p:nvPr/>
          </p:nvSpPr>
          <p:spPr bwMode="auto">
            <a:xfrm>
              <a:off x="3600" y="3936"/>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79" name="Rectangle 76"/>
            <p:cNvSpPr>
              <a:spLocks noChangeArrowheads="1"/>
            </p:cNvSpPr>
            <p:nvPr/>
          </p:nvSpPr>
          <p:spPr bwMode="auto">
            <a:xfrm>
              <a:off x="3072" y="2928"/>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r>
                <a:rPr lang="en-US" sz="1800" dirty="0" err="1">
                  <a:solidFill>
                    <a:prstClr val="black"/>
                  </a:solidFill>
                  <a:latin typeface="Verdana" charset="0"/>
                  <a:ea typeface="ＭＳ Ｐゴシック"/>
                  <a:cs typeface="ＭＳ Ｐゴシック"/>
                </a:rPr>
                <a:t>LPRd</a:t>
              </a:r>
              <a:endParaRPr lang="en-US" sz="1800" dirty="0">
                <a:solidFill>
                  <a:prstClr val="black"/>
                </a:solidFill>
                <a:latin typeface="Verdana" charset="0"/>
                <a:ea typeface="ＭＳ Ｐゴシック"/>
                <a:cs typeface="ＭＳ Ｐゴシック"/>
              </a:endParaRPr>
            </a:p>
          </p:txBody>
        </p:sp>
        <p:sp>
          <p:nvSpPr>
            <p:cNvPr id="80" name="Rectangle 77"/>
            <p:cNvSpPr>
              <a:spLocks noChangeArrowheads="1"/>
            </p:cNvSpPr>
            <p:nvPr/>
          </p:nvSpPr>
          <p:spPr bwMode="auto">
            <a:xfrm>
              <a:off x="3072" y="3072"/>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81" name="Rectangle 78"/>
            <p:cNvSpPr>
              <a:spLocks noChangeArrowheads="1"/>
            </p:cNvSpPr>
            <p:nvPr/>
          </p:nvSpPr>
          <p:spPr bwMode="auto">
            <a:xfrm>
              <a:off x="3072" y="3216"/>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82" name="Rectangle 79"/>
            <p:cNvSpPr>
              <a:spLocks noChangeArrowheads="1"/>
            </p:cNvSpPr>
            <p:nvPr/>
          </p:nvSpPr>
          <p:spPr bwMode="auto">
            <a:xfrm>
              <a:off x="3072" y="3360"/>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83" name="Rectangle 80"/>
            <p:cNvSpPr>
              <a:spLocks noChangeArrowheads="1"/>
            </p:cNvSpPr>
            <p:nvPr/>
          </p:nvSpPr>
          <p:spPr bwMode="auto">
            <a:xfrm>
              <a:off x="3072" y="3504"/>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84" name="Rectangle 81"/>
            <p:cNvSpPr>
              <a:spLocks noChangeArrowheads="1"/>
            </p:cNvSpPr>
            <p:nvPr/>
          </p:nvSpPr>
          <p:spPr bwMode="auto">
            <a:xfrm>
              <a:off x="3072" y="3648"/>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85" name="Rectangle 82"/>
            <p:cNvSpPr>
              <a:spLocks noChangeArrowheads="1"/>
            </p:cNvSpPr>
            <p:nvPr/>
          </p:nvSpPr>
          <p:spPr bwMode="auto">
            <a:xfrm>
              <a:off x="3072" y="3792"/>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86" name="Rectangle 83"/>
            <p:cNvSpPr>
              <a:spLocks noChangeArrowheads="1"/>
            </p:cNvSpPr>
            <p:nvPr/>
          </p:nvSpPr>
          <p:spPr bwMode="auto">
            <a:xfrm>
              <a:off x="3072" y="3936"/>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grpSp>
      <p:grpSp>
        <p:nvGrpSpPr>
          <p:cNvPr id="87" name="Group 84"/>
          <p:cNvGrpSpPr>
            <a:grpSpLocks/>
          </p:cNvGrpSpPr>
          <p:nvPr/>
        </p:nvGrpSpPr>
        <p:grpSpPr bwMode="auto">
          <a:xfrm>
            <a:off x="2741613" y="2694558"/>
            <a:ext cx="1830387" cy="366712"/>
            <a:chOff x="1679" y="1533"/>
            <a:chExt cx="1153" cy="231"/>
          </a:xfrm>
        </p:grpSpPr>
        <p:sp>
          <p:nvSpPr>
            <p:cNvPr id="88" name="Rectangle 85"/>
            <p:cNvSpPr>
              <a:spLocks noChangeArrowheads="1"/>
            </p:cNvSpPr>
            <p:nvPr/>
          </p:nvSpPr>
          <p:spPr bwMode="auto">
            <a:xfrm>
              <a:off x="1968" y="1584"/>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r>
                <a:rPr lang="en-US" sz="1800" dirty="0">
                  <a:solidFill>
                    <a:prstClr val="black"/>
                  </a:solidFill>
                  <a:latin typeface="Verdana" charset="0"/>
                  <a:ea typeface="ＭＳ Ｐゴシック"/>
                  <a:cs typeface="ＭＳ Ｐゴシック"/>
                </a:rPr>
                <a:t>&lt;x6&gt;</a:t>
              </a:r>
            </a:p>
          </p:txBody>
        </p:sp>
        <p:sp>
          <p:nvSpPr>
            <p:cNvPr id="89" name="Text Box 86"/>
            <p:cNvSpPr txBox="1">
              <a:spLocks noChangeArrowheads="1"/>
            </p:cNvSpPr>
            <p:nvPr/>
          </p:nvSpPr>
          <p:spPr bwMode="auto">
            <a:xfrm>
              <a:off x="1679" y="1533"/>
              <a:ext cx="294"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P5</a:t>
              </a:r>
            </a:p>
          </p:txBody>
        </p:sp>
      </p:grpSp>
      <p:grpSp>
        <p:nvGrpSpPr>
          <p:cNvPr id="90" name="Group 87"/>
          <p:cNvGrpSpPr>
            <a:grpSpLocks/>
          </p:cNvGrpSpPr>
          <p:nvPr/>
        </p:nvGrpSpPr>
        <p:grpSpPr bwMode="auto">
          <a:xfrm>
            <a:off x="2741613" y="2923158"/>
            <a:ext cx="1830387" cy="366712"/>
            <a:chOff x="1679" y="1677"/>
            <a:chExt cx="1153" cy="231"/>
          </a:xfrm>
        </p:grpSpPr>
        <p:sp>
          <p:nvSpPr>
            <p:cNvPr id="91" name="Rectangle 88"/>
            <p:cNvSpPr>
              <a:spLocks noChangeArrowheads="1"/>
            </p:cNvSpPr>
            <p:nvPr/>
          </p:nvSpPr>
          <p:spPr bwMode="auto">
            <a:xfrm>
              <a:off x="1968" y="1728"/>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r>
                <a:rPr lang="en-US" sz="1800" dirty="0">
                  <a:solidFill>
                    <a:prstClr val="black"/>
                  </a:solidFill>
                  <a:latin typeface="Verdana" charset="0"/>
                  <a:ea typeface="ＭＳ Ｐゴシック"/>
                  <a:cs typeface="ＭＳ Ｐゴシック"/>
                </a:rPr>
                <a:t>&lt;x7&gt;</a:t>
              </a:r>
            </a:p>
          </p:txBody>
        </p:sp>
        <p:sp>
          <p:nvSpPr>
            <p:cNvPr id="92" name="Text Box 89"/>
            <p:cNvSpPr txBox="1">
              <a:spLocks noChangeArrowheads="1"/>
            </p:cNvSpPr>
            <p:nvPr/>
          </p:nvSpPr>
          <p:spPr bwMode="auto">
            <a:xfrm>
              <a:off x="1679" y="1677"/>
              <a:ext cx="294"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P6</a:t>
              </a:r>
            </a:p>
          </p:txBody>
        </p:sp>
      </p:grpSp>
      <p:grpSp>
        <p:nvGrpSpPr>
          <p:cNvPr id="93" name="Group 90"/>
          <p:cNvGrpSpPr>
            <a:grpSpLocks/>
          </p:cNvGrpSpPr>
          <p:nvPr/>
        </p:nvGrpSpPr>
        <p:grpSpPr bwMode="auto">
          <a:xfrm>
            <a:off x="2741613" y="3151758"/>
            <a:ext cx="1830387" cy="366712"/>
            <a:chOff x="1679" y="1821"/>
            <a:chExt cx="1153" cy="231"/>
          </a:xfrm>
        </p:grpSpPr>
        <p:sp>
          <p:nvSpPr>
            <p:cNvPr id="94" name="Rectangle 91"/>
            <p:cNvSpPr>
              <a:spLocks noChangeArrowheads="1"/>
            </p:cNvSpPr>
            <p:nvPr/>
          </p:nvSpPr>
          <p:spPr bwMode="auto">
            <a:xfrm>
              <a:off x="1968" y="1872"/>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r>
                <a:rPr lang="en-US" sz="1800" dirty="0">
                  <a:solidFill>
                    <a:prstClr val="black"/>
                  </a:solidFill>
                  <a:latin typeface="Verdana" charset="0"/>
                  <a:ea typeface="ＭＳ Ｐゴシック"/>
                  <a:cs typeface="ＭＳ Ｐゴシック"/>
                </a:rPr>
                <a:t>&lt;x3&gt;</a:t>
              </a:r>
            </a:p>
          </p:txBody>
        </p:sp>
        <p:sp>
          <p:nvSpPr>
            <p:cNvPr id="95" name="Text Box 92"/>
            <p:cNvSpPr txBox="1">
              <a:spLocks noChangeArrowheads="1"/>
            </p:cNvSpPr>
            <p:nvPr/>
          </p:nvSpPr>
          <p:spPr bwMode="auto">
            <a:xfrm>
              <a:off x="1679" y="1821"/>
              <a:ext cx="294"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P7</a:t>
              </a:r>
            </a:p>
          </p:txBody>
        </p:sp>
      </p:grpSp>
      <p:grpSp>
        <p:nvGrpSpPr>
          <p:cNvPr id="96" name="Group 93"/>
          <p:cNvGrpSpPr>
            <a:grpSpLocks/>
          </p:cNvGrpSpPr>
          <p:nvPr/>
        </p:nvGrpSpPr>
        <p:grpSpPr bwMode="auto">
          <a:xfrm>
            <a:off x="2741613" y="1551558"/>
            <a:ext cx="1830387" cy="366712"/>
            <a:chOff x="1679" y="813"/>
            <a:chExt cx="1153" cy="231"/>
          </a:xfrm>
        </p:grpSpPr>
        <p:sp>
          <p:nvSpPr>
            <p:cNvPr id="97" name="Rectangle 94"/>
            <p:cNvSpPr>
              <a:spLocks noChangeArrowheads="1"/>
            </p:cNvSpPr>
            <p:nvPr/>
          </p:nvSpPr>
          <p:spPr bwMode="auto">
            <a:xfrm>
              <a:off x="1968" y="864"/>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98" name="Text Box 95"/>
            <p:cNvSpPr txBox="1">
              <a:spLocks noChangeArrowheads="1"/>
            </p:cNvSpPr>
            <p:nvPr/>
          </p:nvSpPr>
          <p:spPr bwMode="auto">
            <a:xfrm>
              <a:off x="1679" y="813"/>
              <a:ext cx="294"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P0</a:t>
              </a:r>
            </a:p>
          </p:txBody>
        </p:sp>
      </p:grpSp>
      <p:grpSp>
        <p:nvGrpSpPr>
          <p:cNvPr id="99" name="Group 96"/>
          <p:cNvGrpSpPr>
            <a:grpSpLocks/>
          </p:cNvGrpSpPr>
          <p:nvPr/>
        </p:nvGrpSpPr>
        <p:grpSpPr bwMode="auto">
          <a:xfrm>
            <a:off x="2747963" y="3989958"/>
            <a:ext cx="1830387" cy="366712"/>
            <a:chOff x="1683" y="2349"/>
            <a:chExt cx="1153" cy="231"/>
          </a:xfrm>
        </p:grpSpPr>
        <p:sp>
          <p:nvSpPr>
            <p:cNvPr id="100" name="Rectangle 97"/>
            <p:cNvSpPr>
              <a:spLocks noChangeArrowheads="1"/>
            </p:cNvSpPr>
            <p:nvPr/>
          </p:nvSpPr>
          <p:spPr bwMode="auto">
            <a:xfrm>
              <a:off x="1972" y="2400"/>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01" name="Text Box 98"/>
            <p:cNvSpPr txBox="1">
              <a:spLocks noChangeArrowheads="1"/>
            </p:cNvSpPr>
            <p:nvPr/>
          </p:nvSpPr>
          <p:spPr bwMode="auto">
            <a:xfrm>
              <a:off x="1683" y="2349"/>
              <a:ext cx="294"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Pn</a:t>
              </a:r>
            </a:p>
          </p:txBody>
        </p:sp>
      </p:grpSp>
      <p:grpSp>
        <p:nvGrpSpPr>
          <p:cNvPr id="102" name="Group 99"/>
          <p:cNvGrpSpPr>
            <a:grpSpLocks/>
          </p:cNvGrpSpPr>
          <p:nvPr/>
        </p:nvGrpSpPr>
        <p:grpSpPr bwMode="auto">
          <a:xfrm>
            <a:off x="2741613" y="1780158"/>
            <a:ext cx="1830387" cy="366712"/>
            <a:chOff x="1679" y="957"/>
            <a:chExt cx="1153" cy="231"/>
          </a:xfrm>
        </p:grpSpPr>
        <p:sp>
          <p:nvSpPr>
            <p:cNvPr id="103" name="Rectangle 100"/>
            <p:cNvSpPr>
              <a:spLocks noChangeArrowheads="1"/>
            </p:cNvSpPr>
            <p:nvPr/>
          </p:nvSpPr>
          <p:spPr bwMode="auto">
            <a:xfrm>
              <a:off x="1968" y="1008"/>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04" name="Text Box 101"/>
            <p:cNvSpPr txBox="1">
              <a:spLocks noChangeArrowheads="1"/>
            </p:cNvSpPr>
            <p:nvPr/>
          </p:nvSpPr>
          <p:spPr bwMode="auto">
            <a:xfrm>
              <a:off x="1679" y="957"/>
              <a:ext cx="294"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P1</a:t>
              </a:r>
            </a:p>
          </p:txBody>
        </p:sp>
      </p:grpSp>
      <p:grpSp>
        <p:nvGrpSpPr>
          <p:cNvPr id="105" name="Group 102"/>
          <p:cNvGrpSpPr>
            <a:grpSpLocks/>
          </p:cNvGrpSpPr>
          <p:nvPr/>
        </p:nvGrpSpPr>
        <p:grpSpPr bwMode="auto">
          <a:xfrm>
            <a:off x="2741613" y="2008758"/>
            <a:ext cx="1830387" cy="366712"/>
            <a:chOff x="1679" y="1101"/>
            <a:chExt cx="1153" cy="231"/>
          </a:xfrm>
        </p:grpSpPr>
        <p:sp>
          <p:nvSpPr>
            <p:cNvPr id="106" name="Rectangle 103"/>
            <p:cNvSpPr>
              <a:spLocks noChangeArrowheads="1"/>
            </p:cNvSpPr>
            <p:nvPr/>
          </p:nvSpPr>
          <p:spPr bwMode="auto">
            <a:xfrm>
              <a:off x="1968" y="1152"/>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07" name="Text Box 104"/>
            <p:cNvSpPr txBox="1">
              <a:spLocks noChangeArrowheads="1"/>
            </p:cNvSpPr>
            <p:nvPr/>
          </p:nvSpPr>
          <p:spPr bwMode="auto">
            <a:xfrm>
              <a:off x="1679" y="1101"/>
              <a:ext cx="294"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P2</a:t>
              </a:r>
            </a:p>
          </p:txBody>
        </p:sp>
      </p:grpSp>
      <p:grpSp>
        <p:nvGrpSpPr>
          <p:cNvPr id="108" name="Group 105"/>
          <p:cNvGrpSpPr>
            <a:grpSpLocks/>
          </p:cNvGrpSpPr>
          <p:nvPr/>
        </p:nvGrpSpPr>
        <p:grpSpPr bwMode="auto">
          <a:xfrm>
            <a:off x="2741613" y="2237358"/>
            <a:ext cx="1830387" cy="366712"/>
            <a:chOff x="1679" y="1245"/>
            <a:chExt cx="1153" cy="231"/>
          </a:xfrm>
        </p:grpSpPr>
        <p:sp>
          <p:nvSpPr>
            <p:cNvPr id="109" name="Rectangle 106"/>
            <p:cNvSpPr>
              <a:spLocks noChangeArrowheads="1"/>
            </p:cNvSpPr>
            <p:nvPr/>
          </p:nvSpPr>
          <p:spPr bwMode="auto">
            <a:xfrm>
              <a:off x="1968" y="1296"/>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10" name="Text Box 107"/>
            <p:cNvSpPr txBox="1">
              <a:spLocks noChangeArrowheads="1"/>
            </p:cNvSpPr>
            <p:nvPr/>
          </p:nvSpPr>
          <p:spPr bwMode="auto">
            <a:xfrm>
              <a:off x="1679" y="1245"/>
              <a:ext cx="294"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P3</a:t>
              </a:r>
            </a:p>
          </p:txBody>
        </p:sp>
      </p:grpSp>
      <p:grpSp>
        <p:nvGrpSpPr>
          <p:cNvPr id="111" name="Group 108"/>
          <p:cNvGrpSpPr>
            <a:grpSpLocks/>
          </p:cNvGrpSpPr>
          <p:nvPr/>
        </p:nvGrpSpPr>
        <p:grpSpPr bwMode="auto">
          <a:xfrm>
            <a:off x="2741613" y="2465958"/>
            <a:ext cx="1830387" cy="366712"/>
            <a:chOff x="1679" y="1389"/>
            <a:chExt cx="1153" cy="231"/>
          </a:xfrm>
        </p:grpSpPr>
        <p:sp>
          <p:nvSpPr>
            <p:cNvPr id="112" name="Rectangle 109"/>
            <p:cNvSpPr>
              <a:spLocks noChangeArrowheads="1"/>
            </p:cNvSpPr>
            <p:nvPr/>
          </p:nvSpPr>
          <p:spPr bwMode="auto">
            <a:xfrm>
              <a:off x="1968" y="1440"/>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13" name="Text Box 110"/>
            <p:cNvSpPr txBox="1">
              <a:spLocks noChangeArrowheads="1"/>
            </p:cNvSpPr>
            <p:nvPr/>
          </p:nvSpPr>
          <p:spPr bwMode="auto">
            <a:xfrm>
              <a:off x="1679" y="1389"/>
              <a:ext cx="294"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P4</a:t>
              </a:r>
            </a:p>
          </p:txBody>
        </p:sp>
      </p:grpSp>
      <p:sp>
        <p:nvSpPr>
          <p:cNvPr id="114" name="Line 111"/>
          <p:cNvSpPr>
            <a:spLocks noChangeShapeType="1"/>
          </p:cNvSpPr>
          <p:nvPr/>
        </p:nvSpPr>
        <p:spPr bwMode="auto">
          <a:xfrm>
            <a:off x="3200400" y="3461320"/>
            <a:ext cx="0" cy="609600"/>
          </a:xfrm>
          <a:prstGeom prst="line">
            <a:avLst/>
          </a:prstGeom>
          <a:noFill/>
          <a:ln w="19050">
            <a:solidFill>
              <a:schemeClr val="tx2"/>
            </a:solidFill>
            <a:prstDash val="sysDot"/>
            <a:round/>
            <a:headEnd/>
            <a:tailEnd/>
          </a:ln>
          <a:effectLst/>
        </p:spPr>
        <p:txBody>
          <a:bodyP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115" name="Line 112"/>
          <p:cNvSpPr>
            <a:spLocks noChangeShapeType="1"/>
          </p:cNvSpPr>
          <p:nvPr/>
        </p:nvSpPr>
        <p:spPr bwMode="auto">
          <a:xfrm>
            <a:off x="4572000" y="3461320"/>
            <a:ext cx="0" cy="609600"/>
          </a:xfrm>
          <a:prstGeom prst="line">
            <a:avLst/>
          </a:prstGeom>
          <a:noFill/>
          <a:ln w="19050">
            <a:solidFill>
              <a:schemeClr val="tx2"/>
            </a:solidFill>
            <a:prstDash val="sysDot"/>
            <a:round/>
            <a:headEnd/>
            <a:tailEnd/>
          </a:ln>
          <a:effectLst/>
        </p:spPr>
        <p:txBody>
          <a:bodyP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grpSp>
        <p:nvGrpSpPr>
          <p:cNvPr id="116" name="Group 113"/>
          <p:cNvGrpSpPr>
            <a:grpSpLocks/>
          </p:cNvGrpSpPr>
          <p:nvPr/>
        </p:nvGrpSpPr>
        <p:grpSpPr bwMode="auto">
          <a:xfrm>
            <a:off x="461963" y="1780158"/>
            <a:ext cx="1830388" cy="1970087"/>
            <a:chOff x="243" y="957"/>
            <a:chExt cx="1153" cy="1241"/>
          </a:xfrm>
        </p:grpSpPr>
        <p:grpSp>
          <p:nvGrpSpPr>
            <p:cNvPr id="117" name="Group 114"/>
            <p:cNvGrpSpPr>
              <a:grpSpLocks/>
            </p:cNvGrpSpPr>
            <p:nvPr/>
          </p:nvGrpSpPr>
          <p:grpSpPr bwMode="auto">
            <a:xfrm>
              <a:off x="243" y="1677"/>
              <a:ext cx="1153" cy="233"/>
              <a:chOff x="243" y="1677"/>
              <a:chExt cx="1153" cy="233"/>
            </a:xfrm>
          </p:grpSpPr>
          <p:sp>
            <p:nvSpPr>
              <p:cNvPr id="139" name="Rectangle 115"/>
              <p:cNvSpPr>
                <a:spLocks noChangeArrowheads="1"/>
              </p:cNvSpPr>
              <p:nvPr/>
            </p:nvSpPr>
            <p:spPr bwMode="auto">
              <a:xfrm>
                <a:off x="532" y="1728"/>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40" name="Text Box 116"/>
              <p:cNvSpPr txBox="1">
                <a:spLocks noChangeArrowheads="1"/>
              </p:cNvSpPr>
              <p:nvPr/>
            </p:nvSpPr>
            <p:spPr bwMode="auto">
              <a:xfrm>
                <a:off x="243" y="1677"/>
                <a:ext cx="295" cy="233"/>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dirty="0">
                    <a:solidFill>
                      <a:prstClr val="black"/>
                    </a:solidFill>
                    <a:latin typeface="Verdana" charset="0"/>
                    <a:ea typeface="ＭＳ Ｐゴシック"/>
                    <a:cs typeface="ＭＳ Ｐゴシック"/>
                  </a:rPr>
                  <a:t>x5</a:t>
                </a:r>
              </a:p>
            </p:txBody>
          </p:sp>
        </p:grpSp>
        <p:grpSp>
          <p:nvGrpSpPr>
            <p:cNvPr id="118" name="Group 117"/>
            <p:cNvGrpSpPr>
              <a:grpSpLocks/>
            </p:cNvGrpSpPr>
            <p:nvPr/>
          </p:nvGrpSpPr>
          <p:grpSpPr bwMode="auto">
            <a:xfrm>
              <a:off x="243" y="1821"/>
              <a:ext cx="1153" cy="233"/>
              <a:chOff x="243" y="1821"/>
              <a:chExt cx="1153" cy="233"/>
            </a:xfrm>
          </p:grpSpPr>
          <p:sp>
            <p:nvSpPr>
              <p:cNvPr id="137" name="Rectangle 118"/>
              <p:cNvSpPr>
                <a:spLocks noChangeArrowheads="1"/>
              </p:cNvSpPr>
              <p:nvPr/>
            </p:nvSpPr>
            <p:spPr bwMode="auto">
              <a:xfrm>
                <a:off x="532" y="1872"/>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P5</a:t>
                </a:r>
              </a:p>
            </p:txBody>
          </p:sp>
          <p:sp>
            <p:nvSpPr>
              <p:cNvPr id="138" name="Text Box 119"/>
              <p:cNvSpPr txBox="1">
                <a:spLocks noChangeArrowheads="1"/>
              </p:cNvSpPr>
              <p:nvPr/>
            </p:nvSpPr>
            <p:spPr bwMode="auto">
              <a:xfrm>
                <a:off x="243" y="1821"/>
                <a:ext cx="295" cy="233"/>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dirty="0">
                    <a:solidFill>
                      <a:prstClr val="black"/>
                    </a:solidFill>
                    <a:latin typeface="Verdana" charset="0"/>
                    <a:ea typeface="ＭＳ Ｐゴシック"/>
                    <a:cs typeface="ＭＳ Ｐゴシック"/>
                  </a:rPr>
                  <a:t>x6</a:t>
                </a:r>
              </a:p>
            </p:txBody>
          </p:sp>
        </p:grpSp>
        <p:grpSp>
          <p:nvGrpSpPr>
            <p:cNvPr id="119" name="Group 120"/>
            <p:cNvGrpSpPr>
              <a:grpSpLocks/>
            </p:cNvGrpSpPr>
            <p:nvPr/>
          </p:nvGrpSpPr>
          <p:grpSpPr bwMode="auto">
            <a:xfrm>
              <a:off x="243" y="1965"/>
              <a:ext cx="1153" cy="233"/>
              <a:chOff x="243" y="1965"/>
              <a:chExt cx="1153" cy="233"/>
            </a:xfrm>
          </p:grpSpPr>
          <p:sp>
            <p:nvSpPr>
              <p:cNvPr id="135" name="Rectangle 121"/>
              <p:cNvSpPr>
                <a:spLocks noChangeArrowheads="1"/>
              </p:cNvSpPr>
              <p:nvPr/>
            </p:nvSpPr>
            <p:spPr bwMode="auto">
              <a:xfrm>
                <a:off x="532" y="2016"/>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P6</a:t>
                </a:r>
              </a:p>
            </p:txBody>
          </p:sp>
          <p:sp>
            <p:nvSpPr>
              <p:cNvPr id="136" name="Text Box 122"/>
              <p:cNvSpPr txBox="1">
                <a:spLocks noChangeArrowheads="1"/>
              </p:cNvSpPr>
              <p:nvPr/>
            </p:nvSpPr>
            <p:spPr bwMode="auto">
              <a:xfrm>
                <a:off x="243" y="1965"/>
                <a:ext cx="295" cy="233"/>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dirty="0">
                    <a:solidFill>
                      <a:prstClr val="black"/>
                    </a:solidFill>
                    <a:latin typeface="Verdana" charset="0"/>
                    <a:ea typeface="ＭＳ Ｐゴシック"/>
                    <a:cs typeface="ＭＳ Ｐゴシック"/>
                  </a:rPr>
                  <a:t>x7</a:t>
                </a:r>
              </a:p>
            </p:txBody>
          </p:sp>
        </p:grpSp>
        <p:grpSp>
          <p:nvGrpSpPr>
            <p:cNvPr id="120" name="Group 123"/>
            <p:cNvGrpSpPr>
              <a:grpSpLocks/>
            </p:cNvGrpSpPr>
            <p:nvPr/>
          </p:nvGrpSpPr>
          <p:grpSpPr bwMode="auto">
            <a:xfrm>
              <a:off x="243" y="957"/>
              <a:ext cx="1153" cy="233"/>
              <a:chOff x="243" y="957"/>
              <a:chExt cx="1153" cy="233"/>
            </a:xfrm>
          </p:grpSpPr>
          <p:sp>
            <p:nvSpPr>
              <p:cNvPr id="133" name="Rectangle 124"/>
              <p:cNvSpPr>
                <a:spLocks noChangeArrowheads="1"/>
              </p:cNvSpPr>
              <p:nvPr/>
            </p:nvSpPr>
            <p:spPr bwMode="auto">
              <a:xfrm>
                <a:off x="532" y="1008"/>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34" name="Text Box 125"/>
              <p:cNvSpPr txBox="1">
                <a:spLocks noChangeArrowheads="1"/>
              </p:cNvSpPr>
              <p:nvPr/>
            </p:nvSpPr>
            <p:spPr bwMode="auto">
              <a:xfrm>
                <a:off x="243" y="957"/>
                <a:ext cx="295" cy="233"/>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dirty="0">
                    <a:solidFill>
                      <a:prstClr val="black"/>
                    </a:solidFill>
                    <a:latin typeface="Verdana" charset="0"/>
                    <a:ea typeface="ＭＳ Ｐゴシック"/>
                    <a:cs typeface="ＭＳ Ｐゴシック"/>
                  </a:rPr>
                  <a:t>x0</a:t>
                </a:r>
              </a:p>
            </p:txBody>
          </p:sp>
        </p:grpSp>
        <p:grpSp>
          <p:nvGrpSpPr>
            <p:cNvPr id="121" name="Group 126"/>
            <p:cNvGrpSpPr>
              <a:grpSpLocks/>
            </p:cNvGrpSpPr>
            <p:nvPr/>
          </p:nvGrpSpPr>
          <p:grpSpPr bwMode="auto">
            <a:xfrm>
              <a:off x="243" y="1101"/>
              <a:ext cx="1153" cy="233"/>
              <a:chOff x="243" y="1101"/>
              <a:chExt cx="1153" cy="233"/>
            </a:xfrm>
          </p:grpSpPr>
          <p:sp>
            <p:nvSpPr>
              <p:cNvPr id="131" name="Rectangle 127"/>
              <p:cNvSpPr>
                <a:spLocks noChangeArrowheads="1"/>
              </p:cNvSpPr>
              <p:nvPr/>
            </p:nvSpPr>
            <p:spPr bwMode="auto">
              <a:xfrm>
                <a:off x="532" y="1152"/>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P8</a:t>
                </a:r>
              </a:p>
            </p:txBody>
          </p:sp>
          <p:sp>
            <p:nvSpPr>
              <p:cNvPr id="132" name="Text Box 128"/>
              <p:cNvSpPr txBox="1">
                <a:spLocks noChangeArrowheads="1"/>
              </p:cNvSpPr>
              <p:nvPr/>
            </p:nvSpPr>
            <p:spPr bwMode="auto">
              <a:xfrm>
                <a:off x="243" y="1101"/>
                <a:ext cx="295" cy="233"/>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dirty="0">
                    <a:solidFill>
                      <a:prstClr val="black"/>
                    </a:solidFill>
                    <a:latin typeface="Verdana" charset="0"/>
                    <a:ea typeface="ＭＳ Ｐゴシック"/>
                    <a:cs typeface="ＭＳ Ｐゴシック"/>
                  </a:rPr>
                  <a:t>x1</a:t>
                </a:r>
              </a:p>
            </p:txBody>
          </p:sp>
        </p:grpSp>
        <p:grpSp>
          <p:nvGrpSpPr>
            <p:cNvPr id="122" name="Group 129"/>
            <p:cNvGrpSpPr>
              <a:grpSpLocks/>
            </p:cNvGrpSpPr>
            <p:nvPr/>
          </p:nvGrpSpPr>
          <p:grpSpPr bwMode="auto">
            <a:xfrm>
              <a:off x="243" y="1245"/>
              <a:ext cx="1153" cy="233"/>
              <a:chOff x="243" y="1245"/>
              <a:chExt cx="1153" cy="233"/>
            </a:xfrm>
          </p:grpSpPr>
          <p:sp>
            <p:nvSpPr>
              <p:cNvPr id="129" name="Rectangle 130"/>
              <p:cNvSpPr>
                <a:spLocks noChangeArrowheads="1"/>
              </p:cNvSpPr>
              <p:nvPr/>
            </p:nvSpPr>
            <p:spPr bwMode="auto">
              <a:xfrm>
                <a:off x="532" y="1296"/>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30" name="Text Box 131"/>
              <p:cNvSpPr txBox="1">
                <a:spLocks noChangeArrowheads="1"/>
              </p:cNvSpPr>
              <p:nvPr/>
            </p:nvSpPr>
            <p:spPr bwMode="auto">
              <a:xfrm>
                <a:off x="243" y="1245"/>
                <a:ext cx="295" cy="233"/>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dirty="0">
                    <a:solidFill>
                      <a:prstClr val="black"/>
                    </a:solidFill>
                    <a:latin typeface="Verdana" charset="0"/>
                    <a:ea typeface="ＭＳ Ｐゴシック"/>
                    <a:cs typeface="ＭＳ Ｐゴシック"/>
                  </a:rPr>
                  <a:t>x2</a:t>
                </a:r>
              </a:p>
            </p:txBody>
          </p:sp>
        </p:grpSp>
        <p:grpSp>
          <p:nvGrpSpPr>
            <p:cNvPr id="123" name="Group 132"/>
            <p:cNvGrpSpPr>
              <a:grpSpLocks/>
            </p:cNvGrpSpPr>
            <p:nvPr/>
          </p:nvGrpSpPr>
          <p:grpSpPr bwMode="auto">
            <a:xfrm>
              <a:off x="243" y="1389"/>
              <a:ext cx="1153" cy="233"/>
              <a:chOff x="243" y="1389"/>
              <a:chExt cx="1153" cy="233"/>
            </a:xfrm>
          </p:grpSpPr>
          <p:sp>
            <p:nvSpPr>
              <p:cNvPr id="127" name="Rectangle 133"/>
              <p:cNvSpPr>
                <a:spLocks noChangeArrowheads="1"/>
              </p:cNvSpPr>
              <p:nvPr/>
            </p:nvSpPr>
            <p:spPr bwMode="auto">
              <a:xfrm>
                <a:off x="532" y="1440"/>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P7</a:t>
                </a:r>
              </a:p>
            </p:txBody>
          </p:sp>
          <p:sp>
            <p:nvSpPr>
              <p:cNvPr id="128" name="Text Box 134"/>
              <p:cNvSpPr txBox="1">
                <a:spLocks noChangeArrowheads="1"/>
              </p:cNvSpPr>
              <p:nvPr/>
            </p:nvSpPr>
            <p:spPr bwMode="auto">
              <a:xfrm>
                <a:off x="243" y="1389"/>
                <a:ext cx="295" cy="233"/>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dirty="0">
                    <a:solidFill>
                      <a:prstClr val="black"/>
                    </a:solidFill>
                    <a:latin typeface="Verdana" charset="0"/>
                    <a:ea typeface="ＭＳ Ｐゴシック"/>
                    <a:cs typeface="ＭＳ Ｐゴシック"/>
                  </a:rPr>
                  <a:t>x3</a:t>
                </a:r>
              </a:p>
            </p:txBody>
          </p:sp>
        </p:grpSp>
        <p:grpSp>
          <p:nvGrpSpPr>
            <p:cNvPr id="124" name="Group 135"/>
            <p:cNvGrpSpPr>
              <a:grpSpLocks/>
            </p:cNvGrpSpPr>
            <p:nvPr/>
          </p:nvGrpSpPr>
          <p:grpSpPr bwMode="auto">
            <a:xfrm>
              <a:off x="243" y="1533"/>
              <a:ext cx="1153" cy="233"/>
              <a:chOff x="243" y="1533"/>
              <a:chExt cx="1153" cy="233"/>
            </a:xfrm>
          </p:grpSpPr>
          <p:sp>
            <p:nvSpPr>
              <p:cNvPr id="125" name="Rectangle 136"/>
              <p:cNvSpPr>
                <a:spLocks noChangeArrowheads="1"/>
              </p:cNvSpPr>
              <p:nvPr/>
            </p:nvSpPr>
            <p:spPr bwMode="auto">
              <a:xfrm>
                <a:off x="532" y="1584"/>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26" name="Text Box 137"/>
              <p:cNvSpPr txBox="1">
                <a:spLocks noChangeArrowheads="1"/>
              </p:cNvSpPr>
              <p:nvPr/>
            </p:nvSpPr>
            <p:spPr bwMode="auto">
              <a:xfrm>
                <a:off x="243" y="1533"/>
                <a:ext cx="295" cy="233"/>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dirty="0">
                    <a:solidFill>
                      <a:prstClr val="black"/>
                    </a:solidFill>
                    <a:latin typeface="Verdana" charset="0"/>
                    <a:ea typeface="ＭＳ Ｐゴシック"/>
                    <a:cs typeface="ＭＳ Ｐゴシック"/>
                  </a:rPr>
                  <a:t>x4</a:t>
                </a:r>
              </a:p>
            </p:txBody>
          </p:sp>
        </p:grpSp>
      </p:grpSp>
      <p:sp>
        <p:nvSpPr>
          <p:cNvPr id="141" name="Text Box 138"/>
          <p:cNvSpPr txBox="1">
            <a:spLocks noChangeArrowheads="1"/>
          </p:cNvSpPr>
          <p:nvPr/>
        </p:nvSpPr>
        <p:spPr bwMode="auto">
          <a:xfrm>
            <a:off x="901067" y="4299520"/>
            <a:ext cx="750210" cy="369332"/>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i="1" dirty="0">
                <a:solidFill>
                  <a:prstClr val="black"/>
                </a:solidFill>
                <a:latin typeface="Verdana" charset="0"/>
                <a:ea typeface="ＭＳ Ｐゴシック"/>
                <a:cs typeface="ＭＳ Ｐゴシック"/>
              </a:rPr>
              <a:t>ROB</a:t>
            </a:r>
          </a:p>
        </p:txBody>
      </p:sp>
      <p:sp>
        <p:nvSpPr>
          <p:cNvPr id="142" name="Text Box 139"/>
          <p:cNvSpPr txBox="1">
            <a:spLocks noChangeArrowheads="1"/>
          </p:cNvSpPr>
          <p:nvPr/>
        </p:nvSpPr>
        <p:spPr bwMode="auto">
          <a:xfrm>
            <a:off x="762000" y="1175320"/>
            <a:ext cx="1735138" cy="701675"/>
          </a:xfrm>
          <a:prstGeom prst="rect">
            <a:avLst/>
          </a:prstGeom>
          <a:noFill/>
          <a:ln w="19050">
            <a:noFill/>
            <a:miter lim="800000"/>
            <a:headEnd/>
            <a:tailEnd/>
          </a:ln>
          <a:effectLst/>
        </p:spPr>
        <p:txBody>
          <a:bodyPr>
            <a:prstTxWarp prst="textNoShape">
              <a:avLst/>
            </a:prstTxWarp>
            <a:spAutoFit/>
          </a:bodyPr>
          <a:lstStyle/>
          <a:p>
            <a:pPr eaLnBrk="1" hangingPunct="1">
              <a:spcBef>
                <a:spcPct val="0"/>
              </a:spcBef>
            </a:pPr>
            <a:r>
              <a:rPr lang="en-US" sz="2000" i="1" dirty="0">
                <a:solidFill>
                  <a:prstClr val="black"/>
                </a:solidFill>
                <a:latin typeface="Verdana" charset="0"/>
                <a:ea typeface="ＭＳ Ｐゴシック"/>
                <a:cs typeface="ＭＳ Ｐゴシック"/>
              </a:rPr>
              <a:t>Rename Table</a:t>
            </a:r>
          </a:p>
        </p:txBody>
      </p:sp>
      <p:sp>
        <p:nvSpPr>
          <p:cNvPr id="143" name="Text Box 140"/>
          <p:cNvSpPr txBox="1">
            <a:spLocks noChangeArrowheads="1"/>
          </p:cNvSpPr>
          <p:nvPr/>
        </p:nvSpPr>
        <p:spPr bwMode="auto">
          <a:xfrm>
            <a:off x="2894013" y="1170558"/>
            <a:ext cx="1912937" cy="396875"/>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2000" i="1" dirty="0">
                <a:solidFill>
                  <a:prstClr val="black"/>
                </a:solidFill>
                <a:latin typeface="Verdana" charset="0"/>
                <a:ea typeface="ＭＳ Ｐゴシック"/>
                <a:cs typeface="ＭＳ Ｐゴシック"/>
              </a:rPr>
              <a:t>Physical </a:t>
            </a:r>
            <a:r>
              <a:rPr lang="en-US" sz="2000" i="1" dirty="0" err="1">
                <a:solidFill>
                  <a:prstClr val="black"/>
                </a:solidFill>
                <a:latin typeface="Verdana" charset="0"/>
                <a:ea typeface="ＭＳ Ｐゴシック"/>
                <a:cs typeface="ＭＳ Ｐゴシック"/>
              </a:rPr>
              <a:t>Regs</a:t>
            </a:r>
            <a:endParaRPr lang="en-US" sz="2000" i="1" dirty="0">
              <a:solidFill>
                <a:prstClr val="black"/>
              </a:solidFill>
              <a:latin typeface="Verdana" charset="0"/>
              <a:ea typeface="ＭＳ Ｐゴシック"/>
              <a:cs typeface="ＭＳ Ｐゴシック"/>
            </a:endParaRPr>
          </a:p>
        </p:txBody>
      </p:sp>
      <p:sp>
        <p:nvSpPr>
          <p:cNvPr id="144" name="Text Box 141"/>
          <p:cNvSpPr txBox="1">
            <a:spLocks noChangeArrowheads="1"/>
          </p:cNvSpPr>
          <p:nvPr/>
        </p:nvSpPr>
        <p:spPr bwMode="auto">
          <a:xfrm>
            <a:off x="5089525" y="1246758"/>
            <a:ext cx="1273175" cy="396875"/>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2000" i="1" dirty="0">
                <a:solidFill>
                  <a:prstClr val="black"/>
                </a:solidFill>
                <a:latin typeface="Verdana" charset="0"/>
                <a:ea typeface="ＭＳ Ｐゴシック"/>
                <a:cs typeface="ＭＳ Ｐゴシック"/>
              </a:rPr>
              <a:t>Free List</a:t>
            </a:r>
          </a:p>
        </p:txBody>
      </p:sp>
      <p:sp>
        <p:nvSpPr>
          <p:cNvPr id="145" name="Rectangle 142"/>
          <p:cNvSpPr>
            <a:spLocks noChangeArrowheads="1"/>
          </p:cNvSpPr>
          <p:nvPr/>
        </p:nvSpPr>
        <p:spPr bwMode="auto">
          <a:xfrm>
            <a:off x="6553200" y="1937320"/>
            <a:ext cx="2895600" cy="2057400"/>
          </a:xfrm>
          <a:prstGeom prst="rect">
            <a:avLst/>
          </a:prstGeom>
          <a:noFill/>
          <a:ln w="9525">
            <a:noFill/>
            <a:miter lim="800000"/>
            <a:headEnd/>
            <a:tailEnd/>
          </a:ln>
          <a:effectLst/>
        </p:spPr>
        <p:txBody>
          <a:bodyPr>
            <a:prstTxWarp prst="textNoShape">
              <a:avLst/>
            </a:prstTxWarp>
          </a:bodyPr>
          <a:lstStyle/>
          <a:p>
            <a:pPr marL="285750" indent="-285750" eaLnBrk="1" hangingPunct="1">
              <a:lnSpc>
                <a:spcPct val="80000"/>
              </a:lnSpc>
              <a:spcBef>
                <a:spcPct val="30000"/>
              </a:spcBef>
              <a:buSzPct val="100000"/>
            </a:pPr>
            <a:r>
              <a:rPr lang="en-US" sz="2400" dirty="0">
                <a:solidFill>
                  <a:prstClr val="black"/>
                </a:solidFill>
                <a:latin typeface="Verdana" charset="0"/>
                <a:ea typeface="ＭＳ Ｐゴシック"/>
                <a:cs typeface="ＭＳ Ｐゴシック"/>
              </a:rPr>
              <a:t>ld x1, 0(x3)</a:t>
            </a:r>
          </a:p>
          <a:p>
            <a:pPr marL="285750" indent="-285750" eaLnBrk="1" hangingPunct="1">
              <a:lnSpc>
                <a:spcPct val="80000"/>
              </a:lnSpc>
              <a:spcBef>
                <a:spcPct val="30000"/>
              </a:spcBef>
              <a:buSzPct val="100000"/>
            </a:pPr>
            <a:r>
              <a:rPr lang="en-US" sz="2400" dirty="0" err="1">
                <a:solidFill>
                  <a:prstClr val="black"/>
                </a:solidFill>
                <a:latin typeface="Verdana" charset="0"/>
                <a:ea typeface="ＭＳ Ｐゴシック"/>
                <a:cs typeface="ＭＳ Ｐゴシック"/>
              </a:rPr>
              <a:t>addi</a:t>
            </a:r>
            <a:r>
              <a:rPr lang="en-US" sz="2400" dirty="0">
                <a:solidFill>
                  <a:prstClr val="black"/>
                </a:solidFill>
                <a:latin typeface="Verdana" charset="0"/>
                <a:ea typeface="ＭＳ Ｐゴシック"/>
                <a:cs typeface="ＭＳ Ｐゴシック"/>
              </a:rPr>
              <a:t> x3, x1, #4</a:t>
            </a:r>
          </a:p>
          <a:p>
            <a:pPr marL="285750" indent="-285750" eaLnBrk="1" hangingPunct="1">
              <a:lnSpc>
                <a:spcPct val="80000"/>
              </a:lnSpc>
              <a:spcBef>
                <a:spcPct val="30000"/>
              </a:spcBef>
              <a:buSzPct val="100000"/>
            </a:pPr>
            <a:r>
              <a:rPr lang="en-US" sz="2400" dirty="0">
                <a:solidFill>
                  <a:prstClr val="black"/>
                </a:solidFill>
                <a:latin typeface="Verdana" charset="0"/>
                <a:ea typeface="ＭＳ Ｐゴシック"/>
                <a:cs typeface="ＭＳ Ｐゴシック"/>
              </a:rPr>
              <a:t>sub x6, x7, x6</a:t>
            </a:r>
          </a:p>
          <a:p>
            <a:pPr marL="285750" indent="-285750" eaLnBrk="1" hangingPunct="1">
              <a:lnSpc>
                <a:spcPct val="80000"/>
              </a:lnSpc>
              <a:spcBef>
                <a:spcPct val="30000"/>
              </a:spcBef>
              <a:buSzPct val="100000"/>
            </a:pPr>
            <a:r>
              <a:rPr lang="en-US" sz="2400" dirty="0">
                <a:solidFill>
                  <a:prstClr val="black"/>
                </a:solidFill>
                <a:latin typeface="Verdana" charset="0"/>
                <a:ea typeface="ＭＳ Ｐゴシック"/>
                <a:cs typeface="ＭＳ Ｐゴシック"/>
              </a:rPr>
              <a:t>add x3, x3, x6</a:t>
            </a:r>
          </a:p>
          <a:p>
            <a:pPr marL="285750" indent="-285750" eaLnBrk="1" hangingPunct="1">
              <a:lnSpc>
                <a:spcPct val="80000"/>
              </a:lnSpc>
              <a:spcBef>
                <a:spcPct val="30000"/>
              </a:spcBef>
              <a:buSzPct val="100000"/>
            </a:pPr>
            <a:r>
              <a:rPr lang="en-US" sz="2400" dirty="0">
                <a:solidFill>
                  <a:prstClr val="black"/>
                </a:solidFill>
                <a:latin typeface="Verdana" charset="0"/>
                <a:ea typeface="ＭＳ Ｐゴシック"/>
                <a:cs typeface="ＭＳ Ｐゴシック"/>
              </a:rPr>
              <a:t>ld x6, 0(x1)</a:t>
            </a:r>
          </a:p>
        </p:txBody>
      </p:sp>
      <p:sp>
        <p:nvSpPr>
          <p:cNvPr id="146" name="Rectangle 143"/>
          <p:cNvSpPr>
            <a:spLocks noChangeArrowheads="1"/>
          </p:cNvSpPr>
          <p:nvPr/>
        </p:nvSpPr>
        <p:spPr bwMode="auto">
          <a:xfrm>
            <a:off x="4572000" y="2775520"/>
            <a:ext cx="303213" cy="228600"/>
          </a:xfrm>
          <a:prstGeom prst="rect">
            <a:avLst/>
          </a:prstGeom>
          <a:noFill/>
          <a:ln w="19050">
            <a:solidFill>
              <a:schemeClr val="tx2"/>
            </a:solidFill>
            <a:miter lim="800000"/>
            <a:headEnd/>
            <a:tailEnd/>
          </a:ln>
          <a:effectLst/>
        </p:spPr>
        <p:txBody>
          <a:bodyPr lIns="0" tIns="0" rIns="0" bIns="0" anchor="ctr">
            <a:prstTxWarp prst="textNoShape">
              <a:avLst/>
            </a:prstTxWarp>
            <a:normAutofit fontScale="92500" lnSpcReduction="20000"/>
          </a:bodyPr>
          <a:lstStyle/>
          <a:p>
            <a:pPr eaLnBrk="1" hangingPunct="1">
              <a:spcBef>
                <a:spcPct val="0"/>
              </a:spcBef>
            </a:pPr>
            <a:r>
              <a:rPr lang="en-US" sz="1800" dirty="0" err="1">
                <a:solidFill>
                  <a:prstClr val="black"/>
                </a:solidFill>
                <a:latin typeface="Verdana" charset="0"/>
                <a:ea typeface="ＭＳ Ｐゴシック"/>
                <a:cs typeface="ＭＳ Ｐゴシック"/>
              </a:rPr>
              <a:t>p</a:t>
            </a:r>
            <a:endParaRPr lang="en-US" sz="1800" dirty="0">
              <a:solidFill>
                <a:prstClr val="black"/>
              </a:solidFill>
              <a:latin typeface="Verdana" charset="0"/>
              <a:ea typeface="ＭＳ Ｐゴシック"/>
              <a:cs typeface="ＭＳ Ｐゴシック"/>
            </a:endParaRPr>
          </a:p>
        </p:txBody>
      </p:sp>
      <p:sp>
        <p:nvSpPr>
          <p:cNvPr id="147" name="Rectangle 144"/>
          <p:cNvSpPr>
            <a:spLocks noChangeArrowheads="1"/>
          </p:cNvSpPr>
          <p:nvPr/>
        </p:nvSpPr>
        <p:spPr bwMode="auto">
          <a:xfrm>
            <a:off x="4572000" y="3004120"/>
            <a:ext cx="303213" cy="228600"/>
          </a:xfrm>
          <a:prstGeom prst="rect">
            <a:avLst/>
          </a:prstGeom>
          <a:noFill/>
          <a:ln w="19050">
            <a:solidFill>
              <a:schemeClr val="tx2"/>
            </a:solidFill>
            <a:miter lim="800000"/>
            <a:headEnd/>
            <a:tailEnd/>
          </a:ln>
          <a:effectLst/>
        </p:spPr>
        <p:txBody>
          <a:bodyPr lIns="0" tIns="0" rIns="0" bIns="0" anchor="ctr">
            <a:prstTxWarp prst="textNoShape">
              <a:avLst/>
            </a:prstTxWarp>
            <a:normAutofit fontScale="92500" lnSpcReduction="20000"/>
          </a:bodyPr>
          <a:lstStyle/>
          <a:p>
            <a:pPr eaLnBrk="1" hangingPunct="1">
              <a:spcBef>
                <a:spcPct val="0"/>
              </a:spcBef>
            </a:pPr>
            <a:r>
              <a:rPr lang="en-US" sz="1800">
                <a:solidFill>
                  <a:prstClr val="black"/>
                </a:solidFill>
                <a:latin typeface="Verdana" charset="0"/>
                <a:ea typeface="ＭＳ Ｐゴシック"/>
                <a:cs typeface="ＭＳ Ｐゴシック"/>
              </a:rPr>
              <a:t>p</a:t>
            </a:r>
          </a:p>
        </p:txBody>
      </p:sp>
      <p:sp>
        <p:nvSpPr>
          <p:cNvPr id="148" name="Rectangle 145"/>
          <p:cNvSpPr>
            <a:spLocks noChangeArrowheads="1"/>
          </p:cNvSpPr>
          <p:nvPr/>
        </p:nvSpPr>
        <p:spPr bwMode="auto">
          <a:xfrm>
            <a:off x="4572000" y="3232720"/>
            <a:ext cx="303213" cy="228600"/>
          </a:xfrm>
          <a:prstGeom prst="rect">
            <a:avLst/>
          </a:prstGeom>
          <a:noFill/>
          <a:ln w="19050">
            <a:solidFill>
              <a:schemeClr val="tx2"/>
            </a:solidFill>
            <a:miter lim="800000"/>
            <a:headEnd/>
            <a:tailEnd/>
          </a:ln>
          <a:effectLst/>
        </p:spPr>
        <p:txBody>
          <a:bodyPr lIns="0" tIns="0" rIns="0" bIns="0" anchor="ctr">
            <a:prstTxWarp prst="textNoShape">
              <a:avLst/>
            </a:prstTxWarp>
            <a:normAutofit fontScale="92500" lnSpcReduction="20000"/>
          </a:bodyPr>
          <a:lstStyle/>
          <a:p>
            <a:pPr eaLnBrk="1" hangingPunct="1">
              <a:spcBef>
                <a:spcPct val="0"/>
              </a:spcBef>
            </a:pPr>
            <a:r>
              <a:rPr lang="en-US" sz="1800">
                <a:solidFill>
                  <a:prstClr val="black"/>
                </a:solidFill>
                <a:latin typeface="Verdana" charset="0"/>
                <a:ea typeface="ＭＳ Ｐゴシック"/>
                <a:cs typeface="ＭＳ Ｐゴシック"/>
              </a:rPr>
              <a:t>p</a:t>
            </a:r>
          </a:p>
        </p:txBody>
      </p:sp>
      <p:sp>
        <p:nvSpPr>
          <p:cNvPr id="149" name="Rectangle 146"/>
          <p:cNvSpPr>
            <a:spLocks noChangeArrowheads="1"/>
          </p:cNvSpPr>
          <p:nvPr/>
        </p:nvSpPr>
        <p:spPr bwMode="auto">
          <a:xfrm>
            <a:off x="4572000" y="1632520"/>
            <a:ext cx="303213" cy="228600"/>
          </a:xfrm>
          <a:prstGeom prst="rect">
            <a:avLst/>
          </a:prstGeom>
          <a:noFill/>
          <a:ln w="19050">
            <a:solidFill>
              <a:schemeClr val="tx2"/>
            </a:solidFill>
            <a:miter lim="800000"/>
            <a:headEnd/>
            <a:tailEnd/>
          </a:ln>
          <a:effectLst/>
        </p:spPr>
        <p:txBody>
          <a:bodyPr lIns="0" tIns="0" rIns="0" bIns="0" anchor="ctr">
            <a:prstTxWarp prst="textNoShape">
              <a:avLst/>
            </a:prstTxWarp>
            <a:normAutofit fontScale="92500" lnSpcReduction="20000"/>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50" name="Rectangle 147"/>
          <p:cNvSpPr>
            <a:spLocks noChangeArrowheads="1"/>
          </p:cNvSpPr>
          <p:nvPr/>
        </p:nvSpPr>
        <p:spPr bwMode="auto">
          <a:xfrm>
            <a:off x="4573588" y="4070920"/>
            <a:ext cx="303212" cy="228600"/>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51" name="Rectangle 148"/>
          <p:cNvSpPr>
            <a:spLocks noChangeArrowheads="1"/>
          </p:cNvSpPr>
          <p:nvPr/>
        </p:nvSpPr>
        <p:spPr bwMode="auto">
          <a:xfrm>
            <a:off x="4572000" y="1861120"/>
            <a:ext cx="303213" cy="228600"/>
          </a:xfrm>
          <a:prstGeom prst="rect">
            <a:avLst/>
          </a:prstGeom>
          <a:noFill/>
          <a:ln w="19050">
            <a:solidFill>
              <a:schemeClr val="tx2"/>
            </a:solidFill>
            <a:miter lim="800000"/>
            <a:headEnd/>
            <a:tailEnd/>
          </a:ln>
          <a:effectLst/>
        </p:spPr>
        <p:txBody>
          <a:bodyPr lIns="0" tIns="0" rIns="0" bIns="0" anchor="ctr">
            <a:prstTxWarp prst="textNoShape">
              <a:avLst/>
            </a:prstTxWarp>
            <a:normAutofit fontScale="92500" lnSpcReduction="20000"/>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52" name="Rectangle 149"/>
          <p:cNvSpPr>
            <a:spLocks noChangeArrowheads="1"/>
          </p:cNvSpPr>
          <p:nvPr/>
        </p:nvSpPr>
        <p:spPr bwMode="auto">
          <a:xfrm>
            <a:off x="4572000" y="2089720"/>
            <a:ext cx="303213" cy="228600"/>
          </a:xfrm>
          <a:prstGeom prst="rect">
            <a:avLst/>
          </a:prstGeom>
          <a:noFill/>
          <a:ln w="19050">
            <a:solidFill>
              <a:schemeClr val="tx2"/>
            </a:solidFill>
            <a:miter lim="800000"/>
            <a:headEnd/>
            <a:tailEnd/>
          </a:ln>
          <a:effectLst/>
        </p:spPr>
        <p:txBody>
          <a:bodyPr lIns="0" tIns="0" rIns="0" bIns="0" anchor="ctr">
            <a:prstTxWarp prst="textNoShape">
              <a:avLst/>
            </a:prstTxWarp>
            <a:normAutofit fontScale="92500" lnSpcReduction="20000"/>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53" name="Rectangle 150"/>
          <p:cNvSpPr>
            <a:spLocks noChangeArrowheads="1"/>
          </p:cNvSpPr>
          <p:nvPr/>
        </p:nvSpPr>
        <p:spPr bwMode="auto">
          <a:xfrm>
            <a:off x="4572000" y="2318320"/>
            <a:ext cx="303213" cy="228600"/>
          </a:xfrm>
          <a:prstGeom prst="rect">
            <a:avLst/>
          </a:prstGeom>
          <a:noFill/>
          <a:ln w="19050">
            <a:solidFill>
              <a:schemeClr val="tx2"/>
            </a:solidFill>
            <a:miter lim="800000"/>
            <a:headEnd/>
            <a:tailEnd/>
          </a:ln>
          <a:effectLst/>
        </p:spPr>
        <p:txBody>
          <a:bodyPr lIns="0" tIns="0" rIns="0" bIns="0" anchor="ctr">
            <a:prstTxWarp prst="textNoShape">
              <a:avLst/>
            </a:prstTxWarp>
            <a:normAutofit fontScale="92500" lnSpcReduction="20000"/>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54" name="Rectangle 151"/>
          <p:cNvSpPr>
            <a:spLocks noChangeArrowheads="1"/>
          </p:cNvSpPr>
          <p:nvPr/>
        </p:nvSpPr>
        <p:spPr bwMode="auto">
          <a:xfrm>
            <a:off x="4572000" y="2546920"/>
            <a:ext cx="303213" cy="228600"/>
          </a:xfrm>
          <a:prstGeom prst="rect">
            <a:avLst/>
          </a:prstGeom>
          <a:noFill/>
          <a:ln w="19050">
            <a:solidFill>
              <a:schemeClr val="tx2"/>
            </a:solidFill>
            <a:miter lim="800000"/>
            <a:headEnd/>
            <a:tailEnd/>
          </a:ln>
          <a:effectLst/>
        </p:spPr>
        <p:txBody>
          <a:bodyPr lIns="0" tIns="0" rIns="0" bIns="0" anchor="ctr">
            <a:prstTxWarp prst="textNoShape">
              <a:avLst/>
            </a:prstTxWarp>
            <a:normAutofit fontScale="92500" lnSpcReduction="20000"/>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55" name="Line 152"/>
          <p:cNvSpPr>
            <a:spLocks noChangeShapeType="1"/>
          </p:cNvSpPr>
          <p:nvPr/>
        </p:nvSpPr>
        <p:spPr bwMode="auto">
          <a:xfrm>
            <a:off x="4572000" y="3461320"/>
            <a:ext cx="0" cy="609600"/>
          </a:xfrm>
          <a:prstGeom prst="line">
            <a:avLst/>
          </a:prstGeom>
          <a:noFill/>
          <a:ln w="19050">
            <a:solidFill>
              <a:schemeClr val="tx2"/>
            </a:solidFill>
            <a:prstDash val="sysDot"/>
            <a:round/>
            <a:headEnd/>
            <a:tailEnd/>
          </a:ln>
          <a:effectLst/>
        </p:spPr>
        <p:txBody>
          <a:bodyP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156" name="Line 153"/>
          <p:cNvSpPr>
            <a:spLocks noChangeShapeType="1"/>
          </p:cNvSpPr>
          <p:nvPr/>
        </p:nvSpPr>
        <p:spPr bwMode="auto">
          <a:xfrm>
            <a:off x="4875213" y="3461320"/>
            <a:ext cx="0" cy="609600"/>
          </a:xfrm>
          <a:prstGeom prst="line">
            <a:avLst/>
          </a:prstGeom>
          <a:noFill/>
          <a:ln w="19050">
            <a:solidFill>
              <a:schemeClr val="tx2"/>
            </a:solidFill>
            <a:prstDash val="sysDot"/>
            <a:round/>
            <a:headEnd/>
            <a:tailEnd/>
          </a:ln>
          <a:effectLst/>
        </p:spPr>
        <p:txBody>
          <a:bodyP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157" name="Rectangle 154"/>
          <p:cNvSpPr>
            <a:spLocks noChangeArrowheads="1"/>
          </p:cNvSpPr>
          <p:nvPr/>
        </p:nvSpPr>
        <p:spPr bwMode="auto">
          <a:xfrm>
            <a:off x="5334000" y="2775520"/>
            <a:ext cx="682625" cy="228600"/>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58" name="Rectangle 155"/>
          <p:cNvSpPr>
            <a:spLocks noChangeArrowheads="1"/>
          </p:cNvSpPr>
          <p:nvPr/>
        </p:nvSpPr>
        <p:spPr bwMode="auto">
          <a:xfrm>
            <a:off x="5334000" y="3004120"/>
            <a:ext cx="682625" cy="228600"/>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59" name="Rectangle 156"/>
          <p:cNvSpPr>
            <a:spLocks noChangeArrowheads="1"/>
          </p:cNvSpPr>
          <p:nvPr/>
        </p:nvSpPr>
        <p:spPr bwMode="auto">
          <a:xfrm>
            <a:off x="5334000" y="3232720"/>
            <a:ext cx="682625" cy="228600"/>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60" name="Rectangle 157"/>
          <p:cNvSpPr>
            <a:spLocks noChangeArrowheads="1"/>
          </p:cNvSpPr>
          <p:nvPr/>
        </p:nvSpPr>
        <p:spPr bwMode="auto">
          <a:xfrm>
            <a:off x="5334000" y="1632520"/>
            <a:ext cx="682625" cy="228600"/>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P0</a:t>
            </a:r>
          </a:p>
        </p:txBody>
      </p:sp>
      <p:sp>
        <p:nvSpPr>
          <p:cNvPr id="161" name="Rectangle 158"/>
          <p:cNvSpPr>
            <a:spLocks noChangeArrowheads="1"/>
          </p:cNvSpPr>
          <p:nvPr/>
        </p:nvSpPr>
        <p:spPr bwMode="auto">
          <a:xfrm>
            <a:off x="5337175" y="4070920"/>
            <a:ext cx="682625" cy="228600"/>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62" name="Rectangle 159"/>
          <p:cNvSpPr>
            <a:spLocks noChangeArrowheads="1"/>
          </p:cNvSpPr>
          <p:nvPr/>
        </p:nvSpPr>
        <p:spPr bwMode="auto">
          <a:xfrm>
            <a:off x="5334000" y="1861120"/>
            <a:ext cx="682625" cy="228600"/>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P1</a:t>
            </a:r>
          </a:p>
        </p:txBody>
      </p:sp>
      <p:sp>
        <p:nvSpPr>
          <p:cNvPr id="163" name="Rectangle 160"/>
          <p:cNvSpPr>
            <a:spLocks noChangeArrowheads="1"/>
          </p:cNvSpPr>
          <p:nvPr/>
        </p:nvSpPr>
        <p:spPr bwMode="auto">
          <a:xfrm>
            <a:off x="5334000" y="2089720"/>
            <a:ext cx="682625" cy="228600"/>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P3</a:t>
            </a:r>
          </a:p>
        </p:txBody>
      </p:sp>
      <p:sp>
        <p:nvSpPr>
          <p:cNvPr id="164" name="Rectangle 161"/>
          <p:cNvSpPr>
            <a:spLocks noChangeArrowheads="1"/>
          </p:cNvSpPr>
          <p:nvPr/>
        </p:nvSpPr>
        <p:spPr bwMode="auto">
          <a:xfrm>
            <a:off x="5334000" y="2318320"/>
            <a:ext cx="682625" cy="228600"/>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P2</a:t>
            </a:r>
          </a:p>
        </p:txBody>
      </p:sp>
      <p:sp>
        <p:nvSpPr>
          <p:cNvPr id="165" name="Rectangle 162"/>
          <p:cNvSpPr>
            <a:spLocks noChangeArrowheads="1"/>
          </p:cNvSpPr>
          <p:nvPr/>
        </p:nvSpPr>
        <p:spPr bwMode="auto">
          <a:xfrm>
            <a:off x="5334000" y="2546920"/>
            <a:ext cx="682625" cy="228600"/>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P4</a:t>
            </a:r>
          </a:p>
        </p:txBody>
      </p:sp>
      <p:sp>
        <p:nvSpPr>
          <p:cNvPr id="166" name="Line 163"/>
          <p:cNvSpPr>
            <a:spLocks noChangeShapeType="1"/>
          </p:cNvSpPr>
          <p:nvPr/>
        </p:nvSpPr>
        <p:spPr bwMode="auto">
          <a:xfrm>
            <a:off x="5334000" y="3461320"/>
            <a:ext cx="0" cy="609600"/>
          </a:xfrm>
          <a:prstGeom prst="line">
            <a:avLst/>
          </a:prstGeom>
          <a:noFill/>
          <a:ln w="19050">
            <a:solidFill>
              <a:schemeClr val="tx2"/>
            </a:solidFill>
            <a:prstDash val="sysDot"/>
            <a:round/>
            <a:headEnd/>
            <a:tailEnd/>
          </a:ln>
          <a:effectLst/>
        </p:spPr>
        <p:txBody>
          <a:bodyP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167" name="Line 164"/>
          <p:cNvSpPr>
            <a:spLocks noChangeShapeType="1"/>
          </p:cNvSpPr>
          <p:nvPr/>
        </p:nvSpPr>
        <p:spPr bwMode="auto">
          <a:xfrm>
            <a:off x="6016625" y="3461320"/>
            <a:ext cx="0" cy="609600"/>
          </a:xfrm>
          <a:prstGeom prst="line">
            <a:avLst/>
          </a:prstGeom>
          <a:noFill/>
          <a:ln w="19050">
            <a:solidFill>
              <a:schemeClr val="tx2"/>
            </a:solidFill>
            <a:prstDash val="sysDot"/>
            <a:round/>
            <a:headEnd/>
            <a:tailEnd/>
          </a:ln>
          <a:effectLst/>
        </p:spPr>
        <p:txBody>
          <a:bodyP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168" name="Text Box 165"/>
          <p:cNvSpPr txBox="1">
            <a:spLocks noChangeArrowheads="1"/>
          </p:cNvSpPr>
          <p:nvPr/>
        </p:nvSpPr>
        <p:spPr bwMode="auto">
          <a:xfrm>
            <a:off x="7010400" y="4620195"/>
            <a:ext cx="2133600" cy="1616075"/>
          </a:xfrm>
          <a:prstGeom prst="rect">
            <a:avLst/>
          </a:prstGeom>
          <a:noFill/>
          <a:ln w="19050">
            <a:noFill/>
            <a:miter lim="800000"/>
            <a:headEnd/>
            <a:tailEnd/>
          </a:ln>
          <a:effectLst/>
        </p:spPr>
        <p:txBody>
          <a:bodyPr>
            <a:prstTxWarp prst="textNoShape">
              <a:avLst/>
            </a:prstTxWarp>
            <a:spAutoFit/>
          </a:bodyPr>
          <a:lstStyle/>
          <a:p>
            <a:pPr eaLnBrk="1" hangingPunct="1">
              <a:spcBef>
                <a:spcPct val="0"/>
              </a:spcBef>
            </a:pPr>
            <a:r>
              <a:rPr lang="en-US" sz="2000" i="1" dirty="0">
                <a:solidFill>
                  <a:prstClr val="black"/>
                </a:solidFill>
                <a:latin typeface="Verdana" charset="0"/>
                <a:ea typeface="ＭＳ Ｐゴシック"/>
                <a:cs typeface="ＭＳ Ｐゴシック"/>
              </a:rPr>
              <a:t>(</a:t>
            </a:r>
            <a:r>
              <a:rPr lang="en-US" sz="2000" i="1" dirty="0" err="1">
                <a:solidFill>
                  <a:prstClr val="black"/>
                </a:solidFill>
                <a:latin typeface="Verdana" charset="0"/>
                <a:ea typeface="ＭＳ Ｐゴシック"/>
                <a:cs typeface="ＭＳ Ｐゴシック"/>
              </a:rPr>
              <a:t>LPRd</a:t>
            </a:r>
            <a:r>
              <a:rPr lang="en-US" sz="2000" i="1" dirty="0">
                <a:solidFill>
                  <a:prstClr val="black"/>
                </a:solidFill>
                <a:latin typeface="Verdana" charset="0"/>
                <a:ea typeface="ＭＳ Ｐゴシック"/>
                <a:cs typeface="ＭＳ Ｐゴシック"/>
              </a:rPr>
              <a:t> requires third read port on Rename Table for each instruction)</a:t>
            </a:r>
          </a:p>
        </p:txBody>
      </p:sp>
      <p:grpSp>
        <p:nvGrpSpPr>
          <p:cNvPr id="169" name="Group 166"/>
          <p:cNvGrpSpPr>
            <a:grpSpLocks/>
          </p:cNvGrpSpPr>
          <p:nvPr/>
        </p:nvGrpSpPr>
        <p:grpSpPr bwMode="auto">
          <a:xfrm>
            <a:off x="2741613" y="3380358"/>
            <a:ext cx="1830387" cy="366712"/>
            <a:chOff x="1679" y="1821"/>
            <a:chExt cx="1153" cy="231"/>
          </a:xfrm>
        </p:grpSpPr>
        <p:sp>
          <p:nvSpPr>
            <p:cNvPr id="170" name="Rectangle 167"/>
            <p:cNvSpPr>
              <a:spLocks noChangeArrowheads="1"/>
            </p:cNvSpPr>
            <p:nvPr/>
          </p:nvSpPr>
          <p:spPr bwMode="auto">
            <a:xfrm>
              <a:off x="1968" y="1872"/>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r>
                <a:rPr lang="en-US" sz="1800" dirty="0">
                  <a:solidFill>
                    <a:prstClr val="black"/>
                  </a:solidFill>
                  <a:latin typeface="Verdana" charset="0"/>
                  <a:ea typeface="ＭＳ Ｐゴシック"/>
                  <a:cs typeface="ＭＳ Ｐゴシック"/>
                </a:rPr>
                <a:t>&lt;x1&gt;</a:t>
              </a:r>
            </a:p>
          </p:txBody>
        </p:sp>
        <p:sp>
          <p:nvSpPr>
            <p:cNvPr id="171" name="Text Box 168"/>
            <p:cNvSpPr txBox="1">
              <a:spLocks noChangeArrowheads="1"/>
            </p:cNvSpPr>
            <p:nvPr/>
          </p:nvSpPr>
          <p:spPr bwMode="auto">
            <a:xfrm>
              <a:off x="1679" y="1821"/>
              <a:ext cx="294"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P8</a:t>
              </a:r>
            </a:p>
          </p:txBody>
        </p:sp>
      </p:grpSp>
      <p:sp>
        <p:nvSpPr>
          <p:cNvPr id="172" name="Rectangle 169"/>
          <p:cNvSpPr>
            <a:spLocks noChangeArrowheads="1"/>
          </p:cNvSpPr>
          <p:nvPr/>
        </p:nvSpPr>
        <p:spPr bwMode="auto">
          <a:xfrm>
            <a:off x="4572000" y="3461320"/>
            <a:ext cx="303213" cy="228600"/>
          </a:xfrm>
          <a:prstGeom prst="rect">
            <a:avLst/>
          </a:prstGeom>
          <a:noFill/>
          <a:ln w="19050">
            <a:solidFill>
              <a:schemeClr val="tx2"/>
            </a:solidFill>
            <a:miter lim="800000"/>
            <a:headEnd/>
            <a:tailEnd/>
          </a:ln>
          <a:effectLst/>
        </p:spPr>
        <p:txBody>
          <a:bodyPr lIns="0" tIns="0" rIns="0" bIns="0" anchor="ctr">
            <a:prstTxWarp prst="textNoShape">
              <a:avLst/>
            </a:prstTxWarp>
            <a:normAutofit fontScale="92500" lnSpcReduction="20000"/>
          </a:bodyPr>
          <a:lstStyle/>
          <a:p>
            <a:pPr eaLnBrk="1" hangingPunct="1">
              <a:spcBef>
                <a:spcPct val="0"/>
              </a:spcBef>
            </a:pPr>
            <a:r>
              <a:rPr lang="en-US" sz="1800" dirty="0" err="1">
                <a:solidFill>
                  <a:prstClr val="black"/>
                </a:solidFill>
                <a:latin typeface="Verdana" charset="0"/>
                <a:ea typeface="ＭＳ Ｐゴシック"/>
                <a:cs typeface="ＭＳ Ｐゴシック"/>
              </a:rPr>
              <a:t>p</a:t>
            </a:r>
            <a:endParaRPr lang="en-US" sz="1800" dirty="0">
              <a:solidFill>
                <a:prstClr val="black"/>
              </a:solidFill>
              <a:latin typeface="Verdana" charset="0"/>
              <a:ea typeface="ＭＳ Ｐゴシック"/>
              <a:cs typeface="ＭＳ Ｐゴシック"/>
            </a:endParaRPr>
          </a:p>
        </p:txBody>
      </p:sp>
    </p:spTree>
    <p:extLst>
      <p:ext uri="{BB962C8B-B14F-4D97-AF65-F5344CB8AC3E}">
        <p14:creationId xmlns:p14="http://schemas.microsoft.com/office/powerpoint/2010/main" val="99649402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145</a:t>
            </a:fld>
            <a:endParaRPr lang="en-US" altLang="en-US"/>
          </a:p>
        </p:txBody>
      </p:sp>
      <p:sp>
        <p:nvSpPr>
          <p:cNvPr id="45059" name="Text Box 2"/>
          <p:cNvSpPr txBox="1">
            <a:spLocks noChangeArrowheads="1"/>
          </p:cNvSpPr>
          <p:nvPr/>
        </p:nvSpPr>
        <p:spPr bwMode="auto">
          <a:xfrm>
            <a:off x="441324" y="396875"/>
            <a:ext cx="802534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Physical Register Management</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 name="Group 3"/>
          <p:cNvGrpSpPr>
            <a:grpSpLocks/>
          </p:cNvGrpSpPr>
          <p:nvPr/>
        </p:nvGrpSpPr>
        <p:grpSpPr bwMode="auto">
          <a:xfrm>
            <a:off x="539750" y="4271813"/>
            <a:ext cx="6324601" cy="2209800"/>
            <a:chOff x="144" y="2592"/>
            <a:chExt cx="3984" cy="1392"/>
          </a:xfrm>
        </p:grpSpPr>
        <p:grpSp>
          <p:nvGrpSpPr>
            <p:cNvPr id="7" name="Group 4"/>
            <p:cNvGrpSpPr>
              <a:grpSpLocks/>
            </p:cNvGrpSpPr>
            <p:nvPr/>
          </p:nvGrpSpPr>
          <p:grpSpPr bwMode="auto">
            <a:xfrm>
              <a:off x="144" y="2832"/>
              <a:ext cx="3984" cy="1152"/>
              <a:chOff x="144" y="2928"/>
              <a:chExt cx="3984" cy="1152"/>
            </a:xfrm>
          </p:grpSpPr>
          <p:sp>
            <p:nvSpPr>
              <p:cNvPr id="9" name="Rectangle 5"/>
              <p:cNvSpPr>
                <a:spLocks noChangeArrowheads="1"/>
              </p:cNvSpPr>
              <p:nvPr/>
            </p:nvSpPr>
            <p:spPr bwMode="auto">
              <a:xfrm>
                <a:off x="672" y="2928"/>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op</a:t>
                </a:r>
              </a:p>
            </p:txBody>
          </p:sp>
          <p:sp>
            <p:nvSpPr>
              <p:cNvPr id="10" name="Rectangle 6"/>
              <p:cNvSpPr>
                <a:spLocks noChangeArrowheads="1"/>
              </p:cNvSpPr>
              <p:nvPr/>
            </p:nvSpPr>
            <p:spPr bwMode="auto">
              <a:xfrm>
                <a:off x="1104" y="2928"/>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p1</a:t>
                </a:r>
              </a:p>
            </p:txBody>
          </p:sp>
          <p:sp>
            <p:nvSpPr>
              <p:cNvPr id="11" name="Rectangle 7"/>
              <p:cNvSpPr>
                <a:spLocks noChangeArrowheads="1"/>
              </p:cNvSpPr>
              <p:nvPr/>
            </p:nvSpPr>
            <p:spPr bwMode="auto">
              <a:xfrm>
                <a:off x="1344" y="2928"/>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r>
                  <a:rPr lang="en-US" sz="1800" dirty="0">
                    <a:solidFill>
                      <a:prstClr val="black"/>
                    </a:solidFill>
                    <a:latin typeface="Verdana" charset="0"/>
                    <a:ea typeface="ＭＳ Ｐゴシック"/>
                    <a:cs typeface="ＭＳ Ｐゴシック"/>
                  </a:rPr>
                  <a:t>PR1</a:t>
                </a:r>
              </a:p>
            </p:txBody>
          </p:sp>
          <p:sp>
            <p:nvSpPr>
              <p:cNvPr id="12" name="Rectangle 8"/>
              <p:cNvSpPr>
                <a:spLocks noChangeArrowheads="1"/>
              </p:cNvSpPr>
              <p:nvPr/>
            </p:nvSpPr>
            <p:spPr bwMode="auto">
              <a:xfrm>
                <a:off x="1872" y="2928"/>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p2</a:t>
                </a:r>
              </a:p>
            </p:txBody>
          </p:sp>
          <p:sp>
            <p:nvSpPr>
              <p:cNvPr id="13" name="Rectangle 9"/>
              <p:cNvSpPr>
                <a:spLocks noChangeArrowheads="1"/>
              </p:cNvSpPr>
              <p:nvPr/>
            </p:nvSpPr>
            <p:spPr bwMode="auto">
              <a:xfrm>
                <a:off x="2112" y="2928"/>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r>
                  <a:rPr lang="en-US" sz="1800" dirty="0">
                    <a:solidFill>
                      <a:prstClr val="black"/>
                    </a:solidFill>
                    <a:latin typeface="Verdana" charset="0"/>
                    <a:ea typeface="ＭＳ Ｐゴシック"/>
                    <a:cs typeface="ＭＳ Ｐゴシック"/>
                  </a:rPr>
                  <a:t>PR2</a:t>
                </a:r>
              </a:p>
            </p:txBody>
          </p:sp>
          <p:sp>
            <p:nvSpPr>
              <p:cNvPr id="14" name="Rectangle 10"/>
              <p:cNvSpPr>
                <a:spLocks noChangeArrowheads="1"/>
              </p:cNvSpPr>
              <p:nvPr/>
            </p:nvSpPr>
            <p:spPr bwMode="auto">
              <a:xfrm>
                <a:off x="432" y="2928"/>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ex</a:t>
                </a:r>
              </a:p>
            </p:txBody>
          </p:sp>
          <p:sp>
            <p:nvSpPr>
              <p:cNvPr id="15" name="Rectangle 11"/>
              <p:cNvSpPr>
                <a:spLocks noChangeArrowheads="1"/>
              </p:cNvSpPr>
              <p:nvPr/>
            </p:nvSpPr>
            <p:spPr bwMode="auto">
              <a:xfrm>
                <a:off x="144" y="2928"/>
                <a:ext cx="28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use</a:t>
                </a:r>
              </a:p>
            </p:txBody>
          </p:sp>
          <p:sp>
            <p:nvSpPr>
              <p:cNvPr id="16" name="Rectangle 12"/>
              <p:cNvSpPr>
                <a:spLocks noChangeArrowheads="1"/>
              </p:cNvSpPr>
              <p:nvPr/>
            </p:nvSpPr>
            <p:spPr bwMode="auto">
              <a:xfrm>
                <a:off x="672" y="3072"/>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7" name="Rectangle 13"/>
              <p:cNvSpPr>
                <a:spLocks noChangeArrowheads="1"/>
              </p:cNvSpPr>
              <p:nvPr/>
            </p:nvSpPr>
            <p:spPr bwMode="auto">
              <a:xfrm>
                <a:off x="1104" y="3072"/>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8" name="Rectangle 14"/>
              <p:cNvSpPr>
                <a:spLocks noChangeArrowheads="1"/>
              </p:cNvSpPr>
              <p:nvPr/>
            </p:nvSpPr>
            <p:spPr bwMode="auto">
              <a:xfrm>
                <a:off x="1344" y="3072"/>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9" name="Rectangle 15"/>
              <p:cNvSpPr>
                <a:spLocks noChangeArrowheads="1"/>
              </p:cNvSpPr>
              <p:nvPr/>
            </p:nvSpPr>
            <p:spPr bwMode="auto">
              <a:xfrm>
                <a:off x="1872" y="3072"/>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20" name="Rectangle 16"/>
              <p:cNvSpPr>
                <a:spLocks noChangeArrowheads="1"/>
              </p:cNvSpPr>
              <p:nvPr/>
            </p:nvSpPr>
            <p:spPr bwMode="auto">
              <a:xfrm>
                <a:off x="2112" y="3072"/>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21" name="Rectangle 17"/>
              <p:cNvSpPr>
                <a:spLocks noChangeArrowheads="1"/>
              </p:cNvSpPr>
              <p:nvPr/>
            </p:nvSpPr>
            <p:spPr bwMode="auto">
              <a:xfrm>
                <a:off x="432" y="3072"/>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22" name="Rectangle 18"/>
              <p:cNvSpPr>
                <a:spLocks noChangeArrowheads="1"/>
              </p:cNvSpPr>
              <p:nvPr/>
            </p:nvSpPr>
            <p:spPr bwMode="auto">
              <a:xfrm>
                <a:off x="144" y="3072"/>
                <a:ext cx="28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23" name="Rectangle 19"/>
              <p:cNvSpPr>
                <a:spLocks noChangeArrowheads="1"/>
              </p:cNvSpPr>
              <p:nvPr/>
            </p:nvSpPr>
            <p:spPr bwMode="auto">
              <a:xfrm>
                <a:off x="672" y="3216"/>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24" name="Rectangle 20"/>
              <p:cNvSpPr>
                <a:spLocks noChangeArrowheads="1"/>
              </p:cNvSpPr>
              <p:nvPr/>
            </p:nvSpPr>
            <p:spPr bwMode="auto">
              <a:xfrm>
                <a:off x="1104" y="3216"/>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25" name="Rectangle 21"/>
              <p:cNvSpPr>
                <a:spLocks noChangeArrowheads="1"/>
              </p:cNvSpPr>
              <p:nvPr/>
            </p:nvSpPr>
            <p:spPr bwMode="auto">
              <a:xfrm>
                <a:off x="1344" y="3216"/>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26" name="Rectangle 22"/>
              <p:cNvSpPr>
                <a:spLocks noChangeArrowheads="1"/>
              </p:cNvSpPr>
              <p:nvPr/>
            </p:nvSpPr>
            <p:spPr bwMode="auto">
              <a:xfrm>
                <a:off x="1872" y="3216"/>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27" name="Rectangle 23"/>
              <p:cNvSpPr>
                <a:spLocks noChangeArrowheads="1"/>
              </p:cNvSpPr>
              <p:nvPr/>
            </p:nvSpPr>
            <p:spPr bwMode="auto">
              <a:xfrm>
                <a:off x="2112" y="3216"/>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28" name="Rectangle 24"/>
              <p:cNvSpPr>
                <a:spLocks noChangeArrowheads="1"/>
              </p:cNvSpPr>
              <p:nvPr/>
            </p:nvSpPr>
            <p:spPr bwMode="auto">
              <a:xfrm>
                <a:off x="432" y="3216"/>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29" name="Rectangle 25"/>
              <p:cNvSpPr>
                <a:spLocks noChangeArrowheads="1"/>
              </p:cNvSpPr>
              <p:nvPr/>
            </p:nvSpPr>
            <p:spPr bwMode="auto">
              <a:xfrm>
                <a:off x="144" y="3216"/>
                <a:ext cx="28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30" name="Rectangle 26"/>
              <p:cNvSpPr>
                <a:spLocks noChangeArrowheads="1"/>
              </p:cNvSpPr>
              <p:nvPr/>
            </p:nvSpPr>
            <p:spPr bwMode="auto">
              <a:xfrm>
                <a:off x="672" y="3360"/>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31" name="Rectangle 27"/>
              <p:cNvSpPr>
                <a:spLocks noChangeArrowheads="1"/>
              </p:cNvSpPr>
              <p:nvPr/>
            </p:nvSpPr>
            <p:spPr bwMode="auto">
              <a:xfrm>
                <a:off x="1104" y="3360"/>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32" name="Rectangle 28"/>
              <p:cNvSpPr>
                <a:spLocks noChangeArrowheads="1"/>
              </p:cNvSpPr>
              <p:nvPr/>
            </p:nvSpPr>
            <p:spPr bwMode="auto">
              <a:xfrm>
                <a:off x="1344" y="3360"/>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33" name="Rectangle 29"/>
              <p:cNvSpPr>
                <a:spLocks noChangeArrowheads="1"/>
              </p:cNvSpPr>
              <p:nvPr/>
            </p:nvSpPr>
            <p:spPr bwMode="auto">
              <a:xfrm>
                <a:off x="1872" y="3360"/>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34" name="Rectangle 30"/>
              <p:cNvSpPr>
                <a:spLocks noChangeArrowheads="1"/>
              </p:cNvSpPr>
              <p:nvPr/>
            </p:nvSpPr>
            <p:spPr bwMode="auto">
              <a:xfrm>
                <a:off x="2112" y="3360"/>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35" name="Rectangle 31"/>
              <p:cNvSpPr>
                <a:spLocks noChangeArrowheads="1"/>
              </p:cNvSpPr>
              <p:nvPr/>
            </p:nvSpPr>
            <p:spPr bwMode="auto">
              <a:xfrm>
                <a:off x="432" y="3360"/>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36" name="Rectangle 32"/>
              <p:cNvSpPr>
                <a:spLocks noChangeArrowheads="1"/>
              </p:cNvSpPr>
              <p:nvPr/>
            </p:nvSpPr>
            <p:spPr bwMode="auto">
              <a:xfrm>
                <a:off x="144" y="3360"/>
                <a:ext cx="28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37" name="Rectangle 33"/>
              <p:cNvSpPr>
                <a:spLocks noChangeArrowheads="1"/>
              </p:cNvSpPr>
              <p:nvPr/>
            </p:nvSpPr>
            <p:spPr bwMode="auto">
              <a:xfrm>
                <a:off x="672" y="3504"/>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38" name="Rectangle 34"/>
              <p:cNvSpPr>
                <a:spLocks noChangeArrowheads="1"/>
              </p:cNvSpPr>
              <p:nvPr/>
            </p:nvSpPr>
            <p:spPr bwMode="auto">
              <a:xfrm>
                <a:off x="1104" y="3504"/>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39" name="Rectangle 35"/>
              <p:cNvSpPr>
                <a:spLocks noChangeArrowheads="1"/>
              </p:cNvSpPr>
              <p:nvPr/>
            </p:nvSpPr>
            <p:spPr bwMode="auto">
              <a:xfrm>
                <a:off x="1344" y="3504"/>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40" name="Rectangle 36"/>
              <p:cNvSpPr>
                <a:spLocks noChangeArrowheads="1"/>
              </p:cNvSpPr>
              <p:nvPr/>
            </p:nvSpPr>
            <p:spPr bwMode="auto">
              <a:xfrm>
                <a:off x="1872" y="3504"/>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41" name="Rectangle 37"/>
              <p:cNvSpPr>
                <a:spLocks noChangeArrowheads="1"/>
              </p:cNvSpPr>
              <p:nvPr/>
            </p:nvSpPr>
            <p:spPr bwMode="auto">
              <a:xfrm>
                <a:off x="2112" y="3504"/>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42" name="Rectangle 38"/>
              <p:cNvSpPr>
                <a:spLocks noChangeArrowheads="1"/>
              </p:cNvSpPr>
              <p:nvPr/>
            </p:nvSpPr>
            <p:spPr bwMode="auto">
              <a:xfrm>
                <a:off x="432" y="3504"/>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43" name="Rectangle 39"/>
              <p:cNvSpPr>
                <a:spLocks noChangeArrowheads="1"/>
              </p:cNvSpPr>
              <p:nvPr/>
            </p:nvSpPr>
            <p:spPr bwMode="auto">
              <a:xfrm>
                <a:off x="144" y="3504"/>
                <a:ext cx="28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44" name="Rectangle 40"/>
              <p:cNvSpPr>
                <a:spLocks noChangeArrowheads="1"/>
              </p:cNvSpPr>
              <p:nvPr/>
            </p:nvSpPr>
            <p:spPr bwMode="auto">
              <a:xfrm>
                <a:off x="672" y="3648"/>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45" name="Rectangle 41"/>
              <p:cNvSpPr>
                <a:spLocks noChangeArrowheads="1"/>
              </p:cNvSpPr>
              <p:nvPr/>
            </p:nvSpPr>
            <p:spPr bwMode="auto">
              <a:xfrm>
                <a:off x="1104" y="3648"/>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46" name="Rectangle 42"/>
              <p:cNvSpPr>
                <a:spLocks noChangeArrowheads="1"/>
              </p:cNvSpPr>
              <p:nvPr/>
            </p:nvSpPr>
            <p:spPr bwMode="auto">
              <a:xfrm>
                <a:off x="1344" y="3648"/>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47" name="Rectangle 43"/>
              <p:cNvSpPr>
                <a:spLocks noChangeArrowheads="1"/>
              </p:cNvSpPr>
              <p:nvPr/>
            </p:nvSpPr>
            <p:spPr bwMode="auto">
              <a:xfrm>
                <a:off x="1872" y="3648"/>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48" name="Rectangle 44"/>
              <p:cNvSpPr>
                <a:spLocks noChangeArrowheads="1"/>
              </p:cNvSpPr>
              <p:nvPr/>
            </p:nvSpPr>
            <p:spPr bwMode="auto">
              <a:xfrm>
                <a:off x="2112" y="3648"/>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49" name="Rectangle 45"/>
              <p:cNvSpPr>
                <a:spLocks noChangeArrowheads="1"/>
              </p:cNvSpPr>
              <p:nvPr/>
            </p:nvSpPr>
            <p:spPr bwMode="auto">
              <a:xfrm>
                <a:off x="432" y="3648"/>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50" name="Rectangle 46"/>
              <p:cNvSpPr>
                <a:spLocks noChangeArrowheads="1"/>
              </p:cNvSpPr>
              <p:nvPr/>
            </p:nvSpPr>
            <p:spPr bwMode="auto">
              <a:xfrm>
                <a:off x="144" y="3648"/>
                <a:ext cx="28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51" name="Rectangle 47"/>
              <p:cNvSpPr>
                <a:spLocks noChangeArrowheads="1"/>
              </p:cNvSpPr>
              <p:nvPr/>
            </p:nvSpPr>
            <p:spPr bwMode="auto">
              <a:xfrm>
                <a:off x="672" y="3792"/>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52" name="Rectangle 48"/>
              <p:cNvSpPr>
                <a:spLocks noChangeArrowheads="1"/>
              </p:cNvSpPr>
              <p:nvPr/>
            </p:nvSpPr>
            <p:spPr bwMode="auto">
              <a:xfrm>
                <a:off x="1104" y="3792"/>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53" name="Rectangle 49"/>
              <p:cNvSpPr>
                <a:spLocks noChangeArrowheads="1"/>
              </p:cNvSpPr>
              <p:nvPr/>
            </p:nvSpPr>
            <p:spPr bwMode="auto">
              <a:xfrm>
                <a:off x="1344" y="3792"/>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54" name="Rectangle 50"/>
              <p:cNvSpPr>
                <a:spLocks noChangeArrowheads="1"/>
              </p:cNvSpPr>
              <p:nvPr/>
            </p:nvSpPr>
            <p:spPr bwMode="auto">
              <a:xfrm>
                <a:off x="1872" y="3792"/>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55" name="Rectangle 51"/>
              <p:cNvSpPr>
                <a:spLocks noChangeArrowheads="1"/>
              </p:cNvSpPr>
              <p:nvPr/>
            </p:nvSpPr>
            <p:spPr bwMode="auto">
              <a:xfrm>
                <a:off x="2112" y="3792"/>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56" name="Rectangle 52"/>
              <p:cNvSpPr>
                <a:spLocks noChangeArrowheads="1"/>
              </p:cNvSpPr>
              <p:nvPr/>
            </p:nvSpPr>
            <p:spPr bwMode="auto">
              <a:xfrm>
                <a:off x="432" y="3792"/>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57" name="Rectangle 53"/>
              <p:cNvSpPr>
                <a:spLocks noChangeArrowheads="1"/>
              </p:cNvSpPr>
              <p:nvPr/>
            </p:nvSpPr>
            <p:spPr bwMode="auto">
              <a:xfrm>
                <a:off x="144" y="3792"/>
                <a:ext cx="28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58" name="Rectangle 54"/>
              <p:cNvSpPr>
                <a:spLocks noChangeArrowheads="1"/>
              </p:cNvSpPr>
              <p:nvPr/>
            </p:nvSpPr>
            <p:spPr bwMode="auto">
              <a:xfrm>
                <a:off x="672" y="3936"/>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59" name="Rectangle 55"/>
              <p:cNvSpPr>
                <a:spLocks noChangeArrowheads="1"/>
              </p:cNvSpPr>
              <p:nvPr/>
            </p:nvSpPr>
            <p:spPr bwMode="auto">
              <a:xfrm>
                <a:off x="1104" y="3936"/>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60" name="Rectangle 56"/>
              <p:cNvSpPr>
                <a:spLocks noChangeArrowheads="1"/>
              </p:cNvSpPr>
              <p:nvPr/>
            </p:nvSpPr>
            <p:spPr bwMode="auto">
              <a:xfrm>
                <a:off x="1344" y="3936"/>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61" name="Rectangle 57"/>
              <p:cNvSpPr>
                <a:spLocks noChangeArrowheads="1"/>
              </p:cNvSpPr>
              <p:nvPr/>
            </p:nvSpPr>
            <p:spPr bwMode="auto">
              <a:xfrm>
                <a:off x="1872" y="3936"/>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62" name="Rectangle 58"/>
              <p:cNvSpPr>
                <a:spLocks noChangeArrowheads="1"/>
              </p:cNvSpPr>
              <p:nvPr/>
            </p:nvSpPr>
            <p:spPr bwMode="auto">
              <a:xfrm>
                <a:off x="2112" y="3936"/>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63" name="Rectangle 59"/>
              <p:cNvSpPr>
                <a:spLocks noChangeArrowheads="1"/>
              </p:cNvSpPr>
              <p:nvPr/>
            </p:nvSpPr>
            <p:spPr bwMode="auto">
              <a:xfrm>
                <a:off x="2640" y="2928"/>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r>
                  <a:rPr lang="en-US" sz="1800" dirty="0">
                    <a:solidFill>
                      <a:prstClr val="black"/>
                    </a:solidFill>
                    <a:latin typeface="Verdana" charset="0"/>
                    <a:ea typeface="ＭＳ Ｐゴシック"/>
                    <a:cs typeface="ＭＳ Ｐゴシック"/>
                  </a:rPr>
                  <a:t>Rd</a:t>
                </a:r>
              </a:p>
            </p:txBody>
          </p:sp>
          <p:sp>
            <p:nvSpPr>
              <p:cNvPr id="64" name="Rectangle 60"/>
              <p:cNvSpPr>
                <a:spLocks noChangeArrowheads="1"/>
              </p:cNvSpPr>
              <p:nvPr/>
            </p:nvSpPr>
            <p:spPr bwMode="auto">
              <a:xfrm>
                <a:off x="2640" y="3072"/>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65" name="Rectangle 61"/>
              <p:cNvSpPr>
                <a:spLocks noChangeArrowheads="1"/>
              </p:cNvSpPr>
              <p:nvPr/>
            </p:nvSpPr>
            <p:spPr bwMode="auto">
              <a:xfrm>
                <a:off x="2640" y="3216"/>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66" name="Rectangle 62"/>
              <p:cNvSpPr>
                <a:spLocks noChangeArrowheads="1"/>
              </p:cNvSpPr>
              <p:nvPr/>
            </p:nvSpPr>
            <p:spPr bwMode="auto">
              <a:xfrm>
                <a:off x="2640" y="3360"/>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67" name="Rectangle 63"/>
              <p:cNvSpPr>
                <a:spLocks noChangeArrowheads="1"/>
              </p:cNvSpPr>
              <p:nvPr/>
            </p:nvSpPr>
            <p:spPr bwMode="auto">
              <a:xfrm>
                <a:off x="2640" y="3504"/>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68" name="Rectangle 64"/>
              <p:cNvSpPr>
                <a:spLocks noChangeArrowheads="1"/>
              </p:cNvSpPr>
              <p:nvPr/>
            </p:nvSpPr>
            <p:spPr bwMode="auto">
              <a:xfrm>
                <a:off x="2640" y="3648"/>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69" name="Rectangle 65"/>
              <p:cNvSpPr>
                <a:spLocks noChangeArrowheads="1"/>
              </p:cNvSpPr>
              <p:nvPr/>
            </p:nvSpPr>
            <p:spPr bwMode="auto">
              <a:xfrm>
                <a:off x="2640" y="3792"/>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70" name="Rectangle 66"/>
              <p:cNvSpPr>
                <a:spLocks noChangeArrowheads="1"/>
              </p:cNvSpPr>
              <p:nvPr/>
            </p:nvSpPr>
            <p:spPr bwMode="auto">
              <a:xfrm>
                <a:off x="2640" y="3936"/>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71" name="Rectangle 67"/>
              <p:cNvSpPr>
                <a:spLocks noChangeArrowheads="1"/>
              </p:cNvSpPr>
              <p:nvPr/>
            </p:nvSpPr>
            <p:spPr bwMode="auto">
              <a:xfrm>
                <a:off x="432" y="3936"/>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72" name="Rectangle 68"/>
              <p:cNvSpPr>
                <a:spLocks noChangeArrowheads="1"/>
              </p:cNvSpPr>
              <p:nvPr/>
            </p:nvSpPr>
            <p:spPr bwMode="auto">
              <a:xfrm>
                <a:off x="144" y="3936"/>
                <a:ext cx="28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73" name="Rectangle 69"/>
              <p:cNvSpPr>
                <a:spLocks noChangeArrowheads="1"/>
              </p:cNvSpPr>
              <p:nvPr/>
            </p:nvSpPr>
            <p:spPr bwMode="auto">
              <a:xfrm>
                <a:off x="3600" y="2928"/>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r>
                  <a:rPr lang="en-US" sz="1800" dirty="0" err="1">
                    <a:solidFill>
                      <a:prstClr val="black"/>
                    </a:solidFill>
                    <a:latin typeface="Verdana" charset="0"/>
                    <a:ea typeface="ＭＳ Ｐゴシック"/>
                    <a:cs typeface="ＭＳ Ｐゴシック"/>
                  </a:rPr>
                  <a:t>PRd</a:t>
                </a:r>
                <a:endParaRPr lang="en-US" sz="1800" dirty="0">
                  <a:solidFill>
                    <a:prstClr val="black"/>
                  </a:solidFill>
                  <a:latin typeface="Verdana" charset="0"/>
                  <a:ea typeface="ＭＳ Ｐゴシック"/>
                  <a:cs typeface="ＭＳ Ｐゴシック"/>
                </a:endParaRPr>
              </a:p>
            </p:txBody>
          </p:sp>
          <p:sp>
            <p:nvSpPr>
              <p:cNvPr id="74" name="Rectangle 70"/>
              <p:cNvSpPr>
                <a:spLocks noChangeArrowheads="1"/>
              </p:cNvSpPr>
              <p:nvPr/>
            </p:nvSpPr>
            <p:spPr bwMode="auto">
              <a:xfrm>
                <a:off x="3600" y="3072"/>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75" name="Rectangle 71"/>
              <p:cNvSpPr>
                <a:spLocks noChangeArrowheads="1"/>
              </p:cNvSpPr>
              <p:nvPr/>
            </p:nvSpPr>
            <p:spPr bwMode="auto">
              <a:xfrm>
                <a:off x="3600" y="3216"/>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76" name="Rectangle 72"/>
              <p:cNvSpPr>
                <a:spLocks noChangeArrowheads="1"/>
              </p:cNvSpPr>
              <p:nvPr/>
            </p:nvSpPr>
            <p:spPr bwMode="auto">
              <a:xfrm>
                <a:off x="3600" y="3360"/>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77" name="Rectangle 73"/>
              <p:cNvSpPr>
                <a:spLocks noChangeArrowheads="1"/>
              </p:cNvSpPr>
              <p:nvPr/>
            </p:nvSpPr>
            <p:spPr bwMode="auto">
              <a:xfrm>
                <a:off x="3600" y="3504"/>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78" name="Rectangle 74"/>
              <p:cNvSpPr>
                <a:spLocks noChangeArrowheads="1"/>
              </p:cNvSpPr>
              <p:nvPr/>
            </p:nvSpPr>
            <p:spPr bwMode="auto">
              <a:xfrm>
                <a:off x="3600" y="3648"/>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79" name="Rectangle 75"/>
              <p:cNvSpPr>
                <a:spLocks noChangeArrowheads="1"/>
              </p:cNvSpPr>
              <p:nvPr/>
            </p:nvSpPr>
            <p:spPr bwMode="auto">
              <a:xfrm>
                <a:off x="3600" y="3792"/>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80" name="Rectangle 76"/>
              <p:cNvSpPr>
                <a:spLocks noChangeArrowheads="1"/>
              </p:cNvSpPr>
              <p:nvPr/>
            </p:nvSpPr>
            <p:spPr bwMode="auto">
              <a:xfrm>
                <a:off x="3600" y="3936"/>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81" name="Rectangle 77"/>
              <p:cNvSpPr>
                <a:spLocks noChangeArrowheads="1"/>
              </p:cNvSpPr>
              <p:nvPr/>
            </p:nvSpPr>
            <p:spPr bwMode="auto">
              <a:xfrm>
                <a:off x="3072" y="2928"/>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r>
                  <a:rPr lang="en-US" sz="1800" dirty="0" err="1">
                    <a:solidFill>
                      <a:prstClr val="black"/>
                    </a:solidFill>
                    <a:latin typeface="Verdana" charset="0"/>
                    <a:ea typeface="ＭＳ Ｐゴシック"/>
                    <a:cs typeface="ＭＳ Ｐゴシック"/>
                  </a:rPr>
                  <a:t>LPRd</a:t>
                </a:r>
                <a:endParaRPr lang="en-US" sz="1800" dirty="0">
                  <a:solidFill>
                    <a:prstClr val="black"/>
                  </a:solidFill>
                  <a:latin typeface="Verdana" charset="0"/>
                  <a:ea typeface="ＭＳ Ｐゴシック"/>
                  <a:cs typeface="ＭＳ Ｐゴシック"/>
                </a:endParaRPr>
              </a:p>
            </p:txBody>
          </p:sp>
          <p:sp>
            <p:nvSpPr>
              <p:cNvPr id="82" name="Rectangle 78"/>
              <p:cNvSpPr>
                <a:spLocks noChangeArrowheads="1"/>
              </p:cNvSpPr>
              <p:nvPr/>
            </p:nvSpPr>
            <p:spPr bwMode="auto">
              <a:xfrm>
                <a:off x="3072" y="3072"/>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83" name="Rectangle 79"/>
              <p:cNvSpPr>
                <a:spLocks noChangeArrowheads="1"/>
              </p:cNvSpPr>
              <p:nvPr/>
            </p:nvSpPr>
            <p:spPr bwMode="auto">
              <a:xfrm>
                <a:off x="3072" y="3216"/>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84" name="Rectangle 80"/>
              <p:cNvSpPr>
                <a:spLocks noChangeArrowheads="1"/>
              </p:cNvSpPr>
              <p:nvPr/>
            </p:nvSpPr>
            <p:spPr bwMode="auto">
              <a:xfrm>
                <a:off x="3072" y="3360"/>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85" name="Rectangle 81"/>
              <p:cNvSpPr>
                <a:spLocks noChangeArrowheads="1"/>
              </p:cNvSpPr>
              <p:nvPr/>
            </p:nvSpPr>
            <p:spPr bwMode="auto">
              <a:xfrm>
                <a:off x="3072" y="3504"/>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86" name="Rectangle 82"/>
              <p:cNvSpPr>
                <a:spLocks noChangeArrowheads="1"/>
              </p:cNvSpPr>
              <p:nvPr/>
            </p:nvSpPr>
            <p:spPr bwMode="auto">
              <a:xfrm>
                <a:off x="3072" y="3648"/>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87" name="Rectangle 83"/>
              <p:cNvSpPr>
                <a:spLocks noChangeArrowheads="1"/>
              </p:cNvSpPr>
              <p:nvPr/>
            </p:nvSpPr>
            <p:spPr bwMode="auto">
              <a:xfrm>
                <a:off x="3072" y="3792"/>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88" name="Rectangle 84"/>
              <p:cNvSpPr>
                <a:spLocks noChangeArrowheads="1"/>
              </p:cNvSpPr>
              <p:nvPr/>
            </p:nvSpPr>
            <p:spPr bwMode="auto">
              <a:xfrm>
                <a:off x="3072" y="3936"/>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grpSp>
        <p:sp>
          <p:nvSpPr>
            <p:cNvPr id="8" name="Text Box 85"/>
            <p:cNvSpPr txBox="1">
              <a:spLocks noChangeArrowheads="1"/>
            </p:cNvSpPr>
            <p:nvPr/>
          </p:nvSpPr>
          <p:spPr bwMode="auto">
            <a:xfrm>
              <a:off x="372" y="2592"/>
              <a:ext cx="473" cy="233"/>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i="1" dirty="0">
                  <a:solidFill>
                    <a:prstClr val="black"/>
                  </a:solidFill>
                  <a:latin typeface="Verdana" charset="0"/>
                  <a:ea typeface="ＭＳ Ｐゴシック"/>
                  <a:cs typeface="ＭＳ Ｐゴシック"/>
                </a:rPr>
                <a:t>ROB</a:t>
              </a:r>
            </a:p>
          </p:txBody>
        </p:sp>
      </p:grpSp>
      <p:sp>
        <p:nvSpPr>
          <p:cNvPr id="89" name="Rectangle 86"/>
          <p:cNvSpPr>
            <a:spLocks noChangeArrowheads="1"/>
          </p:cNvSpPr>
          <p:nvPr/>
        </p:nvSpPr>
        <p:spPr bwMode="auto">
          <a:xfrm>
            <a:off x="6559550" y="1909612"/>
            <a:ext cx="2895600" cy="2057400"/>
          </a:xfrm>
          <a:prstGeom prst="rect">
            <a:avLst/>
          </a:prstGeom>
          <a:noFill/>
          <a:ln w="9525">
            <a:noFill/>
            <a:miter lim="800000"/>
            <a:headEnd/>
            <a:tailEnd/>
          </a:ln>
          <a:effectLst/>
        </p:spPr>
        <p:txBody>
          <a:bodyPr>
            <a:prstTxWarp prst="textNoShape">
              <a:avLst/>
            </a:prstTxWarp>
          </a:bodyPr>
          <a:lstStyle/>
          <a:p>
            <a:pPr marL="285750" indent="-285750" eaLnBrk="1" hangingPunct="1">
              <a:lnSpc>
                <a:spcPct val="80000"/>
              </a:lnSpc>
              <a:spcBef>
                <a:spcPct val="30000"/>
              </a:spcBef>
              <a:buSzPct val="100000"/>
            </a:pPr>
            <a:r>
              <a:rPr lang="en-US" sz="2400" dirty="0">
                <a:solidFill>
                  <a:prstClr val="black"/>
                </a:solidFill>
                <a:latin typeface="Verdana" charset="0"/>
                <a:ea typeface="ＭＳ Ｐゴシック"/>
                <a:cs typeface="ＭＳ Ｐゴシック"/>
              </a:rPr>
              <a:t>ld x1, 0(x3)</a:t>
            </a:r>
          </a:p>
          <a:p>
            <a:pPr marL="285750" indent="-285750" eaLnBrk="1" hangingPunct="1">
              <a:lnSpc>
                <a:spcPct val="80000"/>
              </a:lnSpc>
              <a:spcBef>
                <a:spcPct val="30000"/>
              </a:spcBef>
              <a:buSzPct val="100000"/>
            </a:pPr>
            <a:r>
              <a:rPr lang="en-US" sz="2400" dirty="0" err="1">
                <a:solidFill>
                  <a:prstClr val="black"/>
                </a:solidFill>
                <a:latin typeface="Verdana" charset="0"/>
                <a:ea typeface="ＭＳ Ｐゴシック"/>
                <a:cs typeface="ＭＳ Ｐゴシック"/>
              </a:rPr>
              <a:t>addi</a:t>
            </a:r>
            <a:r>
              <a:rPr lang="en-US" sz="2400" dirty="0">
                <a:solidFill>
                  <a:prstClr val="black"/>
                </a:solidFill>
                <a:latin typeface="Verdana" charset="0"/>
                <a:ea typeface="ＭＳ Ｐゴシック"/>
                <a:cs typeface="ＭＳ Ｐゴシック"/>
              </a:rPr>
              <a:t> x3, x1, #4</a:t>
            </a:r>
          </a:p>
          <a:p>
            <a:pPr marL="285750" indent="-285750" eaLnBrk="1" hangingPunct="1">
              <a:lnSpc>
                <a:spcPct val="80000"/>
              </a:lnSpc>
              <a:spcBef>
                <a:spcPct val="30000"/>
              </a:spcBef>
              <a:buSzPct val="100000"/>
            </a:pPr>
            <a:r>
              <a:rPr lang="en-US" sz="2400" dirty="0">
                <a:solidFill>
                  <a:prstClr val="black"/>
                </a:solidFill>
                <a:latin typeface="Verdana" charset="0"/>
                <a:ea typeface="ＭＳ Ｐゴシック"/>
                <a:cs typeface="ＭＳ Ｐゴシック"/>
              </a:rPr>
              <a:t>sub x6, x7, x6</a:t>
            </a:r>
          </a:p>
          <a:p>
            <a:pPr marL="285750" indent="-285750" eaLnBrk="1" hangingPunct="1">
              <a:lnSpc>
                <a:spcPct val="80000"/>
              </a:lnSpc>
              <a:spcBef>
                <a:spcPct val="30000"/>
              </a:spcBef>
              <a:buSzPct val="100000"/>
            </a:pPr>
            <a:r>
              <a:rPr lang="en-US" sz="2400" dirty="0">
                <a:solidFill>
                  <a:prstClr val="black"/>
                </a:solidFill>
                <a:latin typeface="Verdana" charset="0"/>
                <a:ea typeface="ＭＳ Ｐゴシック"/>
                <a:cs typeface="ＭＳ Ｐゴシック"/>
              </a:rPr>
              <a:t>add x3, x3, x6</a:t>
            </a:r>
          </a:p>
          <a:p>
            <a:pPr marL="285750" indent="-285750" eaLnBrk="1" hangingPunct="1">
              <a:lnSpc>
                <a:spcPct val="80000"/>
              </a:lnSpc>
              <a:spcBef>
                <a:spcPct val="30000"/>
              </a:spcBef>
              <a:buSzPct val="100000"/>
            </a:pPr>
            <a:r>
              <a:rPr lang="en-US" sz="2400" dirty="0">
                <a:solidFill>
                  <a:prstClr val="black"/>
                </a:solidFill>
                <a:latin typeface="Verdana" charset="0"/>
                <a:ea typeface="ＭＳ Ｐゴシック"/>
                <a:cs typeface="ＭＳ Ｐゴシック"/>
              </a:rPr>
              <a:t>ld x6, 0(x1)</a:t>
            </a:r>
          </a:p>
        </p:txBody>
      </p:sp>
      <p:grpSp>
        <p:nvGrpSpPr>
          <p:cNvPr id="90" name="Group 87"/>
          <p:cNvGrpSpPr>
            <a:grpSpLocks/>
          </p:cNvGrpSpPr>
          <p:nvPr/>
        </p:nvGrpSpPr>
        <p:grpSpPr bwMode="auto">
          <a:xfrm>
            <a:off x="5095875" y="1219050"/>
            <a:ext cx="1273175" cy="3052762"/>
            <a:chOff x="3014" y="669"/>
            <a:chExt cx="802" cy="1923"/>
          </a:xfrm>
        </p:grpSpPr>
        <p:sp>
          <p:nvSpPr>
            <p:cNvPr id="91" name="Text Box 88"/>
            <p:cNvSpPr txBox="1">
              <a:spLocks noChangeArrowheads="1"/>
            </p:cNvSpPr>
            <p:nvPr/>
          </p:nvSpPr>
          <p:spPr bwMode="auto">
            <a:xfrm>
              <a:off x="3014" y="669"/>
              <a:ext cx="802" cy="250"/>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2000" i="1" dirty="0">
                  <a:solidFill>
                    <a:prstClr val="black"/>
                  </a:solidFill>
                  <a:latin typeface="Verdana" charset="0"/>
                  <a:ea typeface="ＭＳ Ｐゴシック"/>
                  <a:cs typeface="ＭＳ Ｐゴシック"/>
                </a:rPr>
                <a:t>Free List</a:t>
              </a:r>
            </a:p>
          </p:txBody>
        </p:sp>
        <p:sp>
          <p:nvSpPr>
            <p:cNvPr id="92" name="Rectangle 89"/>
            <p:cNvSpPr>
              <a:spLocks noChangeArrowheads="1"/>
            </p:cNvSpPr>
            <p:nvPr/>
          </p:nvSpPr>
          <p:spPr bwMode="auto">
            <a:xfrm>
              <a:off x="3168" y="1632"/>
              <a:ext cx="430"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93" name="Rectangle 90"/>
            <p:cNvSpPr>
              <a:spLocks noChangeArrowheads="1"/>
            </p:cNvSpPr>
            <p:nvPr/>
          </p:nvSpPr>
          <p:spPr bwMode="auto">
            <a:xfrm>
              <a:off x="3168" y="1776"/>
              <a:ext cx="430"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94" name="Rectangle 91"/>
            <p:cNvSpPr>
              <a:spLocks noChangeArrowheads="1"/>
            </p:cNvSpPr>
            <p:nvPr/>
          </p:nvSpPr>
          <p:spPr bwMode="auto">
            <a:xfrm>
              <a:off x="3168" y="1920"/>
              <a:ext cx="430"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95" name="Rectangle 92"/>
            <p:cNvSpPr>
              <a:spLocks noChangeArrowheads="1"/>
            </p:cNvSpPr>
            <p:nvPr/>
          </p:nvSpPr>
          <p:spPr bwMode="auto">
            <a:xfrm>
              <a:off x="3168" y="912"/>
              <a:ext cx="430"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P0</a:t>
              </a:r>
            </a:p>
          </p:txBody>
        </p:sp>
        <p:sp>
          <p:nvSpPr>
            <p:cNvPr id="96" name="Rectangle 93"/>
            <p:cNvSpPr>
              <a:spLocks noChangeArrowheads="1"/>
            </p:cNvSpPr>
            <p:nvPr/>
          </p:nvSpPr>
          <p:spPr bwMode="auto">
            <a:xfrm>
              <a:off x="3170" y="2448"/>
              <a:ext cx="430"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97" name="Rectangle 94"/>
            <p:cNvSpPr>
              <a:spLocks noChangeArrowheads="1"/>
            </p:cNvSpPr>
            <p:nvPr/>
          </p:nvSpPr>
          <p:spPr bwMode="auto">
            <a:xfrm>
              <a:off x="3168" y="1056"/>
              <a:ext cx="430"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P1</a:t>
              </a:r>
            </a:p>
          </p:txBody>
        </p:sp>
        <p:sp>
          <p:nvSpPr>
            <p:cNvPr id="98" name="Rectangle 95"/>
            <p:cNvSpPr>
              <a:spLocks noChangeArrowheads="1"/>
            </p:cNvSpPr>
            <p:nvPr/>
          </p:nvSpPr>
          <p:spPr bwMode="auto">
            <a:xfrm>
              <a:off x="3168" y="1200"/>
              <a:ext cx="430"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P3</a:t>
              </a:r>
            </a:p>
          </p:txBody>
        </p:sp>
        <p:sp>
          <p:nvSpPr>
            <p:cNvPr id="99" name="Rectangle 96"/>
            <p:cNvSpPr>
              <a:spLocks noChangeArrowheads="1"/>
            </p:cNvSpPr>
            <p:nvPr/>
          </p:nvSpPr>
          <p:spPr bwMode="auto">
            <a:xfrm>
              <a:off x="3168" y="1344"/>
              <a:ext cx="430"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P2</a:t>
              </a:r>
            </a:p>
          </p:txBody>
        </p:sp>
        <p:sp>
          <p:nvSpPr>
            <p:cNvPr id="100" name="Rectangle 97"/>
            <p:cNvSpPr>
              <a:spLocks noChangeArrowheads="1"/>
            </p:cNvSpPr>
            <p:nvPr/>
          </p:nvSpPr>
          <p:spPr bwMode="auto">
            <a:xfrm>
              <a:off x="3168" y="1488"/>
              <a:ext cx="430"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P4</a:t>
              </a:r>
            </a:p>
          </p:txBody>
        </p:sp>
        <p:sp>
          <p:nvSpPr>
            <p:cNvPr id="101" name="Line 98"/>
            <p:cNvSpPr>
              <a:spLocks noChangeShapeType="1"/>
            </p:cNvSpPr>
            <p:nvPr/>
          </p:nvSpPr>
          <p:spPr bwMode="auto">
            <a:xfrm>
              <a:off x="3168" y="2064"/>
              <a:ext cx="0" cy="384"/>
            </a:xfrm>
            <a:prstGeom prst="line">
              <a:avLst/>
            </a:prstGeom>
            <a:noFill/>
            <a:ln w="19050">
              <a:solidFill>
                <a:schemeClr val="tx2"/>
              </a:solidFill>
              <a:prstDash val="sysDot"/>
              <a:round/>
              <a:headEnd/>
              <a:tailEnd/>
            </a:ln>
            <a:effectLst/>
          </p:spPr>
          <p:txBody>
            <a:bodyP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102" name="Line 99"/>
            <p:cNvSpPr>
              <a:spLocks noChangeShapeType="1"/>
            </p:cNvSpPr>
            <p:nvPr/>
          </p:nvSpPr>
          <p:spPr bwMode="auto">
            <a:xfrm>
              <a:off x="3598" y="2064"/>
              <a:ext cx="0" cy="384"/>
            </a:xfrm>
            <a:prstGeom prst="line">
              <a:avLst/>
            </a:prstGeom>
            <a:noFill/>
            <a:ln w="19050">
              <a:solidFill>
                <a:schemeClr val="tx2"/>
              </a:solidFill>
              <a:prstDash val="sysDot"/>
              <a:round/>
              <a:headEnd/>
              <a:tailEnd/>
            </a:ln>
            <a:effectLst/>
          </p:spPr>
          <p:txBody>
            <a:bodyP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grpSp>
      <p:grpSp>
        <p:nvGrpSpPr>
          <p:cNvPr id="103" name="Group 100"/>
          <p:cNvGrpSpPr>
            <a:grpSpLocks/>
          </p:cNvGrpSpPr>
          <p:nvPr/>
        </p:nvGrpSpPr>
        <p:grpSpPr bwMode="auto">
          <a:xfrm>
            <a:off x="2747963" y="1142850"/>
            <a:ext cx="2135187" cy="3186112"/>
            <a:chOff x="1535" y="621"/>
            <a:chExt cx="1345" cy="2007"/>
          </a:xfrm>
        </p:grpSpPr>
        <p:grpSp>
          <p:nvGrpSpPr>
            <p:cNvPr id="104" name="Group 101"/>
            <p:cNvGrpSpPr>
              <a:grpSpLocks/>
            </p:cNvGrpSpPr>
            <p:nvPr/>
          </p:nvGrpSpPr>
          <p:grpSpPr bwMode="auto">
            <a:xfrm>
              <a:off x="1535" y="1581"/>
              <a:ext cx="1153" cy="231"/>
              <a:chOff x="1679" y="1533"/>
              <a:chExt cx="1153" cy="231"/>
            </a:xfrm>
          </p:grpSpPr>
          <p:sp>
            <p:nvSpPr>
              <p:cNvPr id="147" name="Rectangle 102"/>
              <p:cNvSpPr>
                <a:spLocks noChangeArrowheads="1"/>
              </p:cNvSpPr>
              <p:nvPr/>
            </p:nvSpPr>
            <p:spPr bwMode="auto">
              <a:xfrm>
                <a:off x="1968" y="1584"/>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r>
                  <a:rPr lang="en-US" sz="1800" dirty="0">
                    <a:solidFill>
                      <a:prstClr val="black"/>
                    </a:solidFill>
                    <a:latin typeface="Verdana" charset="0"/>
                    <a:ea typeface="ＭＳ Ｐゴシック"/>
                    <a:cs typeface="ＭＳ Ｐゴシック"/>
                  </a:rPr>
                  <a:t>&lt;x6&gt;</a:t>
                </a:r>
              </a:p>
            </p:txBody>
          </p:sp>
          <p:sp>
            <p:nvSpPr>
              <p:cNvPr id="148" name="Text Box 103"/>
              <p:cNvSpPr txBox="1">
                <a:spLocks noChangeArrowheads="1"/>
              </p:cNvSpPr>
              <p:nvPr/>
            </p:nvSpPr>
            <p:spPr bwMode="auto">
              <a:xfrm>
                <a:off x="1679" y="1533"/>
                <a:ext cx="294"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P5</a:t>
                </a:r>
              </a:p>
            </p:txBody>
          </p:sp>
        </p:grpSp>
        <p:grpSp>
          <p:nvGrpSpPr>
            <p:cNvPr id="105" name="Group 104"/>
            <p:cNvGrpSpPr>
              <a:grpSpLocks/>
            </p:cNvGrpSpPr>
            <p:nvPr/>
          </p:nvGrpSpPr>
          <p:grpSpPr bwMode="auto">
            <a:xfrm>
              <a:off x="1535" y="1725"/>
              <a:ext cx="1153" cy="231"/>
              <a:chOff x="1679" y="1677"/>
              <a:chExt cx="1153" cy="231"/>
            </a:xfrm>
          </p:grpSpPr>
          <p:sp>
            <p:nvSpPr>
              <p:cNvPr id="145" name="Rectangle 105"/>
              <p:cNvSpPr>
                <a:spLocks noChangeArrowheads="1"/>
              </p:cNvSpPr>
              <p:nvPr/>
            </p:nvSpPr>
            <p:spPr bwMode="auto">
              <a:xfrm>
                <a:off x="1968" y="1728"/>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r>
                  <a:rPr lang="en-US" sz="1800" dirty="0">
                    <a:solidFill>
                      <a:prstClr val="black"/>
                    </a:solidFill>
                    <a:latin typeface="Verdana" charset="0"/>
                    <a:ea typeface="ＭＳ Ｐゴシック"/>
                    <a:cs typeface="ＭＳ Ｐゴシック"/>
                  </a:rPr>
                  <a:t>&lt;x7&gt;</a:t>
                </a:r>
              </a:p>
            </p:txBody>
          </p:sp>
          <p:sp>
            <p:nvSpPr>
              <p:cNvPr id="146" name="Text Box 106"/>
              <p:cNvSpPr txBox="1">
                <a:spLocks noChangeArrowheads="1"/>
              </p:cNvSpPr>
              <p:nvPr/>
            </p:nvSpPr>
            <p:spPr bwMode="auto">
              <a:xfrm>
                <a:off x="1679" y="1677"/>
                <a:ext cx="294"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P6</a:t>
                </a:r>
              </a:p>
            </p:txBody>
          </p:sp>
        </p:grpSp>
        <p:grpSp>
          <p:nvGrpSpPr>
            <p:cNvPr id="106" name="Group 107"/>
            <p:cNvGrpSpPr>
              <a:grpSpLocks/>
            </p:cNvGrpSpPr>
            <p:nvPr/>
          </p:nvGrpSpPr>
          <p:grpSpPr bwMode="auto">
            <a:xfrm>
              <a:off x="1535" y="1869"/>
              <a:ext cx="1153" cy="231"/>
              <a:chOff x="1679" y="1821"/>
              <a:chExt cx="1153" cy="231"/>
            </a:xfrm>
          </p:grpSpPr>
          <p:sp>
            <p:nvSpPr>
              <p:cNvPr id="143" name="Rectangle 108"/>
              <p:cNvSpPr>
                <a:spLocks noChangeArrowheads="1"/>
              </p:cNvSpPr>
              <p:nvPr/>
            </p:nvSpPr>
            <p:spPr bwMode="auto">
              <a:xfrm>
                <a:off x="1968" y="1872"/>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r>
                  <a:rPr lang="en-US" sz="1800" dirty="0">
                    <a:solidFill>
                      <a:prstClr val="black"/>
                    </a:solidFill>
                    <a:latin typeface="Verdana" charset="0"/>
                    <a:ea typeface="ＭＳ Ｐゴシック"/>
                    <a:cs typeface="ＭＳ Ｐゴシック"/>
                  </a:rPr>
                  <a:t>&lt;x3&gt;</a:t>
                </a:r>
              </a:p>
            </p:txBody>
          </p:sp>
          <p:sp>
            <p:nvSpPr>
              <p:cNvPr id="144" name="Text Box 109"/>
              <p:cNvSpPr txBox="1">
                <a:spLocks noChangeArrowheads="1"/>
              </p:cNvSpPr>
              <p:nvPr/>
            </p:nvSpPr>
            <p:spPr bwMode="auto">
              <a:xfrm>
                <a:off x="1679" y="1821"/>
                <a:ext cx="294"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P7</a:t>
                </a:r>
              </a:p>
            </p:txBody>
          </p:sp>
        </p:grpSp>
        <p:grpSp>
          <p:nvGrpSpPr>
            <p:cNvPr id="107" name="Group 110"/>
            <p:cNvGrpSpPr>
              <a:grpSpLocks/>
            </p:cNvGrpSpPr>
            <p:nvPr/>
          </p:nvGrpSpPr>
          <p:grpSpPr bwMode="auto">
            <a:xfrm>
              <a:off x="1535" y="861"/>
              <a:ext cx="1153" cy="231"/>
              <a:chOff x="1679" y="813"/>
              <a:chExt cx="1153" cy="231"/>
            </a:xfrm>
          </p:grpSpPr>
          <p:sp>
            <p:nvSpPr>
              <p:cNvPr id="141" name="Rectangle 111"/>
              <p:cNvSpPr>
                <a:spLocks noChangeArrowheads="1"/>
              </p:cNvSpPr>
              <p:nvPr/>
            </p:nvSpPr>
            <p:spPr bwMode="auto">
              <a:xfrm>
                <a:off x="1968" y="864"/>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42" name="Text Box 112"/>
              <p:cNvSpPr txBox="1">
                <a:spLocks noChangeArrowheads="1"/>
              </p:cNvSpPr>
              <p:nvPr/>
            </p:nvSpPr>
            <p:spPr bwMode="auto">
              <a:xfrm>
                <a:off x="1679" y="813"/>
                <a:ext cx="294"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P0</a:t>
                </a:r>
              </a:p>
            </p:txBody>
          </p:sp>
        </p:grpSp>
        <p:grpSp>
          <p:nvGrpSpPr>
            <p:cNvPr id="108" name="Group 113"/>
            <p:cNvGrpSpPr>
              <a:grpSpLocks/>
            </p:cNvGrpSpPr>
            <p:nvPr/>
          </p:nvGrpSpPr>
          <p:grpSpPr bwMode="auto">
            <a:xfrm>
              <a:off x="1539" y="2397"/>
              <a:ext cx="1153" cy="231"/>
              <a:chOff x="1683" y="2349"/>
              <a:chExt cx="1153" cy="231"/>
            </a:xfrm>
          </p:grpSpPr>
          <p:sp>
            <p:nvSpPr>
              <p:cNvPr id="139" name="Rectangle 114"/>
              <p:cNvSpPr>
                <a:spLocks noChangeArrowheads="1"/>
              </p:cNvSpPr>
              <p:nvPr/>
            </p:nvSpPr>
            <p:spPr bwMode="auto">
              <a:xfrm>
                <a:off x="1972" y="2400"/>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40" name="Text Box 115"/>
              <p:cNvSpPr txBox="1">
                <a:spLocks noChangeArrowheads="1"/>
              </p:cNvSpPr>
              <p:nvPr/>
            </p:nvSpPr>
            <p:spPr bwMode="auto">
              <a:xfrm>
                <a:off x="1683" y="2349"/>
                <a:ext cx="294"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Pn</a:t>
                </a:r>
              </a:p>
            </p:txBody>
          </p:sp>
        </p:grpSp>
        <p:grpSp>
          <p:nvGrpSpPr>
            <p:cNvPr id="109" name="Group 116"/>
            <p:cNvGrpSpPr>
              <a:grpSpLocks/>
            </p:cNvGrpSpPr>
            <p:nvPr/>
          </p:nvGrpSpPr>
          <p:grpSpPr bwMode="auto">
            <a:xfrm>
              <a:off x="1535" y="1005"/>
              <a:ext cx="1153" cy="231"/>
              <a:chOff x="1679" y="957"/>
              <a:chExt cx="1153" cy="231"/>
            </a:xfrm>
          </p:grpSpPr>
          <p:sp>
            <p:nvSpPr>
              <p:cNvPr id="137" name="Rectangle 117"/>
              <p:cNvSpPr>
                <a:spLocks noChangeArrowheads="1"/>
              </p:cNvSpPr>
              <p:nvPr/>
            </p:nvSpPr>
            <p:spPr bwMode="auto">
              <a:xfrm>
                <a:off x="1968" y="1008"/>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38" name="Text Box 118"/>
              <p:cNvSpPr txBox="1">
                <a:spLocks noChangeArrowheads="1"/>
              </p:cNvSpPr>
              <p:nvPr/>
            </p:nvSpPr>
            <p:spPr bwMode="auto">
              <a:xfrm>
                <a:off x="1679" y="957"/>
                <a:ext cx="294"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P1</a:t>
                </a:r>
              </a:p>
            </p:txBody>
          </p:sp>
        </p:grpSp>
        <p:grpSp>
          <p:nvGrpSpPr>
            <p:cNvPr id="110" name="Group 119"/>
            <p:cNvGrpSpPr>
              <a:grpSpLocks/>
            </p:cNvGrpSpPr>
            <p:nvPr/>
          </p:nvGrpSpPr>
          <p:grpSpPr bwMode="auto">
            <a:xfrm>
              <a:off x="1535" y="1149"/>
              <a:ext cx="1153" cy="231"/>
              <a:chOff x="1679" y="1101"/>
              <a:chExt cx="1153" cy="231"/>
            </a:xfrm>
          </p:grpSpPr>
          <p:sp>
            <p:nvSpPr>
              <p:cNvPr id="135" name="Rectangle 120"/>
              <p:cNvSpPr>
                <a:spLocks noChangeArrowheads="1"/>
              </p:cNvSpPr>
              <p:nvPr/>
            </p:nvSpPr>
            <p:spPr bwMode="auto">
              <a:xfrm>
                <a:off x="1968" y="1152"/>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36" name="Text Box 121"/>
              <p:cNvSpPr txBox="1">
                <a:spLocks noChangeArrowheads="1"/>
              </p:cNvSpPr>
              <p:nvPr/>
            </p:nvSpPr>
            <p:spPr bwMode="auto">
              <a:xfrm>
                <a:off x="1679" y="1101"/>
                <a:ext cx="294"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P2</a:t>
                </a:r>
              </a:p>
            </p:txBody>
          </p:sp>
        </p:grpSp>
        <p:grpSp>
          <p:nvGrpSpPr>
            <p:cNvPr id="111" name="Group 122"/>
            <p:cNvGrpSpPr>
              <a:grpSpLocks/>
            </p:cNvGrpSpPr>
            <p:nvPr/>
          </p:nvGrpSpPr>
          <p:grpSpPr bwMode="auto">
            <a:xfrm>
              <a:off x="1535" y="1293"/>
              <a:ext cx="1153" cy="231"/>
              <a:chOff x="1679" y="1245"/>
              <a:chExt cx="1153" cy="231"/>
            </a:xfrm>
          </p:grpSpPr>
          <p:sp>
            <p:nvSpPr>
              <p:cNvPr id="133" name="Rectangle 123"/>
              <p:cNvSpPr>
                <a:spLocks noChangeArrowheads="1"/>
              </p:cNvSpPr>
              <p:nvPr/>
            </p:nvSpPr>
            <p:spPr bwMode="auto">
              <a:xfrm>
                <a:off x="1968" y="1296"/>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34" name="Text Box 124"/>
              <p:cNvSpPr txBox="1">
                <a:spLocks noChangeArrowheads="1"/>
              </p:cNvSpPr>
              <p:nvPr/>
            </p:nvSpPr>
            <p:spPr bwMode="auto">
              <a:xfrm>
                <a:off x="1679" y="1245"/>
                <a:ext cx="294"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P3</a:t>
                </a:r>
              </a:p>
            </p:txBody>
          </p:sp>
        </p:grpSp>
        <p:grpSp>
          <p:nvGrpSpPr>
            <p:cNvPr id="112" name="Group 125"/>
            <p:cNvGrpSpPr>
              <a:grpSpLocks/>
            </p:cNvGrpSpPr>
            <p:nvPr/>
          </p:nvGrpSpPr>
          <p:grpSpPr bwMode="auto">
            <a:xfrm>
              <a:off x="1535" y="1437"/>
              <a:ext cx="1153" cy="231"/>
              <a:chOff x="1679" y="1389"/>
              <a:chExt cx="1153" cy="231"/>
            </a:xfrm>
          </p:grpSpPr>
          <p:sp>
            <p:nvSpPr>
              <p:cNvPr id="131" name="Rectangle 126"/>
              <p:cNvSpPr>
                <a:spLocks noChangeArrowheads="1"/>
              </p:cNvSpPr>
              <p:nvPr/>
            </p:nvSpPr>
            <p:spPr bwMode="auto">
              <a:xfrm>
                <a:off x="1968" y="1440"/>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32" name="Text Box 127"/>
              <p:cNvSpPr txBox="1">
                <a:spLocks noChangeArrowheads="1"/>
              </p:cNvSpPr>
              <p:nvPr/>
            </p:nvSpPr>
            <p:spPr bwMode="auto">
              <a:xfrm>
                <a:off x="1679" y="1389"/>
                <a:ext cx="294"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P4</a:t>
                </a:r>
              </a:p>
            </p:txBody>
          </p:sp>
        </p:grpSp>
        <p:sp>
          <p:nvSpPr>
            <p:cNvPr id="113" name="Line 128"/>
            <p:cNvSpPr>
              <a:spLocks noChangeShapeType="1"/>
            </p:cNvSpPr>
            <p:nvPr/>
          </p:nvSpPr>
          <p:spPr bwMode="auto">
            <a:xfrm>
              <a:off x="1824" y="2064"/>
              <a:ext cx="0" cy="384"/>
            </a:xfrm>
            <a:prstGeom prst="line">
              <a:avLst/>
            </a:prstGeom>
            <a:noFill/>
            <a:ln w="19050">
              <a:solidFill>
                <a:schemeClr val="tx2"/>
              </a:solidFill>
              <a:prstDash val="sysDot"/>
              <a:round/>
              <a:headEnd/>
              <a:tailEnd/>
            </a:ln>
            <a:effectLst/>
          </p:spPr>
          <p:txBody>
            <a:bodyP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114" name="Line 129"/>
            <p:cNvSpPr>
              <a:spLocks noChangeShapeType="1"/>
            </p:cNvSpPr>
            <p:nvPr/>
          </p:nvSpPr>
          <p:spPr bwMode="auto">
            <a:xfrm>
              <a:off x="2688" y="2064"/>
              <a:ext cx="0" cy="384"/>
            </a:xfrm>
            <a:prstGeom prst="line">
              <a:avLst/>
            </a:prstGeom>
            <a:noFill/>
            <a:ln w="19050">
              <a:solidFill>
                <a:schemeClr val="tx2"/>
              </a:solidFill>
              <a:prstDash val="sysDot"/>
              <a:round/>
              <a:headEnd/>
              <a:tailEnd/>
            </a:ln>
            <a:effectLst/>
          </p:spPr>
          <p:txBody>
            <a:bodyP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115" name="Text Box 130"/>
            <p:cNvSpPr txBox="1">
              <a:spLocks noChangeArrowheads="1"/>
            </p:cNvSpPr>
            <p:nvPr/>
          </p:nvSpPr>
          <p:spPr bwMode="auto">
            <a:xfrm>
              <a:off x="1631" y="621"/>
              <a:ext cx="1205" cy="250"/>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2000" i="1" dirty="0">
                  <a:solidFill>
                    <a:prstClr val="black"/>
                  </a:solidFill>
                  <a:latin typeface="Verdana" charset="0"/>
                  <a:ea typeface="ＭＳ Ｐゴシック"/>
                  <a:cs typeface="ＭＳ Ｐゴシック"/>
                </a:rPr>
                <a:t>Physical </a:t>
              </a:r>
              <a:r>
                <a:rPr lang="en-US" sz="2000" i="1" dirty="0" err="1">
                  <a:solidFill>
                    <a:prstClr val="black"/>
                  </a:solidFill>
                  <a:latin typeface="Verdana" charset="0"/>
                  <a:ea typeface="ＭＳ Ｐゴシック"/>
                  <a:cs typeface="ＭＳ Ｐゴシック"/>
                </a:rPr>
                <a:t>Regs</a:t>
              </a:r>
              <a:endParaRPr lang="en-US" sz="2000" i="1" dirty="0">
                <a:solidFill>
                  <a:prstClr val="black"/>
                </a:solidFill>
                <a:latin typeface="Verdana" charset="0"/>
                <a:ea typeface="ＭＳ Ｐゴシック"/>
                <a:cs typeface="ＭＳ Ｐゴシック"/>
              </a:endParaRPr>
            </a:p>
          </p:txBody>
        </p:sp>
        <p:sp>
          <p:nvSpPr>
            <p:cNvPr id="116" name="Rectangle 131"/>
            <p:cNvSpPr>
              <a:spLocks noChangeArrowheads="1"/>
            </p:cNvSpPr>
            <p:nvPr/>
          </p:nvSpPr>
          <p:spPr bwMode="auto">
            <a:xfrm>
              <a:off x="2688" y="1632"/>
              <a:ext cx="191" cy="144"/>
            </a:xfrm>
            <a:prstGeom prst="rect">
              <a:avLst/>
            </a:prstGeom>
            <a:noFill/>
            <a:ln w="19050">
              <a:solidFill>
                <a:schemeClr val="tx2"/>
              </a:solidFill>
              <a:miter lim="800000"/>
              <a:headEnd/>
              <a:tailEnd/>
            </a:ln>
            <a:effectLst/>
          </p:spPr>
          <p:txBody>
            <a:bodyPr lIns="0" tIns="0" rIns="0" bIns="0"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a:t>
              </a:r>
            </a:p>
          </p:txBody>
        </p:sp>
        <p:sp>
          <p:nvSpPr>
            <p:cNvPr id="117" name="Rectangle 132"/>
            <p:cNvSpPr>
              <a:spLocks noChangeArrowheads="1"/>
            </p:cNvSpPr>
            <p:nvPr/>
          </p:nvSpPr>
          <p:spPr bwMode="auto">
            <a:xfrm>
              <a:off x="2688" y="1776"/>
              <a:ext cx="191" cy="144"/>
            </a:xfrm>
            <a:prstGeom prst="rect">
              <a:avLst/>
            </a:prstGeom>
            <a:noFill/>
            <a:ln w="19050">
              <a:solidFill>
                <a:schemeClr val="tx2"/>
              </a:solidFill>
              <a:miter lim="800000"/>
              <a:headEnd/>
              <a:tailEnd/>
            </a:ln>
            <a:effectLst/>
          </p:spPr>
          <p:txBody>
            <a:bodyPr lIns="0" tIns="0" rIns="0" bIns="0"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a:t>
              </a:r>
            </a:p>
          </p:txBody>
        </p:sp>
        <p:sp>
          <p:nvSpPr>
            <p:cNvPr id="118" name="Rectangle 133"/>
            <p:cNvSpPr>
              <a:spLocks noChangeArrowheads="1"/>
            </p:cNvSpPr>
            <p:nvPr/>
          </p:nvSpPr>
          <p:spPr bwMode="auto">
            <a:xfrm>
              <a:off x="2688" y="1920"/>
              <a:ext cx="191" cy="144"/>
            </a:xfrm>
            <a:prstGeom prst="rect">
              <a:avLst/>
            </a:prstGeom>
            <a:noFill/>
            <a:ln w="19050">
              <a:solidFill>
                <a:schemeClr val="tx2"/>
              </a:solidFill>
              <a:miter lim="800000"/>
              <a:headEnd/>
              <a:tailEnd/>
            </a:ln>
            <a:effectLst/>
          </p:spPr>
          <p:txBody>
            <a:bodyPr lIns="0" tIns="0" rIns="0" bIns="0"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a:t>
              </a:r>
            </a:p>
          </p:txBody>
        </p:sp>
        <p:sp>
          <p:nvSpPr>
            <p:cNvPr id="119" name="Rectangle 134"/>
            <p:cNvSpPr>
              <a:spLocks noChangeArrowheads="1"/>
            </p:cNvSpPr>
            <p:nvPr/>
          </p:nvSpPr>
          <p:spPr bwMode="auto">
            <a:xfrm>
              <a:off x="2688" y="912"/>
              <a:ext cx="191"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20" name="Rectangle 135"/>
            <p:cNvSpPr>
              <a:spLocks noChangeArrowheads="1"/>
            </p:cNvSpPr>
            <p:nvPr/>
          </p:nvSpPr>
          <p:spPr bwMode="auto">
            <a:xfrm>
              <a:off x="2689" y="2448"/>
              <a:ext cx="191"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21" name="Rectangle 136"/>
            <p:cNvSpPr>
              <a:spLocks noChangeArrowheads="1"/>
            </p:cNvSpPr>
            <p:nvPr/>
          </p:nvSpPr>
          <p:spPr bwMode="auto">
            <a:xfrm>
              <a:off x="2688" y="1056"/>
              <a:ext cx="191"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22" name="Rectangle 137"/>
            <p:cNvSpPr>
              <a:spLocks noChangeArrowheads="1"/>
            </p:cNvSpPr>
            <p:nvPr/>
          </p:nvSpPr>
          <p:spPr bwMode="auto">
            <a:xfrm>
              <a:off x="2688" y="1200"/>
              <a:ext cx="191"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23" name="Rectangle 138"/>
            <p:cNvSpPr>
              <a:spLocks noChangeArrowheads="1"/>
            </p:cNvSpPr>
            <p:nvPr/>
          </p:nvSpPr>
          <p:spPr bwMode="auto">
            <a:xfrm>
              <a:off x="2688" y="1344"/>
              <a:ext cx="191"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24" name="Rectangle 139"/>
            <p:cNvSpPr>
              <a:spLocks noChangeArrowheads="1"/>
            </p:cNvSpPr>
            <p:nvPr/>
          </p:nvSpPr>
          <p:spPr bwMode="auto">
            <a:xfrm>
              <a:off x="2688" y="1488"/>
              <a:ext cx="191"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25" name="Line 140"/>
            <p:cNvSpPr>
              <a:spLocks noChangeShapeType="1"/>
            </p:cNvSpPr>
            <p:nvPr/>
          </p:nvSpPr>
          <p:spPr bwMode="auto">
            <a:xfrm>
              <a:off x="2688" y="2064"/>
              <a:ext cx="0" cy="384"/>
            </a:xfrm>
            <a:prstGeom prst="line">
              <a:avLst/>
            </a:prstGeom>
            <a:noFill/>
            <a:ln w="19050">
              <a:solidFill>
                <a:schemeClr val="tx2"/>
              </a:solidFill>
              <a:prstDash val="sysDot"/>
              <a:round/>
              <a:headEnd/>
              <a:tailEnd/>
            </a:ln>
            <a:effectLst/>
          </p:spPr>
          <p:txBody>
            <a:bodyP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126" name="Line 141"/>
            <p:cNvSpPr>
              <a:spLocks noChangeShapeType="1"/>
            </p:cNvSpPr>
            <p:nvPr/>
          </p:nvSpPr>
          <p:spPr bwMode="auto">
            <a:xfrm>
              <a:off x="2879" y="2064"/>
              <a:ext cx="0" cy="384"/>
            </a:xfrm>
            <a:prstGeom prst="line">
              <a:avLst/>
            </a:prstGeom>
            <a:noFill/>
            <a:ln w="19050">
              <a:solidFill>
                <a:schemeClr val="tx2"/>
              </a:solidFill>
              <a:prstDash val="sysDot"/>
              <a:round/>
              <a:headEnd/>
              <a:tailEnd/>
            </a:ln>
            <a:effectLst/>
          </p:spPr>
          <p:txBody>
            <a:bodyP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grpSp>
          <p:nvGrpSpPr>
            <p:cNvPr id="127" name="Group 142"/>
            <p:cNvGrpSpPr>
              <a:grpSpLocks/>
            </p:cNvGrpSpPr>
            <p:nvPr/>
          </p:nvGrpSpPr>
          <p:grpSpPr bwMode="auto">
            <a:xfrm>
              <a:off x="1535" y="2013"/>
              <a:ext cx="1153" cy="231"/>
              <a:chOff x="1679" y="1821"/>
              <a:chExt cx="1153" cy="231"/>
            </a:xfrm>
          </p:grpSpPr>
          <p:sp>
            <p:nvSpPr>
              <p:cNvPr id="129" name="Rectangle 143"/>
              <p:cNvSpPr>
                <a:spLocks noChangeArrowheads="1"/>
              </p:cNvSpPr>
              <p:nvPr/>
            </p:nvSpPr>
            <p:spPr bwMode="auto">
              <a:xfrm>
                <a:off x="1968" y="1872"/>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r>
                  <a:rPr lang="en-US" sz="1800" dirty="0">
                    <a:solidFill>
                      <a:prstClr val="black"/>
                    </a:solidFill>
                    <a:latin typeface="Verdana" charset="0"/>
                    <a:ea typeface="ＭＳ Ｐゴシック"/>
                    <a:cs typeface="ＭＳ Ｐゴシック"/>
                  </a:rPr>
                  <a:t>&lt;x1&gt;</a:t>
                </a:r>
              </a:p>
            </p:txBody>
          </p:sp>
          <p:sp>
            <p:nvSpPr>
              <p:cNvPr id="130" name="Text Box 144"/>
              <p:cNvSpPr txBox="1">
                <a:spLocks noChangeArrowheads="1"/>
              </p:cNvSpPr>
              <p:nvPr/>
            </p:nvSpPr>
            <p:spPr bwMode="auto">
              <a:xfrm>
                <a:off x="1679" y="1821"/>
                <a:ext cx="294"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P8</a:t>
                </a:r>
              </a:p>
            </p:txBody>
          </p:sp>
        </p:grpSp>
        <p:sp>
          <p:nvSpPr>
            <p:cNvPr id="128" name="Rectangle 145"/>
            <p:cNvSpPr>
              <a:spLocks noChangeArrowheads="1"/>
            </p:cNvSpPr>
            <p:nvPr/>
          </p:nvSpPr>
          <p:spPr bwMode="auto">
            <a:xfrm>
              <a:off x="2688" y="2064"/>
              <a:ext cx="191" cy="144"/>
            </a:xfrm>
            <a:prstGeom prst="rect">
              <a:avLst/>
            </a:prstGeom>
            <a:noFill/>
            <a:ln w="19050">
              <a:solidFill>
                <a:schemeClr val="tx2"/>
              </a:solidFill>
              <a:miter lim="800000"/>
              <a:headEnd/>
              <a:tailEnd/>
            </a:ln>
            <a:effectLst/>
          </p:spPr>
          <p:txBody>
            <a:bodyPr lIns="0" tIns="0" rIns="0" bIns="0"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a:t>
              </a:r>
            </a:p>
          </p:txBody>
        </p:sp>
      </p:grpSp>
      <p:sp>
        <p:nvSpPr>
          <p:cNvPr id="149" name="Line 146"/>
          <p:cNvSpPr>
            <a:spLocks noChangeShapeType="1"/>
          </p:cNvSpPr>
          <p:nvPr/>
        </p:nvSpPr>
        <p:spPr bwMode="auto">
          <a:xfrm>
            <a:off x="6254750" y="2062012"/>
            <a:ext cx="304800" cy="0"/>
          </a:xfrm>
          <a:prstGeom prst="line">
            <a:avLst/>
          </a:prstGeom>
          <a:noFill/>
          <a:ln w="57150">
            <a:solidFill>
              <a:schemeClr val="hlink"/>
            </a:solidFill>
            <a:round/>
            <a:headEnd/>
            <a:tailEnd type="triangle" w="med" len="me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grpSp>
        <p:nvGrpSpPr>
          <p:cNvPr id="150" name="Group 147"/>
          <p:cNvGrpSpPr>
            <a:grpSpLocks/>
          </p:cNvGrpSpPr>
          <p:nvPr/>
        </p:nvGrpSpPr>
        <p:grpSpPr bwMode="auto">
          <a:xfrm>
            <a:off x="5340350" y="1604812"/>
            <a:ext cx="685800" cy="228600"/>
            <a:chOff x="3168" y="912"/>
            <a:chExt cx="432" cy="144"/>
          </a:xfrm>
        </p:grpSpPr>
        <p:sp>
          <p:nvSpPr>
            <p:cNvPr id="151" name="Line 148"/>
            <p:cNvSpPr>
              <a:spLocks noChangeShapeType="1"/>
            </p:cNvSpPr>
            <p:nvPr/>
          </p:nvSpPr>
          <p:spPr bwMode="auto">
            <a:xfrm>
              <a:off x="3168" y="912"/>
              <a:ext cx="432" cy="144"/>
            </a:xfrm>
            <a:prstGeom prst="line">
              <a:avLst/>
            </a:prstGeom>
            <a:noFill/>
            <a:ln w="38100">
              <a:solidFill>
                <a:schemeClr val="hlink"/>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152" name="Line 149"/>
            <p:cNvSpPr>
              <a:spLocks noChangeShapeType="1"/>
            </p:cNvSpPr>
            <p:nvPr/>
          </p:nvSpPr>
          <p:spPr bwMode="auto">
            <a:xfrm flipV="1">
              <a:off x="3168" y="912"/>
              <a:ext cx="432" cy="144"/>
            </a:xfrm>
            <a:prstGeom prst="line">
              <a:avLst/>
            </a:prstGeom>
            <a:noFill/>
            <a:ln w="38100">
              <a:solidFill>
                <a:schemeClr val="hlink"/>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grpSp>
      <p:sp>
        <p:nvSpPr>
          <p:cNvPr id="153" name="Text Box 150"/>
          <p:cNvSpPr txBox="1">
            <a:spLocks noChangeArrowheads="1"/>
          </p:cNvSpPr>
          <p:nvPr/>
        </p:nvSpPr>
        <p:spPr bwMode="auto">
          <a:xfrm>
            <a:off x="539750" y="4805212"/>
            <a:ext cx="6324600" cy="366713"/>
          </a:xfrm>
          <a:prstGeom prst="rect">
            <a:avLst/>
          </a:prstGeom>
          <a:noFill/>
          <a:ln w="19050">
            <a:noFill/>
            <a:miter lim="800000"/>
            <a:headEnd/>
            <a:tailEnd/>
          </a:ln>
          <a:effectLst/>
        </p:spPr>
        <p:txBody>
          <a:bodyPr>
            <a:prstTxWarp prst="textNoShape">
              <a:avLst/>
            </a:prstTxWarp>
            <a:spAutoFit/>
          </a:bodyPr>
          <a:lstStyle/>
          <a:p>
            <a:pPr eaLnBrk="1" hangingPunct="1">
              <a:spcBef>
                <a:spcPct val="0"/>
              </a:spcBef>
            </a:pPr>
            <a:r>
              <a:rPr lang="en-US" sz="1800" dirty="0" err="1">
                <a:solidFill>
                  <a:srgbClr val="7030A0"/>
                </a:solidFill>
                <a:latin typeface="Verdana" charset="0"/>
                <a:ea typeface="ＭＳ Ｐゴシック"/>
                <a:cs typeface="ＭＳ Ｐゴシック"/>
              </a:rPr>
              <a:t>x</a:t>
            </a:r>
            <a:r>
              <a:rPr lang="en-US" sz="1800" dirty="0">
                <a:solidFill>
                  <a:srgbClr val="7030A0"/>
                </a:solidFill>
                <a:latin typeface="Verdana" charset="0"/>
                <a:ea typeface="ＭＳ Ｐゴシック"/>
                <a:cs typeface="ＭＳ Ｐゴシック"/>
              </a:rPr>
              <a:t>          ld     </a:t>
            </a:r>
            <a:r>
              <a:rPr lang="en-US" sz="1800" dirty="0" err="1">
                <a:solidFill>
                  <a:srgbClr val="7030A0"/>
                </a:solidFill>
                <a:latin typeface="Verdana" charset="0"/>
                <a:ea typeface="ＭＳ Ｐゴシック"/>
                <a:cs typeface="ＭＳ Ｐゴシック"/>
              </a:rPr>
              <a:t>p</a:t>
            </a:r>
            <a:r>
              <a:rPr lang="en-US" sz="1800" dirty="0">
                <a:solidFill>
                  <a:srgbClr val="7030A0"/>
                </a:solidFill>
                <a:latin typeface="Verdana" charset="0"/>
                <a:ea typeface="ＭＳ Ｐゴシック"/>
                <a:cs typeface="ＭＳ Ｐゴシック"/>
              </a:rPr>
              <a:t>     P7                      x1               P0</a:t>
            </a:r>
          </a:p>
        </p:txBody>
      </p:sp>
      <p:grpSp>
        <p:nvGrpSpPr>
          <p:cNvPr id="154" name="Group 151"/>
          <p:cNvGrpSpPr>
            <a:grpSpLocks/>
          </p:cNvGrpSpPr>
          <p:nvPr/>
        </p:nvGrpSpPr>
        <p:grpSpPr bwMode="auto">
          <a:xfrm>
            <a:off x="468312" y="1147612"/>
            <a:ext cx="2035175" cy="2574925"/>
            <a:chOff x="99" y="624"/>
            <a:chExt cx="1282" cy="1622"/>
          </a:xfrm>
        </p:grpSpPr>
        <p:grpSp>
          <p:nvGrpSpPr>
            <p:cNvPr id="155" name="Group 152"/>
            <p:cNvGrpSpPr>
              <a:grpSpLocks/>
            </p:cNvGrpSpPr>
            <p:nvPr/>
          </p:nvGrpSpPr>
          <p:grpSpPr bwMode="auto">
            <a:xfrm>
              <a:off x="99" y="1005"/>
              <a:ext cx="1153" cy="1241"/>
              <a:chOff x="243" y="957"/>
              <a:chExt cx="1153" cy="1241"/>
            </a:xfrm>
          </p:grpSpPr>
          <p:grpSp>
            <p:nvGrpSpPr>
              <p:cNvPr id="157" name="Group 153"/>
              <p:cNvGrpSpPr>
                <a:grpSpLocks/>
              </p:cNvGrpSpPr>
              <p:nvPr/>
            </p:nvGrpSpPr>
            <p:grpSpPr bwMode="auto">
              <a:xfrm>
                <a:off x="243" y="1677"/>
                <a:ext cx="1153" cy="233"/>
                <a:chOff x="243" y="1677"/>
                <a:chExt cx="1153" cy="233"/>
              </a:xfrm>
            </p:grpSpPr>
            <p:sp>
              <p:nvSpPr>
                <p:cNvPr id="179" name="Rectangle 154"/>
                <p:cNvSpPr>
                  <a:spLocks noChangeArrowheads="1"/>
                </p:cNvSpPr>
                <p:nvPr/>
              </p:nvSpPr>
              <p:spPr bwMode="auto">
                <a:xfrm>
                  <a:off x="532" y="1728"/>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80" name="Text Box 155"/>
                <p:cNvSpPr txBox="1">
                  <a:spLocks noChangeArrowheads="1"/>
                </p:cNvSpPr>
                <p:nvPr/>
              </p:nvSpPr>
              <p:spPr bwMode="auto">
                <a:xfrm>
                  <a:off x="243" y="1677"/>
                  <a:ext cx="295" cy="233"/>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dirty="0">
                      <a:solidFill>
                        <a:prstClr val="black"/>
                      </a:solidFill>
                      <a:latin typeface="Verdana" charset="0"/>
                      <a:ea typeface="ＭＳ Ｐゴシック"/>
                      <a:cs typeface="ＭＳ Ｐゴシック"/>
                    </a:rPr>
                    <a:t>x5</a:t>
                  </a:r>
                </a:p>
              </p:txBody>
            </p:sp>
          </p:grpSp>
          <p:grpSp>
            <p:nvGrpSpPr>
              <p:cNvPr id="158" name="Group 156"/>
              <p:cNvGrpSpPr>
                <a:grpSpLocks/>
              </p:cNvGrpSpPr>
              <p:nvPr/>
            </p:nvGrpSpPr>
            <p:grpSpPr bwMode="auto">
              <a:xfrm>
                <a:off x="243" y="1821"/>
                <a:ext cx="1153" cy="233"/>
                <a:chOff x="243" y="1821"/>
                <a:chExt cx="1153" cy="233"/>
              </a:xfrm>
            </p:grpSpPr>
            <p:sp>
              <p:nvSpPr>
                <p:cNvPr id="177" name="Rectangle 157"/>
                <p:cNvSpPr>
                  <a:spLocks noChangeArrowheads="1"/>
                </p:cNvSpPr>
                <p:nvPr/>
              </p:nvSpPr>
              <p:spPr bwMode="auto">
                <a:xfrm>
                  <a:off x="532" y="1872"/>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P5</a:t>
                  </a:r>
                </a:p>
              </p:txBody>
            </p:sp>
            <p:sp>
              <p:nvSpPr>
                <p:cNvPr id="178" name="Text Box 158"/>
                <p:cNvSpPr txBox="1">
                  <a:spLocks noChangeArrowheads="1"/>
                </p:cNvSpPr>
                <p:nvPr/>
              </p:nvSpPr>
              <p:spPr bwMode="auto">
                <a:xfrm>
                  <a:off x="243" y="1821"/>
                  <a:ext cx="295" cy="233"/>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dirty="0">
                      <a:solidFill>
                        <a:prstClr val="black"/>
                      </a:solidFill>
                      <a:latin typeface="Verdana" charset="0"/>
                      <a:ea typeface="ＭＳ Ｐゴシック"/>
                      <a:cs typeface="ＭＳ Ｐゴシック"/>
                    </a:rPr>
                    <a:t>x6</a:t>
                  </a:r>
                </a:p>
              </p:txBody>
            </p:sp>
          </p:grpSp>
          <p:grpSp>
            <p:nvGrpSpPr>
              <p:cNvPr id="159" name="Group 159"/>
              <p:cNvGrpSpPr>
                <a:grpSpLocks/>
              </p:cNvGrpSpPr>
              <p:nvPr/>
            </p:nvGrpSpPr>
            <p:grpSpPr bwMode="auto">
              <a:xfrm>
                <a:off x="243" y="1965"/>
                <a:ext cx="1153" cy="233"/>
                <a:chOff x="243" y="1965"/>
                <a:chExt cx="1153" cy="233"/>
              </a:xfrm>
            </p:grpSpPr>
            <p:sp>
              <p:nvSpPr>
                <p:cNvPr id="175" name="Rectangle 160"/>
                <p:cNvSpPr>
                  <a:spLocks noChangeArrowheads="1"/>
                </p:cNvSpPr>
                <p:nvPr/>
              </p:nvSpPr>
              <p:spPr bwMode="auto">
                <a:xfrm>
                  <a:off x="532" y="2016"/>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P6</a:t>
                  </a:r>
                </a:p>
              </p:txBody>
            </p:sp>
            <p:sp>
              <p:nvSpPr>
                <p:cNvPr id="176" name="Text Box 161"/>
                <p:cNvSpPr txBox="1">
                  <a:spLocks noChangeArrowheads="1"/>
                </p:cNvSpPr>
                <p:nvPr/>
              </p:nvSpPr>
              <p:spPr bwMode="auto">
                <a:xfrm>
                  <a:off x="243" y="1965"/>
                  <a:ext cx="295" cy="233"/>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dirty="0">
                      <a:solidFill>
                        <a:prstClr val="black"/>
                      </a:solidFill>
                      <a:latin typeface="Verdana" charset="0"/>
                      <a:ea typeface="ＭＳ Ｐゴシック"/>
                      <a:cs typeface="ＭＳ Ｐゴシック"/>
                    </a:rPr>
                    <a:t>x7</a:t>
                  </a:r>
                </a:p>
              </p:txBody>
            </p:sp>
          </p:grpSp>
          <p:grpSp>
            <p:nvGrpSpPr>
              <p:cNvPr id="160" name="Group 162"/>
              <p:cNvGrpSpPr>
                <a:grpSpLocks/>
              </p:cNvGrpSpPr>
              <p:nvPr/>
            </p:nvGrpSpPr>
            <p:grpSpPr bwMode="auto">
              <a:xfrm>
                <a:off x="243" y="957"/>
                <a:ext cx="1153" cy="233"/>
                <a:chOff x="243" y="957"/>
                <a:chExt cx="1153" cy="233"/>
              </a:xfrm>
            </p:grpSpPr>
            <p:sp>
              <p:nvSpPr>
                <p:cNvPr id="173" name="Rectangle 163"/>
                <p:cNvSpPr>
                  <a:spLocks noChangeArrowheads="1"/>
                </p:cNvSpPr>
                <p:nvPr/>
              </p:nvSpPr>
              <p:spPr bwMode="auto">
                <a:xfrm>
                  <a:off x="532" y="1008"/>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74" name="Text Box 164"/>
                <p:cNvSpPr txBox="1">
                  <a:spLocks noChangeArrowheads="1"/>
                </p:cNvSpPr>
                <p:nvPr/>
              </p:nvSpPr>
              <p:spPr bwMode="auto">
                <a:xfrm>
                  <a:off x="243" y="957"/>
                  <a:ext cx="295" cy="233"/>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dirty="0">
                      <a:solidFill>
                        <a:prstClr val="black"/>
                      </a:solidFill>
                      <a:latin typeface="Verdana" charset="0"/>
                      <a:ea typeface="ＭＳ Ｐゴシック"/>
                      <a:cs typeface="ＭＳ Ｐゴシック"/>
                    </a:rPr>
                    <a:t>x0</a:t>
                  </a:r>
                </a:p>
              </p:txBody>
            </p:sp>
          </p:grpSp>
          <p:grpSp>
            <p:nvGrpSpPr>
              <p:cNvPr id="161" name="Group 165"/>
              <p:cNvGrpSpPr>
                <a:grpSpLocks/>
              </p:cNvGrpSpPr>
              <p:nvPr/>
            </p:nvGrpSpPr>
            <p:grpSpPr bwMode="auto">
              <a:xfrm>
                <a:off x="243" y="1101"/>
                <a:ext cx="1153" cy="233"/>
                <a:chOff x="243" y="1101"/>
                <a:chExt cx="1153" cy="233"/>
              </a:xfrm>
            </p:grpSpPr>
            <p:sp>
              <p:nvSpPr>
                <p:cNvPr id="171" name="Rectangle 166"/>
                <p:cNvSpPr>
                  <a:spLocks noChangeArrowheads="1"/>
                </p:cNvSpPr>
                <p:nvPr/>
              </p:nvSpPr>
              <p:spPr bwMode="auto">
                <a:xfrm>
                  <a:off x="532" y="1152"/>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P8</a:t>
                  </a:r>
                </a:p>
              </p:txBody>
            </p:sp>
            <p:sp>
              <p:nvSpPr>
                <p:cNvPr id="172" name="Text Box 167"/>
                <p:cNvSpPr txBox="1">
                  <a:spLocks noChangeArrowheads="1"/>
                </p:cNvSpPr>
                <p:nvPr/>
              </p:nvSpPr>
              <p:spPr bwMode="auto">
                <a:xfrm>
                  <a:off x="243" y="1101"/>
                  <a:ext cx="295" cy="233"/>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dirty="0">
                      <a:solidFill>
                        <a:prstClr val="black"/>
                      </a:solidFill>
                      <a:latin typeface="Verdana" charset="0"/>
                      <a:ea typeface="ＭＳ Ｐゴシック"/>
                      <a:cs typeface="ＭＳ Ｐゴシック"/>
                    </a:rPr>
                    <a:t>x1</a:t>
                  </a:r>
                </a:p>
              </p:txBody>
            </p:sp>
          </p:grpSp>
          <p:grpSp>
            <p:nvGrpSpPr>
              <p:cNvPr id="162" name="Group 168"/>
              <p:cNvGrpSpPr>
                <a:grpSpLocks/>
              </p:cNvGrpSpPr>
              <p:nvPr/>
            </p:nvGrpSpPr>
            <p:grpSpPr bwMode="auto">
              <a:xfrm>
                <a:off x="243" y="1245"/>
                <a:ext cx="1153" cy="233"/>
                <a:chOff x="243" y="1245"/>
                <a:chExt cx="1153" cy="233"/>
              </a:xfrm>
            </p:grpSpPr>
            <p:sp>
              <p:nvSpPr>
                <p:cNvPr id="169" name="Rectangle 169"/>
                <p:cNvSpPr>
                  <a:spLocks noChangeArrowheads="1"/>
                </p:cNvSpPr>
                <p:nvPr/>
              </p:nvSpPr>
              <p:spPr bwMode="auto">
                <a:xfrm>
                  <a:off x="532" y="1296"/>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70" name="Text Box 170"/>
                <p:cNvSpPr txBox="1">
                  <a:spLocks noChangeArrowheads="1"/>
                </p:cNvSpPr>
                <p:nvPr/>
              </p:nvSpPr>
              <p:spPr bwMode="auto">
                <a:xfrm>
                  <a:off x="243" y="1245"/>
                  <a:ext cx="295" cy="233"/>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dirty="0">
                      <a:solidFill>
                        <a:prstClr val="black"/>
                      </a:solidFill>
                      <a:latin typeface="Verdana" charset="0"/>
                      <a:ea typeface="ＭＳ Ｐゴシック"/>
                      <a:cs typeface="ＭＳ Ｐゴシック"/>
                    </a:rPr>
                    <a:t>x2</a:t>
                  </a:r>
                </a:p>
              </p:txBody>
            </p:sp>
          </p:grpSp>
          <p:grpSp>
            <p:nvGrpSpPr>
              <p:cNvPr id="163" name="Group 171"/>
              <p:cNvGrpSpPr>
                <a:grpSpLocks/>
              </p:cNvGrpSpPr>
              <p:nvPr/>
            </p:nvGrpSpPr>
            <p:grpSpPr bwMode="auto">
              <a:xfrm>
                <a:off x="243" y="1389"/>
                <a:ext cx="1153" cy="233"/>
                <a:chOff x="243" y="1389"/>
                <a:chExt cx="1153" cy="233"/>
              </a:xfrm>
            </p:grpSpPr>
            <p:sp>
              <p:nvSpPr>
                <p:cNvPr id="167" name="Rectangle 172"/>
                <p:cNvSpPr>
                  <a:spLocks noChangeArrowheads="1"/>
                </p:cNvSpPr>
                <p:nvPr/>
              </p:nvSpPr>
              <p:spPr bwMode="auto">
                <a:xfrm>
                  <a:off x="532" y="1440"/>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P7</a:t>
                  </a:r>
                </a:p>
              </p:txBody>
            </p:sp>
            <p:sp>
              <p:nvSpPr>
                <p:cNvPr id="168" name="Text Box 173"/>
                <p:cNvSpPr txBox="1">
                  <a:spLocks noChangeArrowheads="1"/>
                </p:cNvSpPr>
                <p:nvPr/>
              </p:nvSpPr>
              <p:spPr bwMode="auto">
                <a:xfrm>
                  <a:off x="243" y="1389"/>
                  <a:ext cx="295" cy="233"/>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dirty="0">
                      <a:solidFill>
                        <a:prstClr val="black"/>
                      </a:solidFill>
                      <a:latin typeface="Verdana" charset="0"/>
                      <a:ea typeface="ＭＳ Ｐゴシック"/>
                      <a:cs typeface="ＭＳ Ｐゴシック"/>
                    </a:rPr>
                    <a:t>x3</a:t>
                  </a:r>
                </a:p>
              </p:txBody>
            </p:sp>
          </p:grpSp>
          <p:grpSp>
            <p:nvGrpSpPr>
              <p:cNvPr id="164" name="Group 174"/>
              <p:cNvGrpSpPr>
                <a:grpSpLocks/>
              </p:cNvGrpSpPr>
              <p:nvPr/>
            </p:nvGrpSpPr>
            <p:grpSpPr bwMode="auto">
              <a:xfrm>
                <a:off x="243" y="1533"/>
                <a:ext cx="1153" cy="233"/>
                <a:chOff x="243" y="1533"/>
                <a:chExt cx="1153" cy="233"/>
              </a:xfrm>
            </p:grpSpPr>
            <p:sp>
              <p:nvSpPr>
                <p:cNvPr id="165" name="Rectangle 175"/>
                <p:cNvSpPr>
                  <a:spLocks noChangeArrowheads="1"/>
                </p:cNvSpPr>
                <p:nvPr/>
              </p:nvSpPr>
              <p:spPr bwMode="auto">
                <a:xfrm>
                  <a:off x="532" y="1584"/>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66" name="Text Box 176"/>
                <p:cNvSpPr txBox="1">
                  <a:spLocks noChangeArrowheads="1"/>
                </p:cNvSpPr>
                <p:nvPr/>
              </p:nvSpPr>
              <p:spPr bwMode="auto">
                <a:xfrm>
                  <a:off x="243" y="1533"/>
                  <a:ext cx="295" cy="233"/>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dirty="0">
                      <a:solidFill>
                        <a:prstClr val="black"/>
                      </a:solidFill>
                      <a:latin typeface="Verdana" charset="0"/>
                      <a:ea typeface="ＭＳ Ｐゴシック"/>
                      <a:cs typeface="ＭＳ Ｐゴシック"/>
                    </a:rPr>
                    <a:t>x4</a:t>
                  </a:r>
                </a:p>
              </p:txBody>
            </p:sp>
          </p:grpSp>
        </p:grpSp>
        <p:sp>
          <p:nvSpPr>
            <p:cNvPr id="156" name="Text Box 177"/>
            <p:cNvSpPr txBox="1">
              <a:spLocks noChangeArrowheads="1"/>
            </p:cNvSpPr>
            <p:nvPr/>
          </p:nvSpPr>
          <p:spPr bwMode="auto">
            <a:xfrm>
              <a:off x="288" y="624"/>
              <a:ext cx="1093" cy="442"/>
            </a:xfrm>
            <a:prstGeom prst="rect">
              <a:avLst/>
            </a:prstGeom>
            <a:noFill/>
            <a:ln w="19050">
              <a:noFill/>
              <a:miter lim="800000"/>
              <a:headEnd/>
              <a:tailEnd/>
            </a:ln>
            <a:effectLst/>
          </p:spPr>
          <p:txBody>
            <a:bodyPr>
              <a:prstTxWarp prst="textNoShape">
                <a:avLst/>
              </a:prstTxWarp>
              <a:spAutoFit/>
            </a:bodyPr>
            <a:lstStyle/>
            <a:p>
              <a:pPr eaLnBrk="1" hangingPunct="1">
                <a:spcBef>
                  <a:spcPct val="0"/>
                </a:spcBef>
              </a:pPr>
              <a:r>
                <a:rPr lang="en-US" sz="2000" i="1" dirty="0">
                  <a:solidFill>
                    <a:prstClr val="black"/>
                  </a:solidFill>
                  <a:latin typeface="Verdana" charset="0"/>
                  <a:ea typeface="ＭＳ Ｐゴシック"/>
                  <a:cs typeface="ＭＳ Ｐゴシック"/>
                </a:rPr>
                <a:t>Rename Table</a:t>
              </a:r>
            </a:p>
          </p:txBody>
        </p:sp>
      </p:grpSp>
      <p:grpSp>
        <p:nvGrpSpPr>
          <p:cNvPr id="181" name="Group 178"/>
          <p:cNvGrpSpPr>
            <a:grpSpLocks/>
          </p:cNvGrpSpPr>
          <p:nvPr/>
        </p:nvGrpSpPr>
        <p:grpSpPr bwMode="auto">
          <a:xfrm>
            <a:off x="920750" y="1981050"/>
            <a:ext cx="846138" cy="366712"/>
            <a:chOff x="384" y="1149"/>
            <a:chExt cx="533" cy="231"/>
          </a:xfrm>
        </p:grpSpPr>
        <p:grpSp>
          <p:nvGrpSpPr>
            <p:cNvPr id="182" name="Group 179"/>
            <p:cNvGrpSpPr>
              <a:grpSpLocks/>
            </p:cNvGrpSpPr>
            <p:nvPr/>
          </p:nvGrpSpPr>
          <p:grpSpPr bwMode="auto">
            <a:xfrm>
              <a:off x="384" y="1200"/>
              <a:ext cx="288" cy="144"/>
              <a:chOff x="3168" y="912"/>
              <a:chExt cx="432" cy="144"/>
            </a:xfrm>
          </p:grpSpPr>
          <p:sp>
            <p:nvSpPr>
              <p:cNvPr id="184" name="Line 180"/>
              <p:cNvSpPr>
                <a:spLocks noChangeShapeType="1"/>
              </p:cNvSpPr>
              <p:nvPr/>
            </p:nvSpPr>
            <p:spPr bwMode="auto">
              <a:xfrm>
                <a:off x="3168" y="912"/>
                <a:ext cx="432" cy="144"/>
              </a:xfrm>
              <a:prstGeom prst="line">
                <a:avLst/>
              </a:prstGeom>
              <a:noFill/>
              <a:ln w="38100">
                <a:solidFill>
                  <a:schemeClr val="hlink"/>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185" name="Line 181"/>
              <p:cNvSpPr>
                <a:spLocks noChangeShapeType="1"/>
              </p:cNvSpPr>
              <p:nvPr/>
            </p:nvSpPr>
            <p:spPr bwMode="auto">
              <a:xfrm flipV="1">
                <a:off x="3168" y="912"/>
                <a:ext cx="432" cy="144"/>
              </a:xfrm>
              <a:prstGeom prst="line">
                <a:avLst/>
              </a:prstGeom>
              <a:noFill/>
              <a:ln w="38100">
                <a:solidFill>
                  <a:schemeClr val="hlink"/>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grpSp>
        <p:sp>
          <p:nvSpPr>
            <p:cNvPr id="183" name="Text Box 182"/>
            <p:cNvSpPr txBox="1">
              <a:spLocks noChangeArrowheads="1"/>
            </p:cNvSpPr>
            <p:nvPr/>
          </p:nvSpPr>
          <p:spPr bwMode="auto">
            <a:xfrm>
              <a:off x="623" y="1149"/>
              <a:ext cx="294"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a:solidFill>
                    <a:srgbClr val="7030A0"/>
                  </a:solidFill>
                  <a:latin typeface="Verdana" charset="0"/>
                  <a:ea typeface="ＭＳ Ｐゴシック"/>
                  <a:cs typeface="ＭＳ Ｐゴシック"/>
                </a:rPr>
                <a:t>P0</a:t>
              </a:r>
            </a:p>
          </p:txBody>
        </p:sp>
      </p:grpSp>
      <p:grpSp>
        <p:nvGrpSpPr>
          <p:cNvPr id="186" name="Group 183"/>
          <p:cNvGrpSpPr>
            <a:grpSpLocks/>
          </p:cNvGrpSpPr>
          <p:nvPr/>
        </p:nvGrpSpPr>
        <p:grpSpPr bwMode="auto">
          <a:xfrm>
            <a:off x="1758950" y="1757212"/>
            <a:ext cx="4724400" cy="3124200"/>
            <a:chOff x="912" y="1008"/>
            <a:chExt cx="2976" cy="1968"/>
          </a:xfrm>
        </p:grpSpPr>
        <p:sp>
          <p:nvSpPr>
            <p:cNvPr id="187" name="Line 184"/>
            <p:cNvSpPr>
              <a:spLocks noChangeShapeType="1"/>
            </p:cNvSpPr>
            <p:nvPr/>
          </p:nvSpPr>
          <p:spPr bwMode="auto">
            <a:xfrm>
              <a:off x="3456" y="1056"/>
              <a:ext cx="432" cy="1920"/>
            </a:xfrm>
            <a:prstGeom prst="line">
              <a:avLst/>
            </a:prstGeom>
            <a:noFill/>
            <a:ln w="19050">
              <a:solidFill>
                <a:schemeClr val="hlink"/>
              </a:solidFill>
              <a:round/>
              <a:headEnd/>
              <a:tailEnd type="triangle" w="med" len="me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188" name="Line 185"/>
            <p:cNvSpPr>
              <a:spLocks noChangeShapeType="1"/>
            </p:cNvSpPr>
            <p:nvPr/>
          </p:nvSpPr>
          <p:spPr bwMode="auto">
            <a:xfrm flipH="1">
              <a:off x="912" y="1008"/>
              <a:ext cx="2304" cy="240"/>
            </a:xfrm>
            <a:prstGeom prst="line">
              <a:avLst/>
            </a:prstGeom>
            <a:noFill/>
            <a:ln w="19050">
              <a:solidFill>
                <a:schemeClr val="hlink"/>
              </a:solidFill>
              <a:round/>
              <a:headEnd/>
              <a:tailEnd type="triangle" w="med" len="me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grpSp>
      <p:sp>
        <p:nvSpPr>
          <p:cNvPr id="189" name="Line 186"/>
          <p:cNvSpPr>
            <a:spLocks noChangeShapeType="1"/>
          </p:cNvSpPr>
          <p:nvPr/>
        </p:nvSpPr>
        <p:spPr bwMode="auto">
          <a:xfrm>
            <a:off x="1377950" y="2290612"/>
            <a:ext cx="4038600" cy="2667000"/>
          </a:xfrm>
          <a:prstGeom prst="line">
            <a:avLst/>
          </a:prstGeom>
          <a:noFill/>
          <a:ln w="19050">
            <a:solidFill>
              <a:schemeClr val="hlink"/>
            </a:solidFill>
            <a:round/>
            <a:headEnd/>
            <a:tailEnd type="triangle" w="med" len="me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190" name="Text Box 187"/>
          <p:cNvSpPr txBox="1">
            <a:spLocks noChangeArrowheads="1"/>
          </p:cNvSpPr>
          <p:nvPr/>
        </p:nvSpPr>
        <p:spPr bwMode="auto">
          <a:xfrm>
            <a:off x="5264150" y="4805212"/>
            <a:ext cx="533400" cy="366713"/>
          </a:xfrm>
          <a:prstGeom prst="rect">
            <a:avLst/>
          </a:prstGeom>
          <a:noFill/>
          <a:ln w="19050">
            <a:noFill/>
            <a:miter lim="800000"/>
            <a:headEnd/>
            <a:tailEnd/>
          </a:ln>
          <a:effectLst/>
        </p:spPr>
        <p:txBody>
          <a:bodyPr>
            <a:prstTxWarp prst="textNoShape">
              <a:avLst/>
            </a:prstTxWarp>
            <a:spAutoFit/>
          </a:bodyPr>
          <a:lstStyle/>
          <a:p>
            <a:pPr eaLnBrk="1" hangingPunct="1">
              <a:spcBef>
                <a:spcPct val="0"/>
              </a:spcBef>
            </a:pPr>
            <a:r>
              <a:rPr lang="en-US" sz="1800">
                <a:solidFill>
                  <a:srgbClr val="7030A0"/>
                </a:solidFill>
                <a:latin typeface="Verdana" charset="0"/>
                <a:ea typeface="ＭＳ Ｐゴシック"/>
                <a:cs typeface="ＭＳ Ｐゴシック"/>
              </a:rPr>
              <a:t>P8</a:t>
            </a:r>
          </a:p>
        </p:txBody>
      </p:sp>
    </p:spTree>
    <p:extLst>
      <p:ext uri="{BB962C8B-B14F-4D97-AF65-F5344CB8AC3E}">
        <p14:creationId xmlns:p14="http://schemas.microsoft.com/office/powerpoint/2010/main" val="869448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89"/>
                                        </p:tgtEl>
                                        <p:attrNameLst>
                                          <p:attrName>style.visibility</p:attrName>
                                        </p:attrNameLst>
                                      </p:cBhvr>
                                      <p:to>
                                        <p:strVal val="visible"/>
                                      </p:to>
                                    </p:set>
                                  </p:childTnLst>
                                  <p:subTnLst>
                                    <p:set>
                                      <p:cBhvr override="childStyle">
                                        <p:cTn dur="1" fill="hold" display="0" masterRel="nextClick" afterEffect="1"/>
                                        <p:tgtEl>
                                          <p:spTgt spid="189"/>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86"/>
                                        </p:tgtEl>
                                        <p:attrNameLst>
                                          <p:attrName>style.visibility</p:attrName>
                                        </p:attrNameLst>
                                      </p:cBhvr>
                                      <p:to>
                                        <p:strVal val="visible"/>
                                      </p:to>
                                    </p:set>
                                  </p:childTnLst>
                                  <p:subTnLst>
                                    <p:set>
                                      <p:cBhvr override="childStyle">
                                        <p:cTn dur="1" fill="hold" display="0" masterRel="nextClick" afterEffect="1"/>
                                        <p:tgtEl>
                                          <p:spTgt spid="186"/>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18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5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1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 grpId="0" animBg="1"/>
      <p:bldP spid="153" grpId="0" autoUpdateAnimBg="0"/>
      <p:bldP spid="189" grpId="0" animBg="1"/>
      <p:bldP spid="190" grpId="0" autoUpdateAnimBg="0"/>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146</a:t>
            </a:fld>
            <a:endParaRPr lang="en-US" altLang="en-US"/>
          </a:p>
        </p:txBody>
      </p:sp>
      <p:sp>
        <p:nvSpPr>
          <p:cNvPr id="45059" name="Text Box 2"/>
          <p:cNvSpPr txBox="1">
            <a:spLocks noChangeArrowheads="1"/>
          </p:cNvSpPr>
          <p:nvPr/>
        </p:nvSpPr>
        <p:spPr bwMode="auto">
          <a:xfrm>
            <a:off x="441324" y="396875"/>
            <a:ext cx="802534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Physical Register Management</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 name="Group 3"/>
          <p:cNvGrpSpPr>
            <a:grpSpLocks/>
          </p:cNvGrpSpPr>
          <p:nvPr/>
        </p:nvGrpSpPr>
        <p:grpSpPr bwMode="auto">
          <a:xfrm>
            <a:off x="539750" y="4290286"/>
            <a:ext cx="6324601" cy="2209799"/>
            <a:chOff x="144" y="2592"/>
            <a:chExt cx="3984" cy="1392"/>
          </a:xfrm>
        </p:grpSpPr>
        <p:grpSp>
          <p:nvGrpSpPr>
            <p:cNvPr id="7" name="Group 4"/>
            <p:cNvGrpSpPr>
              <a:grpSpLocks/>
            </p:cNvGrpSpPr>
            <p:nvPr/>
          </p:nvGrpSpPr>
          <p:grpSpPr bwMode="auto">
            <a:xfrm>
              <a:off x="144" y="2832"/>
              <a:ext cx="3984" cy="1152"/>
              <a:chOff x="144" y="2928"/>
              <a:chExt cx="3984" cy="1152"/>
            </a:xfrm>
          </p:grpSpPr>
          <p:sp>
            <p:nvSpPr>
              <p:cNvPr id="9" name="Rectangle 5"/>
              <p:cNvSpPr>
                <a:spLocks noChangeArrowheads="1"/>
              </p:cNvSpPr>
              <p:nvPr/>
            </p:nvSpPr>
            <p:spPr bwMode="auto">
              <a:xfrm>
                <a:off x="672" y="2928"/>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op</a:t>
                </a:r>
              </a:p>
            </p:txBody>
          </p:sp>
          <p:sp>
            <p:nvSpPr>
              <p:cNvPr id="10" name="Rectangle 6"/>
              <p:cNvSpPr>
                <a:spLocks noChangeArrowheads="1"/>
              </p:cNvSpPr>
              <p:nvPr/>
            </p:nvSpPr>
            <p:spPr bwMode="auto">
              <a:xfrm>
                <a:off x="1104" y="2928"/>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p1</a:t>
                </a:r>
              </a:p>
            </p:txBody>
          </p:sp>
          <p:sp>
            <p:nvSpPr>
              <p:cNvPr id="11" name="Rectangle 7"/>
              <p:cNvSpPr>
                <a:spLocks noChangeArrowheads="1"/>
              </p:cNvSpPr>
              <p:nvPr/>
            </p:nvSpPr>
            <p:spPr bwMode="auto">
              <a:xfrm>
                <a:off x="1344" y="2928"/>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r>
                  <a:rPr lang="en-US" sz="1800" dirty="0">
                    <a:solidFill>
                      <a:prstClr val="black"/>
                    </a:solidFill>
                    <a:latin typeface="Verdana" charset="0"/>
                    <a:ea typeface="ＭＳ Ｐゴシック"/>
                    <a:cs typeface="ＭＳ Ｐゴシック"/>
                  </a:rPr>
                  <a:t>PR1</a:t>
                </a:r>
              </a:p>
            </p:txBody>
          </p:sp>
          <p:sp>
            <p:nvSpPr>
              <p:cNvPr id="12" name="Rectangle 8"/>
              <p:cNvSpPr>
                <a:spLocks noChangeArrowheads="1"/>
              </p:cNvSpPr>
              <p:nvPr/>
            </p:nvSpPr>
            <p:spPr bwMode="auto">
              <a:xfrm>
                <a:off x="1872" y="2928"/>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p2</a:t>
                </a:r>
              </a:p>
            </p:txBody>
          </p:sp>
          <p:sp>
            <p:nvSpPr>
              <p:cNvPr id="13" name="Rectangle 9"/>
              <p:cNvSpPr>
                <a:spLocks noChangeArrowheads="1"/>
              </p:cNvSpPr>
              <p:nvPr/>
            </p:nvSpPr>
            <p:spPr bwMode="auto">
              <a:xfrm>
                <a:off x="2112" y="2928"/>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r>
                  <a:rPr lang="en-US" sz="1800" dirty="0">
                    <a:solidFill>
                      <a:prstClr val="black"/>
                    </a:solidFill>
                    <a:latin typeface="Verdana" charset="0"/>
                    <a:ea typeface="ＭＳ Ｐゴシック"/>
                    <a:cs typeface="ＭＳ Ｐゴシック"/>
                  </a:rPr>
                  <a:t>PR2</a:t>
                </a:r>
              </a:p>
            </p:txBody>
          </p:sp>
          <p:sp>
            <p:nvSpPr>
              <p:cNvPr id="14" name="Rectangle 10"/>
              <p:cNvSpPr>
                <a:spLocks noChangeArrowheads="1"/>
              </p:cNvSpPr>
              <p:nvPr/>
            </p:nvSpPr>
            <p:spPr bwMode="auto">
              <a:xfrm>
                <a:off x="432" y="2928"/>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ex</a:t>
                </a:r>
              </a:p>
            </p:txBody>
          </p:sp>
          <p:sp>
            <p:nvSpPr>
              <p:cNvPr id="15" name="Rectangle 11"/>
              <p:cNvSpPr>
                <a:spLocks noChangeArrowheads="1"/>
              </p:cNvSpPr>
              <p:nvPr/>
            </p:nvSpPr>
            <p:spPr bwMode="auto">
              <a:xfrm>
                <a:off x="144" y="2928"/>
                <a:ext cx="28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use</a:t>
                </a:r>
              </a:p>
            </p:txBody>
          </p:sp>
          <p:sp>
            <p:nvSpPr>
              <p:cNvPr id="16" name="Rectangle 12"/>
              <p:cNvSpPr>
                <a:spLocks noChangeArrowheads="1"/>
              </p:cNvSpPr>
              <p:nvPr/>
            </p:nvSpPr>
            <p:spPr bwMode="auto">
              <a:xfrm>
                <a:off x="672" y="3072"/>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7" name="Rectangle 13"/>
              <p:cNvSpPr>
                <a:spLocks noChangeArrowheads="1"/>
              </p:cNvSpPr>
              <p:nvPr/>
            </p:nvSpPr>
            <p:spPr bwMode="auto">
              <a:xfrm>
                <a:off x="1104" y="3072"/>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8" name="Rectangle 14"/>
              <p:cNvSpPr>
                <a:spLocks noChangeArrowheads="1"/>
              </p:cNvSpPr>
              <p:nvPr/>
            </p:nvSpPr>
            <p:spPr bwMode="auto">
              <a:xfrm>
                <a:off x="1344" y="3072"/>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9" name="Rectangle 15"/>
              <p:cNvSpPr>
                <a:spLocks noChangeArrowheads="1"/>
              </p:cNvSpPr>
              <p:nvPr/>
            </p:nvSpPr>
            <p:spPr bwMode="auto">
              <a:xfrm>
                <a:off x="1872" y="3072"/>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20" name="Rectangle 16"/>
              <p:cNvSpPr>
                <a:spLocks noChangeArrowheads="1"/>
              </p:cNvSpPr>
              <p:nvPr/>
            </p:nvSpPr>
            <p:spPr bwMode="auto">
              <a:xfrm>
                <a:off x="2112" y="3072"/>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21" name="Rectangle 17"/>
              <p:cNvSpPr>
                <a:spLocks noChangeArrowheads="1"/>
              </p:cNvSpPr>
              <p:nvPr/>
            </p:nvSpPr>
            <p:spPr bwMode="auto">
              <a:xfrm>
                <a:off x="432" y="3072"/>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22" name="Rectangle 18"/>
              <p:cNvSpPr>
                <a:spLocks noChangeArrowheads="1"/>
              </p:cNvSpPr>
              <p:nvPr/>
            </p:nvSpPr>
            <p:spPr bwMode="auto">
              <a:xfrm>
                <a:off x="144" y="3072"/>
                <a:ext cx="28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23" name="Rectangle 19"/>
              <p:cNvSpPr>
                <a:spLocks noChangeArrowheads="1"/>
              </p:cNvSpPr>
              <p:nvPr/>
            </p:nvSpPr>
            <p:spPr bwMode="auto">
              <a:xfrm>
                <a:off x="672" y="3216"/>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24" name="Rectangle 20"/>
              <p:cNvSpPr>
                <a:spLocks noChangeArrowheads="1"/>
              </p:cNvSpPr>
              <p:nvPr/>
            </p:nvSpPr>
            <p:spPr bwMode="auto">
              <a:xfrm>
                <a:off x="1104" y="3216"/>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25" name="Rectangle 21"/>
              <p:cNvSpPr>
                <a:spLocks noChangeArrowheads="1"/>
              </p:cNvSpPr>
              <p:nvPr/>
            </p:nvSpPr>
            <p:spPr bwMode="auto">
              <a:xfrm>
                <a:off x="1344" y="3216"/>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26" name="Rectangle 22"/>
              <p:cNvSpPr>
                <a:spLocks noChangeArrowheads="1"/>
              </p:cNvSpPr>
              <p:nvPr/>
            </p:nvSpPr>
            <p:spPr bwMode="auto">
              <a:xfrm>
                <a:off x="1872" y="3216"/>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27" name="Rectangle 23"/>
              <p:cNvSpPr>
                <a:spLocks noChangeArrowheads="1"/>
              </p:cNvSpPr>
              <p:nvPr/>
            </p:nvSpPr>
            <p:spPr bwMode="auto">
              <a:xfrm>
                <a:off x="2112" y="3216"/>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28" name="Rectangle 24"/>
              <p:cNvSpPr>
                <a:spLocks noChangeArrowheads="1"/>
              </p:cNvSpPr>
              <p:nvPr/>
            </p:nvSpPr>
            <p:spPr bwMode="auto">
              <a:xfrm>
                <a:off x="432" y="3216"/>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29" name="Rectangle 25"/>
              <p:cNvSpPr>
                <a:spLocks noChangeArrowheads="1"/>
              </p:cNvSpPr>
              <p:nvPr/>
            </p:nvSpPr>
            <p:spPr bwMode="auto">
              <a:xfrm>
                <a:off x="144" y="3216"/>
                <a:ext cx="28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30" name="Rectangle 26"/>
              <p:cNvSpPr>
                <a:spLocks noChangeArrowheads="1"/>
              </p:cNvSpPr>
              <p:nvPr/>
            </p:nvSpPr>
            <p:spPr bwMode="auto">
              <a:xfrm>
                <a:off x="672" y="3360"/>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31" name="Rectangle 27"/>
              <p:cNvSpPr>
                <a:spLocks noChangeArrowheads="1"/>
              </p:cNvSpPr>
              <p:nvPr/>
            </p:nvSpPr>
            <p:spPr bwMode="auto">
              <a:xfrm>
                <a:off x="1104" y="3360"/>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32" name="Rectangle 28"/>
              <p:cNvSpPr>
                <a:spLocks noChangeArrowheads="1"/>
              </p:cNvSpPr>
              <p:nvPr/>
            </p:nvSpPr>
            <p:spPr bwMode="auto">
              <a:xfrm>
                <a:off x="1344" y="3360"/>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33" name="Rectangle 29"/>
              <p:cNvSpPr>
                <a:spLocks noChangeArrowheads="1"/>
              </p:cNvSpPr>
              <p:nvPr/>
            </p:nvSpPr>
            <p:spPr bwMode="auto">
              <a:xfrm>
                <a:off x="1872" y="3360"/>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34" name="Rectangle 30"/>
              <p:cNvSpPr>
                <a:spLocks noChangeArrowheads="1"/>
              </p:cNvSpPr>
              <p:nvPr/>
            </p:nvSpPr>
            <p:spPr bwMode="auto">
              <a:xfrm>
                <a:off x="2112" y="3360"/>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35" name="Rectangle 31"/>
              <p:cNvSpPr>
                <a:spLocks noChangeArrowheads="1"/>
              </p:cNvSpPr>
              <p:nvPr/>
            </p:nvSpPr>
            <p:spPr bwMode="auto">
              <a:xfrm>
                <a:off x="432" y="3360"/>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36" name="Rectangle 32"/>
              <p:cNvSpPr>
                <a:spLocks noChangeArrowheads="1"/>
              </p:cNvSpPr>
              <p:nvPr/>
            </p:nvSpPr>
            <p:spPr bwMode="auto">
              <a:xfrm>
                <a:off x="144" y="3360"/>
                <a:ext cx="28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37" name="Rectangle 33"/>
              <p:cNvSpPr>
                <a:spLocks noChangeArrowheads="1"/>
              </p:cNvSpPr>
              <p:nvPr/>
            </p:nvSpPr>
            <p:spPr bwMode="auto">
              <a:xfrm>
                <a:off x="672" y="3504"/>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38" name="Rectangle 34"/>
              <p:cNvSpPr>
                <a:spLocks noChangeArrowheads="1"/>
              </p:cNvSpPr>
              <p:nvPr/>
            </p:nvSpPr>
            <p:spPr bwMode="auto">
              <a:xfrm>
                <a:off x="1104" y="3504"/>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39" name="Rectangle 35"/>
              <p:cNvSpPr>
                <a:spLocks noChangeArrowheads="1"/>
              </p:cNvSpPr>
              <p:nvPr/>
            </p:nvSpPr>
            <p:spPr bwMode="auto">
              <a:xfrm>
                <a:off x="1344" y="3504"/>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40" name="Rectangle 36"/>
              <p:cNvSpPr>
                <a:spLocks noChangeArrowheads="1"/>
              </p:cNvSpPr>
              <p:nvPr/>
            </p:nvSpPr>
            <p:spPr bwMode="auto">
              <a:xfrm>
                <a:off x="1872" y="3504"/>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41" name="Rectangle 37"/>
              <p:cNvSpPr>
                <a:spLocks noChangeArrowheads="1"/>
              </p:cNvSpPr>
              <p:nvPr/>
            </p:nvSpPr>
            <p:spPr bwMode="auto">
              <a:xfrm>
                <a:off x="2112" y="3504"/>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42" name="Rectangle 38"/>
              <p:cNvSpPr>
                <a:spLocks noChangeArrowheads="1"/>
              </p:cNvSpPr>
              <p:nvPr/>
            </p:nvSpPr>
            <p:spPr bwMode="auto">
              <a:xfrm>
                <a:off x="432" y="3504"/>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43" name="Rectangle 39"/>
              <p:cNvSpPr>
                <a:spLocks noChangeArrowheads="1"/>
              </p:cNvSpPr>
              <p:nvPr/>
            </p:nvSpPr>
            <p:spPr bwMode="auto">
              <a:xfrm>
                <a:off x="144" y="3504"/>
                <a:ext cx="28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44" name="Rectangle 40"/>
              <p:cNvSpPr>
                <a:spLocks noChangeArrowheads="1"/>
              </p:cNvSpPr>
              <p:nvPr/>
            </p:nvSpPr>
            <p:spPr bwMode="auto">
              <a:xfrm>
                <a:off x="672" y="3648"/>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45" name="Rectangle 41"/>
              <p:cNvSpPr>
                <a:spLocks noChangeArrowheads="1"/>
              </p:cNvSpPr>
              <p:nvPr/>
            </p:nvSpPr>
            <p:spPr bwMode="auto">
              <a:xfrm>
                <a:off x="1104" y="3648"/>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46" name="Rectangle 42"/>
              <p:cNvSpPr>
                <a:spLocks noChangeArrowheads="1"/>
              </p:cNvSpPr>
              <p:nvPr/>
            </p:nvSpPr>
            <p:spPr bwMode="auto">
              <a:xfrm>
                <a:off x="1344" y="3648"/>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47" name="Rectangle 43"/>
              <p:cNvSpPr>
                <a:spLocks noChangeArrowheads="1"/>
              </p:cNvSpPr>
              <p:nvPr/>
            </p:nvSpPr>
            <p:spPr bwMode="auto">
              <a:xfrm>
                <a:off x="1872" y="3648"/>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48" name="Rectangle 44"/>
              <p:cNvSpPr>
                <a:spLocks noChangeArrowheads="1"/>
              </p:cNvSpPr>
              <p:nvPr/>
            </p:nvSpPr>
            <p:spPr bwMode="auto">
              <a:xfrm>
                <a:off x="2112" y="3648"/>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49" name="Rectangle 45"/>
              <p:cNvSpPr>
                <a:spLocks noChangeArrowheads="1"/>
              </p:cNvSpPr>
              <p:nvPr/>
            </p:nvSpPr>
            <p:spPr bwMode="auto">
              <a:xfrm>
                <a:off x="432" y="3648"/>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50" name="Rectangle 46"/>
              <p:cNvSpPr>
                <a:spLocks noChangeArrowheads="1"/>
              </p:cNvSpPr>
              <p:nvPr/>
            </p:nvSpPr>
            <p:spPr bwMode="auto">
              <a:xfrm>
                <a:off x="144" y="3648"/>
                <a:ext cx="28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51" name="Rectangle 47"/>
              <p:cNvSpPr>
                <a:spLocks noChangeArrowheads="1"/>
              </p:cNvSpPr>
              <p:nvPr/>
            </p:nvSpPr>
            <p:spPr bwMode="auto">
              <a:xfrm>
                <a:off x="672" y="3792"/>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52" name="Rectangle 48"/>
              <p:cNvSpPr>
                <a:spLocks noChangeArrowheads="1"/>
              </p:cNvSpPr>
              <p:nvPr/>
            </p:nvSpPr>
            <p:spPr bwMode="auto">
              <a:xfrm>
                <a:off x="1104" y="3792"/>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53" name="Rectangle 49"/>
              <p:cNvSpPr>
                <a:spLocks noChangeArrowheads="1"/>
              </p:cNvSpPr>
              <p:nvPr/>
            </p:nvSpPr>
            <p:spPr bwMode="auto">
              <a:xfrm>
                <a:off x="1344" y="3792"/>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54" name="Rectangle 50"/>
              <p:cNvSpPr>
                <a:spLocks noChangeArrowheads="1"/>
              </p:cNvSpPr>
              <p:nvPr/>
            </p:nvSpPr>
            <p:spPr bwMode="auto">
              <a:xfrm>
                <a:off x="1872" y="3792"/>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55" name="Rectangle 51"/>
              <p:cNvSpPr>
                <a:spLocks noChangeArrowheads="1"/>
              </p:cNvSpPr>
              <p:nvPr/>
            </p:nvSpPr>
            <p:spPr bwMode="auto">
              <a:xfrm>
                <a:off x="2112" y="3792"/>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56" name="Rectangle 52"/>
              <p:cNvSpPr>
                <a:spLocks noChangeArrowheads="1"/>
              </p:cNvSpPr>
              <p:nvPr/>
            </p:nvSpPr>
            <p:spPr bwMode="auto">
              <a:xfrm>
                <a:off x="432" y="3792"/>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57" name="Rectangle 53"/>
              <p:cNvSpPr>
                <a:spLocks noChangeArrowheads="1"/>
              </p:cNvSpPr>
              <p:nvPr/>
            </p:nvSpPr>
            <p:spPr bwMode="auto">
              <a:xfrm>
                <a:off x="144" y="3792"/>
                <a:ext cx="28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58" name="Rectangle 54"/>
              <p:cNvSpPr>
                <a:spLocks noChangeArrowheads="1"/>
              </p:cNvSpPr>
              <p:nvPr/>
            </p:nvSpPr>
            <p:spPr bwMode="auto">
              <a:xfrm>
                <a:off x="672" y="3936"/>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59" name="Rectangle 55"/>
              <p:cNvSpPr>
                <a:spLocks noChangeArrowheads="1"/>
              </p:cNvSpPr>
              <p:nvPr/>
            </p:nvSpPr>
            <p:spPr bwMode="auto">
              <a:xfrm>
                <a:off x="1104" y="3936"/>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60" name="Rectangle 56"/>
              <p:cNvSpPr>
                <a:spLocks noChangeArrowheads="1"/>
              </p:cNvSpPr>
              <p:nvPr/>
            </p:nvSpPr>
            <p:spPr bwMode="auto">
              <a:xfrm>
                <a:off x="1344" y="3936"/>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61" name="Rectangle 57"/>
              <p:cNvSpPr>
                <a:spLocks noChangeArrowheads="1"/>
              </p:cNvSpPr>
              <p:nvPr/>
            </p:nvSpPr>
            <p:spPr bwMode="auto">
              <a:xfrm>
                <a:off x="1872" y="3936"/>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62" name="Rectangle 58"/>
              <p:cNvSpPr>
                <a:spLocks noChangeArrowheads="1"/>
              </p:cNvSpPr>
              <p:nvPr/>
            </p:nvSpPr>
            <p:spPr bwMode="auto">
              <a:xfrm>
                <a:off x="2112" y="3936"/>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63" name="Rectangle 59"/>
              <p:cNvSpPr>
                <a:spLocks noChangeArrowheads="1"/>
              </p:cNvSpPr>
              <p:nvPr/>
            </p:nvSpPr>
            <p:spPr bwMode="auto">
              <a:xfrm>
                <a:off x="2640" y="2928"/>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r>
                  <a:rPr lang="en-US" sz="1800" dirty="0">
                    <a:solidFill>
                      <a:prstClr val="black"/>
                    </a:solidFill>
                    <a:latin typeface="Verdana" charset="0"/>
                    <a:ea typeface="ＭＳ Ｐゴシック"/>
                    <a:cs typeface="ＭＳ Ｐゴシック"/>
                  </a:rPr>
                  <a:t>Rd</a:t>
                </a:r>
              </a:p>
            </p:txBody>
          </p:sp>
          <p:sp>
            <p:nvSpPr>
              <p:cNvPr id="64" name="Rectangle 60"/>
              <p:cNvSpPr>
                <a:spLocks noChangeArrowheads="1"/>
              </p:cNvSpPr>
              <p:nvPr/>
            </p:nvSpPr>
            <p:spPr bwMode="auto">
              <a:xfrm>
                <a:off x="2640" y="3072"/>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65" name="Rectangle 61"/>
              <p:cNvSpPr>
                <a:spLocks noChangeArrowheads="1"/>
              </p:cNvSpPr>
              <p:nvPr/>
            </p:nvSpPr>
            <p:spPr bwMode="auto">
              <a:xfrm>
                <a:off x="2640" y="3216"/>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66" name="Rectangle 62"/>
              <p:cNvSpPr>
                <a:spLocks noChangeArrowheads="1"/>
              </p:cNvSpPr>
              <p:nvPr/>
            </p:nvSpPr>
            <p:spPr bwMode="auto">
              <a:xfrm>
                <a:off x="2640" y="3360"/>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67" name="Rectangle 63"/>
              <p:cNvSpPr>
                <a:spLocks noChangeArrowheads="1"/>
              </p:cNvSpPr>
              <p:nvPr/>
            </p:nvSpPr>
            <p:spPr bwMode="auto">
              <a:xfrm>
                <a:off x="2640" y="3504"/>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68" name="Rectangle 64"/>
              <p:cNvSpPr>
                <a:spLocks noChangeArrowheads="1"/>
              </p:cNvSpPr>
              <p:nvPr/>
            </p:nvSpPr>
            <p:spPr bwMode="auto">
              <a:xfrm>
                <a:off x="2640" y="3648"/>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69" name="Rectangle 65"/>
              <p:cNvSpPr>
                <a:spLocks noChangeArrowheads="1"/>
              </p:cNvSpPr>
              <p:nvPr/>
            </p:nvSpPr>
            <p:spPr bwMode="auto">
              <a:xfrm>
                <a:off x="2640" y="3792"/>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70" name="Rectangle 66"/>
              <p:cNvSpPr>
                <a:spLocks noChangeArrowheads="1"/>
              </p:cNvSpPr>
              <p:nvPr/>
            </p:nvSpPr>
            <p:spPr bwMode="auto">
              <a:xfrm>
                <a:off x="2640" y="3936"/>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71" name="Rectangle 67"/>
              <p:cNvSpPr>
                <a:spLocks noChangeArrowheads="1"/>
              </p:cNvSpPr>
              <p:nvPr/>
            </p:nvSpPr>
            <p:spPr bwMode="auto">
              <a:xfrm>
                <a:off x="432" y="3936"/>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72" name="Rectangle 68"/>
              <p:cNvSpPr>
                <a:spLocks noChangeArrowheads="1"/>
              </p:cNvSpPr>
              <p:nvPr/>
            </p:nvSpPr>
            <p:spPr bwMode="auto">
              <a:xfrm>
                <a:off x="144" y="3936"/>
                <a:ext cx="28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73" name="Rectangle 69"/>
              <p:cNvSpPr>
                <a:spLocks noChangeArrowheads="1"/>
              </p:cNvSpPr>
              <p:nvPr/>
            </p:nvSpPr>
            <p:spPr bwMode="auto">
              <a:xfrm>
                <a:off x="3600" y="2928"/>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r>
                  <a:rPr lang="en-US" sz="1800" dirty="0" err="1">
                    <a:solidFill>
                      <a:prstClr val="black"/>
                    </a:solidFill>
                    <a:latin typeface="Verdana" charset="0"/>
                    <a:ea typeface="ＭＳ Ｐゴシック"/>
                    <a:cs typeface="ＭＳ Ｐゴシック"/>
                  </a:rPr>
                  <a:t>PRd</a:t>
                </a:r>
                <a:endParaRPr lang="en-US" sz="1800" dirty="0">
                  <a:solidFill>
                    <a:prstClr val="black"/>
                  </a:solidFill>
                  <a:latin typeface="Verdana" charset="0"/>
                  <a:ea typeface="ＭＳ Ｐゴシック"/>
                  <a:cs typeface="ＭＳ Ｐゴシック"/>
                </a:endParaRPr>
              </a:p>
            </p:txBody>
          </p:sp>
          <p:sp>
            <p:nvSpPr>
              <p:cNvPr id="74" name="Rectangle 70"/>
              <p:cNvSpPr>
                <a:spLocks noChangeArrowheads="1"/>
              </p:cNvSpPr>
              <p:nvPr/>
            </p:nvSpPr>
            <p:spPr bwMode="auto">
              <a:xfrm>
                <a:off x="3600" y="3072"/>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75" name="Rectangle 71"/>
              <p:cNvSpPr>
                <a:spLocks noChangeArrowheads="1"/>
              </p:cNvSpPr>
              <p:nvPr/>
            </p:nvSpPr>
            <p:spPr bwMode="auto">
              <a:xfrm>
                <a:off x="3600" y="3216"/>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76" name="Rectangle 72"/>
              <p:cNvSpPr>
                <a:spLocks noChangeArrowheads="1"/>
              </p:cNvSpPr>
              <p:nvPr/>
            </p:nvSpPr>
            <p:spPr bwMode="auto">
              <a:xfrm>
                <a:off x="3600" y="3360"/>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77" name="Rectangle 73"/>
              <p:cNvSpPr>
                <a:spLocks noChangeArrowheads="1"/>
              </p:cNvSpPr>
              <p:nvPr/>
            </p:nvSpPr>
            <p:spPr bwMode="auto">
              <a:xfrm>
                <a:off x="3600" y="3504"/>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78" name="Rectangle 74"/>
              <p:cNvSpPr>
                <a:spLocks noChangeArrowheads="1"/>
              </p:cNvSpPr>
              <p:nvPr/>
            </p:nvSpPr>
            <p:spPr bwMode="auto">
              <a:xfrm>
                <a:off x="3600" y="3648"/>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79" name="Rectangle 75"/>
              <p:cNvSpPr>
                <a:spLocks noChangeArrowheads="1"/>
              </p:cNvSpPr>
              <p:nvPr/>
            </p:nvSpPr>
            <p:spPr bwMode="auto">
              <a:xfrm>
                <a:off x="3600" y="3792"/>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80" name="Rectangle 76"/>
              <p:cNvSpPr>
                <a:spLocks noChangeArrowheads="1"/>
              </p:cNvSpPr>
              <p:nvPr/>
            </p:nvSpPr>
            <p:spPr bwMode="auto">
              <a:xfrm>
                <a:off x="3600" y="3936"/>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81" name="Rectangle 77"/>
              <p:cNvSpPr>
                <a:spLocks noChangeArrowheads="1"/>
              </p:cNvSpPr>
              <p:nvPr/>
            </p:nvSpPr>
            <p:spPr bwMode="auto">
              <a:xfrm>
                <a:off x="3072" y="2928"/>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r>
                  <a:rPr lang="en-US" sz="1800" dirty="0" err="1">
                    <a:solidFill>
                      <a:prstClr val="black"/>
                    </a:solidFill>
                    <a:latin typeface="Verdana" charset="0"/>
                    <a:ea typeface="ＭＳ Ｐゴシック"/>
                    <a:cs typeface="ＭＳ Ｐゴシック"/>
                  </a:rPr>
                  <a:t>LPRd</a:t>
                </a:r>
                <a:endParaRPr lang="en-US" sz="1800" dirty="0">
                  <a:solidFill>
                    <a:prstClr val="black"/>
                  </a:solidFill>
                  <a:latin typeface="Verdana" charset="0"/>
                  <a:ea typeface="ＭＳ Ｐゴシック"/>
                  <a:cs typeface="ＭＳ Ｐゴシック"/>
                </a:endParaRPr>
              </a:p>
            </p:txBody>
          </p:sp>
          <p:sp>
            <p:nvSpPr>
              <p:cNvPr id="82" name="Rectangle 78"/>
              <p:cNvSpPr>
                <a:spLocks noChangeArrowheads="1"/>
              </p:cNvSpPr>
              <p:nvPr/>
            </p:nvSpPr>
            <p:spPr bwMode="auto">
              <a:xfrm>
                <a:off x="3072" y="3072"/>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83" name="Rectangle 79"/>
              <p:cNvSpPr>
                <a:spLocks noChangeArrowheads="1"/>
              </p:cNvSpPr>
              <p:nvPr/>
            </p:nvSpPr>
            <p:spPr bwMode="auto">
              <a:xfrm>
                <a:off x="3072" y="3216"/>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84" name="Rectangle 80"/>
              <p:cNvSpPr>
                <a:spLocks noChangeArrowheads="1"/>
              </p:cNvSpPr>
              <p:nvPr/>
            </p:nvSpPr>
            <p:spPr bwMode="auto">
              <a:xfrm>
                <a:off x="3072" y="3360"/>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85" name="Rectangle 81"/>
              <p:cNvSpPr>
                <a:spLocks noChangeArrowheads="1"/>
              </p:cNvSpPr>
              <p:nvPr/>
            </p:nvSpPr>
            <p:spPr bwMode="auto">
              <a:xfrm>
                <a:off x="3072" y="3504"/>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86" name="Rectangle 82"/>
              <p:cNvSpPr>
                <a:spLocks noChangeArrowheads="1"/>
              </p:cNvSpPr>
              <p:nvPr/>
            </p:nvSpPr>
            <p:spPr bwMode="auto">
              <a:xfrm>
                <a:off x="3072" y="3648"/>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87" name="Rectangle 83"/>
              <p:cNvSpPr>
                <a:spLocks noChangeArrowheads="1"/>
              </p:cNvSpPr>
              <p:nvPr/>
            </p:nvSpPr>
            <p:spPr bwMode="auto">
              <a:xfrm>
                <a:off x="3072" y="3792"/>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88" name="Rectangle 84"/>
              <p:cNvSpPr>
                <a:spLocks noChangeArrowheads="1"/>
              </p:cNvSpPr>
              <p:nvPr/>
            </p:nvSpPr>
            <p:spPr bwMode="auto">
              <a:xfrm>
                <a:off x="3072" y="3936"/>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grpSp>
        <p:sp>
          <p:nvSpPr>
            <p:cNvPr id="8" name="Text Box 85"/>
            <p:cNvSpPr txBox="1">
              <a:spLocks noChangeArrowheads="1"/>
            </p:cNvSpPr>
            <p:nvPr/>
          </p:nvSpPr>
          <p:spPr bwMode="auto">
            <a:xfrm>
              <a:off x="372" y="2592"/>
              <a:ext cx="473" cy="233"/>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i="1" dirty="0">
                  <a:solidFill>
                    <a:prstClr val="black"/>
                  </a:solidFill>
                  <a:latin typeface="Verdana" charset="0"/>
                  <a:ea typeface="ＭＳ Ｐゴシック"/>
                  <a:cs typeface="ＭＳ Ｐゴシック"/>
                </a:rPr>
                <a:t>ROB</a:t>
              </a:r>
            </a:p>
          </p:txBody>
        </p:sp>
      </p:grpSp>
      <p:sp>
        <p:nvSpPr>
          <p:cNvPr id="89" name="Rectangle 86"/>
          <p:cNvSpPr>
            <a:spLocks noChangeArrowheads="1"/>
          </p:cNvSpPr>
          <p:nvPr/>
        </p:nvSpPr>
        <p:spPr bwMode="auto">
          <a:xfrm>
            <a:off x="6559550" y="1928086"/>
            <a:ext cx="2895600" cy="2057400"/>
          </a:xfrm>
          <a:prstGeom prst="rect">
            <a:avLst/>
          </a:prstGeom>
          <a:noFill/>
          <a:ln w="9525">
            <a:noFill/>
            <a:miter lim="800000"/>
            <a:headEnd/>
            <a:tailEnd/>
          </a:ln>
          <a:effectLst/>
        </p:spPr>
        <p:txBody>
          <a:bodyPr>
            <a:prstTxWarp prst="textNoShape">
              <a:avLst/>
            </a:prstTxWarp>
          </a:bodyPr>
          <a:lstStyle/>
          <a:p>
            <a:pPr marL="285750" indent="-285750" eaLnBrk="1" hangingPunct="1">
              <a:lnSpc>
                <a:spcPct val="80000"/>
              </a:lnSpc>
              <a:spcBef>
                <a:spcPct val="30000"/>
              </a:spcBef>
              <a:buSzPct val="100000"/>
            </a:pPr>
            <a:r>
              <a:rPr lang="en-US" sz="2400" dirty="0">
                <a:solidFill>
                  <a:prstClr val="black"/>
                </a:solidFill>
                <a:latin typeface="Verdana" charset="0"/>
                <a:ea typeface="ＭＳ Ｐゴシック"/>
                <a:cs typeface="ＭＳ Ｐゴシック"/>
              </a:rPr>
              <a:t>ld x1, 0(x3)</a:t>
            </a:r>
          </a:p>
          <a:p>
            <a:pPr marL="285750" indent="-285750" eaLnBrk="1" hangingPunct="1">
              <a:lnSpc>
                <a:spcPct val="80000"/>
              </a:lnSpc>
              <a:spcBef>
                <a:spcPct val="30000"/>
              </a:spcBef>
              <a:buSzPct val="100000"/>
            </a:pPr>
            <a:r>
              <a:rPr lang="en-US" sz="2400" dirty="0" err="1">
                <a:solidFill>
                  <a:prstClr val="black"/>
                </a:solidFill>
                <a:latin typeface="Verdana" charset="0"/>
                <a:ea typeface="ＭＳ Ｐゴシック"/>
                <a:cs typeface="ＭＳ Ｐゴシック"/>
              </a:rPr>
              <a:t>addi</a:t>
            </a:r>
            <a:r>
              <a:rPr lang="en-US" sz="2400" dirty="0">
                <a:solidFill>
                  <a:prstClr val="black"/>
                </a:solidFill>
                <a:latin typeface="Verdana" charset="0"/>
                <a:ea typeface="ＭＳ Ｐゴシック"/>
                <a:cs typeface="ＭＳ Ｐゴシック"/>
              </a:rPr>
              <a:t> x3, x1, #4</a:t>
            </a:r>
          </a:p>
          <a:p>
            <a:pPr marL="285750" indent="-285750" eaLnBrk="1" hangingPunct="1">
              <a:lnSpc>
                <a:spcPct val="80000"/>
              </a:lnSpc>
              <a:spcBef>
                <a:spcPct val="30000"/>
              </a:spcBef>
              <a:buSzPct val="100000"/>
            </a:pPr>
            <a:r>
              <a:rPr lang="en-US" sz="2400" dirty="0">
                <a:solidFill>
                  <a:prstClr val="black"/>
                </a:solidFill>
                <a:latin typeface="Verdana" charset="0"/>
                <a:ea typeface="ＭＳ Ｐゴシック"/>
                <a:cs typeface="ＭＳ Ｐゴシック"/>
              </a:rPr>
              <a:t>sub x6, x7, x6</a:t>
            </a:r>
          </a:p>
          <a:p>
            <a:pPr marL="285750" indent="-285750" eaLnBrk="1" hangingPunct="1">
              <a:lnSpc>
                <a:spcPct val="80000"/>
              </a:lnSpc>
              <a:spcBef>
                <a:spcPct val="30000"/>
              </a:spcBef>
              <a:buSzPct val="100000"/>
            </a:pPr>
            <a:r>
              <a:rPr lang="en-US" sz="2400" dirty="0">
                <a:solidFill>
                  <a:prstClr val="black"/>
                </a:solidFill>
                <a:latin typeface="Verdana" charset="0"/>
                <a:ea typeface="ＭＳ Ｐゴシック"/>
                <a:cs typeface="ＭＳ Ｐゴシック"/>
              </a:rPr>
              <a:t>add x3, x3, x6</a:t>
            </a:r>
          </a:p>
          <a:p>
            <a:pPr marL="285750" indent="-285750" eaLnBrk="1" hangingPunct="1">
              <a:lnSpc>
                <a:spcPct val="80000"/>
              </a:lnSpc>
              <a:spcBef>
                <a:spcPct val="30000"/>
              </a:spcBef>
              <a:buSzPct val="100000"/>
            </a:pPr>
            <a:r>
              <a:rPr lang="en-US" sz="2400" dirty="0">
                <a:solidFill>
                  <a:prstClr val="black"/>
                </a:solidFill>
                <a:latin typeface="Verdana" charset="0"/>
                <a:ea typeface="ＭＳ Ｐゴシック"/>
                <a:cs typeface="ＭＳ Ｐゴシック"/>
              </a:rPr>
              <a:t>ld x6, 0(x1)</a:t>
            </a:r>
          </a:p>
        </p:txBody>
      </p:sp>
      <p:grpSp>
        <p:nvGrpSpPr>
          <p:cNvPr id="90" name="Group 87"/>
          <p:cNvGrpSpPr>
            <a:grpSpLocks/>
          </p:cNvGrpSpPr>
          <p:nvPr/>
        </p:nvGrpSpPr>
        <p:grpSpPr bwMode="auto">
          <a:xfrm>
            <a:off x="5095875" y="1237524"/>
            <a:ext cx="1273175" cy="3052762"/>
            <a:chOff x="3014" y="669"/>
            <a:chExt cx="802" cy="1923"/>
          </a:xfrm>
        </p:grpSpPr>
        <p:sp>
          <p:nvSpPr>
            <p:cNvPr id="91" name="Text Box 88"/>
            <p:cNvSpPr txBox="1">
              <a:spLocks noChangeArrowheads="1"/>
            </p:cNvSpPr>
            <p:nvPr/>
          </p:nvSpPr>
          <p:spPr bwMode="auto">
            <a:xfrm>
              <a:off x="3014" y="669"/>
              <a:ext cx="802" cy="250"/>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2000" i="1" dirty="0">
                  <a:solidFill>
                    <a:prstClr val="black"/>
                  </a:solidFill>
                  <a:latin typeface="Verdana" charset="0"/>
                  <a:ea typeface="ＭＳ Ｐゴシック"/>
                  <a:cs typeface="ＭＳ Ｐゴシック"/>
                </a:rPr>
                <a:t>Free List</a:t>
              </a:r>
            </a:p>
          </p:txBody>
        </p:sp>
        <p:sp>
          <p:nvSpPr>
            <p:cNvPr id="92" name="Rectangle 89"/>
            <p:cNvSpPr>
              <a:spLocks noChangeArrowheads="1"/>
            </p:cNvSpPr>
            <p:nvPr/>
          </p:nvSpPr>
          <p:spPr bwMode="auto">
            <a:xfrm>
              <a:off x="3168" y="1632"/>
              <a:ext cx="430"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93" name="Rectangle 90"/>
            <p:cNvSpPr>
              <a:spLocks noChangeArrowheads="1"/>
            </p:cNvSpPr>
            <p:nvPr/>
          </p:nvSpPr>
          <p:spPr bwMode="auto">
            <a:xfrm>
              <a:off x="3168" y="1776"/>
              <a:ext cx="430"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94" name="Rectangle 91"/>
            <p:cNvSpPr>
              <a:spLocks noChangeArrowheads="1"/>
            </p:cNvSpPr>
            <p:nvPr/>
          </p:nvSpPr>
          <p:spPr bwMode="auto">
            <a:xfrm>
              <a:off x="3168" y="1920"/>
              <a:ext cx="430"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95" name="Rectangle 92"/>
            <p:cNvSpPr>
              <a:spLocks noChangeArrowheads="1"/>
            </p:cNvSpPr>
            <p:nvPr/>
          </p:nvSpPr>
          <p:spPr bwMode="auto">
            <a:xfrm>
              <a:off x="3168" y="912"/>
              <a:ext cx="430"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P0</a:t>
              </a:r>
            </a:p>
          </p:txBody>
        </p:sp>
        <p:sp>
          <p:nvSpPr>
            <p:cNvPr id="96" name="Rectangle 93"/>
            <p:cNvSpPr>
              <a:spLocks noChangeArrowheads="1"/>
            </p:cNvSpPr>
            <p:nvPr/>
          </p:nvSpPr>
          <p:spPr bwMode="auto">
            <a:xfrm>
              <a:off x="3170" y="2448"/>
              <a:ext cx="430"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97" name="Rectangle 94"/>
            <p:cNvSpPr>
              <a:spLocks noChangeArrowheads="1"/>
            </p:cNvSpPr>
            <p:nvPr/>
          </p:nvSpPr>
          <p:spPr bwMode="auto">
            <a:xfrm>
              <a:off x="3168" y="1056"/>
              <a:ext cx="430"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P1</a:t>
              </a:r>
            </a:p>
          </p:txBody>
        </p:sp>
        <p:sp>
          <p:nvSpPr>
            <p:cNvPr id="98" name="Rectangle 95"/>
            <p:cNvSpPr>
              <a:spLocks noChangeArrowheads="1"/>
            </p:cNvSpPr>
            <p:nvPr/>
          </p:nvSpPr>
          <p:spPr bwMode="auto">
            <a:xfrm>
              <a:off x="3168" y="1200"/>
              <a:ext cx="430"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P3</a:t>
              </a:r>
            </a:p>
          </p:txBody>
        </p:sp>
        <p:sp>
          <p:nvSpPr>
            <p:cNvPr id="99" name="Rectangle 96"/>
            <p:cNvSpPr>
              <a:spLocks noChangeArrowheads="1"/>
            </p:cNvSpPr>
            <p:nvPr/>
          </p:nvSpPr>
          <p:spPr bwMode="auto">
            <a:xfrm>
              <a:off x="3168" y="1344"/>
              <a:ext cx="430"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P2</a:t>
              </a:r>
            </a:p>
          </p:txBody>
        </p:sp>
        <p:sp>
          <p:nvSpPr>
            <p:cNvPr id="100" name="Rectangle 97"/>
            <p:cNvSpPr>
              <a:spLocks noChangeArrowheads="1"/>
            </p:cNvSpPr>
            <p:nvPr/>
          </p:nvSpPr>
          <p:spPr bwMode="auto">
            <a:xfrm>
              <a:off x="3168" y="1488"/>
              <a:ext cx="430"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P4</a:t>
              </a:r>
            </a:p>
          </p:txBody>
        </p:sp>
        <p:sp>
          <p:nvSpPr>
            <p:cNvPr id="101" name="Line 98"/>
            <p:cNvSpPr>
              <a:spLocks noChangeShapeType="1"/>
            </p:cNvSpPr>
            <p:nvPr/>
          </p:nvSpPr>
          <p:spPr bwMode="auto">
            <a:xfrm>
              <a:off x="3168" y="2064"/>
              <a:ext cx="0" cy="384"/>
            </a:xfrm>
            <a:prstGeom prst="line">
              <a:avLst/>
            </a:prstGeom>
            <a:noFill/>
            <a:ln w="19050">
              <a:solidFill>
                <a:schemeClr val="tx2"/>
              </a:solidFill>
              <a:prstDash val="sysDot"/>
              <a:round/>
              <a:headEnd/>
              <a:tailEnd/>
            </a:ln>
            <a:effectLst/>
          </p:spPr>
          <p:txBody>
            <a:bodyP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102" name="Line 99"/>
            <p:cNvSpPr>
              <a:spLocks noChangeShapeType="1"/>
            </p:cNvSpPr>
            <p:nvPr/>
          </p:nvSpPr>
          <p:spPr bwMode="auto">
            <a:xfrm>
              <a:off x="3598" y="2064"/>
              <a:ext cx="0" cy="384"/>
            </a:xfrm>
            <a:prstGeom prst="line">
              <a:avLst/>
            </a:prstGeom>
            <a:noFill/>
            <a:ln w="19050">
              <a:solidFill>
                <a:schemeClr val="tx2"/>
              </a:solidFill>
              <a:prstDash val="sysDot"/>
              <a:round/>
              <a:headEnd/>
              <a:tailEnd/>
            </a:ln>
            <a:effectLst/>
          </p:spPr>
          <p:txBody>
            <a:bodyP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grpSp>
      <p:grpSp>
        <p:nvGrpSpPr>
          <p:cNvPr id="103" name="Group 100"/>
          <p:cNvGrpSpPr>
            <a:grpSpLocks/>
          </p:cNvGrpSpPr>
          <p:nvPr/>
        </p:nvGrpSpPr>
        <p:grpSpPr bwMode="auto">
          <a:xfrm>
            <a:off x="2747963" y="1161324"/>
            <a:ext cx="2135187" cy="3186112"/>
            <a:chOff x="1535" y="621"/>
            <a:chExt cx="1345" cy="2007"/>
          </a:xfrm>
        </p:grpSpPr>
        <p:grpSp>
          <p:nvGrpSpPr>
            <p:cNvPr id="104" name="Group 101"/>
            <p:cNvGrpSpPr>
              <a:grpSpLocks/>
            </p:cNvGrpSpPr>
            <p:nvPr/>
          </p:nvGrpSpPr>
          <p:grpSpPr bwMode="auto">
            <a:xfrm>
              <a:off x="1535" y="1581"/>
              <a:ext cx="1153" cy="231"/>
              <a:chOff x="1679" y="1533"/>
              <a:chExt cx="1153" cy="231"/>
            </a:xfrm>
          </p:grpSpPr>
          <p:sp>
            <p:nvSpPr>
              <p:cNvPr id="147" name="Rectangle 102"/>
              <p:cNvSpPr>
                <a:spLocks noChangeArrowheads="1"/>
              </p:cNvSpPr>
              <p:nvPr/>
            </p:nvSpPr>
            <p:spPr bwMode="auto">
              <a:xfrm>
                <a:off x="1968" y="1584"/>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r>
                  <a:rPr lang="en-US" sz="1800" dirty="0">
                    <a:solidFill>
                      <a:prstClr val="black"/>
                    </a:solidFill>
                    <a:latin typeface="Verdana" charset="0"/>
                    <a:ea typeface="ＭＳ Ｐゴシック"/>
                    <a:cs typeface="ＭＳ Ｐゴシック"/>
                  </a:rPr>
                  <a:t>&lt;x6&gt;</a:t>
                </a:r>
              </a:p>
            </p:txBody>
          </p:sp>
          <p:sp>
            <p:nvSpPr>
              <p:cNvPr id="148" name="Text Box 103"/>
              <p:cNvSpPr txBox="1">
                <a:spLocks noChangeArrowheads="1"/>
              </p:cNvSpPr>
              <p:nvPr/>
            </p:nvSpPr>
            <p:spPr bwMode="auto">
              <a:xfrm>
                <a:off x="1679" y="1533"/>
                <a:ext cx="294"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P5</a:t>
                </a:r>
              </a:p>
            </p:txBody>
          </p:sp>
        </p:grpSp>
        <p:grpSp>
          <p:nvGrpSpPr>
            <p:cNvPr id="105" name="Group 104"/>
            <p:cNvGrpSpPr>
              <a:grpSpLocks/>
            </p:cNvGrpSpPr>
            <p:nvPr/>
          </p:nvGrpSpPr>
          <p:grpSpPr bwMode="auto">
            <a:xfrm>
              <a:off x="1535" y="1725"/>
              <a:ext cx="1153" cy="231"/>
              <a:chOff x="1679" y="1677"/>
              <a:chExt cx="1153" cy="231"/>
            </a:xfrm>
          </p:grpSpPr>
          <p:sp>
            <p:nvSpPr>
              <p:cNvPr id="145" name="Rectangle 105"/>
              <p:cNvSpPr>
                <a:spLocks noChangeArrowheads="1"/>
              </p:cNvSpPr>
              <p:nvPr/>
            </p:nvSpPr>
            <p:spPr bwMode="auto">
              <a:xfrm>
                <a:off x="1968" y="1728"/>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r>
                  <a:rPr lang="en-US" sz="1800" dirty="0">
                    <a:solidFill>
                      <a:prstClr val="black"/>
                    </a:solidFill>
                    <a:latin typeface="Verdana" charset="0"/>
                    <a:ea typeface="ＭＳ Ｐゴシック"/>
                    <a:cs typeface="ＭＳ Ｐゴシック"/>
                  </a:rPr>
                  <a:t>&lt;x7&gt;</a:t>
                </a:r>
              </a:p>
            </p:txBody>
          </p:sp>
          <p:sp>
            <p:nvSpPr>
              <p:cNvPr id="146" name="Text Box 106"/>
              <p:cNvSpPr txBox="1">
                <a:spLocks noChangeArrowheads="1"/>
              </p:cNvSpPr>
              <p:nvPr/>
            </p:nvSpPr>
            <p:spPr bwMode="auto">
              <a:xfrm>
                <a:off x="1679" y="1677"/>
                <a:ext cx="294"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P6</a:t>
                </a:r>
              </a:p>
            </p:txBody>
          </p:sp>
        </p:grpSp>
        <p:grpSp>
          <p:nvGrpSpPr>
            <p:cNvPr id="106" name="Group 107"/>
            <p:cNvGrpSpPr>
              <a:grpSpLocks/>
            </p:cNvGrpSpPr>
            <p:nvPr/>
          </p:nvGrpSpPr>
          <p:grpSpPr bwMode="auto">
            <a:xfrm>
              <a:off x="1535" y="1869"/>
              <a:ext cx="1153" cy="231"/>
              <a:chOff x="1679" y="1821"/>
              <a:chExt cx="1153" cy="231"/>
            </a:xfrm>
          </p:grpSpPr>
          <p:sp>
            <p:nvSpPr>
              <p:cNvPr id="143" name="Rectangle 108"/>
              <p:cNvSpPr>
                <a:spLocks noChangeArrowheads="1"/>
              </p:cNvSpPr>
              <p:nvPr/>
            </p:nvSpPr>
            <p:spPr bwMode="auto">
              <a:xfrm>
                <a:off x="1968" y="1872"/>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r>
                  <a:rPr lang="en-US" sz="1800" dirty="0">
                    <a:solidFill>
                      <a:prstClr val="black"/>
                    </a:solidFill>
                    <a:latin typeface="Verdana" charset="0"/>
                    <a:ea typeface="ＭＳ Ｐゴシック"/>
                    <a:cs typeface="ＭＳ Ｐゴシック"/>
                  </a:rPr>
                  <a:t>&lt;x3&gt;</a:t>
                </a:r>
              </a:p>
            </p:txBody>
          </p:sp>
          <p:sp>
            <p:nvSpPr>
              <p:cNvPr id="144" name="Text Box 109"/>
              <p:cNvSpPr txBox="1">
                <a:spLocks noChangeArrowheads="1"/>
              </p:cNvSpPr>
              <p:nvPr/>
            </p:nvSpPr>
            <p:spPr bwMode="auto">
              <a:xfrm>
                <a:off x="1679" y="1821"/>
                <a:ext cx="294"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P7</a:t>
                </a:r>
              </a:p>
            </p:txBody>
          </p:sp>
        </p:grpSp>
        <p:grpSp>
          <p:nvGrpSpPr>
            <p:cNvPr id="107" name="Group 110"/>
            <p:cNvGrpSpPr>
              <a:grpSpLocks/>
            </p:cNvGrpSpPr>
            <p:nvPr/>
          </p:nvGrpSpPr>
          <p:grpSpPr bwMode="auto">
            <a:xfrm>
              <a:off x="1535" y="861"/>
              <a:ext cx="1153" cy="231"/>
              <a:chOff x="1679" y="813"/>
              <a:chExt cx="1153" cy="231"/>
            </a:xfrm>
          </p:grpSpPr>
          <p:sp>
            <p:nvSpPr>
              <p:cNvPr id="141" name="Rectangle 111"/>
              <p:cNvSpPr>
                <a:spLocks noChangeArrowheads="1"/>
              </p:cNvSpPr>
              <p:nvPr/>
            </p:nvSpPr>
            <p:spPr bwMode="auto">
              <a:xfrm>
                <a:off x="1968" y="864"/>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42" name="Text Box 112"/>
              <p:cNvSpPr txBox="1">
                <a:spLocks noChangeArrowheads="1"/>
              </p:cNvSpPr>
              <p:nvPr/>
            </p:nvSpPr>
            <p:spPr bwMode="auto">
              <a:xfrm>
                <a:off x="1679" y="813"/>
                <a:ext cx="294"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P0</a:t>
                </a:r>
              </a:p>
            </p:txBody>
          </p:sp>
        </p:grpSp>
        <p:grpSp>
          <p:nvGrpSpPr>
            <p:cNvPr id="108" name="Group 113"/>
            <p:cNvGrpSpPr>
              <a:grpSpLocks/>
            </p:cNvGrpSpPr>
            <p:nvPr/>
          </p:nvGrpSpPr>
          <p:grpSpPr bwMode="auto">
            <a:xfrm>
              <a:off x="1539" y="2397"/>
              <a:ext cx="1153" cy="231"/>
              <a:chOff x="1683" y="2349"/>
              <a:chExt cx="1153" cy="231"/>
            </a:xfrm>
          </p:grpSpPr>
          <p:sp>
            <p:nvSpPr>
              <p:cNvPr id="139" name="Rectangle 114"/>
              <p:cNvSpPr>
                <a:spLocks noChangeArrowheads="1"/>
              </p:cNvSpPr>
              <p:nvPr/>
            </p:nvSpPr>
            <p:spPr bwMode="auto">
              <a:xfrm>
                <a:off x="1972" y="2400"/>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40" name="Text Box 115"/>
              <p:cNvSpPr txBox="1">
                <a:spLocks noChangeArrowheads="1"/>
              </p:cNvSpPr>
              <p:nvPr/>
            </p:nvSpPr>
            <p:spPr bwMode="auto">
              <a:xfrm>
                <a:off x="1683" y="2349"/>
                <a:ext cx="294"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Pn</a:t>
                </a:r>
              </a:p>
            </p:txBody>
          </p:sp>
        </p:grpSp>
        <p:grpSp>
          <p:nvGrpSpPr>
            <p:cNvPr id="109" name="Group 116"/>
            <p:cNvGrpSpPr>
              <a:grpSpLocks/>
            </p:cNvGrpSpPr>
            <p:nvPr/>
          </p:nvGrpSpPr>
          <p:grpSpPr bwMode="auto">
            <a:xfrm>
              <a:off x="1535" y="1005"/>
              <a:ext cx="1153" cy="231"/>
              <a:chOff x="1679" y="957"/>
              <a:chExt cx="1153" cy="231"/>
            </a:xfrm>
          </p:grpSpPr>
          <p:sp>
            <p:nvSpPr>
              <p:cNvPr id="137" name="Rectangle 117"/>
              <p:cNvSpPr>
                <a:spLocks noChangeArrowheads="1"/>
              </p:cNvSpPr>
              <p:nvPr/>
            </p:nvSpPr>
            <p:spPr bwMode="auto">
              <a:xfrm>
                <a:off x="1968" y="1008"/>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38" name="Text Box 118"/>
              <p:cNvSpPr txBox="1">
                <a:spLocks noChangeArrowheads="1"/>
              </p:cNvSpPr>
              <p:nvPr/>
            </p:nvSpPr>
            <p:spPr bwMode="auto">
              <a:xfrm>
                <a:off x="1679" y="957"/>
                <a:ext cx="294"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P1</a:t>
                </a:r>
              </a:p>
            </p:txBody>
          </p:sp>
        </p:grpSp>
        <p:grpSp>
          <p:nvGrpSpPr>
            <p:cNvPr id="110" name="Group 119"/>
            <p:cNvGrpSpPr>
              <a:grpSpLocks/>
            </p:cNvGrpSpPr>
            <p:nvPr/>
          </p:nvGrpSpPr>
          <p:grpSpPr bwMode="auto">
            <a:xfrm>
              <a:off x="1535" y="1149"/>
              <a:ext cx="1153" cy="231"/>
              <a:chOff x="1679" y="1101"/>
              <a:chExt cx="1153" cy="231"/>
            </a:xfrm>
          </p:grpSpPr>
          <p:sp>
            <p:nvSpPr>
              <p:cNvPr id="135" name="Rectangle 120"/>
              <p:cNvSpPr>
                <a:spLocks noChangeArrowheads="1"/>
              </p:cNvSpPr>
              <p:nvPr/>
            </p:nvSpPr>
            <p:spPr bwMode="auto">
              <a:xfrm>
                <a:off x="1968" y="1152"/>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36" name="Text Box 121"/>
              <p:cNvSpPr txBox="1">
                <a:spLocks noChangeArrowheads="1"/>
              </p:cNvSpPr>
              <p:nvPr/>
            </p:nvSpPr>
            <p:spPr bwMode="auto">
              <a:xfrm>
                <a:off x="1679" y="1101"/>
                <a:ext cx="294"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P2</a:t>
                </a:r>
              </a:p>
            </p:txBody>
          </p:sp>
        </p:grpSp>
        <p:grpSp>
          <p:nvGrpSpPr>
            <p:cNvPr id="111" name="Group 122"/>
            <p:cNvGrpSpPr>
              <a:grpSpLocks/>
            </p:cNvGrpSpPr>
            <p:nvPr/>
          </p:nvGrpSpPr>
          <p:grpSpPr bwMode="auto">
            <a:xfrm>
              <a:off x="1535" y="1293"/>
              <a:ext cx="1153" cy="231"/>
              <a:chOff x="1679" y="1245"/>
              <a:chExt cx="1153" cy="231"/>
            </a:xfrm>
          </p:grpSpPr>
          <p:sp>
            <p:nvSpPr>
              <p:cNvPr id="133" name="Rectangle 123"/>
              <p:cNvSpPr>
                <a:spLocks noChangeArrowheads="1"/>
              </p:cNvSpPr>
              <p:nvPr/>
            </p:nvSpPr>
            <p:spPr bwMode="auto">
              <a:xfrm>
                <a:off x="1968" y="1296"/>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34" name="Text Box 124"/>
              <p:cNvSpPr txBox="1">
                <a:spLocks noChangeArrowheads="1"/>
              </p:cNvSpPr>
              <p:nvPr/>
            </p:nvSpPr>
            <p:spPr bwMode="auto">
              <a:xfrm>
                <a:off x="1679" y="1245"/>
                <a:ext cx="294"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P3</a:t>
                </a:r>
              </a:p>
            </p:txBody>
          </p:sp>
        </p:grpSp>
        <p:grpSp>
          <p:nvGrpSpPr>
            <p:cNvPr id="112" name="Group 125"/>
            <p:cNvGrpSpPr>
              <a:grpSpLocks/>
            </p:cNvGrpSpPr>
            <p:nvPr/>
          </p:nvGrpSpPr>
          <p:grpSpPr bwMode="auto">
            <a:xfrm>
              <a:off x="1535" y="1437"/>
              <a:ext cx="1153" cy="231"/>
              <a:chOff x="1679" y="1389"/>
              <a:chExt cx="1153" cy="231"/>
            </a:xfrm>
          </p:grpSpPr>
          <p:sp>
            <p:nvSpPr>
              <p:cNvPr id="131" name="Rectangle 126"/>
              <p:cNvSpPr>
                <a:spLocks noChangeArrowheads="1"/>
              </p:cNvSpPr>
              <p:nvPr/>
            </p:nvSpPr>
            <p:spPr bwMode="auto">
              <a:xfrm>
                <a:off x="1968" y="1440"/>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32" name="Text Box 127"/>
              <p:cNvSpPr txBox="1">
                <a:spLocks noChangeArrowheads="1"/>
              </p:cNvSpPr>
              <p:nvPr/>
            </p:nvSpPr>
            <p:spPr bwMode="auto">
              <a:xfrm>
                <a:off x="1679" y="1389"/>
                <a:ext cx="294"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P4</a:t>
                </a:r>
              </a:p>
            </p:txBody>
          </p:sp>
        </p:grpSp>
        <p:sp>
          <p:nvSpPr>
            <p:cNvPr id="113" name="Line 128"/>
            <p:cNvSpPr>
              <a:spLocks noChangeShapeType="1"/>
            </p:cNvSpPr>
            <p:nvPr/>
          </p:nvSpPr>
          <p:spPr bwMode="auto">
            <a:xfrm>
              <a:off x="1824" y="2064"/>
              <a:ext cx="0" cy="384"/>
            </a:xfrm>
            <a:prstGeom prst="line">
              <a:avLst/>
            </a:prstGeom>
            <a:noFill/>
            <a:ln w="19050">
              <a:solidFill>
                <a:schemeClr val="tx2"/>
              </a:solidFill>
              <a:prstDash val="sysDot"/>
              <a:round/>
              <a:headEnd/>
              <a:tailEnd/>
            </a:ln>
            <a:effectLst/>
          </p:spPr>
          <p:txBody>
            <a:bodyP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114" name="Line 129"/>
            <p:cNvSpPr>
              <a:spLocks noChangeShapeType="1"/>
            </p:cNvSpPr>
            <p:nvPr/>
          </p:nvSpPr>
          <p:spPr bwMode="auto">
            <a:xfrm>
              <a:off x="2688" y="2064"/>
              <a:ext cx="0" cy="384"/>
            </a:xfrm>
            <a:prstGeom prst="line">
              <a:avLst/>
            </a:prstGeom>
            <a:noFill/>
            <a:ln w="19050">
              <a:solidFill>
                <a:schemeClr val="tx2"/>
              </a:solidFill>
              <a:prstDash val="sysDot"/>
              <a:round/>
              <a:headEnd/>
              <a:tailEnd/>
            </a:ln>
            <a:effectLst/>
          </p:spPr>
          <p:txBody>
            <a:bodyP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115" name="Text Box 130"/>
            <p:cNvSpPr txBox="1">
              <a:spLocks noChangeArrowheads="1"/>
            </p:cNvSpPr>
            <p:nvPr/>
          </p:nvSpPr>
          <p:spPr bwMode="auto">
            <a:xfrm>
              <a:off x="1631" y="621"/>
              <a:ext cx="1205" cy="250"/>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2000" i="1" dirty="0">
                  <a:solidFill>
                    <a:prstClr val="black"/>
                  </a:solidFill>
                  <a:latin typeface="Verdana" charset="0"/>
                  <a:ea typeface="ＭＳ Ｐゴシック"/>
                  <a:cs typeface="ＭＳ Ｐゴシック"/>
                </a:rPr>
                <a:t>Physical </a:t>
              </a:r>
              <a:r>
                <a:rPr lang="en-US" sz="2000" i="1" dirty="0" err="1">
                  <a:solidFill>
                    <a:prstClr val="black"/>
                  </a:solidFill>
                  <a:latin typeface="Verdana" charset="0"/>
                  <a:ea typeface="ＭＳ Ｐゴシック"/>
                  <a:cs typeface="ＭＳ Ｐゴシック"/>
                </a:rPr>
                <a:t>Regs</a:t>
              </a:r>
              <a:endParaRPr lang="en-US" sz="2000" i="1" dirty="0">
                <a:solidFill>
                  <a:prstClr val="black"/>
                </a:solidFill>
                <a:latin typeface="Verdana" charset="0"/>
                <a:ea typeface="ＭＳ Ｐゴシック"/>
                <a:cs typeface="ＭＳ Ｐゴシック"/>
              </a:endParaRPr>
            </a:p>
          </p:txBody>
        </p:sp>
        <p:sp>
          <p:nvSpPr>
            <p:cNvPr id="116" name="Rectangle 131"/>
            <p:cNvSpPr>
              <a:spLocks noChangeArrowheads="1"/>
            </p:cNvSpPr>
            <p:nvPr/>
          </p:nvSpPr>
          <p:spPr bwMode="auto">
            <a:xfrm>
              <a:off x="2688" y="1632"/>
              <a:ext cx="191" cy="144"/>
            </a:xfrm>
            <a:prstGeom prst="rect">
              <a:avLst/>
            </a:prstGeom>
            <a:noFill/>
            <a:ln w="19050">
              <a:solidFill>
                <a:schemeClr val="tx2"/>
              </a:solidFill>
              <a:miter lim="800000"/>
              <a:headEnd/>
              <a:tailEnd/>
            </a:ln>
            <a:effectLst/>
          </p:spPr>
          <p:txBody>
            <a:bodyPr lIns="0" tIns="0" rIns="0" bIns="0"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a:t>
              </a:r>
            </a:p>
          </p:txBody>
        </p:sp>
        <p:sp>
          <p:nvSpPr>
            <p:cNvPr id="117" name="Rectangle 132"/>
            <p:cNvSpPr>
              <a:spLocks noChangeArrowheads="1"/>
            </p:cNvSpPr>
            <p:nvPr/>
          </p:nvSpPr>
          <p:spPr bwMode="auto">
            <a:xfrm>
              <a:off x="2688" y="1776"/>
              <a:ext cx="191" cy="144"/>
            </a:xfrm>
            <a:prstGeom prst="rect">
              <a:avLst/>
            </a:prstGeom>
            <a:noFill/>
            <a:ln w="19050">
              <a:solidFill>
                <a:schemeClr val="tx2"/>
              </a:solidFill>
              <a:miter lim="800000"/>
              <a:headEnd/>
              <a:tailEnd/>
            </a:ln>
            <a:effectLst/>
          </p:spPr>
          <p:txBody>
            <a:bodyPr lIns="0" tIns="0" rIns="0" bIns="0"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a:t>
              </a:r>
            </a:p>
          </p:txBody>
        </p:sp>
        <p:sp>
          <p:nvSpPr>
            <p:cNvPr id="118" name="Rectangle 133"/>
            <p:cNvSpPr>
              <a:spLocks noChangeArrowheads="1"/>
            </p:cNvSpPr>
            <p:nvPr/>
          </p:nvSpPr>
          <p:spPr bwMode="auto">
            <a:xfrm>
              <a:off x="2688" y="1920"/>
              <a:ext cx="191" cy="144"/>
            </a:xfrm>
            <a:prstGeom prst="rect">
              <a:avLst/>
            </a:prstGeom>
            <a:noFill/>
            <a:ln w="19050">
              <a:solidFill>
                <a:schemeClr val="tx2"/>
              </a:solidFill>
              <a:miter lim="800000"/>
              <a:headEnd/>
              <a:tailEnd/>
            </a:ln>
            <a:effectLst/>
          </p:spPr>
          <p:txBody>
            <a:bodyPr lIns="0" tIns="0" rIns="0" bIns="0"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a:t>
              </a:r>
            </a:p>
          </p:txBody>
        </p:sp>
        <p:sp>
          <p:nvSpPr>
            <p:cNvPr id="119" name="Rectangle 134"/>
            <p:cNvSpPr>
              <a:spLocks noChangeArrowheads="1"/>
            </p:cNvSpPr>
            <p:nvPr/>
          </p:nvSpPr>
          <p:spPr bwMode="auto">
            <a:xfrm>
              <a:off x="2688" y="912"/>
              <a:ext cx="191"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20" name="Rectangle 135"/>
            <p:cNvSpPr>
              <a:spLocks noChangeArrowheads="1"/>
            </p:cNvSpPr>
            <p:nvPr/>
          </p:nvSpPr>
          <p:spPr bwMode="auto">
            <a:xfrm>
              <a:off x="2689" y="2448"/>
              <a:ext cx="191"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21" name="Rectangle 136"/>
            <p:cNvSpPr>
              <a:spLocks noChangeArrowheads="1"/>
            </p:cNvSpPr>
            <p:nvPr/>
          </p:nvSpPr>
          <p:spPr bwMode="auto">
            <a:xfrm>
              <a:off x="2688" y="1056"/>
              <a:ext cx="191"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22" name="Rectangle 137"/>
            <p:cNvSpPr>
              <a:spLocks noChangeArrowheads="1"/>
            </p:cNvSpPr>
            <p:nvPr/>
          </p:nvSpPr>
          <p:spPr bwMode="auto">
            <a:xfrm>
              <a:off x="2688" y="1200"/>
              <a:ext cx="191"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23" name="Rectangle 138"/>
            <p:cNvSpPr>
              <a:spLocks noChangeArrowheads="1"/>
            </p:cNvSpPr>
            <p:nvPr/>
          </p:nvSpPr>
          <p:spPr bwMode="auto">
            <a:xfrm>
              <a:off x="2688" y="1344"/>
              <a:ext cx="191"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24" name="Rectangle 139"/>
            <p:cNvSpPr>
              <a:spLocks noChangeArrowheads="1"/>
            </p:cNvSpPr>
            <p:nvPr/>
          </p:nvSpPr>
          <p:spPr bwMode="auto">
            <a:xfrm>
              <a:off x="2688" y="1488"/>
              <a:ext cx="191"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25" name="Line 140"/>
            <p:cNvSpPr>
              <a:spLocks noChangeShapeType="1"/>
            </p:cNvSpPr>
            <p:nvPr/>
          </p:nvSpPr>
          <p:spPr bwMode="auto">
            <a:xfrm>
              <a:off x="2688" y="2064"/>
              <a:ext cx="0" cy="384"/>
            </a:xfrm>
            <a:prstGeom prst="line">
              <a:avLst/>
            </a:prstGeom>
            <a:noFill/>
            <a:ln w="19050">
              <a:solidFill>
                <a:schemeClr val="tx2"/>
              </a:solidFill>
              <a:prstDash val="sysDot"/>
              <a:round/>
              <a:headEnd/>
              <a:tailEnd/>
            </a:ln>
            <a:effectLst/>
          </p:spPr>
          <p:txBody>
            <a:bodyP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126" name="Line 141"/>
            <p:cNvSpPr>
              <a:spLocks noChangeShapeType="1"/>
            </p:cNvSpPr>
            <p:nvPr/>
          </p:nvSpPr>
          <p:spPr bwMode="auto">
            <a:xfrm>
              <a:off x="2879" y="2064"/>
              <a:ext cx="0" cy="384"/>
            </a:xfrm>
            <a:prstGeom prst="line">
              <a:avLst/>
            </a:prstGeom>
            <a:noFill/>
            <a:ln w="19050">
              <a:solidFill>
                <a:schemeClr val="tx2"/>
              </a:solidFill>
              <a:prstDash val="sysDot"/>
              <a:round/>
              <a:headEnd/>
              <a:tailEnd/>
            </a:ln>
            <a:effectLst/>
          </p:spPr>
          <p:txBody>
            <a:bodyP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grpSp>
          <p:nvGrpSpPr>
            <p:cNvPr id="127" name="Group 142"/>
            <p:cNvGrpSpPr>
              <a:grpSpLocks/>
            </p:cNvGrpSpPr>
            <p:nvPr/>
          </p:nvGrpSpPr>
          <p:grpSpPr bwMode="auto">
            <a:xfrm>
              <a:off x="1535" y="2013"/>
              <a:ext cx="1153" cy="231"/>
              <a:chOff x="1679" y="1821"/>
              <a:chExt cx="1153" cy="231"/>
            </a:xfrm>
          </p:grpSpPr>
          <p:sp>
            <p:nvSpPr>
              <p:cNvPr id="129" name="Rectangle 143"/>
              <p:cNvSpPr>
                <a:spLocks noChangeArrowheads="1"/>
              </p:cNvSpPr>
              <p:nvPr/>
            </p:nvSpPr>
            <p:spPr bwMode="auto">
              <a:xfrm>
                <a:off x="1968" y="1872"/>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r>
                  <a:rPr lang="en-US" sz="1800" dirty="0">
                    <a:solidFill>
                      <a:prstClr val="black"/>
                    </a:solidFill>
                    <a:latin typeface="Verdana" charset="0"/>
                    <a:ea typeface="ＭＳ Ｐゴシック"/>
                    <a:cs typeface="ＭＳ Ｐゴシック"/>
                  </a:rPr>
                  <a:t>&lt;</a:t>
                </a:r>
                <a:r>
                  <a:rPr lang="en-US" dirty="0">
                    <a:solidFill>
                      <a:prstClr val="black"/>
                    </a:solidFill>
                    <a:latin typeface="Verdana" charset="0"/>
                    <a:ea typeface="ＭＳ Ｐゴシック"/>
                    <a:cs typeface="ＭＳ Ｐゴシック"/>
                  </a:rPr>
                  <a:t>x</a:t>
                </a:r>
                <a:r>
                  <a:rPr lang="en-US" sz="1800" dirty="0">
                    <a:solidFill>
                      <a:prstClr val="black"/>
                    </a:solidFill>
                    <a:latin typeface="Verdana" charset="0"/>
                    <a:ea typeface="ＭＳ Ｐゴシック"/>
                    <a:cs typeface="ＭＳ Ｐゴシック"/>
                  </a:rPr>
                  <a:t>1&gt;</a:t>
                </a:r>
              </a:p>
            </p:txBody>
          </p:sp>
          <p:sp>
            <p:nvSpPr>
              <p:cNvPr id="130" name="Text Box 144"/>
              <p:cNvSpPr txBox="1">
                <a:spLocks noChangeArrowheads="1"/>
              </p:cNvSpPr>
              <p:nvPr/>
            </p:nvSpPr>
            <p:spPr bwMode="auto">
              <a:xfrm>
                <a:off x="1679" y="1821"/>
                <a:ext cx="294"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P8</a:t>
                </a:r>
              </a:p>
            </p:txBody>
          </p:sp>
        </p:grpSp>
        <p:sp>
          <p:nvSpPr>
            <p:cNvPr id="128" name="Rectangle 145"/>
            <p:cNvSpPr>
              <a:spLocks noChangeArrowheads="1"/>
            </p:cNvSpPr>
            <p:nvPr/>
          </p:nvSpPr>
          <p:spPr bwMode="auto">
            <a:xfrm>
              <a:off x="2688" y="2064"/>
              <a:ext cx="191" cy="144"/>
            </a:xfrm>
            <a:prstGeom prst="rect">
              <a:avLst/>
            </a:prstGeom>
            <a:noFill/>
            <a:ln w="19050">
              <a:solidFill>
                <a:schemeClr val="tx2"/>
              </a:solidFill>
              <a:miter lim="800000"/>
              <a:headEnd/>
              <a:tailEnd/>
            </a:ln>
            <a:effectLst/>
          </p:spPr>
          <p:txBody>
            <a:bodyPr lIns="0" tIns="0" rIns="0" bIns="0" anchor="ctr">
              <a:prstTxWarp prst="textNoShape">
                <a:avLst/>
              </a:prstTxWarp>
            </a:bodyPr>
            <a:lstStyle/>
            <a:p>
              <a:pPr eaLnBrk="1" hangingPunct="1">
                <a:spcBef>
                  <a:spcPct val="0"/>
                </a:spcBef>
              </a:pPr>
              <a:r>
                <a:rPr lang="en-US" sz="1800" dirty="0" err="1">
                  <a:solidFill>
                    <a:prstClr val="black"/>
                  </a:solidFill>
                  <a:latin typeface="Verdana" charset="0"/>
                  <a:ea typeface="ＭＳ Ｐゴシック"/>
                  <a:cs typeface="ＭＳ Ｐゴシック"/>
                </a:rPr>
                <a:t>p</a:t>
              </a:r>
              <a:endParaRPr lang="en-US" sz="1800" dirty="0">
                <a:solidFill>
                  <a:prstClr val="black"/>
                </a:solidFill>
                <a:latin typeface="Verdana" charset="0"/>
                <a:ea typeface="ＭＳ Ｐゴシック"/>
                <a:cs typeface="ＭＳ Ｐゴシック"/>
              </a:endParaRPr>
            </a:p>
          </p:txBody>
        </p:sp>
      </p:grpSp>
      <p:sp>
        <p:nvSpPr>
          <p:cNvPr id="149" name="Line 146"/>
          <p:cNvSpPr>
            <a:spLocks noChangeShapeType="1"/>
          </p:cNvSpPr>
          <p:nvPr/>
        </p:nvSpPr>
        <p:spPr bwMode="auto">
          <a:xfrm>
            <a:off x="6254750" y="2461486"/>
            <a:ext cx="304800" cy="0"/>
          </a:xfrm>
          <a:prstGeom prst="line">
            <a:avLst/>
          </a:prstGeom>
          <a:noFill/>
          <a:ln w="57150">
            <a:solidFill>
              <a:schemeClr val="hlink"/>
            </a:solidFill>
            <a:round/>
            <a:headEnd/>
            <a:tailEnd type="triangle" w="med" len="me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grpSp>
        <p:nvGrpSpPr>
          <p:cNvPr id="150" name="Group 147"/>
          <p:cNvGrpSpPr>
            <a:grpSpLocks/>
          </p:cNvGrpSpPr>
          <p:nvPr/>
        </p:nvGrpSpPr>
        <p:grpSpPr bwMode="auto">
          <a:xfrm>
            <a:off x="5340350" y="1623286"/>
            <a:ext cx="685800" cy="228600"/>
            <a:chOff x="3168" y="912"/>
            <a:chExt cx="432" cy="144"/>
          </a:xfrm>
        </p:grpSpPr>
        <p:sp>
          <p:nvSpPr>
            <p:cNvPr id="151" name="Line 148"/>
            <p:cNvSpPr>
              <a:spLocks noChangeShapeType="1"/>
            </p:cNvSpPr>
            <p:nvPr/>
          </p:nvSpPr>
          <p:spPr bwMode="auto">
            <a:xfrm>
              <a:off x="3168" y="912"/>
              <a:ext cx="432" cy="144"/>
            </a:xfrm>
            <a:prstGeom prst="line">
              <a:avLst/>
            </a:prstGeom>
            <a:noFill/>
            <a:ln w="381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152" name="Line 149"/>
            <p:cNvSpPr>
              <a:spLocks noChangeShapeType="1"/>
            </p:cNvSpPr>
            <p:nvPr/>
          </p:nvSpPr>
          <p:spPr bwMode="auto">
            <a:xfrm flipV="1">
              <a:off x="3168" y="912"/>
              <a:ext cx="432" cy="144"/>
            </a:xfrm>
            <a:prstGeom prst="line">
              <a:avLst/>
            </a:prstGeom>
            <a:noFill/>
            <a:ln w="381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grpSp>
      <p:sp>
        <p:nvSpPr>
          <p:cNvPr id="153" name="Text Box 150"/>
          <p:cNvSpPr txBox="1">
            <a:spLocks noChangeArrowheads="1"/>
          </p:cNvSpPr>
          <p:nvPr/>
        </p:nvSpPr>
        <p:spPr bwMode="auto">
          <a:xfrm>
            <a:off x="539750" y="4823686"/>
            <a:ext cx="6324600" cy="366713"/>
          </a:xfrm>
          <a:prstGeom prst="rect">
            <a:avLst/>
          </a:prstGeom>
          <a:noFill/>
          <a:ln w="19050">
            <a:noFill/>
            <a:miter lim="800000"/>
            <a:headEnd/>
            <a:tailEnd/>
          </a:ln>
          <a:effectLst/>
        </p:spPr>
        <p:txBody>
          <a:bodyPr>
            <a:prstTxWarp prst="textNoShape">
              <a:avLst/>
            </a:prstTxWarp>
            <a:spAutoFit/>
          </a:bodyPr>
          <a:lstStyle/>
          <a:p>
            <a:pPr eaLnBrk="1" hangingPunct="1">
              <a:spcBef>
                <a:spcPct val="0"/>
              </a:spcBef>
            </a:pPr>
            <a:r>
              <a:rPr lang="en-US" sz="1800" dirty="0" err="1">
                <a:solidFill>
                  <a:srgbClr val="09213B"/>
                </a:solidFill>
                <a:latin typeface="Verdana" charset="0"/>
                <a:ea typeface="ＭＳ Ｐゴシック"/>
                <a:cs typeface="ＭＳ Ｐゴシック"/>
              </a:rPr>
              <a:t>x</a:t>
            </a:r>
            <a:r>
              <a:rPr lang="en-US" sz="1800" dirty="0">
                <a:solidFill>
                  <a:srgbClr val="09213B"/>
                </a:solidFill>
                <a:latin typeface="Verdana" charset="0"/>
                <a:ea typeface="ＭＳ Ｐゴシック"/>
                <a:cs typeface="ＭＳ Ｐゴシック"/>
              </a:rPr>
              <a:t>          ld     </a:t>
            </a:r>
            <a:r>
              <a:rPr lang="en-US" sz="1800" dirty="0" err="1">
                <a:solidFill>
                  <a:srgbClr val="09213B"/>
                </a:solidFill>
                <a:latin typeface="Verdana" charset="0"/>
                <a:ea typeface="ＭＳ Ｐゴシック"/>
                <a:cs typeface="ＭＳ Ｐゴシック"/>
              </a:rPr>
              <a:t>p</a:t>
            </a:r>
            <a:r>
              <a:rPr lang="en-US" sz="1800" dirty="0">
                <a:solidFill>
                  <a:srgbClr val="09213B"/>
                </a:solidFill>
                <a:latin typeface="Verdana" charset="0"/>
                <a:ea typeface="ＭＳ Ｐゴシック"/>
                <a:cs typeface="ＭＳ Ｐゴシック"/>
              </a:rPr>
              <a:t>     P7                      x1               P0</a:t>
            </a:r>
          </a:p>
        </p:txBody>
      </p:sp>
      <p:grpSp>
        <p:nvGrpSpPr>
          <p:cNvPr id="154" name="Group 151"/>
          <p:cNvGrpSpPr>
            <a:grpSpLocks/>
          </p:cNvGrpSpPr>
          <p:nvPr/>
        </p:nvGrpSpPr>
        <p:grpSpPr bwMode="auto">
          <a:xfrm>
            <a:off x="468312" y="1166086"/>
            <a:ext cx="2035175" cy="2574925"/>
            <a:chOff x="99" y="624"/>
            <a:chExt cx="1282" cy="1622"/>
          </a:xfrm>
        </p:grpSpPr>
        <p:grpSp>
          <p:nvGrpSpPr>
            <p:cNvPr id="155" name="Group 152"/>
            <p:cNvGrpSpPr>
              <a:grpSpLocks/>
            </p:cNvGrpSpPr>
            <p:nvPr/>
          </p:nvGrpSpPr>
          <p:grpSpPr bwMode="auto">
            <a:xfrm>
              <a:off x="99" y="1005"/>
              <a:ext cx="1153" cy="1241"/>
              <a:chOff x="243" y="957"/>
              <a:chExt cx="1153" cy="1241"/>
            </a:xfrm>
          </p:grpSpPr>
          <p:grpSp>
            <p:nvGrpSpPr>
              <p:cNvPr id="157" name="Group 153"/>
              <p:cNvGrpSpPr>
                <a:grpSpLocks/>
              </p:cNvGrpSpPr>
              <p:nvPr/>
            </p:nvGrpSpPr>
            <p:grpSpPr bwMode="auto">
              <a:xfrm>
                <a:off x="243" y="1677"/>
                <a:ext cx="1153" cy="233"/>
                <a:chOff x="243" y="1677"/>
                <a:chExt cx="1153" cy="233"/>
              </a:xfrm>
            </p:grpSpPr>
            <p:sp>
              <p:nvSpPr>
                <p:cNvPr id="179" name="Rectangle 154"/>
                <p:cNvSpPr>
                  <a:spLocks noChangeArrowheads="1"/>
                </p:cNvSpPr>
                <p:nvPr/>
              </p:nvSpPr>
              <p:spPr bwMode="auto">
                <a:xfrm>
                  <a:off x="532" y="1728"/>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80" name="Text Box 155"/>
                <p:cNvSpPr txBox="1">
                  <a:spLocks noChangeArrowheads="1"/>
                </p:cNvSpPr>
                <p:nvPr/>
              </p:nvSpPr>
              <p:spPr bwMode="auto">
                <a:xfrm>
                  <a:off x="243" y="1677"/>
                  <a:ext cx="295" cy="233"/>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dirty="0">
                      <a:solidFill>
                        <a:prstClr val="black"/>
                      </a:solidFill>
                      <a:latin typeface="Verdana" charset="0"/>
                      <a:ea typeface="ＭＳ Ｐゴシック"/>
                      <a:cs typeface="ＭＳ Ｐゴシック"/>
                    </a:rPr>
                    <a:t>x5</a:t>
                  </a:r>
                </a:p>
              </p:txBody>
            </p:sp>
          </p:grpSp>
          <p:grpSp>
            <p:nvGrpSpPr>
              <p:cNvPr id="158" name="Group 156"/>
              <p:cNvGrpSpPr>
                <a:grpSpLocks/>
              </p:cNvGrpSpPr>
              <p:nvPr/>
            </p:nvGrpSpPr>
            <p:grpSpPr bwMode="auto">
              <a:xfrm>
                <a:off x="243" y="1821"/>
                <a:ext cx="1153" cy="233"/>
                <a:chOff x="243" y="1821"/>
                <a:chExt cx="1153" cy="233"/>
              </a:xfrm>
            </p:grpSpPr>
            <p:sp>
              <p:nvSpPr>
                <p:cNvPr id="177" name="Rectangle 157"/>
                <p:cNvSpPr>
                  <a:spLocks noChangeArrowheads="1"/>
                </p:cNvSpPr>
                <p:nvPr/>
              </p:nvSpPr>
              <p:spPr bwMode="auto">
                <a:xfrm>
                  <a:off x="532" y="1872"/>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P5</a:t>
                  </a:r>
                </a:p>
              </p:txBody>
            </p:sp>
            <p:sp>
              <p:nvSpPr>
                <p:cNvPr id="178" name="Text Box 158"/>
                <p:cNvSpPr txBox="1">
                  <a:spLocks noChangeArrowheads="1"/>
                </p:cNvSpPr>
                <p:nvPr/>
              </p:nvSpPr>
              <p:spPr bwMode="auto">
                <a:xfrm>
                  <a:off x="243" y="1821"/>
                  <a:ext cx="295" cy="233"/>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dirty="0">
                      <a:solidFill>
                        <a:prstClr val="black"/>
                      </a:solidFill>
                      <a:latin typeface="Verdana" charset="0"/>
                      <a:ea typeface="ＭＳ Ｐゴシック"/>
                      <a:cs typeface="ＭＳ Ｐゴシック"/>
                    </a:rPr>
                    <a:t>x6</a:t>
                  </a:r>
                </a:p>
              </p:txBody>
            </p:sp>
          </p:grpSp>
          <p:grpSp>
            <p:nvGrpSpPr>
              <p:cNvPr id="159" name="Group 159"/>
              <p:cNvGrpSpPr>
                <a:grpSpLocks/>
              </p:cNvGrpSpPr>
              <p:nvPr/>
            </p:nvGrpSpPr>
            <p:grpSpPr bwMode="auto">
              <a:xfrm>
                <a:off x="243" y="1965"/>
                <a:ext cx="1153" cy="233"/>
                <a:chOff x="243" y="1965"/>
                <a:chExt cx="1153" cy="233"/>
              </a:xfrm>
            </p:grpSpPr>
            <p:sp>
              <p:nvSpPr>
                <p:cNvPr id="175" name="Rectangle 160"/>
                <p:cNvSpPr>
                  <a:spLocks noChangeArrowheads="1"/>
                </p:cNvSpPr>
                <p:nvPr/>
              </p:nvSpPr>
              <p:spPr bwMode="auto">
                <a:xfrm>
                  <a:off x="532" y="2016"/>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P6</a:t>
                  </a:r>
                </a:p>
              </p:txBody>
            </p:sp>
            <p:sp>
              <p:nvSpPr>
                <p:cNvPr id="176" name="Text Box 161"/>
                <p:cNvSpPr txBox="1">
                  <a:spLocks noChangeArrowheads="1"/>
                </p:cNvSpPr>
                <p:nvPr/>
              </p:nvSpPr>
              <p:spPr bwMode="auto">
                <a:xfrm>
                  <a:off x="243" y="1965"/>
                  <a:ext cx="295" cy="233"/>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dirty="0">
                      <a:solidFill>
                        <a:prstClr val="black"/>
                      </a:solidFill>
                      <a:latin typeface="Verdana" charset="0"/>
                      <a:ea typeface="ＭＳ Ｐゴシック"/>
                      <a:cs typeface="ＭＳ Ｐゴシック"/>
                    </a:rPr>
                    <a:t>x7</a:t>
                  </a:r>
                </a:p>
              </p:txBody>
            </p:sp>
          </p:grpSp>
          <p:grpSp>
            <p:nvGrpSpPr>
              <p:cNvPr id="160" name="Group 162"/>
              <p:cNvGrpSpPr>
                <a:grpSpLocks/>
              </p:cNvGrpSpPr>
              <p:nvPr/>
            </p:nvGrpSpPr>
            <p:grpSpPr bwMode="auto">
              <a:xfrm>
                <a:off x="243" y="957"/>
                <a:ext cx="1153" cy="233"/>
                <a:chOff x="243" y="957"/>
                <a:chExt cx="1153" cy="233"/>
              </a:xfrm>
            </p:grpSpPr>
            <p:sp>
              <p:nvSpPr>
                <p:cNvPr id="173" name="Rectangle 163"/>
                <p:cNvSpPr>
                  <a:spLocks noChangeArrowheads="1"/>
                </p:cNvSpPr>
                <p:nvPr/>
              </p:nvSpPr>
              <p:spPr bwMode="auto">
                <a:xfrm>
                  <a:off x="532" y="1008"/>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74" name="Text Box 164"/>
                <p:cNvSpPr txBox="1">
                  <a:spLocks noChangeArrowheads="1"/>
                </p:cNvSpPr>
                <p:nvPr/>
              </p:nvSpPr>
              <p:spPr bwMode="auto">
                <a:xfrm>
                  <a:off x="243" y="957"/>
                  <a:ext cx="295" cy="233"/>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dirty="0">
                      <a:solidFill>
                        <a:prstClr val="black"/>
                      </a:solidFill>
                      <a:latin typeface="Verdana" charset="0"/>
                      <a:ea typeface="ＭＳ Ｐゴシック"/>
                      <a:cs typeface="ＭＳ Ｐゴシック"/>
                    </a:rPr>
                    <a:t>x0</a:t>
                  </a:r>
                </a:p>
              </p:txBody>
            </p:sp>
          </p:grpSp>
          <p:grpSp>
            <p:nvGrpSpPr>
              <p:cNvPr id="161" name="Group 165"/>
              <p:cNvGrpSpPr>
                <a:grpSpLocks/>
              </p:cNvGrpSpPr>
              <p:nvPr/>
            </p:nvGrpSpPr>
            <p:grpSpPr bwMode="auto">
              <a:xfrm>
                <a:off x="243" y="1101"/>
                <a:ext cx="1153" cy="233"/>
                <a:chOff x="243" y="1101"/>
                <a:chExt cx="1153" cy="233"/>
              </a:xfrm>
            </p:grpSpPr>
            <p:sp>
              <p:nvSpPr>
                <p:cNvPr id="171" name="Rectangle 166"/>
                <p:cNvSpPr>
                  <a:spLocks noChangeArrowheads="1"/>
                </p:cNvSpPr>
                <p:nvPr/>
              </p:nvSpPr>
              <p:spPr bwMode="auto">
                <a:xfrm>
                  <a:off x="532" y="1152"/>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P8</a:t>
                  </a:r>
                </a:p>
              </p:txBody>
            </p:sp>
            <p:sp>
              <p:nvSpPr>
                <p:cNvPr id="172" name="Text Box 167"/>
                <p:cNvSpPr txBox="1">
                  <a:spLocks noChangeArrowheads="1"/>
                </p:cNvSpPr>
                <p:nvPr/>
              </p:nvSpPr>
              <p:spPr bwMode="auto">
                <a:xfrm>
                  <a:off x="243" y="1101"/>
                  <a:ext cx="295" cy="233"/>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dirty="0">
                      <a:solidFill>
                        <a:prstClr val="black"/>
                      </a:solidFill>
                      <a:latin typeface="Verdana" charset="0"/>
                      <a:ea typeface="ＭＳ Ｐゴシック"/>
                      <a:cs typeface="ＭＳ Ｐゴシック"/>
                    </a:rPr>
                    <a:t>x1</a:t>
                  </a:r>
                </a:p>
              </p:txBody>
            </p:sp>
          </p:grpSp>
          <p:grpSp>
            <p:nvGrpSpPr>
              <p:cNvPr id="162" name="Group 168"/>
              <p:cNvGrpSpPr>
                <a:grpSpLocks/>
              </p:cNvGrpSpPr>
              <p:nvPr/>
            </p:nvGrpSpPr>
            <p:grpSpPr bwMode="auto">
              <a:xfrm>
                <a:off x="243" y="1245"/>
                <a:ext cx="1153" cy="233"/>
                <a:chOff x="243" y="1245"/>
                <a:chExt cx="1153" cy="233"/>
              </a:xfrm>
            </p:grpSpPr>
            <p:sp>
              <p:nvSpPr>
                <p:cNvPr id="169" name="Rectangle 169"/>
                <p:cNvSpPr>
                  <a:spLocks noChangeArrowheads="1"/>
                </p:cNvSpPr>
                <p:nvPr/>
              </p:nvSpPr>
              <p:spPr bwMode="auto">
                <a:xfrm>
                  <a:off x="532" y="1296"/>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70" name="Text Box 170"/>
                <p:cNvSpPr txBox="1">
                  <a:spLocks noChangeArrowheads="1"/>
                </p:cNvSpPr>
                <p:nvPr/>
              </p:nvSpPr>
              <p:spPr bwMode="auto">
                <a:xfrm>
                  <a:off x="243" y="1245"/>
                  <a:ext cx="295" cy="233"/>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dirty="0">
                      <a:solidFill>
                        <a:prstClr val="black"/>
                      </a:solidFill>
                      <a:latin typeface="Verdana" charset="0"/>
                      <a:ea typeface="ＭＳ Ｐゴシック"/>
                      <a:cs typeface="ＭＳ Ｐゴシック"/>
                    </a:rPr>
                    <a:t>x2</a:t>
                  </a:r>
                </a:p>
              </p:txBody>
            </p:sp>
          </p:grpSp>
          <p:grpSp>
            <p:nvGrpSpPr>
              <p:cNvPr id="163" name="Group 171"/>
              <p:cNvGrpSpPr>
                <a:grpSpLocks/>
              </p:cNvGrpSpPr>
              <p:nvPr/>
            </p:nvGrpSpPr>
            <p:grpSpPr bwMode="auto">
              <a:xfrm>
                <a:off x="243" y="1389"/>
                <a:ext cx="1153" cy="233"/>
                <a:chOff x="243" y="1389"/>
                <a:chExt cx="1153" cy="233"/>
              </a:xfrm>
            </p:grpSpPr>
            <p:sp>
              <p:nvSpPr>
                <p:cNvPr id="167" name="Rectangle 172"/>
                <p:cNvSpPr>
                  <a:spLocks noChangeArrowheads="1"/>
                </p:cNvSpPr>
                <p:nvPr/>
              </p:nvSpPr>
              <p:spPr bwMode="auto">
                <a:xfrm>
                  <a:off x="532" y="1440"/>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P7</a:t>
                  </a:r>
                </a:p>
              </p:txBody>
            </p:sp>
            <p:sp>
              <p:nvSpPr>
                <p:cNvPr id="168" name="Text Box 173"/>
                <p:cNvSpPr txBox="1">
                  <a:spLocks noChangeArrowheads="1"/>
                </p:cNvSpPr>
                <p:nvPr/>
              </p:nvSpPr>
              <p:spPr bwMode="auto">
                <a:xfrm>
                  <a:off x="243" y="1389"/>
                  <a:ext cx="295" cy="233"/>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dirty="0">
                      <a:solidFill>
                        <a:prstClr val="black"/>
                      </a:solidFill>
                      <a:latin typeface="Verdana" charset="0"/>
                      <a:ea typeface="ＭＳ Ｐゴシック"/>
                      <a:cs typeface="ＭＳ Ｐゴシック"/>
                    </a:rPr>
                    <a:t>x3</a:t>
                  </a:r>
                </a:p>
              </p:txBody>
            </p:sp>
          </p:grpSp>
          <p:grpSp>
            <p:nvGrpSpPr>
              <p:cNvPr id="164" name="Group 174"/>
              <p:cNvGrpSpPr>
                <a:grpSpLocks/>
              </p:cNvGrpSpPr>
              <p:nvPr/>
            </p:nvGrpSpPr>
            <p:grpSpPr bwMode="auto">
              <a:xfrm>
                <a:off x="243" y="1533"/>
                <a:ext cx="1153" cy="233"/>
                <a:chOff x="243" y="1533"/>
                <a:chExt cx="1153" cy="233"/>
              </a:xfrm>
            </p:grpSpPr>
            <p:sp>
              <p:nvSpPr>
                <p:cNvPr id="165" name="Rectangle 175"/>
                <p:cNvSpPr>
                  <a:spLocks noChangeArrowheads="1"/>
                </p:cNvSpPr>
                <p:nvPr/>
              </p:nvSpPr>
              <p:spPr bwMode="auto">
                <a:xfrm>
                  <a:off x="532" y="1584"/>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66" name="Text Box 176"/>
                <p:cNvSpPr txBox="1">
                  <a:spLocks noChangeArrowheads="1"/>
                </p:cNvSpPr>
                <p:nvPr/>
              </p:nvSpPr>
              <p:spPr bwMode="auto">
                <a:xfrm>
                  <a:off x="243" y="1533"/>
                  <a:ext cx="295" cy="233"/>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dirty="0">
                      <a:solidFill>
                        <a:prstClr val="black"/>
                      </a:solidFill>
                      <a:latin typeface="Verdana" charset="0"/>
                      <a:ea typeface="ＭＳ Ｐゴシック"/>
                      <a:cs typeface="ＭＳ Ｐゴシック"/>
                    </a:rPr>
                    <a:t>x4</a:t>
                  </a:r>
                </a:p>
              </p:txBody>
            </p:sp>
          </p:grpSp>
        </p:grpSp>
        <p:sp>
          <p:nvSpPr>
            <p:cNvPr id="156" name="Text Box 177"/>
            <p:cNvSpPr txBox="1">
              <a:spLocks noChangeArrowheads="1"/>
            </p:cNvSpPr>
            <p:nvPr/>
          </p:nvSpPr>
          <p:spPr bwMode="auto">
            <a:xfrm>
              <a:off x="288" y="624"/>
              <a:ext cx="1093" cy="442"/>
            </a:xfrm>
            <a:prstGeom prst="rect">
              <a:avLst/>
            </a:prstGeom>
            <a:noFill/>
            <a:ln w="19050">
              <a:noFill/>
              <a:miter lim="800000"/>
              <a:headEnd/>
              <a:tailEnd/>
            </a:ln>
            <a:effectLst/>
          </p:spPr>
          <p:txBody>
            <a:bodyPr>
              <a:prstTxWarp prst="textNoShape">
                <a:avLst/>
              </a:prstTxWarp>
              <a:spAutoFit/>
            </a:bodyPr>
            <a:lstStyle/>
            <a:p>
              <a:pPr eaLnBrk="1" hangingPunct="1">
                <a:spcBef>
                  <a:spcPct val="0"/>
                </a:spcBef>
              </a:pPr>
              <a:r>
                <a:rPr lang="en-US" sz="2000" i="1" dirty="0">
                  <a:solidFill>
                    <a:prstClr val="black"/>
                  </a:solidFill>
                  <a:latin typeface="Verdana" charset="0"/>
                  <a:ea typeface="ＭＳ Ｐゴシック"/>
                  <a:cs typeface="ＭＳ Ｐゴシック"/>
                </a:rPr>
                <a:t>Rename Table</a:t>
              </a:r>
            </a:p>
          </p:txBody>
        </p:sp>
      </p:grpSp>
      <p:grpSp>
        <p:nvGrpSpPr>
          <p:cNvPr id="181" name="Group 178"/>
          <p:cNvGrpSpPr>
            <a:grpSpLocks/>
          </p:cNvGrpSpPr>
          <p:nvPr/>
        </p:nvGrpSpPr>
        <p:grpSpPr bwMode="auto">
          <a:xfrm>
            <a:off x="920750" y="1999524"/>
            <a:ext cx="846138" cy="366712"/>
            <a:chOff x="384" y="1149"/>
            <a:chExt cx="533" cy="231"/>
          </a:xfrm>
        </p:grpSpPr>
        <p:grpSp>
          <p:nvGrpSpPr>
            <p:cNvPr id="182" name="Group 179"/>
            <p:cNvGrpSpPr>
              <a:grpSpLocks/>
            </p:cNvGrpSpPr>
            <p:nvPr/>
          </p:nvGrpSpPr>
          <p:grpSpPr bwMode="auto">
            <a:xfrm>
              <a:off x="384" y="1200"/>
              <a:ext cx="288" cy="144"/>
              <a:chOff x="3168" y="912"/>
              <a:chExt cx="432" cy="144"/>
            </a:xfrm>
          </p:grpSpPr>
          <p:sp>
            <p:nvSpPr>
              <p:cNvPr id="184" name="Line 180"/>
              <p:cNvSpPr>
                <a:spLocks noChangeShapeType="1"/>
              </p:cNvSpPr>
              <p:nvPr/>
            </p:nvSpPr>
            <p:spPr bwMode="auto">
              <a:xfrm>
                <a:off x="3168" y="912"/>
                <a:ext cx="432" cy="144"/>
              </a:xfrm>
              <a:prstGeom prst="line">
                <a:avLst/>
              </a:prstGeom>
              <a:noFill/>
              <a:ln w="381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185" name="Line 181"/>
              <p:cNvSpPr>
                <a:spLocks noChangeShapeType="1"/>
              </p:cNvSpPr>
              <p:nvPr/>
            </p:nvSpPr>
            <p:spPr bwMode="auto">
              <a:xfrm flipV="1">
                <a:off x="3168" y="912"/>
                <a:ext cx="432" cy="144"/>
              </a:xfrm>
              <a:prstGeom prst="line">
                <a:avLst/>
              </a:prstGeom>
              <a:noFill/>
              <a:ln w="381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grpSp>
        <p:sp>
          <p:nvSpPr>
            <p:cNvPr id="183" name="Text Box 182"/>
            <p:cNvSpPr txBox="1">
              <a:spLocks noChangeArrowheads="1"/>
            </p:cNvSpPr>
            <p:nvPr/>
          </p:nvSpPr>
          <p:spPr bwMode="auto">
            <a:xfrm>
              <a:off x="623" y="1149"/>
              <a:ext cx="294"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a:solidFill>
                    <a:srgbClr val="09213B"/>
                  </a:solidFill>
                  <a:latin typeface="Verdana" charset="0"/>
                  <a:ea typeface="ＭＳ Ｐゴシック"/>
                  <a:cs typeface="ＭＳ Ｐゴシック"/>
                </a:rPr>
                <a:t>P0</a:t>
              </a:r>
            </a:p>
          </p:txBody>
        </p:sp>
      </p:grpSp>
      <p:sp>
        <p:nvSpPr>
          <p:cNvPr id="186" name="Text Box 183"/>
          <p:cNvSpPr txBox="1">
            <a:spLocks noChangeArrowheads="1"/>
          </p:cNvSpPr>
          <p:nvPr/>
        </p:nvSpPr>
        <p:spPr bwMode="auto">
          <a:xfrm>
            <a:off x="5264150" y="4823686"/>
            <a:ext cx="533400" cy="366713"/>
          </a:xfrm>
          <a:prstGeom prst="rect">
            <a:avLst/>
          </a:prstGeom>
          <a:noFill/>
          <a:ln w="19050">
            <a:noFill/>
            <a:miter lim="800000"/>
            <a:headEnd/>
            <a:tailEnd/>
          </a:ln>
          <a:effectLst/>
        </p:spPr>
        <p:txBody>
          <a:bodyPr>
            <a:prstTxWarp prst="textNoShape">
              <a:avLst/>
            </a:prstTxWarp>
            <a:spAutoFit/>
          </a:bodyPr>
          <a:lstStyle/>
          <a:p>
            <a:pPr eaLnBrk="1" hangingPunct="1">
              <a:spcBef>
                <a:spcPct val="0"/>
              </a:spcBef>
            </a:pPr>
            <a:r>
              <a:rPr lang="en-US" sz="1800">
                <a:solidFill>
                  <a:srgbClr val="09213B"/>
                </a:solidFill>
                <a:latin typeface="Verdana" charset="0"/>
                <a:ea typeface="ＭＳ Ｐゴシック"/>
                <a:cs typeface="ＭＳ Ｐゴシック"/>
              </a:rPr>
              <a:t>P8</a:t>
            </a:r>
          </a:p>
        </p:txBody>
      </p:sp>
      <p:sp>
        <p:nvSpPr>
          <p:cNvPr id="187" name="Line 184"/>
          <p:cNvSpPr>
            <a:spLocks noChangeShapeType="1"/>
          </p:cNvSpPr>
          <p:nvPr/>
        </p:nvSpPr>
        <p:spPr bwMode="auto">
          <a:xfrm>
            <a:off x="1301750" y="2690086"/>
            <a:ext cx="4038600" cy="2514600"/>
          </a:xfrm>
          <a:prstGeom prst="line">
            <a:avLst/>
          </a:prstGeom>
          <a:noFill/>
          <a:ln w="19050">
            <a:solidFill>
              <a:schemeClr val="hlink"/>
            </a:solidFill>
            <a:round/>
            <a:headEnd/>
            <a:tailEnd type="triangle" w="med" len="me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188" name="Text Box 185"/>
          <p:cNvSpPr txBox="1">
            <a:spLocks noChangeArrowheads="1"/>
          </p:cNvSpPr>
          <p:nvPr/>
        </p:nvSpPr>
        <p:spPr bwMode="auto">
          <a:xfrm>
            <a:off x="5264150" y="5052286"/>
            <a:ext cx="533400" cy="366713"/>
          </a:xfrm>
          <a:prstGeom prst="rect">
            <a:avLst/>
          </a:prstGeom>
          <a:noFill/>
          <a:ln w="19050">
            <a:noFill/>
            <a:miter lim="800000"/>
            <a:headEnd/>
            <a:tailEnd/>
          </a:ln>
          <a:effectLst/>
        </p:spPr>
        <p:txBody>
          <a:bodyPr>
            <a:prstTxWarp prst="textNoShape">
              <a:avLst/>
            </a:prstTxWarp>
            <a:spAutoFit/>
          </a:bodyPr>
          <a:lstStyle/>
          <a:p>
            <a:pPr eaLnBrk="1" hangingPunct="1">
              <a:spcBef>
                <a:spcPct val="0"/>
              </a:spcBef>
            </a:pPr>
            <a:r>
              <a:rPr lang="en-US" sz="1800">
                <a:solidFill>
                  <a:srgbClr val="7030A0"/>
                </a:solidFill>
                <a:latin typeface="Verdana" charset="0"/>
                <a:ea typeface="ＭＳ Ｐゴシック"/>
                <a:cs typeface="ＭＳ Ｐゴシック"/>
              </a:rPr>
              <a:t>P7</a:t>
            </a:r>
          </a:p>
        </p:txBody>
      </p:sp>
      <p:grpSp>
        <p:nvGrpSpPr>
          <p:cNvPr id="189" name="Group 186"/>
          <p:cNvGrpSpPr>
            <a:grpSpLocks/>
          </p:cNvGrpSpPr>
          <p:nvPr/>
        </p:nvGrpSpPr>
        <p:grpSpPr bwMode="auto">
          <a:xfrm>
            <a:off x="5340350" y="1851886"/>
            <a:ext cx="685800" cy="228600"/>
            <a:chOff x="3168" y="912"/>
            <a:chExt cx="432" cy="144"/>
          </a:xfrm>
        </p:grpSpPr>
        <p:sp>
          <p:nvSpPr>
            <p:cNvPr id="190" name="Line 187"/>
            <p:cNvSpPr>
              <a:spLocks noChangeShapeType="1"/>
            </p:cNvSpPr>
            <p:nvPr/>
          </p:nvSpPr>
          <p:spPr bwMode="auto">
            <a:xfrm>
              <a:off x="3168" y="912"/>
              <a:ext cx="432" cy="144"/>
            </a:xfrm>
            <a:prstGeom prst="line">
              <a:avLst/>
            </a:prstGeom>
            <a:noFill/>
            <a:ln w="38100">
              <a:solidFill>
                <a:schemeClr val="hlink"/>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191" name="Line 188"/>
            <p:cNvSpPr>
              <a:spLocks noChangeShapeType="1"/>
            </p:cNvSpPr>
            <p:nvPr/>
          </p:nvSpPr>
          <p:spPr bwMode="auto">
            <a:xfrm flipV="1">
              <a:off x="3168" y="912"/>
              <a:ext cx="432" cy="144"/>
            </a:xfrm>
            <a:prstGeom prst="line">
              <a:avLst/>
            </a:prstGeom>
            <a:noFill/>
            <a:ln w="38100">
              <a:solidFill>
                <a:schemeClr val="hlink"/>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grpSp>
      <p:grpSp>
        <p:nvGrpSpPr>
          <p:cNvPr id="192" name="Group 189"/>
          <p:cNvGrpSpPr>
            <a:grpSpLocks/>
          </p:cNvGrpSpPr>
          <p:nvPr/>
        </p:nvGrpSpPr>
        <p:grpSpPr bwMode="auto">
          <a:xfrm>
            <a:off x="1682750" y="1928086"/>
            <a:ext cx="4648200" cy="3200400"/>
            <a:chOff x="864" y="1104"/>
            <a:chExt cx="2928" cy="2016"/>
          </a:xfrm>
        </p:grpSpPr>
        <p:sp>
          <p:nvSpPr>
            <p:cNvPr id="193" name="Line 190"/>
            <p:cNvSpPr>
              <a:spLocks noChangeShapeType="1"/>
            </p:cNvSpPr>
            <p:nvPr/>
          </p:nvSpPr>
          <p:spPr bwMode="auto">
            <a:xfrm flipH="1">
              <a:off x="864" y="1104"/>
              <a:ext cx="2352" cy="432"/>
            </a:xfrm>
            <a:prstGeom prst="line">
              <a:avLst/>
            </a:prstGeom>
            <a:noFill/>
            <a:ln w="19050">
              <a:solidFill>
                <a:schemeClr val="hlink"/>
              </a:solidFill>
              <a:round/>
              <a:headEnd/>
              <a:tailEnd type="triangle" w="med" len="me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194" name="Line 191"/>
            <p:cNvSpPr>
              <a:spLocks noChangeShapeType="1"/>
            </p:cNvSpPr>
            <p:nvPr/>
          </p:nvSpPr>
          <p:spPr bwMode="auto">
            <a:xfrm>
              <a:off x="3408" y="1200"/>
              <a:ext cx="384" cy="1920"/>
            </a:xfrm>
            <a:prstGeom prst="line">
              <a:avLst/>
            </a:prstGeom>
            <a:noFill/>
            <a:ln w="19050">
              <a:solidFill>
                <a:schemeClr val="hlink"/>
              </a:solidFill>
              <a:round/>
              <a:headEnd/>
              <a:tailEnd type="triangle" w="med" len="me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grpSp>
      <p:grpSp>
        <p:nvGrpSpPr>
          <p:cNvPr id="195" name="Group 192"/>
          <p:cNvGrpSpPr>
            <a:grpSpLocks/>
          </p:cNvGrpSpPr>
          <p:nvPr/>
        </p:nvGrpSpPr>
        <p:grpSpPr bwMode="auto">
          <a:xfrm>
            <a:off x="920750" y="2456724"/>
            <a:ext cx="846138" cy="366712"/>
            <a:chOff x="384" y="1437"/>
            <a:chExt cx="533" cy="231"/>
          </a:xfrm>
        </p:grpSpPr>
        <p:grpSp>
          <p:nvGrpSpPr>
            <p:cNvPr id="196" name="Group 193"/>
            <p:cNvGrpSpPr>
              <a:grpSpLocks/>
            </p:cNvGrpSpPr>
            <p:nvPr/>
          </p:nvGrpSpPr>
          <p:grpSpPr bwMode="auto">
            <a:xfrm>
              <a:off x="384" y="1488"/>
              <a:ext cx="288" cy="144"/>
              <a:chOff x="3168" y="912"/>
              <a:chExt cx="432" cy="144"/>
            </a:xfrm>
          </p:grpSpPr>
          <p:sp>
            <p:nvSpPr>
              <p:cNvPr id="198" name="Line 194"/>
              <p:cNvSpPr>
                <a:spLocks noChangeShapeType="1"/>
              </p:cNvSpPr>
              <p:nvPr/>
            </p:nvSpPr>
            <p:spPr bwMode="auto">
              <a:xfrm>
                <a:off x="3168" y="912"/>
                <a:ext cx="432" cy="144"/>
              </a:xfrm>
              <a:prstGeom prst="line">
                <a:avLst/>
              </a:prstGeom>
              <a:noFill/>
              <a:ln w="38100">
                <a:solidFill>
                  <a:schemeClr val="hlink"/>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199" name="Line 195"/>
              <p:cNvSpPr>
                <a:spLocks noChangeShapeType="1"/>
              </p:cNvSpPr>
              <p:nvPr/>
            </p:nvSpPr>
            <p:spPr bwMode="auto">
              <a:xfrm flipV="1">
                <a:off x="3168" y="912"/>
                <a:ext cx="432" cy="144"/>
              </a:xfrm>
              <a:prstGeom prst="line">
                <a:avLst/>
              </a:prstGeom>
              <a:noFill/>
              <a:ln w="38100">
                <a:solidFill>
                  <a:schemeClr val="hlink"/>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grpSp>
        <p:sp>
          <p:nvSpPr>
            <p:cNvPr id="197" name="Text Box 196"/>
            <p:cNvSpPr txBox="1">
              <a:spLocks noChangeArrowheads="1"/>
            </p:cNvSpPr>
            <p:nvPr/>
          </p:nvSpPr>
          <p:spPr bwMode="auto">
            <a:xfrm>
              <a:off x="623" y="1437"/>
              <a:ext cx="294"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a:solidFill>
                    <a:srgbClr val="7030A0"/>
                  </a:solidFill>
                  <a:latin typeface="Verdana" charset="0"/>
                  <a:ea typeface="ＭＳ Ｐゴシック"/>
                  <a:cs typeface="ＭＳ Ｐゴシック"/>
                </a:rPr>
                <a:t>P1</a:t>
              </a:r>
            </a:p>
          </p:txBody>
        </p:sp>
      </p:grpSp>
      <p:sp>
        <p:nvSpPr>
          <p:cNvPr id="200" name="Text Box 197"/>
          <p:cNvSpPr txBox="1">
            <a:spLocks noChangeArrowheads="1"/>
          </p:cNvSpPr>
          <p:nvPr/>
        </p:nvSpPr>
        <p:spPr bwMode="auto">
          <a:xfrm>
            <a:off x="539750" y="5052286"/>
            <a:ext cx="6324600" cy="366713"/>
          </a:xfrm>
          <a:prstGeom prst="rect">
            <a:avLst/>
          </a:prstGeom>
          <a:noFill/>
          <a:ln w="19050">
            <a:noFill/>
            <a:miter lim="800000"/>
            <a:headEnd/>
            <a:tailEnd/>
          </a:ln>
          <a:effectLst/>
        </p:spPr>
        <p:txBody>
          <a:bodyPr>
            <a:prstTxWarp prst="textNoShape">
              <a:avLst/>
            </a:prstTxWarp>
            <a:spAutoFit/>
          </a:bodyPr>
          <a:lstStyle/>
          <a:p>
            <a:pPr eaLnBrk="1" hangingPunct="1">
              <a:spcBef>
                <a:spcPct val="0"/>
              </a:spcBef>
            </a:pPr>
            <a:r>
              <a:rPr lang="en-US" sz="1800" dirty="0" err="1">
                <a:solidFill>
                  <a:srgbClr val="7030A0"/>
                </a:solidFill>
                <a:latin typeface="Verdana" charset="0"/>
                <a:ea typeface="ＭＳ Ｐゴシック"/>
                <a:cs typeface="ＭＳ Ｐゴシック"/>
              </a:rPr>
              <a:t>x</a:t>
            </a:r>
            <a:r>
              <a:rPr lang="en-US" sz="1800" dirty="0">
                <a:solidFill>
                  <a:srgbClr val="7030A0"/>
                </a:solidFill>
                <a:latin typeface="Verdana" charset="0"/>
                <a:ea typeface="ＭＳ Ｐゴシック"/>
                <a:cs typeface="ＭＳ Ｐゴシック"/>
              </a:rPr>
              <a:t>         </a:t>
            </a:r>
            <a:r>
              <a:rPr lang="en-US" sz="1800" dirty="0" err="1">
                <a:solidFill>
                  <a:srgbClr val="7030A0"/>
                </a:solidFill>
                <a:latin typeface="Verdana" charset="0"/>
                <a:ea typeface="ＭＳ Ｐゴシック"/>
                <a:cs typeface="ＭＳ Ｐゴシック"/>
              </a:rPr>
              <a:t>addi</a:t>
            </a:r>
            <a:r>
              <a:rPr lang="en-US" sz="1800" dirty="0">
                <a:solidFill>
                  <a:srgbClr val="7030A0"/>
                </a:solidFill>
                <a:latin typeface="Verdana" charset="0"/>
                <a:ea typeface="ＭＳ Ｐゴシック"/>
                <a:cs typeface="ＭＳ Ｐゴシック"/>
              </a:rPr>
              <a:t>         P0                      x3               P1</a:t>
            </a:r>
          </a:p>
        </p:txBody>
      </p:sp>
    </p:spTree>
    <p:extLst>
      <p:ext uri="{BB962C8B-B14F-4D97-AF65-F5344CB8AC3E}">
        <p14:creationId xmlns:p14="http://schemas.microsoft.com/office/powerpoint/2010/main" val="3525300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87"/>
                                        </p:tgtEl>
                                        <p:attrNameLst>
                                          <p:attrName>style.visibility</p:attrName>
                                        </p:attrNameLst>
                                      </p:cBhvr>
                                      <p:to>
                                        <p:strVal val="visible"/>
                                      </p:to>
                                    </p:set>
                                  </p:childTnLst>
                                  <p:subTnLst>
                                    <p:set>
                                      <p:cBhvr override="childStyle">
                                        <p:cTn dur="1" fill="hold" display="0" masterRel="nextClick" afterEffect="1"/>
                                        <p:tgtEl>
                                          <p:spTgt spid="187"/>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8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92"/>
                                        </p:tgtEl>
                                        <p:attrNameLst>
                                          <p:attrName>style.visibility</p:attrName>
                                        </p:attrNameLst>
                                      </p:cBhvr>
                                      <p:to>
                                        <p:strVal val="visible"/>
                                      </p:to>
                                    </p:set>
                                  </p:childTnLst>
                                  <p:subTnLst>
                                    <p:set>
                                      <p:cBhvr override="childStyle">
                                        <p:cTn dur="1" fill="hold" display="0" masterRel="nextClick" afterEffect="1"/>
                                        <p:tgtEl>
                                          <p:spTgt spid="192"/>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19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0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1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 grpId="0" animBg="1"/>
      <p:bldP spid="187" grpId="0" animBg="1"/>
      <p:bldP spid="188" grpId="0" autoUpdateAnimBg="0"/>
      <p:bldP spid="200" grpId="0" autoUpdateAnimBg="0"/>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147</a:t>
            </a:fld>
            <a:endParaRPr lang="en-US" altLang="en-US"/>
          </a:p>
        </p:txBody>
      </p:sp>
      <p:sp>
        <p:nvSpPr>
          <p:cNvPr id="45059" name="Text Box 2"/>
          <p:cNvSpPr txBox="1">
            <a:spLocks noChangeArrowheads="1"/>
          </p:cNvSpPr>
          <p:nvPr/>
        </p:nvSpPr>
        <p:spPr bwMode="auto">
          <a:xfrm>
            <a:off x="441324" y="396875"/>
            <a:ext cx="802534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Physical Register Management</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 name="Group 3"/>
          <p:cNvGrpSpPr>
            <a:grpSpLocks/>
          </p:cNvGrpSpPr>
          <p:nvPr/>
        </p:nvGrpSpPr>
        <p:grpSpPr bwMode="auto">
          <a:xfrm>
            <a:off x="539750" y="4299521"/>
            <a:ext cx="6324601" cy="2209800"/>
            <a:chOff x="144" y="2592"/>
            <a:chExt cx="3984" cy="1392"/>
          </a:xfrm>
        </p:grpSpPr>
        <p:grpSp>
          <p:nvGrpSpPr>
            <p:cNvPr id="7" name="Group 4"/>
            <p:cNvGrpSpPr>
              <a:grpSpLocks/>
            </p:cNvGrpSpPr>
            <p:nvPr/>
          </p:nvGrpSpPr>
          <p:grpSpPr bwMode="auto">
            <a:xfrm>
              <a:off x="144" y="2832"/>
              <a:ext cx="3984" cy="1152"/>
              <a:chOff x="144" y="2928"/>
              <a:chExt cx="3984" cy="1152"/>
            </a:xfrm>
          </p:grpSpPr>
          <p:sp>
            <p:nvSpPr>
              <p:cNvPr id="9" name="Rectangle 5"/>
              <p:cNvSpPr>
                <a:spLocks noChangeArrowheads="1"/>
              </p:cNvSpPr>
              <p:nvPr/>
            </p:nvSpPr>
            <p:spPr bwMode="auto">
              <a:xfrm>
                <a:off x="672" y="2928"/>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op</a:t>
                </a:r>
              </a:p>
            </p:txBody>
          </p:sp>
          <p:sp>
            <p:nvSpPr>
              <p:cNvPr id="10" name="Rectangle 6"/>
              <p:cNvSpPr>
                <a:spLocks noChangeArrowheads="1"/>
              </p:cNvSpPr>
              <p:nvPr/>
            </p:nvSpPr>
            <p:spPr bwMode="auto">
              <a:xfrm>
                <a:off x="1104" y="2928"/>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p1</a:t>
                </a:r>
              </a:p>
            </p:txBody>
          </p:sp>
          <p:sp>
            <p:nvSpPr>
              <p:cNvPr id="11" name="Rectangle 7"/>
              <p:cNvSpPr>
                <a:spLocks noChangeArrowheads="1"/>
              </p:cNvSpPr>
              <p:nvPr/>
            </p:nvSpPr>
            <p:spPr bwMode="auto">
              <a:xfrm>
                <a:off x="1344" y="2928"/>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r>
                  <a:rPr lang="en-US" sz="1800" dirty="0">
                    <a:solidFill>
                      <a:prstClr val="black"/>
                    </a:solidFill>
                    <a:latin typeface="Verdana" charset="0"/>
                    <a:ea typeface="ＭＳ Ｐゴシック"/>
                    <a:cs typeface="ＭＳ Ｐゴシック"/>
                  </a:rPr>
                  <a:t>PR1</a:t>
                </a:r>
              </a:p>
            </p:txBody>
          </p:sp>
          <p:sp>
            <p:nvSpPr>
              <p:cNvPr id="12" name="Rectangle 8"/>
              <p:cNvSpPr>
                <a:spLocks noChangeArrowheads="1"/>
              </p:cNvSpPr>
              <p:nvPr/>
            </p:nvSpPr>
            <p:spPr bwMode="auto">
              <a:xfrm>
                <a:off x="1872" y="2928"/>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p2</a:t>
                </a:r>
              </a:p>
            </p:txBody>
          </p:sp>
          <p:sp>
            <p:nvSpPr>
              <p:cNvPr id="13" name="Rectangle 9"/>
              <p:cNvSpPr>
                <a:spLocks noChangeArrowheads="1"/>
              </p:cNvSpPr>
              <p:nvPr/>
            </p:nvSpPr>
            <p:spPr bwMode="auto">
              <a:xfrm>
                <a:off x="2112" y="2928"/>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r>
                  <a:rPr lang="en-US" sz="1800" dirty="0">
                    <a:solidFill>
                      <a:prstClr val="black"/>
                    </a:solidFill>
                    <a:latin typeface="Verdana" charset="0"/>
                    <a:ea typeface="ＭＳ Ｐゴシック"/>
                    <a:cs typeface="ＭＳ Ｐゴシック"/>
                  </a:rPr>
                  <a:t>PR2</a:t>
                </a:r>
              </a:p>
            </p:txBody>
          </p:sp>
          <p:sp>
            <p:nvSpPr>
              <p:cNvPr id="14" name="Rectangle 10"/>
              <p:cNvSpPr>
                <a:spLocks noChangeArrowheads="1"/>
              </p:cNvSpPr>
              <p:nvPr/>
            </p:nvSpPr>
            <p:spPr bwMode="auto">
              <a:xfrm>
                <a:off x="432" y="2928"/>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ex</a:t>
                </a:r>
              </a:p>
            </p:txBody>
          </p:sp>
          <p:sp>
            <p:nvSpPr>
              <p:cNvPr id="15" name="Rectangle 11"/>
              <p:cNvSpPr>
                <a:spLocks noChangeArrowheads="1"/>
              </p:cNvSpPr>
              <p:nvPr/>
            </p:nvSpPr>
            <p:spPr bwMode="auto">
              <a:xfrm>
                <a:off x="144" y="2928"/>
                <a:ext cx="28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use</a:t>
                </a:r>
              </a:p>
            </p:txBody>
          </p:sp>
          <p:sp>
            <p:nvSpPr>
              <p:cNvPr id="16" name="Rectangle 12"/>
              <p:cNvSpPr>
                <a:spLocks noChangeArrowheads="1"/>
              </p:cNvSpPr>
              <p:nvPr/>
            </p:nvSpPr>
            <p:spPr bwMode="auto">
              <a:xfrm>
                <a:off x="672" y="3072"/>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7" name="Rectangle 13"/>
              <p:cNvSpPr>
                <a:spLocks noChangeArrowheads="1"/>
              </p:cNvSpPr>
              <p:nvPr/>
            </p:nvSpPr>
            <p:spPr bwMode="auto">
              <a:xfrm>
                <a:off x="1104" y="3072"/>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8" name="Rectangle 14"/>
              <p:cNvSpPr>
                <a:spLocks noChangeArrowheads="1"/>
              </p:cNvSpPr>
              <p:nvPr/>
            </p:nvSpPr>
            <p:spPr bwMode="auto">
              <a:xfrm>
                <a:off x="1344" y="3072"/>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9" name="Rectangle 15"/>
              <p:cNvSpPr>
                <a:spLocks noChangeArrowheads="1"/>
              </p:cNvSpPr>
              <p:nvPr/>
            </p:nvSpPr>
            <p:spPr bwMode="auto">
              <a:xfrm>
                <a:off x="1872" y="3072"/>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20" name="Rectangle 16"/>
              <p:cNvSpPr>
                <a:spLocks noChangeArrowheads="1"/>
              </p:cNvSpPr>
              <p:nvPr/>
            </p:nvSpPr>
            <p:spPr bwMode="auto">
              <a:xfrm>
                <a:off x="2112" y="3072"/>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21" name="Rectangle 17"/>
              <p:cNvSpPr>
                <a:spLocks noChangeArrowheads="1"/>
              </p:cNvSpPr>
              <p:nvPr/>
            </p:nvSpPr>
            <p:spPr bwMode="auto">
              <a:xfrm>
                <a:off x="432" y="3072"/>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22" name="Rectangle 18"/>
              <p:cNvSpPr>
                <a:spLocks noChangeArrowheads="1"/>
              </p:cNvSpPr>
              <p:nvPr/>
            </p:nvSpPr>
            <p:spPr bwMode="auto">
              <a:xfrm>
                <a:off x="144" y="3072"/>
                <a:ext cx="28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23" name="Rectangle 19"/>
              <p:cNvSpPr>
                <a:spLocks noChangeArrowheads="1"/>
              </p:cNvSpPr>
              <p:nvPr/>
            </p:nvSpPr>
            <p:spPr bwMode="auto">
              <a:xfrm>
                <a:off x="672" y="3216"/>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24" name="Rectangle 20"/>
              <p:cNvSpPr>
                <a:spLocks noChangeArrowheads="1"/>
              </p:cNvSpPr>
              <p:nvPr/>
            </p:nvSpPr>
            <p:spPr bwMode="auto">
              <a:xfrm>
                <a:off x="1104" y="3216"/>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25" name="Rectangle 21"/>
              <p:cNvSpPr>
                <a:spLocks noChangeArrowheads="1"/>
              </p:cNvSpPr>
              <p:nvPr/>
            </p:nvSpPr>
            <p:spPr bwMode="auto">
              <a:xfrm>
                <a:off x="1344" y="3216"/>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26" name="Rectangle 22"/>
              <p:cNvSpPr>
                <a:spLocks noChangeArrowheads="1"/>
              </p:cNvSpPr>
              <p:nvPr/>
            </p:nvSpPr>
            <p:spPr bwMode="auto">
              <a:xfrm>
                <a:off x="1872" y="3216"/>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27" name="Rectangle 23"/>
              <p:cNvSpPr>
                <a:spLocks noChangeArrowheads="1"/>
              </p:cNvSpPr>
              <p:nvPr/>
            </p:nvSpPr>
            <p:spPr bwMode="auto">
              <a:xfrm>
                <a:off x="2112" y="3216"/>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28" name="Rectangle 24"/>
              <p:cNvSpPr>
                <a:spLocks noChangeArrowheads="1"/>
              </p:cNvSpPr>
              <p:nvPr/>
            </p:nvSpPr>
            <p:spPr bwMode="auto">
              <a:xfrm>
                <a:off x="432" y="3216"/>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29" name="Rectangle 25"/>
              <p:cNvSpPr>
                <a:spLocks noChangeArrowheads="1"/>
              </p:cNvSpPr>
              <p:nvPr/>
            </p:nvSpPr>
            <p:spPr bwMode="auto">
              <a:xfrm>
                <a:off x="144" y="3216"/>
                <a:ext cx="28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30" name="Rectangle 26"/>
              <p:cNvSpPr>
                <a:spLocks noChangeArrowheads="1"/>
              </p:cNvSpPr>
              <p:nvPr/>
            </p:nvSpPr>
            <p:spPr bwMode="auto">
              <a:xfrm>
                <a:off x="672" y="3360"/>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31" name="Rectangle 27"/>
              <p:cNvSpPr>
                <a:spLocks noChangeArrowheads="1"/>
              </p:cNvSpPr>
              <p:nvPr/>
            </p:nvSpPr>
            <p:spPr bwMode="auto">
              <a:xfrm>
                <a:off x="1104" y="3360"/>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32" name="Rectangle 28"/>
              <p:cNvSpPr>
                <a:spLocks noChangeArrowheads="1"/>
              </p:cNvSpPr>
              <p:nvPr/>
            </p:nvSpPr>
            <p:spPr bwMode="auto">
              <a:xfrm>
                <a:off x="1344" y="3360"/>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33" name="Rectangle 29"/>
              <p:cNvSpPr>
                <a:spLocks noChangeArrowheads="1"/>
              </p:cNvSpPr>
              <p:nvPr/>
            </p:nvSpPr>
            <p:spPr bwMode="auto">
              <a:xfrm>
                <a:off x="1872" y="3360"/>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34" name="Rectangle 30"/>
              <p:cNvSpPr>
                <a:spLocks noChangeArrowheads="1"/>
              </p:cNvSpPr>
              <p:nvPr/>
            </p:nvSpPr>
            <p:spPr bwMode="auto">
              <a:xfrm>
                <a:off x="2112" y="3360"/>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35" name="Rectangle 31"/>
              <p:cNvSpPr>
                <a:spLocks noChangeArrowheads="1"/>
              </p:cNvSpPr>
              <p:nvPr/>
            </p:nvSpPr>
            <p:spPr bwMode="auto">
              <a:xfrm>
                <a:off x="432" y="3360"/>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36" name="Rectangle 32"/>
              <p:cNvSpPr>
                <a:spLocks noChangeArrowheads="1"/>
              </p:cNvSpPr>
              <p:nvPr/>
            </p:nvSpPr>
            <p:spPr bwMode="auto">
              <a:xfrm>
                <a:off x="144" y="3360"/>
                <a:ext cx="28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37" name="Rectangle 33"/>
              <p:cNvSpPr>
                <a:spLocks noChangeArrowheads="1"/>
              </p:cNvSpPr>
              <p:nvPr/>
            </p:nvSpPr>
            <p:spPr bwMode="auto">
              <a:xfrm>
                <a:off x="672" y="3504"/>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38" name="Rectangle 34"/>
              <p:cNvSpPr>
                <a:spLocks noChangeArrowheads="1"/>
              </p:cNvSpPr>
              <p:nvPr/>
            </p:nvSpPr>
            <p:spPr bwMode="auto">
              <a:xfrm>
                <a:off x="1104" y="3504"/>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39" name="Rectangle 35"/>
              <p:cNvSpPr>
                <a:spLocks noChangeArrowheads="1"/>
              </p:cNvSpPr>
              <p:nvPr/>
            </p:nvSpPr>
            <p:spPr bwMode="auto">
              <a:xfrm>
                <a:off x="1344" y="3504"/>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40" name="Rectangle 36"/>
              <p:cNvSpPr>
                <a:spLocks noChangeArrowheads="1"/>
              </p:cNvSpPr>
              <p:nvPr/>
            </p:nvSpPr>
            <p:spPr bwMode="auto">
              <a:xfrm>
                <a:off x="1872" y="3504"/>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41" name="Rectangle 37"/>
              <p:cNvSpPr>
                <a:spLocks noChangeArrowheads="1"/>
              </p:cNvSpPr>
              <p:nvPr/>
            </p:nvSpPr>
            <p:spPr bwMode="auto">
              <a:xfrm>
                <a:off x="2112" y="3504"/>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42" name="Rectangle 38"/>
              <p:cNvSpPr>
                <a:spLocks noChangeArrowheads="1"/>
              </p:cNvSpPr>
              <p:nvPr/>
            </p:nvSpPr>
            <p:spPr bwMode="auto">
              <a:xfrm>
                <a:off x="432" y="3504"/>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43" name="Rectangle 39"/>
              <p:cNvSpPr>
                <a:spLocks noChangeArrowheads="1"/>
              </p:cNvSpPr>
              <p:nvPr/>
            </p:nvSpPr>
            <p:spPr bwMode="auto">
              <a:xfrm>
                <a:off x="144" y="3504"/>
                <a:ext cx="28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44" name="Rectangle 40"/>
              <p:cNvSpPr>
                <a:spLocks noChangeArrowheads="1"/>
              </p:cNvSpPr>
              <p:nvPr/>
            </p:nvSpPr>
            <p:spPr bwMode="auto">
              <a:xfrm>
                <a:off x="672" y="3648"/>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45" name="Rectangle 41"/>
              <p:cNvSpPr>
                <a:spLocks noChangeArrowheads="1"/>
              </p:cNvSpPr>
              <p:nvPr/>
            </p:nvSpPr>
            <p:spPr bwMode="auto">
              <a:xfrm>
                <a:off x="1104" y="3648"/>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46" name="Rectangle 42"/>
              <p:cNvSpPr>
                <a:spLocks noChangeArrowheads="1"/>
              </p:cNvSpPr>
              <p:nvPr/>
            </p:nvSpPr>
            <p:spPr bwMode="auto">
              <a:xfrm>
                <a:off x="1344" y="3648"/>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47" name="Rectangle 43"/>
              <p:cNvSpPr>
                <a:spLocks noChangeArrowheads="1"/>
              </p:cNvSpPr>
              <p:nvPr/>
            </p:nvSpPr>
            <p:spPr bwMode="auto">
              <a:xfrm>
                <a:off x="1872" y="3648"/>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48" name="Rectangle 44"/>
              <p:cNvSpPr>
                <a:spLocks noChangeArrowheads="1"/>
              </p:cNvSpPr>
              <p:nvPr/>
            </p:nvSpPr>
            <p:spPr bwMode="auto">
              <a:xfrm>
                <a:off x="2112" y="3648"/>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49" name="Rectangle 45"/>
              <p:cNvSpPr>
                <a:spLocks noChangeArrowheads="1"/>
              </p:cNvSpPr>
              <p:nvPr/>
            </p:nvSpPr>
            <p:spPr bwMode="auto">
              <a:xfrm>
                <a:off x="432" y="3648"/>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50" name="Rectangle 46"/>
              <p:cNvSpPr>
                <a:spLocks noChangeArrowheads="1"/>
              </p:cNvSpPr>
              <p:nvPr/>
            </p:nvSpPr>
            <p:spPr bwMode="auto">
              <a:xfrm>
                <a:off x="144" y="3648"/>
                <a:ext cx="28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51" name="Rectangle 47"/>
              <p:cNvSpPr>
                <a:spLocks noChangeArrowheads="1"/>
              </p:cNvSpPr>
              <p:nvPr/>
            </p:nvSpPr>
            <p:spPr bwMode="auto">
              <a:xfrm>
                <a:off x="672" y="3792"/>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52" name="Rectangle 48"/>
              <p:cNvSpPr>
                <a:spLocks noChangeArrowheads="1"/>
              </p:cNvSpPr>
              <p:nvPr/>
            </p:nvSpPr>
            <p:spPr bwMode="auto">
              <a:xfrm>
                <a:off x="1104" y="3792"/>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53" name="Rectangle 49"/>
              <p:cNvSpPr>
                <a:spLocks noChangeArrowheads="1"/>
              </p:cNvSpPr>
              <p:nvPr/>
            </p:nvSpPr>
            <p:spPr bwMode="auto">
              <a:xfrm>
                <a:off x="1344" y="3792"/>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54" name="Rectangle 50"/>
              <p:cNvSpPr>
                <a:spLocks noChangeArrowheads="1"/>
              </p:cNvSpPr>
              <p:nvPr/>
            </p:nvSpPr>
            <p:spPr bwMode="auto">
              <a:xfrm>
                <a:off x="1872" y="3792"/>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55" name="Rectangle 51"/>
              <p:cNvSpPr>
                <a:spLocks noChangeArrowheads="1"/>
              </p:cNvSpPr>
              <p:nvPr/>
            </p:nvSpPr>
            <p:spPr bwMode="auto">
              <a:xfrm>
                <a:off x="2112" y="3792"/>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56" name="Rectangle 52"/>
              <p:cNvSpPr>
                <a:spLocks noChangeArrowheads="1"/>
              </p:cNvSpPr>
              <p:nvPr/>
            </p:nvSpPr>
            <p:spPr bwMode="auto">
              <a:xfrm>
                <a:off x="432" y="3792"/>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57" name="Rectangle 53"/>
              <p:cNvSpPr>
                <a:spLocks noChangeArrowheads="1"/>
              </p:cNvSpPr>
              <p:nvPr/>
            </p:nvSpPr>
            <p:spPr bwMode="auto">
              <a:xfrm>
                <a:off x="144" y="3792"/>
                <a:ext cx="28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58" name="Rectangle 54"/>
              <p:cNvSpPr>
                <a:spLocks noChangeArrowheads="1"/>
              </p:cNvSpPr>
              <p:nvPr/>
            </p:nvSpPr>
            <p:spPr bwMode="auto">
              <a:xfrm>
                <a:off x="672" y="3936"/>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59" name="Rectangle 55"/>
              <p:cNvSpPr>
                <a:spLocks noChangeArrowheads="1"/>
              </p:cNvSpPr>
              <p:nvPr/>
            </p:nvSpPr>
            <p:spPr bwMode="auto">
              <a:xfrm>
                <a:off x="1104" y="3936"/>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60" name="Rectangle 56"/>
              <p:cNvSpPr>
                <a:spLocks noChangeArrowheads="1"/>
              </p:cNvSpPr>
              <p:nvPr/>
            </p:nvSpPr>
            <p:spPr bwMode="auto">
              <a:xfrm>
                <a:off x="1344" y="3936"/>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61" name="Rectangle 57"/>
              <p:cNvSpPr>
                <a:spLocks noChangeArrowheads="1"/>
              </p:cNvSpPr>
              <p:nvPr/>
            </p:nvSpPr>
            <p:spPr bwMode="auto">
              <a:xfrm>
                <a:off x="1872" y="3936"/>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62" name="Rectangle 58"/>
              <p:cNvSpPr>
                <a:spLocks noChangeArrowheads="1"/>
              </p:cNvSpPr>
              <p:nvPr/>
            </p:nvSpPr>
            <p:spPr bwMode="auto">
              <a:xfrm>
                <a:off x="2112" y="3936"/>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63" name="Rectangle 59"/>
              <p:cNvSpPr>
                <a:spLocks noChangeArrowheads="1"/>
              </p:cNvSpPr>
              <p:nvPr/>
            </p:nvSpPr>
            <p:spPr bwMode="auto">
              <a:xfrm>
                <a:off x="2640" y="2928"/>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r>
                  <a:rPr lang="en-US" sz="1800" dirty="0">
                    <a:solidFill>
                      <a:prstClr val="black"/>
                    </a:solidFill>
                    <a:latin typeface="Verdana" charset="0"/>
                    <a:ea typeface="ＭＳ Ｐゴシック"/>
                    <a:cs typeface="ＭＳ Ｐゴシック"/>
                  </a:rPr>
                  <a:t>Rd</a:t>
                </a:r>
              </a:p>
            </p:txBody>
          </p:sp>
          <p:sp>
            <p:nvSpPr>
              <p:cNvPr id="64" name="Rectangle 60"/>
              <p:cNvSpPr>
                <a:spLocks noChangeArrowheads="1"/>
              </p:cNvSpPr>
              <p:nvPr/>
            </p:nvSpPr>
            <p:spPr bwMode="auto">
              <a:xfrm>
                <a:off x="2640" y="3072"/>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65" name="Rectangle 61"/>
              <p:cNvSpPr>
                <a:spLocks noChangeArrowheads="1"/>
              </p:cNvSpPr>
              <p:nvPr/>
            </p:nvSpPr>
            <p:spPr bwMode="auto">
              <a:xfrm>
                <a:off x="2640" y="3216"/>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66" name="Rectangle 62"/>
              <p:cNvSpPr>
                <a:spLocks noChangeArrowheads="1"/>
              </p:cNvSpPr>
              <p:nvPr/>
            </p:nvSpPr>
            <p:spPr bwMode="auto">
              <a:xfrm>
                <a:off x="2640" y="3360"/>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67" name="Rectangle 63"/>
              <p:cNvSpPr>
                <a:spLocks noChangeArrowheads="1"/>
              </p:cNvSpPr>
              <p:nvPr/>
            </p:nvSpPr>
            <p:spPr bwMode="auto">
              <a:xfrm>
                <a:off x="2640" y="3504"/>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68" name="Rectangle 64"/>
              <p:cNvSpPr>
                <a:spLocks noChangeArrowheads="1"/>
              </p:cNvSpPr>
              <p:nvPr/>
            </p:nvSpPr>
            <p:spPr bwMode="auto">
              <a:xfrm>
                <a:off x="2640" y="3648"/>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69" name="Rectangle 65"/>
              <p:cNvSpPr>
                <a:spLocks noChangeArrowheads="1"/>
              </p:cNvSpPr>
              <p:nvPr/>
            </p:nvSpPr>
            <p:spPr bwMode="auto">
              <a:xfrm>
                <a:off x="2640" y="3792"/>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70" name="Rectangle 66"/>
              <p:cNvSpPr>
                <a:spLocks noChangeArrowheads="1"/>
              </p:cNvSpPr>
              <p:nvPr/>
            </p:nvSpPr>
            <p:spPr bwMode="auto">
              <a:xfrm>
                <a:off x="2640" y="3936"/>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71" name="Rectangle 67"/>
              <p:cNvSpPr>
                <a:spLocks noChangeArrowheads="1"/>
              </p:cNvSpPr>
              <p:nvPr/>
            </p:nvSpPr>
            <p:spPr bwMode="auto">
              <a:xfrm>
                <a:off x="432" y="3936"/>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72" name="Rectangle 68"/>
              <p:cNvSpPr>
                <a:spLocks noChangeArrowheads="1"/>
              </p:cNvSpPr>
              <p:nvPr/>
            </p:nvSpPr>
            <p:spPr bwMode="auto">
              <a:xfrm>
                <a:off x="144" y="3936"/>
                <a:ext cx="28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73" name="Rectangle 69"/>
              <p:cNvSpPr>
                <a:spLocks noChangeArrowheads="1"/>
              </p:cNvSpPr>
              <p:nvPr/>
            </p:nvSpPr>
            <p:spPr bwMode="auto">
              <a:xfrm>
                <a:off x="3600" y="2928"/>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r>
                  <a:rPr lang="en-US" sz="1800" dirty="0" err="1">
                    <a:solidFill>
                      <a:prstClr val="black"/>
                    </a:solidFill>
                    <a:latin typeface="Verdana" charset="0"/>
                    <a:ea typeface="ＭＳ Ｐゴシック"/>
                    <a:cs typeface="ＭＳ Ｐゴシック"/>
                  </a:rPr>
                  <a:t>PRd</a:t>
                </a:r>
                <a:endParaRPr lang="en-US" sz="1800" dirty="0">
                  <a:solidFill>
                    <a:prstClr val="black"/>
                  </a:solidFill>
                  <a:latin typeface="Verdana" charset="0"/>
                  <a:ea typeface="ＭＳ Ｐゴシック"/>
                  <a:cs typeface="ＭＳ Ｐゴシック"/>
                </a:endParaRPr>
              </a:p>
            </p:txBody>
          </p:sp>
          <p:sp>
            <p:nvSpPr>
              <p:cNvPr id="74" name="Rectangle 70"/>
              <p:cNvSpPr>
                <a:spLocks noChangeArrowheads="1"/>
              </p:cNvSpPr>
              <p:nvPr/>
            </p:nvSpPr>
            <p:spPr bwMode="auto">
              <a:xfrm>
                <a:off x="3600" y="3072"/>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75" name="Rectangle 71"/>
              <p:cNvSpPr>
                <a:spLocks noChangeArrowheads="1"/>
              </p:cNvSpPr>
              <p:nvPr/>
            </p:nvSpPr>
            <p:spPr bwMode="auto">
              <a:xfrm>
                <a:off x="3600" y="3216"/>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76" name="Rectangle 72"/>
              <p:cNvSpPr>
                <a:spLocks noChangeArrowheads="1"/>
              </p:cNvSpPr>
              <p:nvPr/>
            </p:nvSpPr>
            <p:spPr bwMode="auto">
              <a:xfrm>
                <a:off x="3600" y="3360"/>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77" name="Rectangle 73"/>
              <p:cNvSpPr>
                <a:spLocks noChangeArrowheads="1"/>
              </p:cNvSpPr>
              <p:nvPr/>
            </p:nvSpPr>
            <p:spPr bwMode="auto">
              <a:xfrm>
                <a:off x="3600" y="3504"/>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78" name="Rectangle 74"/>
              <p:cNvSpPr>
                <a:spLocks noChangeArrowheads="1"/>
              </p:cNvSpPr>
              <p:nvPr/>
            </p:nvSpPr>
            <p:spPr bwMode="auto">
              <a:xfrm>
                <a:off x="3600" y="3648"/>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79" name="Rectangle 75"/>
              <p:cNvSpPr>
                <a:spLocks noChangeArrowheads="1"/>
              </p:cNvSpPr>
              <p:nvPr/>
            </p:nvSpPr>
            <p:spPr bwMode="auto">
              <a:xfrm>
                <a:off x="3600" y="3792"/>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80" name="Rectangle 76"/>
              <p:cNvSpPr>
                <a:spLocks noChangeArrowheads="1"/>
              </p:cNvSpPr>
              <p:nvPr/>
            </p:nvSpPr>
            <p:spPr bwMode="auto">
              <a:xfrm>
                <a:off x="3600" y="3936"/>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81" name="Rectangle 77"/>
              <p:cNvSpPr>
                <a:spLocks noChangeArrowheads="1"/>
              </p:cNvSpPr>
              <p:nvPr/>
            </p:nvSpPr>
            <p:spPr bwMode="auto">
              <a:xfrm>
                <a:off x="3072" y="2928"/>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r>
                  <a:rPr lang="en-US" sz="1800" dirty="0" err="1">
                    <a:solidFill>
                      <a:prstClr val="black"/>
                    </a:solidFill>
                    <a:latin typeface="Verdana" charset="0"/>
                    <a:ea typeface="ＭＳ Ｐゴシック"/>
                    <a:cs typeface="ＭＳ Ｐゴシック"/>
                  </a:rPr>
                  <a:t>LPRd</a:t>
                </a:r>
                <a:endParaRPr lang="en-US" sz="1800" dirty="0">
                  <a:solidFill>
                    <a:prstClr val="black"/>
                  </a:solidFill>
                  <a:latin typeface="Verdana" charset="0"/>
                  <a:ea typeface="ＭＳ Ｐゴシック"/>
                  <a:cs typeface="ＭＳ Ｐゴシック"/>
                </a:endParaRPr>
              </a:p>
            </p:txBody>
          </p:sp>
          <p:sp>
            <p:nvSpPr>
              <p:cNvPr id="82" name="Rectangle 78"/>
              <p:cNvSpPr>
                <a:spLocks noChangeArrowheads="1"/>
              </p:cNvSpPr>
              <p:nvPr/>
            </p:nvSpPr>
            <p:spPr bwMode="auto">
              <a:xfrm>
                <a:off x="3072" y="3072"/>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83" name="Rectangle 79"/>
              <p:cNvSpPr>
                <a:spLocks noChangeArrowheads="1"/>
              </p:cNvSpPr>
              <p:nvPr/>
            </p:nvSpPr>
            <p:spPr bwMode="auto">
              <a:xfrm>
                <a:off x="3072" y="3216"/>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84" name="Rectangle 80"/>
              <p:cNvSpPr>
                <a:spLocks noChangeArrowheads="1"/>
              </p:cNvSpPr>
              <p:nvPr/>
            </p:nvSpPr>
            <p:spPr bwMode="auto">
              <a:xfrm>
                <a:off x="3072" y="3360"/>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85" name="Rectangle 81"/>
              <p:cNvSpPr>
                <a:spLocks noChangeArrowheads="1"/>
              </p:cNvSpPr>
              <p:nvPr/>
            </p:nvSpPr>
            <p:spPr bwMode="auto">
              <a:xfrm>
                <a:off x="3072" y="3504"/>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86" name="Rectangle 82"/>
              <p:cNvSpPr>
                <a:spLocks noChangeArrowheads="1"/>
              </p:cNvSpPr>
              <p:nvPr/>
            </p:nvSpPr>
            <p:spPr bwMode="auto">
              <a:xfrm>
                <a:off x="3072" y="3648"/>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87" name="Rectangle 83"/>
              <p:cNvSpPr>
                <a:spLocks noChangeArrowheads="1"/>
              </p:cNvSpPr>
              <p:nvPr/>
            </p:nvSpPr>
            <p:spPr bwMode="auto">
              <a:xfrm>
                <a:off x="3072" y="3792"/>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88" name="Rectangle 84"/>
              <p:cNvSpPr>
                <a:spLocks noChangeArrowheads="1"/>
              </p:cNvSpPr>
              <p:nvPr/>
            </p:nvSpPr>
            <p:spPr bwMode="auto">
              <a:xfrm>
                <a:off x="3072" y="3936"/>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grpSp>
        <p:sp>
          <p:nvSpPr>
            <p:cNvPr id="8" name="Text Box 85"/>
            <p:cNvSpPr txBox="1">
              <a:spLocks noChangeArrowheads="1"/>
            </p:cNvSpPr>
            <p:nvPr/>
          </p:nvSpPr>
          <p:spPr bwMode="auto">
            <a:xfrm>
              <a:off x="372" y="2592"/>
              <a:ext cx="473" cy="233"/>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i="1" dirty="0">
                  <a:solidFill>
                    <a:prstClr val="black"/>
                  </a:solidFill>
                  <a:latin typeface="Verdana" charset="0"/>
                  <a:ea typeface="ＭＳ Ｐゴシック"/>
                  <a:cs typeface="ＭＳ Ｐゴシック"/>
                </a:rPr>
                <a:t>ROB</a:t>
              </a:r>
            </a:p>
          </p:txBody>
        </p:sp>
      </p:grpSp>
      <p:sp>
        <p:nvSpPr>
          <p:cNvPr id="89" name="Rectangle 86"/>
          <p:cNvSpPr>
            <a:spLocks noChangeArrowheads="1"/>
          </p:cNvSpPr>
          <p:nvPr/>
        </p:nvSpPr>
        <p:spPr bwMode="auto">
          <a:xfrm>
            <a:off x="6559550" y="1937320"/>
            <a:ext cx="2895600" cy="2057400"/>
          </a:xfrm>
          <a:prstGeom prst="rect">
            <a:avLst/>
          </a:prstGeom>
          <a:noFill/>
          <a:ln w="9525">
            <a:noFill/>
            <a:miter lim="800000"/>
            <a:headEnd/>
            <a:tailEnd/>
          </a:ln>
          <a:effectLst/>
        </p:spPr>
        <p:txBody>
          <a:bodyPr>
            <a:prstTxWarp prst="textNoShape">
              <a:avLst/>
            </a:prstTxWarp>
          </a:bodyPr>
          <a:lstStyle/>
          <a:p>
            <a:pPr marL="285750" indent="-285750" eaLnBrk="1" hangingPunct="1">
              <a:lnSpc>
                <a:spcPct val="80000"/>
              </a:lnSpc>
              <a:spcBef>
                <a:spcPct val="30000"/>
              </a:spcBef>
              <a:buSzPct val="100000"/>
            </a:pPr>
            <a:r>
              <a:rPr lang="en-US" sz="2400" dirty="0">
                <a:solidFill>
                  <a:prstClr val="black"/>
                </a:solidFill>
                <a:latin typeface="Verdana" charset="0"/>
                <a:ea typeface="ＭＳ Ｐゴシック"/>
                <a:cs typeface="ＭＳ Ｐゴシック"/>
              </a:rPr>
              <a:t>ld x1, 0(x3)</a:t>
            </a:r>
          </a:p>
          <a:p>
            <a:pPr marL="285750" indent="-285750" eaLnBrk="1" hangingPunct="1">
              <a:lnSpc>
                <a:spcPct val="80000"/>
              </a:lnSpc>
              <a:spcBef>
                <a:spcPct val="30000"/>
              </a:spcBef>
              <a:buSzPct val="100000"/>
            </a:pPr>
            <a:r>
              <a:rPr lang="en-US" sz="2400" dirty="0" err="1">
                <a:solidFill>
                  <a:prstClr val="black"/>
                </a:solidFill>
                <a:latin typeface="Verdana" charset="0"/>
                <a:ea typeface="ＭＳ Ｐゴシック"/>
                <a:cs typeface="ＭＳ Ｐゴシック"/>
              </a:rPr>
              <a:t>addi</a:t>
            </a:r>
            <a:r>
              <a:rPr lang="en-US" sz="2400" dirty="0">
                <a:solidFill>
                  <a:prstClr val="black"/>
                </a:solidFill>
                <a:latin typeface="Verdana" charset="0"/>
                <a:ea typeface="ＭＳ Ｐゴシック"/>
                <a:cs typeface="ＭＳ Ｐゴシック"/>
              </a:rPr>
              <a:t> x3, x1, #4</a:t>
            </a:r>
          </a:p>
          <a:p>
            <a:pPr marL="285750" indent="-285750" eaLnBrk="1" hangingPunct="1">
              <a:lnSpc>
                <a:spcPct val="80000"/>
              </a:lnSpc>
              <a:spcBef>
                <a:spcPct val="30000"/>
              </a:spcBef>
              <a:buSzPct val="100000"/>
            </a:pPr>
            <a:r>
              <a:rPr lang="en-US" sz="2400" dirty="0">
                <a:solidFill>
                  <a:prstClr val="black"/>
                </a:solidFill>
                <a:latin typeface="Verdana" charset="0"/>
                <a:ea typeface="ＭＳ Ｐゴシック"/>
                <a:cs typeface="ＭＳ Ｐゴシック"/>
              </a:rPr>
              <a:t>sub x6, x7, x6</a:t>
            </a:r>
          </a:p>
          <a:p>
            <a:pPr marL="285750" indent="-285750" eaLnBrk="1" hangingPunct="1">
              <a:lnSpc>
                <a:spcPct val="80000"/>
              </a:lnSpc>
              <a:spcBef>
                <a:spcPct val="30000"/>
              </a:spcBef>
              <a:buSzPct val="100000"/>
            </a:pPr>
            <a:r>
              <a:rPr lang="en-US" sz="2400" dirty="0">
                <a:solidFill>
                  <a:prstClr val="black"/>
                </a:solidFill>
                <a:latin typeface="Verdana" charset="0"/>
                <a:ea typeface="ＭＳ Ｐゴシック"/>
                <a:cs typeface="ＭＳ Ｐゴシック"/>
              </a:rPr>
              <a:t>add x3, x3, x6</a:t>
            </a:r>
          </a:p>
          <a:p>
            <a:pPr marL="285750" indent="-285750" eaLnBrk="1" hangingPunct="1">
              <a:lnSpc>
                <a:spcPct val="80000"/>
              </a:lnSpc>
              <a:spcBef>
                <a:spcPct val="30000"/>
              </a:spcBef>
              <a:buSzPct val="100000"/>
            </a:pPr>
            <a:r>
              <a:rPr lang="en-US" sz="2400" dirty="0">
                <a:solidFill>
                  <a:prstClr val="black"/>
                </a:solidFill>
                <a:latin typeface="Verdana" charset="0"/>
                <a:ea typeface="ＭＳ Ｐゴシック"/>
                <a:cs typeface="ＭＳ Ｐゴシック"/>
              </a:rPr>
              <a:t>ld x6, 0(x1)</a:t>
            </a:r>
          </a:p>
        </p:txBody>
      </p:sp>
      <p:grpSp>
        <p:nvGrpSpPr>
          <p:cNvPr id="90" name="Group 87"/>
          <p:cNvGrpSpPr>
            <a:grpSpLocks/>
          </p:cNvGrpSpPr>
          <p:nvPr/>
        </p:nvGrpSpPr>
        <p:grpSpPr bwMode="auto">
          <a:xfrm>
            <a:off x="5095875" y="1246758"/>
            <a:ext cx="1273175" cy="3052762"/>
            <a:chOff x="3014" y="669"/>
            <a:chExt cx="802" cy="1923"/>
          </a:xfrm>
        </p:grpSpPr>
        <p:sp>
          <p:nvSpPr>
            <p:cNvPr id="91" name="Text Box 88"/>
            <p:cNvSpPr txBox="1">
              <a:spLocks noChangeArrowheads="1"/>
            </p:cNvSpPr>
            <p:nvPr/>
          </p:nvSpPr>
          <p:spPr bwMode="auto">
            <a:xfrm>
              <a:off x="3014" y="669"/>
              <a:ext cx="802" cy="250"/>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2000" i="1" dirty="0">
                  <a:solidFill>
                    <a:prstClr val="black"/>
                  </a:solidFill>
                  <a:latin typeface="Verdana" charset="0"/>
                  <a:ea typeface="ＭＳ Ｐゴシック"/>
                  <a:cs typeface="ＭＳ Ｐゴシック"/>
                </a:rPr>
                <a:t>Free List</a:t>
              </a:r>
            </a:p>
          </p:txBody>
        </p:sp>
        <p:sp>
          <p:nvSpPr>
            <p:cNvPr id="92" name="Rectangle 89"/>
            <p:cNvSpPr>
              <a:spLocks noChangeArrowheads="1"/>
            </p:cNvSpPr>
            <p:nvPr/>
          </p:nvSpPr>
          <p:spPr bwMode="auto">
            <a:xfrm>
              <a:off x="3168" y="1632"/>
              <a:ext cx="430"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93" name="Rectangle 90"/>
            <p:cNvSpPr>
              <a:spLocks noChangeArrowheads="1"/>
            </p:cNvSpPr>
            <p:nvPr/>
          </p:nvSpPr>
          <p:spPr bwMode="auto">
            <a:xfrm>
              <a:off x="3168" y="1776"/>
              <a:ext cx="430"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94" name="Rectangle 91"/>
            <p:cNvSpPr>
              <a:spLocks noChangeArrowheads="1"/>
            </p:cNvSpPr>
            <p:nvPr/>
          </p:nvSpPr>
          <p:spPr bwMode="auto">
            <a:xfrm>
              <a:off x="3168" y="1920"/>
              <a:ext cx="430"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95" name="Rectangle 92"/>
            <p:cNvSpPr>
              <a:spLocks noChangeArrowheads="1"/>
            </p:cNvSpPr>
            <p:nvPr/>
          </p:nvSpPr>
          <p:spPr bwMode="auto">
            <a:xfrm>
              <a:off x="3168" y="912"/>
              <a:ext cx="430"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P0</a:t>
              </a:r>
            </a:p>
          </p:txBody>
        </p:sp>
        <p:sp>
          <p:nvSpPr>
            <p:cNvPr id="96" name="Rectangle 93"/>
            <p:cNvSpPr>
              <a:spLocks noChangeArrowheads="1"/>
            </p:cNvSpPr>
            <p:nvPr/>
          </p:nvSpPr>
          <p:spPr bwMode="auto">
            <a:xfrm>
              <a:off x="3170" y="2448"/>
              <a:ext cx="430"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97" name="Rectangle 94"/>
            <p:cNvSpPr>
              <a:spLocks noChangeArrowheads="1"/>
            </p:cNvSpPr>
            <p:nvPr/>
          </p:nvSpPr>
          <p:spPr bwMode="auto">
            <a:xfrm>
              <a:off x="3168" y="1056"/>
              <a:ext cx="430"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P1</a:t>
              </a:r>
            </a:p>
          </p:txBody>
        </p:sp>
        <p:sp>
          <p:nvSpPr>
            <p:cNvPr id="98" name="Rectangle 95"/>
            <p:cNvSpPr>
              <a:spLocks noChangeArrowheads="1"/>
            </p:cNvSpPr>
            <p:nvPr/>
          </p:nvSpPr>
          <p:spPr bwMode="auto">
            <a:xfrm>
              <a:off x="3168" y="1200"/>
              <a:ext cx="430"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P3</a:t>
              </a:r>
            </a:p>
          </p:txBody>
        </p:sp>
        <p:sp>
          <p:nvSpPr>
            <p:cNvPr id="99" name="Rectangle 96"/>
            <p:cNvSpPr>
              <a:spLocks noChangeArrowheads="1"/>
            </p:cNvSpPr>
            <p:nvPr/>
          </p:nvSpPr>
          <p:spPr bwMode="auto">
            <a:xfrm>
              <a:off x="3168" y="1344"/>
              <a:ext cx="430"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P2</a:t>
              </a:r>
            </a:p>
          </p:txBody>
        </p:sp>
        <p:sp>
          <p:nvSpPr>
            <p:cNvPr id="100" name="Rectangle 97"/>
            <p:cNvSpPr>
              <a:spLocks noChangeArrowheads="1"/>
            </p:cNvSpPr>
            <p:nvPr/>
          </p:nvSpPr>
          <p:spPr bwMode="auto">
            <a:xfrm>
              <a:off x="3168" y="1488"/>
              <a:ext cx="430"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P4</a:t>
              </a:r>
            </a:p>
          </p:txBody>
        </p:sp>
        <p:sp>
          <p:nvSpPr>
            <p:cNvPr id="101" name="Line 98"/>
            <p:cNvSpPr>
              <a:spLocks noChangeShapeType="1"/>
            </p:cNvSpPr>
            <p:nvPr/>
          </p:nvSpPr>
          <p:spPr bwMode="auto">
            <a:xfrm>
              <a:off x="3168" y="2064"/>
              <a:ext cx="0" cy="384"/>
            </a:xfrm>
            <a:prstGeom prst="line">
              <a:avLst/>
            </a:prstGeom>
            <a:noFill/>
            <a:ln w="19050">
              <a:solidFill>
                <a:schemeClr val="tx2"/>
              </a:solidFill>
              <a:prstDash val="sysDot"/>
              <a:round/>
              <a:headEnd/>
              <a:tailEnd/>
            </a:ln>
            <a:effectLst/>
          </p:spPr>
          <p:txBody>
            <a:bodyP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102" name="Line 99"/>
            <p:cNvSpPr>
              <a:spLocks noChangeShapeType="1"/>
            </p:cNvSpPr>
            <p:nvPr/>
          </p:nvSpPr>
          <p:spPr bwMode="auto">
            <a:xfrm>
              <a:off x="3598" y="2064"/>
              <a:ext cx="0" cy="384"/>
            </a:xfrm>
            <a:prstGeom prst="line">
              <a:avLst/>
            </a:prstGeom>
            <a:noFill/>
            <a:ln w="19050">
              <a:solidFill>
                <a:schemeClr val="tx2"/>
              </a:solidFill>
              <a:prstDash val="sysDot"/>
              <a:round/>
              <a:headEnd/>
              <a:tailEnd/>
            </a:ln>
            <a:effectLst/>
          </p:spPr>
          <p:txBody>
            <a:bodyP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grpSp>
      <p:grpSp>
        <p:nvGrpSpPr>
          <p:cNvPr id="103" name="Group 100"/>
          <p:cNvGrpSpPr>
            <a:grpSpLocks/>
          </p:cNvGrpSpPr>
          <p:nvPr/>
        </p:nvGrpSpPr>
        <p:grpSpPr bwMode="auto">
          <a:xfrm>
            <a:off x="2747963" y="1170558"/>
            <a:ext cx="2135187" cy="3186112"/>
            <a:chOff x="1535" y="621"/>
            <a:chExt cx="1345" cy="2007"/>
          </a:xfrm>
        </p:grpSpPr>
        <p:grpSp>
          <p:nvGrpSpPr>
            <p:cNvPr id="104" name="Group 101"/>
            <p:cNvGrpSpPr>
              <a:grpSpLocks/>
            </p:cNvGrpSpPr>
            <p:nvPr/>
          </p:nvGrpSpPr>
          <p:grpSpPr bwMode="auto">
            <a:xfrm>
              <a:off x="1535" y="1581"/>
              <a:ext cx="1153" cy="231"/>
              <a:chOff x="1679" y="1533"/>
              <a:chExt cx="1153" cy="231"/>
            </a:xfrm>
          </p:grpSpPr>
          <p:sp>
            <p:nvSpPr>
              <p:cNvPr id="147" name="Rectangle 102"/>
              <p:cNvSpPr>
                <a:spLocks noChangeArrowheads="1"/>
              </p:cNvSpPr>
              <p:nvPr/>
            </p:nvSpPr>
            <p:spPr bwMode="auto">
              <a:xfrm>
                <a:off x="1968" y="1584"/>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r>
                  <a:rPr lang="en-US" sz="1800" dirty="0">
                    <a:solidFill>
                      <a:prstClr val="black"/>
                    </a:solidFill>
                    <a:latin typeface="Verdana" charset="0"/>
                    <a:ea typeface="ＭＳ Ｐゴシック"/>
                    <a:cs typeface="ＭＳ Ｐゴシック"/>
                  </a:rPr>
                  <a:t>&lt;x6&gt;</a:t>
                </a:r>
              </a:p>
            </p:txBody>
          </p:sp>
          <p:sp>
            <p:nvSpPr>
              <p:cNvPr id="148" name="Text Box 103"/>
              <p:cNvSpPr txBox="1">
                <a:spLocks noChangeArrowheads="1"/>
              </p:cNvSpPr>
              <p:nvPr/>
            </p:nvSpPr>
            <p:spPr bwMode="auto">
              <a:xfrm>
                <a:off x="1679" y="1533"/>
                <a:ext cx="294"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P5</a:t>
                </a:r>
              </a:p>
            </p:txBody>
          </p:sp>
        </p:grpSp>
        <p:grpSp>
          <p:nvGrpSpPr>
            <p:cNvPr id="105" name="Group 104"/>
            <p:cNvGrpSpPr>
              <a:grpSpLocks/>
            </p:cNvGrpSpPr>
            <p:nvPr/>
          </p:nvGrpSpPr>
          <p:grpSpPr bwMode="auto">
            <a:xfrm>
              <a:off x="1535" y="1725"/>
              <a:ext cx="1153" cy="231"/>
              <a:chOff x="1679" y="1677"/>
              <a:chExt cx="1153" cy="231"/>
            </a:xfrm>
          </p:grpSpPr>
          <p:sp>
            <p:nvSpPr>
              <p:cNvPr id="145" name="Rectangle 105"/>
              <p:cNvSpPr>
                <a:spLocks noChangeArrowheads="1"/>
              </p:cNvSpPr>
              <p:nvPr/>
            </p:nvSpPr>
            <p:spPr bwMode="auto">
              <a:xfrm>
                <a:off x="1968" y="1728"/>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r>
                  <a:rPr lang="en-US" sz="1800" dirty="0">
                    <a:solidFill>
                      <a:prstClr val="black"/>
                    </a:solidFill>
                    <a:latin typeface="Verdana" charset="0"/>
                    <a:ea typeface="ＭＳ Ｐゴシック"/>
                    <a:cs typeface="ＭＳ Ｐゴシック"/>
                  </a:rPr>
                  <a:t>&lt;x7&gt;</a:t>
                </a:r>
              </a:p>
            </p:txBody>
          </p:sp>
          <p:sp>
            <p:nvSpPr>
              <p:cNvPr id="146" name="Text Box 106"/>
              <p:cNvSpPr txBox="1">
                <a:spLocks noChangeArrowheads="1"/>
              </p:cNvSpPr>
              <p:nvPr/>
            </p:nvSpPr>
            <p:spPr bwMode="auto">
              <a:xfrm>
                <a:off x="1679" y="1677"/>
                <a:ext cx="294"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P6</a:t>
                </a:r>
              </a:p>
            </p:txBody>
          </p:sp>
        </p:grpSp>
        <p:grpSp>
          <p:nvGrpSpPr>
            <p:cNvPr id="106" name="Group 107"/>
            <p:cNvGrpSpPr>
              <a:grpSpLocks/>
            </p:cNvGrpSpPr>
            <p:nvPr/>
          </p:nvGrpSpPr>
          <p:grpSpPr bwMode="auto">
            <a:xfrm>
              <a:off x="1535" y="1869"/>
              <a:ext cx="1153" cy="231"/>
              <a:chOff x="1679" y="1821"/>
              <a:chExt cx="1153" cy="231"/>
            </a:xfrm>
          </p:grpSpPr>
          <p:sp>
            <p:nvSpPr>
              <p:cNvPr id="143" name="Rectangle 108"/>
              <p:cNvSpPr>
                <a:spLocks noChangeArrowheads="1"/>
              </p:cNvSpPr>
              <p:nvPr/>
            </p:nvSpPr>
            <p:spPr bwMode="auto">
              <a:xfrm>
                <a:off x="1968" y="1872"/>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r>
                  <a:rPr lang="en-US" sz="1800" dirty="0">
                    <a:solidFill>
                      <a:prstClr val="black"/>
                    </a:solidFill>
                    <a:latin typeface="Verdana" charset="0"/>
                    <a:ea typeface="ＭＳ Ｐゴシック"/>
                    <a:cs typeface="ＭＳ Ｐゴシック"/>
                  </a:rPr>
                  <a:t>&lt;x3&gt;</a:t>
                </a:r>
              </a:p>
            </p:txBody>
          </p:sp>
          <p:sp>
            <p:nvSpPr>
              <p:cNvPr id="144" name="Text Box 109"/>
              <p:cNvSpPr txBox="1">
                <a:spLocks noChangeArrowheads="1"/>
              </p:cNvSpPr>
              <p:nvPr/>
            </p:nvSpPr>
            <p:spPr bwMode="auto">
              <a:xfrm>
                <a:off x="1679" y="1821"/>
                <a:ext cx="294"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P7</a:t>
                </a:r>
              </a:p>
            </p:txBody>
          </p:sp>
        </p:grpSp>
        <p:grpSp>
          <p:nvGrpSpPr>
            <p:cNvPr id="107" name="Group 110"/>
            <p:cNvGrpSpPr>
              <a:grpSpLocks/>
            </p:cNvGrpSpPr>
            <p:nvPr/>
          </p:nvGrpSpPr>
          <p:grpSpPr bwMode="auto">
            <a:xfrm>
              <a:off x="1535" y="861"/>
              <a:ext cx="1153" cy="231"/>
              <a:chOff x="1679" y="813"/>
              <a:chExt cx="1153" cy="231"/>
            </a:xfrm>
          </p:grpSpPr>
          <p:sp>
            <p:nvSpPr>
              <p:cNvPr id="141" name="Rectangle 111"/>
              <p:cNvSpPr>
                <a:spLocks noChangeArrowheads="1"/>
              </p:cNvSpPr>
              <p:nvPr/>
            </p:nvSpPr>
            <p:spPr bwMode="auto">
              <a:xfrm>
                <a:off x="1968" y="864"/>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42" name="Text Box 112"/>
              <p:cNvSpPr txBox="1">
                <a:spLocks noChangeArrowheads="1"/>
              </p:cNvSpPr>
              <p:nvPr/>
            </p:nvSpPr>
            <p:spPr bwMode="auto">
              <a:xfrm>
                <a:off x="1679" y="813"/>
                <a:ext cx="294"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P0</a:t>
                </a:r>
              </a:p>
            </p:txBody>
          </p:sp>
        </p:grpSp>
        <p:grpSp>
          <p:nvGrpSpPr>
            <p:cNvPr id="108" name="Group 113"/>
            <p:cNvGrpSpPr>
              <a:grpSpLocks/>
            </p:cNvGrpSpPr>
            <p:nvPr/>
          </p:nvGrpSpPr>
          <p:grpSpPr bwMode="auto">
            <a:xfrm>
              <a:off x="1539" y="2397"/>
              <a:ext cx="1153" cy="231"/>
              <a:chOff x="1683" y="2349"/>
              <a:chExt cx="1153" cy="231"/>
            </a:xfrm>
          </p:grpSpPr>
          <p:sp>
            <p:nvSpPr>
              <p:cNvPr id="139" name="Rectangle 114"/>
              <p:cNvSpPr>
                <a:spLocks noChangeArrowheads="1"/>
              </p:cNvSpPr>
              <p:nvPr/>
            </p:nvSpPr>
            <p:spPr bwMode="auto">
              <a:xfrm>
                <a:off x="1972" y="2400"/>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40" name="Text Box 115"/>
              <p:cNvSpPr txBox="1">
                <a:spLocks noChangeArrowheads="1"/>
              </p:cNvSpPr>
              <p:nvPr/>
            </p:nvSpPr>
            <p:spPr bwMode="auto">
              <a:xfrm>
                <a:off x="1683" y="2349"/>
                <a:ext cx="294"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Pn</a:t>
                </a:r>
              </a:p>
            </p:txBody>
          </p:sp>
        </p:grpSp>
        <p:grpSp>
          <p:nvGrpSpPr>
            <p:cNvPr id="109" name="Group 116"/>
            <p:cNvGrpSpPr>
              <a:grpSpLocks/>
            </p:cNvGrpSpPr>
            <p:nvPr/>
          </p:nvGrpSpPr>
          <p:grpSpPr bwMode="auto">
            <a:xfrm>
              <a:off x="1535" y="1005"/>
              <a:ext cx="1153" cy="231"/>
              <a:chOff x="1679" y="957"/>
              <a:chExt cx="1153" cy="231"/>
            </a:xfrm>
          </p:grpSpPr>
          <p:sp>
            <p:nvSpPr>
              <p:cNvPr id="137" name="Rectangle 117"/>
              <p:cNvSpPr>
                <a:spLocks noChangeArrowheads="1"/>
              </p:cNvSpPr>
              <p:nvPr/>
            </p:nvSpPr>
            <p:spPr bwMode="auto">
              <a:xfrm>
                <a:off x="1968" y="1008"/>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38" name="Text Box 118"/>
              <p:cNvSpPr txBox="1">
                <a:spLocks noChangeArrowheads="1"/>
              </p:cNvSpPr>
              <p:nvPr/>
            </p:nvSpPr>
            <p:spPr bwMode="auto">
              <a:xfrm>
                <a:off x="1679" y="957"/>
                <a:ext cx="294"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P1</a:t>
                </a:r>
              </a:p>
            </p:txBody>
          </p:sp>
        </p:grpSp>
        <p:grpSp>
          <p:nvGrpSpPr>
            <p:cNvPr id="110" name="Group 119"/>
            <p:cNvGrpSpPr>
              <a:grpSpLocks/>
            </p:cNvGrpSpPr>
            <p:nvPr/>
          </p:nvGrpSpPr>
          <p:grpSpPr bwMode="auto">
            <a:xfrm>
              <a:off x="1535" y="1149"/>
              <a:ext cx="1153" cy="231"/>
              <a:chOff x="1679" y="1101"/>
              <a:chExt cx="1153" cy="231"/>
            </a:xfrm>
          </p:grpSpPr>
          <p:sp>
            <p:nvSpPr>
              <p:cNvPr id="135" name="Rectangle 120"/>
              <p:cNvSpPr>
                <a:spLocks noChangeArrowheads="1"/>
              </p:cNvSpPr>
              <p:nvPr/>
            </p:nvSpPr>
            <p:spPr bwMode="auto">
              <a:xfrm>
                <a:off x="1968" y="1152"/>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36" name="Text Box 121"/>
              <p:cNvSpPr txBox="1">
                <a:spLocks noChangeArrowheads="1"/>
              </p:cNvSpPr>
              <p:nvPr/>
            </p:nvSpPr>
            <p:spPr bwMode="auto">
              <a:xfrm>
                <a:off x="1679" y="1101"/>
                <a:ext cx="294"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P2</a:t>
                </a:r>
              </a:p>
            </p:txBody>
          </p:sp>
        </p:grpSp>
        <p:grpSp>
          <p:nvGrpSpPr>
            <p:cNvPr id="111" name="Group 122"/>
            <p:cNvGrpSpPr>
              <a:grpSpLocks/>
            </p:cNvGrpSpPr>
            <p:nvPr/>
          </p:nvGrpSpPr>
          <p:grpSpPr bwMode="auto">
            <a:xfrm>
              <a:off x="1535" y="1293"/>
              <a:ext cx="1153" cy="231"/>
              <a:chOff x="1679" y="1245"/>
              <a:chExt cx="1153" cy="231"/>
            </a:xfrm>
          </p:grpSpPr>
          <p:sp>
            <p:nvSpPr>
              <p:cNvPr id="133" name="Rectangle 123"/>
              <p:cNvSpPr>
                <a:spLocks noChangeArrowheads="1"/>
              </p:cNvSpPr>
              <p:nvPr/>
            </p:nvSpPr>
            <p:spPr bwMode="auto">
              <a:xfrm>
                <a:off x="1968" y="1296"/>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34" name="Text Box 124"/>
              <p:cNvSpPr txBox="1">
                <a:spLocks noChangeArrowheads="1"/>
              </p:cNvSpPr>
              <p:nvPr/>
            </p:nvSpPr>
            <p:spPr bwMode="auto">
              <a:xfrm>
                <a:off x="1679" y="1245"/>
                <a:ext cx="294"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P3</a:t>
                </a:r>
              </a:p>
            </p:txBody>
          </p:sp>
        </p:grpSp>
        <p:grpSp>
          <p:nvGrpSpPr>
            <p:cNvPr id="112" name="Group 125"/>
            <p:cNvGrpSpPr>
              <a:grpSpLocks/>
            </p:cNvGrpSpPr>
            <p:nvPr/>
          </p:nvGrpSpPr>
          <p:grpSpPr bwMode="auto">
            <a:xfrm>
              <a:off x="1535" y="1437"/>
              <a:ext cx="1153" cy="231"/>
              <a:chOff x="1679" y="1389"/>
              <a:chExt cx="1153" cy="231"/>
            </a:xfrm>
          </p:grpSpPr>
          <p:sp>
            <p:nvSpPr>
              <p:cNvPr id="131" name="Rectangle 126"/>
              <p:cNvSpPr>
                <a:spLocks noChangeArrowheads="1"/>
              </p:cNvSpPr>
              <p:nvPr/>
            </p:nvSpPr>
            <p:spPr bwMode="auto">
              <a:xfrm>
                <a:off x="1968" y="1440"/>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32" name="Text Box 127"/>
              <p:cNvSpPr txBox="1">
                <a:spLocks noChangeArrowheads="1"/>
              </p:cNvSpPr>
              <p:nvPr/>
            </p:nvSpPr>
            <p:spPr bwMode="auto">
              <a:xfrm>
                <a:off x="1679" y="1389"/>
                <a:ext cx="294"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P4</a:t>
                </a:r>
              </a:p>
            </p:txBody>
          </p:sp>
        </p:grpSp>
        <p:sp>
          <p:nvSpPr>
            <p:cNvPr id="113" name="Line 128"/>
            <p:cNvSpPr>
              <a:spLocks noChangeShapeType="1"/>
            </p:cNvSpPr>
            <p:nvPr/>
          </p:nvSpPr>
          <p:spPr bwMode="auto">
            <a:xfrm>
              <a:off x="1824" y="2064"/>
              <a:ext cx="0" cy="384"/>
            </a:xfrm>
            <a:prstGeom prst="line">
              <a:avLst/>
            </a:prstGeom>
            <a:noFill/>
            <a:ln w="19050">
              <a:solidFill>
                <a:schemeClr val="tx2"/>
              </a:solidFill>
              <a:prstDash val="sysDot"/>
              <a:round/>
              <a:headEnd/>
              <a:tailEnd/>
            </a:ln>
            <a:effectLst/>
          </p:spPr>
          <p:txBody>
            <a:bodyP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114" name="Line 129"/>
            <p:cNvSpPr>
              <a:spLocks noChangeShapeType="1"/>
            </p:cNvSpPr>
            <p:nvPr/>
          </p:nvSpPr>
          <p:spPr bwMode="auto">
            <a:xfrm>
              <a:off x="2688" y="2064"/>
              <a:ext cx="0" cy="384"/>
            </a:xfrm>
            <a:prstGeom prst="line">
              <a:avLst/>
            </a:prstGeom>
            <a:noFill/>
            <a:ln w="19050">
              <a:solidFill>
                <a:schemeClr val="tx2"/>
              </a:solidFill>
              <a:prstDash val="sysDot"/>
              <a:round/>
              <a:headEnd/>
              <a:tailEnd/>
            </a:ln>
            <a:effectLst/>
          </p:spPr>
          <p:txBody>
            <a:bodyP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115" name="Text Box 130"/>
            <p:cNvSpPr txBox="1">
              <a:spLocks noChangeArrowheads="1"/>
            </p:cNvSpPr>
            <p:nvPr/>
          </p:nvSpPr>
          <p:spPr bwMode="auto">
            <a:xfrm>
              <a:off x="1631" y="621"/>
              <a:ext cx="1205" cy="250"/>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2000" i="1" dirty="0">
                  <a:solidFill>
                    <a:prstClr val="black"/>
                  </a:solidFill>
                  <a:latin typeface="Verdana" charset="0"/>
                  <a:ea typeface="ＭＳ Ｐゴシック"/>
                  <a:cs typeface="ＭＳ Ｐゴシック"/>
                </a:rPr>
                <a:t>Physical </a:t>
              </a:r>
              <a:r>
                <a:rPr lang="en-US" sz="2000" i="1" dirty="0" err="1">
                  <a:solidFill>
                    <a:prstClr val="black"/>
                  </a:solidFill>
                  <a:latin typeface="Verdana" charset="0"/>
                  <a:ea typeface="ＭＳ Ｐゴシック"/>
                  <a:cs typeface="ＭＳ Ｐゴシック"/>
                </a:rPr>
                <a:t>Regs</a:t>
              </a:r>
              <a:endParaRPr lang="en-US" sz="2000" i="1" dirty="0">
                <a:solidFill>
                  <a:prstClr val="black"/>
                </a:solidFill>
                <a:latin typeface="Verdana" charset="0"/>
                <a:ea typeface="ＭＳ Ｐゴシック"/>
                <a:cs typeface="ＭＳ Ｐゴシック"/>
              </a:endParaRPr>
            </a:p>
          </p:txBody>
        </p:sp>
        <p:sp>
          <p:nvSpPr>
            <p:cNvPr id="116" name="Rectangle 131"/>
            <p:cNvSpPr>
              <a:spLocks noChangeArrowheads="1"/>
            </p:cNvSpPr>
            <p:nvPr/>
          </p:nvSpPr>
          <p:spPr bwMode="auto">
            <a:xfrm>
              <a:off x="2688" y="1632"/>
              <a:ext cx="191" cy="144"/>
            </a:xfrm>
            <a:prstGeom prst="rect">
              <a:avLst/>
            </a:prstGeom>
            <a:noFill/>
            <a:ln w="19050">
              <a:solidFill>
                <a:schemeClr val="tx2"/>
              </a:solidFill>
              <a:miter lim="800000"/>
              <a:headEnd/>
              <a:tailEnd/>
            </a:ln>
            <a:effectLst/>
          </p:spPr>
          <p:txBody>
            <a:bodyPr lIns="0" tIns="0" rIns="0" bIns="0"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a:t>
              </a:r>
            </a:p>
          </p:txBody>
        </p:sp>
        <p:sp>
          <p:nvSpPr>
            <p:cNvPr id="117" name="Rectangle 132"/>
            <p:cNvSpPr>
              <a:spLocks noChangeArrowheads="1"/>
            </p:cNvSpPr>
            <p:nvPr/>
          </p:nvSpPr>
          <p:spPr bwMode="auto">
            <a:xfrm>
              <a:off x="2688" y="1776"/>
              <a:ext cx="191" cy="144"/>
            </a:xfrm>
            <a:prstGeom prst="rect">
              <a:avLst/>
            </a:prstGeom>
            <a:noFill/>
            <a:ln w="19050">
              <a:solidFill>
                <a:schemeClr val="tx2"/>
              </a:solidFill>
              <a:miter lim="800000"/>
              <a:headEnd/>
              <a:tailEnd/>
            </a:ln>
            <a:effectLst/>
          </p:spPr>
          <p:txBody>
            <a:bodyPr lIns="0" tIns="0" rIns="0" bIns="0"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a:t>
              </a:r>
            </a:p>
          </p:txBody>
        </p:sp>
        <p:sp>
          <p:nvSpPr>
            <p:cNvPr id="118" name="Rectangle 133"/>
            <p:cNvSpPr>
              <a:spLocks noChangeArrowheads="1"/>
            </p:cNvSpPr>
            <p:nvPr/>
          </p:nvSpPr>
          <p:spPr bwMode="auto">
            <a:xfrm>
              <a:off x="2688" y="1920"/>
              <a:ext cx="191" cy="144"/>
            </a:xfrm>
            <a:prstGeom prst="rect">
              <a:avLst/>
            </a:prstGeom>
            <a:noFill/>
            <a:ln w="19050">
              <a:solidFill>
                <a:schemeClr val="tx2"/>
              </a:solidFill>
              <a:miter lim="800000"/>
              <a:headEnd/>
              <a:tailEnd/>
            </a:ln>
            <a:effectLst/>
          </p:spPr>
          <p:txBody>
            <a:bodyPr lIns="0" tIns="0" rIns="0" bIns="0"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a:t>
              </a:r>
            </a:p>
          </p:txBody>
        </p:sp>
        <p:sp>
          <p:nvSpPr>
            <p:cNvPr id="119" name="Rectangle 134"/>
            <p:cNvSpPr>
              <a:spLocks noChangeArrowheads="1"/>
            </p:cNvSpPr>
            <p:nvPr/>
          </p:nvSpPr>
          <p:spPr bwMode="auto">
            <a:xfrm>
              <a:off x="2688" y="912"/>
              <a:ext cx="191"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20" name="Rectangle 135"/>
            <p:cNvSpPr>
              <a:spLocks noChangeArrowheads="1"/>
            </p:cNvSpPr>
            <p:nvPr/>
          </p:nvSpPr>
          <p:spPr bwMode="auto">
            <a:xfrm>
              <a:off x="2689" y="2448"/>
              <a:ext cx="191"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21" name="Rectangle 136"/>
            <p:cNvSpPr>
              <a:spLocks noChangeArrowheads="1"/>
            </p:cNvSpPr>
            <p:nvPr/>
          </p:nvSpPr>
          <p:spPr bwMode="auto">
            <a:xfrm>
              <a:off x="2688" y="1056"/>
              <a:ext cx="191"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22" name="Rectangle 137"/>
            <p:cNvSpPr>
              <a:spLocks noChangeArrowheads="1"/>
            </p:cNvSpPr>
            <p:nvPr/>
          </p:nvSpPr>
          <p:spPr bwMode="auto">
            <a:xfrm>
              <a:off x="2688" y="1200"/>
              <a:ext cx="191"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23" name="Rectangle 138"/>
            <p:cNvSpPr>
              <a:spLocks noChangeArrowheads="1"/>
            </p:cNvSpPr>
            <p:nvPr/>
          </p:nvSpPr>
          <p:spPr bwMode="auto">
            <a:xfrm>
              <a:off x="2688" y="1344"/>
              <a:ext cx="191"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24" name="Rectangle 139"/>
            <p:cNvSpPr>
              <a:spLocks noChangeArrowheads="1"/>
            </p:cNvSpPr>
            <p:nvPr/>
          </p:nvSpPr>
          <p:spPr bwMode="auto">
            <a:xfrm>
              <a:off x="2688" y="1488"/>
              <a:ext cx="191"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25" name="Line 140"/>
            <p:cNvSpPr>
              <a:spLocks noChangeShapeType="1"/>
            </p:cNvSpPr>
            <p:nvPr/>
          </p:nvSpPr>
          <p:spPr bwMode="auto">
            <a:xfrm>
              <a:off x="2688" y="2064"/>
              <a:ext cx="0" cy="384"/>
            </a:xfrm>
            <a:prstGeom prst="line">
              <a:avLst/>
            </a:prstGeom>
            <a:noFill/>
            <a:ln w="19050">
              <a:solidFill>
                <a:schemeClr val="tx2"/>
              </a:solidFill>
              <a:prstDash val="sysDot"/>
              <a:round/>
              <a:headEnd/>
              <a:tailEnd/>
            </a:ln>
            <a:effectLst/>
          </p:spPr>
          <p:txBody>
            <a:bodyP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126" name="Line 141"/>
            <p:cNvSpPr>
              <a:spLocks noChangeShapeType="1"/>
            </p:cNvSpPr>
            <p:nvPr/>
          </p:nvSpPr>
          <p:spPr bwMode="auto">
            <a:xfrm>
              <a:off x="2879" y="2064"/>
              <a:ext cx="0" cy="384"/>
            </a:xfrm>
            <a:prstGeom prst="line">
              <a:avLst/>
            </a:prstGeom>
            <a:noFill/>
            <a:ln w="19050">
              <a:solidFill>
                <a:schemeClr val="tx2"/>
              </a:solidFill>
              <a:prstDash val="sysDot"/>
              <a:round/>
              <a:headEnd/>
              <a:tailEnd/>
            </a:ln>
            <a:effectLst/>
          </p:spPr>
          <p:txBody>
            <a:bodyP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grpSp>
          <p:nvGrpSpPr>
            <p:cNvPr id="127" name="Group 142"/>
            <p:cNvGrpSpPr>
              <a:grpSpLocks/>
            </p:cNvGrpSpPr>
            <p:nvPr/>
          </p:nvGrpSpPr>
          <p:grpSpPr bwMode="auto">
            <a:xfrm>
              <a:off x="1535" y="2013"/>
              <a:ext cx="1153" cy="231"/>
              <a:chOff x="1679" y="1821"/>
              <a:chExt cx="1153" cy="231"/>
            </a:xfrm>
          </p:grpSpPr>
          <p:sp>
            <p:nvSpPr>
              <p:cNvPr id="129" name="Rectangle 143"/>
              <p:cNvSpPr>
                <a:spLocks noChangeArrowheads="1"/>
              </p:cNvSpPr>
              <p:nvPr/>
            </p:nvSpPr>
            <p:spPr bwMode="auto">
              <a:xfrm>
                <a:off x="1968" y="1872"/>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r>
                  <a:rPr lang="en-US" sz="1800" dirty="0">
                    <a:solidFill>
                      <a:prstClr val="black"/>
                    </a:solidFill>
                    <a:latin typeface="Verdana" charset="0"/>
                    <a:ea typeface="ＭＳ Ｐゴシック"/>
                    <a:cs typeface="ＭＳ Ｐゴシック"/>
                  </a:rPr>
                  <a:t>&lt;x1&gt;</a:t>
                </a:r>
              </a:p>
            </p:txBody>
          </p:sp>
          <p:sp>
            <p:nvSpPr>
              <p:cNvPr id="130" name="Text Box 144"/>
              <p:cNvSpPr txBox="1">
                <a:spLocks noChangeArrowheads="1"/>
              </p:cNvSpPr>
              <p:nvPr/>
            </p:nvSpPr>
            <p:spPr bwMode="auto">
              <a:xfrm>
                <a:off x="1679" y="1821"/>
                <a:ext cx="294"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P8</a:t>
                </a:r>
              </a:p>
            </p:txBody>
          </p:sp>
        </p:grpSp>
        <p:sp>
          <p:nvSpPr>
            <p:cNvPr id="128" name="Rectangle 145"/>
            <p:cNvSpPr>
              <a:spLocks noChangeArrowheads="1"/>
            </p:cNvSpPr>
            <p:nvPr/>
          </p:nvSpPr>
          <p:spPr bwMode="auto">
            <a:xfrm>
              <a:off x="2688" y="2064"/>
              <a:ext cx="191" cy="144"/>
            </a:xfrm>
            <a:prstGeom prst="rect">
              <a:avLst/>
            </a:prstGeom>
            <a:noFill/>
            <a:ln w="19050">
              <a:solidFill>
                <a:schemeClr val="tx2"/>
              </a:solidFill>
              <a:miter lim="800000"/>
              <a:headEnd/>
              <a:tailEnd/>
            </a:ln>
            <a:effectLst/>
          </p:spPr>
          <p:txBody>
            <a:bodyPr lIns="0" tIns="0" rIns="0" bIns="0"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a:t>
              </a:r>
            </a:p>
          </p:txBody>
        </p:sp>
      </p:grpSp>
      <p:sp>
        <p:nvSpPr>
          <p:cNvPr id="149" name="Line 146"/>
          <p:cNvSpPr>
            <a:spLocks noChangeShapeType="1"/>
          </p:cNvSpPr>
          <p:nvPr/>
        </p:nvSpPr>
        <p:spPr bwMode="auto">
          <a:xfrm>
            <a:off x="6254750" y="2927920"/>
            <a:ext cx="304800" cy="0"/>
          </a:xfrm>
          <a:prstGeom prst="line">
            <a:avLst/>
          </a:prstGeom>
          <a:noFill/>
          <a:ln w="57150">
            <a:solidFill>
              <a:schemeClr val="hlink"/>
            </a:solidFill>
            <a:round/>
            <a:headEnd/>
            <a:tailEnd type="triangle" w="med" len="me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grpSp>
        <p:nvGrpSpPr>
          <p:cNvPr id="150" name="Group 147"/>
          <p:cNvGrpSpPr>
            <a:grpSpLocks/>
          </p:cNvGrpSpPr>
          <p:nvPr/>
        </p:nvGrpSpPr>
        <p:grpSpPr bwMode="auto">
          <a:xfrm>
            <a:off x="5340350" y="1632520"/>
            <a:ext cx="685800" cy="228600"/>
            <a:chOff x="3168" y="912"/>
            <a:chExt cx="432" cy="144"/>
          </a:xfrm>
        </p:grpSpPr>
        <p:sp>
          <p:nvSpPr>
            <p:cNvPr id="151" name="Line 148"/>
            <p:cNvSpPr>
              <a:spLocks noChangeShapeType="1"/>
            </p:cNvSpPr>
            <p:nvPr/>
          </p:nvSpPr>
          <p:spPr bwMode="auto">
            <a:xfrm>
              <a:off x="3168" y="912"/>
              <a:ext cx="432" cy="144"/>
            </a:xfrm>
            <a:prstGeom prst="line">
              <a:avLst/>
            </a:prstGeom>
            <a:noFill/>
            <a:ln w="381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152" name="Line 149"/>
            <p:cNvSpPr>
              <a:spLocks noChangeShapeType="1"/>
            </p:cNvSpPr>
            <p:nvPr/>
          </p:nvSpPr>
          <p:spPr bwMode="auto">
            <a:xfrm flipV="1">
              <a:off x="3168" y="912"/>
              <a:ext cx="432" cy="144"/>
            </a:xfrm>
            <a:prstGeom prst="line">
              <a:avLst/>
            </a:prstGeom>
            <a:noFill/>
            <a:ln w="381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grpSp>
      <p:sp>
        <p:nvSpPr>
          <p:cNvPr id="153" name="Text Box 150"/>
          <p:cNvSpPr txBox="1">
            <a:spLocks noChangeArrowheads="1"/>
          </p:cNvSpPr>
          <p:nvPr/>
        </p:nvSpPr>
        <p:spPr bwMode="auto">
          <a:xfrm>
            <a:off x="539750" y="4832920"/>
            <a:ext cx="6324600" cy="366713"/>
          </a:xfrm>
          <a:prstGeom prst="rect">
            <a:avLst/>
          </a:prstGeom>
          <a:noFill/>
          <a:ln w="19050">
            <a:noFill/>
            <a:miter lim="800000"/>
            <a:headEnd/>
            <a:tailEnd/>
          </a:ln>
          <a:effectLst/>
        </p:spPr>
        <p:txBody>
          <a:bodyPr>
            <a:prstTxWarp prst="textNoShape">
              <a:avLst/>
            </a:prstTxWarp>
            <a:spAutoFit/>
          </a:bodyPr>
          <a:lstStyle/>
          <a:p>
            <a:pPr eaLnBrk="1" hangingPunct="1">
              <a:spcBef>
                <a:spcPct val="0"/>
              </a:spcBef>
            </a:pPr>
            <a:r>
              <a:rPr lang="en-US" sz="1800" dirty="0" err="1">
                <a:solidFill>
                  <a:srgbClr val="09213B"/>
                </a:solidFill>
                <a:latin typeface="Verdana" charset="0"/>
                <a:ea typeface="ＭＳ Ｐゴシック"/>
                <a:cs typeface="ＭＳ Ｐゴシック"/>
              </a:rPr>
              <a:t>x</a:t>
            </a:r>
            <a:r>
              <a:rPr lang="en-US" sz="1800" dirty="0">
                <a:solidFill>
                  <a:srgbClr val="09213B"/>
                </a:solidFill>
                <a:latin typeface="Verdana" charset="0"/>
                <a:ea typeface="ＭＳ Ｐゴシック"/>
                <a:cs typeface="ＭＳ Ｐゴシック"/>
              </a:rPr>
              <a:t>          ld     </a:t>
            </a:r>
            <a:r>
              <a:rPr lang="en-US" sz="1800" dirty="0" err="1">
                <a:solidFill>
                  <a:srgbClr val="09213B"/>
                </a:solidFill>
                <a:latin typeface="Verdana" charset="0"/>
                <a:ea typeface="ＭＳ Ｐゴシック"/>
                <a:cs typeface="ＭＳ Ｐゴシック"/>
              </a:rPr>
              <a:t>p</a:t>
            </a:r>
            <a:r>
              <a:rPr lang="en-US" sz="1800" dirty="0">
                <a:solidFill>
                  <a:srgbClr val="09213B"/>
                </a:solidFill>
                <a:latin typeface="Verdana" charset="0"/>
                <a:ea typeface="ＭＳ Ｐゴシック"/>
                <a:cs typeface="ＭＳ Ｐゴシック"/>
              </a:rPr>
              <a:t>     P7                      x1               P0</a:t>
            </a:r>
          </a:p>
        </p:txBody>
      </p:sp>
      <p:grpSp>
        <p:nvGrpSpPr>
          <p:cNvPr id="154" name="Group 151"/>
          <p:cNvGrpSpPr>
            <a:grpSpLocks/>
          </p:cNvGrpSpPr>
          <p:nvPr/>
        </p:nvGrpSpPr>
        <p:grpSpPr bwMode="auto">
          <a:xfrm>
            <a:off x="468312" y="1175320"/>
            <a:ext cx="2035175" cy="2574925"/>
            <a:chOff x="99" y="624"/>
            <a:chExt cx="1282" cy="1622"/>
          </a:xfrm>
        </p:grpSpPr>
        <p:grpSp>
          <p:nvGrpSpPr>
            <p:cNvPr id="155" name="Group 152"/>
            <p:cNvGrpSpPr>
              <a:grpSpLocks/>
            </p:cNvGrpSpPr>
            <p:nvPr/>
          </p:nvGrpSpPr>
          <p:grpSpPr bwMode="auto">
            <a:xfrm>
              <a:off x="99" y="1005"/>
              <a:ext cx="1153" cy="1241"/>
              <a:chOff x="243" y="957"/>
              <a:chExt cx="1153" cy="1241"/>
            </a:xfrm>
          </p:grpSpPr>
          <p:grpSp>
            <p:nvGrpSpPr>
              <p:cNvPr id="157" name="Group 153"/>
              <p:cNvGrpSpPr>
                <a:grpSpLocks/>
              </p:cNvGrpSpPr>
              <p:nvPr/>
            </p:nvGrpSpPr>
            <p:grpSpPr bwMode="auto">
              <a:xfrm>
                <a:off x="243" y="1677"/>
                <a:ext cx="1153" cy="233"/>
                <a:chOff x="243" y="1677"/>
                <a:chExt cx="1153" cy="233"/>
              </a:xfrm>
            </p:grpSpPr>
            <p:sp>
              <p:nvSpPr>
                <p:cNvPr id="179" name="Rectangle 154"/>
                <p:cNvSpPr>
                  <a:spLocks noChangeArrowheads="1"/>
                </p:cNvSpPr>
                <p:nvPr/>
              </p:nvSpPr>
              <p:spPr bwMode="auto">
                <a:xfrm>
                  <a:off x="532" y="1728"/>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80" name="Text Box 155"/>
                <p:cNvSpPr txBox="1">
                  <a:spLocks noChangeArrowheads="1"/>
                </p:cNvSpPr>
                <p:nvPr/>
              </p:nvSpPr>
              <p:spPr bwMode="auto">
                <a:xfrm>
                  <a:off x="243" y="1677"/>
                  <a:ext cx="295" cy="233"/>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dirty="0">
                      <a:solidFill>
                        <a:prstClr val="black"/>
                      </a:solidFill>
                      <a:latin typeface="Verdana" charset="0"/>
                      <a:ea typeface="ＭＳ Ｐゴシック"/>
                      <a:cs typeface="ＭＳ Ｐゴシック"/>
                    </a:rPr>
                    <a:t>x5</a:t>
                  </a:r>
                </a:p>
              </p:txBody>
            </p:sp>
          </p:grpSp>
          <p:grpSp>
            <p:nvGrpSpPr>
              <p:cNvPr id="158" name="Group 156"/>
              <p:cNvGrpSpPr>
                <a:grpSpLocks/>
              </p:cNvGrpSpPr>
              <p:nvPr/>
            </p:nvGrpSpPr>
            <p:grpSpPr bwMode="auto">
              <a:xfrm>
                <a:off x="243" y="1821"/>
                <a:ext cx="1153" cy="233"/>
                <a:chOff x="243" y="1821"/>
                <a:chExt cx="1153" cy="233"/>
              </a:xfrm>
            </p:grpSpPr>
            <p:sp>
              <p:nvSpPr>
                <p:cNvPr id="177" name="Rectangle 157"/>
                <p:cNvSpPr>
                  <a:spLocks noChangeArrowheads="1"/>
                </p:cNvSpPr>
                <p:nvPr/>
              </p:nvSpPr>
              <p:spPr bwMode="auto">
                <a:xfrm>
                  <a:off x="532" y="1872"/>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P5</a:t>
                  </a:r>
                </a:p>
              </p:txBody>
            </p:sp>
            <p:sp>
              <p:nvSpPr>
                <p:cNvPr id="178" name="Text Box 158"/>
                <p:cNvSpPr txBox="1">
                  <a:spLocks noChangeArrowheads="1"/>
                </p:cNvSpPr>
                <p:nvPr/>
              </p:nvSpPr>
              <p:spPr bwMode="auto">
                <a:xfrm>
                  <a:off x="243" y="1821"/>
                  <a:ext cx="295" cy="233"/>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dirty="0">
                      <a:solidFill>
                        <a:prstClr val="black"/>
                      </a:solidFill>
                      <a:latin typeface="Verdana" charset="0"/>
                      <a:ea typeface="ＭＳ Ｐゴシック"/>
                      <a:cs typeface="ＭＳ Ｐゴシック"/>
                    </a:rPr>
                    <a:t>x6</a:t>
                  </a:r>
                </a:p>
              </p:txBody>
            </p:sp>
          </p:grpSp>
          <p:grpSp>
            <p:nvGrpSpPr>
              <p:cNvPr id="159" name="Group 159"/>
              <p:cNvGrpSpPr>
                <a:grpSpLocks/>
              </p:cNvGrpSpPr>
              <p:nvPr/>
            </p:nvGrpSpPr>
            <p:grpSpPr bwMode="auto">
              <a:xfrm>
                <a:off x="243" y="1965"/>
                <a:ext cx="1153" cy="233"/>
                <a:chOff x="243" y="1965"/>
                <a:chExt cx="1153" cy="233"/>
              </a:xfrm>
            </p:grpSpPr>
            <p:sp>
              <p:nvSpPr>
                <p:cNvPr id="175" name="Rectangle 160"/>
                <p:cNvSpPr>
                  <a:spLocks noChangeArrowheads="1"/>
                </p:cNvSpPr>
                <p:nvPr/>
              </p:nvSpPr>
              <p:spPr bwMode="auto">
                <a:xfrm>
                  <a:off x="532" y="2016"/>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P6</a:t>
                  </a:r>
                </a:p>
              </p:txBody>
            </p:sp>
            <p:sp>
              <p:nvSpPr>
                <p:cNvPr id="176" name="Text Box 161"/>
                <p:cNvSpPr txBox="1">
                  <a:spLocks noChangeArrowheads="1"/>
                </p:cNvSpPr>
                <p:nvPr/>
              </p:nvSpPr>
              <p:spPr bwMode="auto">
                <a:xfrm>
                  <a:off x="243" y="1965"/>
                  <a:ext cx="295" cy="233"/>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dirty="0">
                      <a:solidFill>
                        <a:prstClr val="black"/>
                      </a:solidFill>
                      <a:latin typeface="Verdana" charset="0"/>
                      <a:ea typeface="ＭＳ Ｐゴシック"/>
                      <a:cs typeface="ＭＳ Ｐゴシック"/>
                    </a:rPr>
                    <a:t>x7</a:t>
                  </a:r>
                </a:p>
              </p:txBody>
            </p:sp>
          </p:grpSp>
          <p:grpSp>
            <p:nvGrpSpPr>
              <p:cNvPr id="160" name="Group 162"/>
              <p:cNvGrpSpPr>
                <a:grpSpLocks/>
              </p:cNvGrpSpPr>
              <p:nvPr/>
            </p:nvGrpSpPr>
            <p:grpSpPr bwMode="auto">
              <a:xfrm>
                <a:off x="243" y="957"/>
                <a:ext cx="1153" cy="233"/>
                <a:chOff x="243" y="957"/>
                <a:chExt cx="1153" cy="233"/>
              </a:xfrm>
            </p:grpSpPr>
            <p:sp>
              <p:nvSpPr>
                <p:cNvPr id="173" name="Rectangle 163"/>
                <p:cNvSpPr>
                  <a:spLocks noChangeArrowheads="1"/>
                </p:cNvSpPr>
                <p:nvPr/>
              </p:nvSpPr>
              <p:spPr bwMode="auto">
                <a:xfrm>
                  <a:off x="532" y="1008"/>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74" name="Text Box 164"/>
                <p:cNvSpPr txBox="1">
                  <a:spLocks noChangeArrowheads="1"/>
                </p:cNvSpPr>
                <p:nvPr/>
              </p:nvSpPr>
              <p:spPr bwMode="auto">
                <a:xfrm>
                  <a:off x="243" y="957"/>
                  <a:ext cx="295" cy="233"/>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dirty="0">
                      <a:solidFill>
                        <a:prstClr val="black"/>
                      </a:solidFill>
                      <a:latin typeface="Verdana" charset="0"/>
                      <a:ea typeface="ＭＳ Ｐゴシック"/>
                      <a:cs typeface="ＭＳ Ｐゴシック"/>
                    </a:rPr>
                    <a:t>x0</a:t>
                  </a:r>
                </a:p>
              </p:txBody>
            </p:sp>
          </p:grpSp>
          <p:grpSp>
            <p:nvGrpSpPr>
              <p:cNvPr id="161" name="Group 165"/>
              <p:cNvGrpSpPr>
                <a:grpSpLocks/>
              </p:cNvGrpSpPr>
              <p:nvPr/>
            </p:nvGrpSpPr>
            <p:grpSpPr bwMode="auto">
              <a:xfrm>
                <a:off x="243" y="1101"/>
                <a:ext cx="1153" cy="233"/>
                <a:chOff x="243" y="1101"/>
                <a:chExt cx="1153" cy="233"/>
              </a:xfrm>
            </p:grpSpPr>
            <p:sp>
              <p:nvSpPr>
                <p:cNvPr id="171" name="Rectangle 166"/>
                <p:cNvSpPr>
                  <a:spLocks noChangeArrowheads="1"/>
                </p:cNvSpPr>
                <p:nvPr/>
              </p:nvSpPr>
              <p:spPr bwMode="auto">
                <a:xfrm>
                  <a:off x="532" y="1152"/>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P8</a:t>
                  </a:r>
                </a:p>
              </p:txBody>
            </p:sp>
            <p:sp>
              <p:nvSpPr>
                <p:cNvPr id="172" name="Text Box 167"/>
                <p:cNvSpPr txBox="1">
                  <a:spLocks noChangeArrowheads="1"/>
                </p:cNvSpPr>
                <p:nvPr/>
              </p:nvSpPr>
              <p:spPr bwMode="auto">
                <a:xfrm>
                  <a:off x="243" y="1101"/>
                  <a:ext cx="295" cy="233"/>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dirty="0">
                      <a:solidFill>
                        <a:prstClr val="black"/>
                      </a:solidFill>
                      <a:latin typeface="Verdana" charset="0"/>
                      <a:ea typeface="ＭＳ Ｐゴシック"/>
                      <a:cs typeface="ＭＳ Ｐゴシック"/>
                    </a:rPr>
                    <a:t>x1</a:t>
                  </a:r>
                </a:p>
              </p:txBody>
            </p:sp>
          </p:grpSp>
          <p:grpSp>
            <p:nvGrpSpPr>
              <p:cNvPr id="162" name="Group 168"/>
              <p:cNvGrpSpPr>
                <a:grpSpLocks/>
              </p:cNvGrpSpPr>
              <p:nvPr/>
            </p:nvGrpSpPr>
            <p:grpSpPr bwMode="auto">
              <a:xfrm>
                <a:off x="243" y="1245"/>
                <a:ext cx="1153" cy="233"/>
                <a:chOff x="243" y="1245"/>
                <a:chExt cx="1153" cy="233"/>
              </a:xfrm>
            </p:grpSpPr>
            <p:sp>
              <p:nvSpPr>
                <p:cNvPr id="169" name="Rectangle 169"/>
                <p:cNvSpPr>
                  <a:spLocks noChangeArrowheads="1"/>
                </p:cNvSpPr>
                <p:nvPr/>
              </p:nvSpPr>
              <p:spPr bwMode="auto">
                <a:xfrm>
                  <a:off x="532" y="1296"/>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70" name="Text Box 170"/>
                <p:cNvSpPr txBox="1">
                  <a:spLocks noChangeArrowheads="1"/>
                </p:cNvSpPr>
                <p:nvPr/>
              </p:nvSpPr>
              <p:spPr bwMode="auto">
                <a:xfrm>
                  <a:off x="243" y="1245"/>
                  <a:ext cx="295" cy="233"/>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dirty="0">
                      <a:solidFill>
                        <a:prstClr val="black"/>
                      </a:solidFill>
                      <a:latin typeface="Verdana" charset="0"/>
                      <a:ea typeface="ＭＳ Ｐゴシック"/>
                      <a:cs typeface="ＭＳ Ｐゴシック"/>
                    </a:rPr>
                    <a:t>x2</a:t>
                  </a:r>
                </a:p>
              </p:txBody>
            </p:sp>
          </p:grpSp>
          <p:grpSp>
            <p:nvGrpSpPr>
              <p:cNvPr id="163" name="Group 171"/>
              <p:cNvGrpSpPr>
                <a:grpSpLocks/>
              </p:cNvGrpSpPr>
              <p:nvPr/>
            </p:nvGrpSpPr>
            <p:grpSpPr bwMode="auto">
              <a:xfrm>
                <a:off x="243" y="1389"/>
                <a:ext cx="1153" cy="233"/>
                <a:chOff x="243" y="1389"/>
                <a:chExt cx="1153" cy="233"/>
              </a:xfrm>
            </p:grpSpPr>
            <p:sp>
              <p:nvSpPr>
                <p:cNvPr id="167" name="Rectangle 172"/>
                <p:cNvSpPr>
                  <a:spLocks noChangeArrowheads="1"/>
                </p:cNvSpPr>
                <p:nvPr/>
              </p:nvSpPr>
              <p:spPr bwMode="auto">
                <a:xfrm>
                  <a:off x="532" y="1440"/>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P7</a:t>
                  </a:r>
                </a:p>
              </p:txBody>
            </p:sp>
            <p:sp>
              <p:nvSpPr>
                <p:cNvPr id="168" name="Text Box 173"/>
                <p:cNvSpPr txBox="1">
                  <a:spLocks noChangeArrowheads="1"/>
                </p:cNvSpPr>
                <p:nvPr/>
              </p:nvSpPr>
              <p:spPr bwMode="auto">
                <a:xfrm>
                  <a:off x="243" y="1389"/>
                  <a:ext cx="295" cy="233"/>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dirty="0">
                      <a:solidFill>
                        <a:prstClr val="black"/>
                      </a:solidFill>
                      <a:latin typeface="Verdana" charset="0"/>
                      <a:ea typeface="ＭＳ Ｐゴシック"/>
                      <a:cs typeface="ＭＳ Ｐゴシック"/>
                    </a:rPr>
                    <a:t>x3</a:t>
                  </a:r>
                </a:p>
              </p:txBody>
            </p:sp>
          </p:grpSp>
          <p:grpSp>
            <p:nvGrpSpPr>
              <p:cNvPr id="164" name="Group 174"/>
              <p:cNvGrpSpPr>
                <a:grpSpLocks/>
              </p:cNvGrpSpPr>
              <p:nvPr/>
            </p:nvGrpSpPr>
            <p:grpSpPr bwMode="auto">
              <a:xfrm>
                <a:off x="243" y="1533"/>
                <a:ext cx="1153" cy="233"/>
                <a:chOff x="243" y="1533"/>
                <a:chExt cx="1153" cy="233"/>
              </a:xfrm>
            </p:grpSpPr>
            <p:sp>
              <p:nvSpPr>
                <p:cNvPr id="165" name="Rectangle 175"/>
                <p:cNvSpPr>
                  <a:spLocks noChangeArrowheads="1"/>
                </p:cNvSpPr>
                <p:nvPr/>
              </p:nvSpPr>
              <p:spPr bwMode="auto">
                <a:xfrm>
                  <a:off x="532" y="1584"/>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66" name="Text Box 176"/>
                <p:cNvSpPr txBox="1">
                  <a:spLocks noChangeArrowheads="1"/>
                </p:cNvSpPr>
                <p:nvPr/>
              </p:nvSpPr>
              <p:spPr bwMode="auto">
                <a:xfrm>
                  <a:off x="243" y="1533"/>
                  <a:ext cx="295" cy="233"/>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dirty="0">
                      <a:solidFill>
                        <a:prstClr val="black"/>
                      </a:solidFill>
                      <a:latin typeface="Verdana" charset="0"/>
                      <a:ea typeface="ＭＳ Ｐゴシック"/>
                      <a:cs typeface="ＭＳ Ｐゴシック"/>
                    </a:rPr>
                    <a:t>x4</a:t>
                  </a:r>
                </a:p>
              </p:txBody>
            </p:sp>
          </p:grpSp>
        </p:grpSp>
        <p:sp>
          <p:nvSpPr>
            <p:cNvPr id="156" name="Text Box 177"/>
            <p:cNvSpPr txBox="1">
              <a:spLocks noChangeArrowheads="1"/>
            </p:cNvSpPr>
            <p:nvPr/>
          </p:nvSpPr>
          <p:spPr bwMode="auto">
            <a:xfrm>
              <a:off x="288" y="624"/>
              <a:ext cx="1093" cy="442"/>
            </a:xfrm>
            <a:prstGeom prst="rect">
              <a:avLst/>
            </a:prstGeom>
            <a:noFill/>
            <a:ln w="19050">
              <a:noFill/>
              <a:miter lim="800000"/>
              <a:headEnd/>
              <a:tailEnd/>
            </a:ln>
            <a:effectLst/>
          </p:spPr>
          <p:txBody>
            <a:bodyPr>
              <a:prstTxWarp prst="textNoShape">
                <a:avLst/>
              </a:prstTxWarp>
              <a:spAutoFit/>
            </a:bodyPr>
            <a:lstStyle/>
            <a:p>
              <a:pPr eaLnBrk="1" hangingPunct="1">
                <a:spcBef>
                  <a:spcPct val="0"/>
                </a:spcBef>
              </a:pPr>
              <a:r>
                <a:rPr lang="en-US" sz="2000" i="1" dirty="0">
                  <a:solidFill>
                    <a:prstClr val="black"/>
                  </a:solidFill>
                  <a:latin typeface="Verdana" charset="0"/>
                  <a:ea typeface="ＭＳ Ｐゴシック"/>
                  <a:cs typeface="ＭＳ Ｐゴシック"/>
                </a:rPr>
                <a:t>Rename Table</a:t>
              </a:r>
            </a:p>
          </p:txBody>
        </p:sp>
      </p:grpSp>
      <p:grpSp>
        <p:nvGrpSpPr>
          <p:cNvPr id="181" name="Group 178"/>
          <p:cNvGrpSpPr>
            <a:grpSpLocks/>
          </p:cNvGrpSpPr>
          <p:nvPr/>
        </p:nvGrpSpPr>
        <p:grpSpPr bwMode="auto">
          <a:xfrm>
            <a:off x="920750" y="2008758"/>
            <a:ext cx="846138" cy="366712"/>
            <a:chOff x="384" y="1149"/>
            <a:chExt cx="533" cy="231"/>
          </a:xfrm>
        </p:grpSpPr>
        <p:grpSp>
          <p:nvGrpSpPr>
            <p:cNvPr id="182" name="Group 179"/>
            <p:cNvGrpSpPr>
              <a:grpSpLocks/>
            </p:cNvGrpSpPr>
            <p:nvPr/>
          </p:nvGrpSpPr>
          <p:grpSpPr bwMode="auto">
            <a:xfrm>
              <a:off x="384" y="1200"/>
              <a:ext cx="288" cy="144"/>
              <a:chOff x="3168" y="912"/>
              <a:chExt cx="432" cy="144"/>
            </a:xfrm>
          </p:grpSpPr>
          <p:sp>
            <p:nvSpPr>
              <p:cNvPr id="184" name="Line 180"/>
              <p:cNvSpPr>
                <a:spLocks noChangeShapeType="1"/>
              </p:cNvSpPr>
              <p:nvPr/>
            </p:nvSpPr>
            <p:spPr bwMode="auto">
              <a:xfrm>
                <a:off x="3168" y="912"/>
                <a:ext cx="432" cy="144"/>
              </a:xfrm>
              <a:prstGeom prst="line">
                <a:avLst/>
              </a:prstGeom>
              <a:noFill/>
              <a:ln w="381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185" name="Line 181"/>
              <p:cNvSpPr>
                <a:spLocks noChangeShapeType="1"/>
              </p:cNvSpPr>
              <p:nvPr/>
            </p:nvSpPr>
            <p:spPr bwMode="auto">
              <a:xfrm flipV="1">
                <a:off x="3168" y="912"/>
                <a:ext cx="432" cy="144"/>
              </a:xfrm>
              <a:prstGeom prst="line">
                <a:avLst/>
              </a:prstGeom>
              <a:noFill/>
              <a:ln w="381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grpSp>
        <p:sp>
          <p:nvSpPr>
            <p:cNvPr id="183" name="Text Box 182"/>
            <p:cNvSpPr txBox="1">
              <a:spLocks noChangeArrowheads="1"/>
            </p:cNvSpPr>
            <p:nvPr/>
          </p:nvSpPr>
          <p:spPr bwMode="auto">
            <a:xfrm>
              <a:off x="623" y="1149"/>
              <a:ext cx="294"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a:solidFill>
                    <a:srgbClr val="09213B"/>
                  </a:solidFill>
                  <a:latin typeface="Verdana" charset="0"/>
                  <a:ea typeface="ＭＳ Ｐゴシック"/>
                  <a:cs typeface="ＭＳ Ｐゴシック"/>
                </a:rPr>
                <a:t>P0</a:t>
              </a:r>
            </a:p>
          </p:txBody>
        </p:sp>
      </p:grpSp>
      <p:sp>
        <p:nvSpPr>
          <p:cNvPr id="186" name="Text Box 183"/>
          <p:cNvSpPr txBox="1">
            <a:spLocks noChangeArrowheads="1"/>
          </p:cNvSpPr>
          <p:nvPr/>
        </p:nvSpPr>
        <p:spPr bwMode="auto">
          <a:xfrm>
            <a:off x="5264150" y="4832920"/>
            <a:ext cx="533400" cy="366713"/>
          </a:xfrm>
          <a:prstGeom prst="rect">
            <a:avLst/>
          </a:prstGeom>
          <a:noFill/>
          <a:ln w="19050">
            <a:noFill/>
            <a:miter lim="800000"/>
            <a:headEnd/>
            <a:tailEnd/>
          </a:ln>
          <a:effectLst/>
        </p:spPr>
        <p:txBody>
          <a:bodyPr>
            <a:prstTxWarp prst="textNoShape">
              <a:avLst/>
            </a:prstTxWarp>
            <a:spAutoFit/>
          </a:bodyPr>
          <a:lstStyle/>
          <a:p>
            <a:pPr eaLnBrk="1" hangingPunct="1">
              <a:spcBef>
                <a:spcPct val="0"/>
              </a:spcBef>
            </a:pPr>
            <a:r>
              <a:rPr lang="en-US" sz="1800">
                <a:solidFill>
                  <a:srgbClr val="09213B"/>
                </a:solidFill>
                <a:latin typeface="Verdana" charset="0"/>
                <a:ea typeface="ＭＳ Ｐゴシック"/>
                <a:cs typeface="ＭＳ Ｐゴシック"/>
              </a:rPr>
              <a:t>P8</a:t>
            </a:r>
          </a:p>
        </p:txBody>
      </p:sp>
      <p:sp>
        <p:nvSpPr>
          <p:cNvPr id="187" name="Text Box 184"/>
          <p:cNvSpPr txBox="1">
            <a:spLocks noChangeArrowheads="1"/>
          </p:cNvSpPr>
          <p:nvPr/>
        </p:nvSpPr>
        <p:spPr bwMode="auto">
          <a:xfrm>
            <a:off x="5264150" y="5061520"/>
            <a:ext cx="533400" cy="366713"/>
          </a:xfrm>
          <a:prstGeom prst="rect">
            <a:avLst/>
          </a:prstGeom>
          <a:noFill/>
          <a:ln w="19050">
            <a:noFill/>
            <a:miter lim="800000"/>
            <a:headEnd/>
            <a:tailEnd/>
          </a:ln>
          <a:effectLst/>
        </p:spPr>
        <p:txBody>
          <a:bodyPr>
            <a:prstTxWarp prst="textNoShape">
              <a:avLst/>
            </a:prstTxWarp>
            <a:spAutoFit/>
          </a:bodyPr>
          <a:lstStyle/>
          <a:p>
            <a:pPr eaLnBrk="1" hangingPunct="1">
              <a:spcBef>
                <a:spcPct val="0"/>
              </a:spcBef>
            </a:pPr>
            <a:r>
              <a:rPr lang="en-US" sz="1800">
                <a:solidFill>
                  <a:srgbClr val="09213B"/>
                </a:solidFill>
                <a:latin typeface="Verdana" charset="0"/>
                <a:ea typeface="ＭＳ Ｐゴシック"/>
                <a:cs typeface="ＭＳ Ｐゴシック"/>
              </a:rPr>
              <a:t>P7</a:t>
            </a:r>
          </a:p>
        </p:txBody>
      </p:sp>
      <p:grpSp>
        <p:nvGrpSpPr>
          <p:cNvPr id="188" name="Group 185"/>
          <p:cNvGrpSpPr>
            <a:grpSpLocks/>
          </p:cNvGrpSpPr>
          <p:nvPr/>
        </p:nvGrpSpPr>
        <p:grpSpPr bwMode="auto">
          <a:xfrm>
            <a:off x="5340350" y="1861120"/>
            <a:ext cx="685800" cy="228600"/>
            <a:chOff x="3168" y="912"/>
            <a:chExt cx="432" cy="144"/>
          </a:xfrm>
        </p:grpSpPr>
        <p:sp>
          <p:nvSpPr>
            <p:cNvPr id="189" name="Line 186"/>
            <p:cNvSpPr>
              <a:spLocks noChangeShapeType="1"/>
            </p:cNvSpPr>
            <p:nvPr/>
          </p:nvSpPr>
          <p:spPr bwMode="auto">
            <a:xfrm>
              <a:off x="3168" y="912"/>
              <a:ext cx="432" cy="144"/>
            </a:xfrm>
            <a:prstGeom prst="line">
              <a:avLst/>
            </a:prstGeom>
            <a:noFill/>
            <a:ln w="381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190" name="Line 187"/>
            <p:cNvSpPr>
              <a:spLocks noChangeShapeType="1"/>
            </p:cNvSpPr>
            <p:nvPr/>
          </p:nvSpPr>
          <p:spPr bwMode="auto">
            <a:xfrm flipV="1">
              <a:off x="3168" y="912"/>
              <a:ext cx="432" cy="144"/>
            </a:xfrm>
            <a:prstGeom prst="line">
              <a:avLst/>
            </a:prstGeom>
            <a:noFill/>
            <a:ln w="381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grpSp>
      <p:grpSp>
        <p:nvGrpSpPr>
          <p:cNvPr id="191" name="Group 188"/>
          <p:cNvGrpSpPr>
            <a:grpSpLocks/>
          </p:cNvGrpSpPr>
          <p:nvPr/>
        </p:nvGrpSpPr>
        <p:grpSpPr bwMode="auto">
          <a:xfrm>
            <a:off x="920750" y="2465958"/>
            <a:ext cx="846138" cy="366712"/>
            <a:chOff x="384" y="1437"/>
            <a:chExt cx="533" cy="231"/>
          </a:xfrm>
        </p:grpSpPr>
        <p:grpSp>
          <p:nvGrpSpPr>
            <p:cNvPr id="192" name="Group 189"/>
            <p:cNvGrpSpPr>
              <a:grpSpLocks/>
            </p:cNvGrpSpPr>
            <p:nvPr/>
          </p:nvGrpSpPr>
          <p:grpSpPr bwMode="auto">
            <a:xfrm>
              <a:off x="384" y="1488"/>
              <a:ext cx="288" cy="144"/>
              <a:chOff x="3168" y="912"/>
              <a:chExt cx="432" cy="144"/>
            </a:xfrm>
          </p:grpSpPr>
          <p:sp>
            <p:nvSpPr>
              <p:cNvPr id="194" name="Line 190"/>
              <p:cNvSpPr>
                <a:spLocks noChangeShapeType="1"/>
              </p:cNvSpPr>
              <p:nvPr/>
            </p:nvSpPr>
            <p:spPr bwMode="auto">
              <a:xfrm>
                <a:off x="3168" y="912"/>
                <a:ext cx="432" cy="144"/>
              </a:xfrm>
              <a:prstGeom prst="line">
                <a:avLst/>
              </a:prstGeom>
              <a:noFill/>
              <a:ln w="381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195" name="Line 191"/>
              <p:cNvSpPr>
                <a:spLocks noChangeShapeType="1"/>
              </p:cNvSpPr>
              <p:nvPr/>
            </p:nvSpPr>
            <p:spPr bwMode="auto">
              <a:xfrm flipV="1">
                <a:off x="3168" y="912"/>
                <a:ext cx="432" cy="144"/>
              </a:xfrm>
              <a:prstGeom prst="line">
                <a:avLst/>
              </a:prstGeom>
              <a:noFill/>
              <a:ln w="381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grpSp>
        <p:sp>
          <p:nvSpPr>
            <p:cNvPr id="193" name="Text Box 192"/>
            <p:cNvSpPr txBox="1">
              <a:spLocks noChangeArrowheads="1"/>
            </p:cNvSpPr>
            <p:nvPr/>
          </p:nvSpPr>
          <p:spPr bwMode="auto">
            <a:xfrm>
              <a:off x="623" y="1437"/>
              <a:ext cx="294"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a:solidFill>
                    <a:srgbClr val="09213B"/>
                  </a:solidFill>
                  <a:latin typeface="Verdana" charset="0"/>
                  <a:ea typeface="ＭＳ Ｐゴシック"/>
                  <a:cs typeface="ＭＳ Ｐゴシック"/>
                </a:rPr>
                <a:t>P1</a:t>
              </a:r>
            </a:p>
          </p:txBody>
        </p:sp>
      </p:grpSp>
      <p:sp>
        <p:nvSpPr>
          <p:cNvPr id="196" name="Text Box 193"/>
          <p:cNvSpPr txBox="1">
            <a:spLocks noChangeArrowheads="1"/>
          </p:cNvSpPr>
          <p:nvPr/>
        </p:nvSpPr>
        <p:spPr bwMode="auto">
          <a:xfrm>
            <a:off x="539750" y="5061520"/>
            <a:ext cx="6324600" cy="366713"/>
          </a:xfrm>
          <a:prstGeom prst="rect">
            <a:avLst/>
          </a:prstGeom>
          <a:noFill/>
          <a:ln w="19050">
            <a:noFill/>
            <a:miter lim="800000"/>
            <a:headEnd/>
            <a:tailEnd/>
          </a:ln>
          <a:effectLst/>
        </p:spPr>
        <p:txBody>
          <a:bodyPr>
            <a:prstTxWarp prst="textNoShape">
              <a:avLst/>
            </a:prstTxWarp>
            <a:spAutoFit/>
          </a:bodyPr>
          <a:lstStyle/>
          <a:p>
            <a:pPr eaLnBrk="1" hangingPunct="1">
              <a:spcBef>
                <a:spcPct val="0"/>
              </a:spcBef>
            </a:pPr>
            <a:r>
              <a:rPr lang="en-US" sz="1800" dirty="0" err="1">
                <a:solidFill>
                  <a:srgbClr val="09213B"/>
                </a:solidFill>
                <a:latin typeface="Verdana" charset="0"/>
                <a:ea typeface="ＭＳ Ｐゴシック"/>
                <a:cs typeface="ＭＳ Ｐゴシック"/>
              </a:rPr>
              <a:t>x</a:t>
            </a:r>
            <a:r>
              <a:rPr lang="en-US" sz="1800" dirty="0">
                <a:solidFill>
                  <a:srgbClr val="09213B"/>
                </a:solidFill>
                <a:latin typeface="Verdana" charset="0"/>
                <a:ea typeface="ＭＳ Ｐゴシック"/>
                <a:cs typeface="ＭＳ Ｐゴシック"/>
              </a:rPr>
              <a:t>         </a:t>
            </a:r>
            <a:r>
              <a:rPr lang="en-US" sz="1800" dirty="0" err="1">
                <a:solidFill>
                  <a:srgbClr val="09213B"/>
                </a:solidFill>
                <a:latin typeface="Verdana" charset="0"/>
                <a:ea typeface="ＭＳ Ｐゴシック"/>
                <a:cs typeface="ＭＳ Ｐゴシック"/>
              </a:rPr>
              <a:t>addi</a:t>
            </a:r>
            <a:r>
              <a:rPr lang="en-US" sz="1800" dirty="0">
                <a:solidFill>
                  <a:srgbClr val="09213B"/>
                </a:solidFill>
                <a:latin typeface="Verdana" charset="0"/>
                <a:ea typeface="ＭＳ Ｐゴシック"/>
                <a:cs typeface="ＭＳ Ｐゴシック"/>
              </a:rPr>
              <a:t>         P0                      x3               P1</a:t>
            </a:r>
          </a:p>
        </p:txBody>
      </p:sp>
      <p:sp>
        <p:nvSpPr>
          <p:cNvPr id="197" name="Line 194"/>
          <p:cNvSpPr>
            <a:spLocks noChangeShapeType="1"/>
          </p:cNvSpPr>
          <p:nvPr/>
        </p:nvSpPr>
        <p:spPr bwMode="auto">
          <a:xfrm>
            <a:off x="1301750" y="3385120"/>
            <a:ext cx="4114800" cy="2057400"/>
          </a:xfrm>
          <a:prstGeom prst="line">
            <a:avLst/>
          </a:prstGeom>
          <a:noFill/>
          <a:ln w="19050">
            <a:solidFill>
              <a:schemeClr val="hlink"/>
            </a:solidFill>
            <a:round/>
            <a:headEnd/>
            <a:tailEnd type="triangle" w="med" len="me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198" name="Text Box 195"/>
          <p:cNvSpPr txBox="1">
            <a:spLocks noChangeArrowheads="1"/>
          </p:cNvSpPr>
          <p:nvPr/>
        </p:nvSpPr>
        <p:spPr bwMode="auto">
          <a:xfrm>
            <a:off x="5264150" y="5290120"/>
            <a:ext cx="533400" cy="366713"/>
          </a:xfrm>
          <a:prstGeom prst="rect">
            <a:avLst/>
          </a:prstGeom>
          <a:noFill/>
          <a:ln w="19050">
            <a:noFill/>
            <a:miter lim="800000"/>
            <a:headEnd/>
            <a:tailEnd/>
          </a:ln>
          <a:effectLst/>
        </p:spPr>
        <p:txBody>
          <a:bodyPr>
            <a:prstTxWarp prst="textNoShape">
              <a:avLst/>
            </a:prstTxWarp>
            <a:spAutoFit/>
          </a:bodyPr>
          <a:lstStyle/>
          <a:p>
            <a:pPr eaLnBrk="1" hangingPunct="1">
              <a:spcBef>
                <a:spcPct val="0"/>
              </a:spcBef>
            </a:pPr>
            <a:r>
              <a:rPr lang="en-US" sz="1800">
                <a:solidFill>
                  <a:srgbClr val="7030A0"/>
                </a:solidFill>
                <a:latin typeface="Verdana" charset="0"/>
                <a:ea typeface="ＭＳ Ｐゴシック"/>
                <a:cs typeface="ＭＳ Ｐゴシック"/>
              </a:rPr>
              <a:t>P5</a:t>
            </a:r>
          </a:p>
        </p:txBody>
      </p:sp>
      <p:grpSp>
        <p:nvGrpSpPr>
          <p:cNvPr id="199" name="Group 196"/>
          <p:cNvGrpSpPr>
            <a:grpSpLocks/>
          </p:cNvGrpSpPr>
          <p:nvPr/>
        </p:nvGrpSpPr>
        <p:grpSpPr bwMode="auto">
          <a:xfrm>
            <a:off x="1911350" y="2242120"/>
            <a:ext cx="4419600" cy="3124200"/>
            <a:chOff x="1008" y="1296"/>
            <a:chExt cx="2784" cy="1968"/>
          </a:xfrm>
        </p:grpSpPr>
        <p:sp>
          <p:nvSpPr>
            <p:cNvPr id="200" name="Line 197"/>
            <p:cNvSpPr>
              <a:spLocks noChangeShapeType="1"/>
            </p:cNvSpPr>
            <p:nvPr/>
          </p:nvSpPr>
          <p:spPr bwMode="auto">
            <a:xfrm flipH="1">
              <a:off x="1008" y="1296"/>
              <a:ext cx="2208" cy="672"/>
            </a:xfrm>
            <a:prstGeom prst="line">
              <a:avLst/>
            </a:prstGeom>
            <a:noFill/>
            <a:ln w="19050">
              <a:solidFill>
                <a:schemeClr val="hlink"/>
              </a:solidFill>
              <a:round/>
              <a:headEnd/>
              <a:tailEnd type="triangle" w="med" len="me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201" name="Line 198"/>
            <p:cNvSpPr>
              <a:spLocks noChangeShapeType="1"/>
            </p:cNvSpPr>
            <p:nvPr/>
          </p:nvSpPr>
          <p:spPr bwMode="auto">
            <a:xfrm>
              <a:off x="3456" y="1392"/>
              <a:ext cx="336" cy="1872"/>
            </a:xfrm>
            <a:prstGeom prst="line">
              <a:avLst/>
            </a:prstGeom>
            <a:noFill/>
            <a:ln w="19050">
              <a:solidFill>
                <a:schemeClr val="hlink"/>
              </a:solidFill>
              <a:round/>
              <a:headEnd/>
              <a:tailEnd type="triangle" w="med" len="me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grpSp>
      <p:grpSp>
        <p:nvGrpSpPr>
          <p:cNvPr id="202" name="Group 199"/>
          <p:cNvGrpSpPr>
            <a:grpSpLocks/>
          </p:cNvGrpSpPr>
          <p:nvPr/>
        </p:nvGrpSpPr>
        <p:grpSpPr bwMode="auto">
          <a:xfrm>
            <a:off x="920750" y="3151758"/>
            <a:ext cx="846138" cy="366712"/>
            <a:chOff x="384" y="1869"/>
            <a:chExt cx="533" cy="231"/>
          </a:xfrm>
        </p:grpSpPr>
        <p:grpSp>
          <p:nvGrpSpPr>
            <p:cNvPr id="203" name="Group 200"/>
            <p:cNvGrpSpPr>
              <a:grpSpLocks/>
            </p:cNvGrpSpPr>
            <p:nvPr/>
          </p:nvGrpSpPr>
          <p:grpSpPr bwMode="auto">
            <a:xfrm>
              <a:off x="384" y="1920"/>
              <a:ext cx="288" cy="144"/>
              <a:chOff x="3168" y="912"/>
              <a:chExt cx="432" cy="144"/>
            </a:xfrm>
          </p:grpSpPr>
          <p:sp>
            <p:nvSpPr>
              <p:cNvPr id="205" name="Line 201"/>
              <p:cNvSpPr>
                <a:spLocks noChangeShapeType="1"/>
              </p:cNvSpPr>
              <p:nvPr/>
            </p:nvSpPr>
            <p:spPr bwMode="auto">
              <a:xfrm>
                <a:off x="3168" y="912"/>
                <a:ext cx="432" cy="144"/>
              </a:xfrm>
              <a:prstGeom prst="line">
                <a:avLst/>
              </a:prstGeom>
              <a:noFill/>
              <a:ln w="38100">
                <a:solidFill>
                  <a:schemeClr val="hlink"/>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206" name="Line 202"/>
              <p:cNvSpPr>
                <a:spLocks noChangeShapeType="1"/>
              </p:cNvSpPr>
              <p:nvPr/>
            </p:nvSpPr>
            <p:spPr bwMode="auto">
              <a:xfrm flipV="1">
                <a:off x="3168" y="912"/>
                <a:ext cx="432" cy="144"/>
              </a:xfrm>
              <a:prstGeom prst="line">
                <a:avLst/>
              </a:prstGeom>
              <a:noFill/>
              <a:ln w="38100">
                <a:solidFill>
                  <a:schemeClr val="hlink"/>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grpSp>
        <p:sp>
          <p:nvSpPr>
            <p:cNvPr id="204" name="Text Box 203"/>
            <p:cNvSpPr txBox="1">
              <a:spLocks noChangeArrowheads="1"/>
            </p:cNvSpPr>
            <p:nvPr/>
          </p:nvSpPr>
          <p:spPr bwMode="auto">
            <a:xfrm>
              <a:off x="623" y="1869"/>
              <a:ext cx="294"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a:solidFill>
                    <a:srgbClr val="7030A0"/>
                  </a:solidFill>
                  <a:latin typeface="Verdana" charset="0"/>
                  <a:ea typeface="ＭＳ Ｐゴシック"/>
                  <a:cs typeface="ＭＳ Ｐゴシック"/>
                </a:rPr>
                <a:t>P3</a:t>
              </a:r>
            </a:p>
          </p:txBody>
        </p:sp>
      </p:grpSp>
      <p:sp>
        <p:nvSpPr>
          <p:cNvPr id="207" name="Text Box 204"/>
          <p:cNvSpPr txBox="1">
            <a:spLocks noChangeArrowheads="1"/>
          </p:cNvSpPr>
          <p:nvPr/>
        </p:nvSpPr>
        <p:spPr bwMode="auto">
          <a:xfrm>
            <a:off x="539750" y="5290120"/>
            <a:ext cx="6324600" cy="366713"/>
          </a:xfrm>
          <a:prstGeom prst="rect">
            <a:avLst/>
          </a:prstGeom>
          <a:noFill/>
          <a:ln w="19050">
            <a:noFill/>
            <a:miter lim="800000"/>
            <a:headEnd/>
            <a:tailEnd/>
          </a:ln>
          <a:effectLst/>
        </p:spPr>
        <p:txBody>
          <a:bodyPr>
            <a:prstTxWarp prst="textNoShape">
              <a:avLst/>
            </a:prstTxWarp>
            <a:spAutoFit/>
          </a:bodyPr>
          <a:lstStyle/>
          <a:p>
            <a:pPr eaLnBrk="1" hangingPunct="1">
              <a:spcBef>
                <a:spcPct val="0"/>
              </a:spcBef>
            </a:pPr>
            <a:r>
              <a:rPr lang="en-US" sz="1800" dirty="0" err="1">
                <a:solidFill>
                  <a:srgbClr val="7030A0"/>
                </a:solidFill>
                <a:latin typeface="Verdana" charset="0"/>
                <a:ea typeface="ＭＳ Ｐゴシック"/>
                <a:cs typeface="ＭＳ Ｐゴシック"/>
              </a:rPr>
              <a:t>x</a:t>
            </a:r>
            <a:r>
              <a:rPr lang="en-US" sz="1800" dirty="0">
                <a:solidFill>
                  <a:srgbClr val="7030A0"/>
                </a:solidFill>
                <a:latin typeface="Verdana" charset="0"/>
                <a:ea typeface="ＭＳ Ｐゴシック"/>
                <a:cs typeface="ＭＳ Ｐゴシック"/>
              </a:rPr>
              <a:t>          sub   </a:t>
            </a:r>
            <a:r>
              <a:rPr lang="en-US" sz="1800" dirty="0" err="1">
                <a:solidFill>
                  <a:srgbClr val="7030A0"/>
                </a:solidFill>
                <a:latin typeface="Verdana" charset="0"/>
                <a:ea typeface="ＭＳ Ｐゴシック"/>
                <a:cs typeface="ＭＳ Ｐゴシック"/>
              </a:rPr>
              <a:t>p</a:t>
            </a:r>
            <a:r>
              <a:rPr lang="en-US" sz="1800" dirty="0">
                <a:solidFill>
                  <a:srgbClr val="7030A0"/>
                </a:solidFill>
                <a:latin typeface="Verdana" charset="0"/>
                <a:ea typeface="ＭＳ Ｐゴシック"/>
                <a:cs typeface="ＭＳ Ｐゴシック"/>
              </a:rPr>
              <a:t>    P6     </a:t>
            </a:r>
            <a:r>
              <a:rPr lang="en-US" sz="1800" dirty="0" err="1">
                <a:solidFill>
                  <a:srgbClr val="7030A0"/>
                </a:solidFill>
                <a:latin typeface="Verdana" charset="0"/>
                <a:ea typeface="ＭＳ Ｐゴシック"/>
                <a:cs typeface="ＭＳ Ｐゴシック"/>
              </a:rPr>
              <a:t>p</a:t>
            </a:r>
            <a:r>
              <a:rPr lang="en-US" sz="1800" dirty="0">
                <a:solidFill>
                  <a:srgbClr val="7030A0"/>
                </a:solidFill>
                <a:latin typeface="Verdana" charset="0"/>
                <a:ea typeface="ＭＳ Ｐゴシック"/>
                <a:cs typeface="ＭＳ Ｐゴシック"/>
              </a:rPr>
              <a:t>     P5       x6               P3</a:t>
            </a:r>
          </a:p>
        </p:txBody>
      </p:sp>
      <p:grpSp>
        <p:nvGrpSpPr>
          <p:cNvPr id="208" name="Group 205"/>
          <p:cNvGrpSpPr>
            <a:grpSpLocks/>
          </p:cNvGrpSpPr>
          <p:nvPr/>
        </p:nvGrpSpPr>
        <p:grpSpPr bwMode="auto">
          <a:xfrm>
            <a:off x="5340350" y="2089720"/>
            <a:ext cx="685800" cy="228600"/>
            <a:chOff x="3168" y="912"/>
            <a:chExt cx="432" cy="144"/>
          </a:xfrm>
        </p:grpSpPr>
        <p:sp>
          <p:nvSpPr>
            <p:cNvPr id="209" name="Line 206"/>
            <p:cNvSpPr>
              <a:spLocks noChangeShapeType="1"/>
            </p:cNvSpPr>
            <p:nvPr/>
          </p:nvSpPr>
          <p:spPr bwMode="auto">
            <a:xfrm>
              <a:off x="3168" y="912"/>
              <a:ext cx="432" cy="144"/>
            </a:xfrm>
            <a:prstGeom prst="line">
              <a:avLst/>
            </a:prstGeom>
            <a:noFill/>
            <a:ln w="38100">
              <a:solidFill>
                <a:schemeClr val="hlink"/>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210" name="Line 207"/>
            <p:cNvSpPr>
              <a:spLocks noChangeShapeType="1"/>
            </p:cNvSpPr>
            <p:nvPr/>
          </p:nvSpPr>
          <p:spPr bwMode="auto">
            <a:xfrm flipV="1">
              <a:off x="3168" y="912"/>
              <a:ext cx="432" cy="144"/>
            </a:xfrm>
            <a:prstGeom prst="line">
              <a:avLst/>
            </a:prstGeom>
            <a:noFill/>
            <a:ln w="38100">
              <a:solidFill>
                <a:schemeClr val="hlink"/>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grpSp>
    </p:spTree>
    <p:extLst>
      <p:ext uri="{BB962C8B-B14F-4D97-AF65-F5344CB8AC3E}">
        <p14:creationId xmlns:p14="http://schemas.microsoft.com/office/powerpoint/2010/main" val="325668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7"/>
                                        </p:tgtEl>
                                        <p:attrNameLst>
                                          <p:attrName>style.visibility</p:attrName>
                                        </p:attrNameLst>
                                      </p:cBhvr>
                                      <p:to>
                                        <p:strVal val="visible"/>
                                      </p:to>
                                    </p:set>
                                  </p:childTnLst>
                                  <p:subTnLst>
                                    <p:set>
                                      <p:cBhvr override="childStyle">
                                        <p:cTn dur="1" fill="hold" display="0" masterRel="nextClick" afterEffect="1"/>
                                        <p:tgtEl>
                                          <p:spTgt spid="197"/>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9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99"/>
                                        </p:tgtEl>
                                        <p:attrNameLst>
                                          <p:attrName>style.visibility</p:attrName>
                                        </p:attrNameLst>
                                      </p:cBhvr>
                                      <p:to>
                                        <p:strVal val="visible"/>
                                      </p:to>
                                    </p:set>
                                  </p:childTnLst>
                                  <p:subTnLst>
                                    <p:set>
                                      <p:cBhvr override="childStyle">
                                        <p:cTn dur="1" fill="hold" display="0" masterRel="nextClick" afterEffect="1"/>
                                        <p:tgtEl>
                                          <p:spTgt spid="199"/>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20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0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2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 grpId="0" animBg="1"/>
      <p:bldP spid="197" grpId="0" animBg="1"/>
      <p:bldP spid="198" grpId="0" autoUpdateAnimBg="0"/>
      <p:bldP spid="207" grpId="0" autoUpdateAnimBg="0"/>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148</a:t>
            </a:fld>
            <a:endParaRPr lang="en-US" altLang="en-US"/>
          </a:p>
        </p:txBody>
      </p:sp>
      <p:sp>
        <p:nvSpPr>
          <p:cNvPr id="45059" name="Text Box 2"/>
          <p:cNvSpPr txBox="1">
            <a:spLocks noChangeArrowheads="1"/>
          </p:cNvSpPr>
          <p:nvPr/>
        </p:nvSpPr>
        <p:spPr bwMode="auto">
          <a:xfrm>
            <a:off x="441324" y="396875"/>
            <a:ext cx="802534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Physical Register Management</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 name="Group 3"/>
          <p:cNvGrpSpPr>
            <a:grpSpLocks/>
          </p:cNvGrpSpPr>
          <p:nvPr/>
        </p:nvGrpSpPr>
        <p:grpSpPr bwMode="auto">
          <a:xfrm>
            <a:off x="539750" y="4271813"/>
            <a:ext cx="6324601" cy="2209800"/>
            <a:chOff x="144" y="2592"/>
            <a:chExt cx="3984" cy="1392"/>
          </a:xfrm>
        </p:grpSpPr>
        <p:grpSp>
          <p:nvGrpSpPr>
            <p:cNvPr id="7" name="Group 4"/>
            <p:cNvGrpSpPr>
              <a:grpSpLocks/>
            </p:cNvGrpSpPr>
            <p:nvPr/>
          </p:nvGrpSpPr>
          <p:grpSpPr bwMode="auto">
            <a:xfrm>
              <a:off x="144" y="2832"/>
              <a:ext cx="3984" cy="1152"/>
              <a:chOff x="144" y="2928"/>
              <a:chExt cx="3984" cy="1152"/>
            </a:xfrm>
          </p:grpSpPr>
          <p:sp>
            <p:nvSpPr>
              <p:cNvPr id="9" name="Rectangle 5"/>
              <p:cNvSpPr>
                <a:spLocks noChangeArrowheads="1"/>
              </p:cNvSpPr>
              <p:nvPr/>
            </p:nvSpPr>
            <p:spPr bwMode="auto">
              <a:xfrm>
                <a:off x="672" y="2928"/>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op</a:t>
                </a:r>
              </a:p>
            </p:txBody>
          </p:sp>
          <p:sp>
            <p:nvSpPr>
              <p:cNvPr id="10" name="Rectangle 6"/>
              <p:cNvSpPr>
                <a:spLocks noChangeArrowheads="1"/>
              </p:cNvSpPr>
              <p:nvPr/>
            </p:nvSpPr>
            <p:spPr bwMode="auto">
              <a:xfrm>
                <a:off x="1104" y="2928"/>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p1</a:t>
                </a:r>
              </a:p>
            </p:txBody>
          </p:sp>
          <p:sp>
            <p:nvSpPr>
              <p:cNvPr id="11" name="Rectangle 7"/>
              <p:cNvSpPr>
                <a:spLocks noChangeArrowheads="1"/>
              </p:cNvSpPr>
              <p:nvPr/>
            </p:nvSpPr>
            <p:spPr bwMode="auto">
              <a:xfrm>
                <a:off x="1344" y="2928"/>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r>
                  <a:rPr lang="en-US" sz="1800" dirty="0">
                    <a:solidFill>
                      <a:prstClr val="black"/>
                    </a:solidFill>
                    <a:latin typeface="Verdana" charset="0"/>
                    <a:ea typeface="ＭＳ Ｐゴシック"/>
                    <a:cs typeface="ＭＳ Ｐゴシック"/>
                  </a:rPr>
                  <a:t>PR1</a:t>
                </a:r>
              </a:p>
            </p:txBody>
          </p:sp>
          <p:sp>
            <p:nvSpPr>
              <p:cNvPr id="12" name="Rectangle 8"/>
              <p:cNvSpPr>
                <a:spLocks noChangeArrowheads="1"/>
              </p:cNvSpPr>
              <p:nvPr/>
            </p:nvSpPr>
            <p:spPr bwMode="auto">
              <a:xfrm>
                <a:off x="1872" y="2928"/>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p2</a:t>
                </a:r>
              </a:p>
            </p:txBody>
          </p:sp>
          <p:sp>
            <p:nvSpPr>
              <p:cNvPr id="13" name="Rectangle 9"/>
              <p:cNvSpPr>
                <a:spLocks noChangeArrowheads="1"/>
              </p:cNvSpPr>
              <p:nvPr/>
            </p:nvSpPr>
            <p:spPr bwMode="auto">
              <a:xfrm>
                <a:off x="2112" y="2928"/>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r>
                  <a:rPr lang="en-US" sz="1800" dirty="0">
                    <a:solidFill>
                      <a:prstClr val="black"/>
                    </a:solidFill>
                    <a:latin typeface="Verdana" charset="0"/>
                    <a:ea typeface="ＭＳ Ｐゴシック"/>
                    <a:cs typeface="ＭＳ Ｐゴシック"/>
                  </a:rPr>
                  <a:t>PR2</a:t>
                </a:r>
              </a:p>
            </p:txBody>
          </p:sp>
          <p:sp>
            <p:nvSpPr>
              <p:cNvPr id="14" name="Rectangle 10"/>
              <p:cNvSpPr>
                <a:spLocks noChangeArrowheads="1"/>
              </p:cNvSpPr>
              <p:nvPr/>
            </p:nvSpPr>
            <p:spPr bwMode="auto">
              <a:xfrm>
                <a:off x="432" y="2928"/>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ex</a:t>
                </a:r>
              </a:p>
            </p:txBody>
          </p:sp>
          <p:sp>
            <p:nvSpPr>
              <p:cNvPr id="15" name="Rectangle 11"/>
              <p:cNvSpPr>
                <a:spLocks noChangeArrowheads="1"/>
              </p:cNvSpPr>
              <p:nvPr/>
            </p:nvSpPr>
            <p:spPr bwMode="auto">
              <a:xfrm>
                <a:off x="144" y="2928"/>
                <a:ext cx="28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r>
                  <a:rPr lang="en-US" sz="1800" dirty="0">
                    <a:solidFill>
                      <a:prstClr val="black"/>
                    </a:solidFill>
                    <a:latin typeface="Verdana" charset="0"/>
                    <a:ea typeface="ＭＳ Ｐゴシック"/>
                    <a:cs typeface="ＭＳ Ｐゴシック"/>
                  </a:rPr>
                  <a:t>use</a:t>
                </a:r>
              </a:p>
            </p:txBody>
          </p:sp>
          <p:sp>
            <p:nvSpPr>
              <p:cNvPr id="16" name="Rectangle 12"/>
              <p:cNvSpPr>
                <a:spLocks noChangeArrowheads="1"/>
              </p:cNvSpPr>
              <p:nvPr/>
            </p:nvSpPr>
            <p:spPr bwMode="auto">
              <a:xfrm>
                <a:off x="672" y="3072"/>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17" name="Rectangle 13"/>
              <p:cNvSpPr>
                <a:spLocks noChangeArrowheads="1"/>
              </p:cNvSpPr>
              <p:nvPr/>
            </p:nvSpPr>
            <p:spPr bwMode="auto">
              <a:xfrm>
                <a:off x="1104" y="3072"/>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18" name="Rectangle 14"/>
              <p:cNvSpPr>
                <a:spLocks noChangeArrowheads="1"/>
              </p:cNvSpPr>
              <p:nvPr/>
            </p:nvSpPr>
            <p:spPr bwMode="auto">
              <a:xfrm>
                <a:off x="1344" y="3072"/>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19" name="Rectangle 15"/>
              <p:cNvSpPr>
                <a:spLocks noChangeArrowheads="1"/>
              </p:cNvSpPr>
              <p:nvPr/>
            </p:nvSpPr>
            <p:spPr bwMode="auto">
              <a:xfrm>
                <a:off x="1872" y="3072"/>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20" name="Rectangle 16"/>
              <p:cNvSpPr>
                <a:spLocks noChangeArrowheads="1"/>
              </p:cNvSpPr>
              <p:nvPr/>
            </p:nvSpPr>
            <p:spPr bwMode="auto">
              <a:xfrm>
                <a:off x="2112" y="3072"/>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21" name="Rectangle 17"/>
              <p:cNvSpPr>
                <a:spLocks noChangeArrowheads="1"/>
              </p:cNvSpPr>
              <p:nvPr/>
            </p:nvSpPr>
            <p:spPr bwMode="auto">
              <a:xfrm>
                <a:off x="432" y="3072"/>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22" name="Rectangle 18"/>
              <p:cNvSpPr>
                <a:spLocks noChangeArrowheads="1"/>
              </p:cNvSpPr>
              <p:nvPr/>
            </p:nvSpPr>
            <p:spPr bwMode="auto">
              <a:xfrm>
                <a:off x="144" y="3072"/>
                <a:ext cx="28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23" name="Rectangle 19"/>
              <p:cNvSpPr>
                <a:spLocks noChangeArrowheads="1"/>
              </p:cNvSpPr>
              <p:nvPr/>
            </p:nvSpPr>
            <p:spPr bwMode="auto">
              <a:xfrm>
                <a:off x="672" y="3216"/>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24" name="Rectangle 20"/>
              <p:cNvSpPr>
                <a:spLocks noChangeArrowheads="1"/>
              </p:cNvSpPr>
              <p:nvPr/>
            </p:nvSpPr>
            <p:spPr bwMode="auto">
              <a:xfrm>
                <a:off x="1104" y="3216"/>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25" name="Rectangle 21"/>
              <p:cNvSpPr>
                <a:spLocks noChangeArrowheads="1"/>
              </p:cNvSpPr>
              <p:nvPr/>
            </p:nvSpPr>
            <p:spPr bwMode="auto">
              <a:xfrm>
                <a:off x="1344" y="3216"/>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26" name="Rectangle 22"/>
              <p:cNvSpPr>
                <a:spLocks noChangeArrowheads="1"/>
              </p:cNvSpPr>
              <p:nvPr/>
            </p:nvSpPr>
            <p:spPr bwMode="auto">
              <a:xfrm>
                <a:off x="1872" y="3216"/>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27" name="Rectangle 23"/>
              <p:cNvSpPr>
                <a:spLocks noChangeArrowheads="1"/>
              </p:cNvSpPr>
              <p:nvPr/>
            </p:nvSpPr>
            <p:spPr bwMode="auto">
              <a:xfrm>
                <a:off x="2112" y="3216"/>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28" name="Rectangle 24"/>
              <p:cNvSpPr>
                <a:spLocks noChangeArrowheads="1"/>
              </p:cNvSpPr>
              <p:nvPr/>
            </p:nvSpPr>
            <p:spPr bwMode="auto">
              <a:xfrm>
                <a:off x="432" y="3216"/>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29" name="Rectangle 25"/>
              <p:cNvSpPr>
                <a:spLocks noChangeArrowheads="1"/>
              </p:cNvSpPr>
              <p:nvPr/>
            </p:nvSpPr>
            <p:spPr bwMode="auto">
              <a:xfrm>
                <a:off x="144" y="3216"/>
                <a:ext cx="28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30" name="Rectangle 26"/>
              <p:cNvSpPr>
                <a:spLocks noChangeArrowheads="1"/>
              </p:cNvSpPr>
              <p:nvPr/>
            </p:nvSpPr>
            <p:spPr bwMode="auto">
              <a:xfrm>
                <a:off x="672" y="3360"/>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31" name="Rectangle 27"/>
              <p:cNvSpPr>
                <a:spLocks noChangeArrowheads="1"/>
              </p:cNvSpPr>
              <p:nvPr/>
            </p:nvSpPr>
            <p:spPr bwMode="auto">
              <a:xfrm>
                <a:off x="1104" y="3360"/>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32" name="Rectangle 28"/>
              <p:cNvSpPr>
                <a:spLocks noChangeArrowheads="1"/>
              </p:cNvSpPr>
              <p:nvPr/>
            </p:nvSpPr>
            <p:spPr bwMode="auto">
              <a:xfrm>
                <a:off x="1344" y="3360"/>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33" name="Rectangle 29"/>
              <p:cNvSpPr>
                <a:spLocks noChangeArrowheads="1"/>
              </p:cNvSpPr>
              <p:nvPr/>
            </p:nvSpPr>
            <p:spPr bwMode="auto">
              <a:xfrm>
                <a:off x="1872" y="3360"/>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34" name="Rectangle 30"/>
              <p:cNvSpPr>
                <a:spLocks noChangeArrowheads="1"/>
              </p:cNvSpPr>
              <p:nvPr/>
            </p:nvSpPr>
            <p:spPr bwMode="auto">
              <a:xfrm>
                <a:off x="2112" y="3360"/>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35" name="Rectangle 31"/>
              <p:cNvSpPr>
                <a:spLocks noChangeArrowheads="1"/>
              </p:cNvSpPr>
              <p:nvPr/>
            </p:nvSpPr>
            <p:spPr bwMode="auto">
              <a:xfrm>
                <a:off x="432" y="3360"/>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36" name="Rectangle 32"/>
              <p:cNvSpPr>
                <a:spLocks noChangeArrowheads="1"/>
              </p:cNvSpPr>
              <p:nvPr/>
            </p:nvSpPr>
            <p:spPr bwMode="auto">
              <a:xfrm>
                <a:off x="144" y="3360"/>
                <a:ext cx="28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37" name="Rectangle 33"/>
              <p:cNvSpPr>
                <a:spLocks noChangeArrowheads="1"/>
              </p:cNvSpPr>
              <p:nvPr/>
            </p:nvSpPr>
            <p:spPr bwMode="auto">
              <a:xfrm>
                <a:off x="672" y="3504"/>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38" name="Rectangle 34"/>
              <p:cNvSpPr>
                <a:spLocks noChangeArrowheads="1"/>
              </p:cNvSpPr>
              <p:nvPr/>
            </p:nvSpPr>
            <p:spPr bwMode="auto">
              <a:xfrm>
                <a:off x="1104" y="3504"/>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39" name="Rectangle 35"/>
              <p:cNvSpPr>
                <a:spLocks noChangeArrowheads="1"/>
              </p:cNvSpPr>
              <p:nvPr/>
            </p:nvSpPr>
            <p:spPr bwMode="auto">
              <a:xfrm>
                <a:off x="1344" y="3504"/>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40" name="Rectangle 36"/>
              <p:cNvSpPr>
                <a:spLocks noChangeArrowheads="1"/>
              </p:cNvSpPr>
              <p:nvPr/>
            </p:nvSpPr>
            <p:spPr bwMode="auto">
              <a:xfrm>
                <a:off x="1872" y="3504"/>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41" name="Rectangle 37"/>
              <p:cNvSpPr>
                <a:spLocks noChangeArrowheads="1"/>
              </p:cNvSpPr>
              <p:nvPr/>
            </p:nvSpPr>
            <p:spPr bwMode="auto">
              <a:xfrm>
                <a:off x="2112" y="3504"/>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42" name="Rectangle 38"/>
              <p:cNvSpPr>
                <a:spLocks noChangeArrowheads="1"/>
              </p:cNvSpPr>
              <p:nvPr/>
            </p:nvSpPr>
            <p:spPr bwMode="auto">
              <a:xfrm>
                <a:off x="432" y="3504"/>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43" name="Rectangle 39"/>
              <p:cNvSpPr>
                <a:spLocks noChangeArrowheads="1"/>
              </p:cNvSpPr>
              <p:nvPr/>
            </p:nvSpPr>
            <p:spPr bwMode="auto">
              <a:xfrm>
                <a:off x="144" y="3504"/>
                <a:ext cx="28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44" name="Rectangle 40"/>
              <p:cNvSpPr>
                <a:spLocks noChangeArrowheads="1"/>
              </p:cNvSpPr>
              <p:nvPr/>
            </p:nvSpPr>
            <p:spPr bwMode="auto">
              <a:xfrm>
                <a:off x="672" y="3648"/>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45" name="Rectangle 41"/>
              <p:cNvSpPr>
                <a:spLocks noChangeArrowheads="1"/>
              </p:cNvSpPr>
              <p:nvPr/>
            </p:nvSpPr>
            <p:spPr bwMode="auto">
              <a:xfrm>
                <a:off x="1104" y="3648"/>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46" name="Rectangle 42"/>
              <p:cNvSpPr>
                <a:spLocks noChangeArrowheads="1"/>
              </p:cNvSpPr>
              <p:nvPr/>
            </p:nvSpPr>
            <p:spPr bwMode="auto">
              <a:xfrm>
                <a:off x="1344" y="3648"/>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47" name="Rectangle 43"/>
              <p:cNvSpPr>
                <a:spLocks noChangeArrowheads="1"/>
              </p:cNvSpPr>
              <p:nvPr/>
            </p:nvSpPr>
            <p:spPr bwMode="auto">
              <a:xfrm>
                <a:off x="1872" y="3648"/>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48" name="Rectangle 44"/>
              <p:cNvSpPr>
                <a:spLocks noChangeArrowheads="1"/>
              </p:cNvSpPr>
              <p:nvPr/>
            </p:nvSpPr>
            <p:spPr bwMode="auto">
              <a:xfrm>
                <a:off x="2112" y="3648"/>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49" name="Rectangle 45"/>
              <p:cNvSpPr>
                <a:spLocks noChangeArrowheads="1"/>
              </p:cNvSpPr>
              <p:nvPr/>
            </p:nvSpPr>
            <p:spPr bwMode="auto">
              <a:xfrm>
                <a:off x="432" y="3648"/>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50" name="Rectangle 46"/>
              <p:cNvSpPr>
                <a:spLocks noChangeArrowheads="1"/>
              </p:cNvSpPr>
              <p:nvPr/>
            </p:nvSpPr>
            <p:spPr bwMode="auto">
              <a:xfrm>
                <a:off x="144" y="3648"/>
                <a:ext cx="28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51" name="Rectangle 47"/>
              <p:cNvSpPr>
                <a:spLocks noChangeArrowheads="1"/>
              </p:cNvSpPr>
              <p:nvPr/>
            </p:nvSpPr>
            <p:spPr bwMode="auto">
              <a:xfrm>
                <a:off x="672" y="3792"/>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52" name="Rectangle 48"/>
              <p:cNvSpPr>
                <a:spLocks noChangeArrowheads="1"/>
              </p:cNvSpPr>
              <p:nvPr/>
            </p:nvSpPr>
            <p:spPr bwMode="auto">
              <a:xfrm>
                <a:off x="1104" y="3792"/>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53" name="Rectangle 49"/>
              <p:cNvSpPr>
                <a:spLocks noChangeArrowheads="1"/>
              </p:cNvSpPr>
              <p:nvPr/>
            </p:nvSpPr>
            <p:spPr bwMode="auto">
              <a:xfrm>
                <a:off x="1344" y="3792"/>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54" name="Rectangle 50"/>
              <p:cNvSpPr>
                <a:spLocks noChangeArrowheads="1"/>
              </p:cNvSpPr>
              <p:nvPr/>
            </p:nvSpPr>
            <p:spPr bwMode="auto">
              <a:xfrm>
                <a:off x="1872" y="3792"/>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55" name="Rectangle 51"/>
              <p:cNvSpPr>
                <a:spLocks noChangeArrowheads="1"/>
              </p:cNvSpPr>
              <p:nvPr/>
            </p:nvSpPr>
            <p:spPr bwMode="auto">
              <a:xfrm>
                <a:off x="2112" y="3792"/>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56" name="Rectangle 52"/>
              <p:cNvSpPr>
                <a:spLocks noChangeArrowheads="1"/>
              </p:cNvSpPr>
              <p:nvPr/>
            </p:nvSpPr>
            <p:spPr bwMode="auto">
              <a:xfrm>
                <a:off x="432" y="3792"/>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57" name="Rectangle 53"/>
              <p:cNvSpPr>
                <a:spLocks noChangeArrowheads="1"/>
              </p:cNvSpPr>
              <p:nvPr/>
            </p:nvSpPr>
            <p:spPr bwMode="auto">
              <a:xfrm>
                <a:off x="144" y="3792"/>
                <a:ext cx="28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58" name="Rectangle 54"/>
              <p:cNvSpPr>
                <a:spLocks noChangeArrowheads="1"/>
              </p:cNvSpPr>
              <p:nvPr/>
            </p:nvSpPr>
            <p:spPr bwMode="auto">
              <a:xfrm>
                <a:off x="672" y="3936"/>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59" name="Rectangle 55"/>
              <p:cNvSpPr>
                <a:spLocks noChangeArrowheads="1"/>
              </p:cNvSpPr>
              <p:nvPr/>
            </p:nvSpPr>
            <p:spPr bwMode="auto">
              <a:xfrm>
                <a:off x="1104" y="3936"/>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60" name="Rectangle 56"/>
              <p:cNvSpPr>
                <a:spLocks noChangeArrowheads="1"/>
              </p:cNvSpPr>
              <p:nvPr/>
            </p:nvSpPr>
            <p:spPr bwMode="auto">
              <a:xfrm>
                <a:off x="1344" y="3936"/>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61" name="Rectangle 57"/>
              <p:cNvSpPr>
                <a:spLocks noChangeArrowheads="1"/>
              </p:cNvSpPr>
              <p:nvPr/>
            </p:nvSpPr>
            <p:spPr bwMode="auto">
              <a:xfrm>
                <a:off x="1872" y="3936"/>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62" name="Rectangle 58"/>
              <p:cNvSpPr>
                <a:spLocks noChangeArrowheads="1"/>
              </p:cNvSpPr>
              <p:nvPr/>
            </p:nvSpPr>
            <p:spPr bwMode="auto">
              <a:xfrm>
                <a:off x="2112" y="3936"/>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63" name="Rectangle 59"/>
              <p:cNvSpPr>
                <a:spLocks noChangeArrowheads="1"/>
              </p:cNvSpPr>
              <p:nvPr/>
            </p:nvSpPr>
            <p:spPr bwMode="auto">
              <a:xfrm>
                <a:off x="2640" y="2928"/>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r>
                  <a:rPr lang="en-US" sz="1800" dirty="0">
                    <a:solidFill>
                      <a:prstClr val="black"/>
                    </a:solidFill>
                    <a:latin typeface="Verdana" charset="0"/>
                    <a:ea typeface="ＭＳ Ｐゴシック"/>
                    <a:cs typeface="ＭＳ Ｐゴシック"/>
                  </a:rPr>
                  <a:t>Rd</a:t>
                </a:r>
              </a:p>
            </p:txBody>
          </p:sp>
          <p:sp>
            <p:nvSpPr>
              <p:cNvPr id="64" name="Rectangle 60"/>
              <p:cNvSpPr>
                <a:spLocks noChangeArrowheads="1"/>
              </p:cNvSpPr>
              <p:nvPr/>
            </p:nvSpPr>
            <p:spPr bwMode="auto">
              <a:xfrm>
                <a:off x="2640" y="3072"/>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65" name="Rectangle 61"/>
              <p:cNvSpPr>
                <a:spLocks noChangeArrowheads="1"/>
              </p:cNvSpPr>
              <p:nvPr/>
            </p:nvSpPr>
            <p:spPr bwMode="auto">
              <a:xfrm>
                <a:off x="2640" y="3216"/>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66" name="Rectangle 62"/>
              <p:cNvSpPr>
                <a:spLocks noChangeArrowheads="1"/>
              </p:cNvSpPr>
              <p:nvPr/>
            </p:nvSpPr>
            <p:spPr bwMode="auto">
              <a:xfrm>
                <a:off x="2640" y="3360"/>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67" name="Rectangle 63"/>
              <p:cNvSpPr>
                <a:spLocks noChangeArrowheads="1"/>
              </p:cNvSpPr>
              <p:nvPr/>
            </p:nvSpPr>
            <p:spPr bwMode="auto">
              <a:xfrm>
                <a:off x="2640" y="3504"/>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68" name="Rectangle 64"/>
              <p:cNvSpPr>
                <a:spLocks noChangeArrowheads="1"/>
              </p:cNvSpPr>
              <p:nvPr/>
            </p:nvSpPr>
            <p:spPr bwMode="auto">
              <a:xfrm>
                <a:off x="2640" y="3648"/>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69" name="Rectangle 65"/>
              <p:cNvSpPr>
                <a:spLocks noChangeArrowheads="1"/>
              </p:cNvSpPr>
              <p:nvPr/>
            </p:nvSpPr>
            <p:spPr bwMode="auto">
              <a:xfrm>
                <a:off x="2640" y="3792"/>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70" name="Rectangle 66"/>
              <p:cNvSpPr>
                <a:spLocks noChangeArrowheads="1"/>
              </p:cNvSpPr>
              <p:nvPr/>
            </p:nvSpPr>
            <p:spPr bwMode="auto">
              <a:xfrm>
                <a:off x="2640" y="3936"/>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71" name="Rectangle 67"/>
              <p:cNvSpPr>
                <a:spLocks noChangeArrowheads="1"/>
              </p:cNvSpPr>
              <p:nvPr/>
            </p:nvSpPr>
            <p:spPr bwMode="auto">
              <a:xfrm>
                <a:off x="432" y="3936"/>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72" name="Rectangle 68"/>
              <p:cNvSpPr>
                <a:spLocks noChangeArrowheads="1"/>
              </p:cNvSpPr>
              <p:nvPr/>
            </p:nvSpPr>
            <p:spPr bwMode="auto">
              <a:xfrm>
                <a:off x="144" y="3936"/>
                <a:ext cx="28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73" name="Rectangle 69"/>
              <p:cNvSpPr>
                <a:spLocks noChangeArrowheads="1"/>
              </p:cNvSpPr>
              <p:nvPr/>
            </p:nvSpPr>
            <p:spPr bwMode="auto">
              <a:xfrm>
                <a:off x="3600" y="2928"/>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r>
                  <a:rPr lang="en-US" sz="1800" dirty="0" err="1">
                    <a:solidFill>
                      <a:prstClr val="black"/>
                    </a:solidFill>
                    <a:latin typeface="Verdana" charset="0"/>
                    <a:ea typeface="ＭＳ Ｐゴシック"/>
                    <a:cs typeface="ＭＳ Ｐゴシック"/>
                  </a:rPr>
                  <a:t>PRd</a:t>
                </a:r>
                <a:endParaRPr lang="en-US" sz="1800" dirty="0">
                  <a:solidFill>
                    <a:prstClr val="black"/>
                  </a:solidFill>
                  <a:latin typeface="Verdana" charset="0"/>
                  <a:ea typeface="ＭＳ Ｐゴシック"/>
                  <a:cs typeface="ＭＳ Ｐゴシック"/>
                </a:endParaRPr>
              </a:p>
            </p:txBody>
          </p:sp>
          <p:sp>
            <p:nvSpPr>
              <p:cNvPr id="74" name="Rectangle 70"/>
              <p:cNvSpPr>
                <a:spLocks noChangeArrowheads="1"/>
              </p:cNvSpPr>
              <p:nvPr/>
            </p:nvSpPr>
            <p:spPr bwMode="auto">
              <a:xfrm>
                <a:off x="3600" y="3072"/>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75" name="Rectangle 71"/>
              <p:cNvSpPr>
                <a:spLocks noChangeArrowheads="1"/>
              </p:cNvSpPr>
              <p:nvPr/>
            </p:nvSpPr>
            <p:spPr bwMode="auto">
              <a:xfrm>
                <a:off x="3600" y="3216"/>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76" name="Rectangle 72"/>
              <p:cNvSpPr>
                <a:spLocks noChangeArrowheads="1"/>
              </p:cNvSpPr>
              <p:nvPr/>
            </p:nvSpPr>
            <p:spPr bwMode="auto">
              <a:xfrm>
                <a:off x="3600" y="3360"/>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77" name="Rectangle 73"/>
              <p:cNvSpPr>
                <a:spLocks noChangeArrowheads="1"/>
              </p:cNvSpPr>
              <p:nvPr/>
            </p:nvSpPr>
            <p:spPr bwMode="auto">
              <a:xfrm>
                <a:off x="3600" y="3504"/>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78" name="Rectangle 74"/>
              <p:cNvSpPr>
                <a:spLocks noChangeArrowheads="1"/>
              </p:cNvSpPr>
              <p:nvPr/>
            </p:nvSpPr>
            <p:spPr bwMode="auto">
              <a:xfrm>
                <a:off x="3600" y="3648"/>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79" name="Rectangle 75"/>
              <p:cNvSpPr>
                <a:spLocks noChangeArrowheads="1"/>
              </p:cNvSpPr>
              <p:nvPr/>
            </p:nvSpPr>
            <p:spPr bwMode="auto">
              <a:xfrm>
                <a:off x="3600" y="3792"/>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80" name="Rectangle 76"/>
              <p:cNvSpPr>
                <a:spLocks noChangeArrowheads="1"/>
              </p:cNvSpPr>
              <p:nvPr/>
            </p:nvSpPr>
            <p:spPr bwMode="auto">
              <a:xfrm>
                <a:off x="3600" y="3936"/>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81" name="Rectangle 77"/>
              <p:cNvSpPr>
                <a:spLocks noChangeArrowheads="1"/>
              </p:cNvSpPr>
              <p:nvPr/>
            </p:nvSpPr>
            <p:spPr bwMode="auto">
              <a:xfrm>
                <a:off x="3072" y="2928"/>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r>
                  <a:rPr lang="en-US" sz="1800" dirty="0" err="1">
                    <a:solidFill>
                      <a:prstClr val="black"/>
                    </a:solidFill>
                    <a:latin typeface="Verdana" charset="0"/>
                    <a:ea typeface="ＭＳ Ｐゴシック"/>
                    <a:cs typeface="ＭＳ Ｐゴシック"/>
                  </a:rPr>
                  <a:t>LPRd</a:t>
                </a:r>
                <a:endParaRPr lang="en-US" sz="1800" dirty="0">
                  <a:solidFill>
                    <a:prstClr val="black"/>
                  </a:solidFill>
                  <a:latin typeface="Verdana" charset="0"/>
                  <a:ea typeface="ＭＳ Ｐゴシック"/>
                  <a:cs typeface="ＭＳ Ｐゴシック"/>
                </a:endParaRPr>
              </a:p>
            </p:txBody>
          </p:sp>
          <p:sp>
            <p:nvSpPr>
              <p:cNvPr id="82" name="Rectangle 78"/>
              <p:cNvSpPr>
                <a:spLocks noChangeArrowheads="1"/>
              </p:cNvSpPr>
              <p:nvPr/>
            </p:nvSpPr>
            <p:spPr bwMode="auto">
              <a:xfrm>
                <a:off x="3072" y="3072"/>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83" name="Rectangle 79"/>
              <p:cNvSpPr>
                <a:spLocks noChangeArrowheads="1"/>
              </p:cNvSpPr>
              <p:nvPr/>
            </p:nvSpPr>
            <p:spPr bwMode="auto">
              <a:xfrm>
                <a:off x="3072" y="3216"/>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84" name="Rectangle 80"/>
              <p:cNvSpPr>
                <a:spLocks noChangeArrowheads="1"/>
              </p:cNvSpPr>
              <p:nvPr/>
            </p:nvSpPr>
            <p:spPr bwMode="auto">
              <a:xfrm>
                <a:off x="3072" y="3360"/>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85" name="Rectangle 81"/>
              <p:cNvSpPr>
                <a:spLocks noChangeArrowheads="1"/>
              </p:cNvSpPr>
              <p:nvPr/>
            </p:nvSpPr>
            <p:spPr bwMode="auto">
              <a:xfrm>
                <a:off x="3072" y="3504"/>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86" name="Rectangle 82"/>
              <p:cNvSpPr>
                <a:spLocks noChangeArrowheads="1"/>
              </p:cNvSpPr>
              <p:nvPr/>
            </p:nvSpPr>
            <p:spPr bwMode="auto">
              <a:xfrm>
                <a:off x="3072" y="3648"/>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87" name="Rectangle 83"/>
              <p:cNvSpPr>
                <a:spLocks noChangeArrowheads="1"/>
              </p:cNvSpPr>
              <p:nvPr/>
            </p:nvSpPr>
            <p:spPr bwMode="auto">
              <a:xfrm>
                <a:off x="3072" y="3792"/>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88" name="Rectangle 84"/>
              <p:cNvSpPr>
                <a:spLocks noChangeArrowheads="1"/>
              </p:cNvSpPr>
              <p:nvPr/>
            </p:nvSpPr>
            <p:spPr bwMode="auto">
              <a:xfrm>
                <a:off x="3072" y="3936"/>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grpSp>
        <p:sp>
          <p:nvSpPr>
            <p:cNvPr id="8" name="Text Box 85"/>
            <p:cNvSpPr txBox="1">
              <a:spLocks noChangeArrowheads="1"/>
            </p:cNvSpPr>
            <p:nvPr/>
          </p:nvSpPr>
          <p:spPr bwMode="auto">
            <a:xfrm>
              <a:off x="372" y="2592"/>
              <a:ext cx="473" cy="233"/>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i="1" dirty="0">
                  <a:solidFill>
                    <a:prstClr val="black"/>
                  </a:solidFill>
                  <a:latin typeface="Verdana" charset="0"/>
                  <a:ea typeface="ＭＳ Ｐゴシック"/>
                  <a:cs typeface="ＭＳ Ｐゴシック"/>
                </a:rPr>
                <a:t>ROB</a:t>
              </a:r>
            </a:p>
          </p:txBody>
        </p:sp>
      </p:grpSp>
      <p:sp>
        <p:nvSpPr>
          <p:cNvPr id="89" name="Rectangle 86"/>
          <p:cNvSpPr>
            <a:spLocks noChangeArrowheads="1"/>
          </p:cNvSpPr>
          <p:nvPr/>
        </p:nvSpPr>
        <p:spPr bwMode="auto">
          <a:xfrm>
            <a:off x="6559550" y="1909612"/>
            <a:ext cx="2895600" cy="2057400"/>
          </a:xfrm>
          <a:prstGeom prst="rect">
            <a:avLst/>
          </a:prstGeom>
          <a:noFill/>
          <a:ln w="9525">
            <a:noFill/>
            <a:miter lim="800000"/>
            <a:headEnd/>
            <a:tailEnd/>
          </a:ln>
          <a:effectLst/>
        </p:spPr>
        <p:txBody>
          <a:bodyPr>
            <a:prstTxWarp prst="textNoShape">
              <a:avLst/>
            </a:prstTxWarp>
          </a:bodyPr>
          <a:lstStyle/>
          <a:p>
            <a:pPr marL="285750" indent="-285750" eaLnBrk="1" hangingPunct="1">
              <a:lnSpc>
                <a:spcPct val="80000"/>
              </a:lnSpc>
              <a:spcBef>
                <a:spcPct val="30000"/>
              </a:spcBef>
              <a:buSzPct val="100000"/>
            </a:pPr>
            <a:r>
              <a:rPr lang="en-US" sz="2400" dirty="0">
                <a:solidFill>
                  <a:prstClr val="black"/>
                </a:solidFill>
                <a:latin typeface="Verdana" charset="0"/>
                <a:ea typeface="ＭＳ Ｐゴシック"/>
                <a:cs typeface="ＭＳ Ｐゴシック"/>
              </a:rPr>
              <a:t>ld x1, 0(x3)</a:t>
            </a:r>
          </a:p>
          <a:p>
            <a:pPr marL="285750" indent="-285750" eaLnBrk="1" hangingPunct="1">
              <a:lnSpc>
                <a:spcPct val="80000"/>
              </a:lnSpc>
              <a:spcBef>
                <a:spcPct val="30000"/>
              </a:spcBef>
              <a:buSzPct val="100000"/>
            </a:pPr>
            <a:r>
              <a:rPr lang="en-US" sz="2400" dirty="0" err="1">
                <a:solidFill>
                  <a:prstClr val="black"/>
                </a:solidFill>
                <a:latin typeface="Verdana" charset="0"/>
                <a:ea typeface="ＭＳ Ｐゴシック"/>
                <a:cs typeface="ＭＳ Ｐゴシック"/>
              </a:rPr>
              <a:t>addi</a:t>
            </a:r>
            <a:r>
              <a:rPr lang="en-US" sz="2400" dirty="0">
                <a:solidFill>
                  <a:prstClr val="black"/>
                </a:solidFill>
                <a:latin typeface="Verdana" charset="0"/>
                <a:ea typeface="ＭＳ Ｐゴシック"/>
                <a:cs typeface="ＭＳ Ｐゴシック"/>
              </a:rPr>
              <a:t> x3, x1, #4</a:t>
            </a:r>
          </a:p>
          <a:p>
            <a:pPr marL="285750" indent="-285750" eaLnBrk="1" hangingPunct="1">
              <a:lnSpc>
                <a:spcPct val="80000"/>
              </a:lnSpc>
              <a:spcBef>
                <a:spcPct val="30000"/>
              </a:spcBef>
              <a:buSzPct val="100000"/>
            </a:pPr>
            <a:r>
              <a:rPr lang="en-US" sz="2400" dirty="0">
                <a:solidFill>
                  <a:prstClr val="black"/>
                </a:solidFill>
                <a:latin typeface="Verdana" charset="0"/>
                <a:ea typeface="ＭＳ Ｐゴシック"/>
                <a:cs typeface="ＭＳ Ｐゴシック"/>
              </a:rPr>
              <a:t>sub x6, x7, x6</a:t>
            </a:r>
          </a:p>
          <a:p>
            <a:pPr marL="285750" indent="-285750" eaLnBrk="1" hangingPunct="1">
              <a:lnSpc>
                <a:spcPct val="80000"/>
              </a:lnSpc>
              <a:spcBef>
                <a:spcPct val="30000"/>
              </a:spcBef>
              <a:buSzPct val="100000"/>
            </a:pPr>
            <a:r>
              <a:rPr lang="en-US" sz="2400" dirty="0">
                <a:solidFill>
                  <a:prstClr val="black"/>
                </a:solidFill>
                <a:latin typeface="Verdana" charset="0"/>
                <a:ea typeface="ＭＳ Ｐゴシック"/>
                <a:cs typeface="ＭＳ Ｐゴシック"/>
              </a:rPr>
              <a:t>add x3, x3, x6</a:t>
            </a:r>
          </a:p>
          <a:p>
            <a:pPr marL="285750" indent="-285750" eaLnBrk="1" hangingPunct="1">
              <a:lnSpc>
                <a:spcPct val="80000"/>
              </a:lnSpc>
              <a:spcBef>
                <a:spcPct val="30000"/>
              </a:spcBef>
              <a:buSzPct val="100000"/>
            </a:pPr>
            <a:r>
              <a:rPr lang="en-US" sz="2400" dirty="0">
                <a:solidFill>
                  <a:prstClr val="black"/>
                </a:solidFill>
                <a:latin typeface="Verdana" charset="0"/>
                <a:ea typeface="ＭＳ Ｐゴシック"/>
                <a:cs typeface="ＭＳ Ｐゴシック"/>
              </a:rPr>
              <a:t>ld x6, 0(x1)</a:t>
            </a:r>
          </a:p>
        </p:txBody>
      </p:sp>
      <p:grpSp>
        <p:nvGrpSpPr>
          <p:cNvPr id="90" name="Group 87"/>
          <p:cNvGrpSpPr>
            <a:grpSpLocks/>
          </p:cNvGrpSpPr>
          <p:nvPr/>
        </p:nvGrpSpPr>
        <p:grpSpPr bwMode="auto">
          <a:xfrm>
            <a:off x="5095875" y="1219050"/>
            <a:ext cx="1273175" cy="3052762"/>
            <a:chOff x="3014" y="669"/>
            <a:chExt cx="802" cy="1923"/>
          </a:xfrm>
        </p:grpSpPr>
        <p:sp>
          <p:nvSpPr>
            <p:cNvPr id="91" name="Text Box 88"/>
            <p:cNvSpPr txBox="1">
              <a:spLocks noChangeArrowheads="1"/>
            </p:cNvSpPr>
            <p:nvPr/>
          </p:nvSpPr>
          <p:spPr bwMode="auto">
            <a:xfrm>
              <a:off x="3014" y="669"/>
              <a:ext cx="802" cy="250"/>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2000" i="1" dirty="0">
                  <a:solidFill>
                    <a:prstClr val="black"/>
                  </a:solidFill>
                  <a:latin typeface="Verdana" charset="0"/>
                  <a:ea typeface="ＭＳ Ｐゴシック"/>
                  <a:cs typeface="ＭＳ Ｐゴシック"/>
                </a:rPr>
                <a:t>Free List</a:t>
              </a:r>
            </a:p>
          </p:txBody>
        </p:sp>
        <p:sp>
          <p:nvSpPr>
            <p:cNvPr id="92" name="Rectangle 89"/>
            <p:cNvSpPr>
              <a:spLocks noChangeArrowheads="1"/>
            </p:cNvSpPr>
            <p:nvPr/>
          </p:nvSpPr>
          <p:spPr bwMode="auto">
            <a:xfrm>
              <a:off x="3168" y="1632"/>
              <a:ext cx="430"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93" name="Rectangle 90"/>
            <p:cNvSpPr>
              <a:spLocks noChangeArrowheads="1"/>
            </p:cNvSpPr>
            <p:nvPr/>
          </p:nvSpPr>
          <p:spPr bwMode="auto">
            <a:xfrm>
              <a:off x="3168" y="1776"/>
              <a:ext cx="430"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94" name="Rectangle 91"/>
            <p:cNvSpPr>
              <a:spLocks noChangeArrowheads="1"/>
            </p:cNvSpPr>
            <p:nvPr/>
          </p:nvSpPr>
          <p:spPr bwMode="auto">
            <a:xfrm>
              <a:off x="3168" y="1920"/>
              <a:ext cx="430"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95" name="Rectangle 92"/>
            <p:cNvSpPr>
              <a:spLocks noChangeArrowheads="1"/>
            </p:cNvSpPr>
            <p:nvPr/>
          </p:nvSpPr>
          <p:spPr bwMode="auto">
            <a:xfrm>
              <a:off x="3168" y="912"/>
              <a:ext cx="430"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P0</a:t>
              </a:r>
            </a:p>
          </p:txBody>
        </p:sp>
        <p:sp>
          <p:nvSpPr>
            <p:cNvPr id="96" name="Rectangle 93"/>
            <p:cNvSpPr>
              <a:spLocks noChangeArrowheads="1"/>
            </p:cNvSpPr>
            <p:nvPr/>
          </p:nvSpPr>
          <p:spPr bwMode="auto">
            <a:xfrm>
              <a:off x="3170" y="2448"/>
              <a:ext cx="430"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97" name="Rectangle 94"/>
            <p:cNvSpPr>
              <a:spLocks noChangeArrowheads="1"/>
            </p:cNvSpPr>
            <p:nvPr/>
          </p:nvSpPr>
          <p:spPr bwMode="auto">
            <a:xfrm>
              <a:off x="3168" y="1056"/>
              <a:ext cx="430"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P1</a:t>
              </a:r>
            </a:p>
          </p:txBody>
        </p:sp>
        <p:sp>
          <p:nvSpPr>
            <p:cNvPr id="98" name="Rectangle 95"/>
            <p:cNvSpPr>
              <a:spLocks noChangeArrowheads="1"/>
            </p:cNvSpPr>
            <p:nvPr/>
          </p:nvSpPr>
          <p:spPr bwMode="auto">
            <a:xfrm>
              <a:off x="3168" y="1200"/>
              <a:ext cx="430"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P3</a:t>
              </a:r>
            </a:p>
          </p:txBody>
        </p:sp>
        <p:sp>
          <p:nvSpPr>
            <p:cNvPr id="99" name="Rectangle 96"/>
            <p:cNvSpPr>
              <a:spLocks noChangeArrowheads="1"/>
            </p:cNvSpPr>
            <p:nvPr/>
          </p:nvSpPr>
          <p:spPr bwMode="auto">
            <a:xfrm>
              <a:off x="3168" y="1344"/>
              <a:ext cx="430"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P2</a:t>
              </a:r>
            </a:p>
          </p:txBody>
        </p:sp>
        <p:sp>
          <p:nvSpPr>
            <p:cNvPr id="100" name="Rectangle 97"/>
            <p:cNvSpPr>
              <a:spLocks noChangeArrowheads="1"/>
            </p:cNvSpPr>
            <p:nvPr/>
          </p:nvSpPr>
          <p:spPr bwMode="auto">
            <a:xfrm>
              <a:off x="3168" y="1488"/>
              <a:ext cx="430"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P4</a:t>
              </a:r>
            </a:p>
          </p:txBody>
        </p:sp>
        <p:sp>
          <p:nvSpPr>
            <p:cNvPr id="101" name="Line 98"/>
            <p:cNvSpPr>
              <a:spLocks noChangeShapeType="1"/>
            </p:cNvSpPr>
            <p:nvPr/>
          </p:nvSpPr>
          <p:spPr bwMode="auto">
            <a:xfrm>
              <a:off x="3168" y="2064"/>
              <a:ext cx="0" cy="384"/>
            </a:xfrm>
            <a:prstGeom prst="line">
              <a:avLst/>
            </a:prstGeom>
            <a:noFill/>
            <a:ln w="19050">
              <a:solidFill>
                <a:schemeClr val="tx2"/>
              </a:solidFill>
              <a:prstDash val="sysDot"/>
              <a:round/>
              <a:headEnd/>
              <a:tailEnd/>
            </a:ln>
            <a:effectLst/>
          </p:spPr>
          <p:txBody>
            <a:bodyP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102" name="Line 99"/>
            <p:cNvSpPr>
              <a:spLocks noChangeShapeType="1"/>
            </p:cNvSpPr>
            <p:nvPr/>
          </p:nvSpPr>
          <p:spPr bwMode="auto">
            <a:xfrm>
              <a:off x="3598" y="2064"/>
              <a:ext cx="0" cy="384"/>
            </a:xfrm>
            <a:prstGeom prst="line">
              <a:avLst/>
            </a:prstGeom>
            <a:noFill/>
            <a:ln w="19050">
              <a:solidFill>
                <a:schemeClr val="tx2"/>
              </a:solidFill>
              <a:prstDash val="sysDot"/>
              <a:round/>
              <a:headEnd/>
              <a:tailEnd/>
            </a:ln>
            <a:effectLst/>
          </p:spPr>
          <p:txBody>
            <a:bodyP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grpSp>
      <p:grpSp>
        <p:nvGrpSpPr>
          <p:cNvPr id="103" name="Group 100"/>
          <p:cNvGrpSpPr>
            <a:grpSpLocks/>
          </p:cNvGrpSpPr>
          <p:nvPr/>
        </p:nvGrpSpPr>
        <p:grpSpPr bwMode="auto">
          <a:xfrm>
            <a:off x="2747963" y="1142850"/>
            <a:ext cx="2135187" cy="3186112"/>
            <a:chOff x="1535" y="621"/>
            <a:chExt cx="1345" cy="2007"/>
          </a:xfrm>
        </p:grpSpPr>
        <p:grpSp>
          <p:nvGrpSpPr>
            <p:cNvPr id="104" name="Group 101"/>
            <p:cNvGrpSpPr>
              <a:grpSpLocks/>
            </p:cNvGrpSpPr>
            <p:nvPr/>
          </p:nvGrpSpPr>
          <p:grpSpPr bwMode="auto">
            <a:xfrm>
              <a:off x="1535" y="1581"/>
              <a:ext cx="1153" cy="231"/>
              <a:chOff x="1679" y="1533"/>
              <a:chExt cx="1153" cy="231"/>
            </a:xfrm>
          </p:grpSpPr>
          <p:sp>
            <p:nvSpPr>
              <p:cNvPr id="147" name="Rectangle 102"/>
              <p:cNvSpPr>
                <a:spLocks noChangeArrowheads="1"/>
              </p:cNvSpPr>
              <p:nvPr/>
            </p:nvSpPr>
            <p:spPr bwMode="auto">
              <a:xfrm>
                <a:off x="1968" y="1584"/>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r>
                  <a:rPr lang="en-US" sz="1800" dirty="0">
                    <a:solidFill>
                      <a:prstClr val="black"/>
                    </a:solidFill>
                    <a:latin typeface="Verdana" charset="0"/>
                    <a:ea typeface="ＭＳ Ｐゴシック"/>
                    <a:cs typeface="ＭＳ Ｐゴシック"/>
                  </a:rPr>
                  <a:t>&lt;x6&gt;</a:t>
                </a:r>
              </a:p>
            </p:txBody>
          </p:sp>
          <p:sp>
            <p:nvSpPr>
              <p:cNvPr id="148" name="Text Box 103"/>
              <p:cNvSpPr txBox="1">
                <a:spLocks noChangeArrowheads="1"/>
              </p:cNvSpPr>
              <p:nvPr/>
            </p:nvSpPr>
            <p:spPr bwMode="auto">
              <a:xfrm>
                <a:off x="1679" y="1533"/>
                <a:ext cx="294"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P5</a:t>
                </a:r>
              </a:p>
            </p:txBody>
          </p:sp>
        </p:grpSp>
        <p:grpSp>
          <p:nvGrpSpPr>
            <p:cNvPr id="105" name="Group 104"/>
            <p:cNvGrpSpPr>
              <a:grpSpLocks/>
            </p:cNvGrpSpPr>
            <p:nvPr/>
          </p:nvGrpSpPr>
          <p:grpSpPr bwMode="auto">
            <a:xfrm>
              <a:off x="1535" y="1725"/>
              <a:ext cx="1153" cy="231"/>
              <a:chOff x="1679" y="1677"/>
              <a:chExt cx="1153" cy="231"/>
            </a:xfrm>
          </p:grpSpPr>
          <p:sp>
            <p:nvSpPr>
              <p:cNvPr id="145" name="Rectangle 105"/>
              <p:cNvSpPr>
                <a:spLocks noChangeArrowheads="1"/>
              </p:cNvSpPr>
              <p:nvPr/>
            </p:nvSpPr>
            <p:spPr bwMode="auto">
              <a:xfrm>
                <a:off x="1968" y="1728"/>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r>
                  <a:rPr lang="en-US" sz="1800" dirty="0">
                    <a:solidFill>
                      <a:prstClr val="black"/>
                    </a:solidFill>
                    <a:latin typeface="Verdana" charset="0"/>
                    <a:ea typeface="ＭＳ Ｐゴシック"/>
                    <a:cs typeface="ＭＳ Ｐゴシック"/>
                  </a:rPr>
                  <a:t>&lt;x7&gt;</a:t>
                </a:r>
              </a:p>
            </p:txBody>
          </p:sp>
          <p:sp>
            <p:nvSpPr>
              <p:cNvPr id="146" name="Text Box 106"/>
              <p:cNvSpPr txBox="1">
                <a:spLocks noChangeArrowheads="1"/>
              </p:cNvSpPr>
              <p:nvPr/>
            </p:nvSpPr>
            <p:spPr bwMode="auto">
              <a:xfrm>
                <a:off x="1679" y="1677"/>
                <a:ext cx="294"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P6</a:t>
                </a:r>
              </a:p>
            </p:txBody>
          </p:sp>
        </p:grpSp>
        <p:grpSp>
          <p:nvGrpSpPr>
            <p:cNvPr id="106" name="Group 107"/>
            <p:cNvGrpSpPr>
              <a:grpSpLocks/>
            </p:cNvGrpSpPr>
            <p:nvPr/>
          </p:nvGrpSpPr>
          <p:grpSpPr bwMode="auto">
            <a:xfrm>
              <a:off x="1535" y="1869"/>
              <a:ext cx="1153" cy="231"/>
              <a:chOff x="1679" y="1821"/>
              <a:chExt cx="1153" cy="231"/>
            </a:xfrm>
          </p:grpSpPr>
          <p:sp>
            <p:nvSpPr>
              <p:cNvPr id="143" name="Rectangle 108"/>
              <p:cNvSpPr>
                <a:spLocks noChangeArrowheads="1"/>
              </p:cNvSpPr>
              <p:nvPr/>
            </p:nvSpPr>
            <p:spPr bwMode="auto">
              <a:xfrm>
                <a:off x="1968" y="1872"/>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r>
                  <a:rPr lang="en-US" sz="1800" dirty="0">
                    <a:solidFill>
                      <a:prstClr val="black"/>
                    </a:solidFill>
                    <a:latin typeface="Verdana" charset="0"/>
                    <a:ea typeface="ＭＳ Ｐゴシック"/>
                    <a:cs typeface="ＭＳ Ｐゴシック"/>
                  </a:rPr>
                  <a:t>&lt;x3&gt;</a:t>
                </a:r>
              </a:p>
            </p:txBody>
          </p:sp>
          <p:sp>
            <p:nvSpPr>
              <p:cNvPr id="144" name="Text Box 109"/>
              <p:cNvSpPr txBox="1">
                <a:spLocks noChangeArrowheads="1"/>
              </p:cNvSpPr>
              <p:nvPr/>
            </p:nvSpPr>
            <p:spPr bwMode="auto">
              <a:xfrm>
                <a:off x="1679" y="1821"/>
                <a:ext cx="294"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P7</a:t>
                </a:r>
              </a:p>
            </p:txBody>
          </p:sp>
        </p:grpSp>
        <p:grpSp>
          <p:nvGrpSpPr>
            <p:cNvPr id="107" name="Group 110"/>
            <p:cNvGrpSpPr>
              <a:grpSpLocks/>
            </p:cNvGrpSpPr>
            <p:nvPr/>
          </p:nvGrpSpPr>
          <p:grpSpPr bwMode="auto">
            <a:xfrm>
              <a:off x="1535" y="861"/>
              <a:ext cx="1153" cy="231"/>
              <a:chOff x="1679" y="813"/>
              <a:chExt cx="1153" cy="231"/>
            </a:xfrm>
          </p:grpSpPr>
          <p:sp>
            <p:nvSpPr>
              <p:cNvPr id="141" name="Rectangle 111"/>
              <p:cNvSpPr>
                <a:spLocks noChangeArrowheads="1"/>
              </p:cNvSpPr>
              <p:nvPr/>
            </p:nvSpPr>
            <p:spPr bwMode="auto">
              <a:xfrm>
                <a:off x="1968" y="864"/>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42" name="Text Box 112"/>
              <p:cNvSpPr txBox="1">
                <a:spLocks noChangeArrowheads="1"/>
              </p:cNvSpPr>
              <p:nvPr/>
            </p:nvSpPr>
            <p:spPr bwMode="auto">
              <a:xfrm>
                <a:off x="1679" y="813"/>
                <a:ext cx="294"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P0</a:t>
                </a:r>
              </a:p>
            </p:txBody>
          </p:sp>
        </p:grpSp>
        <p:grpSp>
          <p:nvGrpSpPr>
            <p:cNvPr id="108" name="Group 113"/>
            <p:cNvGrpSpPr>
              <a:grpSpLocks/>
            </p:cNvGrpSpPr>
            <p:nvPr/>
          </p:nvGrpSpPr>
          <p:grpSpPr bwMode="auto">
            <a:xfrm>
              <a:off x="1539" y="2397"/>
              <a:ext cx="1153" cy="231"/>
              <a:chOff x="1683" y="2349"/>
              <a:chExt cx="1153" cy="231"/>
            </a:xfrm>
          </p:grpSpPr>
          <p:sp>
            <p:nvSpPr>
              <p:cNvPr id="139" name="Rectangle 114"/>
              <p:cNvSpPr>
                <a:spLocks noChangeArrowheads="1"/>
              </p:cNvSpPr>
              <p:nvPr/>
            </p:nvSpPr>
            <p:spPr bwMode="auto">
              <a:xfrm>
                <a:off x="1972" y="2400"/>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40" name="Text Box 115"/>
              <p:cNvSpPr txBox="1">
                <a:spLocks noChangeArrowheads="1"/>
              </p:cNvSpPr>
              <p:nvPr/>
            </p:nvSpPr>
            <p:spPr bwMode="auto">
              <a:xfrm>
                <a:off x="1683" y="2349"/>
                <a:ext cx="294"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Pn</a:t>
                </a:r>
              </a:p>
            </p:txBody>
          </p:sp>
        </p:grpSp>
        <p:grpSp>
          <p:nvGrpSpPr>
            <p:cNvPr id="109" name="Group 116"/>
            <p:cNvGrpSpPr>
              <a:grpSpLocks/>
            </p:cNvGrpSpPr>
            <p:nvPr/>
          </p:nvGrpSpPr>
          <p:grpSpPr bwMode="auto">
            <a:xfrm>
              <a:off x="1535" y="1005"/>
              <a:ext cx="1153" cy="231"/>
              <a:chOff x="1679" y="957"/>
              <a:chExt cx="1153" cy="231"/>
            </a:xfrm>
          </p:grpSpPr>
          <p:sp>
            <p:nvSpPr>
              <p:cNvPr id="137" name="Rectangle 117"/>
              <p:cNvSpPr>
                <a:spLocks noChangeArrowheads="1"/>
              </p:cNvSpPr>
              <p:nvPr/>
            </p:nvSpPr>
            <p:spPr bwMode="auto">
              <a:xfrm>
                <a:off x="1968" y="1008"/>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38" name="Text Box 118"/>
              <p:cNvSpPr txBox="1">
                <a:spLocks noChangeArrowheads="1"/>
              </p:cNvSpPr>
              <p:nvPr/>
            </p:nvSpPr>
            <p:spPr bwMode="auto">
              <a:xfrm>
                <a:off x="1679" y="957"/>
                <a:ext cx="294"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P1</a:t>
                </a:r>
              </a:p>
            </p:txBody>
          </p:sp>
        </p:grpSp>
        <p:grpSp>
          <p:nvGrpSpPr>
            <p:cNvPr id="110" name="Group 119"/>
            <p:cNvGrpSpPr>
              <a:grpSpLocks/>
            </p:cNvGrpSpPr>
            <p:nvPr/>
          </p:nvGrpSpPr>
          <p:grpSpPr bwMode="auto">
            <a:xfrm>
              <a:off x="1535" y="1149"/>
              <a:ext cx="1153" cy="231"/>
              <a:chOff x="1679" y="1101"/>
              <a:chExt cx="1153" cy="231"/>
            </a:xfrm>
          </p:grpSpPr>
          <p:sp>
            <p:nvSpPr>
              <p:cNvPr id="135" name="Rectangle 120"/>
              <p:cNvSpPr>
                <a:spLocks noChangeArrowheads="1"/>
              </p:cNvSpPr>
              <p:nvPr/>
            </p:nvSpPr>
            <p:spPr bwMode="auto">
              <a:xfrm>
                <a:off x="1968" y="1152"/>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36" name="Text Box 121"/>
              <p:cNvSpPr txBox="1">
                <a:spLocks noChangeArrowheads="1"/>
              </p:cNvSpPr>
              <p:nvPr/>
            </p:nvSpPr>
            <p:spPr bwMode="auto">
              <a:xfrm>
                <a:off x="1679" y="1101"/>
                <a:ext cx="294"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P2</a:t>
                </a:r>
              </a:p>
            </p:txBody>
          </p:sp>
        </p:grpSp>
        <p:grpSp>
          <p:nvGrpSpPr>
            <p:cNvPr id="111" name="Group 122"/>
            <p:cNvGrpSpPr>
              <a:grpSpLocks/>
            </p:cNvGrpSpPr>
            <p:nvPr/>
          </p:nvGrpSpPr>
          <p:grpSpPr bwMode="auto">
            <a:xfrm>
              <a:off x="1535" y="1293"/>
              <a:ext cx="1153" cy="231"/>
              <a:chOff x="1679" y="1245"/>
              <a:chExt cx="1153" cy="231"/>
            </a:xfrm>
          </p:grpSpPr>
          <p:sp>
            <p:nvSpPr>
              <p:cNvPr id="133" name="Rectangle 123"/>
              <p:cNvSpPr>
                <a:spLocks noChangeArrowheads="1"/>
              </p:cNvSpPr>
              <p:nvPr/>
            </p:nvSpPr>
            <p:spPr bwMode="auto">
              <a:xfrm>
                <a:off x="1968" y="1296"/>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34" name="Text Box 124"/>
              <p:cNvSpPr txBox="1">
                <a:spLocks noChangeArrowheads="1"/>
              </p:cNvSpPr>
              <p:nvPr/>
            </p:nvSpPr>
            <p:spPr bwMode="auto">
              <a:xfrm>
                <a:off x="1679" y="1245"/>
                <a:ext cx="294"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P3</a:t>
                </a:r>
              </a:p>
            </p:txBody>
          </p:sp>
        </p:grpSp>
        <p:grpSp>
          <p:nvGrpSpPr>
            <p:cNvPr id="112" name="Group 125"/>
            <p:cNvGrpSpPr>
              <a:grpSpLocks/>
            </p:cNvGrpSpPr>
            <p:nvPr/>
          </p:nvGrpSpPr>
          <p:grpSpPr bwMode="auto">
            <a:xfrm>
              <a:off x="1535" y="1437"/>
              <a:ext cx="1153" cy="231"/>
              <a:chOff x="1679" y="1389"/>
              <a:chExt cx="1153" cy="231"/>
            </a:xfrm>
          </p:grpSpPr>
          <p:sp>
            <p:nvSpPr>
              <p:cNvPr id="131" name="Rectangle 126"/>
              <p:cNvSpPr>
                <a:spLocks noChangeArrowheads="1"/>
              </p:cNvSpPr>
              <p:nvPr/>
            </p:nvSpPr>
            <p:spPr bwMode="auto">
              <a:xfrm>
                <a:off x="1968" y="1440"/>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32" name="Text Box 127"/>
              <p:cNvSpPr txBox="1">
                <a:spLocks noChangeArrowheads="1"/>
              </p:cNvSpPr>
              <p:nvPr/>
            </p:nvSpPr>
            <p:spPr bwMode="auto">
              <a:xfrm>
                <a:off x="1679" y="1389"/>
                <a:ext cx="294"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P4</a:t>
                </a:r>
              </a:p>
            </p:txBody>
          </p:sp>
        </p:grpSp>
        <p:sp>
          <p:nvSpPr>
            <p:cNvPr id="113" name="Line 128"/>
            <p:cNvSpPr>
              <a:spLocks noChangeShapeType="1"/>
            </p:cNvSpPr>
            <p:nvPr/>
          </p:nvSpPr>
          <p:spPr bwMode="auto">
            <a:xfrm>
              <a:off x="1824" y="2064"/>
              <a:ext cx="0" cy="384"/>
            </a:xfrm>
            <a:prstGeom prst="line">
              <a:avLst/>
            </a:prstGeom>
            <a:noFill/>
            <a:ln w="19050">
              <a:solidFill>
                <a:schemeClr val="tx2"/>
              </a:solidFill>
              <a:prstDash val="sysDot"/>
              <a:round/>
              <a:headEnd/>
              <a:tailEnd/>
            </a:ln>
            <a:effectLst/>
          </p:spPr>
          <p:txBody>
            <a:bodyP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114" name="Line 129"/>
            <p:cNvSpPr>
              <a:spLocks noChangeShapeType="1"/>
            </p:cNvSpPr>
            <p:nvPr/>
          </p:nvSpPr>
          <p:spPr bwMode="auto">
            <a:xfrm>
              <a:off x="2688" y="2064"/>
              <a:ext cx="0" cy="384"/>
            </a:xfrm>
            <a:prstGeom prst="line">
              <a:avLst/>
            </a:prstGeom>
            <a:noFill/>
            <a:ln w="19050">
              <a:solidFill>
                <a:schemeClr val="tx2"/>
              </a:solidFill>
              <a:prstDash val="sysDot"/>
              <a:round/>
              <a:headEnd/>
              <a:tailEnd/>
            </a:ln>
            <a:effectLst/>
          </p:spPr>
          <p:txBody>
            <a:bodyP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115" name="Text Box 130"/>
            <p:cNvSpPr txBox="1">
              <a:spLocks noChangeArrowheads="1"/>
            </p:cNvSpPr>
            <p:nvPr/>
          </p:nvSpPr>
          <p:spPr bwMode="auto">
            <a:xfrm>
              <a:off x="1631" y="621"/>
              <a:ext cx="1205" cy="250"/>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2000" i="1" dirty="0">
                  <a:solidFill>
                    <a:prstClr val="black"/>
                  </a:solidFill>
                  <a:latin typeface="Verdana" charset="0"/>
                  <a:ea typeface="ＭＳ Ｐゴシック"/>
                  <a:cs typeface="ＭＳ Ｐゴシック"/>
                </a:rPr>
                <a:t>Physical </a:t>
              </a:r>
              <a:r>
                <a:rPr lang="en-US" sz="2000" i="1" dirty="0" err="1">
                  <a:solidFill>
                    <a:prstClr val="black"/>
                  </a:solidFill>
                  <a:latin typeface="Verdana" charset="0"/>
                  <a:ea typeface="ＭＳ Ｐゴシック"/>
                  <a:cs typeface="ＭＳ Ｐゴシック"/>
                </a:rPr>
                <a:t>Regs</a:t>
              </a:r>
              <a:endParaRPr lang="en-US" sz="2000" i="1" dirty="0">
                <a:solidFill>
                  <a:prstClr val="black"/>
                </a:solidFill>
                <a:latin typeface="Verdana" charset="0"/>
                <a:ea typeface="ＭＳ Ｐゴシック"/>
                <a:cs typeface="ＭＳ Ｐゴシック"/>
              </a:endParaRPr>
            </a:p>
          </p:txBody>
        </p:sp>
        <p:sp>
          <p:nvSpPr>
            <p:cNvPr id="116" name="Rectangle 131"/>
            <p:cNvSpPr>
              <a:spLocks noChangeArrowheads="1"/>
            </p:cNvSpPr>
            <p:nvPr/>
          </p:nvSpPr>
          <p:spPr bwMode="auto">
            <a:xfrm>
              <a:off x="2688" y="1632"/>
              <a:ext cx="191" cy="144"/>
            </a:xfrm>
            <a:prstGeom prst="rect">
              <a:avLst/>
            </a:prstGeom>
            <a:noFill/>
            <a:ln w="19050">
              <a:solidFill>
                <a:schemeClr val="tx2"/>
              </a:solidFill>
              <a:miter lim="800000"/>
              <a:headEnd/>
              <a:tailEnd/>
            </a:ln>
            <a:effectLst/>
          </p:spPr>
          <p:txBody>
            <a:bodyPr lIns="0" tIns="0" rIns="0" bIns="0"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a:t>
              </a:r>
            </a:p>
          </p:txBody>
        </p:sp>
        <p:sp>
          <p:nvSpPr>
            <p:cNvPr id="117" name="Rectangle 132"/>
            <p:cNvSpPr>
              <a:spLocks noChangeArrowheads="1"/>
            </p:cNvSpPr>
            <p:nvPr/>
          </p:nvSpPr>
          <p:spPr bwMode="auto">
            <a:xfrm>
              <a:off x="2688" y="1776"/>
              <a:ext cx="191" cy="144"/>
            </a:xfrm>
            <a:prstGeom prst="rect">
              <a:avLst/>
            </a:prstGeom>
            <a:noFill/>
            <a:ln w="19050">
              <a:solidFill>
                <a:schemeClr val="tx2"/>
              </a:solidFill>
              <a:miter lim="800000"/>
              <a:headEnd/>
              <a:tailEnd/>
            </a:ln>
            <a:effectLst/>
          </p:spPr>
          <p:txBody>
            <a:bodyPr lIns="0" tIns="0" rIns="0" bIns="0"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a:t>
              </a:r>
            </a:p>
          </p:txBody>
        </p:sp>
        <p:sp>
          <p:nvSpPr>
            <p:cNvPr id="118" name="Rectangle 133"/>
            <p:cNvSpPr>
              <a:spLocks noChangeArrowheads="1"/>
            </p:cNvSpPr>
            <p:nvPr/>
          </p:nvSpPr>
          <p:spPr bwMode="auto">
            <a:xfrm>
              <a:off x="2688" y="1920"/>
              <a:ext cx="191" cy="144"/>
            </a:xfrm>
            <a:prstGeom prst="rect">
              <a:avLst/>
            </a:prstGeom>
            <a:noFill/>
            <a:ln w="19050">
              <a:solidFill>
                <a:schemeClr val="tx2"/>
              </a:solidFill>
              <a:miter lim="800000"/>
              <a:headEnd/>
              <a:tailEnd/>
            </a:ln>
            <a:effectLst/>
          </p:spPr>
          <p:txBody>
            <a:bodyPr lIns="0" tIns="0" rIns="0" bIns="0"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a:t>
              </a:r>
            </a:p>
          </p:txBody>
        </p:sp>
        <p:sp>
          <p:nvSpPr>
            <p:cNvPr id="119" name="Rectangle 134"/>
            <p:cNvSpPr>
              <a:spLocks noChangeArrowheads="1"/>
            </p:cNvSpPr>
            <p:nvPr/>
          </p:nvSpPr>
          <p:spPr bwMode="auto">
            <a:xfrm>
              <a:off x="2688" y="912"/>
              <a:ext cx="191"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20" name="Rectangle 135"/>
            <p:cNvSpPr>
              <a:spLocks noChangeArrowheads="1"/>
            </p:cNvSpPr>
            <p:nvPr/>
          </p:nvSpPr>
          <p:spPr bwMode="auto">
            <a:xfrm>
              <a:off x="2689" y="2448"/>
              <a:ext cx="191"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21" name="Rectangle 136"/>
            <p:cNvSpPr>
              <a:spLocks noChangeArrowheads="1"/>
            </p:cNvSpPr>
            <p:nvPr/>
          </p:nvSpPr>
          <p:spPr bwMode="auto">
            <a:xfrm>
              <a:off x="2688" y="1056"/>
              <a:ext cx="191"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22" name="Rectangle 137"/>
            <p:cNvSpPr>
              <a:spLocks noChangeArrowheads="1"/>
            </p:cNvSpPr>
            <p:nvPr/>
          </p:nvSpPr>
          <p:spPr bwMode="auto">
            <a:xfrm>
              <a:off x="2688" y="1200"/>
              <a:ext cx="191"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23" name="Rectangle 138"/>
            <p:cNvSpPr>
              <a:spLocks noChangeArrowheads="1"/>
            </p:cNvSpPr>
            <p:nvPr/>
          </p:nvSpPr>
          <p:spPr bwMode="auto">
            <a:xfrm>
              <a:off x="2688" y="1344"/>
              <a:ext cx="191"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24" name="Rectangle 139"/>
            <p:cNvSpPr>
              <a:spLocks noChangeArrowheads="1"/>
            </p:cNvSpPr>
            <p:nvPr/>
          </p:nvSpPr>
          <p:spPr bwMode="auto">
            <a:xfrm>
              <a:off x="2688" y="1488"/>
              <a:ext cx="191"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25" name="Line 140"/>
            <p:cNvSpPr>
              <a:spLocks noChangeShapeType="1"/>
            </p:cNvSpPr>
            <p:nvPr/>
          </p:nvSpPr>
          <p:spPr bwMode="auto">
            <a:xfrm>
              <a:off x="2688" y="2064"/>
              <a:ext cx="0" cy="384"/>
            </a:xfrm>
            <a:prstGeom prst="line">
              <a:avLst/>
            </a:prstGeom>
            <a:noFill/>
            <a:ln w="19050">
              <a:solidFill>
                <a:schemeClr val="tx2"/>
              </a:solidFill>
              <a:prstDash val="sysDot"/>
              <a:round/>
              <a:headEnd/>
              <a:tailEnd/>
            </a:ln>
            <a:effectLst/>
          </p:spPr>
          <p:txBody>
            <a:bodyP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126" name="Line 141"/>
            <p:cNvSpPr>
              <a:spLocks noChangeShapeType="1"/>
            </p:cNvSpPr>
            <p:nvPr/>
          </p:nvSpPr>
          <p:spPr bwMode="auto">
            <a:xfrm>
              <a:off x="2879" y="2064"/>
              <a:ext cx="0" cy="384"/>
            </a:xfrm>
            <a:prstGeom prst="line">
              <a:avLst/>
            </a:prstGeom>
            <a:noFill/>
            <a:ln w="19050">
              <a:solidFill>
                <a:schemeClr val="tx2"/>
              </a:solidFill>
              <a:prstDash val="sysDot"/>
              <a:round/>
              <a:headEnd/>
              <a:tailEnd/>
            </a:ln>
            <a:effectLst/>
          </p:spPr>
          <p:txBody>
            <a:bodyP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grpSp>
          <p:nvGrpSpPr>
            <p:cNvPr id="127" name="Group 142"/>
            <p:cNvGrpSpPr>
              <a:grpSpLocks/>
            </p:cNvGrpSpPr>
            <p:nvPr/>
          </p:nvGrpSpPr>
          <p:grpSpPr bwMode="auto">
            <a:xfrm>
              <a:off x="1535" y="2013"/>
              <a:ext cx="1153" cy="231"/>
              <a:chOff x="1679" y="1821"/>
              <a:chExt cx="1153" cy="231"/>
            </a:xfrm>
          </p:grpSpPr>
          <p:sp>
            <p:nvSpPr>
              <p:cNvPr id="129" name="Rectangle 143"/>
              <p:cNvSpPr>
                <a:spLocks noChangeArrowheads="1"/>
              </p:cNvSpPr>
              <p:nvPr/>
            </p:nvSpPr>
            <p:spPr bwMode="auto">
              <a:xfrm>
                <a:off x="1968" y="1872"/>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r>
                  <a:rPr lang="en-US" sz="1800" dirty="0">
                    <a:solidFill>
                      <a:prstClr val="black"/>
                    </a:solidFill>
                    <a:latin typeface="Verdana" charset="0"/>
                    <a:ea typeface="ＭＳ Ｐゴシック"/>
                    <a:cs typeface="ＭＳ Ｐゴシック"/>
                  </a:rPr>
                  <a:t>&lt;x1&gt;</a:t>
                </a:r>
              </a:p>
            </p:txBody>
          </p:sp>
          <p:sp>
            <p:nvSpPr>
              <p:cNvPr id="130" name="Text Box 144"/>
              <p:cNvSpPr txBox="1">
                <a:spLocks noChangeArrowheads="1"/>
              </p:cNvSpPr>
              <p:nvPr/>
            </p:nvSpPr>
            <p:spPr bwMode="auto">
              <a:xfrm>
                <a:off x="1679" y="1821"/>
                <a:ext cx="294"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P8</a:t>
                </a:r>
              </a:p>
            </p:txBody>
          </p:sp>
        </p:grpSp>
        <p:sp>
          <p:nvSpPr>
            <p:cNvPr id="128" name="Rectangle 145"/>
            <p:cNvSpPr>
              <a:spLocks noChangeArrowheads="1"/>
            </p:cNvSpPr>
            <p:nvPr/>
          </p:nvSpPr>
          <p:spPr bwMode="auto">
            <a:xfrm>
              <a:off x="2688" y="2064"/>
              <a:ext cx="191" cy="144"/>
            </a:xfrm>
            <a:prstGeom prst="rect">
              <a:avLst/>
            </a:prstGeom>
            <a:noFill/>
            <a:ln w="19050">
              <a:solidFill>
                <a:schemeClr val="tx2"/>
              </a:solidFill>
              <a:miter lim="800000"/>
              <a:headEnd/>
              <a:tailEnd/>
            </a:ln>
            <a:effectLst/>
          </p:spPr>
          <p:txBody>
            <a:bodyPr lIns="0" tIns="0" rIns="0" bIns="0"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a:t>
              </a:r>
            </a:p>
          </p:txBody>
        </p:sp>
      </p:grpSp>
      <p:sp>
        <p:nvSpPr>
          <p:cNvPr id="149" name="Line 146"/>
          <p:cNvSpPr>
            <a:spLocks noChangeShapeType="1"/>
          </p:cNvSpPr>
          <p:nvPr/>
        </p:nvSpPr>
        <p:spPr bwMode="auto">
          <a:xfrm>
            <a:off x="6254750" y="3281212"/>
            <a:ext cx="304800" cy="0"/>
          </a:xfrm>
          <a:prstGeom prst="line">
            <a:avLst/>
          </a:prstGeom>
          <a:noFill/>
          <a:ln w="57150">
            <a:solidFill>
              <a:schemeClr val="hlink"/>
            </a:solidFill>
            <a:round/>
            <a:headEnd/>
            <a:tailEnd type="triangle" w="med" len="me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grpSp>
        <p:nvGrpSpPr>
          <p:cNvPr id="150" name="Group 147"/>
          <p:cNvGrpSpPr>
            <a:grpSpLocks/>
          </p:cNvGrpSpPr>
          <p:nvPr/>
        </p:nvGrpSpPr>
        <p:grpSpPr bwMode="auto">
          <a:xfrm>
            <a:off x="5340350" y="1604812"/>
            <a:ext cx="685800" cy="228600"/>
            <a:chOff x="3168" y="912"/>
            <a:chExt cx="432" cy="144"/>
          </a:xfrm>
        </p:grpSpPr>
        <p:sp>
          <p:nvSpPr>
            <p:cNvPr id="151" name="Line 148"/>
            <p:cNvSpPr>
              <a:spLocks noChangeShapeType="1"/>
            </p:cNvSpPr>
            <p:nvPr/>
          </p:nvSpPr>
          <p:spPr bwMode="auto">
            <a:xfrm>
              <a:off x="3168" y="912"/>
              <a:ext cx="432" cy="144"/>
            </a:xfrm>
            <a:prstGeom prst="line">
              <a:avLst/>
            </a:prstGeom>
            <a:noFill/>
            <a:ln w="381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152" name="Line 149"/>
            <p:cNvSpPr>
              <a:spLocks noChangeShapeType="1"/>
            </p:cNvSpPr>
            <p:nvPr/>
          </p:nvSpPr>
          <p:spPr bwMode="auto">
            <a:xfrm flipV="1">
              <a:off x="3168" y="912"/>
              <a:ext cx="432" cy="144"/>
            </a:xfrm>
            <a:prstGeom prst="line">
              <a:avLst/>
            </a:prstGeom>
            <a:noFill/>
            <a:ln w="381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grpSp>
      <p:sp>
        <p:nvSpPr>
          <p:cNvPr id="153" name="Text Box 150"/>
          <p:cNvSpPr txBox="1">
            <a:spLocks noChangeArrowheads="1"/>
          </p:cNvSpPr>
          <p:nvPr/>
        </p:nvSpPr>
        <p:spPr bwMode="auto">
          <a:xfrm>
            <a:off x="539750" y="4805212"/>
            <a:ext cx="6324600" cy="366713"/>
          </a:xfrm>
          <a:prstGeom prst="rect">
            <a:avLst/>
          </a:prstGeom>
          <a:noFill/>
          <a:ln w="19050">
            <a:noFill/>
            <a:miter lim="800000"/>
            <a:headEnd/>
            <a:tailEnd/>
          </a:ln>
          <a:effectLst/>
        </p:spPr>
        <p:txBody>
          <a:bodyPr>
            <a:prstTxWarp prst="textNoShape">
              <a:avLst/>
            </a:prstTxWarp>
            <a:spAutoFit/>
          </a:bodyPr>
          <a:lstStyle/>
          <a:p>
            <a:pPr eaLnBrk="1" hangingPunct="1">
              <a:spcBef>
                <a:spcPct val="0"/>
              </a:spcBef>
            </a:pPr>
            <a:r>
              <a:rPr lang="en-US" sz="1800" dirty="0" err="1">
                <a:solidFill>
                  <a:srgbClr val="09213B"/>
                </a:solidFill>
                <a:latin typeface="Verdana" charset="0"/>
                <a:ea typeface="ＭＳ Ｐゴシック"/>
                <a:cs typeface="ＭＳ Ｐゴシック"/>
              </a:rPr>
              <a:t>x</a:t>
            </a:r>
            <a:r>
              <a:rPr lang="en-US" sz="1800" dirty="0">
                <a:solidFill>
                  <a:srgbClr val="09213B"/>
                </a:solidFill>
                <a:latin typeface="Verdana" charset="0"/>
                <a:ea typeface="ＭＳ Ｐゴシック"/>
                <a:cs typeface="ＭＳ Ｐゴシック"/>
              </a:rPr>
              <a:t>          ld     </a:t>
            </a:r>
            <a:r>
              <a:rPr lang="en-US" sz="1800" dirty="0" err="1">
                <a:solidFill>
                  <a:srgbClr val="09213B"/>
                </a:solidFill>
                <a:latin typeface="Verdana" charset="0"/>
                <a:ea typeface="ＭＳ Ｐゴシック"/>
                <a:cs typeface="ＭＳ Ｐゴシック"/>
              </a:rPr>
              <a:t>p</a:t>
            </a:r>
            <a:r>
              <a:rPr lang="en-US" sz="1800" dirty="0">
                <a:solidFill>
                  <a:srgbClr val="09213B"/>
                </a:solidFill>
                <a:latin typeface="Verdana" charset="0"/>
                <a:ea typeface="ＭＳ Ｐゴシック"/>
                <a:cs typeface="ＭＳ Ｐゴシック"/>
              </a:rPr>
              <a:t>     P7                     x1                P0</a:t>
            </a:r>
          </a:p>
        </p:txBody>
      </p:sp>
      <p:grpSp>
        <p:nvGrpSpPr>
          <p:cNvPr id="154" name="Group 151"/>
          <p:cNvGrpSpPr>
            <a:grpSpLocks/>
          </p:cNvGrpSpPr>
          <p:nvPr/>
        </p:nvGrpSpPr>
        <p:grpSpPr bwMode="auto">
          <a:xfrm>
            <a:off x="468312" y="1147612"/>
            <a:ext cx="2035175" cy="2574925"/>
            <a:chOff x="99" y="624"/>
            <a:chExt cx="1282" cy="1622"/>
          </a:xfrm>
        </p:grpSpPr>
        <p:grpSp>
          <p:nvGrpSpPr>
            <p:cNvPr id="155" name="Group 152"/>
            <p:cNvGrpSpPr>
              <a:grpSpLocks/>
            </p:cNvGrpSpPr>
            <p:nvPr/>
          </p:nvGrpSpPr>
          <p:grpSpPr bwMode="auto">
            <a:xfrm>
              <a:off x="99" y="1005"/>
              <a:ext cx="1153" cy="1241"/>
              <a:chOff x="243" y="957"/>
              <a:chExt cx="1153" cy="1241"/>
            </a:xfrm>
          </p:grpSpPr>
          <p:grpSp>
            <p:nvGrpSpPr>
              <p:cNvPr id="157" name="Group 153"/>
              <p:cNvGrpSpPr>
                <a:grpSpLocks/>
              </p:cNvGrpSpPr>
              <p:nvPr/>
            </p:nvGrpSpPr>
            <p:grpSpPr bwMode="auto">
              <a:xfrm>
                <a:off x="243" y="1677"/>
                <a:ext cx="1153" cy="233"/>
                <a:chOff x="243" y="1677"/>
                <a:chExt cx="1153" cy="233"/>
              </a:xfrm>
            </p:grpSpPr>
            <p:sp>
              <p:nvSpPr>
                <p:cNvPr id="179" name="Rectangle 154"/>
                <p:cNvSpPr>
                  <a:spLocks noChangeArrowheads="1"/>
                </p:cNvSpPr>
                <p:nvPr/>
              </p:nvSpPr>
              <p:spPr bwMode="auto">
                <a:xfrm>
                  <a:off x="532" y="1728"/>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80" name="Text Box 155"/>
                <p:cNvSpPr txBox="1">
                  <a:spLocks noChangeArrowheads="1"/>
                </p:cNvSpPr>
                <p:nvPr/>
              </p:nvSpPr>
              <p:spPr bwMode="auto">
                <a:xfrm>
                  <a:off x="243" y="1677"/>
                  <a:ext cx="295" cy="233"/>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dirty="0">
                      <a:solidFill>
                        <a:prstClr val="black"/>
                      </a:solidFill>
                      <a:latin typeface="Verdana" charset="0"/>
                      <a:ea typeface="ＭＳ Ｐゴシック"/>
                      <a:cs typeface="ＭＳ Ｐゴシック"/>
                    </a:rPr>
                    <a:t>x5</a:t>
                  </a:r>
                </a:p>
              </p:txBody>
            </p:sp>
          </p:grpSp>
          <p:grpSp>
            <p:nvGrpSpPr>
              <p:cNvPr id="158" name="Group 156"/>
              <p:cNvGrpSpPr>
                <a:grpSpLocks/>
              </p:cNvGrpSpPr>
              <p:nvPr/>
            </p:nvGrpSpPr>
            <p:grpSpPr bwMode="auto">
              <a:xfrm>
                <a:off x="243" y="1821"/>
                <a:ext cx="1153" cy="233"/>
                <a:chOff x="243" y="1821"/>
                <a:chExt cx="1153" cy="233"/>
              </a:xfrm>
            </p:grpSpPr>
            <p:sp>
              <p:nvSpPr>
                <p:cNvPr id="177" name="Rectangle 157"/>
                <p:cNvSpPr>
                  <a:spLocks noChangeArrowheads="1"/>
                </p:cNvSpPr>
                <p:nvPr/>
              </p:nvSpPr>
              <p:spPr bwMode="auto">
                <a:xfrm>
                  <a:off x="532" y="1872"/>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P5</a:t>
                  </a:r>
                </a:p>
              </p:txBody>
            </p:sp>
            <p:sp>
              <p:nvSpPr>
                <p:cNvPr id="178" name="Text Box 158"/>
                <p:cNvSpPr txBox="1">
                  <a:spLocks noChangeArrowheads="1"/>
                </p:cNvSpPr>
                <p:nvPr/>
              </p:nvSpPr>
              <p:spPr bwMode="auto">
                <a:xfrm>
                  <a:off x="243" y="1821"/>
                  <a:ext cx="295" cy="233"/>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dirty="0">
                      <a:solidFill>
                        <a:prstClr val="black"/>
                      </a:solidFill>
                      <a:latin typeface="Verdana" charset="0"/>
                      <a:ea typeface="ＭＳ Ｐゴシック"/>
                      <a:cs typeface="ＭＳ Ｐゴシック"/>
                    </a:rPr>
                    <a:t>x6</a:t>
                  </a:r>
                </a:p>
              </p:txBody>
            </p:sp>
          </p:grpSp>
          <p:grpSp>
            <p:nvGrpSpPr>
              <p:cNvPr id="159" name="Group 159"/>
              <p:cNvGrpSpPr>
                <a:grpSpLocks/>
              </p:cNvGrpSpPr>
              <p:nvPr/>
            </p:nvGrpSpPr>
            <p:grpSpPr bwMode="auto">
              <a:xfrm>
                <a:off x="243" y="1965"/>
                <a:ext cx="1153" cy="233"/>
                <a:chOff x="243" y="1965"/>
                <a:chExt cx="1153" cy="233"/>
              </a:xfrm>
            </p:grpSpPr>
            <p:sp>
              <p:nvSpPr>
                <p:cNvPr id="175" name="Rectangle 160"/>
                <p:cNvSpPr>
                  <a:spLocks noChangeArrowheads="1"/>
                </p:cNvSpPr>
                <p:nvPr/>
              </p:nvSpPr>
              <p:spPr bwMode="auto">
                <a:xfrm>
                  <a:off x="532" y="2016"/>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P6</a:t>
                  </a:r>
                </a:p>
              </p:txBody>
            </p:sp>
            <p:sp>
              <p:nvSpPr>
                <p:cNvPr id="176" name="Text Box 161"/>
                <p:cNvSpPr txBox="1">
                  <a:spLocks noChangeArrowheads="1"/>
                </p:cNvSpPr>
                <p:nvPr/>
              </p:nvSpPr>
              <p:spPr bwMode="auto">
                <a:xfrm>
                  <a:off x="243" y="1965"/>
                  <a:ext cx="295" cy="233"/>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dirty="0">
                      <a:solidFill>
                        <a:prstClr val="black"/>
                      </a:solidFill>
                      <a:latin typeface="Verdana" charset="0"/>
                      <a:ea typeface="ＭＳ Ｐゴシック"/>
                      <a:cs typeface="ＭＳ Ｐゴシック"/>
                    </a:rPr>
                    <a:t>x7</a:t>
                  </a:r>
                </a:p>
              </p:txBody>
            </p:sp>
          </p:grpSp>
          <p:grpSp>
            <p:nvGrpSpPr>
              <p:cNvPr id="160" name="Group 162"/>
              <p:cNvGrpSpPr>
                <a:grpSpLocks/>
              </p:cNvGrpSpPr>
              <p:nvPr/>
            </p:nvGrpSpPr>
            <p:grpSpPr bwMode="auto">
              <a:xfrm>
                <a:off x="243" y="957"/>
                <a:ext cx="1153" cy="233"/>
                <a:chOff x="243" y="957"/>
                <a:chExt cx="1153" cy="233"/>
              </a:xfrm>
            </p:grpSpPr>
            <p:sp>
              <p:nvSpPr>
                <p:cNvPr id="173" name="Rectangle 163"/>
                <p:cNvSpPr>
                  <a:spLocks noChangeArrowheads="1"/>
                </p:cNvSpPr>
                <p:nvPr/>
              </p:nvSpPr>
              <p:spPr bwMode="auto">
                <a:xfrm>
                  <a:off x="532" y="1008"/>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74" name="Text Box 164"/>
                <p:cNvSpPr txBox="1">
                  <a:spLocks noChangeArrowheads="1"/>
                </p:cNvSpPr>
                <p:nvPr/>
              </p:nvSpPr>
              <p:spPr bwMode="auto">
                <a:xfrm>
                  <a:off x="243" y="957"/>
                  <a:ext cx="295" cy="233"/>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dirty="0">
                      <a:solidFill>
                        <a:prstClr val="black"/>
                      </a:solidFill>
                      <a:latin typeface="Verdana" charset="0"/>
                      <a:ea typeface="ＭＳ Ｐゴシック"/>
                      <a:cs typeface="ＭＳ Ｐゴシック"/>
                    </a:rPr>
                    <a:t>x0</a:t>
                  </a:r>
                </a:p>
              </p:txBody>
            </p:sp>
          </p:grpSp>
          <p:grpSp>
            <p:nvGrpSpPr>
              <p:cNvPr id="161" name="Group 165"/>
              <p:cNvGrpSpPr>
                <a:grpSpLocks/>
              </p:cNvGrpSpPr>
              <p:nvPr/>
            </p:nvGrpSpPr>
            <p:grpSpPr bwMode="auto">
              <a:xfrm>
                <a:off x="243" y="1101"/>
                <a:ext cx="1153" cy="233"/>
                <a:chOff x="243" y="1101"/>
                <a:chExt cx="1153" cy="233"/>
              </a:xfrm>
            </p:grpSpPr>
            <p:sp>
              <p:nvSpPr>
                <p:cNvPr id="171" name="Rectangle 166"/>
                <p:cNvSpPr>
                  <a:spLocks noChangeArrowheads="1"/>
                </p:cNvSpPr>
                <p:nvPr/>
              </p:nvSpPr>
              <p:spPr bwMode="auto">
                <a:xfrm>
                  <a:off x="532" y="1152"/>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P8</a:t>
                  </a:r>
                </a:p>
              </p:txBody>
            </p:sp>
            <p:sp>
              <p:nvSpPr>
                <p:cNvPr id="172" name="Text Box 167"/>
                <p:cNvSpPr txBox="1">
                  <a:spLocks noChangeArrowheads="1"/>
                </p:cNvSpPr>
                <p:nvPr/>
              </p:nvSpPr>
              <p:spPr bwMode="auto">
                <a:xfrm>
                  <a:off x="243" y="1101"/>
                  <a:ext cx="295" cy="233"/>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dirty="0">
                      <a:solidFill>
                        <a:prstClr val="black"/>
                      </a:solidFill>
                      <a:latin typeface="Verdana" charset="0"/>
                      <a:ea typeface="ＭＳ Ｐゴシック"/>
                      <a:cs typeface="ＭＳ Ｐゴシック"/>
                    </a:rPr>
                    <a:t>x1</a:t>
                  </a:r>
                </a:p>
              </p:txBody>
            </p:sp>
          </p:grpSp>
          <p:grpSp>
            <p:nvGrpSpPr>
              <p:cNvPr id="162" name="Group 168"/>
              <p:cNvGrpSpPr>
                <a:grpSpLocks/>
              </p:cNvGrpSpPr>
              <p:nvPr/>
            </p:nvGrpSpPr>
            <p:grpSpPr bwMode="auto">
              <a:xfrm>
                <a:off x="243" y="1245"/>
                <a:ext cx="1153" cy="233"/>
                <a:chOff x="243" y="1245"/>
                <a:chExt cx="1153" cy="233"/>
              </a:xfrm>
            </p:grpSpPr>
            <p:sp>
              <p:nvSpPr>
                <p:cNvPr id="169" name="Rectangle 169"/>
                <p:cNvSpPr>
                  <a:spLocks noChangeArrowheads="1"/>
                </p:cNvSpPr>
                <p:nvPr/>
              </p:nvSpPr>
              <p:spPr bwMode="auto">
                <a:xfrm>
                  <a:off x="532" y="1296"/>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70" name="Text Box 170"/>
                <p:cNvSpPr txBox="1">
                  <a:spLocks noChangeArrowheads="1"/>
                </p:cNvSpPr>
                <p:nvPr/>
              </p:nvSpPr>
              <p:spPr bwMode="auto">
                <a:xfrm>
                  <a:off x="243" y="1245"/>
                  <a:ext cx="295" cy="233"/>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dirty="0">
                      <a:solidFill>
                        <a:prstClr val="black"/>
                      </a:solidFill>
                      <a:latin typeface="Verdana" charset="0"/>
                      <a:ea typeface="ＭＳ Ｐゴシック"/>
                      <a:cs typeface="ＭＳ Ｐゴシック"/>
                    </a:rPr>
                    <a:t>x2</a:t>
                  </a:r>
                </a:p>
              </p:txBody>
            </p:sp>
          </p:grpSp>
          <p:grpSp>
            <p:nvGrpSpPr>
              <p:cNvPr id="163" name="Group 171"/>
              <p:cNvGrpSpPr>
                <a:grpSpLocks/>
              </p:cNvGrpSpPr>
              <p:nvPr/>
            </p:nvGrpSpPr>
            <p:grpSpPr bwMode="auto">
              <a:xfrm>
                <a:off x="243" y="1389"/>
                <a:ext cx="1153" cy="233"/>
                <a:chOff x="243" y="1389"/>
                <a:chExt cx="1153" cy="233"/>
              </a:xfrm>
            </p:grpSpPr>
            <p:sp>
              <p:nvSpPr>
                <p:cNvPr id="167" name="Rectangle 172"/>
                <p:cNvSpPr>
                  <a:spLocks noChangeArrowheads="1"/>
                </p:cNvSpPr>
                <p:nvPr/>
              </p:nvSpPr>
              <p:spPr bwMode="auto">
                <a:xfrm>
                  <a:off x="532" y="1440"/>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P7</a:t>
                  </a:r>
                </a:p>
              </p:txBody>
            </p:sp>
            <p:sp>
              <p:nvSpPr>
                <p:cNvPr id="168" name="Text Box 173"/>
                <p:cNvSpPr txBox="1">
                  <a:spLocks noChangeArrowheads="1"/>
                </p:cNvSpPr>
                <p:nvPr/>
              </p:nvSpPr>
              <p:spPr bwMode="auto">
                <a:xfrm>
                  <a:off x="243" y="1389"/>
                  <a:ext cx="295" cy="233"/>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dirty="0">
                      <a:solidFill>
                        <a:prstClr val="black"/>
                      </a:solidFill>
                      <a:latin typeface="Verdana" charset="0"/>
                      <a:ea typeface="ＭＳ Ｐゴシック"/>
                      <a:cs typeface="ＭＳ Ｐゴシック"/>
                    </a:rPr>
                    <a:t>x3</a:t>
                  </a:r>
                </a:p>
              </p:txBody>
            </p:sp>
          </p:grpSp>
          <p:grpSp>
            <p:nvGrpSpPr>
              <p:cNvPr id="164" name="Group 174"/>
              <p:cNvGrpSpPr>
                <a:grpSpLocks/>
              </p:cNvGrpSpPr>
              <p:nvPr/>
            </p:nvGrpSpPr>
            <p:grpSpPr bwMode="auto">
              <a:xfrm>
                <a:off x="243" y="1533"/>
                <a:ext cx="1153" cy="233"/>
                <a:chOff x="243" y="1533"/>
                <a:chExt cx="1153" cy="233"/>
              </a:xfrm>
            </p:grpSpPr>
            <p:sp>
              <p:nvSpPr>
                <p:cNvPr id="165" name="Rectangle 175"/>
                <p:cNvSpPr>
                  <a:spLocks noChangeArrowheads="1"/>
                </p:cNvSpPr>
                <p:nvPr/>
              </p:nvSpPr>
              <p:spPr bwMode="auto">
                <a:xfrm>
                  <a:off x="532" y="1584"/>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66" name="Text Box 176"/>
                <p:cNvSpPr txBox="1">
                  <a:spLocks noChangeArrowheads="1"/>
                </p:cNvSpPr>
                <p:nvPr/>
              </p:nvSpPr>
              <p:spPr bwMode="auto">
                <a:xfrm>
                  <a:off x="243" y="1533"/>
                  <a:ext cx="295" cy="233"/>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dirty="0">
                      <a:solidFill>
                        <a:prstClr val="black"/>
                      </a:solidFill>
                      <a:latin typeface="Verdana" charset="0"/>
                      <a:ea typeface="ＭＳ Ｐゴシック"/>
                      <a:cs typeface="ＭＳ Ｐゴシック"/>
                    </a:rPr>
                    <a:t>x4</a:t>
                  </a:r>
                </a:p>
              </p:txBody>
            </p:sp>
          </p:grpSp>
        </p:grpSp>
        <p:sp>
          <p:nvSpPr>
            <p:cNvPr id="156" name="Text Box 177"/>
            <p:cNvSpPr txBox="1">
              <a:spLocks noChangeArrowheads="1"/>
            </p:cNvSpPr>
            <p:nvPr/>
          </p:nvSpPr>
          <p:spPr bwMode="auto">
            <a:xfrm>
              <a:off x="288" y="624"/>
              <a:ext cx="1093" cy="442"/>
            </a:xfrm>
            <a:prstGeom prst="rect">
              <a:avLst/>
            </a:prstGeom>
            <a:noFill/>
            <a:ln w="19050">
              <a:noFill/>
              <a:miter lim="800000"/>
              <a:headEnd/>
              <a:tailEnd/>
            </a:ln>
            <a:effectLst/>
          </p:spPr>
          <p:txBody>
            <a:bodyPr>
              <a:prstTxWarp prst="textNoShape">
                <a:avLst/>
              </a:prstTxWarp>
              <a:spAutoFit/>
            </a:bodyPr>
            <a:lstStyle/>
            <a:p>
              <a:pPr eaLnBrk="1" hangingPunct="1">
                <a:spcBef>
                  <a:spcPct val="0"/>
                </a:spcBef>
              </a:pPr>
              <a:r>
                <a:rPr lang="en-US" sz="2000" i="1" dirty="0">
                  <a:solidFill>
                    <a:prstClr val="black"/>
                  </a:solidFill>
                  <a:latin typeface="Verdana" charset="0"/>
                  <a:ea typeface="ＭＳ Ｐゴシック"/>
                  <a:cs typeface="ＭＳ Ｐゴシック"/>
                </a:rPr>
                <a:t>Rename Table</a:t>
              </a:r>
            </a:p>
          </p:txBody>
        </p:sp>
      </p:grpSp>
      <p:grpSp>
        <p:nvGrpSpPr>
          <p:cNvPr id="181" name="Group 178"/>
          <p:cNvGrpSpPr>
            <a:grpSpLocks/>
          </p:cNvGrpSpPr>
          <p:nvPr/>
        </p:nvGrpSpPr>
        <p:grpSpPr bwMode="auto">
          <a:xfrm>
            <a:off x="920750" y="1981050"/>
            <a:ext cx="846138" cy="366712"/>
            <a:chOff x="384" y="1149"/>
            <a:chExt cx="533" cy="231"/>
          </a:xfrm>
        </p:grpSpPr>
        <p:grpSp>
          <p:nvGrpSpPr>
            <p:cNvPr id="182" name="Group 179"/>
            <p:cNvGrpSpPr>
              <a:grpSpLocks/>
            </p:cNvGrpSpPr>
            <p:nvPr/>
          </p:nvGrpSpPr>
          <p:grpSpPr bwMode="auto">
            <a:xfrm>
              <a:off x="384" y="1200"/>
              <a:ext cx="288" cy="144"/>
              <a:chOff x="3168" y="912"/>
              <a:chExt cx="432" cy="144"/>
            </a:xfrm>
          </p:grpSpPr>
          <p:sp>
            <p:nvSpPr>
              <p:cNvPr id="184" name="Line 180"/>
              <p:cNvSpPr>
                <a:spLocks noChangeShapeType="1"/>
              </p:cNvSpPr>
              <p:nvPr/>
            </p:nvSpPr>
            <p:spPr bwMode="auto">
              <a:xfrm>
                <a:off x="3168" y="912"/>
                <a:ext cx="432" cy="144"/>
              </a:xfrm>
              <a:prstGeom prst="line">
                <a:avLst/>
              </a:prstGeom>
              <a:noFill/>
              <a:ln w="381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185" name="Line 181"/>
              <p:cNvSpPr>
                <a:spLocks noChangeShapeType="1"/>
              </p:cNvSpPr>
              <p:nvPr/>
            </p:nvSpPr>
            <p:spPr bwMode="auto">
              <a:xfrm flipV="1">
                <a:off x="3168" y="912"/>
                <a:ext cx="432" cy="144"/>
              </a:xfrm>
              <a:prstGeom prst="line">
                <a:avLst/>
              </a:prstGeom>
              <a:noFill/>
              <a:ln w="381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grpSp>
        <p:sp>
          <p:nvSpPr>
            <p:cNvPr id="183" name="Text Box 182"/>
            <p:cNvSpPr txBox="1">
              <a:spLocks noChangeArrowheads="1"/>
            </p:cNvSpPr>
            <p:nvPr/>
          </p:nvSpPr>
          <p:spPr bwMode="auto">
            <a:xfrm>
              <a:off x="623" y="1149"/>
              <a:ext cx="294"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a:solidFill>
                    <a:srgbClr val="09213B"/>
                  </a:solidFill>
                  <a:latin typeface="Verdana" charset="0"/>
                  <a:ea typeface="ＭＳ Ｐゴシック"/>
                  <a:cs typeface="ＭＳ Ｐゴシック"/>
                </a:rPr>
                <a:t>P0</a:t>
              </a:r>
            </a:p>
          </p:txBody>
        </p:sp>
      </p:grpSp>
      <p:sp>
        <p:nvSpPr>
          <p:cNvPr id="186" name="Text Box 183"/>
          <p:cNvSpPr txBox="1">
            <a:spLocks noChangeArrowheads="1"/>
          </p:cNvSpPr>
          <p:nvPr/>
        </p:nvSpPr>
        <p:spPr bwMode="auto">
          <a:xfrm>
            <a:off x="5264150" y="4805212"/>
            <a:ext cx="533400" cy="366713"/>
          </a:xfrm>
          <a:prstGeom prst="rect">
            <a:avLst/>
          </a:prstGeom>
          <a:noFill/>
          <a:ln w="19050">
            <a:noFill/>
            <a:miter lim="800000"/>
            <a:headEnd/>
            <a:tailEnd/>
          </a:ln>
          <a:effectLst/>
        </p:spPr>
        <p:txBody>
          <a:bodyPr>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P8</a:t>
            </a:r>
          </a:p>
        </p:txBody>
      </p:sp>
      <p:sp>
        <p:nvSpPr>
          <p:cNvPr id="187" name="Text Box 184"/>
          <p:cNvSpPr txBox="1">
            <a:spLocks noChangeArrowheads="1"/>
          </p:cNvSpPr>
          <p:nvPr/>
        </p:nvSpPr>
        <p:spPr bwMode="auto">
          <a:xfrm>
            <a:off x="5264150" y="5033812"/>
            <a:ext cx="533400" cy="366713"/>
          </a:xfrm>
          <a:prstGeom prst="rect">
            <a:avLst/>
          </a:prstGeom>
          <a:noFill/>
          <a:ln w="19050">
            <a:noFill/>
            <a:miter lim="800000"/>
            <a:headEnd/>
            <a:tailEnd/>
          </a:ln>
          <a:effectLst/>
        </p:spPr>
        <p:txBody>
          <a:bodyPr>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P7</a:t>
            </a:r>
          </a:p>
        </p:txBody>
      </p:sp>
      <p:grpSp>
        <p:nvGrpSpPr>
          <p:cNvPr id="188" name="Group 185"/>
          <p:cNvGrpSpPr>
            <a:grpSpLocks/>
          </p:cNvGrpSpPr>
          <p:nvPr/>
        </p:nvGrpSpPr>
        <p:grpSpPr bwMode="auto">
          <a:xfrm>
            <a:off x="5340350" y="1833412"/>
            <a:ext cx="685800" cy="228600"/>
            <a:chOff x="3168" y="912"/>
            <a:chExt cx="432" cy="144"/>
          </a:xfrm>
        </p:grpSpPr>
        <p:sp>
          <p:nvSpPr>
            <p:cNvPr id="189" name="Line 186"/>
            <p:cNvSpPr>
              <a:spLocks noChangeShapeType="1"/>
            </p:cNvSpPr>
            <p:nvPr/>
          </p:nvSpPr>
          <p:spPr bwMode="auto">
            <a:xfrm>
              <a:off x="3168" y="912"/>
              <a:ext cx="432" cy="144"/>
            </a:xfrm>
            <a:prstGeom prst="line">
              <a:avLst/>
            </a:prstGeom>
            <a:noFill/>
            <a:ln w="381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190" name="Line 187"/>
            <p:cNvSpPr>
              <a:spLocks noChangeShapeType="1"/>
            </p:cNvSpPr>
            <p:nvPr/>
          </p:nvSpPr>
          <p:spPr bwMode="auto">
            <a:xfrm flipV="1">
              <a:off x="3168" y="912"/>
              <a:ext cx="432" cy="144"/>
            </a:xfrm>
            <a:prstGeom prst="line">
              <a:avLst/>
            </a:prstGeom>
            <a:noFill/>
            <a:ln w="381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grpSp>
      <p:grpSp>
        <p:nvGrpSpPr>
          <p:cNvPr id="191" name="Group 188"/>
          <p:cNvGrpSpPr>
            <a:grpSpLocks/>
          </p:cNvGrpSpPr>
          <p:nvPr/>
        </p:nvGrpSpPr>
        <p:grpSpPr bwMode="auto">
          <a:xfrm>
            <a:off x="920750" y="2438250"/>
            <a:ext cx="846138" cy="366712"/>
            <a:chOff x="384" y="1437"/>
            <a:chExt cx="533" cy="231"/>
          </a:xfrm>
        </p:grpSpPr>
        <p:grpSp>
          <p:nvGrpSpPr>
            <p:cNvPr id="192" name="Group 189"/>
            <p:cNvGrpSpPr>
              <a:grpSpLocks/>
            </p:cNvGrpSpPr>
            <p:nvPr/>
          </p:nvGrpSpPr>
          <p:grpSpPr bwMode="auto">
            <a:xfrm>
              <a:off x="384" y="1488"/>
              <a:ext cx="288" cy="144"/>
              <a:chOff x="3168" y="912"/>
              <a:chExt cx="432" cy="144"/>
            </a:xfrm>
          </p:grpSpPr>
          <p:sp>
            <p:nvSpPr>
              <p:cNvPr id="194" name="Line 190"/>
              <p:cNvSpPr>
                <a:spLocks noChangeShapeType="1"/>
              </p:cNvSpPr>
              <p:nvPr/>
            </p:nvSpPr>
            <p:spPr bwMode="auto">
              <a:xfrm>
                <a:off x="3168" y="912"/>
                <a:ext cx="432" cy="144"/>
              </a:xfrm>
              <a:prstGeom prst="line">
                <a:avLst/>
              </a:prstGeom>
              <a:noFill/>
              <a:ln w="381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195" name="Line 191"/>
              <p:cNvSpPr>
                <a:spLocks noChangeShapeType="1"/>
              </p:cNvSpPr>
              <p:nvPr/>
            </p:nvSpPr>
            <p:spPr bwMode="auto">
              <a:xfrm flipV="1">
                <a:off x="3168" y="912"/>
                <a:ext cx="432" cy="144"/>
              </a:xfrm>
              <a:prstGeom prst="line">
                <a:avLst/>
              </a:prstGeom>
              <a:noFill/>
              <a:ln w="381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grpSp>
        <p:sp>
          <p:nvSpPr>
            <p:cNvPr id="193" name="Text Box 192"/>
            <p:cNvSpPr txBox="1">
              <a:spLocks noChangeArrowheads="1"/>
            </p:cNvSpPr>
            <p:nvPr/>
          </p:nvSpPr>
          <p:spPr bwMode="auto">
            <a:xfrm>
              <a:off x="623" y="1437"/>
              <a:ext cx="294"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a:solidFill>
                    <a:srgbClr val="09213B"/>
                  </a:solidFill>
                  <a:latin typeface="Verdana" charset="0"/>
                  <a:ea typeface="ＭＳ Ｐゴシック"/>
                  <a:cs typeface="ＭＳ Ｐゴシック"/>
                </a:rPr>
                <a:t>P1</a:t>
              </a:r>
            </a:p>
          </p:txBody>
        </p:sp>
      </p:grpSp>
      <p:sp>
        <p:nvSpPr>
          <p:cNvPr id="196" name="Text Box 193"/>
          <p:cNvSpPr txBox="1">
            <a:spLocks noChangeArrowheads="1"/>
          </p:cNvSpPr>
          <p:nvPr/>
        </p:nvSpPr>
        <p:spPr bwMode="auto">
          <a:xfrm>
            <a:off x="539750" y="5033812"/>
            <a:ext cx="6324600" cy="366713"/>
          </a:xfrm>
          <a:prstGeom prst="rect">
            <a:avLst/>
          </a:prstGeom>
          <a:noFill/>
          <a:ln w="19050">
            <a:noFill/>
            <a:miter lim="800000"/>
            <a:headEnd/>
            <a:tailEnd/>
          </a:ln>
          <a:effectLst/>
        </p:spPr>
        <p:txBody>
          <a:bodyPr>
            <a:prstTxWarp prst="textNoShape">
              <a:avLst/>
            </a:prstTxWarp>
            <a:spAutoFit/>
          </a:bodyPr>
          <a:lstStyle/>
          <a:p>
            <a:pPr eaLnBrk="1" hangingPunct="1">
              <a:spcBef>
                <a:spcPct val="0"/>
              </a:spcBef>
            </a:pPr>
            <a:r>
              <a:rPr lang="en-US" sz="1800" dirty="0" err="1">
                <a:solidFill>
                  <a:srgbClr val="09213B"/>
                </a:solidFill>
                <a:latin typeface="Verdana" charset="0"/>
                <a:ea typeface="ＭＳ Ｐゴシック"/>
                <a:cs typeface="ＭＳ Ｐゴシック"/>
              </a:rPr>
              <a:t>x</a:t>
            </a:r>
            <a:r>
              <a:rPr lang="en-US" sz="1800" dirty="0">
                <a:solidFill>
                  <a:srgbClr val="09213B"/>
                </a:solidFill>
                <a:latin typeface="Verdana" charset="0"/>
                <a:ea typeface="ＭＳ Ｐゴシック"/>
                <a:cs typeface="ＭＳ Ｐゴシック"/>
              </a:rPr>
              <a:t>         </a:t>
            </a:r>
            <a:r>
              <a:rPr lang="en-US" sz="1800" dirty="0" err="1">
                <a:solidFill>
                  <a:srgbClr val="09213B"/>
                </a:solidFill>
                <a:latin typeface="Verdana" charset="0"/>
                <a:ea typeface="ＭＳ Ｐゴシック"/>
                <a:cs typeface="ＭＳ Ｐゴシック"/>
              </a:rPr>
              <a:t>addi</a:t>
            </a:r>
            <a:r>
              <a:rPr lang="en-US" sz="1800" dirty="0">
                <a:solidFill>
                  <a:srgbClr val="09213B"/>
                </a:solidFill>
                <a:latin typeface="Verdana" charset="0"/>
                <a:ea typeface="ＭＳ Ｐゴシック"/>
                <a:cs typeface="ＭＳ Ｐゴシック"/>
              </a:rPr>
              <a:t>         P0                     x3                P1</a:t>
            </a:r>
          </a:p>
        </p:txBody>
      </p:sp>
      <p:sp>
        <p:nvSpPr>
          <p:cNvPr id="197" name="Text Box 194"/>
          <p:cNvSpPr txBox="1">
            <a:spLocks noChangeArrowheads="1"/>
          </p:cNvSpPr>
          <p:nvPr/>
        </p:nvSpPr>
        <p:spPr bwMode="auto">
          <a:xfrm>
            <a:off x="5264150" y="5262412"/>
            <a:ext cx="533400" cy="366713"/>
          </a:xfrm>
          <a:prstGeom prst="rect">
            <a:avLst/>
          </a:prstGeom>
          <a:noFill/>
          <a:ln w="19050">
            <a:noFill/>
            <a:miter lim="800000"/>
            <a:headEnd/>
            <a:tailEnd/>
          </a:ln>
          <a:effectLst/>
        </p:spPr>
        <p:txBody>
          <a:bodyPr>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P5</a:t>
            </a:r>
          </a:p>
        </p:txBody>
      </p:sp>
      <p:grpSp>
        <p:nvGrpSpPr>
          <p:cNvPr id="198" name="Group 195"/>
          <p:cNvGrpSpPr>
            <a:grpSpLocks/>
          </p:cNvGrpSpPr>
          <p:nvPr/>
        </p:nvGrpSpPr>
        <p:grpSpPr bwMode="auto">
          <a:xfrm>
            <a:off x="920750" y="3124050"/>
            <a:ext cx="846138" cy="366712"/>
            <a:chOff x="384" y="1869"/>
            <a:chExt cx="533" cy="231"/>
          </a:xfrm>
        </p:grpSpPr>
        <p:grpSp>
          <p:nvGrpSpPr>
            <p:cNvPr id="199" name="Group 196"/>
            <p:cNvGrpSpPr>
              <a:grpSpLocks/>
            </p:cNvGrpSpPr>
            <p:nvPr/>
          </p:nvGrpSpPr>
          <p:grpSpPr bwMode="auto">
            <a:xfrm>
              <a:off x="384" y="1920"/>
              <a:ext cx="288" cy="144"/>
              <a:chOff x="3168" y="912"/>
              <a:chExt cx="432" cy="144"/>
            </a:xfrm>
          </p:grpSpPr>
          <p:sp>
            <p:nvSpPr>
              <p:cNvPr id="201" name="Line 197"/>
              <p:cNvSpPr>
                <a:spLocks noChangeShapeType="1"/>
              </p:cNvSpPr>
              <p:nvPr/>
            </p:nvSpPr>
            <p:spPr bwMode="auto">
              <a:xfrm>
                <a:off x="3168" y="912"/>
                <a:ext cx="432" cy="144"/>
              </a:xfrm>
              <a:prstGeom prst="line">
                <a:avLst/>
              </a:prstGeom>
              <a:noFill/>
              <a:ln w="381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202" name="Line 198"/>
              <p:cNvSpPr>
                <a:spLocks noChangeShapeType="1"/>
              </p:cNvSpPr>
              <p:nvPr/>
            </p:nvSpPr>
            <p:spPr bwMode="auto">
              <a:xfrm flipV="1">
                <a:off x="3168" y="912"/>
                <a:ext cx="432" cy="144"/>
              </a:xfrm>
              <a:prstGeom prst="line">
                <a:avLst/>
              </a:prstGeom>
              <a:noFill/>
              <a:ln w="381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grpSp>
        <p:sp>
          <p:nvSpPr>
            <p:cNvPr id="200" name="Text Box 199"/>
            <p:cNvSpPr txBox="1">
              <a:spLocks noChangeArrowheads="1"/>
            </p:cNvSpPr>
            <p:nvPr/>
          </p:nvSpPr>
          <p:spPr bwMode="auto">
            <a:xfrm>
              <a:off x="623" y="1869"/>
              <a:ext cx="294"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P3</a:t>
              </a:r>
            </a:p>
          </p:txBody>
        </p:sp>
      </p:grpSp>
      <p:sp>
        <p:nvSpPr>
          <p:cNvPr id="203" name="Text Box 200"/>
          <p:cNvSpPr txBox="1">
            <a:spLocks noChangeArrowheads="1"/>
          </p:cNvSpPr>
          <p:nvPr/>
        </p:nvSpPr>
        <p:spPr bwMode="auto">
          <a:xfrm>
            <a:off x="539750" y="5262412"/>
            <a:ext cx="6324600" cy="366713"/>
          </a:xfrm>
          <a:prstGeom prst="rect">
            <a:avLst/>
          </a:prstGeom>
          <a:noFill/>
          <a:ln w="19050">
            <a:noFill/>
            <a:miter lim="800000"/>
            <a:headEnd/>
            <a:tailEnd/>
          </a:ln>
          <a:effectLst/>
        </p:spPr>
        <p:txBody>
          <a:bodyPr>
            <a:prstTxWarp prst="textNoShape">
              <a:avLst/>
            </a:prstTxWarp>
            <a:spAutoFit/>
          </a:bodyPr>
          <a:lstStyle/>
          <a:p>
            <a:pPr eaLnBrk="1" hangingPunct="1">
              <a:spcBef>
                <a:spcPct val="0"/>
              </a:spcBef>
            </a:pPr>
            <a:r>
              <a:rPr lang="en-US" sz="1800" dirty="0" err="1">
                <a:solidFill>
                  <a:prstClr val="black"/>
                </a:solidFill>
                <a:latin typeface="Verdana" charset="0"/>
                <a:ea typeface="ＭＳ Ｐゴシック"/>
                <a:cs typeface="ＭＳ Ｐゴシック"/>
              </a:rPr>
              <a:t>x</a:t>
            </a:r>
            <a:r>
              <a:rPr lang="en-US" sz="1800" dirty="0">
                <a:solidFill>
                  <a:prstClr val="black"/>
                </a:solidFill>
                <a:latin typeface="Verdana" charset="0"/>
                <a:ea typeface="ＭＳ Ｐゴシック"/>
                <a:cs typeface="ＭＳ Ｐゴシック"/>
              </a:rPr>
              <a:t>          sub   </a:t>
            </a:r>
            <a:r>
              <a:rPr lang="en-US" sz="1800" dirty="0" err="1">
                <a:solidFill>
                  <a:prstClr val="black"/>
                </a:solidFill>
                <a:latin typeface="Verdana" charset="0"/>
                <a:ea typeface="ＭＳ Ｐゴシック"/>
                <a:cs typeface="ＭＳ Ｐゴシック"/>
              </a:rPr>
              <a:t>p</a:t>
            </a:r>
            <a:r>
              <a:rPr lang="en-US" sz="1800" dirty="0">
                <a:solidFill>
                  <a:prstClr val="black"/>
                </a:solidFill>
                <a:latin typeface="Verdana" charset="0"/>
                <a:ea typeface="ＭＳ Ｐゴシック"/>
                <a:cs typeface="ＭＳ Ｐゴシック"/>
              </a:rPr>
              <a:t>     P6    </a:t>
            </a:r>
            <a:r>
              <a:rPr lang="en-US" sz="1800" dirty="0" err="1">
                <a:solidFill>
                  <a:prstClr val="black"/>
                </a:solidFill>
                <a:latin typeface="Verdana" charset="0"/>
                <a:ea typeface="ＭＳ Ｐゴシック"/>
                <a:cs typeface="ＭＳ Ｐゴシック"/>
              </a:rPr>
              <a:t>p</a:t>
            </a:r>
            <a:r>
              <a:rPr lang="en-US" sz="1800" dirty="0">
                <a:solidFill>
                  <a:prstClr val="black"/>
                </a:solidFill>
                <a:latin typeface="Verdana" charset="0"/>
                <a:ea typeface="ＭＳ Ｐゴシック"/>
                <a:cs typeface="ＭＳ Ｐゴシック"/>
              </a:rPr>
              <a:t>     P5      x6                P3</a:t>
            </a:r>
          </a:p>
        </p:txBody>
      </p:sp>
      <p:grpSp>
        <p:nvGrpSpPr>
          <p:cNvPr id="204" name="Group 201"/>
          <p:cNvGrpSpPr>
            <a:grpSpLocks/>
          </p:cNvGrpSpPr>
          <p:nvPr/>
        </p:nvGrpSpPr>
        <p:grpSpPr bwMode="auto">
          <a:xfrm>
            <a:off x="5340350" y="2062012"/>
            <a:ext cx="685800" cy="228600"/>
            <a:chOff x="3168" y="912"/>
            <a:chExt cx="432" cy="144"/>
          </a:xfrm>
        </p:grpSpPr>
        <p:sp>
          <p:nvSpPr>
            <p:cNvPr id="205" name="Line 202"/>
            <p:cNvSpPr>
              <a:spLocks noChangeShapeType="1"/>
            </p:cNvSpPr>
            <p:nvPr/>
          </p:nvSpPr>
          <p:spPr bwMode="auto">
            <a:xfrm>
              <a:off x="3168" y="912"/>
              <a:ext cx="432" cy="144"/>
            </a:xfrm>
            <a:prstGeom prst="line">
              <a:avLst/>
            </a:prstGeom>
            <a:noFill/>
            <a:ln w="381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206" name="Line 203"/>
            <p:cNvSpPr>
              <a:spLocks noChangeShapeType="1"/>
            </p:cNvSpPr>
            <p:nvPr/>
          </p:nvSpPr>
          <p:spPr bwMode="auto">
            <a:xfrm flipV="1">
              <a:off x="3168" y="912"/>
              <a:ext cx="432" cy="144"/>
            </a:xfrm>
            <a:prstGeom prst="line">
              <a:avLst/>
            </a:prstGeom>
            <a:noFill/>
            <a:ln w="381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grpSp>
      <p:grpSp>
        <p:nvGrpSpPr>
          <p:cNvPr id="207" name="Group 204"/>
          <p:cNvGrpSpPr>
            <a:grpSpLocks/>
          </p:cNvGrpSpPr>
          <p:nvPr/>
        </p:nvGrpSpPr>
        <p:grpSpPr bwMode="auto">
          <a:xfrm>
            <a:off x="1987550" y="2443012"/>
            <a:ext cx="4495800" cy="3200400"/>
            <a:chOff x="1056" y="1440"/>
            <a:chExt cx="2832" cy="2016"/>
          </a:xfrm>
        </p:grpSpPr>
        <p:sp>
          <p:nvSpPr>
            <p:cNvPr id="208" name="Line 205"/>
            <p:cNvSpPr>
              <a:spLocks noChangeShapeType="1"/>
            </p:cNvSpPr>
            <p:nvPr/>
          </p:nvSpPr>
          <p:spPr bwMode="auto">
            <a:xfrm flipH="1">
              <a:off x="1056" y="1440"/>
              <a:ext cx="2208" cy="144"/>
            </a:xfrm>
            <a:prstGeom prst="line">
              <a:avLst/>
            </a:prstGeom>
            <a:noFill/>
            <a:ln w="19050">
              <a:solidFill>
                <a:schemeClr val="hlink"/>
              </a:solidFill>
              <a:round/>
              <a:headEnd/>
              <a:tailEnd type="triangle" w="med" len="me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209" name="Line 206"/>
            <p:cNvSpPr>
              <a:spLocks noChangeShapeType="1"/>
            </p:cNvSpPr>
            <p:nvPr/>
          </p:nvSpPr>
          <p:spPr bwMode="auto">
            <a:xfrm>
              <a:off x="3504" y="1440"/>
              <a:ext cx="384" cy="2016"/>
            </a:xfrm>
            <a:prstGeom prst="line">
              <a:avLst/>
            </a:prstGeom>
            <a:noFill/>
            <a:ln w="19050">
              <a:solidFill>
                <a:schemeClr val="hlink"/>
              </a:solidFill>
              <a:round/>
              <a:headEnd/>
              <a:tailEnd type="triangle" w="med" len="me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grpSp>
      <p:sp>
        <p:nvSpPr>
          <p:cNvPr id="210" name="Line 207"/>
          <p:cNvSpPr>
            <a:spLocks noChangeShapeType="1"/>
          </p:cNvSpPr>
          <p:nvPr/>
        </p:nvSpPr>
        <p:spPr bwMode="auto">
          <a:xfrm>
            <a:off x="1682750" y="2671612"/>
            <a:ext cx="3657600" cy="2971800"/>
          </a:xfrm>
          <a:prstGeom prst="line">
            <a:avLst/>
          </a:prstGeom>
          <a:noFill/>
          <a:ln w="19050">
            <a:solidFill>
              <a:schemeClr val="hlink"/>
            </a:solidFill>
            <a:round/>
            <a:headEnd/>
            <a:tailEnd type="triangle" w="med" len="me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211" name="Text Box 208"/>
          <p:cNvSpPr txBox="1">
            <a:spLocks noChangeArrowheads="1"/>
          </p:cNvSpPr>
          <p:nvPr/>
        </p:nvSpPr>
        <p:spPr bwMode="auto">
          <a:xfrm>
            <a:off x="5264150" y="5491012"/>
            <a:ext cx="533400" cy="366713"/>
          </a:xfrm>
          <a:prstGeom prst="rect">
            <a:avLst/>
          </a:prstGeom>
          <a:noFill/>
          <a:ln w="19050">
            <a:noFill/>
            <a:miter lim="800000"/>
            <a:headEnd/>
            <a:tailEnd/>
          </a:ln>
          <a:effectLst/>
        </p:spPr>
        <p:txBody>
          <a:bodyPr>
            <a:prstTxWarp prst="textNoShape">
              <a:avLst/>
            </a:prstTxWarp>
            <a:spAutoFit/>
          </a:bodyPr>
          <a:lstStyle/>
          <a:p>
            <a:pPr eaLnBrk="1" hangingPunct="1">
              <a:spcBef>
                <a:spcPct val="0"/>
              </a:spcBef>
            </a:pPr>
            <a:r>
              <a:rPr lang="en-US" sz="1800">
                <a:solidFill>
                  <a:srgbClr val="7030A0"/>
                </a:solidFill>
                <a:latin typeface="Verdana" charset="0"/>
                <a:ea typeface="ＭＳ Ｐゴシック"/>
                <a:cs typeface="ＭＳ Ｐゴシック"/>
              </a:rPr>
              <a:t>P1</a:t>
            </a:r>
          </a:p>
        </p:txBody>
      </p:sp>
      <p:grpSp>
        <p:nvGrpSpPr>
          <p:cNvPr id="212" name="Group 209"/>
          <p:cNvGrpSpPr>
            <a:grpSpLocks/>
          </p:cNvGrpSpPr>
          <p:nvPr/>
        </p:nvGrpSpPr>
        <p:grpSpPr bwMode="auto">
          <a:xfrm>
            <a:off x="1377950" y="2438250"/>
            <a:ext cx="846138" cy="366712"/>
            <a:chOff x="384" y="1869"/>
            <a:chExt cx="533" cy="231"/>
          </a:xfrm>
        </p:grpSpPr>
        <p:grpSp>
          <p:nvGrpSpPr>
            <p:cNvPr id="213" name="Group 210"/>
            <p:cNvGrpSpPr>
              <a:grpSpLocks/>
            </p:cNvGrpSpPr>
            <p:nvPr/>
          </p:nvGrpSpPr>
          <p:grpSpPr bwMode="auto">
            <a:xfrm>
              <a:off x="384" y="1920"/>
              <a:ext cx="288" cy="144"/>
              <a:chOff x="3168" y="912"/>
              <a:chExt cx="432" cy="144"/>
            </a:xfrm>
          </p:grpSpPr>
          <p:sp>
            <p:nvSpPr>
              <p:cNvPr id="215" name="Line 211"/>
              <p:cNvSpPr>
                <a:spLocks noChangeShapeType="1"/>
              </p:cNvSpPr>
              <p:nvPr/>
            </p:nvSpPr>
            <p:spPr bwMode="auto">
              <a:xfrm>
                <a:off x="3168" y="912"/>
                <a:ext cx="432" cy="144"/>
              </a:xfrm>
              <a:prstGeom prst="line">
                <a:avLst/>
              </a:prstGeom>
              <a:noFill/>
              <a:ln w="38100">
                <a:solidFill>
                  <a:schemeClr val="hlink"/>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216" name="Line 212"/>
              <p:cNvSpPr>
                <a:spLocks noChangeShapeType="1"/>
              </p:cNvSpPr>
              <p:nvPr/>
            </p:nvSpPr>
            <p:spPr bwMode="auto">
              <a:xfrm flipV="1">
                <a:off x="3168" y="912"/>
                <a:ext cx="432" cy="144"/>
              </a:xfrm>
              <a:prstGeom prst="line">
                <a:avLst/>
              </a:prstGeom>
              <a:noFill/>
              <a:ln w="38100">
                <a:solidFill>
                  <a:schemeClr val="hlink"/>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grpSp>
        <p:sp>
          <p:nvSpPr>
            <p:cNvPr id="214" name="Text Box 213"/>
            <p:cNvSpPr txBox="1">
              <a:spLocks noChangeArrowheads="1"/>
            </p:cNvSpPr>
            <p:nvPr/>
          </p:nvSpPr>
          <p:spPr bwMode="auto">
            <a:xfrm>
              <a:off x="623" y="1869"/>
              <a:ext cx="294"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a:solidFill>
                    <a:srgbClr val="7030A0"/>
                  </a:solidFill>
                  <a:latin typeface="Verdana" charset="0"/>
                  <a:ea typeface="ＭＳ Ｐゴシック"/>
                  <a:cs typeface="ＭＳ Ｐゴシック"/>
                </a:rPr>
                <a:t>P2</a:t>
              </a:r>
            </a:p>
          </p:txBody>
        </p:sp>
      </p:grpSp>
      <p:sp>
        <p:nvSpPr>
          <p:cNvPr id="217" name="Text Box 214"/>
          <p:cNvSpPr txBox="1">
            <a:spLocks noChangeArrowheads="1"/>
          </p:cNvSpPr>
          <p:nvPr/>
        </p:nvSpPr>
        <p:spPr bwMode="auto">
          <a:xfrm>
            <a:off x="539750" y="5491012"/>
            <a:ext cx="6324600" cy="366713"/>
          </a:xfrm>
          <a:prstGeom prst="rect">
            <a:avLst/>
          </a:prstGeom>
          <a:noFill/>
          <a:ln w="19050">
            <a:noFill/>
            <a:miter lim="800000"/>
            <a:headEnd/>
            <a:tailEnd/>
          </a:ln>
          <a:effectLst/>
        </p:spPr>
        <p:txBody>
          <a:bodyPr>
            <a:prstTxWarp prst="textNoShape">
              <a:avLst/>
            </a:prstTxWarp>
            <a:spAutoFit/>
          </a:bodyPr>
          <a:lstStyle/>
          <a:p>
            <a:pPr eaLnBrk="1" hangingPunct="1">
              <a:spcBef>
                <a:spcPct val="0"/>
              </a:spcBef>
            </a:pPr>
            <a:r>
              <a:rPr lang="en-US" sz="1800" dirty="0" err="1">
                <a:solidFill>
                  <a:srgbClr val="7030A0"/>
                </a:solidFill>
                <a:latin typeface="Verdana" charset="0"/>
                <a:ea typeface="ＭＳ Ｐゴシック"/>
                <a:cs typeface="ＭＳ Ｐゴシック"/>
              </a:rPr>
              <a:t>x</a:t>
            </a:r>
            <a:r>
              <a:rPr lang="en-US" sz="1800" dirty="0">
                <a:solidFill>
                  <a:srgbClr val="7030A0"/>
                </a:solidFill>
                <a:latin typeface="Verdana" charset="0"/>
                <a:ea typeface="ＭＳ Ｐゴシック"/>
                <a:cs typeface="ＭＳ Ｐゴシック"/>
              </a:rPr>
              <a:t>          add         P1            P3      x3               P2</a:t>
            </a:r>
          </a:p>
        </p:txBody>
      </p:sp>
      <p:grpSp>
        <p:nvGrpSpPr>
          <p:cNvPr id="218" name="Group 215"/>
          <p:cNvGrpSpPr>
            <a:grpSpLocks/>
          </p:cNvGrpSpPr>
          <p:nvPr/>
        </p:nvGrpSpPr>
        <p:grpSpPr bwMode="auto">
          <a:xfrm>
            <a:off x="5340350" y="2290612"/>
            <a:ext cx="685800" cy="228600"/>
            <a:chOff x="3168" y="912"/>
            <a:chExt cx="432" cy="144"/>
          </a:xfrm>
        </p:grpSpPr>
        <p:sp>
          <p:nvSpPr>
            <p:cNvPr id="219" name="Line 216"/>
            <p:cNvSpPr>
              <a:spLocks noChangeShapeType="1"/>
            </p:cNvSpPr>
            <p:nvPr/>
          </p:nvSpPr>
          <p:spPr bwMode="auto">
            <a:xfrm>
              <a:off x="3168" y="912"/>
              <a:ext cx="432" cy="144"/>
            </a:xfrm>
            <a:prstGeom prst="line">
              <a:avLst/>
            </a:prstGeom>
            <a:noFill/>
            <a:ln w="38100">
              <a:solidFill>
                <a:schemeClr val="hlink"/>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220" name="Line 217"/>
            <p:cNvSpPr>
              <a:spLocks noChangeShapeType="1"/>
            </p:cNvSpPr>
            <p:nvPr/>
          </p:nvSpPr>
          <p:spPr bwMode="auto">
            <a:xfrm flipV="1">
              <a:off x="3168" y="912"/>
              <a:ext cx="432" cy="144"/>
            </a:xfrm>
            <a:prstGeom prst="line">
              <a:avLst/>
            </a:prstGeom>
            <a:noFill/>
            <a:ln w="38100">
              <a:solidFill>
                <a:schemeClr val="hlink"/>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grpSp>
    </p:spTree>
    <p:extLst>
      <p:ext uri="{BB962C8B-B14F-4D97-AF65-F5344CB8AC3E}">
        <p14:creationId xmlns:p14="http://schemas.microsoft.com/office/powerpoint/2010/main" val="171906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0"/>
                                        </p:tgtEl>
                                        <p:attrNameLst>
                                          <p:attrName>style.visibility</p:attrName>
                                        </p:attrNameLst>
                                      </p:cBhvr>
                                      <p:to>
                                        <p:strVal val="visible"/>
                                      </p:to>
                                    </p:set>
                                  </p:childTnLst>
                                  <p:subTnLst>
                                    <p:set>
                                      <p:cBhvr override="childStyle">
                                        <p:cTn dur="1" fill="hold" display="0" masterRel="nextClick" afterEffect="1"/>
                                        <p:tgtEl>
                                          <p:spTgt spid="210"/>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07"/>
                                        </p:tgtEl>
                                        <p:attrNameLst>
                                          <p:attrName>style.visibility</p:attrName>
                                        </p:attrNameLst>
                                      </p:cBhvr>
                                      <p:to>
                                        <p:strVal val="visible"/>
                                      </p:to>
                                    </p:set>
                                  </p:childTnLst>
                                  <p:subTnLst>
                                    <p:set>
                                      <p:cBhvr override="childStyle">
                                        <p:cTn dur="1" fill="hold" display="0" masterRel="nextClick" afterEffect="1"/>
                                        <p:tgtEl>
                                          <p:spTgt spid="207"/>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2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 grpId="0" animBg="1"/>
      <p:bldP spid="210" grpId="0" animBg="1"/>
      <p:bldP spid="211" grpId="0" autoUpdateAnimBg="0"/>
      <p:bldP spid="217" grpId="0" autoUpdateAnimBg="0"/>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149</a:t>
            </a:fld>
            <a:endParaRPr lang="en-US" altLang="en-US"/>
          </a:p>
        </p:txBody>
      </p:sp>
      <p:sp>
        <p:nvSpPr>
          <p:cNvPr id="45059" name="Text Box 2"/>
          <p:cNvSpPr txBox="1">
            <a:spLocks noChangeArrowheads="1"/>
          </p:cNvSpPr>
          <p:nvPr/>
        </p:nvSpPr>
        <p:spPr bwMode="auto">
          <a:xfrm>
            <a:off x="441324" y="396875"/>
            <a:ext cx="802534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Physical Register Management</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 name="Group 3"/>
          <p:cNvGrpSpPr>
            <a:grpSpLocks/>
          </p:cNvGrpSpPr>
          <p:nvPr/>
        </p:nvGrpSpPr>
        <p:grpSpPr bwMode="auto">
          <a:xfrm>
            <a:off x="536576" y="4317992"/>
            <a:ext cx="6324601" cy="2214563"/>
            <a:chOff x="144" y="2589"/>
            <a:chExt cx="3984" cy="1395"/>
          </a:xfrm>
        </p:grpSpPr>
        <p:grpSp>
          <p:nvGrpSpPr>
            <p:cNvPr id="7" name="Group 4"/>
            <p:cNvGrpSpPr>
              <a:grpSpLocks/>
            </p:cNvGrpSpPr>
            <p:nvPr/>
          </p:nvGrpSpPr>
          <p:grpSpPr bwMode="auto">
            <a:xfrm>
              <a:off x="144" y="2832"/>
              <a:ext cx="3984" cy="1152"/>
              <a:chOff x="144" y="2928"/>
              <a:chExt cx="3984" cy="1152"/>
            </a:xfrm>
          </p:grpSpPr>
          <p:sp>
            <p:nvSpPr>
              <p:cNvPr id="9" name="Rectangle 5"/>
              <p:cNvSpPr>
                <a:spLocks noChangeArrowheads="1"/>
              </p:cNvSpPr>
              <p:nvPr/>
            </p:nvSpPr>
            <p:spPr bwMode="auto">
              <a:xfrm>
                <a:off x="672" y="2928"/>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op</a:t>
                </a:r>
              </a:p>
            </p:txBody>
          </p:sp>
          <p:sp>
            <p:nvSpPr>
              <p:cNvPr id="10" name="Rectangle 6"/>
              <p:cNvSpPr>
                <a:spLocks noChangeArrowheads="1"/>
              </p:cNvSpPr>
              <p:nvPr/>
            </p:nvSpPr>
            <p:spPr bwMode="auto">
              <a:xfrm>
                <a:off x="1104" y="2928"/>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p1</a:t>
                </a:r>
              </a:p>
            </p:txBody>
          </p:sp>
          <p:sp>
            <p:nvSpPr>
              <p:cNvPr id="11" name="Rectangle 7"/>
              <p:cNvSpPr>
                <a:spLocks noChangeArrowheads="1"/>
              </p:cNvSpPr>
              <p:nvPr/>
            </p:nvSpPr>
            <p:spPr bwMode="auto">
              <a:xfrm>
                <a:off x="1344" y="2928"/>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r>
                  <a:rPr lang="en-US" sz="1800" dirty="0">
                    <a:solidFill>
                      <a:prstClr val="black"/>
                    </a:solidFill>
                    <a:latin typeface="Verdana" charset="0"/>
                    <a:ea typeface="ＭＳ Ｐゴシック"/>
                    <a:cs typeface="ＭＳ Ｐゴシック"/>
                  </a:rPr>
                  <a:t>PR1</a:t>
                </a:r>
              </a:p>
            </p:txBody>
          </p:sp>
          <p:sp>
            <p:nvSpPr>
              <p:cNvPr id="12" name="Rectangle 8"/>
              <p:cNvSpPr>
                <a:spLocks noChangeArrowheads="1"/>
              </p:cNvSpPr>
              <p:nvPr/>
            </p:nvSpPr>
            <p:spPr bwMode="auto">
              <a:xfrm>
                <a:off x="1872" y="2928"/>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p2</a:t>
                </a:r>
              </a:p>
            </p:txBody>
          </p:sp>
          <p:sp>
            <p:nvSpPr>
              <p:cNvPr id="13" name="Rectangle 9"/>
              <p:cNvSpPr>
                <a:spLocks noChangeArrowheads="1"/>
              </p:cNvSpPr>
              <p:nvPr/>
            </p:nvSpPr>
            <p:spPr bwMode="auto">
              <a:xfrm>
                <a:off x="2112" y="2928"/>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r>
                  <a:rPr lang="en-US" sz="1800" dirty="0">
                    <a:solidFill>
                      <a:prstClr val="black"/>
                    </a:solidFill>
                    <a:latin typeface="Verdana" charset="0"/>
                    <a:ea typeface="ＭＳ Ｐゴシック"/>
                    <a:cs typeface="ＭＳ Ｐゴシック"/>
                  </a:rPr>
                  <a:t>PR2</a:t>
                </a:r>
              </a:p>
            </p:txBody>
          </p:sp>
          <p:sp>
            <p:nvSpPr>
              <p:cNvPr id="14" name="Rectangle 10"/>
              <p:cNvSpPr>
                <a:spLocks noChangeArrowheads="1"/>
              </p:cNvSpPr>
              <p:nvPr/>
            </p:nvSpPr>
            <p:spPr bwMode="auto">
              <a:xfrm>
                <a:off x="432" y="2928"/>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ex</a:t>
                </a:r>
              </a:p>
            </p:txBody>
          </p:sp>
          <p:sp>
            <p:nvSpPr>
              <p:cNvPr id="15" name="Rectangle 11"/>
              <p:cNvSpPr>
                <a:spLocks noChangeArrowheads="1"/>
              </p:cNvSpPr>
              <p:nvPr/>
            </p:nvSpPr>
            <p:spPr bwMode="auto">
              <a:xfrm>
                <a:off x="144" y="2928"/>
                <a:ext cx="28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use</a:t>
                </a:r>
              </a:p>
            </p:txBody>
          </p:sp>
          <p:sp>
            <p:nvSpPr>
              <p:cNvPr id="16" name="Rectangle 12"/>
              <p:cNvSpPr>
                <a:spLocks noChangeArrowheads="1"/>
              </p:cNvSpPr>
              <p:nvPr/>
            </p:nvSpPr>
            <p:spPr bwMode="auto">
              <a:xfrm>
                <a:off x="672" y="3072"/>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7" name="Rectangle 13"/>
              <p:cNvSpPr>
                <a:spLocks noChangeArrowheads="1"/>
              </p:cNvSpPr>
              <p:nvPr/>
            </p:nvSpPr>
            <p:spPr bwMode="auto">
              <a:xfrm>
                <a:off x="1104" y="3072"/>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8" name="Rectangle 14"/>
              <p:cNvSpPr>
                <a:spLocks noChangeArrowheads="1"/>
              </p:cNvSpPr>
              <p:nvPr/>
            </p:nvSpPr>
            <p:spPr bwMode="auto">
              <a:xfrm>
                <a:off x="1344" y="3072"/>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9" name="Rectangle 15"/>
              <p:cNvSpPr>
                <a:spLocks noChangeArrowheads="1"/>
              </p:cNvSpPr>
              <p:nvPr/>
            </p:nvSpPr>
            <p:spPr bwMode="auto">
              <a:xfrm>
                <a:off x="1872" y="3072"/>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20" name="Rectangle 16"/>
              <p:cNvSpPr>
                <a:spLocks noChangeArrowheads="1"/>
              </p:cNvSpPr>
              <p:nvPr/>
            </p:nvSpPr>
            <p:spPr bwMode="auto">
              <a:xfrm>
                <a:off x="2112" y="3072"/>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21" name="Rectangle 17"/>
              <p:cNvSpPr>
                <a:spLocks noChangeArrowheads="1"/>
              </p:cNvSpPr>
              <p:nvPr/>
            </p:nvSpPr>
            <p:spPr bwMode="auto">
              <a:xfrm>
                <a:off x="432" y="3072"/>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22" name="Rectangle 18"/>
              <p:cNvSpPr>
                <a:spLocks noChangeArrowheads="1"/>
              </p:cNvSpPr>
              <p:nvPr/>
            </p:nvSpPr>
            <p:spPr bwMode="auto">
              <a:xfrm>
                <a:off x="144" y="3072"/>
                <a:ext cx="28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23" name="Rectangle 19"/>
              <p:cNvSpPr>
                <a:spLocks noChangeArrowheads="1"/>
              </p:cNvSpPr>
              <p:nvPr/>
            </p:nvSpPr>
            <p:spPr bwMode="auto">
              <a:xfrm>
                <a:off x="672" y="3216"/>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24" name="Rectangle 20"/>
              <p:cNvSpPr>
                <a:spLocks noChangeArrowheads="1"/>
              </p:cNvSpPr>
              <p:nvPr/>
            </p:nvSpPr>
            <p:spPr bwMode="auto">
              <a:xfrm>
                <a:off x="1104" y="3216"/>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25" name="Rectangle 21"/>
              <p:cNvSpPr>
                <a:spLocks noChangeArrowheads="1"/>
              </p:cNvSpPr>
              <p:nvPr/>
            </p:nvSpPr>
            <p:spPr bwMode="auto">
              <a:xfrm>
                <a:off x="1344" y="3216"/>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26" name="Rectangle 22"/>
              <p:cNvSpPr>
                <a:spLocks noChangeArrowheads="1"/>
              </p:cNvSpPr>
              <p:nvPr/>
            </p:nvSpPr>
            <p:spPr bwMode="auto">
              <a:xfrm>
                <a:off x="1872" y="3216"/>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27" name="Rectangle 23"/>
              <p:cNvSpPr>
                <a:spLocks noChangeArrowheads="1"/>
              </p:cNvSpPr>
              <p:nvPr/>
            </p:nvSpPr>
            <p:spPr bwMode="auto">
              <a:xfrm>
                <a:off x="2112" y="3216"/>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28" name="Rectangle 24"/>
              <p:cNvSpPr>
                <a:spLocks noChangeArrowheads="1"/>
              </p:cNvSpPr>
              <p:nvPr/>
            </p:nvSpPr>
            <p:spPr bwMode="auto">
              <a:xfrm>
                <a:off x="432" y="3216"/>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29" name="Rectangle 25"/>
              <p:cNvSpPr>
                <a:spLocks noChangeArrowheads="1"/>
              </p:cNvSpPr>
              <p:nvPr/>
            </p:nvSpPr>
            <p:spPr bwMode="auto">
              <a:xfrm>
                <a:off x="144" y="3216"/>
                <a:ext cx="28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30" name="Rectangle 26"/>
              <p:cNvSpPr>
                <a:spLocks noChangeArrowheads="1"/>
              </p:cNvSpPr>
              <p:nvPr/>
            </p:nvSpPr>
            <p:spPr bwMode="auto">
              <a:xfrm>
                <a:off x="672" y="3360"/>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31" name="Rectangle 27"/>
              <p:cNvSpPr>
                <a:spLocks noChangeArrowheads="1"/>
              </p:cNvSpPr>
              <p:nvPr/>
            </p:nvSpPr>
            <p:spPr bwMode="auto">
              <a:xfrm>
                <a:off x="1104" y="3360"/>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32" name="Rectangle 28"/>
              <p:cNvSpPr>
                <a:spLocks noChangeArrowheads="1"/>
              </p:cNvSpPr>
              <p:nvPr/>
            </p:nvSpPr>
            <p:spPr bwMode="auto">
              <a:xfrm>
                <a:off x="1344" y="3360"/>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33" name="Rectangle 29"/>
              <p:cNvSpPr>
                <a:spLocks noChangeArrowheads="1"/>
              </p:cNvSpPr>
              <p:nvPr/>
            </p:nvSpPr>
            <p:spPr bwMode="auto">
              <a:xfrm>
                <a:off x="1872" y="3360"/>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34" name="Rectangle 30"/>
              <p:cNvSpPr>
                <a:spLocks noChangeArrowheads="1"/>
              </p:cNvSpPr>
              <p:nvPr/>
            </p:nvSpPr>
            <p:spPr bwMode="auto">
              <a:xfrm>
                <a:off x="2112" y="3360"/>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35" name="Rectangle 31"/>
              <p:cNvSpPr>
                <a:spLocks noChangeArrowheads="1"/>
              </p:cNvSpPr>
              <p:nvPr/>
            </p:nvSpPr>
            <p:spPr bwMode="auto">
              <a:xfrm>
                <a:off x="432" y="3360"/>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36" name="Rectangle 32"/>
              <p:cNvSpPr>
                <a:spLocks noChangeArrowheads="1"/>
              </p:cNvSpPr>
              <p:nvPr/>
            </p:nvSpPr>
            <p:spPr bwMode="auto">
              <a:xfrm>
                <a:off x="144" y="3360"/>
                <a:ext cx="28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37" name="Rectangle 33"/>
              <p:cNvSpPr>
                <a:spLocks noChangeArrowheads="1"/>
              </p:cNvSpPr>
              <p:nvPr/>
            </p:nvSpPr>
            <p:spPr bwMode="auto">
              <a:xfrm>
                <a:off x="672" y="3504"/>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38" name="Rectangle 34"/>
              <p:cNvSpPr>
                <a:spLocks noChangeArrowheads="1"/>
              </p:cNvSpPr>
              <p:nvPr/>
            </p:nvSpPr>
            <p:spPr bwMode="auto">
              <a:xfrm>
                <a:off x="1104" y="3504"/>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39" name="Rectangle 35"/>
              <p:cNvSpPr>
                <a:spLocks noChangeArrowheads="1"/>
              </p:cNvSpPr>
              <p:nvPr/>
            </p:nvSpPr>
            <p:spPr bwMode="auto">
              <a:xfrm>
                <a:off x="1344" y="3504"/>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40" name="Rectangle 36"/>
              <p:cNvSpPr>
                <a:spLocks noChangeArrowheads="1"/>
              </p:cNvSpPr>
              <p:nvPr/>
            </p:nvSpPr>
            <p:spPr bwMode="auto">
              <a:xfrm>
                <a:off x="1872" y="3504"/>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41" name="Rectangle 37"/>
              <p:cNvSpPr>
                <a:spLocks noChangeArrowheads="1"/>
              </p:cNvSpPr>
              <p:nvPr/>
            </p:nvSpPr>
            <p:spPr bwMode="auto">
              <a:xfrm>
                <a:off x="2112" y="3504"/>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42" name="Rectangle 38"/>
              <p:cNvSpPr>
                <a:spLocks noChangeArrowheads="1"/>
              </p:cNvSpPr>
              <p:nvPr/>
            </p:nvSpPr>
            <p:spPr bwMode="auto">
              <a:xfrm>
                <a:off x="432" y="3504"/>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43" name="Rectangle 39"/>
              <p:cNvSpPr>
                <a:spLocks noChangeArrowheads="1"/>
              </p:cNvSpPr>
              <p:nvPr/>
            </p:nvSpPr>
            <p:spPr bwMode="auto">
              <a:xfrm>
                <a:off x="144" y="3504"/>
                <a:ext cx="28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44" name="Rectangle 40"/>
              <p:cNvSpPr>
                <a:spLocks noChangeArrowheads="1"/>
              </p:cNvSpPr>
              <p:nvPr/>
            </p:nvSpPr>
            <p:spPr bwMode="auto">
              <a:xfrm>
                <a:off x="672" y="3648"/>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45" name="Rectangle 41"/>
              <p:cNvSpPr>
                <a:spLocks noChangeArrowheads="1"/>
              </p:cNvSpPr>
              <p:nvPr/>
            </p:nvSpPr>
            <p:spPr bwMode="auto">
              <a:xfrm>
                <a:off x="1104" y="3648"/>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46" name="Rectangle 42"/>
              <p:cNvSpPr>
                <a:spLocks noChangeArrowheads="1"/>
              </p:cNvSpPr>
              <p:nvPr/>
            </p:nvSpPr>
            <p:spPr bwMode="auto">
              <a:xfrm>
                <a:off x="1344" y="3648"/>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47" name="Rectangle 43"/>
              <p:cNvSpPr>
                <a:spLocks noChangeArrowheads="1"/>
              </p:cNvSpPr>
              <p:nvPr/>
            </p:nvSpPr>
            <p:spPr bwMode="auto">
              <a:xfrm>
                <a:off x="1872" y="3648"/>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48" name="Rectangle 44"/>
              <p:cNvSpPr>
                <a:spLocks noChangeArrowheads="1"/>
              </p:cNvSpPr>
              <p:nvPr/>
            </p:nvSpPr>
            <p:spPr bwMode="auto">
              <a:xfrm>
                <a:off x="2112" y="3648"/>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49" name="Rectangle 45"/>
              <p:cNvSpPr>
                <a:spLocks noChangeArrowheads="1"/>
              </p:cNvSpPr>
              <p:nvPr/>
            </p:nvSpPr>
            <p:spPr bwMode="auto">
              <a:xfrm>
                <a:off x="432" y="3648"/>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50" name="Rectangle 46"/>
              <p:cNvSpPr>
                <a:spLocks noChangeArrowheads="1"/>
              </p:cNvSpPr>
              <p:nvPr/>
            </p:nvSpPr>
            <p:spPr bwMode="auto">
              <a:xfrm>
                <a:off x="144" y="3648"/>
                <a:ext cx="28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51" name="Rectangle 47"/>
              <p:cNvSpPr>
                <a:spLocks noChangeArrowheads="1"/>
              </p:cNvSpPr>
              <p:nvPr/>
            </p:nvSpPr>
            <p:spPr bwMode="auto">
              <a:xfrm>
                <a:off x="672" y="3792"/>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52" name="Rectangle 48"/>
              <p:cNvSpPr>
                <a:spLocks noChangeArrowheads="1"/>
              </p:cNvSpPr>
              <p:nvPr/>
            </p:nvSpPr>
            <p:spPr bwMode="auto">
              <a:xfrm>
                <a:off x="1104" y="3792"/>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53" name="Rectangle 49"/>
              <p:cNvSpPr>
                <a:spLocks noChangeArrowheads="1"/>
              </p:cNvSpPr>
              <p:nvPr/>
            </p:nvSpPr>
            <p:spPr bwMode="auto">
              <a:xfrm>
                <a:off x="1344" y="3792"/>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54" name="Rectangle 50"/>
              <p:cNvSpPr>
                <a:spLocks noChangeArrowheads="1"/>
              </p:cNvSpPr>
              <p:nvPr/>
            </p:nvSpPr>
            <p:spPr bwMode="auto">
              <a:xfrm>
                <a:off x="1872" y="3792"/>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55" name="Rectangle 51"/>
              <p:cNvSpPr>
                <a:spLocks noChangeArrowheads="1"/>
              </p:cNvSpPr>
              <p:nvPr/>
            </p:nvSpPr>
            <p:spPr bwMode="auto">
              <a:xfrm>
                <a:off x="2112" y="3792"/>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56" name="Rectangle 52"/>
              <p:cNvSpPr>
                <a:spLocks noChangeArrowheads="1"/>
              </p:cNvSpPr>
              <p:nvPr/>
            </p:nvSpPr>
            <p:spPr bwMode="auto">
              <a:xfrm>
                <a:off x="432" y="3792"/>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57" name="Rectangle 53"/>
              <p:cNvSpPr>
                <a:spLocks noChangeArrowheads="1"/>
              </p:cNvSpPr>
              <p:nvPr/>
            </p:nvSpPr>
            <p:spPr bwMode="auto">
              <a:xfrm>
                <a:off x="144" y="3792"/>
                <a:ext cx="28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58" name="Rectangle 54"/>
              <p:cNvSpPr>
                <a:spLocks noChangeArrowheads="1"/>
              </p:cNvSpPr>
              <p:nvPr/>
            </p:nvSpPr>
            <p:spPr bwMode="auto">
              <a:xfrm>
                <a:off x="672" y="3936"/>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59" name="Rectangle 55"/>
              <p:cNvSpPr>
                <a:spLocks noChangeArrowheads="1"/>
              </p:cNvSpPr>
              <p:nvPr/>
            </p:nvSpPr>
            <p:spPr bwMode="auto">
              <a:xfrm>
                <a:off x="1104" y="3936"/>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60" name="Rectangle 56"/>
              <p:cNvSpPr>
                <a:spLocks noChangeArrowheads="1"/>
              </p:cNvSpPr>
              <p:nvPr/>
            </p:nvSpPr>
            <p:spPr bwMode="auto">
              <a:xfrm>
                <a:off x="1344" y="3936"/>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61" name="Rectangle 57"/>
              <p:cNvSpPr>
                <a:spLocks noChangeArrowheads="1"/>
              </p:cNvSpPr>
              <p:nvPr/>
            </p:nvSpPr>
            <p:spPr bwMode="auto">
              <a:xfrm>
                <a:off x="1872" y="3936"/>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62" name="Rectangle 58"/>
              <p:cNvSpPr>
                <a:spLocks noChangeArrowheads="1"/>
              </p:cNvSpPr>
              <p:nvPr/>
            </p:nvSpPr>
            <p:spPr bwMode="auto">
              <a:xfrm>
                <a:off x="2112" y="3936"/>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63" name="Rectangle 59"/>
              <p:cNvSpPr>
                <a:spLocks noChangeArrowheads="1"/>
              </p:cNvSpPr>
              <p:nvPr/>
            </p:nvSpPr>
            <p:spPr bwMode="auto">
              <a:xfrm>
                <a:off x="2640" y="2928"/>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r>
                  <a:rPr lang="en-US" sz="1800" dirty="0">
                    <a:solidFill>
                      <a:prstClr val="black"/>
                    </a:solidFill>
                    <a:latin typeface="Verdana" charset="0"/>
                    <a:ea typeface="ＭＳ Ｐゴシック"/>
                    <a:cs typeface="ＭＳ Ｐゴシック"/>
                  </a:rPr>
                  <a:t>Rd</a:t>
                </a:r>
              </a:p>
            </p:txBody>
          </p:sp>
          <p:sp>
            <p:nvSpPr>
              <p:cNvPr id="64" name="Rectangle 60"/>
              <p:cNvSpPr>
                <a:spLocks noChangeArrowheads="1"/>
              </p:cNvSpPr>
              <p:nvPr/>
            </p:nvSpPr>
            <p:spPr bwMode="auto">
              <a:xfrm>
                <a:off x="2640" y="3072"/>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65" name="Rectangle 61"/>
              <p:cNvSpPr>
                <a:spLocks noChangeArrowheads="1"/>
              </p:cNvSpPr>
              <p:nvPr/>
            </p:nvSpPr>
            <p:spPr bwMode="auto">
              <a:xfrm>
                <a:off x="2640" y="3216"/>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66" name="Rectangle 62"/>
              <p:cNvSpPr>
                <a:spLocks noChangeArrowheads="1"/>
              </p:cNvSpPr>
              <p:nvPr/>
            </p:nvSpPr>
            <p:spPr bwMode="auto">
              <a:xfrm>
                <a:off x="2640" y="3360"/>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67" name="Rectangle 63"/>
              <p:cNvSpPr>
                <a:spLocks noChangeArrowheads="1"/>
              </p:cNvSpPr>
              <p:nvPr/>
            </p:nvSpPr>
            <p:spPr bwMode="auto">
              <a:xfrm>
                <a:off x="2640" y="3504"/>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68" name="Rectangle 64"/>
              <p:cNvSpPr>
                <a:spLocks noChangeArrowheads="1"/>
              </p:cNvSpPr>
              <p:nvPr/>
            </p:nvSpPr>
            <p:spPr bwMode="auto">
              <a:xfrm>
                <a:off x="2640" y="3648"/>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69" name="Rectangle 65"/>
              <p:cNvSpPr>
                <a:spLocks noChangeArrowheads="1"/>
              </p:cNvSpPr>
              <p:nvPr/>
            </p:nvSpPr>
            <p:spPr bwMode="auto">
              <a:xfrm>
                <a:off x="2640" y="3792"/>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70" name="Rectangle 66"/>
              <p:cNvSpPr>
                <a:spLocks noChangeArrowheads="1"/>
              </p:cNvSpPr>
              <p:nvPr/>
            </p:nvSpPr>
            <p:spPr bwMode="auto">
              <a:xfrm>
                <a:off x="2640" y="3936"/>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71" name="Rectangle 67"/>
              <p:cNvSpPr>
                <a:spLocks noChangeArrowheads="1"/>
              </p:cNvSpPr>
              <p:nvPr/>
            </p:nvSpPr>
            <p:spPr bwMode="auto">
              <a:xfrm>
                <a:off x="432" y="3936"/>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72" name="Rectangle 68"/>
              <p:cNvSpPr>
                <a:spLocks noChangeArrowheads="1"/>
              </p:cNvSpPr>
              <p:nvPr/>
            </p:nvSpPr>
            <p:spPr bwMode="auto">
              <a:xfrm>
                <a:off x="144" y="3936"/>
                <a:ext cx="28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73" name="Rectangle 69"/>
              <p:cNvSpPr>
                <a:spLocks noChangeArrowheads="1"/>
              </p:cNvSpPr>
              <p:nvPr/>
            </p:nvSpPr>
            <p:spPr bwMode="auto">
              <a:xfrm>
                <a:off x="3600" y="2928"/>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r>
                  <a:rPr lang="en-US" sz="1800" dirty="0" err="1">
                    <a:solidFill>
                      <a:prstClr val="black"/>
                    </a:solidFill>
                    <a:latin typeface="Verdana" charset="0"/>
                    <a:ea typeface="ＭＳ Ｐゴシック"/>
                    <a:cs typeface="ＭＳ Ｐゴシック"/>
                  </a:rPr>
                  <a:t>PRd</a:t>
                </a:r>
                <a:endParaRPr lang="en-US" sz="1800" dirty="0">
                  <a:solidFill>
                    <a:prstClr val="black"/>
                  </a:solidFill>
                  <a:latin typeface="Verdana" charset="0"/>
                  <a:ea typeface="ＭＳ Ｐゴシック"/>
                  <a:cs typeface="ＭＳ Ｐゴシック"/>
                </a:endParaRPr>
              </a:p>
            </p:txBody>
          </p:sp>
          <p:sp>
            <p:nvSpPr>
              <p:cNvPr id="74" name="Rectangle 70"/>
              <p:cNvSpPr>
                <a:spLocks noChangeArrowheads="1"/>
              </p:cNvSpPr>
              <p:nvPr/>
            </p:nvSpPr>
            <p:spPr bwMode="auto">
              <a:xfrm>
                <a:off x="3600" y="3072"/>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75" name="Rectangle 71"/>
              <p:cNvSpPr>
                <a:spLocks noChangeArrowheads="1"/>
              </p:cNvSpPr>
              <p:nvPr/>
            </p:nvSpPr>
            <p:spPr bwMode="auto">
              <a:xfrm>
                <a:off x="3600" y="3216"/>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76" name="Rectangle 72"/>
              <p:cNvSpPr>
                <a:spLocks noChangeArrowheads="1"/>
              </p:cNvSpPr>
              <p:nvPr/>
            </p:nvSpPr>
            <p:spPr bwMode="auto">
              <a:xfrm>
                <a:off x="3600" y="3360"/>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77" name="Rectangle 73"/>
              <p:cNvSpPr>
                <a:spLocks noChangeArrowheads="1"/>
              </p:cNvSpPr>
              <p:nvPr/>
            </p:nvSpPr>
            <p:spPr bwMode="auto">
              <a:xfrm>
                <a:off x="3600" y="3504"/>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78" name="Rectangle 74"/>
              <p:cNvSpPr>
                <a:spLocks noChangeArrowheads="1"/>
              </p:cNvSpPr>
              <p:nvPr/>
            </p:nvSpPr>
            <p:spPr bwMode="auto">
              <a:xfrm>
                <a:off x="3600" y="3648"/>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79" name="Rectangle 75"/>
              <p:cNvSpPr>
                <a:spLocks noChangeArrowheads="1"/>
              </p:cNvSpPr>
              <p:nvPr/>
            </p:nvSpPr>
            <p:spPr bwMode="auto">
              <a:xfrm>
                <a:off x="3600" y="3792"/>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80" name="Rectangle 76"/>
              <p:cNvSpPr>
                <a:spLocks noChangeArrowheads="1"/>
              </p:cNvSpPr>
              <p:nvPr/>
            </p:nvSpPr>
            <p:spPr bwMode="auto">
              <a:xfrm>
                <a:off x="3600" y="3936"/>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81" name="Rectangle 77"/>
              <p:cNvSpPr>
                <a:spLocks noChangeArrowheads="1"/>
              </p:cNvSpPr>
              <p:nvPr/>
            </p:nvSpPr>
            <p:spPr bwMode="auto">
              <a:xfrm>
                <a:off x="3072" y="2928"/>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r>
                  <a:rPr lang="en-US" sz="1800" dirty="0" err="1">
                    <a:solidFill>
                      <a:prstClr val="black"/>
                    </a:solidFill>
                    <a:latin typeface="Verdana" charset="0"/>
                    <a:ea typeface="ＭＳ Ｐゴシック"/>
                    <a:cs typeface="ＭＳ Ｐゴシック"/>
                  </a:rPr>
                  <a:t>LPRd</a:t>
                </a:r>
                <a:endParaRPr lang="en-US" sz="1800" dirty="0">
                  <a:solidFill>
                    <a:prstClr val="black"/>
                  </a:solidFill>
                  <a:latin typeface="Verdana" charset="0"/>
                  <a:ea typeface="ＭＳ Ｐゴシック"/>
                  <a:cs typeface="ＭＳ Ｐゴシック"/>
                </a:endParaRPr>
              </a:p>
            </p:txBody>
          </p:sp>
          <p:sp>
            <p:nvSpPr>
              <p:cNvPr id="82" name="Rectangle 78"/>
              <p:cNvSpPr>
                <a:spLocks noChangeArrowheads="1"/>
              </p:cNvSpPr>
              <p:nvPr/>
            </p:nvSpPr>
            <p:spPr bwMode="auto">
              <a:xfrm>
                <a:off x="3072" y="3072"/>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83" name="Rectangle 79"/>
              <p:cNvSpPr>
                <a:spLocks noChangeArrowheads="1"/>
              </p:cNvSpPr>
              <p:nvPr/>
            </p:nvSpPr>
            <p:spPr bwMode="auto">
              <a:xfrm>
                <a:off x="3072" y="3216"/>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84" name="Rectangle 80"/>
              <p:cNvSpPr>
                <a:spLocks noChangeArrowheads="1"/>
              </p:cNvSpPr>
              <p:nvPr/>
            </p:nvSpPr>
            <p:spPr bwMode="auto">
              <a:xfrm>
                <a:off x="3072" y="3360"/>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85" name="Rectangle 81"/>
              <p:cNvSpPr>
                <a:spLocks noChangeArrowheads="1"/>
              </p:cNvSpPr>
              <p:nvPr/>
            </p:nvSpPr>
            <p:spPr bwMode="auto">
              <a:xfrm>
                <a:off x="3072" y="3504"/>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86" name="Rectangle 82"/>
              <p:cNvSpPr>
                <a:spLocks noChangeArrowheads="1"/>
              </p:cNvSpPr>
              <p:nvPr/>
            </p:nvSpPr>
            <p:spPr bwMode="auto">
              <a:xfrm>
                <a:off x="3072" y="3648"/>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87" name="Rectangle 83"/>
              <p:cNvSpPr>
                <a:spLocks noChangeArrowheads="1"/>
              </p:cNvSpPr>
              <p:nvPr/>
            </p:nvSpPr>
            <p:spPr bwMode="auto">
              <a:xfrm>
                <a:off x="3072" y="3792"/>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88" name="Rectangle 84"/>
              <p:cNvSpPr>
                <a:spLocks noChangeArrowheads="1"/>
              </p:cNvSpPr>
              <p:nvPr/>
            </p:nvSpPr>
            <p:spPr bwMode="auto">
              <a:xfrm>
                <a:off x="3072" y="3936"/>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grpSp>
        <p:sp>
          <p:nvSpPr>
            <p:cNvPr id="8" name="Text Box 85"/>
            <p:cNvSpPr txBox="1">
              <a:spLocks noChangeArrowheads="1"/>
            </p:cNvSpPr>
            <p:nvPr/>
          </p:nvSpPr>
          <p:spPr bwMode="auto">
            <a:xfrm>
              <a:off x="374" y="2589"/>
              <a:ext cx="473" cy="233"/>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i="1" dirty="0">
                  <a:solidFill>
                    <a:prstClr val="black"/>
                  </a:solidFill>
                  <a:latin typeface="Verdana" charset="0"/>
                  <a:ea typeface="ＭＳ Ｐゴシック"/>
                  <a:cs typeface="ＭＳ Ｐゴシック"/>
                </a:rPr>
                <a:t>ROB</a:t>
              </a:r>
            </a:p>
          </p:txBody>
        </p:sp>
      </p:grpSp>
      <p:sp>
        <p:nvSpPr>
          <p:cNvPr id="89" name="Rectangle 86"/>
          <p:cNvSpPr>
            <a:spLocks noChangeArrowheads="1"/>
          </p:cNvSpPr>
          <p:nvPr/>
        </p:nvSpPr>
        <p:spPr bwMode="auto">
          <a:xfrm>
            <a:off x="6553200" y="1955792"/>
            <a:ext cx="2895600" cy="2057400"/>
          </a:xfrm>
          <a:prstGeom prst="rect">
            <a:avLst/>
          </a:prstGeom>
          <a:noFill/>
          <a:ln w="9525">
            <a:noFill/>
            <a:miter lim="800000"/>
            <a:headEnd/>
            <a:tailEnd/>
          </a:ln>
          <a:effectLst/>
        </p:spPr>
        <p:txBody>
          <a:bodyPr>
            <a:prstTxWarp prst="textNoShape">
              <a:avLst/>
            </a:prstTxWarp>
          </a:bodyPr>
          <a:lstStyle/>
          <a:p>
            <a:pPr marL="285750" indent="-285750" eaLnBrk="1" hangingPunct="1">
              <a:lnSpc>
                <a:spcPct val="80000"/>
              </a:lnSpc>
              <a:spcBef>
                <a:spcPct val="30000"/>
              </a:spcBef>
              <a:buSzPct val="100000"/>
            </a:pPr>
            <a:r>
              <a:rPr lang="en-US" sz="2400" dirty="0">
                <a:solidFill>
                  <a:prstClr val="black"/>
                </a:solidFill>
                <a:latin typeface="Verdana" charset="0"/>
                <a:ea typeface="ＭＳ Ｐゴシック"/>
                <a:cs typeface="ＭＳ Ｐゴシック"/>
              </a:rPr>
              <a:t>ld x1, 0(x3)</a:t>
            </a:r>
          </a:p>
          <a:p>
            <a:pPr marL="285750" indent="-285750" eaLnBrk="1" hangingPunct="1">
              <a:lnSpc>
                <a:spcPct val="80000"/>
              </a:lnSpc>
              <a:spcBef>
                <a:spcPct val="30000"/>
              </a:spcBef>
              <a:buSzPct val="100000"/>
            </a:pPr>
            <a:r>
              <a:rPr lang="en-US" sz="2400" dirty="0" err="1">
                <a:solidFill>
                  <a:prstClr val="black"/>
                </a:solidFill>
                <a:latin typeface="Verdana" charset="0"/>
                <a:ea typeface="ＭＳ Ｐゴシック"/>
                <a:cs typeface="ＭＳ Ｐゴシック"/>
              </a:rPr>
              <a:t>addi</a:t>
            </a:r>
            <a:r>
              <a:rPr lang="en-US" sz="2400" dirty="0">
                <a:solidFill>
                  <a:prstClr val="black"/>
                </a:solidFill>
                <a:latin typeface="Verdana" charset="0"/>
                <a:ea typeface="ＭＳ Ｐゴシック"/>
                <a:cs typeface="ＭＳ Ｐゴシック"/>
              </a:rPr>
              <a:t> x3, x1, #4</a:t>
            </a:r>
          </a:p>
          <a:p>
            <a:pPr marL="285750" indent="-285750" eaLnBrk="1" hangingPunct="1">
              <a:lnSpc>
                <a:spcPct val="80000"/>
              </a:lnSpc>
              <a:spcBef>
                <a:spcPct val="30000"/>
              </a:spcBef>
              <a:buSzPct val="100000"/>
            </a:pPr>
            <a:r>
              <a:rPr lang="en-US" sz="2400" dirty="0">
                <a:solidFill>
                  <a:prstClr val="black"/>
                </a:solidFill>
                <a:latin typeface="Verdana" charset="0"/>
                <a:ea typeface="ＭＳ Ｐゴシック"/>
                <a:cs typeface="ＭＳ Ｐゴシック"/>
              </a:rPr>
              <a:t>sub x6, x7, x6</a:t>
            </a:r>
          </a:p>
          <a:p>
            <a:pPr marL="285750" indent="-285750" eaLnBrk="1" hangingPunct="1">
              <a:lnSpc>
                <a:spcPct val="80000"/>
              </a:lnSpc>
              <a:spcBef>
                <a:spcPct val="30000"/>
              </a:spcBef>
              <a:buSzPct val="100000"/>
            </a:pPr>
            <a:r>
              <a:rPr lang="en-US" sz="2400" dirty="0">
                <a:solidFill>
                  <a:prstClr val="black"/>
                </a:solidFill>
                <a:latin typeface="Verdana" charset="0"/>
                <a:ea typeface="ＭＳ Ｐゴシック"/>
                <a:cs typeface="ＭＳ Ｐゴシック"/>
              </a:rPr>
              <a:t>add x3, x3, x6</a:t>
            </a:r>
          </a:p>
          <a:p>
            <a:pPr marL="285750" indent="-285750" eaLnBrk="1" hangingPunct="1">
              <a:lnSpc>
                <a:spcPct val="80000"/>
              </a:lnSpc>
              <a:spcBef>
                <a:spcPct val="30000"/>
              </a:spcBef>
              <a:buSzPct val="100000"/>
            </a:pPr>
            <a:r>
              <a:rPr lang="en-US" sz="2400" dirty="0">
                <a:solidFill>
                  <a:prstClr val="black"/>
                </a:solidFill>
                <a:latin typeface="Verdana" charset="0"/>
                <a:ea typeface="ＭＳ Ｐゴシック"/>
                <a:cs typeface="ＭＳ Ｐゴシック"/>
              </a:rPr>
              <a:t>ld x6, 0(x1)</a:t>
            </a:r>
          </a:p>
        </p:txBody>
      </p:sp>
      <p:grpSp>
        <p:nvGrpSpPr>
          <p:cNvPr id="90" name="Group 87"/>
          <p:cNvGrpSpPr>
            <a:grpSpLocks/>
          </p:cNvGrpSpPr>
          <p:nvPr/>
        </p:nvGrpSpPr>
        <p:grpSpPr bwMode="auto">
          <a:xfrm>
            <a:off x="5092700" y="1269992"/>
            <a:ext cx="1273175" cy="3052763"/>
            <a:chOff x="3014" y="669"/>
            <a:chExt cx="802" cy="1923"/>
          </a:xfrm>
        </p:grpSpPr>
        <p:sp>
          <p:nvSpPr>
            <p:cNvPr id="91" name="Text Box 88"/>
            <p:cNvSpPr txBox="1">
              <a:spLocks noChangeArrowheads="1"/>
            </p:cNvSpPr>
            <p:nvPr/>
          </p:nvSpPr>
          <p:spPr bwMode="auto">
            <a:xfrm>
              <a:off x="3014" y="669"/>
              <a:ext cx="802" cy="250"/>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2000" i="1" dirty="0">
                  <a:solidFill>
                    <a:prstClr val="black"/>
                  </a:solidFill>
                  <a:latin typeface="Verdana" charset="0"/>
                  <a:ea typeface="ＭＳ Ｐゴシック"/>
                  <a:cs typeface="ＭＳ Ｐゴシック"/>
                </a:rPr>
                <a:t>Free List</a:t>
              </a:r>
            </a:p>
          </p:txBody>
        </p:sp>
        <p:sp>
          <p:nvSpPr>
            <p:cNvPr id="92" name="Rectangle 89"/>
            <p:cNvSpPr>
              <a:spLocks noChangeArrowheads="1"/>
            </p:cNvSpPr>
            <p:nvPr/>
          </p:nvSpPr>
          <p:spPr bwMode="auto">
            <a:xfrm>
              <a:off x="3168" y="1632"/>
              <a:ext cx="430"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93" name="Rectangle 90"/>
            <p:cNvSpPr>
              <a:spLocks noChangeArrowheads="1"/>
            </p:cNvSpPr>
            <p:nvPr/>
          </p:nvSpPr>
          <p:spPr bwMode="auto">
            <a:xfrm>
              <a:off x="3168" y="1776"/>
              <a:ext cx="430"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94" name="Rectangle 91"/>
            <p:cNvSpPr>
              <a:spLocks noChangeArrowheads="1"/>
            </p:cNvSpPr>
            <p:nvPr/>
          </p:nvSpPr>
          <p:spPr bwMode="auto">
            <a:xfrm>
              <a:off x="3168" y="1920"/>
              <a:ext cx="430"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95" name="Rectangle 92"/>
            <p:cNvSpPr>
              <a:spLocks noChangeArrowheads="1"/>
            </p:cNvSpPr>
            <p:nvPr/>
          </p:nvSpPr>
          <p:spPr bwMode="auto">
            <a:xfrm>
              <a:off x="3168" y="912"/>
              <a:ext cx="430"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P0</a:t>
              </a:r>
            </a:p>
          </p:txBody>
        </p:sp>
        <p:sp>
          <p:nvSpPr>
            <p:cNvPr id="96" name="Rectangle 93"/>
            <p:cNvSpPr>
              <a:spLocks noChangeArrowheads="1"/>
            </p:cNvSpPr>
            <p:nvPr/>
          </p:nvSpPr>
          <p:spPr bwMode="auto">
            <a:xfrm>
              <a:off x="3170" y="2448"/>
              <a:ext cx="430"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97" name="Rectangle 94"/>
            <p:cNvSpPr>
              <a:spLocks noChangeArrowheads="1"/>
            </p:cNvSpPr>
            <p:nvPr/>
          </p:nvSpPr>
          <p:spPr bwMode="auto">
            <a:xfrm>
              <a:off x="3168" y="1056"/>
              <a:ext cx="430"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P1</a:t>
              </a:r>
            </a:p>
          </p:txBody>
        </p:sp>
        <p:sp>
          <p:nvSpPr>
            <p:cNvPr id="98" name="Rectangle 95"/>
            <p:cNvSpPr>
              <a:spLocks noChangeArrowheads="1"/>
            </p:cNvSpPr>
            <p:nvPr/>
          </p:nvSpPr>
          <p:spPr bwMode="auto">
            <a:xfrm>
              <a:off x="3168" y="1200"/>
              <a:ext cx="430"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P3</a:t>
              </a:r>
            </a:p>
          </p:txBody>
        </p:sp>
        <p:sp>
          <p:nvSpPr>
            <p:cNvPr id="99" name="Rectangle 96"/>
            <p:cNvSpPr>
              <a:spLocks noChangeArrowheads="1"/>
            </p:cNvSpPr>
            <p:nvPr/>
          </p:nvSpPr>
          <p:spPr bwMode="auto">
            <a:xfrm>
              <a:off x="3168" y="1344"/>
              <a:ext cx="430"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P2</a:t>
              </a:r>
            </a:p>
          </p:txBody>
        </p:sp>
        <p:sp>
          <p:nvSpPr>
            <p:cNvPr id="100" name="Rectangle 97"/>
            <p:cNvSpPr>
              <a:spLocks noChangeArrowheads="1"/>
            </p:cNvSpPr>
            <p:nvPr/>
          </p:nvSpPr>
          <p:spPr bwMode="auto">
            <a:xfrm>
              <a:off x="3168" y="1488"/>
              <a:ext cx="430"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P4</a:t>
              </a:r>
            </a:p>
          </p:txBody>
        </p:sp>
        <p:sp>
          <p:nvSpPr>
            <p:cNvPr id="101" name="Line 98"/>
            <p:cNvSpPr>
              <a:spLocks noChangeShapeType="1"/>
            </p:cNvSpPr>
            <p:nvPr/>
          </p:nvSpPr>
          <p:spPr bwMode="auto">
            <a:xfrm>
              <a:off x="3168" y="2064"/>
              <a:ext cx="0" cy="384"/>
            </a:xfrm>
            <a:prstGeom prst="line">
              <a:avLst/>
            </a:prstGeom>
            <a:noFill/>
            <a:ln w="19050">
              <a:solidFill>
                <a:schemeClr val="tx2"/>
              </a:solidFill>
              <a:prstDash val="sysDot"/>
              <a:round/>
              <a:headEnd/>
              <a:tailEnd/>
            </a:ln>
            <a:effectLst/>
          </p:spPr>
          <p:txBody>
            <a:bodyP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102" name="Line 99"/>
            <p:cNvSpPr>
              <a:spLocks noChangeShapeType="1"/>
            </p:cNvSpPr>
            <p:nvPr/>
          </p:nvSpPr>
          <p:spPr bwMode="auto">
            <a:xfrm>
              <a:off x="3598" y="2064"/>
              <a:ext cx="0" cy="384"/>
            </a:xfrm>
            <a:prstGeom prst="line">
              <a:avLst/>
            </a:prstGeom>
            <a:noFill/>
            <a:ln w="19050">
              <a:solidFill>
                <a:schemeClr val="tx2"/>
              </a:solidFill>
              <a:prstDash val="sysDot"/>
              <a:round/>
              <a:headEnd/>
              <a:tailEnd/>
            </a:ln>
            <a:effectLst/>
          </p:spPr>
          <p:txBody>
            <a:bodyP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grpSp>
      <p:grpSp>
        <p:nvGrpSpPr>
          <p:cNvPr id="103" name="Group 100"/>
          <p:cNvGrpSpPr>
            <a:grpSpLocks/>
          </p:cNvGrpSpPr>
          <p:nvPr/>
        </p:nvGrpSpPr>
        <p:grpSpPr bwMode="auto">
          <a:xfrm>
            <a:off x="2744788" y="1193792"/>
            <a:ext cx="2135187" cy="3186113"/>
            <a:chOff x="1535" y="621"/>
            <a:chExt cx="1345" cy="2007"/>
          </a:xfrm>
        </p:grpSpPr>
        <p:grpSp>
          <p:nvGrpSpPr>
            <p:cNvPr id="104" name="Group 101"/>
            <p:cNvGrpSpPr>
              <a:grpSpLocks/>
            </p:cNvGrpSpPr>
            <p:nvPr/>
          </p:nvGrpSpPr>
          <p:grpSpPr bwMode="auto">
            <a:xfrm>
              <a:off x="1535" y="1581"/>
              <a:ext cx="1153" cy="231"/>
              <a:chOff x="1679" y="1533"/>
              <a:chExt cx="1153" cy="231"/>
            </a:xfrm>
          </p:grpSpPr>
          <p:sp>
            <p:nvSpPr>
              <p:cNvPr id="147" name="Rectangle 102"/>
              <p:cNvSpPr>
                <a:spLocks noChangeArrowheads="1"/>
              </p:cNvSpPr>
              <p:nvPr/>
            </p:nvSpPr>
            <p:spPr bwMode="auto">
              <a:xfrm>
                <a:off x="1968" y="1584"/>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r>
                  <a:rPr lang="en-US" sz="1800" dirty="0">
                    <a:solidFill>
                      <a:prstClr val="black"/>
                    </a:solidFill>
                    <a:latin typeface="Verdana" charset="0"/>
                    <a:ea typeface="ＭＳ Ｐゴシック"/>
                    <a:cs typeface="ＭＳ Ｐゴシック"/>
                  </a:rPr>
                  <a:t>&lt;x6&gt;</a:t>
                </a:r>
              </a:p>
            </p:txBody>
          </p:sp>
          <p:sp>
            <p:nvSpPr>
              <p:cNvPr id="148" name="Text Box 103"/>
              <p:cNvSpPr txBox="1">
                <a:spLocks noChangeArrowheads="1"/>
              </p:cNvSpPr>
              <p:nvPr/>
            </p:nvSpPr>
            <p:spPr bwMode="auto">
              <a:xfrm>
                <a:off x="1679" y="1533"/>
                <a:ext cx="294"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P5</a:t>
                </a:r>
              </a:p>
            </p:txBody>
          </p:sp>
        </p:grpSp>
        <p:grpSp>
          <p:nvGrpSpPr>
            <p:cNvPr id="105" name="Group 104"/>
            <p:cNvGrpSpPr>
              <a:grpSpLocks/>
            </p:cNvGrpSpPr>
            <p:nvPr/>
          </p:nvGrpSpPr>
          <p:grpSpPr bwMode="auto">
            <a:xfrm>
              <a:off x="1535" y="1725"/>
              <a:ext cx="1153" cy="231"/>
              <a:chOff x="1679" y="1677"/>
              <a:chExt cx="1153" cy="231"/>
            </a:xfrm>
          </p:grpSpPr>
          <p:sp>
            <p:nvSpPr>
              <p:cNvPr id="145" name="Rectangle 105"/>
              <p:cNvSpPr>
                <a:spLocks noChangeArrowheads="1"/>
              </p:cNvSpPr>
              <p:nvPr/>
            </p:nvSpPr>
            <p:spPr bwMode="auto">
              <a:xfrm>
                <a:off x="1968" y="1728"/>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r>
                  <a:rPr lang="en-US" sz="1800" dirty="0">
                    <a:solidFill>
                      <a:prstClr val="black"/>
                    </a:solidFill>
                    <a:latin typeface="Verdana" charset="0"/>
                    <a:ea typeface="ＭＳ Ｐゴシック"/>
                    <a:cs typeface="ＭＳ Ｐゴシック"/>
                  </a:rPr>
                  <a:t>&lt;x7&gt;</a:t>
                </a:r>
              </a:p>
            </p:txBody>
          </p:sp>
          <p:sp>
            <p:nvSpPr>
              <p:cNvPr id="146" name="Text Box 106"/>
              <p:cNvSpPr txBox="1">
                <a:spLocks noChangeArrowheads="1"/>
              </p:cNvSpPr>
              <p:nvPr/>
            </p:nvSpPr>
            <p:spPr bwMode="auto">
              <a:xfrm>
                <a:off x="1679" y="1677"/>
                <a:ext cx="294"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P6</a:t>
                </a:r>
              </a:p>
            </p:txBody>
          </p:sp>
        </p:grpSp>
        <p:grpSp>
          <p:nvGrpSpPr>
            <p:cNvPr id="106" name="Group 107"/>
            <p:cNvGrpSpPr>
              <a:grpSpLocks/>
            </p:cNvGrpSpPr>
            <p:nvPr/>
          </p:nvGrpSpPr>
          <p:grpSpPr bwMode="auto">
            <a:xfrm>
              <a:off x="1535" y="1869"/>
              <a:ext cx="1153" cy="231"/>
              <a:chOff x="1679" y="1821"/>
              <a:chExt cx="1153" cy="231"/>
            </a:xfrm>
          </p:grpSpPr>
          <p:sp>
            <p:nvSpPr>
              <p:cNvPr id="143" name="Rectangle 108"/>
              <p:cNvSpPr>
                <a:spLocks noChangeArrowheads="1"/>
              </p:cNvSpPr>
              <p:nvPr/>
            </p:nvSpPr>
            <p:spPr bwMode="auto">
              <a:xfrm>
                <a:off x="1968" y="1872"/>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r>
                  <a:rPr lang="en-US" sz="1800" dirty="0">
                    <a:solidFill>
                      <a:prstClr val="black"/>
                    </a:solidFill>
                    <a:latin typeface="Verdana" charset="0"/>
                    <a:ea typeface="ＭＳ Ｐゴシック"/>
                    <a:cs typeface="ＭＳ Ｐゴシック"/>
                  </a:rPr>
                  <a:t>&lt;x3&gt;</a:t>
                </a:r>
              </a:p>
            </p:txBody>
          </p:sp>
          <p:sp>
            <p:nvSpPr>
              <p:cNvPr id="144" name="Text Box 109"/>
              <p:cNvSpPr txBox="1">
                <a:spLocks noChangeArrowheads="1"/>
              </p:cNvSpPr>
              <p:nvPr/>
            </p:nvSpPr>
            <p:spPr bwMode="auto">
              <a:xfrm>
                <a:off x="1679" y="1821"/>
                <a:ext cx="294"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P7</a:t>
                </a:r>
              </a:p>
            </p:txBody>
          </p:sp>
        </p:grpSp>
        <p:grpSp>
          <p:nvGrpSpPr>
            <p:cNvPr id="107" name="Group 110"/>
            <p:cNvGrpSpPr>
              <a:grpSpLocks/>
            </p:cNvGrpSpPr>
            <p:nvPr/>
          </p:nvGrpSpPr>
          <p:grpSpPr bwMode="auto">
            <a:xfrm>
              <a:off x="1535" y="861"/>
              <a:ext cx="1153" cy="231"/>
              <a:chOff x="1679" y="813"/>
              <a:chExt cx="1153" cy="231"/>
            </a:xfrm>
          </p:grpSpPr>
          <p:sp>
            <p:nvSpPr>
              <p:cNvPr id="141" name="Rectangle 111"/>
              <p:cNvSpPr>
                <a:spLocks noChangeArrowheads="1"/>
              </p:cNvSpPr>
              <p:nvPr/>
            </p:nvSpPr>
            <p:spPr bwMode="auto">
              <a:xfrm>
                <a:off x="1968" y="864"/>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42" name="Text Box 112"/>
              <p:cNvSpPr txBox="1">
                <a:spLocks noChangeArrowheads="1"/>
              </p:cNvSpPr>
              <p:nvPr/>
            </p:nvSpPr>
            <p:spPr bwMode="auto">
              <a:xfrm>
                <a:off x="1679" y="813"/>
                <a:ext cx="294"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P0</a:t>
                </a:r>
              </a:p>
            </p:txBody>
          </p:sp>
        </p:grpSp>
        <p:grpSp>
          <p:nvGrpSpPr>
            <p:cNvPr id="108" name="Group 113"/>
            <p:cNvGrpSpPr>
              <a:grpSpLocks/>
            </p:cNvGrpSpPr>
            <p:nvPr/>
          </p:nvGrpSpPr>
          <p:grpSpPr bwMode="auto">
            <a:xfrm>
              <a:off x="1539" y="2397"/>
              <a:ext cx="1153" cy="231"/>
              <a:chOff x="1683" y="2349"/>
              <a:chExt cx="1153" cy="231"/>
            </a:xfrm>
          </p:grpSpPr>
          <p:sp>
            <p:nvSpPr>
              <p:cNvPr id="139" name="Rectangle 114"/>
              <p:cNvSpPr>
                <a:spLocks noChangeArrowheads="1"/>
              </p:cNvSpPr>
              <p:nvPr/>
            </p:nvSpPr>
            <p:spPr bwMode="auto">
              <a:xfrm>
                <a:off x="1972" y="2400"/>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40" name="Text Box 115"/>
              <p:cNvSpPr txBox="1">
                <a:spLocks noChangeArrowheads="1"/>
              </p:cNvSpPr>
              <p:nvPr/>
            </p:nvSpPr>
            <p:spPr bwMode="auto">
              <a:xfrm>
                <a:off x="1683" y="2349"/>
                <a:ext cx="294"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Pn</a:t>
                </a:r>
              </a:p>
            </p:txBody>
          </p:sp>
        </p:grpSp>
        <p:grpSp>
          <p:nvGrpSpPr>
            <p:cNvPr id="109" name="Group 116"/>
            <p:cNvGrpSpPr>
              <a:grpSpLocks/>
            </p:cNvGrpSpPr>
            <p:nvPr/>
          </p:nvGrpSpPr>
          <p:grpSpPr bwMode="auto">
            <a:xfrm>
              <a:off x="1535" y="1005"/>
              <a:ext cx="1153" cy="231"/>
              <a:chOff x="1679" y="957"/>
              <a:chExt cx="1153" cy="231"/>
            </a:xfrm>
          </p:grpSpPr>
          <p:sp>
            <p:nvSpPr>
              <p:cNvPr id="137" name="Rectangle 117"/>
              <p:cNvSpPr>
                <a:spLocks noChangeArrowheads="1"/>
              </p:cNvSpPr>
              <p:nvPr/>
            </p:nvSpPr>
            <p:spPr bwMode="auto">
              <a:xfrm>
                <a:off x="1968" y="1008"/>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38" name="Text Box 118"/>
              <p:cNvSpPr txBox="1">
                <a:spLocks noChangeArrowheads="1"/>
              </p:cNvSpPr>
              <p:nvPr/>
            </p:nvSpPr>
            <p:spPr bwMode="auto">
              <a:xfrm>
                <a:off x="1679" y="957"/>
                <a:ext cx="294"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P1</a:t>
                </a:r>
              </a:p>
            </p:txBody>
          </p:sp>
        </p:grpSp>
        <p:grpSp>
          <p:nvGrpSpPr>
            <p:cNvPr id="110" name="Group 119"/>
            <p:cNvGrpSpPr>
              <a:grpSpLocks/>
            </p:cNvGrpSpPr>
            <p:nvPr/>
          </p:nvGrpSpPr>
          <p:grpSpPr bwMode="auto">
            <a:xfrm>
              <a:off x="1535" y="1149"/>
              <a:ext cx="1153" cy="231"/>
              <a:chOff x="1679" y="1101"/>
              <a:chExt cx="1153" cy="231"/>
            </a:xfrm>
          </p:grpSpPr>
          <p:sp>
            <p:nvSpPr>
              <p:cNvPr id="135" name="Rectangle 120"/>
              <p:cNvSpPr>
                <a:spLocks noChangeArrowheads="1"/>
              </p:cNvSpPr>
              <p:nvPr/>
            </p:nvSpPr>
            <p:spPr bwMode="auto">
              <a:xfrm>
                <a:off x="1968" y="1152"/>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36" name="Text Box 121"/>
              <p:cNvSpPr txBox="1">
                <a:spLocks noChangeArrowheads="1"/>
              </p:cNvSpPr>
              <p:nvPr/>
            </p:nvSpPr>
            <p:spPr bwMode="auto">
              <a:xfrm>
                <a:off x="1679" y="1101"/>
                <a:ext cx="294"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P2</a:t>
                </a:r>
              </a:p>
            </p:txBody>
          </p:sp>
        </p:grpSp>
        <p:grpSp>
          <p:nvGrpSpPr>
            <p:cNvPr id="111" name="Group 122"/>
            <p:cNvGrpSpPr>
              <a:grpSpLocks/>
            </p:cNvGrpSpPr>
            <p:nvPr/>
          </p:nvGrpSpPr>
          <p:grpSpPr bwMode="auto">
            <a:xfrm>
              <a:off x="1535" y="1293"/>
              <a:ext cx="1153" cy="231"/>
              <a:chOff x="1679" y="1245"/>
              <a:chExt cx="1153" cy="231"/>
            </a:xfrm>
          </p:grpSpPr>
          <p:sp>
            <p:nvSpPr>
              <p:cNvPr id="133" name="Rectangle 123"/>
              <p:cNvSpPr>
                <a:spLocks noChangeArrowheads="1"/>
              </p:cNvSpPr>
              <p:nvPr/>
            </p:nvSpPr>
            <p:spPr bwMode="auto">
              <a:xfrm>
                <a:off x="1968" y="1296"/>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34" name="Text Box 124"/>
              <p:cNvSpPr txBox="1">
                <a:spLocks noChangeArrowheads="1"/>
              </p:cNvSpPr>
              <p:nvPr/>
            </p:nvSpPr>
            <p:spPr bwMode="auto">
              <a:xfrm>
                <a:off x="1679" y="1245"/>
                <a:ext cx="294"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P3</a:t>
                </a:r>
              </a:p>
            </p:txBody>
          </p:sp>
        </p:grpSp>
        <p:grpSp>
          <p:nvGrpSpPr>
            <p:cNvPr id="112" name="Group 125"/>
            <p:cNvGrpSpPr>
              <a:grpSpLocks/>
            </p:cNvGrpSpPr>
            <p:nvPr/>
          </p:nvGrpSpPr>
          <p:grpSpPr bwMode="auto">
            <a:xfrm>
              <a:off x="1535" y="1437"/>
              <a:ext cx="1153" cy="231"/>
              <a:chOff x="1679" y="1389"/>
              <a:chExt cx="1153" cy="231"/>
            </a:xfrm>
          </p:grpSpPr>
          <p:sp>
            <p:nvSpPr>
              <p:cNvPr id="131" name="Rectangle 126"/>
              <p:cNvSpPr>
                <a:spLocks noChangeArrowheads="1"/>
              </p:cNvSpPr>
              <p:nvPr/>
            </p:nvSpPr>
            <p:spPr bwMode="auto">
              <a:xfrm>
                <a:off x="1968" y="1440"/>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32" name="Text Box 127"/>
              <p:cNvSpPr txBox="1">
                <a:spLocks noChangeArrowheads="1"/>
              </p:cNvSpPr>
              <p:nvPr/>
            </p:nvSpPr>
            <p:spPr bwMode="auto">
              <a:xfrm>
                <a:off x="1679" y="1389"/>
                <a:ext cx="294"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P4</a:t>
                </a:r>
              </a:p>
            </p:txBody>
          </p:sp>
        </p:grpSp>
        <p:sp>
          <p:nvSpPr>
            <p:cNvPr id="113" name="Line 128"/>
            <p:cNvSpPr>
              <a:spLocks noChangeShapeType="1"/>
            </p:cNvSpPr>
            <p:nvPr/>
          </p:nvSpPr>
          <p:spPr bwMode="auto">
            <a:xfrm>
              <a:off x="1824" y="2064"/>
              <a:ext cx="0" cy="384"/>
            </a:xfrm>
            <a:prstGeom prst="line">
              <a:avLst/>
            </a:prstGeom>
            <a:noFill/>
            <a:ln w="19050">
              <a:solidFill>
                <a:schemeClr val="tx2"/>
              </a:solidFill>
              <a:prstDash val="sysDot"/>
              <a:round/>
              <a:headEnd/>
              <a:tailEnd/>
            </a:ln>
            <a:effectLst/>
          </p:spPr>
          <p:txBody>
            <a:bodyP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114" name="Line 129"/>
            <p:cNvSpPr>
              <a:spLocks noChangeShapeType="1"/>
            </p:cNvSpPr>
            <p:nvPr/>
          </p:nvSpPr>
          <p:spPr bwMode="auto">
            <a:xfrm>
              <a:off x="2688" y="2064"/>
              <a:ext cx="0" cy="384"/>
            </a:xfrm>
            <a:prstGeom prst="line">
              <a:avLst/>
            </a:prstGeom>
            <a:noFill/>
            <a:ln w="19050">
              <a:solidFill>
                <a:schemeClr val="tx2"/>
              </a:solidFill>
              <a:prstDash val="sysDot"/>
              <a:round/>
              <a:headEnd/>
              <a:tailEnd/>
            </a:ln>
            <a:effectLst/>
          </p:spPr>
          <p:txBody>
            <a:bodyP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115" name="Text Box 130"/>
            <p:cNvSpPr txBox="1">
              <a:spLocks noChangeArrowheads="1"/>
            </p:cNvSpPr>
            <p:nvPr/>
          </p:nvSpPr>
          <p:spPr bwMode="auto">
            <a:xfrm>
              <a:off x="1631" y="621"/>
              <a:ext cx="1205" cy="250"/>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2000" i="1" dirty="0">
                  <a:solidFill>
                    <a:prstClr val="black"/>
                  </a:solidFill>
                  <a:latin typeface="Verdana" charset="0"/>
                  <a:ea typeface="ＭＳ Ｐゴシック"/>
                  <a:cs typeface="ＭＳ Ｐゴシック"/>
                </a:rPr>
                <a:t>Physical </a:t>
              </a:r>
              <a:r>
                <a:rPr lang="en-US" sz="2000" i="1" dirty="0" err="1">
                  <a:solidFill>
                    <a:prstClr val="black"/>
                  </a:solidFill>
                  <a:latin typeface="Verdana" charset="0"/>
                  <a:ea typeface="ＭＳ Ｐゴシック"/>
                  <a:cs typeface="ＭＳ Ｐゴシック"/>
                </a:rPr>
                <a:t>Regs</a:t>
              </a:r>
              <a:endParaRPr lang="en-US" sz="2000" i="1" dirty="0">
                <a:solidFill>
                  <a:prstClr val="black"/>
                </a:solidFill>
                <a:latin typeface="Verdana" charset="0"/>
                <a:ea typeface="ＭＳ Ｐゴシック"/>
                <a:cs typeface="ＭＳ Ｐゴシック"/>
              </a:endParaRPr>
            </a:p>
          </p:txBody>
        </p:sp>
        <p:sp>
          <p:nvSpPr>
            <p:cNvPr id="116" name="Rectangle 131"/>
            <p:cNvSpPr>
              <a:spLocks noChangeArrowheads="1"/>
            </p:cNvSpPr>
            <p:nvPr/>
          </p:nvSpPr>
          <p:spPr bwMode="auto">
            <a:xfrm>
              <a:off x="2688" y="1632"/>
              <a:ext cx="191" cy="144"/>
            </a:xfrm>
            <a:prstGeom prst="rect">
              <a:avLst/>
            </a:prstGeom>
            <a:noFill/>
            <a:ln w="19050">
              <a:solidFill>
                <a:schemeClr val="tx2"/>
              </a:solidFill>
              <a:miter lim="800000"/>
              <a:headEnd/>
              <a:tailEnd/>
            </a:ln>
            <a:effectLst/>
          </p:spPr>
          <p:txBody>
            <a:bodyPr lIns="0" tIns="0" rIns="0" bIns="0"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a:t>
              </a:r>
            </a:p>
          </p:txBody>
        </p:sp>
        <p:sp>
          <p:nvSpPr>
            <p:cNvPr id="117" name="Rectangle 132"/>
            <p:cNvSpPr>
              <a:spLocks noChangeArrowheads="1"/>
            </p:cNvSpPr>
            <p:nvPr/>
          </p:nvSpPr>
          <p:spPr bwMode="auto">
            <a:xfrm>
              <a:off x="2688" y="1776"/>
              <a:ext cx="191" cy="144"/>
            </a:xfrm>
            <a:prstGeom prst="rect">
              <a:avLst/>
            </a:prstGeom>
            <a:noFill/>
            <a:ln w="19050">
              <a:solidFill>
                <a:schemeClr val="tx2"/>
              </a:solidFill>
              <a:miter lim="800000"/>
              <a:headEnd/>
              <a:tailEnd/>
            </a:ln>
            <a:effectLst/>
          </p:spPr>
          <p:txBody>
            <a:bodyPr lIns="0" tIns="0" rIns="0" bIns="0"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a:t>
              </a:r>
            </a:p>
          </p:txBody>
        </p:sp>
        <p:sp>
          <p:nvSpPr>
            <p:cNvPr id="118" name="Rectangle 133"/>
            <p:cNvSpPr>
              <a:spLocks noChangeArrowheads="1"/>
            </p:cNvSpPr>
            <p:nvPr/>
          </p:nvSpPr>
          <p:spPr bwMode="auto">
            <a:xfrm>
              <a:off x="2688" y="1920"/>
              <a:ext cx="191" cy="144"/>
            </a:xfrm>
            <a:prstGeom prst="rect">
              <a:avLst/>
            </a:prstGeom>
            <a:noFill/>
            <a:ln w="19050">
              <a:solidFill>
                <a:schemeClr val="tx2"/>
              </a:solidFill>
              <a:miter lim="800000"/>
              <a:headEnd/>
              <a:tailEnd/>
            </a:ln>
            <a:effectLst/>
          </p:spPr>
          <p:txBody>
            <a:bodyPr lIns="0" tIns="0" rIns="0" bIns="0"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a:t>
              </a:r>
            </a:p>
          </p:txBody>
        </p:sp>
        <p:sp>
          <p:nvSpPr>
            <p:cNvPr id="119" name="Rectangle 134"/>
            <p:cNvSpPr>
              <a:spLocks noChangeArrowheads="1"/>
            </p:cNvSpPr>
            <p:nvPr/>
          </p:nvSpPr>
          <p:spPr bwMode="auto">
            <a:xfrm>
              <a:off x="2688" y="912"/>
              <a:ext cx="191"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20" name="Rectangle 135"/>
            <p:cNvSpPr>
              <a:spLocks noChangeArrowheads="1"/>
            </p:cNvSpPr>
            <p:nvPr/>
          </p:nvSpPr>
          <p:spPr bwMode="auto">
            <a:xfrm>
              <a:off x="2689" y="2448"/>
              <a:ext cx="191"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21" name="Rectangle 136"/>
            <p:cNvSpPr>
              <a:spLocks noChangeArrowheads="1"/>
            </p:cNvSpPr>
            <p:nvPr/>
          </p:nvSpPr>
          <p:spPr bwMode="auto">
            <a:xfrm>
              <a:off x="2688" y="1056"/>
              <a:ext cx="191"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22" name="Rectangle 137"/>
            <p:cNvSpPr>
              <a:spLocks noChangeArrowheads="1"/>
            </p:cNvSpPr>
            <p:nvPr/>
          </p:nvSpPr>
          <p:spPr bwMode="auto">
            <a:xfrm>
              <a:off x="2688" y="1200"/>
              <a:ext cx="191"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23" name="Rectangle 138"/>
            <p:cNvSpPr>
              <a:spLocks noChangeArrowheads="1"/>
            </p:cNvSpPr>
            <p:nvPr/>
          </p:nvSpPr>
          <p:spPr bwMode="auto">
            <a:xfrm>
              <a:off x="2688" y="1344"/>
              <a:ext cx="191"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24" name="Rectangle 139"/>
            <p:cNvSpPr>
              <a:spLocks noChangeArrowheads="1"/>
            </p:cNvSpPr>
            <p:nvPr/>
          </p:nvSpPr>
          <p:spPr bwMode="auto">
            <a:xfrm>
              <a:off x="2688" y="1488"/>
              <a:ext cx="191"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25" name="Line 140"/>
            <p:cNvSpPr>
              <a:spLocks noChangeShapeType="1"/>
            </p:cNvSpPr>
            <p:nvPr/>
          </p:nvSpPr>
          <p:spPr bwMode="auto">
            <a:xfrm>
              <a:off x="2688" y="2064"/>
              <a:ext cx="0" cy="384"/>
            </a:xfrm>
            <a:prstGeom prst="line">
              <a:avLst/>
            </a:prstGeom>
            <a:noFill/>
            <a:ln w="19050">
              <a:solidFill>
                <a:schemeClr val="tx2"/>
              </a:solidFill>
              <a:prstDash val="sysDot"/>
              <a:round/>
              <a:headEnd/>
              <a:tailEnd/>
            </a:ln>
            <a:effectLst/>
          </p:spPr>
          <p:txBody>
            <a:bodyP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126" name="Line 141"/>
            <p:cNvSpPr>
              <a:spLocks noChangeShapeType="1"/>
            </p:cNvSpPr>
            <p:nvPr/>
          </p:nvSpPr>
          <p:spPr bwMode="auto">
            <a:xfrm>
              <a:off x="2879" y="2064"/>
              <a:ext cx="0" cy="384"/>
            </a:xfrm>
            <a:prstGeom prst="line">
              <a:avLst/>
            </a:prstGeom>
            <a:noFill/>
            <a:ln w="19050">
              <a:solidFill>
                <a:schemeClr val="tx2"/>
              </a:solidFill>
              <a:prstDash val="sysDot"/>
              <a:round/>
              <a:headEnd/>
              <a:tailEnd/>
            </a:ln>
            <a:effectLst/>
          </p:spPr>
          <p:txBody>
            <a:bodyP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grpSp>
          <p:nvGrpSpPr>
            <p:cNvPr id="127" name="Group 142"/>
            <p:cNvGrpSpPr>
              <a:grpSpLocks/>
            </p:cNvGrpSpPr>
            <p:nvPr/>
          </p:nvGrpSpPr>
          <p:grpSpPr bwMode="auto">
            <a:xfrm>
              <a:off x="1535" y="2013"/>
              <a:ext cx="1153" cy="231"/>
              <a:chOff x="1679" y="1821"/>
              <a:chExt cx="1153" cy="231"/>
            </a:xfrm>
          </p:grpSpPr>
          <p:sp>
            <p:nvSpPr>
              <p:cNvPr id="129" name="Rectangle 143"/>
              <p:cNvSpPr>
                <a:spLocks noChangeArrowheads="1"/>
              </p:cNvSpPr>
              <p:nvPr/>
            </p:nvSpPr>
            <p:spPr bwMode="auto">
              <a:xfrm>
                <a:off x="1968" y="1872"/>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r>
                  <a:rPr lang="en-US" sz="1800" dirty="0">
                    <a:solidFill>
                      <a:prstClr val="black"/>
                    </a:solidFill>
                    <a:latin typeface="Verdana" charset="0"/>
                    <a:ea typeface="ＭＳ Ｐゴシック"/>
                    <a:cs typeface="ＭＳ Ｐゴシック"/>
                  </a:rPr>
                  <a:t>&lt;x1&gt;</a:t>
                </a:r>
              </a:p>
            </p:txBody>
          </p:sp>
          <p:sp>
            <p:nvSpPr>
              <p:cNvPr id="130" name="Text Box 144"/>
              <p:cNvSpPr txBox="1">
                <a:spLocks noChangeArrowheads="1"/>
              </p:cNvSpPr>
              <p:nvPr/>
            </p:nvSpPr>
            <p:spPr bwMode="auto">
              <a:xfrm>
                <a:off x="1679" y="1821"/>
                <a:ext cx="294"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P8</a:t>
                </a:r>
              </a:p>
            </p:txBody>
          </p:sp>
        </p:grpSp>
        <p:sp>
          <p:nvSpPr>
            <p:cNvPr id="128" name="Rectangle 145"/>
            <p:cNvSpPr>
              <a:spLocks noChangeArrowheads="1"/>
            </p:cNvSpPr>
            <p:nvPr/>
          </p:nvSpPr>
          <p:spPr bwMode="auto">
            <a:xfrm>
              <a:off x="2688" y="2064"/>
              <a:ext cx="191" cy="144"/>
            </a:xfrm>
            <a:prstGeom prst="rect">
              <a:avLst/>
            </a:prstGeom>
            <a:noFill/>
            <a:ln w="19050">
              <a:solidFill>
                <a:schemeClr val="tx2"/>
              </a:solidFill>
              <a:miter lim="800000"/>
              <a:headEnd/>
              <a:tailEnd/>
            </a:ln>
            <a:effectLst/>
          </p:spPr>
          <p:txBody>
            <a:bodyPr lIns="0" tIns="0" rIns="0" bIns="0"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a:t>
              </a:r>
              <a:endParaRPr lang="en-US" sz="1800" dirty="0">
                <a:solidFill>
                  <a:prstClr val="black"/>
                </a:solidFill>
                <a:latin typeface="Verdana" charset="0"/>
                <a:ea typeface="ＭＳ Ｐゴシック"/>
                <a:cs typeface="ＭＳ Ｐゴシック"/>
              </a:endParaRPr>
            </a:p>
          </p:txBody>
        </p:sp>
      </p:grpSp>
      <p:sp>
        <p:nvSpPr>
          <p:cNvPr id="149" name="Line 146"/>
          <p:cNvSpPr>
            <a:spLocks noChangeShapeType="1"/>
          </p:cNvSpPr>
          <p:nvPr/>
        </p:nvSpPr>
        <p:spPr bwMode="auto">
          <a:xfrm>
            <a:off x="6251575" y="3713155"/>
            <a:ext cx="304800" cy="0"/>
          </a:xfrm>
          <a:prstGeom prst="line">
            <a:avLst/>
          </a:prstGeom>
          <a:noFill/>
          <a:ln w="57150">
            <a:solidFill>
              <a:schemeClr val="hlink"/>
            </a:solidFill>
            <a:round/>
            <a:headEnd/>
            <a:tailEnd type="triangle" w="med" len="me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grpSp>
        <p:nvGrpSpPr>
          <p:cNvPr id="150" name="Group 147"/>
          <p:cNvGrpSpPr>
            <a:grpSpLocks/>
          </p:cNvGrpSpPr>
          <p:nvPr/>
        </p:nvGrpSpPr>
        <p:grpSpPr bwMode="auto">
          <a:xfrm>
            <a:off x="5337175" y="1655755"/>
            <a:ext cx="685800" cy="228600"/>
            <a:chOff x="3168" y="912"/>
            <a:chExt cx="432" cy="144"/>
          </a:xfrm>
        </p:grpSpPr>
        <p:sp>
          <p:nvSpPr>
            <p:cNvPr id="151" name="Line 148"/>
            <p:cNvSpPr>
              <a:spLocks noChangeShapeType="1"/>
            </p:cNvSpPr>
            <p:nvPr/>
          </p:nvSpPr>
          <p:spPr bwMode="auto">
            <a:xfrm>
              <a:off x="3168" y="912"/>
              <a:ext cx="432" cy="144"/>
            </a:xfrm>
            <a:prstGeom prst="line">
              <a:avLst/>
            </a:prstGeom>
            <a:noFill/>
            <a:ln w="381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152" name="Line 149"/>
            <p:cNvSpPr>
              <a:spLocks noChangeShapeType="1"/>
            </p:cNvSpPr>
            <p:nvPr/>
          </p:nvSpPr>
          <p:spPr bwMode="auto">
            <a:xfrm flipV="1">
              <a:off x="3168" y="912"/>
              <a:ext cx="432" cy="144"/>
            </a:xfrm>
            <a:prstGeom prst="line">
              <a:avLst/>
            </a:prstGeom>
            <a:noFill/>
            <a:ln w="381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grpSp>
      <p:sp>
        <p:nvSpPr>
          <p:cNvPr id="153" name="Text Box 150"/>
          <p:cNvSpPr txBox="1">
            <a:spLocks noChangeArrowheads="1"/>
          </p:cNvSpPr>
          <p:nvPr/>
        </p:nvSpPr>
        <p:spPr bwMode="auto">
          <a:xfrm>
            <a:off x="536575" y="4856155"/>
            <a:ext cx="6324600" cy="366712"/>
          </a:xfrm>
          <a:prstGeom prst="rect">
            <a:avLst/>
          </a:prstGeom>
          <a:noFill/>
          <a:ln w="19050">
            <a:noFill/>
            <a:miter lim="800000"/>
            <a:headEnd/>
            <a:tailEnd/>
          </a:ln>
          <a:effectLst/>
        </p:spPr>
        <p:txBody>
          <a:bodyPr>
            <a:prstTxWarp prst="textNoShape">
              <a:avLst/>
            </a:prstTxWarp>
            <a:spAutoFit/>
          </a:bodyPr>
          <a:lstStyle/>
          <a:p>
            <a:pPr eaLnBrk="1" hangingPunct="1">
              <a:spcBef>
                <a:spcPct val="0"/>
              </a:spcBef>
            </a:pPr>
            <a:r>
              <a:rPr lang="en-US" sz="1800" dirty="0" err="1">
                <a:solidFill>
                  <a:srgbClr val="09213B"/>
                </a:solidFill>
                <a:latin typeface="Verdana" charset="0"/>
                <a:ea typeface="ＭＳ Ｐゴシック"/>
                <a:cs typeface="ＭＳ Ｐゴシック"/>
              </a:rPr>
              <a:t>x</a:t>
            </a:r>
            <a:r>
              <a:rPr lang="en-US" sz="1800" dirty="0">
                <a:solidFill>
                  <a:srgbClr val="09213B"/>
                </a:solidFill>
                <a:latin typeface="Verdana" charset="0"/>
                <a:ea typeface="ＭＳ Ｐゴシック"/>
                <a:cs typeface="ＭＳ Ｐゴシック"/>
              </a:rPr>
              <a:t>          ld     </a:t>
            </a:r>
            <a:r>
              <a:rPr lang="en-US" sz="1800" dirty="0" err="1">
                <a:solidFill>
                  <a:srgbClr val="09213B"/>
                </a:solidFill>
                <a:latin typeface="Verdana" charset="0"/>
                <a:ea typeface="ＭＳ Ｐゴシック"/>
                <a:cs typeface="ＭＳ Ｐゴシック"/>
              </a:rPr>
              <a:t>p</a:t>
            </a:r>
            <a:r>
              <a:rPr lang="en-US" sz="1800" dirty="0">
                <a:solidFill>
                  <a:srgbClr val="09213B"/>
                </a:solidFill>
                <a:latin typeface="Verdana" charset="0"/>
                <a:ea typeface="ＭＳ Ｐゴシック"/>
                <a:cs typeface="ＭＳ Ｐゴシック"/>
              </a:rPr>
              <a:t>    P7                      x1                P0</a:t>
            </a:r>
          </a:p>
        </p:txBody>
      </p:sp>
      <p:grpSp>
        <p:nvGrpSpPr>
          <p:cNvPr id="154" name="Group 151"/>
          <p:cNvGrpSpPr>
            <a:grpSpLocks/>
          </p:cNvGrpSpPr>
          <p:nvPr/>
        </p:nvGrpSpPr>
        <p:grpSpPr bwMode="auto">
          <a:xfrm>
            <a:off x="465137" y="1198555"/>
            <a:ext cx="2035175" cy="2574925"/>
            <a:chOff x="99" y="624"/>
            <a:chExt cx="1282" cy="1622"/>
          </a:xfrm>
        </p:grpSpPr>
        <p:grpSp>
          <p:nvGrpSpPr>
            <p:cNvPr id="155" name="Group 152"/>
            <p:cNvGrpSpPr>
              <a:grpSpLocks/>
            </p:cNvGrpSpPr>
            <p:nvPr/>
          </p:nvGrpSpPr>
          <p:grpSpPr bwMode="auto">
            <a:xfrm>
              <a:off x="99" y="1005"/>
              <a:ext cx="1153" cy="1241"/>
              <a:chOff x="243" y="957"/>
              <a:chExt cx="1153" cy="1241"/>
            </a:xfrm>
          </p:grpSpPr>
          <p:grpSp>
            <p:nvGrpSpPr>
              <p:cNvPr id="157" name="Group 153"/>
              <p:cNvGrpSpPr>
                <a:grpSpLocks/>
              </p:cNvGrpSpPr>
              <p:nvPr/>
            </p:nvGrpSpPr>
            <p:grpSpPr bwMode="auto">
              <a:xfrm>
                <a:off x="243" y="1677"/>
                <a:ext cx="1153" cy="233"/>
                <a:chOff x="243" y="1677"/>
                <a:chExt cx="1153" cy="233"/>
              </a:xfrm>
            </p:grpSpPr>
            <p:sp>
              <p:nvSpPr>
                <p:cNvPr id="179" name="Rectangle 154"/>
                <p:cNvSpPr>
                  <a:spLocks noChangeArrowheads="1"/>
                </p:cNvSpPr>
                <p:nvPr/>
              </p:nvSpPr>
              <p:spPr bwMode="auto">
                <a:xfrm>
                  <a:off x="532" y="1728"/>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80" name="Text Box 155"/>
                <p:cNvSpPr txBox="1">
                  <a:spLocks noChangeArrowheads="1"/>
                </p:cNvSpPr>
                <p:nvPr/>
              </p:nvSpPr>
              <p:spPr bwMode="auto">
                <a:xfrm>
                  <a:off x="243" y="1677"/>
                  <a:ext cx="295" cy="233"/>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dirty="0">
                      <a:solidFill>
                        <a:prstClr val="black"/>
                      </a:solidFill>
                      <a:latin typeface="Verdana" charset="0"/>
                      <a:ea typeface="ＭＳ Ｐゴシック"/>
                      <a:cs typeface="ＭＳ Ｐゴシック"/>
                    </a:rPr>
                    <a:t>x5</a:t>
                  </a:r>
                </a:p>
              </p:txBody>
            </p:sp>
          </p:grpSp>
          <p:grpSp>
            <p:nvGrpSpPr>
              <p:cNvPr id="158" name="Group 156"/>
              <p:cNvGrpSpPr>
                <a:grpSpLocks/>
              </p:cNvGrpSpPr>
              <p:nvPr/>
            </p:nvGrpSpPr>
            <p:grpSpPr bwMode="auto">
              <a:xfrm>
                <a:off x="243" y="1821"/>
                <a:ext cx="1153" cy="233"/>
                <a:chOff x="243" y="1821"/>
                <a:chExt cx="1153" cy="233"/>
              </a:xfrm>
            </p:grpSpPr>
            <p:sp>
              <p:nvSpPr>
                <p:cNvPr id="177" name="Rectangle 157"/>
                <p:cNvSpPr>
                  <a:spLocks noChangeArrowheads="1"/>
                </p:cNvSpPr>
                <p:nvPr/>
              </p:nvSpPr>
              <p:spPr bwMode="auto">
                <a:xfrm>
                  <a:off x="532" y="1872"/>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P5</a:t>
                  </a:r>
                </a:p>
              </p:txBody>
            </p:sp>
            <p:sp>
              <p:nvSpPr>
                <p:cNvPr id="178" name="Text Box 158"/>
                <p:cNvSpPr txBox="1">
                  <a:spLocks noChangeArrowheads="1"/>
                </p:cNvSpPr>
                <p:nvPr/>
              </p:nvSpPr>
              <p:spPr bwMode="auto">
                <a:xfrm>
                  <a:off x="243" y="1821"/>
                  <a:ext cx="295" cy="233"/>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dirty="0">
                      <a:solidFill>
                        <a:prstClr val="black"/>
                      </a:solidFill>
                      <a:latin typeface="Verdana" charset="0"/>
                      <a:ea typeface="ＭＳ Ｐゴシック"/>
                      <a:cs typeface="ＭＳ Ｐゴシック"/>
                    </a:rPr>
                    <a:t>x6</a:t>
                  </a:r>
                </a:p>
              </p:txBody>
            </p:sp>
          </p:grpSp>
          <p:grpSp>
            <p:nvGrpSpPr>
              <p:cNvPr id="159" name="Group 159"/>
              <p:cNvGrpSpPr>
                <a:grpSpLocks/>
              </p:cNvGrpSpPr>
              <p:nvPr/>
            </p:nvGrpSpPr>
            <p:grpSpPr bwMode="auto">
              <a:xfrm>
                <a:off x="243" y="1965"/>
                <a:ext cx="1153" cy="233"/>
                <a:chOff x="243" y="1965"/>
                <a:chExt cx="1153" cy="233"/>
              </a:xfrm>
            </p:grpSpPr>
            <p:sp>
              <p:nvSpPr>
                <p:cNvPr id="175" name="Rectangle 160"/>
                <p:cNvSpPr>
                  <a:spLocks noChangeArrowheads="1"/>
                </p:cNvSpPr>
                <p:nvPr/>
              </p:nvSpPr>
              <p:spPr bwMode="auto">
                <a:xfrm>
                  <a:off x="532" y="2016"/>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P6</a:t>
                  </a:r>
                </a:p>
              </p:txBody>
            </p:sp>
            <p:sp>
              <p:nvSpPr>
                <p:cNvPr id="176" name="Text Box 161"/>
                <p:cNvSpPr txBox="1">
                  <a:spLocks noChangeArrowheads="1"/>
                </p:cNvSpPr>
                <p:nvPr/>
              </p:nvSpPr>
              <p:spPr bwMode="auto">
                <a:xfrm>
                  <a:off x="243" y="1965"/>
                  <a:ext cx="295" cy="233"/>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dirty="0">
                      <a:solidFill>
                        <a:prstClr val="black"/>
                      </a:solidFill>
                      <a:latin typeface="Verdana" charset="0"/>
                      <a:ea typeface="ＭＳ Ｐゴシック"/>
                      <a:cs typeface="ＭＳ Ｐゴシック"/>
                    </a:rPr>
                    <a:t>x7</a:t>
                  </a:r>
                </a:p>
              </p:txBody>
            </p:sp>
          </p:grpSp>
          <p:grpSp>
            <p:nvGrpSpPr>
              <p:cNvPr id="160" name="Group 162"/>
              <p:cNvGrpSpPr>
                <a:grpSpLocks/>
              </p:cNvGrpSpPr>
              <p:nvPr/>
            </p:nvGrpSpPr>
            <p:grpSpPr bwMode="auto">
              <a:xfrm>
                <a:off x="243" y="957"/>
                <a:ext cx="1153" cy="233"/>
                <a:chOff x="243" y="957"/>
                <a:chExt cx="1153" cy="233"/>
              </a:xfrm>
            </p:grpSpPr>
            <p:sp>
              <p:nvSpPr>
                <p:cNvPr id="173" name="Rectangle 163"/>
                <p:cNvSpPr>
                  <a:spLocks noChangeArrowheads="1"/>
                </p:cNvSpPr>
                <p:nvPr/>
              </p:nvSpPr>
              <p:spPr bwMode="auto">
                <a:xfrm>
                  <a:off x="532" y="1008"/>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74" name="Text Box 164"/>
                <p:cNvSpPr txBox="1">
                  <a:spLocks noChangeArrowheads="1"/>
                </p:cNvSpPr>
                <p:nvPr/>
              </p:nvSpPr>
              <p:spPr bwMode="auto">
                <a:xfrm>
                  <a:off x="243" y="957"/>
                  <a:ext cx="295" cy="233"/>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dirty="0">
                      <a:solidFill>
                        <a:prstClr val="black"/>
                      </a:solidFill>
                      <a:latin typeface="Verdana" charset="0"/>
                      <a:ea typeface="ＭＳ Ｐゴシック"/>
                      <a:cs typeface="ＭＳ Ｐゴシック"/>
                    </a:rPr>
                    <a:t>x0</a:t>
                  </a:r>
                </a:p>
              </p:txBody>
            </p:sp>
          </p:grpSp>
          <p:grpSp>
            <p:nvGrpSpPr>
              <p:cNvPr id="161" name="Group 165"/>
              <p:cNvGrpSpPr>
                <a:grpSpLocks/>
              </p:cNvGrpSpPr>
              <p:nvPr/>
            </p:nvGrpSpPr>
            <p:grpSpPr bwMode="auto">
              <a:xfrm>
                <a:off x="243" y="1101"/>
                <a:ext cx="1153" cy="233"/>
                <a:chOff x="243" y="1101"/>
                <a:chExt cx="1153" cy="233"/>
              </a:xfrm>
            </p:grpSpPr>
            <p:sp>
              <p:nvSpPr>
                <p:cNvPr id="171" name="Rectangle 166"/>
                <p:cNvSpPr>
                  <a:spLocks noChangeArrowheads="1"/>
                </p:cNvSpPr>
                <p:nvPr/>
              </p:nvSpPr>
              <p:spPr bwMode="auto">
                <a:xfrm>
                  <a:off x="532" y="1152"/>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P8</a:t>
                  </a:r>
                </a:p>
              </p:txBody>
            </p:sp>
            <p:sp>
              <p:nvSpPr>
                <p:cNvPr id="172" name="Text Box 167"/>
                <p:cNvSpPr txBox="1">
                  <a:spLocks noChangeArrowheads="1"/>
                </p:cNvSpPr>
                <p:nvPr/>
              </p:nvSpPr>
              <p:spPr bwMode="auto">
                <a:xfrm>
                  <a:off x="243" y="1101"/>
                  <a:ext cx="295" cy="233"/>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dirty="0">
                      <a:solidFill>
                        <a:prstClr val="black"/>
                      </a:solidFill>
                      <a:latin typeface="Verdana" charset="0"/>
                      <a:ea typeface="ＭＳ Ｐゴシック"/>
                      <a:cs typeface="ＭＳ Ｐゴシック"/>
                    </a:rPr>
                    <a:t>x1</a:t>
                  </a:r>
                </a:p>
              </p:txBody>
            </p:sp>
          </p:grpSp>
          <p:grpSp>
            <p:nvGrpSpPr>
              <p:cNvPr id="162" name="Group 168"/>
              <p:cNvGrpSpPr>
                <a:grpSpLocks/>
              </p:cNvGrpSpPr>
              <p:nvPr/>
            </p:nvGrpSpPr>
            <p:grpSpPr bwMode="auto">
              <a:xfrm>
                <a:off x="243" y="1245"/>
                <a:ext cx="1153" cy="233"/>
                <a:chOff x="243" y="1245"/>
                <a:chExt cx="1153" cy="233"/>
              </a:xfrm>
            </p:grpSpPr>
            <p:sp>
              <p:nvSpPr>
                <p:cNvPr id="169" name="Rectangle 169"/>
                <p:cNvSpPr>
                  <a:spLocks noChangeArrowheads="1"/>
                </p:cNvSpPr>
                <p:nvPr/>
              </p:nvSpPr>
              <p:spPr bwMode="auto">
                <a:xfrm>
                  <a:off x="532" y="1296"/>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70" name="Text Box 170"/>
                <p:cNvSpPr txBox="1">
                  <a:spLocks noChangeArrowheads="1"/>
                </p:cNvSpPr>
                <p:nvPr/>
              </p:nvSpPr>
              <p:spPr bwMode="auto">
                <a:xfrm>
                  <a:off x="243" y="1245"/>
                  <a:ext cx="295" cy="233"/>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dirty="0">
                      <a:solidFill>
                        <a:prstClr val="black"/>
                      </a:solidFill>
                      <a:latin typeface="Verdana" charset="0"/>
                      <a:ea typeface="ＭＳ Ｐゴシック"/>
                      <a:cs typeface="ＭＳ Ｐゴシック"/>
                    </a:rPr>
                    <a:t>x2</a:t>
                  </a:r>
                </a:p>
              </p:txBody>
            </p:sp>
          </p:grpSp>
          <p:grpSp>
            <p:nvGrpSpPr>
              <p:cNvPr id="163" name="Group 171"/>
              <p:cNvGrpSpPr>
                <a:grpSpLocks/>
              </p:cNvGrpSpPr>
              <p:nvPr/>
            </p:nvGrpSpPr>
            <p:grpSpPr bwMode="auto">
              <a:xfrm>
                <a:off x="243" y="1389"/>
                <a:ext cx="1153" cy="233"/>
                <a:chOff x="243" y="1389"/>
                <a:chExt cx="1153" cy="233"/>
              </a:xfrm>
            </p:grpSpPr>
            <p:sp>
              <p:nvSpPr>
                <p:cNvPr id="167" name="Rectangle 172"/>
                <p:cNvSpPr>
                  <a:spLocks noChangeArrowheads="1"/>
                </p:cNvSpPr>
                <p:nvPr/>
              </p:nvSpPr>
              <p:spPr bwMode="auto">
                <a:xfrm>
                  <a:off x="532" y="1440"/>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P7</a:t>
                  </a:r>
                </a:p>
              </p:txBody>
            </p:sp>
            <p:sp>
              <p:nvSpPr>
                <p:cNvPr id="168" name="Text Box 173"/>
                <p:cNvSpPr txBox="1">
                  <a:spLocks noChangeArrowheads="1"/>
                </p:cNvSpPr>
                <p:nvPr/>
              </p:nvSpPr>
              <p:spPr bwMode="auto">
                <a:xfrm>
                  <a:off x="243" y="1389"/>
                  <a:ext cx="295" cy="233"/>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dirty="0">
                      <a:solidFill>
                        <a:prstClr val="black"/>
                      </a:solidFill>
                      <a:latin typeface="Verdana" charset="0"/>
                      <a:ea typeface="ＭＳ Ｐゴシック"/>
                      <a:cs typeface="ＭＳ Ｐゴシック"/>
                    </a:rPr>
                    <a:t>x3</a:t>
                  </a:r>
                </a:p>
              </p:txBody>
            </p:sp>
          </p:grpSp>
          <p:grpSp>
            <p:nvGrpSpPr>
              <p:cNvPr id="164" name="Group 174"/>
              <p:cNvGrpSpPr>
                <a:grpSpLocks/>
              </p:cNvGrpSpPr>
              <p:nvPr/>
            </p:nvGrpSpPr>
            <p:grpSpPr bwMode="auto">
              <a:xfrm>
                <a:off x="243" y="1533"/>
                <a:ext cx="1153" cy="233"/>
                <a:chOff x="243" y="1533"/>
                <a:chExt cx="1153" cy="233"/>
              </a:xfrm>
            </p:grpSpPr>
            <p:sp>
              <p:nvSpPr>
                <p:cNvPr id="165" name="Rectangle 175"/>
                <p:cNvSpPr>
                  <a:spLocks noChangeArrowheads="1"/>
                </p:cNvSpPr>
                <p:nvPr/>
              </p:nvSpPr>
              <p:spPr bwMode="auto">
                <a:xfrm>
                  <a:off x="532" y="1584"/>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66" name="Text Box 176"/>
                <p:cNvSpPr txBox="1">
                  <a:spLocks noChangeArrowheads="1"/>
                </p:cNvSpPr>
                <p:nvPr/>
              </p:nvSpPr>
              <p:spPr bwMode="auto">
                <a:xfrm>
                  <a:off x="243" y="1533"/>
                  <a:ext cx="295" cy="233"/>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dirty="0">
                      <a:solidFill>
                        <a:prstClr val="black"/>
                      </a:solidFill>
                      <a:latin typeface="Verdana" charset="0"/>
                      <a:ea typeface="ＭＳ Ｐゴシック"/>
                      <a:cs typeface="ＭＳ Ｐゴシック"/>
                    </a:rPr>
                    <a:t>x4</a:t>
                  </a:r>
                </a:p>
              </p:txBody>
            </p:sp>
          </p:grpSp>
        </p:grpSp>
        <p:sp>
          <p:nvSpPr>
            <p:cNvPr id="156" name="Text Box 177"/>
            <p:cNvSpPr txBox="1">
              <a:spLocks noChangeArrowheads="1"/>
            </p:cNvSpPr>
            <p:nvPr/>
          </p:nvSpPr>
          <p:spPr bwMode="auto">
            <a:xfrm>
              <a:off x="288" y="624"/>
              <a:ext cx="1093" cy="442"/>
            </a:xfrm>
            <a:prstGeom prst="rect">
              <a:avLst/>
            </a:prstGeom>
            <a:noFill/>
            <a:ln w="19050">
              <a:noFill/>
              <a:miter lim="800000"/>
              <a:headEnd/>
              <a:tailEnd/>
            </a:ln>
            <a:effectLst/>
          </p:spPr>
          <p:txBody>
            <a:bodyPr>
              <a:prstTxWarp prst="textNoShape">
                <a:avLst/>
              </a:prstTxWarp>
              <a:spAutoFit/>
            </a:bodyPr>
            <a:lstStyle/>
            <a:p>
              <a:pPr eaLnBrk="1" hangingPunct="1">
                <a:spcBef>
                  <a:spcPct val="0"/>
                </a:spcBef>
              </a:pPr>
              <a:r>
                <a:rPr lang="en-US" sz="2000" i="1" dirty="0">
                  <a:solidFill>
                    <a:prstClr val="black"/>
                  </a:solidFill>
                  <a:latin typeface="Verdana" charset="0"/>
                  <a:ea typeface="ＭＳ Ｐゴシック"/>
                  <a:cs typeface="ＭＳ Ｐゴシック"/>
                </a:rPr>
                <a:t>Rename Table</a:t>
              </a:r>
            </a:p>
          </p:txBody>
        </p:sp>
      </p:grpSp>
      <p:grpSp>
        <p:nvGrpSpPr>
          <p:cNvPr id="181" name="Group 178"/>
          <p:cNvGrpSpPr>
            <a:grpSpLocks/>
          </p:cNvGrpSpPr>
          <p:nvPr/>
        </p:nvGrpSpPr>
        <p:grpSpPr bwMode="auto">
          <a:xfrm>
            <a:off x="917575" y="2031992"/>
            <a:ext cx="846138" cy="366713"/>
            <a:chOff x="384" y="1149"/>
            <a:chExt cx="533" cy="231"/>
          </a:xfrm>
        </p:grpSpPr>
        <p:grpSp>
          <p:nvGrpSpPr>
            <p:cNvPr id="182" name="Group 179"/>
            <p:cNvGrpSpPr>
              <a:grpSpLocks/>
            </p:cNvGrpSpPr>
            <p:nvPr/>
          </p:nvGrpSpPr>
          <p:grpSpPr bwMode="auto">
            <a:xfrm>
              <a:off x="384" y="1200"/>
              <a:ext cx="288" cy="144"/>
              <a:chOff x="3168" y="912"/>
              <a:chExt cx="432" cy="144"/>
            </a:xfrm>
          </p:grpSpPr>
          <p:sp>
            <p:nvSpPr>
              <p:cNvPr id="184" name="Line 180"/>
              <p:cNvSpPr>
                <a:spLocks noChangeShapeType="1"/>
              </p:cNvSpPr>
              <p:nvPr/>
            </p:nvSpPr>
            <p:spPr bwMode="auto">
              <a:xfrm>
                <a:off x="3168" y="912"/>
                <a:ext cx="432" cy="144"/>
              </a:xfrm>
              <a:prstGeom prst="line">
                <a:avLst/>
              </a:prstGeom>
              <a:noFill/>
              <a:ln w="381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185" name="Line 181"/>
              <p:cNvSpPr>
                <a:spLocks noChangeShapeType="1"/>
              </p:cNvSpPr>
              <p:nvPr/>
            </p:nvSpPr>
            <p:spPr bwMode="auto">
              <a:xfrm flipV="1">
                <a:off x="3168" y="912"/>
                <a:ext cx="432" cy="144"/>
              </a:xfrm>
              <a:prstGeom prst="line">
                <a:avLst/>
              </a:prstGeom>
              <a:noFill/>
              <a:ln w="381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grpSp>
        <p:sp>
          <p:nvSpPr>
            <p:cNvPr id="183" name="Text Box 182"/>
            <p:cNvSpPr txBox="1">
              <a:spLocks noChangeArrowheads="1"/>
            </p:cNvSpPr>
            <p:nvPr/>
          </p:nvSpPr>
          <p:spPr bwMode="auto">
            <a:xfrm>
              <a:off x="623" y="1149"/>
              <a:ext cx="294"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a:solidFill>
                    <a:srgbClr val="09213B"/>
                  </a:solidFill>
                  <a:latin typeface="Verdana" charset="0"/>
                  <a:ea typeface="ＭＳ Ｐゴシック"/>
                  <a:cs typeface="ＭＳ Ｐゴシック"/>
                </a:rPr>
                <a:t>P0</a:t>
              </a:r>
            </a:p>
          </p:txBody>
        </p:sp>
      </p:grpSp>
      <p:sp>
        <p:nvSpPr>
          <p:cNvPr id="186" name="Text Box 183"/>
          <p:cNvSpPr txBox="1">
            <a:spLocks noChangeArrowheads="1"/>
          </p:cNvSpPr>
          <p:nvPr/>
        </p:nvSpPr>
        <p:spPr bwMode="auto">
          <a:xfrm>
            <a:off x="5260975" y="4856155"/>
            <a:ext cx="533400" cy="366712"/>
          </a:xfrm>
          <a:prstGeom prst="rect">
            <a:avLst/>
          </a:prstGeom>
          <a:noFill/>
          <a:ln w="19050">
            <a:noFill/>
            <a:miter lim="800000"/>
            <a:headEnd/>
            <a:tailEnd/>
          </a:ln>
          <a:effectLst/>
        </p:spPr>
        <p:txBody>
          <a:bodyPr>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P8</a:t>
            </a:r>
          </a:p>
        </p:txBody>
      </p:sp>
      <p:sp>
        <p:nvSpPr>
          <p:cNvPr id="187" name="Text Box 184"/>
          <p:cNvSpPr txBox="1">
            <a:spLocks noChangeArrowheads="1"/>
          </p:cNvSpPr>
          <p:nvPr/>
        </p:nvSpPr>
        <p:spPr bwMode="auto">
          <a:xfrm>
            <a:off x="5260975" y="5084755"/>
            <a:ext cx="533400" cy="366712"/>
          </a:xfrm>
          <a:prstGeom prst="rect">
            <a:avLst/>
          </a:prstGeom>
          <a:noFill/>
          <a:ln w="19050">
            <a:noFill/>
            <a:miter lim="800000"/>
            <a:headEnd/>
            <a:tailEnd/>
          </a:ln>
          <a:effectLst/>
        </p:spPr>
        <p:txBody>
          <a:bodyPr>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P7</a:t>
            </a:r>
          </a:p>
        </p:txBody>
      </p:sp>
      <p:grpSp>
        <p:nvGrpSpPr>
          <p:cNvPr id="188" name="Group 185"/>
          <p:cNvGrpSpPr>
            <a:grpSpLocks/>
          </p:cNvGrpSpPr>
          <p:nvPr/>
        </p:nvGrpSpPr>
        <p:grpSpPr bwMode="auto">
          <a:xfrm>
            <a:off x="5337175" y="1884355"/>
            <a:ext cx="685800" cy="228600"/>
            <a:chOff x="3168" y="912"/>
            <a:chExt cx="432" cy="144"/>
          </a:xfrm>
        </p:grpSpPr>
        <p:sp>
          <p:nvSpPr>
            <p:cNvPr id="189" name="Line 186"/>
            <p:cNvSpPr>
              <a:spLocks noChangeShapeType="1"/>
            </p:cNvSpPr>
            <p:nvPr/>
          </p:nvSpPr>
          <p:spPr bwMode="auto">
            <a:xfrm>
              <a:off x="3168" y="912"/>
              <a:ext cx="432" cy="144"/>
            </a:xfrm>
            <a:prstGeom prst="line">
              <a:avLst/>
            </a:prstGeom>
            <a:noFill/>
            <a:ln w="381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190" name="Line 187"/>
            <p:cNvSpPr>
              <a:spLocks noChangeShapeType="1"/>
            </p:cNvSpPr>
            <p:nvPr/>
          </p:nvSpPr>
          <p:spPr bwMode="auto">
            <a:xfrm flipV="1">
              <a:off x="3168" y="912"/>
              <a:ext cx="432" cy="144"/>
            </a:xfrm>
            <a:prstGeom prst="line">
              <a:avLst/>
            </a:prstGeom>
            <a:noFill/>
            <a:ln w="381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grpSp>
      <p:grpSp>
        <p:nvGrpSpPr>
          <p:cNvPr id="191" name="Group 188"/>
          <p:cNvGrpSpPr>
            <a:grpSpLocks/>
          </p:cNvGrpSpPr>
          <p:nvPr/>
        </p:nvGrpSpPr>
        <p:grpSpPr bwMode="auto">
          <a:xfrm>
            <a:off x="917575" y="2489192"/>
            <a:ext cx="846138" cy="366713"/>
            <a:chOff x="384" y="1437"/>
            <a:chExt cx="533" cy="231"/>
          </a:xfrm>
        </p:grpSpPr>
        <p:grpSp>
          <p:nvGrpSpPr>
            <p:cNvPr id="192" name="Group 189"/>
            <p:cNvGrpSpPr>
              <a:grpSpLocks/>
            </p:cNvGrpSpPr>
            <p:nvPr/>
          </p:nvGrpSpPr>
          <p:grpSpPr bwMode="auto">
            <a:xfrm>
              <a:off x="384" y="1488"/>
              <a:ext cx="288" cy="144"/>
              <a:chOff x="3168" y="912"/>
              <a:chExt cx="432" cy="144"/>
            </a:xfrm>
          </p:grpSpPr>
          <p:sp>
            <p:nvSpPr>
              <p:cNvPr id="194" name="Line 190"/>
              <p:cNvSpPr>
                <a:spLocks noChangeShapeType="1"/>
              </p:cNvSpPr>
              <p:nvPr/>
            </p:nvSpPr>
            <p:spPr bwMode="auto">
              <a:xfrm>
                <a:off x="3168" y="912"/>
                <a:ext cx="432" cy="144"/>
              </a:xfrm>
              <a:prstGeom prst="line">
                <a:avLst/>
              </a:prstGeom>
              <a:noFill/>
              <a:ln w="381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195" name="Line 191"/>
              <p:cNvSpPr>
                <a:spLocks noChangeShapeType="1"/>
              </p:cNvSpPr>
              <p:nvPr/>
            </p:nvSpPr>
            <p:spPr bwMode="auto">
              <a:xfrm flipV="1">
                <a:off x="3168" y="912"/>
                <a:ext cx="432" cy="144"/>
              </a:xfrm>
              <a:prstGeom prst="line">
                <a:avLst/>
              </a:prstGeom>
              <a:noFill/>
              <a:ln w="381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grpSp>
        <p:sp>
          <p:nvSpPr>
            <p:cNvPr id="193" name="Text Box 192"/>
            <p:cNvSpPr txBox="1">
              <a:spLocks noChangeArrowheads="1"/>
            </p:cNvSpPr>
            <p:nvPr/>
          </p:nvSpPr>
          <p:spPr bwMode="auto">
            <a:xfrm>
              <a:off x="623" y="1437"/>
              <a:ext cx="294"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a:solidFill>
                    <a:srgbClr val="09213B"/>
                  </a:solidFill>
                  <a:latin typeface="Verdana" charset="0"/>
                  <a:ea typeface="ＭＳ Ｐゴシック"/>
                  <a:cs typeface="ＭＳ Ｐゴシック"/>
                </a:rPr>
                <a:t>P1</a:t>
              </a:r>
            </a:p>
          </p:txBody>
        </p:sp>
      </p:grpSp>
      <p:sp>
        <p:nvSpPr>
          <p:cNvPr id="196" name="Text Box 193"/>
          <p:cNvSpPr txBox="1">
            <a:spLocks noChangeArrowheads="1"/>
          </p:cNvSpPr>
          <p:nvPr/>
        </p:nvSpPr>
        <p:spPr bwMode="auto">
          <a:xfrm>
            <a:off x="536575" y="5084755"/>
            <a:ext cx="6324600" cy="366712"/>
          </a:xfrm>
          <a:prstGeom prst="rect">
            <a:avLst/>
          </a:prstGeom>
          <a:noFill/>
          <a:ln w="19050">
            <a:noFill/>
            <a:miter lim="800000"/>
            <a:headEnd/>
            <a:tailEnd/>
          </a:ln>
          <a:effectLst/>
        </p:spPr>
        <p:txBody>
          <a:bodyPr>
            <a:prstTxWarp prst="textNoShape">
              <a:avLst/>
            </a:prstTxWarp>
            <a:spAutoFit/>
          </a:bodyPr>
          <a:lstStyle/>
          <a:p>
            <a:pPr eaLnBrk="1" hangingPunct="1">
              <a:spcBef>
                <a:spcPct val="0"/>
              </a:spcBef>
            </a:pPr>
            <a:r>
              <a:rPr lang="en-US" sz="1800" dirty="0" err="1">
                <a:solidFill>
                  <a:srgbClr val="09213B"/>
                </a:solidFill>
                <a:latin typeface="Verdana" charset="0"/>
                <a:ea typeface="ＭＳ Ｐゴシック"/>
                <a:cs typeface="ＭＳ Ｐゴシック"/>
              </a:rPr>
              <a:t>x</a:t>
            </a:r>
            <a:r>
              <a:rPr lang="en-US" sz="1800" dirty="0">
                <a:solidFill>
                  <a:srgbClr val="09213B"/>
                </a:solidFill>
                <a:latin typeface="Verdana" charset="0"/>
                <a:ea typeface="ＭＳ Ｐゴシック"/>
                <a:cs typeface="ＭＳ Ｐゴシック"/>
              </a:rPr>
              <a:t>         </a:t>
            </a:r>
            <a:r>
              <a:rPr lang="en-US" sz="1800" dirty="0" err="1">
                <a:solidFill>
                  <a:srgbClr val="09213B"/>
                </a:solidFill>
                <a:latin typeface="Verdana" charset="0"/>
                <a:ea typeface="ＭＳ Ｐゴシック"/>
                <a:cs typeface="ＭＳ Ｐゴシック"/>
              </a:rPr>
              <a:t>addi</a:t>
            </a:r>
            <a:r>
              <a:rPr lang="en-US" sz="1800" dirty="0">
                <a:solidFill>
                  <a:srgbClr val="09213B"/>
                </a:solidFill>
                <a:latin typeface="Verdana" charset="0"/>
                <a:ea typeface="ＭＳ Ｐゴシック"/>
                <a:cs typeface="ＭＳ Ｐゴシック"/>
              </a:rPr>
              <a:t>        P0                      x3                P1</a:t>
            </a:r>
          </a:p>
        </p:txBody>
      </p:sp>
      <p:sp>
        <p:nvSpPr>
          <p:cNvPr id="197" name="Text Box 194"/>
          <p:cNvSpPr txBox="1">
            <a:spLocks noChangeArrowheads="1"/>
          </p:cNvSpPr>
          <p:nvPr/>
        </p:nvSpPr>
        <p:spPr bwMode="auto">
          <a:xfrm>
            <a:off x="5260975" y="5313355"/>
            <a:ext cx="533400" cy="366712"/>
          </a:xfrm>
          <a:prstGeom prst="rect">
            <a:avLst/>
          </a:prstGeom>
          <a:noFill/>
          <a:ln w="19050">
            <a:noFill/>
            <a:miter lim="800000"/>
            <a:headEnd/>
            <a:tailEnd/>
          </a:ln>
          <a:effectLst/>
        </p:spPr>
        <p:txBody>
          <a:bodyPr>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P5</a:t>
            </a:r>
          </a:p>
        </p:txBody>
      </p:sp>
      <p:grpSp>
        <p:nvGrpSpPr>
          <p:cNvPr id="198" name="Group 195"/>
          <p:cNvGrpSpPr>
            <a:grpSpLocks/>
          </p:cNvGrpSpPr>
          <p:nvPr/>
        </p:nvGrpSpPr>
        <p:grpSpPr bwMode="auto">
          <a:xfrm>
            <a:off x="917575" y="3174992"/>
            <a:ext cx="846138" cy="366713"/>
            <a:chOff x="384" y="1869"/>
            <a:chExt cx="533" cy="231"/>
          </a:xfrm>
        </p:grpSpPr>
        <p:grpSp>
          <p:nvGrpSpPr>
            <p:cNvPr id="199" name="Group 196"/>
            <p:cNvGrpSpPr>
              <a:grpSpLocks/>
            </p:cNvGrpSpPr>
            <p:nvPr/>
          </p:nvGrpSpPr>
          <p:grpSpPr bwMode="auto">
            <a:xfrm>
              <a:off x="384" y="1920"/>
              <a:ext cx="288" cy="144"/>
              <a:chOff x="3168" y="912"/>
              <a:chExt cx="432" cy="144"/>
            </a:xfrm>
          </p:grpSpPr>
          <p:sp>
            <p:nvSpPr>
              <p:cNvPr id="201" name="Line 197"/>
              <p:cNvSpPr>
                <a:spLocks noChangeShapeType="1"/>
              </p:cNvSpPr>
              <p:nvPr/>
            </p:nvSpPr>
            <p:spPr bwMode="auto">
              <a:xfrm>
                <a:off x="3168" y="912"/>
                <a:ext cx="432" cy="144"/>
              </a:xfrm>
              <a:prstGeom prst="line">
                <a:avLst/>
              </a:prstGeom>
              <a:noFill/>
              <a:ln w="381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202" name="Line 198"/>
              <p:cNvSpPr>
                <a:spLocks noChangeShapeType="1"/>
              </p:cNvSpPr>
              <p:nvPr/>
            </p:nvSpPr>
            <p:spPr bwMode="auto">
              <a:xfrm flipV="1">
                <a:off x="3168" y="912"/>
                <a:ext cx="432" cy="144"/>
              </a:xfrm>
              <a:prstGeom prst="line">
                <a:avLst/>
              </a:prstGeom>
              <a:noFill/>
              <a:ln w="381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grpSp>
        <p:sp>
          <p:nvSpPr>
            <p:cNvPr id="200" name="Text Box 199"/>
            <p:cNvSpPr txBox="1">
              <a:spLocks noChangeArrowheads="1"/>
            </p:cNvSpPr>
            <p:nvPr/>
          </p:nvSpPr>
          <p:spPr bwMode="auto">
            <a:xfrm>
              <a:off x="623" y="1869"/>
              <a:ext cx="294"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P3</a:t>
              </a:r>
            </a:p>
          </p:txBody>
        </p:sp>
      </p:grpSp>
      <p:sp>
        <p:nvSpPr>
          <p:cNvPr id="203" name="Text Box 200"/>
          <p:cNvSpPr txBox="1">
            <a:spLocks noChangeArrowheads="1"/>
          </p:cNvSpPr>
          <p:nvPr/>
        </p:nvSpPr>
        <p:spPr bwMode="auto">
          <a:xfrm>
            <a:off x="536575" y="5313355"/>
            <a:ext cx="6324600" cy="366712"/>
          </a:xfrm>
          <a:prstGeom prst="rect">
            <a:avLst/>
          </a:prstGeom>
          <a:noFill/>
          <a:ln w="19050">
            <a:noFill/>
            <a:miter lim="800000"/>
            <a:headEnd/>
            <a:tailEnd/>
          </a:ln>
          <a:effectLst/>
        </p:spPr>
        <p:txBody>
          <a:bodyPr>
            <a:prstTxWarp prst="textNoShape">
              <a:avLst/>
            </a:prstTxWarp>
            <a:spAutoFit/>
          </a:bodyPr>
          <a:lstStyle/>
          <a:p>
            <a:pPr eaLnBrk="1" hangingPunct="1">
              <a:spcBef>
                <a:spcPct val="0"/>
              </a:spcBef>
            </a:pPr>
            <a:r>
              <a:rPr lang="en-US" sz="1800" dirty="0" err="1">
                <a:solidFill>
                  <a:prstClr val="black"/>
                </a:solidFill>
                <a:latin typeface="Verdana" charset="0"/>
                <a:ea typeface="ＭＳ Ｐゴシック"/>
                <a:cs typeface="ＭＳ Ｐゴシック"/>
              </a:rPr>
              <a:t>x</a:t>
            </a:r>
            <a:r>
              <a:rPr lang="en-US" sz="1800" dirty="0">
                <a:solidFill>
                  <a:prstClr val="black"/>
                </a:solidFill>
                <a:latin typeface="Verdana" charset="0"/>
                <a:ea typeface="ＭＳ Ｐゴシック"/>
                <a:cs typeface="ＭＳ Ｐゴシック"/>
              </a:rPr>
              <a:t>          sub   </a:t>
            </a:r>
            <a:r>
              <a:rPr lang="en-US" sz="1800" dirty="0" err="1">
                <a:solidFill>
                  <a:prstClr val="black"/>
                </a:solidFill>
                <a:latin typeface="Verdana" charset="0"/>
                <a:ea typeface="ＭＳ Ｐゴシック"/>
                <a:cs typeface="ＭＳ Ｐゴシック"/>
              </a:rPr>
              <a:t>p</a:t>
            </a:r>
            <a:r>
              <a:rPr lang="en-US" sz="1800" dirty="0">
                <a:solidFill>
                  <a:prstClr val="black"/>
                </a:solidFill>
                <a:latin typeface="Verdana" charset="0"/>
                <a:ea typeface="ＭＳ Ｐゴシック"/>
                <a:cs typeface="ＭＳ Ｐゴシック"/>
              </a:rPr>
              <a:t>    P6     </a:t>
            </a:r>
            <a:r>
              <a:rPr lang="en-US" sz="1800" dirty="0" err="1">
                <a:solidFill>
                  <a:prstClr val="black"/>
                </a:solidFill>
                <a:latin typeface="Verdana" charset="0"/>
                <a:ea typeface="ＭＳ Ｐゴシック"/>
                <a:cs typeface="ＭＳ Ｐゴシック"/>
              </a:rPr>
              <a:t>p</a:t>
            </a:r>
            <a:r>
              <a:rPr lang="en-US" sz="1800" dirty="0">
                <a:solidFill>
                  <a:prstClr val="black"/>
                </a:solidFill>
                <a:latin typeface="Verdana" charset="0"/>
                <a:ea typeface="ＭＳ Ｐゴシック"/>
                <a:cs typeface="ＭＳ Ｐゴシック"/>
              </a:rPr>
              <a:t>     P5      x6                P3</a:t>
            </a:r>
          </a:p>
        </p:txBody>
      </p:sp>
      <p:grpSp>
        <p:nvGrpSpPr>
          <p:cNvPr id="204" name="Group 201"/>
          <p:cNvGrpSpPr>
            <a:grpSpLocks/>
          </p:cNvGrpSpPr>
          <p:nvPr/>
        </p:nvGrpSpPr>
        <p:grpSpPr bwMode="auto">
          <a:xfrm>
            <a:off x="5337175" y="2112955"/>
            <a:ext cx="685800" cy="228600"/>
            <a:chOff x="3168" y="912"/>
            <a:chExt cx="432" cy="144"/>
          </a:xfrm>
        </p:grpSpPr>
        <p:sp>
          <p:nvSpPr>
            <p:cNvPr id="205" name="Line 202"/>
            <p:cNvSpPr>
              <a:spLocks noChangeShapeType="1"/>
            </p:cNvSpPr>
            <p:nvPr/>
          </p:nvSpPr>
          <p:spPr bwMode="auto">
            <a:xfrm>
              <a:off x="3168" y="912"/>
              <a:ext cx="432" cy="144"/>
            </a:xfrm>
            <a:prstGeom prst="line">
              <a:avLst/>
            </a:prstGeom>
            <a:noFill/>
            <a:ln w="381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206" name="Line 203"/>
            <p:cNvSpPr>
              <a:spLocks noChangeShapeType="1"/>
            </p:cNvSpPr>
            <p:nvPr/>
          </p:nvSpPr>
          <p:spPr bwMode="auto">
            <a:xfrm flipV="1">
              <a:off x="3168" y="912"/>
              <a:ext cx="432" cy="144"/>
            </a:xfrm>
            <a:prstGeom prst="line">
              <a:avLst/>
            </a:prstGeom>
            <a:noFill/>
            <a:ln w="381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grpSp>
      <p:grpSp>
        <p:nvGrpSpPr>
          <p:cNvPr id="207" name="Group 204"/>
          <p:cNvGrpSpPr>
            <a:grpSpLocks/>
          </p:cNvGrpSpPr>
          <p:nvPr/>
        </p:nvGrpSpPr>
        <p:grpSpPr bwMode="auto">
          <a:xfrm>
            <a:off x="2212975" y="2722555"/>
            <a:ext cx="4267200" cy="3200400"/>
            <a:chOff x="1200" y="1584"/>
            <a:chExt cx="2688" cy="2016"/>
          </a:xfrm>
        </p:grpSpPr>
        <p:sp>
          <p:nvSpPr>
            <p:cNvPr id="208" name="Line 205"/>
            <p:cNvSpPr>
              <a:spLocks noChangeShapeType="1"/>
            </p:cNvSpPr>
            <p:nvPr/>
          </p:nvSpPr>
          <p:spPr bwMode="auto">
            <a:xfrm flipH="1">
              <a:off x="1200" y="1584"/>
              <a:ext cx="2064" cy="384"/>
            </a:xfrm>
            <a:prstGeom prst="line">
              <a:avLst/>
            </a:prstGeom>
            <a:noFill/>
            <a:ln w="19050">
              <a:solidFill>
                <a:schemeClr val="hlink"/>
              </a:solidFill>
              <a:round/>
              <a:headEnd/>
              <a:tailEnd type="triangle" w="med" len="me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209" name="Line 206"/>
            <p:cNvSpPr>
              <a:spLocks noChangeShapeType="1"/>
            </p:cNvSpPr>
            <p:nvPr/>
          </p:nvSpPr>
          <p:spPr bwMode="auto">
            <a:xfrm>
              <a:off x="3504" y="1584"/>
              <a:ext cx="384" cy="2016"/>
            </a:xfrm>
            <a:prstGeom prst="line">
              <a:avLst/>
            </a:prstGeom>
            <a:noFill/>
            <a:ln w="19050">
              <a:solidFill>
                <a:schemeClr val="hlink"/>
              </a:solidFill>
              <a:round/>
              <a:headEnd/>
              <a:tailEnd type="triangle" w="med" len="me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grpSp>
      <p:sp>
        <p:nvSpPr>
          <p:cNvPr id="210" name="Line 207"/>
          <p:cNvSpPr>
            <a:spLocks noChangeShapeType="1"/>
          </p:cNvSpPr>
          <p:nvPr/>
        </p:nvSpPr>
        <p:spPr bwMode="auto">
          <a:xfrm>
            <a:off x="1755775" y="3408355"/>
            <a:ext cx="3581400" cy="2514600"/>
          </a:xfrm>
          <a:prstGeom prst="line">
            <a:avLst/>
          </a:prstGeom>
          <a:noFill/>
          <a:ln w="19050">
            <a:solidFill>
              <a:schemeClr val="hlink"/>
            </a:solidFill>
            <a:round/>
            <a:headEnd/>
            <a:tailEnd type="triangle" w="med" len="me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211" name="Text Box 208"/>
          <p:cNvSpPr txBox="1">
            <a:spLocks noChangeArrowheads="1"/>
          </p:cNvSpPr>
          <p:nvPr/>
        </p:nvSpPr>
        <p:spPr bwMode="auto">
          <a:xfrm>
            <a:off x="5260975" y="5541955"/>
            <a:ext cx="533400" cy="366712"/>
          </a:xfrm>
          <a:prstGeom prst="rect">
            <a:avLst/>
          </a:prstGeom>
          <a:noFill/>
          <a:ln w="19050">
            <a:noFill/>
            <a:miter lim="800000"/>
            <a:headEnd/>
            <a:tailEnd/>
          </a:ln>
          <a:effectLst/>
        </p:spPr>
        <p:txBody>
          <a:bodyPr>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P1</a:t>
            </a:r>
          </a:p>
        </p:txBody>
      </p:sp>
      <p:grpSp>
        <p:nvGrpSpPr>
          <p:cNvPr id="212" name="Group 209"/>
          <p:cNvGrpSpPr>
            <a:grpSpLocks/>
          </p:cNvGrpSpPr>
          <p:nvPr/>
        </p:nvGrpSpPr>
        <p:grpSpPr bwMode="auto">
          <a:xfrm>
            <a:off x="1374775" y="2489192"/>
            <a:ext cx="846138" cy="366713"/>
            <a:chOff x="672" y="1437"/>
            <a:chExt cx="533" cy="231"/>
          </a:xfrm>
        </p:grpSpPr>
        <p:grpSp>
          <p:nvGrpSpPr>
            <p:cNvPr id="213" name="Group 210"/>
            <p:cNvGrpSpPr>
              <a:grpSpLocks/>
            </p:cNvGrpSpPr>
            <p:nvPr/>
          </p:nvGrpSpPr>
          <p:grpSpPr bwMode="auto">
            <a:xfrm>
              <a:off x="672" y="1488"/>
              <a:ext cx="288" cy="144"/>
              <a:chOff x="3168" y="912"/>
              <a:chExt cx="432" cy="144"/>
            </a:xfrm>
          </p:grpSpPr>
          <p:sp>
            <p:nvSpPr>
              <p:cNvPr id="215" name="Line 211"/>
              <p:cNvSpPr>
                <a:spLocks noChangeShapeType="1"/>
              </p:cNvSpPr>
              <p:nvPr/>
            </p:nvSpPr>
            <p:spPr bwMode="auto">
              <a:xfrm>
                <a:off x="3168" y="912"/>
                <a:ext cx="432" cy="144"/>
              </a:xfrm>
              <a:prstGeom prst="line">
                <a:avLst/>
              </a:prstGeom>
              <a:noFill/>
              <a:ln w="381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216" name="Line 212"/>
              <p:cNvSpPr>
                <a:spLocks noChangeShapeType="1"/>
              </p:cNvSpPr>
              <p:nvPr/>
            </p:nvSpPr>
            <p:spPr bwMode="auto">
              <a:xfrm flipV="1">
                <a:off x="3168" y="912"/>
                <a:ext cx="432" cy="144"/>
              </a:xfrm>
              <a:prstGeom prst="line">
                <a:avLst/>
              </a:prstGeom>
              <a:noFill/>
              <a:ln w="381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grpSp>
        <p:sp>
          <p:nvSpPr>
            <p:cNvPr id="214" name="Text Box 213"/>
            <p:cNvSpPr txBox="1">
              <a:spLocks noChangeArrowheads="1"/>
            </p:cNvSpPr>
            <p:nvPr/>
          </p:nvSpPr>
          <p:spPr bwMode="auto">
            <a:xfrm>
              <a:off x="911" y="1437"/>
              <a:ext cx="294"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P2</a:t>
              </a:r>
            </a:p>
          </p:txBody>
        </p:sp>
      </p:grpSp>
      <p:sp>
        <p:nvSpPr>
          <p:cNvPr id="217" name="Text Box 214"/>
          <p:cNvSpPr txBox="1">
            <a:spLocks noChangeArrowheads="1"/>
          </p:cNvSpPr>
          <p:nvPr/>
        </p:nvSpPr>
        <p:spPr bwMode="auto">
          <a:xfrm>
            <a:off x="536575" y="5541955"/>
            <a:ext cx="6324600" cy="366712"/>
          </a:xfrm>
          <a:prstGeom prst="rect">
            <a:avLst/>
          </a:prstGeom>
          <a:noFill/>
          <a:ln w="19050">
            <a:noFill/>
            <a:miter lim="800000"/>
            <a:headEnd/>
            <a:tailEnd/>
          </a:ln>
          <a:effectLst/>
        </p:spPr>
        <p:txBody>
          <a:bodyPr>
            <a:prstTxWarp prst="textNoShape">
              <a:avLst/>
            </a:prstTxWarp>
            <a:spAutoFit/>
          </a:bodyPr>
          <a:lstStyle/>
          <a:p>
            <a:pPr eaLnBrk="1" hangingPunct="1">
              <a:spcBef>
                <a:spcPct val="0"/>
              </a:spcBef>
            </a:pPr>
            <a:r>
              <a:rPr lang="en-US" sz="1800" dirty="0" err="1">
                <a:solidFill>
                  <a:prstClr val="black"/>
                </a:solidFill>
                <a:latin typeface="Verdana" charset="0"/>
                <a:ea typeface="ＭＳ Ｐゴシック"/>
                <a:cs typeface="ＭＳ Ｐゴシック"/>
              </a:rPr>
              <a:t>x</a:t>
            </a:r>
            <a:r>
              <a:rPr lang="en-US" sz="1800" dirty="0">
                <a:solidFill>
                  <a:prstClr val="black"/>
                </a:solidFill>
                <a:latin typeface="Verdana" charset="0"/>
                <a:ea typeface="ＭＳ Ｐゴシック"/>
                <a:cs typeface="ＭＳ Ｐゴシック"/>
              </a:rPr>
              <a:t>          add        P1            P3      x3                P2</a:t>
            </a:r>
          </a:p>
        </p:txBody>
      </p:sp>
      <p:sp>
        <p:nvSpPr>
          <p:cNvPr id="218" name="Text Box 215"/>
          <p:cNvSpPr txBox="1">
            <a:spLocks noChangeArrowheads="1"/>
          </p:cNvSpPr>
          <p:nvPr/>
        </p:nvSpPr>
        <p:spPr bwMode="auto">
          <a:xfrm>
            <a:off x="536575" y="5770555"/>
            <a:ext cx="6324600" cy="366712"/>
          </a:xfrm>
          <a:prstGeom prst="rect">
            <a:avLst/>
          </a:prstGeom>
          <a:noFill/>
          <a:ln w="19050">
            <a:noFill/>
            <a:miter lim="800000"/>
            <a:headEnd/>
            <a:tailEnd/>
          </a:ln>
          <a:effectLst/>
        </p:spPr>
        <p:txBody>
          <a:bodyPr>
            <a:prstTxWarp prst="textNoShape">
              <a:avLst/>
            </a:prstTxWarp>
            <a:spAutoFit/>
          </a:bodyPr>
          <a:lstStyle/>
          <a:p>
            <a:pPr eaLnBrk="1" hangingPunct="1">
              <a:spcBef>
                <a:spcPct val="0"/>
              </a:spcBef>
            </a:pPr>
            <a:r>
              <a:rPr lang="en-US" sz="1800" dirty="0" err="1">
                <a:solidFill>
                  <a:srgbClr val="7030A0"/>
                </a:solidFill>
                <a:latin typeface="Verdana" charset="0"/>
                <a:ea typeface="ＭＳ Ｐゴシック"/>
                <a:cs typeface="ＭＳ Ｐゴシック"/>
              </a:rPr>
              <a:t>x</a:t>
            </a:r>
            <a:r>
              <a:rPr lang="en-US" sz="1800" dirty="0">
                <a:solidFill>
                  <a:srgbClr val="7030A0"/>
                </a:solidFill>
                <a:latin typeface="Verdana" charset="0"/>
                <a:ea typeface="ＭＳ Ｐゴシック"/>
                <a:cs typeface="ＭＳ Ｐゴシック"/>
              </a:rPr>
              <a:t>          ld           P0                     x6                P4</a:t>
            </a:r>
          </a:p>
        </p:txBody>
      </p:sp>
      <p:sp>
        <p:nvSpPr>
          <p:cNvPr id="219" name="Text Box 216"/>
          <p:cNvSpPr txBox="1">
            <a:spLocks noChangeArrowheads="1"/>
          </p:cNvSpPr>
          <p:nvPr/>
        </p:nvSpPr>
        <p:spPr bwMode="auto">
          <a:xfrm>
            <a:off x="5260975" y="5770555"/>
            <a:ext cx="533400" cy="366712"/>
          </a:xfrm>
          <a:prstGeom prst="rect">
            <a:avLst/>
          </a:prstGeom>
          <a:noFill/>
          <a:ln w="19050">
            <a:noFill/>
            <a:miter lim="800000"/>
            <a:headEnd/>
            <a:tailEnd/>
          </a:ln>
          <a:effectLst/>
        </p:spPr>
        <p:txBody>
          <a:bodyPr>
            <a:prstTxWarp prst="textNoShape">
              <a:avLst/>
            </a:prstTxWarp>
            <a:spAutoFit/>
          </a:bodyPr>
          <a:lstStyle/>
          <a:p>
            <a:pPr eaLnBrk="1" hangingPunct="1">
              <a:spcBef>
                <a:spcPct val="0"/>
              </a:spcBef>
            </a:pPr>
            <a:r>
              <a:rPr lang="en-US" sz="1800">
                <a:solidFill>
                  <a:srgbClr val="7030A0"/>
                </a:solidFill>
                <a:latin typeface="Verdana" charset="0"/>
                <a:ea typeface="ＭＳ Ｐゴシック"/>
                <a:cs typeface="ＭＳ Ｐゴシック"/>
              </a:rPr>
              <a:t>P3</a:t>
            </a:r>
          </a:p>
        </p:txBody>
      </p:sp>
      <p:grpSp>
        <p:nvGrpSpPr>
          <p:cNvPr id="220" name="Group 217"/>
          <p:cNvGrpSpPr>
            <a:grpSpLocks/>
          </p:cNvGrpSpPr>
          <p:nvPr/>
        </p:nvGrpSpPr>
        <p:grpSpPr bwMode="auto">
          <a:xfrm>
            <a:off x="5337175" y="2341555"/>
            <a:ext cx="685800" cy="228600"/>
            <a:chOff x="3168" y="912"/>
            <a:chExt cx="432" cy="144"/>
          </a:xfrm>
        </p:grpSpPr>
        <p:sp>
          <p:nvSpPr>
            <p:cNvPr id="221" name="Line 218"/>
            <p:cNvSpPr>
              <a:spLocks noChangeShapeType="1"/>
            </p:cNvSpPr>
            <p:nvPr/>
          </p:nvSpPr>
          <p:spPr bwMode="auto">
            <a:xfrm>
              <a:off x="3168" y="912"/>
              <a:ext cx="432" cy="144"/>
            </a:xfrm>
            <a:prstGeom prst="line">
              <a:avLst/>
            </a:prstGeom>
            <a:noFill/>
            <a:ln w="381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222" name="Line 219"/>
            <p:cNvSpPr>
              <a:spLocks noChangeShapeType="1"/>
            </p:cNvSpPr>
            <p:nvPr/>
          </p:nvSpPr>
          <p:spPr bwMode="auto">
            <a:xfrm flipV="1">
              <a:off x="3168" y="912"/>
              <a:ext cx="432" cy="144"/>
            </a:xfrm>
            <a:prstGeom prst="line">
              <a:avLst/>
            </a:prstGeom>
            <a:noFill/>
            <a:ln w="381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grpSp>
      <p:grpSp>
        <p:nvGrpSpPr>
          <p:cNvPr id="223" name="Group 220"/>
          <p:cNvGrpSpPr>
            <a:grpSpLocks/>
          </p:cNvGrpSpPr>
          <p:nvPr/>
        </p:nvGrpSpPr>
        <p:grpSpPr bwMode="auto">
          <a:xfrm>
            <a:off x="1374775" y="3174992"/>
            <a:ext cx="846138" cy="366713"/>
            <a:chOff x="384" y="1869"/>
            <a:chExt cx="533" cy="231"/>
          </a:xfrm>
        </p:grpSpPr>
        <p:grpSp>
          <p:nvGrpSpPr>
            <p:cNvPr id="224" name="Group 221"/>
            <p:cNvGrpSpPr>
              <a:grpSpLocks/>
            </p:cNvGrpSpPr>
            <p:nvPr/>
          </p:nvGrpSpPr>
          <p:grpSpPr bwMode="auto">
            <a:xfrm>
              <a:off x="384" y="1920"/>
              <a:ext cx="288" cy="144"/>
              <a:chOff x="3168" y="912"/>
              <a:chExt cx="432" cy="144"/>
            </a:xfrm>
          </p:grpSpPr>
          <p:sp>
            <p:nvSpPr>
              <p:cNvPr id="226" name="Line 222"/>
              <p:cNvSpPr>
                <a:spLocks noChangeShapeType="1"/>
              </p:cNvSpPr>
              <p:nvPr/>
            </p:nvSpPr>
            <p:spPr bwMode="auto">
              <a:xfrm>
                <a:off x="3168" y="912"/>
                <a:ext cx="432" cy="144"/>
              </a:xfrm>
              <a:prstGeom prst="line">
                <a:avLst/>
              </a:prstGeom>
              <a:noFill/>
              <a:ln w="38100">
                <a:solidFill>
                  <a:schemeClr val="hlink"/>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227" name="Line 223"/>
              <p:cNvSpPr>
                <a:spLocks noChangeShapeType="1"/>
              </p:cNvSpPr>
              <p:nvPr/>
            </p:nvSpPr>
            <p:spPr bwMode="auto">
              <a:xfrm flipV="1">
                <a:off x="3168" y="912"/>
                <a:ext cx="432" cy="144"/>
              </a:xfrm>
              <a:prstGeom prst="line">
                <a:avLst/>
              </a:prstGeom>
              <a:noFill/>
              <a:ln w="38100">
                <a:solidFill>
                  <a:schemeClr val="hlink"/>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grpSp>
        <p:sp>
          <p:nvSpPr>
            <p:cNvPr id="225" name="Text Box 224"/>
            <p:cNvSpPr txBox="1">
              <a:spLocks noChangeArrowheads="1"/>
            </p:cNvSpPr>
            <p:nvPr/>
          </p:nvSpPr>
          <p:spPr bwMode="auto">
            <a:xfrm>
              <a:off x="623" y="1869"/>
              <a:ext cx="294"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a:solidFill>
                    <a:srgbClr val="7030A0"/>
                  </a:solidFill>
                  <a:latin typeface="Verdana" charset="0"/>
                  <a:ea typeface="ＭＳ Ｐゴシック"/>
                  <a:cs typeface="ＭＳ Ｐゴシック"/>
                </a:rPr>
                <a:t>P4</a:t>
              </a:r>
            </a:p>
          </p:txBody>
        </p:sp>
      </p:grpSp>
      <p:grpSp>
        <p:nvGrpSpPr>
          <p:cNvPr id="228" name="Group 225"/>
          <p:cNvGrpSpPr>
            <a:grpSpLocks/>
          </p:cNvGrpSpPr>
          <p:nvPr/>
        </p:nvGrpSpPr>
        <p:grpSpPr bwMode="auto">
          <a:xfrm>
            <a:off x="5337175" y="2570155"/>
            <a:ext cx="685800" cy="228600"/>
            <a:chOff x="3168" y="912"/>
            <a:chExt cx="432" cy="144"/>
          </a:xfrm>
        </p:grpSpPr>
        <p:sp>
          <p:nvSpPr>
            <p:cNvPr id="229" name="Line 226"/>
            <p:cNvSpPr>
              <a:spLocks noChangeShapeType="1"/>
            </p:cNvSpPr>
            <p:nvPr/>
          </p:nvSpPr>
          <p:spPr bwMode="auto">
            <a:xfrm>
              <a:off x="3168" y="912"/>
              <a:ext cx="432" cy="144"/>
            </a:xfrm>
            <a:prstGeom prst="line">
              <a:avLst/>
            </a:prstGeom>
            <a:noFill/>
            <a:ln w="38100">
              <a:solidFill>
                <a:schemeClr val="hlink"/>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230" name="Line 227"/>
            <p:cNvSpPr>
              <a:spLocks noChangeShapeType="1"/>
            </p:cNvSpPr>
            <p:nvPr/>
          </p:nvSpPr>
          <p:spPr bwMode="auto">
            <a:xfrm flipV="1">
              <a:off x="3168" y="912"/>
              <a:ext cx="432" cy="144"/>
            </a:xfrm>
            <a:prstGeom prst="line">
              <a:avLst/>
            </a:prstGeom>
            <a:noFill/>
            <a:ln w="38100">
              <a:solidFill>
                <a:schemeClr val="hlink"/>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grpSp>
    </p:spTree>
    <p:extLst>
      <p:ext uri="{BB962C8B-B14F-4D97-AF65-F5344CB8AC3E}">
        <p14:creationId xmlns:p14="http://schemas.microsoft.com/office/powerpoint/2010/main" val="2237325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0"/>
                                        </p:tgtEl>
                                        <p:attrNameLst>
                                          <p:attrName>style.visibility</p:attrName>
                                        </p:attrNameLst>
                                      </p:cBhvr>
                                      <p:to>
                                        <p:strVal val="visible"/>
                                      </p:to>
                                    </p:set>
                                  </p:childTnLst>
                                  <p:subTnLst>
                                    <p:set>
                                      <p:cBhvr override="childStyle">
                                        <p:cTn dur="1" fill="hold" display="0" masterRel="nextClick" afterEffect="1"/>
                                        <p:tgtEl>
                                          <p:spTgt spid="210"/>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07"/>
                                        </p:tgtEl>
                                        <p:attrNameLst>
                                          <p:attrName>style.visibility</p:attrName>
                                        </p:attrNameLst>
                                      </p:cBhvr>
                                      <p:to>
                                        <p:strVal val="visible"/>
                                      </p:to>
                                    </p:set>
                                  </p:childTnLst>
                                  <p:subTnLst>
                                    <p:set>
                                      <p:cBhvr override="childStyle">
                                        <p:cTn dur="1" fill="hold" display="0" masterRel="nextClick" afterEffect="1"/>
                                        <p:tgtEl>
                                          <p:spTgt spid="207"/>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2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2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 grpId="0" animBg="1"/>
      <p:bldP spid="210" grpId="0" animBg="1"/>
      <p:bldP spid="218" grpId="0" autoUpdateAnimBg="0"/>
      <p:bldP spid="219"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15</a:t>
            </a:fld>
            <a:endParaRPr lang="en-US" altLang="en-US"/>
          </a:p>
        </p:txBody>
      </p:sp>
      <p:sp>
        <p:nvSpPr>
          <p:cNvPr id="45059" name="Text Box 2"/>
          <p:cNvSpPr txBox="1">
            <a:spLocks noChangeArrowheads="1"/>
          </p:cNvSpPr>
          <p:nvPr/>
        </p:nvSpPr>
        <p:spPr bwMode="auto">
          <a:xfrm>
            <a:off x="441324" y="396875"/>
            <a:ext cx="802534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Pipelined Control</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1" name="Text Box 4"/>
          <p:cNvSpPr txBox="1">
            <a:spLocks noChangeArrowheads="1"/>
          </p:cNvSpPr>
          <p:nvPr/>
        </p:nvSpPr>
        <p:spPr bwMode="auto">
          <a:xfrm>
            <a:off x="381000" y="1266251"/>
            <a:ext cx="8487833"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
                <a:srgbClr val="CC0000"/>
              </a:buClr>
            </a:pPr>
            <a:r>
              <a:rPr lang="en-US" altLang="en-US" sz="2400" dirty="0">
                <a:latin typeface="Arial" panose="020B0604020202020204" pitchFamily="34" charset="0"/>
              </a:rPr>
              <a:t> Control signals derived from instruction</a:t>
            </a:r>
          </a:p>
          <a:p>
            <a:pPr lvl="1">
              <a:spcBef>
                <a:spcPct val="0"/>
              </a:spcBef>
              <a:buClr>
                <a:srgbClr val="CC0000"/>
              </a:buClr>
            </a:pPr>
            <a:r>
              <a:rPr lang="en-US" altLang="en-US" sz="2000" dirty="0">
                <a:latin typeface="Arial" panose="020B0604020202020204" pitchFamily="34" charset="0"/>
              </a:rPr>
              <a:t>As in single-cycle implementation</a:t>
            </a:r>
          </a:p>
          <a:p>
            <a:pPr lvl="1">
              <a:spcBef>
                <a:spcPct val="0"/>
              </a:spcBef>
              <a:buClr>
                <a:srgbClr val="CC0000"/>
              </a:buClr>
            </a:pPr>
            <a:r>
              <a:rPr lang="en-US" altLang="en-US" sz="2000" dirty="0">
                <a:latin typeface="Arial" panose="020B0604020202020204" pitchFamily="34" charset="0"/>
              </a:rPr>
              <a:t>Information is stored in pipeline registers for use by later stages</a:t>
            </a:r>
          </a:p>
        </p:txBody>
      </p:sp>
      <p:pic>
        <p:nvPicPr>
          <p:cNvPr id="6" name="Picture 6" descr="f04-50-P374493"/>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64572" y="2466719"/>
            <a:ext cx="8014206" cy="388963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02532835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150</a:t>
            </a:fld>
            <a:endParaRPr lang="en-US" altLang="en-US"/>
          </a:p>
        </p:txBody>
      </p:sp>
      <p:sp>
        <p:nvSpPr>
          <p:cNvPr id="45059" name="Text Box 2"/>
          <p:cNvSpPr txBox="1">
            <a:spLocks noChangeArrowheads="1"/>
          </p:cNvSpPr>
          <p:nvPr/>
        </p:nvSpPr>
        <p:spPr bwMode="auto">
          <a:xfrm>
            <a:off x="441324" y="396875"/>
            <a:ext cx="802534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Physical Register Management</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 name="Group 2"/>
          <p:cNvGrpSpPr>
            <a:grpSpLocks/>
          </p:cNvGrpSpPr>
          <p:nvPr/>
        </p:nvGrpSpPr>
        <p:grpSpPr bwMode="auto">
          <a:xfrm>
            <a:off x="539750" y="4299521"/>
            <a:ext cx="6324601" cy="2209800"/>
            <a:chOff x="144" y="2592"/>
            <a:chExt cx="3984" cy="1392"/>
          </a:xfrm>
        </p:grpSpPr>
        <p:grpSp>
          <p:nvGrpSpPr>
            <p:cNvPr id="7" name="Group 3"/>
            <p:cNvGrpSpPr>
              <a:grpSpLocks/>
            </p:cNvGrpSpPr>
            <p:nvPr/>
          </p:nvGrpSpPr>
          <p:grpSpPr bwMode="auto">
            <a:xfrm>
              <a:off x="144" y="2832"/>
              <a:ext cx="3984" cy="1152"/>
              <a:chOff x="144" y="2928"/>
              <a:chExt cx="3984" cy="1152"/>
            </a:xfrm>
          </p:grpSpPr>
          <p:sp>
            <p:nvSpPr>
              <p:cNvPr id="9" name="Rectangle 4"/>
              <p:cNvSpPr>
                <a:spLocks noChangeArrowheads="1"/>
              </p:cNvSpPr>
              <p:nvPr/>
            </p:nvSpPr>
            <p:spPr bwMode="auto">
              <a:xfrm>
                <a:off x="672" y="2928"/>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op</a:t>
                </a:r>
              </a:p>
            </p:txBody>
          </p:sp>
          <p:sp>
            <p:nvSpPr>
              <p:cNvPr id="10" name="Rectangle 5"/>
              <p:cNvSpPr>
                <a:spLocks noChangeArrowheads="1"/>
              </p:cNvSpPr>
              <p:nvPr/>
            </p:nvSpPr>
            <p:spPr bwMode="auto">
              <a:xfrm>
                <a:off x="1104" y="2928"/>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p1</a:t>
                </a:r>
              </a:p>
            </p:txBody>
          </p:sp>
          <p:sp>
            <p:nvSpPr>
              <p:cNvPr id="11" name="Rectangle 6"/>
              <p:cNvSpPr>
                <a:spLocks noChangeArrowheads="1"/>
              </p:cNvSpPr>
              <p:nvPr/>
            </p:nvSpPr>
            <p:spPr bwMode="auto">
              <a:xfrm>
                <a:off x="1344" y="2928"/>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r>
                  <a:rPr lang="en-US" sz="1800" dirty="0">
                    <a:solidFill>
                      <a:prstClr val="black"/>
                    </a:solidFill>
                    <a:latin typeface="Verdana" charset="0"/>
                    <a:ea typeface="ＭＳ Ｐゴシック"/>
                    <a:cs typeface="ＭＳ Ｐゴシック"/>
                  </a:rPr>
                  <a:t>PR1</a:t>
                </a:r>
              </a:p>
            </p:txBody>
          </p:sp>
          <p:sp>
            <p:nvSpPr>
              <p:cNvPr id="12" name="Rectangle 7"/>
              <p:cNvSpPr>
                <a:spLocks noChangeArrowheads="1"/>
              </p:cNvSpPr>
              <p:nvPr/>
            </p:nvSpPr>
            <p:spPr bwMode="auto">
              <a:xfrm>
                <a:off x="1872" y="2928"/>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p2</a:t>
                </a:r>
              </a:p>
            </p:txBody>
          </p:sp>
          <p:sp>
            <p:nvSpPr>
              <p:cNvPr id="13" name="Rectangle 8"/>
              <p:cNvSpPr>
                <a:spLocks noChangeArrowheads="1"/>
              </p:cNvSpPr>
              <p:nvPr/>
            </p:nvSpPr>
            <p:spPr bwMode="auto">
              <a:xfrm>
                <a:off x="2112" y="2928"/>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r>
                  <a:rPr lang="en-US" sz="1800" dirty="0">
                    <a:solidFill>
                      <a:prstClr val="black"/>
                    </a:solidFill>
                    <a:latin typeface="Verdana" charset="0"/>
                    <a:ea typeface="ＭＳ Ｐゴシック"/>
                    <a:cs typeface="ＭＳ Ｐゴシック"/>
                  </a:rPr>
                  <a:t>PR2</a:t>
                </a:r>
              </a:p>
            </p:txBody>
          </p:sp>
          <p:sp>
            <p:nvSpPr>
              <p:cNvPr id="14" name="Rectangle 9"/>
              <p:cNvSpPr>
                <a:spLocks noChangeArrowheads="1"/>
              </p:cNvSpPr>
              <p:nvPr/>
            </p:nvSpPr>
            <p:spPr bwMode="auto">
              <a:xfrm>
                <a:off x="432" y="2928"/>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ex</a:t>
                </a:r>
              </a:p>
            </p:txBody>
          </p:sp>
          <p:sp>
            <p:nvSpPr>
              <p:cNvPr id="15" name="Rectangle 10"/>
              <p:cNvSpPr>
                <a:spLocks noChangeArrowheads="1"/>
              </p:cNvSpPr>
              <p:nvPr/>
            </p:nvSpPr>
            <p:spPr bwMode="auto">
              <a:xfrm>
                <a:off x="144" y="2928"/>
                <a:ext cx="28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use</a:t>
                </a:r>
              </a:p>
            </p:txBody>
          </p:sp>
          <p:sp>
            <p:nvSpPr>
              <p:cNvPr id="16" name="Rectangle 11"/>
              <p:cNvSpPr>
                <a:spLocks noChangeArrowheads="1"/>
              </p:cNvSpPr>
              <p:nvPr/>
            </p:nvSpPr>
            <p:spPr bwMode="auto">
              <a:xfrm>
                <a:off x="672" y="3072"/>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17" name="Rectangle 12"/>
              <p:cNvSpPr>
                <a:spLocks noChangeArrowheads="1"/>
              </p:cNvSpPr>
              <p:nvPr/>
            </p:nvSpPr>
            <p:spPr bwMode="auto">
              <a:xfrm>
                <a:off x="1104" y="3072"/>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18" name="Rectangle 13"/>
              <p:cNvSpPr>
                <a:spLocks noChangeArrowheads="1"/>
              </p:cNvSpPr>
              <p:nvPr/>
            </p:nvSpPr>
            <p:spPr bwMode="auto">
              <a:xfrm>
                <a:off x="1344" y="3072"/>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19" name="Rectangle 14"/>
              <p:cNvSpPr>
                <a:spLocks noChangeArrowheads="1"/>
              </p:cNvSpPr>
              <p:nvPr/>
            </p:nvSpPr>
            <p:spPr bwMode="auto">
              <a:xfrm>
                <a:off x="1872" y="3072"/>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20" name="Rectangle 15"/>
              <p:cNvSpPr>
                <a:spLocks noChangeArrowheads="1"/>
              </p:cNvSpPr>
              <p:nvPr/>
            </p:nvSpPr>
            <p:spPr bwMode="auto">
              <a:xfrm>
                <a:off x="2112" y="3072"/>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21" name="Rectangle 16"/>
              <p:cNvSpPr>
                <a:spLocks noChangeArrowheads="1"/>
              </p:cNvSpPr>
              <p:nvPr/>
            </p:nvSpPr>
            <p:spPr bwMode="auto">
              <a:xfrm>
                <a:off x="432" y="3072"/>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22" name="Rectangle 17"/>
              <p:cNvSpPr>
                <a:spLocks noChangeArrowheads="1"/>
              </p:cNvSpPr>
              <p:nvPr/>
            </p:nvSpPr>
            <p:spPr bwMode="auto">
              <a:xfrm>
                <a:off x="144" y="3072"/>
                <a:ext cx="28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23" name="Rectangle 18"/>
              <p:cNvSpPr>
                <a:spLocks noChangeArrowheads="1"/>
              </p:cNvSpPr>
              <p:nvPr/>
            </p:nvSpPr>
            <p:spPr bwMode="auto">
              <a:xfrm>
                <a:off x="672" y="3216"/>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24" name="Rectangle 19"/>
              <p:cNvSpPr>
                <a:spLocks noChangeArrowheads="1"/>
              </p:cNvSpPr>
              <p:nvPr/>
            </p:nvSpPr>
            <p:spPr bwMode="auto">
              <a:xfrm>
                <a:off x="1104" y="3216"/>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25" name="Rectangle 20"/>
              <p:cNvSpPr>
                <a:spLocks noChangeArrowheads="1"/>
              </p:cNvSpPr>
              <p:nvPr/>
            </p:nvSpPr>
            <p:spPr bwMode="auto">
              <a:xfrm>
                <a:off x="1344" y="3216"/>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26" name="Rectangle 21"/>
              <p:cNvSpPr>
                <a:spLocks noChangeArrowheads="1"/>
              </p:cNvSpPr>
              <p:nvPr/>
            </p:nvSpPr>
            <p:spPr bwMode="auto">
              <a:xfrm>
                <a:off x="1872" y="3216"/>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27" name="Rectangle 22"/>
              <p:cNvSpPr>
                <a:spLocks noChangeArrowheads="1"/>
              </p:cNvSpPr>
              <p:nvPr/>
            </p:nvSpPr>
            <p:spPr bwMode="auto">
              <a:xfrm>
                <a:off x="2112" y="3216"/>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28" name="Rectangle 23"/>
              <p:cNvSpPr>
                <a:spLocks noChangeArrowheads="1"/>
              </p:cNvSpPr>
              <p:nvPr/>
            </p:nvSpPr>
            <p:spPr bwMode="auto">
              <a:xfrm>
                <a:off x="432" y="3216"/>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29" name="Rectangle 24"/>
              <p:cNvSpPr>
                <a:spLocks noChangeArrowheads="1"/>
              </p:cNvSpPr>
              <p:nvPr/>
            </p:nvSpPr>
            <p:spPr bwMode="auto">
              <a:xfrm>
                <a:off x="144" y="3216"/>
                <a:ext cx="28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30" name="Rectangle 25"/>
              <p:cNvSpPr>
                <a:spLocks noChangeArrowheads="1"/>
              </p:cNvSpPr>
              <p:nvPr/>
            </p:nvSpPr>
            <p:spPr bwMode="auto">
              <a:xfrm>
                <a:off x="672" y="3360"/>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31" name="Rectangle 26"/>
              <p:cNvSpPr>
                <a:spLocks noChangeArrowheads="1"/>
              </p:cNvSpPr>
              <p:nvPr/>
            </p:nvSpPr>
            <p:spPr bwMode="auto">
              <a:xfrm>
                <a:off x="1104" y="3360"/>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32" name="Rectangle 27"/>
              <p:cNvSpPr>
                <a:spLocks noChangeArrowheads="1"/>
              </p:cNvSpPr>
              <p:nvPr/>
            </p:nvSpPr>
            <p:spPr bwMode="auto">
              <a:xfrm>
                <a:off x="1344" y="3360"/>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33" name="Rectangle 28"/>
              <p:cNvSpPr>
                <a:spLocks noChangeArrowheads="1"/>
              </p:cNvSpPr>
              <p:nvPr/>
            </p:nvSpPr>
            <p:spPr bwMode="auto">
              <a:xfrm>
                <a:off x="1872" y="3360"/>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34" name="Rectangle 29"/>
              <p:cNvSpPr>
                <a:spLocks noChangeArrowheads="1"/>
              </p:cNvSpPr>
              <p:nvPr/>
            </p:nvSpPr>
            <p:spPr bwMode="auto">
              <a:xfrm>
                <a:off x="2112" y="3360"/>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35" name="Rectangle 30"/>
              <p:cNvSpPr>
                <a:spLocks noChangeArrowheads="1"/>
              </p:cNvSpPr>
              <p:nvPr/>
            </p:nvSpPr>
            <p:spPr bwMode="auto">
              <a:xfrm>
                <a:off x="432" y="3360"/>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36" name="Rectangle 31"/>
              <p:cNvSpPr>
                <a:spLocks noChangeArrowheads="1"/>
              </p:cNvSpPr>
              <p:nvPr/>
            </p:nvSpPr>
            <p:spPr bwMode="auto">
              <a:xfrm>
                <a:off x="144" y="3360"/>
                <a:ext cx="28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37" name="Rectangle 32"/>
              <p:cNvSpPr>
                <a:spLocks noChangeArrowheads="1"/>
              </p:cNvSpPr>
              <p:nvPr/>
            </p:nvSpPr>
            <p:spPr bwMode="auto">
              <a:xfrm>
                <a:off x="672" y="3504"/>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38" name="Rectangle 33"/>
              <p:cNvSpPr>
                <a:spLocks noChangeArrowheads="1"/>
              </p:cNvSpPr>
              <p:nvPr/>
            </p:nvSpPr>
            <p:spPr bwMode="auto">
              <a:xfrm>
                <a:off x="1104" y="3504"/>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39" name="Rectangle 34"/>
              <p:cNvSpPr>
                <a:spLocks noChangeArrowheads="1"/>
              </p:cNvSpPr>
              <p:nvPr/>
            </p:nvSpPr>
            <p:spPr bwMode="auto">
              <a:xfrm>
                <a:off x="1344" y="3504"/>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40" name="Rectangle 35"/>
              <p:cNvSpPr>
                <a:spLocks noChangeArrowheads="1"/>
              </p:cNvSpPr>
              <p:nvPr/>
            </p:nvSpPr>
            <p:spPr bwMode="auto">
              <a:xfrm>
                <a:off x="1872" y="3504"/>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41" name="Rectangle 36"/>
              <p:cNvSpPr>
                <a:spLocks noChangeArrowheads="1"/>
              </p:cNvSpPr>
              <p:nvPr/>
            </p:nvSpPr>
            <p:spPr bwMode="auto">
              <a:xfrm>
                <a:off x="2112" y="3504"/>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42" name="Rectangle 37"/>
              <p:cNvSpPr>
                <a:spLocks noChangeArrowheads="1"/>
              </p:cNvSpPr>
              <p:nvPr/>
            </p:nvSpPr>
            <p:spPr bwMode="auto">
              <a:xfrm>
                <a:off x="432" y="3504"/>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43" name="Rectangle 38"/>
              <p:cNvSpPr>
                <a:spLocks noChangeArrowheads="1"/>
              </p:cNvSpPr>
              <p:nvPr/>
            </p:nvSpPr>
            <p:spPr bwMode="auto">
              <a:xfrm>
                <a:off x="144" y="3504"/>
                <a:ext cx="28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44" name="Rectangle 39"/>
              <p:cNvSpPr>
                <a:spLocks noChangeArrowheads="1"/>
              </p:cNvSpPr>
              <p:nvPr/>
            </p:nvSpPr>
            <p:spPr bwMode="auto">
              <a:xfrm>
                <a:off x="672" y="3648"/>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45" name="Rectangle 40"/>
              <p:cNvSpPr>
                <a:spLocks noChangeArrowheads="1"/>
              </p:cNvSpPr>
              <p:nvPr/>
            </p:nvSpPr>
            <p:spPr bwMode="auto">
              <a:xfrm>
                <a:off x="1104" y="3648"/>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46" name="Rectangle 41"/>
              <p:cNvSpPr>
                <a:spLocks noChangeArrowheads="1"/>
              </p:cNvSpPr>
              <p:nvPr/>
            </p:nvSpPr>
            <p:spPr bwMode="auto">
              <a:xfrm>
                <a:off x="1344" y="3648"/>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47" name="Rectangle 42"/>
              <p:cNvSpPr>
                <a:spLocks noChangeArrowheads="1"/>
              </p:cNvSpPr>
              <p:nvPr/>
            </p:nvSpPr>
            <p:spPr bwMode="auto">
              <a:xfrm>
                <a:off x="1872" y="3648"/>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48" name="Rectangle 43"/>
              <p:cNvSpPr>
                <a:spLocks noChangeArrowheads="1"/>
              </p:cNvSpPr>
              <p:nvPr/>
            </p:nvSpPr>
            <p:spPr bwMode="auto">
              <a:xfrm>
                <a:off x="2112" y="3648"/>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49" name="Rectangle 44"/>
              <p:cNvSpPr>
                <a:spLocks noChangeArrowheads="1"/>
              </p:cNvSpPr>
              <p:nvPr/>
            </p:nvSpPr>
            <p:spPr bwMode="auto">
              <a:xfrm>
                <a:off x="432" y="3648"/>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50" name="Rectangle 45"/>
              <p:cNvSpPr>
                <a:spLocks noChangeArrowheads="1"/>
              </p:cNvSpPr>
              <p:nvPr/>
            </p:nvSpPr>
            <p:spPr bwMode="auto">
              <a:xfrm>
                <a:off x="144" y="3648"/>
                <a:ext cx="28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51" name="Rectangle 46"/>
              <p:cNvSpPr>
                <a:spLocks noChangeArrowheads="1"/>
              </p:cNvSpPr>
              <p:nvPr/>
            </p:nvSpPr>
            <p:spPr bwMode="auto">
              <a:xfrm>
                <a:off x="672" y="3792"/>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52" name="Rectangle 47"/>
              <p:cNvSpPr>
                <a:spLocks noChangeArrowheads="1"/>
              </p:cNvSpPr>
              <p:nvPr/>
            </p:nvSpPr>
            <p:spPr bwMode="auto">
              <a:xfrm>
                <a:off x="1104" y="3792"/>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53" name="Rectangle 48"/>
              <p:cNvSpPr>
                <a:spLocks noChangeArrowheads="1"/>
              </p:cNvSpPr>
              <p:nvPr/>
            </p:nvSpPr>
            <p:spPr bwMode="auto">
              <a:xfrm>
                <a:off x="1344" y="3792"/>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54" name="Rectangle 49"/>
              <p:cNvSpPr>
                <a:spLocks noChangeArrowheads="1"/>
              </p:cNvSpPr>
              <p:nvPr/>
            </p:nvSpPr>
            <p:spPr bwMode="auto">
              <a:xfrm>
                <a:off x="1872" y="3792"/>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55" name="Rectangle 50"/>
              <p:cNvSpPr>
                <a:spLocks noChangeArrowheads="1"/>
              </p:cNvSpPr>
              <p:nvPr/>
            </p:nvSpPr>
            <p:spPr bwMode="auto">
              <a:xfrm>
                <a:off x="2112" y="3792"/>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56" name="Rectangle 51"/>
              <p:cNvSpPr>
                <a:spLocks noChangeArrowheads="1"/>
              </p:cNvSpPr>
              <p:nvPr/>
            </p:nvSpPr>
            <p:spPr bwMode="auto">
              <a:xfrm>
                <a:off x="432" y="3792"/>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57" name="Rectangle 52"/>
              <p:cNvSpPr>
                <a:spLocks noChangeArrowheads="1"/>
              </p:cNvSpPr>
              <p:nvPr/>
            </p:nvSpPr>
            <p:spPr bwMode="auto">
              <a:xfrm>
                <a:off x="144" y="3792"/>
                <a:ext cx="28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58" name="Rectangle 53"/>
              <p:cNvSpPr>
                <a:spLocks noChangeArrowheads="1"/>
              </p:cNvSpPr>
              <p:nvPr/>
            </p:nvSpPr>
            <p:spPr bwMode="auto">
              <a:xfrm>
                <a:off x="672" y="3936"/>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59" name="Rectangle 54"/>
              <p:cNvSpPr>
                <a:spLocks noChangeArrowheads="1"/>
              </p:cNvSpPr>
              <p:nvPr/>
            </p:nvSpPr>
            <p:spPr bwMode="auto">
              <a:xfrm>
                <a:off x="1104" y="3936"/>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60" name="Rectangle 55"/>
              <p:cNvSpPr>
                <a:spLocks noChangeArrowheads="1"/>
              </p:cNvSpPr>
              <p:nvPr/>
            </p:nvSpPr>
            <p:spPr bwMode="auto">
              <a:xfrm>
                <a:off x="1344" y="3936"/>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61" name="Rectangle 56"/>
              <p:cNvSpPr>
                <a:spLocks noChangeArrowheads="1"/>
              </p:cNvSpPr>
              <p:nvPr/>
            </p:nvSpPr>
            <p:spPr bwMode="auto">
              <a:xfrm>
                <a:off x="1872" y="3936"/>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62" name="Rectangle 57"/>
              <p:cNvSpPr>
                <a:spLocks noChangeArrowheads="1"/>
              </p:cNvSpPr>
              <p:nvPr/>
            </p:nvSpPr>
            <p:spPr bwMode="auto">
              <a:xfrm>
                <a:off x="2112" y="3936"/>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63" name="Rectangle 58"/>
              <p:cNvSpPr>
                <a:spLocks noChangeArrowheads="1"/>
              </p:cNvSpPr>
              <p:nvPr/>
            </p:nvSpPr>
            <p:spPr bwMode="auto">
              <a:xfrm>
                <a:off x="2640" y="2928"/>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r>
                  <a:rPr lang="en-US" sz="1800" dirty="0">
                    <a:solidFill>
                      <a:prstClr val="black"/>
                    </a:solidFill>
                    <a:latin typeface="Verdana" charset="0"/>
                    <a:ea typeface="ＭＳ Ｐゴシック"/>
                    <a:cs typeface="ＭＳ Ｐゴシック"/>
                  </a:rPr>
                  <a:t>Rd</a:t>
                </a:r>
              </a:p>
            </p:txBody>
          </p:sp>
          <p:sp>
            <p:nvSpPr>
              <p:cNvPr id="64" name="Rectangle 59"/>
              <p:cNvSpPr>
                <a:spLocks noChangeArrowheads="1"/>
              </p:cNvSpPr>
              <p:nvPr/>
            </p:nvSpPr>
            <p:spPr bwMode="auto">
              <a:xfrm>
                <a:off x="2640" y="3072"/>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65" name="Rectangle 60"/>
              <p:cNvSpPr>
                <a:spLocks noChangeArrowheads="1"/>
              </p:cNvSpPr>
              <p:nvPr/>
            </p:nvSpPr>
            <p:spPr bwMode="auto">
              <a:xfrm>
                <a:off x="2640" y="3216"/>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66" name="Rectangle 61"/>
              <p:cNvSpPr>
                <a:spLocks noChangeArrowheads="1"/>
              </p:cNvSpPr>
              <p:nvPr/>
            </p:nvSpPr>
            <p:spPr bwMode="auto">
              <a:xfrm>
                <a:off x="2640" y="3360"/>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67" name="Rectangle 62"/>
              <p:cNvSpPr>
                <a:spLocks noChangeArrowheads="1"/>
              </p:cNvSpPr>
              <p:nvPr/>
            </p:nvSpPr>
            <p:spPr bwMode="auto">
              <a:xfrm>
                <a:off x="2640" y="3504"/>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68" name="Rectangle 63"/>
              <p:cNvSpPr>
                <a:spLocks noChangeArrowheads="1"/>
              </p:cNvSpPr>
              <p:nvPr/>
            </p:nvSpPr>
            <p:spPr bwMode="auto">
              <a:xfrm>
                <a:off x="2640" y="3648"/>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69" name="Rectangle 64"/>
              <p:cNvSpPr>
                <a:spLocks noChangeArrowheads="1"/>
              </p:cNvSpPr>
              <p:nvPr/>
            </p:nvSpPr>
            <p:spPr bwMode="auto">
              <a:xfrm>
                <a:off x="2640" y="3792"/>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70" name="Rectangle 65"/>
              <p:cNvSpPr>
                <a:spLocks noChangeArrowheads="1"/>
              </p:cNvSpPr>
              <p:nvPr/>
            </p:nvSpPr>
            <p:spPr bwMode="auto">
              <a:xfrm>
                <a:off x="2640" y="3936"/>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71" name="Rectangle 66"/>
              <p:cNvSpPr>
                <a:spLocks noChangeArrowheads="1"/>
              </p:cNvSpPr>
              <p:nvPr/>
            </p:nvSpPr>
            <p:spPr bwMode="auto">
              <a:xfrm>
                <a:off x="432" y="3936"/>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72" name="Rectangle 67"/>
              <p:cNvSpPr>
                <a:spLocks noChangeArrowheads="1"/>
              </p:cNvSpPr>
              <p:nvPr/>
            </p:nvSpPr>
            <p:spPr bwMode="auto">
              <a:xfrm>
                <a:off x="144" y="3936"/>
                <a:ext cx="28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73" name="Rectangle 68"/>
              <p:cNvSpPr>
                <a:spLocks noChangeArrowheads="1"/>
              </p:cNvSpPr>
              <p:nvPr/>
            </p:nvSpPr>
            <p:spPr bwMode="auto">
              <a:xfrm>
                <a:off x="3600" y="2928"/>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r>
                  <a:rPr lang="en-US" sz="1800" dirty="0" err="1">
                    <a:solidFill>
                      <a:prstClr val="black"/>
                    </a:solidFill>
                    <a:latin typeface="Verdana" charset="0"/>
                    <a:ea typeface="ＭＳ Ｐゴシック"/>
                    <a:cs typeface="ＭＳ Ｐゴシック"/>
                  </a:rPr>
                  <a:t>PRd</a:t>
                </a:r>
                <a:endParaRPr lang="en-US" sz="1800" dirty="0">
                  <a:solidFill>
                    <a:prstClr val="black"/>
                  </a:solidFill>
                  <a:latin typeface="Verdana" charset="0"/>
                  <a:ea typeface="ＭＳ Ｐゴシック"/>
                  <a:cs typeface="ＭＳ Ｐゴシック"/>
                </a:endParaRPr>
              </a:p>
            </p:txBody>
          </p:sp>
          <p:sp>
            <p:nvSpPr>
              <p:cNvPr id="74" name="Rectangle 69"/>
              <p:cNvSpPr>
                <a:spLocks noChangeArrowheads="1"/>
              </p:cNvSpPr>
              <p:nvPr/>
            </p:nvSpPr>
            <p:spPr bwMode="auto">
              <a:xfrm>
                <a:off x="3600" y="3072"/>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75" name="Rectangle 70"/>
              <p:cNvSpPr>
                <a:spLocks noChangeArrowheads="1"/>
              </p:cNvSpPr>
              <p:nvPr/>
            </p:nvSpPr>
            <p:spPr bwMode="auto">
              <a:xfrm>
                <a:off x="3600" y="3216"/>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76" name="Rectangle 71"/>
              <p:cNvSpPr>
                <a:spLocks noChangeArrowheads="1"/>
              </p:cNvSpPr>
              <p:nvPr/>
            </p:nvSpPr>
            <p:spPr bwMode="auto">
              <a:xfrm>
                <a:off x="3600" y="3360"/>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77" name="Rectangle 72"/>
              <p:cNvSpPr>
                <a:spLocks noChangeArrowheads="1"/>
              </p:cNvSpPr>
              <p:nvPr/>
            </p:nvSpPr>
            <p:spPr bwMode="auto">
              <a:xfrm>
                <a:off x="3600" y="3504"/>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78" name="Rectangle 73"/>
              <p:cNvSpPr>
                <a:spLocks noChangeArrowheads="1"/>
              </p:cNvSpPr>
              <p:nvPr/>
            </p:nvSpPr>
            <p:spPr bwMode="auto">
              <a:xfrm>
                <a:off x="3600" y="3648"/>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79" name="Rectangle 74"/>
              <p:cNvSpPr>
                <a:spLocks noChangeArrowheads="1"/>
              </p:cNvSpPr>
              <p:nvPr/>
            </p:nvSpPr>
            <p:spPr bwMode="auto">
              <a:xfrm>
                <a:off x="3600" y="3792"/>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80" name="Rectangle 75"/>
              <p:cNvSpPr>
                <a:spLocks noChangeArrowheads="1"/>
              </p:cNvSpPr>
              <p:nvPr/>
            </p:nvSpPr>
            <p:spPr bwMode="auto">
              <a:xfrm>
                <a:off x="3600" y="3936"/>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81" name="Rectangle 76"/>
              <p:cNvSpPr>
                <a:spLocks noChangeArrowheads="1"/>
              </p:cNvSpPr>
              <p:nvPr/>
            </p:nvSpPr>
            <p:spPr bwMode="auto">
              <a:xfrm>
                <a:off x="3072" y="2928"/>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r>
                  <a:rPr lang="en-US" sz="1800" dirty="0" err="1">
                    <a:solidFill>
                      <a:prstClr val="black"/>
                    </a:solidFill>
                    <a:latin typeface="Verdana" charset="0"/>
                    <a:ea typeface="ＭＳ Ｐゴシック"/>
                    <a:cs typeface="ＭＳ Ｐゴシック"/>
                  </a:rPr>
                  <a:t>LPRd</a:t>
                </a:r>
                <a:endParaRPr lang="en-US" sz="1800" dirty="0">
                  <a:solidFill>
                    <a:prstClr val="black"/>
                  </a:solidFill>
                  <a:latin typeface="Verdana" charset="0"/>
                  <a:ea typeface="ＭＳ Ｐゴシック"/>
                  <a:cs typeface="ＭＳ Ｐゴシック"/>
                </a:endParaRPr>
              </a:p>
            </p:txBody>
          </p:sp>
          <p:sp>
            <p:nvSpPr>
              <p:cNvPr id="82" name="Rectangle 77"/>
              <p:cNvSpPr>
                <a:spLocks noChangeArrowheads="1"/>
              </p:cNvSpPr>
              <p:nvPr/>
            </p:nvSpPr>
            <p:spPr bwMode="auto">
              <a:xfrm>
                <a:off x="3072" y="3072"/>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83" name="Rectangle 78"/>
              <p:cNvSpPr>
                <a:spLocks noChangeArrowheads="1"/>
              </p:cNvSpPr>
              <p:nvPr/>
            </p:nvSpPr>
            <p:spPr bwMode="auto">
              <a:xfrm>
                <a:off x="3072" y="3216"/>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84" name="Rectangle 79"/>
              <p:cNvSpPr>
                <a:spLocks noChangeArrowheads="1"/>
              </p:cNvSpPr>
              <p:nvPr/>
            </p:nvSpPr>
            <p:spPr bwMode="auto">
              <a:xfrm>
                <a:off x="3072" y="3360"/>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85" name="Rectangle 80"/>
              <p:cNvSpPr>
                <a:spLocks noChangeArrowheads="1"/>
              </p:cNvSpPr>
              <p:nvPr/>
            </p:nvSpPr>
            <p:spPr bwMode="auto">
              <a:xfrm>
                <a:off x="3072" y="3504"/>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86" name="Rectangle 81"/>
              <p:cNvSpPr>
                <a:spLocks noChangeArrowheads="1"/>
              </p:cNvSpPr>
              <p:nvPr/>
            </p:nvSpPr>
            <p:spPr bwMode="auto">
              <a:xfrm>
                <a:off x="3072" y="3648"/>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87" name="Rectangle 82"/>
              <p:cNvSpPr>
                <a:spLocks noChangeArrowheads="1"/>
              </p:cNvSpPr>
              <p:nvPr/>
            </p:nvSpPr>
            <p:spPr bwMode="auto">
              <a:xfrm>
                <a:off x="3072" y="3792"/>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88" name="Rectangle 83"/>
              <p:cNvSpPr>
                <a:spLocks noChangeArrowheads="1"/>
              </p:cNvSpPr>
              <p:nvPr/>
            </p:nvSpPr>
            <p:spPr bwMode="auto">
              <a:xfrm>
                <a:off x="3072" y="3936"/>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grpSp>
        <p:sp>
          <p:nvSpPr>
            <p:cNvPr id="8" name="Text Box 84"/>
            <p:cNvSpPr txBox="1">
              <a:spLocks noChangeArrowheads="1"/>
            </p:cNvSpPr>
            <p:nvPr/>
          </p:nvSpPr>
          <p:spPr bwMode="auto">
            <a:xfrm>
              <a:off x="372" y="2592"/>
              <a:ext cx="473" cy="233"/>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i="1" dirty="0">
                  <a:solidFill>
                    <a:prstClr val="black"/>
                  </a:solidFill>
                  <a:latin typeface="Verdana" charset="0"/>
                  <a:ea typeface="ＭＳ Ｐゴシック"/>
                  <a:cs typeface="ＭＳ Ｐゴシック"/>
                </a:rPr>
                <a:t>ROB</a:t>
              </a:r>
            </a:p>
          </p:txBody>
        </p:sp>
      </p:grpSp>
      <p:sp>
        <p:nvSpPr>
          <p:cNvPr id="89" name="Text Box 85"/>
          <p:cNvSpPr txBox="1">
            <a:spLocks noChangeArrowheads="1"/>
          </p:cNvSpPr>
          <p:nvPr/>
        </p:nvSpPr>
        <p:spPr bwMode="auto">
          <a:xfrm>
            <a:off x="539750" y="4832920"/>
            <a:ext cx="6324600" cy="366713"/>
          </a:xfrm>
          <a:prstGeom prst="rect">
            <a:avLst/>
          </a:prstGeom>
          <a:noFill/>
          <a:ln w="19050">
            <a:noFill/>
            <a:miter lim="800000"/>
            <a:headEnd/>
            <a:tailEnd/>
          </a:ln>
          <a:effectLst/>
        </p:spPr>
        <p:txBody>
          <a:bodyPr>
            <a:prstTxWarp prst="textNoShape">
              <a:avLst/>
            </a:prstTxWarp>
            <a:spAutoFit/>
          </a:bodyPr>
          <a:lstStyle/>
          <a:p>
            <a:pPr eaLnBrk="1" hangingPunct="1">
              <a:spcBef>
                <a:spcPct val="0"/>
              </a:spcBef>
            </a:pPr>
            <a:r>
              <a:rPr lang="en-US" sz="1800" dirty="0" err="1">
                <a:solidFill>
                  <a:srgbClr val="09213B"/>
                </a:solidFill>
                <a:latin typeface="Verdana" charset="0"/>
                <a:ea typeface="ＭＳ Ｐゴシック"/>
                <a:cs typeface="ＭＳ Ｐゴシック"/>
              </a:rPr>
              <a:t>x</a:t>
            </a:r>
            <a:r>
              <a:rPr lang="en-US" sz="1800" dirty="0">
                <a:solidFill>
                  <a:srgbClr val="09213B"/>
                </a:solidFill>
                <a:latin typeface="Verdana" charset="0"/>
                <a:ea typeface="ＭＳ Ｐゴシック"/>
                <a:cs typeface="ＭＳ Ｐゴシック"/>
              </a:rPr>
              <a:t>          ld     </a:t>
            </a:r>
            <a:r>
              <a:rPr lang="en-US" sz="1800" dirty="0" err="1">
                <a:solidFill>
                  <a:srgbClr val="09213B"/>
                </a:solidFill>
                <a:latin typeface="Verdana" charset="0"/>
                <a:ea typeface="ＭＳ Ｐゴシック"/>
                <a:cs typeface="ＭＳ Ｐゴシック"/>
              </a:rPr>
              <a:t>p</a:t>
            </a:r>
            <a:r>
              <a:rPr lang="en-US" sz="1800" dirty="0">
                <a:solidFill>
                  <a:srgbClr val="09213B"/>
                </a:solidFill>
                <a:latin typeface="Verdana" charset="0"/>
                <a:ea typeface="ＭＳ Ｐゴシック"/>
                <a:cs typeface="ＭＳ Ｐゴシック"/>
              </a:rPr>
              <a:t>    P7                      x1                P0</a:t>
            </a:r>
          </a:p>
        </p:txBody>
      </p:sp>
      <p:sp>
        <p:nvSpPr>
          <p:cNvPr id="90" name="Text Box 86"/>
          <p:cNvSpPr txBox="1">
            <a:spLocks noChangeArrowheads="1"/>
          </p:cNvSpPr>
          <p:nvPr/>
        </p:nvSpPr>
        <p:spPr bwMode="auto">
          <a:xfrm>
            <a:off x="539750" y="5061520"/>
            <a:ext cx="6324600" cy="366713"/>
          </a:xfrm>
          <a:prstGeom prst="rect">
            <a:avLst/>
          </a:prstGeom>
          <a:noFill/>
          <a:ln w="19050">
            <a:noFill/>
            <a:miter lim="800000"/>
            <a:headEnd/>
            <a:tailEnd/>
          </a:ln>
          <a:effectLst/>
        </p:spPr>
        <p:txBody>
          <a:bodyPr>
            <a:prstTxWarp prst="textNoShape">
              <a:avLst/>
            </a:prstTxWarp>
            <a:spAutoFit/>
          </a:bodyPr>
          <a:lstStyle/>
          <a:p>
            <a:pPr eaLnBrk="1" hangingPunct="1">
              <a:spcBef>
                <a:spcPct val="0"/>
              </a:spcBef>
            </a:pPr>
            <a:r>
              <a:rPr lang="en-US" sz="1800" dirty="0" err="1">
                <a:solidFill>
                  <a:srgbClr val="09213B"/>
                </a:solidFill>
                <a:latin typeface="Verdana" charset="0"/>
                <a:ea typeface="ＭＳ Ｐゴシック"/>
                <a:cs typeface="ＭＳ Ｐゴシック"/>
              </a:rPr>
              <a:t>x</a:t>
            </a:r>
            <a:r>
              <a:rPr lang="en-US" sz="1800" dirty="0">
                <a:solidFill>
                  <a:srgbClr val="09213B"/>
                </a:solidFill>
                <a:latin typeface="Verdana" charset="0"/>
                <a:ea typeface="ＭＳ Ｐゴシック"/>
                <a:cs typeface="ＭＳ Ｐゴシック"/>
              </a:rPr>
              <a:t>         </a:t>
            </a:r>
            <a:r>
              <a:rPr lang="en-US" sz="1800" dirty="0" err="1">
                <a:solidFill>
                  <a:srgbClr val="09213B"/>
                </a:solidFill>
                <a:latin typeface="Verdana" charset="0"/>
                <a:ea typeface="ＭＳ Ｐゴシック"/>
                <a:cs typeface="ＭＳ Ｐゴシック"/>
              </a:rPr>
              <a:t>addi</a:t>
            </a:r>
            <a:r>
              <a:rPr lang="en-US" sz="1800" dirty="0">
                <a:solidFill>
                  <a:srgbClr val="09213B"/>
                </a:solidFill>
                <a:latin typeface="Verdana" charset="0"/>
                <a:ea typeface="ＭＳ Ｐゴシック"/>
                <a:cs typeface="ＭＳ Ｐゴシック"/>
              </a:rPr>
              <a:t>        P0                      x3                P1</a:t>
            </a:r>
          </a:p>
        </p:txBody>
      </p:sp>
      <p:sp>
        <p:nvSpPr>
          <p:cNvPr id="91" name="Text Box 87"/>
          <p:cNvSpPr txBox="1">
            <a:spLocks noChangeArrowheads="1"/>
          </p:cNvSpPr>
          <p:nvPr/>
        </p:nvSpPr>
        <p:spPr bwMode="auto">
          <a:xfrm>
            <a:off x="539750" y="5290120"/>
            <a:ext cx="6324600" cy="366713"/>
          </a:xfrm>
          <a:prstGeom prst="rect">
            <a:avLst/>
          </a:prstGeom>
          <a:noFill/>
          <a:ln w="19050">
            <a:noFill/>
            <a:miter lim="800000"/>
            <a:headEnd/>
            <a:tailEnd/>
          </a:ln>
          <a:effectLst/>
        </p:spPr>
        <p:txBody>
          <a:bodyPr>
            <a:prstTxWarp prst="textNoShape">
              <a:avLst/>
            </a:prstTxWarp>
            <a:spAutoFit/>
          </a:bodyPr>
          <a:lstStyle/>
          <a:p>
            <a:pPr eaLnBrk="1" hangingPunct="1">
              <a:spcBef>
                <a:spcPct val="0"/>
              </a:spcBef>
            </a:pPr>
            <a:r>
              <a:rPr lang="en-US" sz="1800" dirty="0" err="1">
                <a:solidFill>
                  <a:prstClr val="black"/>
                </a:solidFill>
                <a:latin typeface="Verdana" charset="0"/>
                <a:ea typeface="ＭＳ Ｐゴシック"/>
                <a:cs typeface="ＭＳ Ｐゴシック"/>
              </a:rPr>
              <a:t>x</a:t>
            </a:r>
            <a:r>
              <a:rPr lang="en-US" sz="1800" dirty="0">
                <a:solidFill>
                  <a:prstClr val="black"/>
                </a:solidFill>
                <a:latin typeface="Verdana" charset="0"/>
                <a:ea typeface="ＭＳ Ｐゴシック"/>
                <a:cs typeface="ＭＳ Ｐゴシック"/>
              </a:rPr>
              <a:t>          sub   </a:t>
            </a:r>
            <a:r>
              <a:rPr lang="en-US" sz="1800" dirty="0" err="1">
                <a:solidFill>
                  <a:prstClr val="black"/>
                </a:solidFill>
                <a:latin typeface="Verdana" charset="0"/>
                <a:ea typeface="ＭＳ Ｐゴシック"/>
                <a:cs typeface="ＭＳ Ｐゴシック"/>
              </a:rPr>
              <a:t>p</a:t>
            </a:r>
            <a:r>
              <a:rPr lang="en-US" sz="1800" dirty="0">
                <a:solidFill>
                  <a:prstClr val="black"/>
                </a:solidFill>
                <a:latin typeface="Verdana" charset="0"/>
                <a:ea typeface="ＭＳ Ｐゴシック"/>
                <a:cs typeface="ＭＳ Ｐゴシック"/>
              </a:rPr>
              <a:t>    P6     </a:t>
            </a:r>
            <a:r>
              <a:rPr lang="en-US" sz="1800" dirty="0" err="1">
                <a:solidFill>
                  <a:prstClr val="black"/>
                </a:solidFill>
                <a:latin typeface="Verdana" charset="0"/>
                <a:ea typeface="ＭＳ Ｐゴシック"/>
                <a:cs typeface="ＭＳ Ｐゴシック"/>
              </a:rPr>
              <a:t>p</a:t>
            </a:r>
            <a:r>
              <a:rPr lang="en-US" sz="1800" dirty="0">
                <a:solidFill>
                  <a:prstClr val="black"/>
                </a:solidFill>
                <a:latin typeface="Verdana" charset="0"/>
                <a:ea typeface="ＭＳ Ｐゴシック"/>
                <a:cs typeface="ＭＳ Ｐゴシック"/>
              </a:rPr>
              <a:t>     P5      x6                P3</a:t>
            </a:r>
          </a:p>
        </p:txBody>
      </p:sp>
      <p:sp>
        <p:nvSpPr>
          <p:cNvPr id="92" name="Text Box 88"/>
          <p:cNvSpPr txBox="1">
            <a:spLocks noChangeArrowheads="1"/>
          </p:cNvSpPr>
          <p:nvPr/>
        </p:nvSpPr>
        <p:spPr bwMode="auto">
          <a:xfrm>
            <a:off x="539750" y="4832920"/>
            <a:ext cx="6324600" cy="366713"/>
          </a:xfrm>
          <a:prstGeom prst="rect">
            <a:avLst/>
          </a:prstGeom>
          <a:noFill/>
          <a:ln w="19050">
            <a:noFill/>
            <a:miter lim="800000"/>
            <a:headEnd/>
            <a:tailEnd/>
          </a:ln>
          <a:effectLst/>
        </p:spPr>
        <p:txBody>
          <a:bodyPr>
            <a:prstTxWarp prst="textNoShape">
              <a:avLst/>
            </a:prstTxWarp>
            <a:spAutoFit/>
          </a:bodyPr>
          <a:lstStyle/>
          <a:p>
            <a:pPr eaLnBrk="1" hangingPunct="1">
              <a:spcBef>
                <a:spcPct val="0"/>
              </a:spcBef>
            </a:pPr>
            <a:r>
              <a:rPr lang="en-US" sz="1800" dirty="0" err="1">
                <a:solidFill>
                  <a:srgbClr val="09213B"/>
                </a:solidFill>
                <a:latin typeface="Verdana" charset="0"/>
                <a:ea typeface="ＭＳ Ｐゴシック"/>
                <a:cs typeface="ＭＳ Ｐゴシック"/>
              </a:rPr>
              <a:t>x</a:t>
            </a:r>
            <a:r>
              <a:rPr lang="en-US" sz="1800" dirty="0">
                <a:solidFill>
                  <a:srgbClr val="09213B"/>
                </a:solidFill>
                <a:latin typeface="Verdana" charset="0"/>
                <a:ea typeface="ＭＳ Ｐゴシック"/>
                <a:cs typeface="ＭＳ Ｐゴシック"/>
              </a:rPr>
              <a:t>          ld     </a:t>
            </a:r>
            <a:r>
              <a:rPr lang="en-US" sz="1800" dirty="0" err="1">
                <a:solidFill>
                  <a:srgbClr val="09213B"/>
                </a:solidFill>
                <a:latin typeface="Verdana" charset="0"/>
                <a:ea typeface="ＭＳ Ｐゴシック"/>
                <a:cs typeface="ＭＳ Ｐゴシック"/>
              </a:rPr>
              <a:t>p</a:t>
            </a:r>
            <a:r>
              <a:rPr lang="en-US" sz="1800" dirty="0">
                <a:solidFill>
                  <a:srgbClr val="09213B"/>
                </a:solidFill>
                <a:latin typeface="Verdana" charset="0"/>
                <a:ea typeface="ＭＳ Ｐゴシック"/>
                <a:cs typeface="ＭＳ Ｐゴシック"/>
              </a:rPr>
              <a:t>    P7                      x1                </a:t>
            </a:r>
            <a:r>
              <a:rPr lang="en-US" sz="1800" dirty="0">
                <a:solidFill>
                  <a:srgbClr val="7030A0"/>
                </a:solidFill>
                <a:latin typeface="Verdana" charset="0"/>
                <a:ea typeface="ＭＳ Ｐゴシック"/>
                <a:cs typeface="ＭＳ Ｐゴシック"/>
              </a:rPr>
              <a:t>P0</a:t>
            </a:r>
          </a:p>
        </p:txBody>
      </p:sp>
      <p:sp>
        <p:nvSpPr>
          <p:cNvPr id="93" name="Rectangle 90"/>
          <p:cNvSpPr>
            <a:spLocks noChangeArrowheads="1"/>
          </p:cNvSpPr>
          <p:nvPr/>
        </p:nvSpPr>
        <p:spPr bwMode="auto">
          <a:xfrm>
            <a:off x="6559550" y="1937320"/>
            <a:ext cx="2895600" cy="2057400"/>
          </a:xfrm>
          <a:prstGeom prst="rect">
            <a:avLst/>
          </a:prstGeom>
          <a:noFill/>
          <a:ln w="9525">
            <a:noFill/>
            <a:miter lim="800000"/>
            <a:headEnd/>
            <a:tailEnd/>
          </a:ln>
          <a:effectLst/>
        </p:spPr>
        <p:txBody>
          <a:bodyPr>
            <a:prstTxWarp prst="textNoShape">
              <a:avLst/>
            </a:prstTxWarp>
          </a:bodyPr>
          <a:lstStyle/>
          <a:p>
            <a:pPr marL="285750" indent="-285750" eaLnBrk="1" hangingPunct="1">
              <a:lnSpc>
                <a:spcPct val="80000"/>
              </a:lnSpc>
              <a:spcBef>
                <a:spcPct val="30000"/>
              </a:spcBef>
              <a:buSzPct val="100000"/>
            </a:pPr>
            <a:r>
              <a:rPr lang="en-US" sz="2400" dirty="0">
                <a:solidFill>
                  <a:prstClr val="black"/>
                </a:solidFill>
                <a:latin typeface="Verdana" charset="0"/>
                <a:ea typeface="ＭＳ Ｐゴシック"/>
                <a:cs typeface="ＭＳ Ｐゴシック"/>
              </a:rPr>
              <a:t>ld x1, 0(x3)</a:t>
            </a:r>
          </a:p>
          <a:p>
            <a:pPr marL="285750" indent="-285750" eaLnBrk="1" hangingPunct="1">
              <a:lnSpc>
                <a:spcPct val="80000"/>
              </a:lnSpc>
              <a:spcBef>
                <a:spcPct val="30000"/>
              </a:spcBef>
              <a:buSzPct val="100000"/>
            </a:pPr>
            <a:r>
              <a:rPr lang="en-US" sz="2400" dirty="0" err="1">
                <a:solidFill>
                  <a:prstClr val="black"/>
                </a:solidFill>
                <a:latin typeface="Verdana" charset="0"/>
                <a:ea typeface="ＭＳ Ｐゴシック"/>
                <a:cs typeface="ＭＳ Ｐゴシック"/>
              </a:rPr>
              <a:t>addi</a:t>
            </a:r>
            <a:r>
              <a:rPr lang="en-US" sz="2400" dirty="0">
                <a:solidFill>
                  <a:prstClr val="black"/>
                </a:solidFill>
                <a:latin typeface="Verdana" charset="0"/>
                <a:ea typeface="ＭＳ Ｐゴシック"/>
                <a:cs typeface="ＭＳ Ｐゴシック"/>
              </a:rPr>
              <a:t> x3, x1, #4</a:t>
            </a:r>
          </a:p>
          <a:p>
            <a:pPr marL="285750" indent="-285750" eaLnBrk="1" hangingPunct="1">
              <a:lnSpc>
                <a:spcPct val="80000"/>
              </a:lnSpc>
              <a:spcBef>
                <a:spcPct val="30000"/>
              </a:spcBef>
              <a:buSzPct val="100000"/>
            </a:pPr>
            <a:r>
              <a:rPr lang="en-US" sz="2400" dirty="0">
                <a:solidFill>
                  <a:prstClr val="black"/>
                </a:solidFill>
                <a:latin typeface="Verdana" charset="0"/>
                <a:ea typeface="ＭＳ Ｐゴシック"/>
                <a:cs typeface="ＭＳ Ｐゴシック"/>
              </a:rPr>
              <a:t>sub x6, x7, x6</a:t>
            </a:r>
          </a:p>
          <a:p>
            <a:pPr marL="285750" indent="-285750" eaLnBrk="1" hangingPunct="1">
              <a:lnSpc>
                <a:spcPct val="80000"/>
              </a:lnSpc>
              <a:spcBef>
                <a:spcPct val="30000"/>
              </a:spcBef>
              <a:buSzPct val="100000"/>
            </a:pPr>
            <a:r>
              <a:rPr lang="en-US" sz="2400" dirty="0">
                <a:solidFill>
                  <a:prstClr val="black"/>
                </a:solidFill>
                <a:latin typeface="Verdana" charset="0"/>
                <a:ea typeface="ＭＳ Ｐゴシック"/>
                <a:cs typeface="ＭＳ Ｐゴシック"/>
              </a:rPr>
              <a:t>add x3, x3, x6</a:t>
            </a:r>
          </a:p>
          <a:p>
            <a:pPr marL="285750" indent="-285750" eaLnBrk="1" hangingPunct="1">
              <a:lnSpc>
                <a:spcPct val="80000"/>
              </a:lnSpc>
              <a:spcBef>
                <a:spcPct val="30000"/>
              </a:spcBef>
              <a:buSzPct val="100000"/>
            </a:pPr>
            <a:r>
              <a:rPr lang="en-US" sz="2400" dirty="0">
                <a:solidFill>
                  <a:prstClr val="black"/>
                </a:solidFill>
                <a:latin typeface="Verdana" charset="0"/>
                <a:ea typeface="ＭＳ Ｐゴシック"/>
                <a:cs typeface="ＭＳ Ｐゴシック"/>
              </a:rPr>
              <a:t>ld x6, 0(x1)</a:t>
            </a:r>
          </a:p>
        </p:txBody>
      </p:sp>
      <p:grpSp>
        <p:nvGrpSpPr>
          <p:cNvPr id="94" name="Group 91"/>
          <p:cNvGrpSpPr>
            <a:grpSpLocks/>
          </p:cNvGrpSpPr>
          <p:nvPr/>
        </p:nvGrpSpPr>
        <p:grpSpPr bwMode="auto">
          <a:xfrm>
            <a:off x="5095875" y="1246758"/>
            <a:ext cx="1273175" cy="3052762"/>
            <a:chOff x="3014" y="669"/>
            <a:chExt cx="802" cy="1923"/>
          </a:xfrm>
        </p:grpSpPr>
        <p:sp>
          <p:nvSpPr>
            <p:cNvPr id="95" name="Text Box 92"/>
            <p:cNvSpPr txBox="1">
              <a:spLocks noChangeArrowheads="1"/>
            </p:cNvSpPr>
            <p:nvPr/>
          </p:nvSpPr>
          <p:spPr bwMode="auto">
            <a:xfrm>
              <a:off x="3014" y="669"/>
              <a:ext cx="802" cy="250"/>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2000" i="1" dirty="0">
                  <a:solidFill>
                    <a:prstClr val="black"/>
                  </a:solidFill>
                  <a:latin typeface="Verdana" charset="0"/>
                  <a:ea typeface="ＭＳ Ｐゴシック"/>
                  <a:cs typeface="ＭＳ Ｐゴシック"/>
                </a:rPr>
                <a:t>Free List</a:t>
              </a:r>
            </a:p>
          </p:txBody>
        </p:sp>
        <p:sp>
          <p:nvSpPr>
            <p:cNvPr id="96" name="Rectangle 93"/>
            <p:cNvSpPr>
              <a:spLocks noChangeArrowheads="1"/>
            </p:cNvSpPr>
            <p:nvPr/>
          </p:nvSpPr>
          <p:spPr bwMode="auto">
            <a:xfrm>
              <a:off x="3168" y="1632"/>
              <a:ext cx="430"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97" name="Rectangle 94"/>
            <p:cNvSpPr>
              <a:spLocks noChangeArrowheads="1"/>
            </p:cNvSpPr>
            <p:nvPr/>
          </p:nvSpPr>
          <p:spPr bwMode="auto">
            <a:xfrm>
              <a:off x="3168" y="1776"/>
              <a:ext cx="430"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98" name="Rectangle 95"/>
            <p:cNvSpPr>
              <a:spLocks noChangeArrowheads="1"/>
            </p:cNvSpPr>
            <p:nvPr/>
          </p:nvSpPr>
          <p:spPr bwMode="auto">
            <a:xfrm>
              <a:off x="3168" y="1920"/>
              <a:ext cx="430"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99" name="Rectangle 96"/>
            <p:cNvSpPr>
              <a:spLocks noChangeArrowheads="1"/>
            </p:cNvSpPr>
            <p:nvPr/>
          </p:nvSpPr>
          <p:spPr bwMode="auto">
            <a:xfrm>
              <a:off x="3168" y="912"/>
              <a:ext cx="430"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P0</a:t>
              </a:r>
            </a:p>
          </p:txBody>
        </p:sp>
        <p:sp>
          <p:nvSpPr>
            <p:cNvPr id="100" name="Rectangle 97"/>
            <p:cNvSpPr>
              <a:spLocks noChangeArrowheads="1"/>
            </p:cNvSpPr>
            <p:nvPr/>
          </p:nvSpPr>
          <p:spPr bwMode="auto">
            <a:xfrm>
              <a:off x="3170" y="2448"/>
              <a:ext cx="430"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01" name="Rectangle 98"/>
            <p:cNvSpPr>
              <a:spLocks noChangeArrowheads="1"/>
            </p:cNvSpPr>
            <p:nvPr/>
          </p:nvSpPr>
          <p:spPr bwMode="auto">
            <a:xfrm>
              <a:off x="3168" y="1056"/>
              <a:ext cx="430"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P1</a:t>
              </a:r>
            </a:p>
          </p:txBody>
        </p:sp>
        <p:sp>
          <p:nvSpPr>
            <p:cNvPr id="102" name="Rectangle 99"/>
            <p:cNvSpPr>
              <a:spLocks noChangeArrowheads="1"/>
            </p:cNvSpPr>
            <p:nvPr/>
          </p:nvSpPr>
          <p:spPr bwMode="auto">
            <a:xfrm>
              <a:off x="3168" y="1200"/>
              <a:ext cx="430"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P3</a:t>
              </a:r>
            </a:p>
          </p:txBody>
        </p:sp>
        <p:sp>
          <p:nvSpPr>
            <p:cNvPr id="103" name="Rectangle 100"/>
            <p:cNvSpPr>
              <a:spLocks noChangeArrowheads="1"/>
            </p:cNvSpPr>
            <p:nvPr/>
          </p:nvSpPr>
          <p:spPr bwMode="auto">
            <a:xfrm>
              <a:off x="3168" y="1344"/>
              <a:ext cx="430"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P2</a:t>
              </a:r>
            </a:p>
          </p:txBody>
        </p:sp>
        <p:sp>
          <p:nvSpPr>
            <p:cNvPr id="104" name="Rectangle 101"/>
            <p:cNvSpPr>
              <a:spLocks noChangeArrowheads="1"/>
            </p:cNvSpPr>
            <p:nvPr/>
          </p:nvSpPr>
          <p:spPr bwMode="auto">
            <a:xfrm>
              <a:off x="3168" y="1488"/>
              <a:ext cx="430"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P4</a:t>
              </a:r>
            </a:p>
          </p:txBody>
        </p:sp>
        <p:sp>
          <p:nvSpPr>
            <p:cNvPr id="105" name="Line 102"/>
            <p:cNvSpPr>
              <a:spLocks noChangeShapeType="1"/>
            </p:cNvSpPr>
            <p:nvPr/>
          </p:nvSpPr>
          <p:spPr bwMode="auto">
            <a:xfrm>
              <a:off x="3168" y="2064"/>
              <a:ext cx="0" cy="384"/>
            </a:xfrm>
            <a:prstGeom prst="line">
              <a:avLst/>
            </a:prstGeom>
            <a:noFill/>
            <a:ln w="19050">
              <a:solidFill>
                <a:schemeClr val="tx2"/>
              </a:solidFill>
              <a:prstDash val="sysDot"/>
              <a:round/>
              <a:headEnd/>
              <a:tailEnd/>
            </a:ln>
            <a:effectLst/>
          </p:spPr>
          <p:txBody>
            <a:bodyP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106" name="Line 103"/>
            <p:cNvSpPr>
              <a:spLocks noChangeShapeType="1"/>
            </p:cNvSpPr>
            <p:nvPr/>
          </p:nvSpPr>
          <p:spPr bwMode="auto">
            <a:xfrm>
              <a:off x="3598" y="2064"/>
              <a:ext cx="0" cy="384"/>
            </a:xfrm>
            <a:prstGeom prst="line">
              <a:avLst/>
            </a:prstGeom>
            <a:noFill/>
            <a:ln w="19050">
              <a:solidFill>
                <a:schemeClr val="tx2"/>
              </a:solidFill>
              <a:prstDash val="sysDot"/>
              <a:round/>
              <a:headEnd/>
              <a:tailEnd/>
            </a:ln>
            <a:effectLst/>
          </p:spPr>
          <p:txBody>
            <a:bodyP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grpSp>
      <p:grpSp>
        <p:nvGrpSpPr>
          <p:cNvPr id="107" name="Group 104"/>
          <p:cNvGrpSpPr>
            <a:grpSpLocks/>
          </p:cNvGrpSpPr>
          <p:nvPr/>
        </p:nvGrpSpPr>
        <p:grpSpPr bwMode="auto">
          <a:xfrm>
            <a:off x="2747963" y="1170558"/>
            <a:ext cx="2135187" cy="3186112"/>
            <a:chOff x="1535" y="621"/>
            <a:chExt cx="1345" cy="2007"/>
          </a:xfrm>
        </p:grpSpPr>
        <p:grpSp>
          <p:nvGrpSpPr>
            <p:cNvPr id="108" name="Group 105"/>
            <p:cNvGrpSpPr>
              <a:grpSpLocks/>
            </p:cNvGrpSpPr>
            <p:nvPr/>
          </p:nvGrpSpPr>
          <p:grpSpPr bwMode="auto">
            <a:xfrm>
              <a:off x="1535" y="1581"/>
              <a:ext cx="1153" cy="231"/>
              <a:chOff x="1679" y="1533"/>
              <a:chExt cx="1153" cy="231"/>
            </a:xfrm>
          </p:grpSpPr>
          <p:sp>
            <p:nvSpPr>
              <p:cNvPr id="151" name="Rectangle 106"/>
              <p:cNvSpPr>
                <a:spLocks noChangeArrowheads="1"/>
              </p:cNvSpPr>
              <p:nvPr/>
            </p:nvSpPr>
            <p:spPr bwMode="auto">
              <a:xfrm>
                <a:off x="1968" y="1584"/>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r>
                  <a:rPr lang="en-US" sz="1800" dirty="0">
                    <a:solidFill>
                      <a:prstClr val="black"/>
                    </a:solidFill>
                    <a:latin typeface="Verdana" charset="0"/>
                    <a:ea typeface="ＭＳ Ｐゴシック"/>
                    <a:cs typeface="ＭＳ Ｐゴシック"/>
                  </a:rPr>
                  <a:t>&lt;x6&gt;</a:t>
                </a:r>
              </a:p>
            </p:txBody>
          </p:sp>
          <p:sp>
            <p:nvSpPr>
              <p:cNvPr id="152" name="Text Box 107"/>
              <p:cNvSpPr txBox="1">
                <a:spLocks noChangeArrowheads="1"/>
              </p:cNvSpPr>
              <p:nvPr/>
            </p:nvSpPr>
            <p:spPr bwMode="auto">
              <a:xfrm>
                <a:off x="1679" y="1533"/>
                <a:ext cx="294"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P5</a:t>
                </a:r>
              </a:p>
            </p:txBody>
          </p:sp>
        </p:grpSp>
        <p:grpSp>
          <p:nvGrpSpPr>
            <p:cNvPr id="109" name="Group 108"/>
            <p:cNvGrpSpPr>
              <a:grpSpLocks/>
            </p:cNvGrpSpPr>
            <p:nvPr/>
          </p:nvGrpSpPr>
          <p:grpSpPr bwMode="auto">
            <a:xfrm>
              <a:off x="1535" y="1725"/>
              <a:ext cx="1153" cy="231"/>
              <a:chOff x="1679" y="1677"/>
              <a:chExt cx="1153" cy="231"/>
            </a:xfrm>
          </p:grpSpPr>
          <p:sp>
            <p:nvSpPr>
              <p:cNvPr id="149" name="Rectangle 109"/>
              <p:cNvSpPr>
                <a:spLocks noChangeArrowheads="1"/>
              </p:cNvSpPr>
              <p:nvPr/>
            </p:nvSpPr>
            <p:spPr bwMode="auto">
              <a:xfrm>
                <a:off x="1968" y="1728"/>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r>
                  <a:rPr lang="en-US" sz="1800" dirty="0">
                    <a:solidFill>
                      <a:prstClr val="black"/>
                    </a:solidFill>
                    <a:latin typeface="Verdana" charset="0"/>
                    <a:ea typeface="ＭＳ Ｐゴシック"/>
                    <a:cs typeface="ＭＳ Ｐゴシック"/>
                  </a:rPr>
                  <a:t>&lt;x7&gt;</a:t>
                </a:r>
              </a:p>
            </p:txBody>
          </p:sp>
          <p:sp>
            <p:nvSpPr>
              <p:cNvPr id="150" name="Text Box 110"/>
              <p:cNvSpPr txBox="1">
                <a:spLocks noChangeArrowheads="1"/>
              </p:cNvSpPr>
              <p:nvPr/>
            </p:nvSpPr>
            <p:spPr bwMode="auto">
              <a:xfrm>
                <a:off x="1679" y="1677"/>
                <a:ext cx="294"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P6</a:t>
                </a:r>
              </a:p>
            </p:txBody>
          </p:sp>
        </p:grpSp>
        <p:grpSp>
          <p:nvGrpSpPr>
            <p:cNvPr id="110" name="Group 111"/>
            <p:cNvGrpSpPr>
              <a:grpSpLocks/>
            </p:cNvGrpSpPr>
            <p:nvPr/>
          </p:nvGrpSpPr>
          <p:grpSpPr bwMode="auto">
            <a:xfrm>
              <a:off x="1535" y="1869"/>
              <a:ext cx="1153" cy="231"/>
              <a:chOff x="1679" y="1821"/>
              <a:chExt cx="1153" cy="231"/>
            </a:xfrm>
          </p:grpSpPr>
          <p:sp>
            <p:nvSpPr>
              <p:cNvPr id="147" name="Rectangle 112"/>
              <p:cNvSpPr>
                <a:spLocks noChangeArrowheads="1"/>
              </p:cNvSpPr>
              <p:nvPr/>
            </p:nvSpPr>
            <p:spPr bwMode="auto">
              <a:xfrm>
                <a:off x="1968" y="1872"/>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r>
                  <a:rPr lang="en-US" sz="1800" dirty="0">
                    <a:solidFill>
                      <a:prstClr val="black"/>
                    </a:solidFill>
                    <a:latin typeface="Verdana" charset="0"/>
                    <a:ea typeface="ＭＳ Ｐゴシック"/>
                    <a:cs typeface="ＭＳ Ｐゴシック"/>
                  </a:rPr>
                  <a:t>&lt;x3&gt;</a:t>
                </a:r>
              </a:p>
            </p:txBody>
          </p:sp>
          <p:sp>
            <p:nvSpPr>
              <p:cNvPr id="148" name="Text Box 113"/>
              <p:cNvSpPr txBox="1">
                <a:spLocks noChangeArrowheads="1"/>
              </p:cNvSpPr>
              <p:nvPr/>
            </p:nvSpPr>
            <p:spPr bwMode="auto">
              <a:xfrm>
                <a:off x="1679" y="1821"/>
                <a:ext cx="294"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P7</a:t>
                </a:r>
              </a:p>
            </p:txBody>
          </p:sp>
        </p:grpSp>
        <p:grpSp>
          <p:nvGrpSpPr>
            <p:cNvPr id="111" name="Group 114"/>
            <p:cNvGrpSpPr>
              <a:grpSpLocks/>
            </p:cNvGrpSpPr>
            <p:nvPr/>
          </p:nvGrpSpPr>
          <p:grpSpPr bwMode="auto">
            <a:xfrm>
              <a:off x="1535" y="861"/>
              <a:ext cx="1153" cy="231"/>
              <a:chOff x="1679" y="813"/>
              <a:chExt cx="1153" cy="231"/>
            </a:xfrm>
          </p:grpSpPr>
          <p:sp>
            <p:nvSpPr>
              <p:cNvPr id="145" name="Rectangle 115"/>
              <p:cNvSpPr>
                <a:spLocks noChangeArrowheads="1"/>
              </p:cNvSpPr>
              <p:nvPr/>
            </p:nvSpPr>
            <p:spPr bwMode="auto">
              <a:xfrm>
                <a:off x="1968" y="864"/>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46" name="Text Box 116"/>
              <p:cNvSpPr txBox="1">
                <a:spLocks noChangeArrowheads="1"/>
              </p:cNvSpPr>
              <p:nvPr/>
            </p:nvSpPr>
            <p:spPr bwMode="auto">
              <a:xfrm>
                <a:off x="1679" y="813"/>
                <a:ext cx="294"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P0</a:t>
                </a:r>
              </a:p>
            </p:txBody>
          </p:sp>
        </p:grpSp>
        <p:grpSp>
          <p:nvGrpSpPr>
            <p:cNvPr id="112" name="Group 117"/>
            <p:cNvGrpSpPr>
              <a:grpSpLocks/>
            </p:cNvGrpSpPr>
            <p:nvPr/>
          </p:nvGrpSpPr>
          <p:grpSpPr bwMode="auto">
            <a:xfrm>
              <a:off x="1539" y="2397"/>
              <a:ext cx="1153" cy="231"/>
              <a:chOff x="1683" y="2349"/>
              <a:chExt cx="1153" cy="231"/>
            </a:xfrm>
          </p:grpSpPr>
          <p:sp>
            <p:nvSpPr>
              <p:cNvPr id="143" name="Rectangle 118"/>
              <p:cNvSpPr>
                <a:spLocks noChangeArrowheads="1"/>
              </p:cNvSpPr>
              <p:nvPr/>
            </p:nvSpPr>
            <p:spPr bwMode="auto">
              <a:xfrm>
                <a:off x="1972" y="2400"/>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44" name="Text Box 119"/>
              <p:cNvSpPr txBox="1">
                <a:spLocks noChangeArrowheads="1"/>
              </p:cNvSpPr>
              <p:nvPr/>
            </p:nvSpPr>
            <p:spPr bwMode="auto">
              <a:xfrm>
                <a:off x="1683" y="2349"/>
                <a:ext cx="294"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Pn</a:t>
                </a:r>
              </a:p>
            </p:txBody>
          </p:sp>
        </p:grpSp>
        <p:grpSp>
          <p:nvGrpSpPr>
            <p:cNvPr id="113" name="Group 120"/>
            <p:cNvGrpSpPr>
              <a:grpSpLocks/>
            </p:cNvGrpSpPr>
            <p:nvPr/>
          </p:nvGrpSpPr>
          <p:grpSpPr bwMode="auto">
            <a:xfrm>
              <a:off x="1535" y="1005"/>
              <a:ext cx="1153" cy="231"/>
              <a:chOff x="1679" y="957"/>
              <a:chExt cx="1153" cy="231"/>
            </a:xfrm>
          </p:grpSpPr>
          <p:sp>
            <p:nvSpPr>
              <p:cNvPr id="141" name="Rectangle 121"/>
              <p:cNvSpPr>
                <a:spLocks noChangeArrowheads="1"/>
              </p:cNvSpPr>
              <p:nvPr/>
            </p:nvSpPr>
            <p:spPr bwMode="auto">
              <a:xfrm>
                <a:off x="1968" y="1008"/>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42" name="Text Box 122"/>
              <p:cNvSpPr txBox="1">
                <a:spLocks noChangeArrowheads="1"/>
              </p:cNvSpPr>
              <p:nvPr/>
            </p:nvSpPr>
            <p:spPr bwMode="auto">
              <a:xfrm>
                <a:off x="1679" y="957"/>
                <a:ext cx="294"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P1</a:t>
                </a:r>
              </a:p>
            </p:txBody>
          </p:sp>
        </p:grpSp>
        <p:grpSp>
          <p:nvGrpSpPr>
            <p:cNvPr id="114" name="Group 123"/>
            <p:cNvGrpSpPr>
              <a:grpSpLocks/>
            </p:cNvGrpSpPr>
            <p:nvPr/>
          </p:nvGrpSpPr>
          <p:grpSpPr bwMode="auto">
            <a:xfrm>
              <a:off x="1535" y="1149"/>
              <a:ext cx="1153" cy="231"/>
              <a:chOff x="1679" y="1101"/>
              <a:chExt cx="1153" cy="231"/>
            </a:xfrm>
          </p:grpSpPr>
          <p:sp>
            <p:nvSpPr>
              <p:cNvPr id="139" name="Rectangle 124"/>
              <p:cNvSpPr>
                <a:spLocks noChangeArrowheads="1"/>
              </p:cNvSpPr>
              <p:nvPr/>
            </p:nvSpPr>
            <p:spPr bwMode="auto">
              <a:xfrm>
                <a:off x="1968" y="1152"/>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40" name="Text Box 125"/>
              <p:cNvSpPr txBox="1">
                <a:spLocks noChangeArrowheads="1"/>
              </p:cNvSpPr>
              <p:nvPr/>
            </p:nvSpPr>
            <p:spPr bwMode="auto">
              <a:xfrm>
                <a:off x="1679" y="1101"/>
                <a:ext cx="294"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P2</a:t>
                </a:r>
              </a:p>
            </p:txBody>
          </p:sp>
        </p:grpSp>
        <p:grpSp>
          <p:nvGrpSpPr>
            <p:cNvPr id="115" name="Group 126"/>
            <p:cNvGrpSpPr>
              <a:grpSpLocks/>
            </p:cNvGrpSpPr>
            <p:nvPr/>
          </p:nvGrpSpPr>
          <p:grpSpPr bwMode="auto">
            <a:xfrm>
              <a:off x="1535" y="1293"/>
              <a:ext cx="1153" cy="231"/>
              <a:chOff x="1679" y="1245"/>
              <a:chExt cx="1153" cy="231"/>
            </a:xfrm>
          </p:grpSpPr>
          <p:sp>
            <p:nvSpPr>
              <p:cNvPr id="137" name="Rectangle 127"/>
              <p:cNvSpPr>
                <a:spLocks noChangeArrowheads="1"/>
              </p:cNvSpPr>
              <p:nvPr/>
            </p:nvSpPr>
            <p:spPr bwMode="auto">
              <a:xfrm>
                <a:off x="1968" y="1296"/>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38" name="Text Box 128"/>
              <p:cNvSpPr txBox="1">
                <a:spLocks noChangeArrowheads="1"/>
              </p:cNvSpPr>
              <p:nvPr/>
            </p:nvSpPr>
            <p:spPr bwMode="auto">
              <a:xfrm>
                <a:off x="1679" y="1245"/>
                <a:ext cx="294"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P3</a:t>
                </a:r>
              </a:p>
            </p:txBody>
          </p:sp>
        </p:grpSp>
        <p:grpSp>
          <p:nvGrpSpPr>
            <p:cNvPr id="116" name="Group 129"/>
            <p:cNvGrpSpPr>
              <a:grpSpLocks/>
            </p:cNvGrpSpPr>
            <p:nvPr/>
          </p:nvGrpSpPr>
          <p:grpSpPr bwMode="auto">
            <a:xfrm>
              <a:off x="1535" y="1437"/>
              <a:ext cx="1153" cy="231"/>
              <a:chOff x="1679" y="1389"/>
              <a:chExt cx="1153" cy="231"/>
            </a:xfrm>
          </p:grpSpPr>
          <p:sp>
            <p:nvSpPr>
              <p:cNvPr id="135" name="Rectangle 130"/>
              <p:cNvSpPr>
                <a:spLocks noChangeArrowheads="1"/>
              </p:cNvSpPr>
              <p:nvPr/>
            </p:nvSpPr>
            <p:spPr bwMode="auto">
              <a:xfrm>
                <a:off x="1968" y="1440"/>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36" name="Text Box 131"/>
              <p:cNvSpPr txBox="1">
                <a:spLocks noChangeArrowheads="1"/>
              </p:cNvSpPr>
              <p:nvPr/>
            </p:nvSpPr>
            <p:spPr bwMode="auto">
              <a:xfrm>
                <a:off x="1679" y="1389"/>
                <a:ext cx="294"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P4</a:t>
                </a:r>
              </a:p>
            </p:txBody>
          </p:sp>
        </p:grpSp>
        <p:sp>
          <p:nvSpPr>
            <p:cNvPr id="117" name="Line 132"/>
            <p:cNvSpPr>
              <a:spLocks noChangeShapeType="1"/>
            </p:cNvSpPr>
            <p:nvPr/>
          </p:nvSpPr>
          <p:spPr bwMode="auto">
            <a:xfrm>
              <a:off x="1824" y="2064"/>
              <a:ext cx="0" cy="384"/>
            </a:xfrm>
            <a:prstGeom prst="line">
              <a:avLst/>
            </a:prstGeom>
            <a:noFill/>
            <a:ln w="19050">
              <a:solidFill>
                <a:schemeClr val="tx2"/>
              </a:solidFill>
              <a:prstDash val="sysDot"/>
              <a:round/>
              <a:headEnd/>
              <a:tailEnd/>
            </a:ln>
            <a:effectLst/>
          </p:spPr>
          <p:txBody>
            <a:bodyP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118" name="Line 133"/>
            <p:cNvSpPr>
              <a:spLocks noChangeShapeType="1"/>
            </p:cNvSpPr>
            <p:nvPr/>
          </p:nvSpPr>
          <p:spPr bwMode="auto">
            <a:xfrm>
              <a:off x="2688" y="2064"/>
              <a:ext cx="0" cy="384"/>
            </a:xfrm>
            <a:prstGeom prst="line">
              <a:avLst/>
            </a:prstGeom>
            <a:noFill/>
            <a:ln w="19050">
              <a:solidFill>
                <a:schemeClr val="tx2"/>
              </a:solidFill>
              <a:prstDash val="sysDot"/>
              <a:round/>
              <a:headEnd/>
              <a:tailEnd/>
            </a:ln>
            <a:effectLst/>
          </p:spPr>
          <p:txBody>
            <a:bodyP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119" name="Text Box 134"/>
            <p:cNvSpPr txBox="1">
              <a:spLocks noChangeArrowheads="1"/>
            </p:cNvSpPr>
            <p:nvPr/>
          </p:nvSpPr>
          <p:spPr bwMode="auto">
            <a:xfrm>
              <a:off x="1631" y="621"/>
              <a:ext cx="1205" cy="250"/>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2000" i="1" dirty="0">
                  <a:solidFill>
                    <a:prstClr val="black"/>
                  </a:solidFill>
                  <a:latin typeface="Verdana" charset="0"/>
                  <a:ea typeface="ＭＳ Ｐゴシック"/>
                  <a:cs typeface="ＭＳ Ｐゴシック"/>
                </a:rPr>
                <a:t>Physical </a:t>
              </a:r>
              <a:r>
                <a:rPr lang="en-US" sz="2000" i="1" dirty="0" err="1">
                  <a:solidFill>
                    <a:prstClr val="black"/>
                  </a:solidFill>
                  <a:latin typeface="Verdana" charset="0"/>
                  <a:ea typeface="ＭＳ Ｐゴシック"/>
                  <a:cs typeface="ＭＳ Ｐゴシック"/>
                </a:rPr>
                <a:t>Regs</a:t>
              </a:r>
              <a:endParaRPr lang="en-US" sz="2000" i="1" dirty="0">
                <a:solidFill>
                  <a:prstClr val="black"/>
                </a:solidFill>
                <a:latin typeface="Verdana" charset="0"/>
                <a:ea typeface="ＭＳ Ｐゴシック"/>
                <a:cs typeface="ＭＳ Ｐゴシック"/>
              </a:endParaRPr>
            </a:p>
          </p:txBody>
        </p:sp>
        <p:sp>
          <p:nvSpPr>
            <p:cNvPr id="120" name="Rectangle 135"/>
            <p:cNvSpPr>
              <a:spLocks noChangeArrowheads="1"/>
            </p:cNvSpPr>
            <p:nvPr/>
          </p:nvSpPr>
          <p:spPr bwMode="auto">
            <a:xfrm>
              <a:off x="2688" y="1632"/>
              <a:ext cx="191" cy="144"/>
            </a:xfrm>
            <a:prstGeom prst="rect">
              <a:avLst/>
            </a:prstGeom>
            <a:noFill/>
            <a:ln w="19050">
              <a:solidFill>
                <a:schemeClr val="tx2"/>
              </a:solidFill>
              <a:miter lim="800000"/>
              <a:headEnd/>
              <a:tailEnd/>
            </a:ln>
            <a:effectLst/>
          </p:spPr>
          <p:txBody>
            <a:bodyPr lIns="0" tIns="0" rIns="0" bIns="0"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a:t>
              </a:r>
            </a:p>
          </p:txBody>
        </p:sp>
        <p:sp>
          <p:nvSpPr>
            <p:cNvPr id="121" name="Rectangle 136"/>
            <p:cNvSpPr>
              <a:spLocks noChangeArrowheads="1"/>
            </p:cNvSpPr>
            <p:nvPr/>
          </p:nvSpPr>
          <p:spPr bwMode="auto">
            <a:xfrm>
              <a:off x="2688" y="1776"/>
              <a:ext cx="191" cy="144"/>
            </a:xfrm>
            <a:prstGeom prst="rect">
              <a:avLst/>
            </a:prstGeom>
            <a:noFill/>
            <a:ln w="19050">
              <a:solidFill>
                <a:schemeClr val="tx2"/>
              </a:solidFill>
              <a:miter lim="800000"/>
              <a:headEnd/>
              <a:tailEnd/>
            </a:ln>
            <a:effectLst/>
          </p:spPr>
          <p:txBody>
            <a:bodyPr lIns="0" tIns="0" rIns="0" bIns="0"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a:t>
              </a:r>
            </a:p>
          </p:txBody>
        </p:sp>
        <p:sp>
          <p:nvSpPr>
            <p:cNvPr id="122" name="Rectangle 137"/>
            <p:cNvSpPr>
              <a:spLocks noChangeArrowheads="1"/>
            </p:cNvSpPr>
            <p:nvPr/>
          </p:nvSpPr>
          <p:spPr bwMode="auto">
            <a:xfrm>
              <a:off x="2688" y="1920"/>
              <a:ext cx="191" cy="144"/>
            </a:xfrm>
            <a:prstGeom prst="rect">
              <a:avLst/>
            </a:prstGeom>
            <a:noFill/>
            <a:ln w="19050">
              <a:solidFill>
                <a:schemeClr val="tx2"/>
              </a:solidFill>
              <a:miter lim="800000"/>
              <a:headEnd/>
              <a:tailEnd/>
            </a:ln>
            <a:effectLst/>
          </p:spPr>
          <p:txBody>
            <a:bodyPr lIns="0" tIns="0" rIns="0" bIns="0"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a:t>
              </a:r>
            </a:p>
          </p:txBody>
        </p:sp>
        <p:sp>
          <p:nvSpPr>
            <p:cNvPr id="123" name="Rectangle 138"/>
            <p:cNvSpPr>
              <a:spLocks noChangeArrowheads="1"/>
            </p:cNvSpPr>
            <p:nvPr/>
          </p:nvSpPr>
          <p:spPr bwMode="auto">
            <a:xfrm>
              <a:off x="2688" y="912"/>
              <a:ext cx="191"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24" name="Rectangle 139"/>
            <p:cNvSpPr>
              <a:spLocks noChangeArrowheads="1"/>
            </p:cNvSpPr>
            <p:nvPr/>
          </p:nvSpPr>
          <p:spPr bwMode="auto">
            <a:xfrm>
              <a:off x="2689" y="2448"/>
              <a:ext cx="191"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25" name="Rectangle 140"/>
            <p:cNvSpPr>
              <a:spLocks noChangeArrowheads="1"/>
            </p:cNvSpPr>
            <p:nvPr/>
          </p:nvSpPr>
          <p:spPr bwMode="auto">
            <a:xfrm>
              <a:off x="2688" y="1056"/>
              <a:ext cx="191"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26" name="Rectangle 141"/>
            <p:cNvSpPr>
              <a:spLocks noChangeArrowheads="1"/>
            </p:cNvSpPr>
            <p:nvPr/>
          </p:nvSpPr>
          <p:spPr bwMode="auto">
            <a:xfrm>
              <a:off x="2688" y="1200"/>
              <a:ext cx="191"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27" name="Rectangle 142"/>
            <p:cNvSpPr>
              <a:spLocks noChangeArrowheads="1"/>
            </p:cNvSpPr>
            <p:nvPr/>
          </p:nvSpPr>
          <p:spPr bwMode="auto">
            <a:xfrm>
              <a:off x="2688" y="1344"/>
              <a:ext cx="191"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28" name="Rectangle 143"/>
            <p:cNvSpPr>
              <a:spLocks noChangeArrowheads="1"/>
            </p:cNvSpPr>
            <p:nvPr/>
          </p:nvSpPr>
          <p:spPr bwMode="auto">
            <a:xfrm>
              <a:off x="2688" y="1488"/>
              <a:ext cx="191"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29" name="Line 144"/>
            <p:cNvSpPr>
              <a:spLocks noChangeShapeType="1"/>
            </p:cNvSpPr>
            <p:nvPr/>
          </p:nvSpPr>
          <p:spPr bwMode="auto">
            <a:xfrm>
              <a:off x="2688" y="2064"/>
              <a:ext cx="0" cy="384"/>
            </a:xfrm>
            <a:prstGeom prst="line">
              <a:avLst/>
            </a:prstGeom>
            <a:noFill/>
            <a:ln w="19050">
              <a:solidFill>
                <a:schemeClr val="tx2"/>
              </a:solidFill>
              <a:prstDash val="sysDot"/>
              <a:round/>
              <a:headEnd/>
              <a:tailEnd/>
            </a:ln>
            <a:effectLst/>
          </p:spPr>
          <p:txBody>
            <a:bodyP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130" name="Line 145"/>
            <p:cNvSpPr>
              <a:spLocks noChangeShapeType="1"/>
            </p:cNvSpPr>
            <p:nvPr/>
          </p:nvSpPr>
          <p:spPr bwMode="auto">
            <a:xfrm>
              <a:off x="2879" y="2064"/>
              <a:ext cx="0" cy="384"/>
            </a:xfrm>
            <a:prstGeom prst="line">
              <a:avLst/>
            </a:prstGeom>
            <a:noFill/>
            <a:ln w="19050">
              <a:solidFill>
                <a:schemeClr val="tx2"/>
              </a:solidFill>
              <a:prstDash val="sysDot"/>
              <a:round/>
              <a:headEnd/>
              <a:tailEnd/>
            </a:ln>
            <a:effectLst/>
          </p:spPr>
          <p:txBody>
            <a:bodyP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grpSp>
          <p:nvGrpSpPr>
            <p:cNvPr id="131" name="Group 146"/>
            <p:cNvGrpSpPr>
              <a:grpSpLocks/>
            </p:cNvGrpSpPr>
            <p:nvPr/>
          </p:nvGrpSpPr>
          <p:grpSpPr bwMode="auto">
            <a:xfrm>
              <a:off x="1535" y="2013"/>
              <a:ext cx="1153" cy="231"/>
              <a:chOff x="1679" y="1821"/>
              <a:chExt cx="1153" cy="231"/>
            </a:xfrm>
          </p:grpSpPr>
          <p:sp>
            <p:nvSpPr>
              <p:cNvPr id="133" name="Rectangle 147"/>
              <p:cNvSpPr>
                <a:spLocks noChangeArrowheads="1"/>
              </p:cNvSpPr>
              <p:nvPr/>
            </p:nvSpPr>
            <p:spPr bwMode="auto">
              <a:xfrm>
                <a:off x="1968" y="1872"/>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r>
                  <a:rPr lang="en-US" sz="1800" dirty="0">
                    <a:solidFill>
                      <a:prstClr val="black"/>
                    </a:solidFill>
                    <a:latin typeface="Verdana" charset="0"/>
                    <a:ea typeface="ＭＳ Ｐゴシック"/>
                    <a:cs typeface="ＭＳ Ｐゴシック"/>
                  </a:rPr>
                  <a:t>&lt;x1&gt;</a:t>
                </a:r>
              </a:p>
            </p:txBody>
          </p:sp>
          <p:sp>
            <p:nvSpPr>
              <p:cNvPr id="134" name="Text Box 148"/>
              <p:cNvSpPr txBox="1">
                <a:spLocks noChangeArrowheads="1"/>
              </p:cNvSpPr>
              <p:nvPr/>
            </p:nvSpPr>
            <p:spPr bwMode="auto">
              <a:xfrm>
                <a:off x="1679" y="1821"/>
                <a:ext cx="294"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P8</a:t>
                </a:r>
              </a:p>
            </p:txBody>
          </p:sp>
        </p:grpSp>
        <p:sp>
          <p:nvSpPr>
            <p:cNvPr id="132" name="Rectangle 149"/>
            <p:cNvSpPr>
              <a:spLocks noChangeArrowheads="1"/>
            </p:cNvSpPr>
            <p:nvPr/>
          </p:nvSpPr>
          <p:spPr bwMode="auto">
            <a:xfrm>
              <a:off x="2688" y="2064"/>
              <a:ext cx="191" cy="144"/>
            </a:xfrm>
            <a:prstGeom prst="rect">
              <a:avLst/>
            </a:prstGeom>
            <a:noFill/>
            <a:ln w="19050">
              <a:solidFill>
                <a:schemeClr val="tx2"/>
              </a:solidFill>
              <a:miter lim="800000"/>
              <a:headEnd/>
              <a:tailEnd/>
            </a:ln>
            <a:effectLst/>
          </p:spPr>
          <p:txBody>
            <a:bodyPr lIns="0" tIns="0" rIns="0" bIns="0"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a:t>
              </a:r>
            </a:p>
          </p:txBody>
        </p:sp>
      </p:grpSp>
      <p:grpSp>
        <p:nvGrpSpPr>
          <p:cNvPr id="153" name="Group 150"/>
          <p:cNvGrpSpPr>
            <a:grpSpLocks/>
          </p:cNvGrpSpPr>
          <p:nvPr/>
        </p:nvGrpSpPr>
        <p:grpSpPr bwMode="auto">
          <a:xfrm>
            <a:off x="5340350" y="1632520"/>
            <a:ext cx="685800" cy="228600"/>
            <a:chOff x="3168" y="912"/>
            <a:chExt cx="432" cy="144"/>
          </a:xfrm>
        </p:grpSpPr>
        <p:sp>
          <p:nvSpPr>
            <p:cNvPr id="154" name="Line 151"/>
            <p:cNvSpPr>
              <a:spLocks noChangeShapeType="1"/>
            </p:cNvSpPr>
            <p:nvPr/>
          </p:nvSpPr>
          <p:spPr bwMode="auto">
            <a:xfrm>
              <a:off x="3168" y="912"/>
              <a:ext cx="432" cy="144"/>
            </a:xfrm>
            <a:prstGeom prst="line">
              <a:avLst/>
            </a:prstGeom>
            <a:noFill/>
            <a:ln w="381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155" name="Line 152"/>
            <p:cNvSpPr>
              <a:spLocks noChangeShapeType="1"/>
            </p:cNvSpPr>
            <p:nvPr/>
          </p:nvSpPr>
          <p:spPr bwMode="auto">
            <a:xfrm flipV="1">
              <a:off x="3168" y="912"/>
              <a:ext cx="432" cy="144"/>
            </a:xfrm>
            <a:prstGeom prst="line">
              <a:avLst/>
            </a:prstGeom>
            <a:noFill/>
            <a:ln w="381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grpSp>
      <p:grpSp>
        <p:nvGrpSpPr>
          <p:cNvPr id="156" name="Group 153"/>
          <p:cNvGrpSpPr>
            <a:grpSpLocks/>
          </p:cNvGrpSpPr>
          <p:nvPr/>
        </p:nvGrpSpPr>
        <p:grpSpPr bwMode="auto">
          <a:xfrm>
            <a:off x="468312" y="1175320"/>
            <a:ext cx="2035175" cy="2574925"/>
            <a:chOff x="99" y="624"/>
            <a:chExt cx="1282" cy="1622"/>
          </a:xfrm>
        </p:grpSpPr>
        <p:grpSp>
          <p:nvGrpSpPr>
            <p:cNvPr id="157" name="Group 154"/>
            <p:cNvGrpSpPr>
              <a:grpSpLocks/>
            </p:cNvGrpSpPr>
            <p:nvPr/>
          </p:nvGrpSpPr>
          <p:grpSpPr bwMode="auto">
            <a:xfrm>
              <a:off x="99" y="1005"/>
              <a:ext cx="1153" cy="1241"/>
              <a:chOff x="243" y="957"/>
              <a:chExt cx="1153" cy="1241"/>
            </a:xfrm>
          </p:grpSpPr>
          <p:grpSp>
            <p:nvGrpSpPr>
              <p:cNvPr id="159" name="Group 155"/>
              <p:cNvGrpSpPr>
                <a:grpSpLocks/>
              </p:cNvGrpSpPr>
              <p:nvPr/>
            </p:nvGrpSpPr>
            <p:grpSpPr bwMode="auto">
              <a:xfrm>
                <a:off x="243" y="1677"/>
                <a:ext cx="1153" cy="233"/>
                <a:chOff x="243" y="1677"/>
                <a:chExt cx="1153" cy="233"/>
              </a:xfrm>
            </p:grpSpPr>
            <p:sp>
              <p:nvSpPr>
                <p:cNvPr id="181" name="Rectangle 156"/>
                <p:cNvSpPr>
                  <a:spLocks noChangeArrowheads="1"/>
                </p:cNvSpPr>
                <p:nvPr/>
              </p:nvSpPr>
              <p:spPr bwMode="auto">
                <a:xfrm>
                  <a:off x="532" y="1728"/>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82" name="Text Box 157"/>
                <p:cNvSpPr txBox="1">
                  <a:spLocks noChangeArrowheads="1"/>
                </p:cNvSpPr>
                <p:nvPr/>
              </p:nvSpPr>
              <p:spPr bwMode="auto">
                <a:xfrm>
                  <a:off x="243" y="1677"/>
                  <a:ext cx="295" cy="233"/>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dirty="0">
                      <a:solidFill>
                        <a:prstClr val="black"/>
                      </a:solidFill>
                      <a:latin typeface="Verdana" charset="0"/>
                      <a:ea typeface="ＭＳ Ｐゴシック"/>
                      <a:cs typeface="ＭＳ Ｐゴシック"/>
                    </a:rPr>
                    <a:t>x5</a:t>
                  </a:r>
                </a:p>
              </p:txBody>
            </p:sp>
          </p:grpSp>
          <p:grpSp>
            <p:nvGrpSpPr>
              <p:cNvPr id="160" name="Group 158"/>
              <p:cNvGrpSpPr>
                <a:grpSpLocks/>
              </p:cNvGrpSpPr>
              <p:nvPr/>
            </p:nvGrpSpPr>
            <p:grpSpPr bwMode="auto">
              <a:xfrm>
                <a:off x="243" y="1821"/>
                <a:ext cx="1153" cy="233"/>
                <a:chOff x="243" y="1821"/>
                <a:chExt cx="1153" cy="233"/>
              </a:xfrm>
            </p:grpSpPr>
            <p:sp>
              <p:nvSpPr>
                <p:cNvPr id="179" name="Rectangle 159"/>
                <p:cNvSpPr>
                  <a:spLocks noChangeArrowheads="1"/>
                </p:cNvSpPr>
                <p:nvPr/>
              </p:nvSpPr>
              <p:spPr bwMode="auto">
                <a:xfrm>
                  <a:off x="532" y="1872"/>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P5</a:t>
                  </a:r>
                </a:p>
              </p:txBody>
            </p:sp>
            <p:sp>
              <p:nvSpPr>
                <p:cNvPr id="180" name="Text Box 160"/>
                <p:cNvSpPr txBox="1">
                  <a:spLocks noChangeArrowheads="1"/>
                </p:cNvSpPr>
                <p:nvPr/>
              </p:nvSpPr>
              <p:spPr bwMode="auto">
                <a:xfrm>
                  <a:off x="243" y="1821"/>
                  <a:ext cx="295" cy="233"/>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dirty="0">
                      <a:solidFill>
                        <a:prstClr val="black"/>
                      </a:solidFill>
                      <a:latin typeface="Verdana" charset="0"/>
                      <a:ea typeface="ＭＳ Ｐゴシック"/>
                      <a:cs typeface="ＭＳ Ｐゴシック"/>
                    </a:rPr>
                    <a:t>x6</a:t>
                  </a:r>
                </a:p>
              </p:txBody>
            </p:sp>
          </p:grpSp>
          <p:grpSp>
            <p:nvGrpSpPr>
              <p:cNvPr id="161" name="Group 161"/>
              <p:cNvGrpSpPr>
                <a:grpSpLocks/>
              </p:cNvGrpSpPr>
              <p:nvPr/>
            </p:nvGrpSpPr>
            <p:grpSpPr bwMode="auto">
              <a:xfrm>
                <a:off x="243" y="1965"/>
                <a:ext cx="1153" cy="233"/>
                <a:chOff x="243" y="1965"/>
                <a:chExt cx="1153" cy="233"/>
              </a:xfrm>
            </p:grpSpPr>
            <p:sp>
              <p:nvSpPr>
                <p:cNvPr id="177" name="Rectangle 162"/>
                <p:cNvSpPr>
                  <a:spLocks noChangeArrowheads="1"/>
                </p:cNvSpPr>
                <p:nvPr/>
              </p:nvSpPr>
              <p:spPr bwMode="auto">
                <a:xfrm>
                  <a:off x="532" y="2016"/>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r>
                    <a:rPr lang="en-US" sz="1800" dirty="0">
                      <a:solidFill>
                        <a:prstClr val="black"/>
                      </a:solidFill>
                      <a:latin typeface="Verdana" charset="0"/>
                      <a:ea typeface="ＭＳ Ｐゴシック"/>
                      <a:cs typeface="ＭＳ Ｐゴシック"/>
                    </a:rPr>
                    <a:t>P6</a:t>
                  </a:r>
                </a:p>
              </p:txBody>
            </p:sp>
            <p:sp>
              <p:nvSpPr>
                <p:cNvPr id="178" name="Text Box 163"/>
                <p:cNvSpPr txBox="1">
                  <a:spLocks noChangeArrowheads="1"/>
                </p:cNvSpPr>
                <p:nvPr/>
              </p:nvSpPr>
              <p:spPr bwMode="auto">
                <a:xfrm>
                  <a:off x="243" y="1965"/>
                  <a:ext cx="295" cy="233"/>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dirty="0">
                      <a:solidFill>
                        <a:prstClr val="black"/>
                      </a:solidFill>
                      <a:latin typeface="Verdana" charset="0"/>
                      <a:ea typeface="ＭＳ Ｐゴシック"/>
                      <a:cs typeface="ＭＳ Ｐゴシック"/>
                    </a:rPr>
                    <a:t>x7</a:t>
                  </a:r>
                </a:p>
              </p:txBody>
            </p:sp>
          </p:grpSp>
          <p:grpSp>
            <p:nvGrpSpPr>
              <p:cNvPr id="162" name="Group 164"/>
              <p:cNvGrpSpPr>
                <a:grpSpLocks/>
              </p:cNvGrpSpPr>
              <p:nvPr/>
            </p:nvGrpSpPr>
            <p:grpSpPr bwMode="auto">
              <a:xfrm>
                <a:off x="243" y="957"/>
                <a:ext cx="1153" cy="233"/>
                <a:chOff x="243" y="957"/>
                <a:chExt cx="1153" cy="233"/>
              </a:xfrm>
            </p:grpSpPr>
            <p:sp>
              <p:nvSpPr>
                <p:cNvPr id="175" name="Rectangle 165"/>
                <p:cNvSpPr>
                  <a:spLocks noChangeArrowheads="1"/>
                </p:cNvSpPr>
                <p:nvPr/>
              </p:nvSpPr>
              <p:spPr bwMode="auto">
                <a:xfrm>
                  <a:off x="532" y="1008"/>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76" name="Text Box 166"/>
                <p:cNvSpPr txBox="1">
                  <a:spLocks noChangeArrowheads="1"/>
                </p:cNvSpPr>
                <p:nvPr/>
              </p:nvSpPr>
              <p:spPr bwMode="auto">
                <a:xfrm>
                  <a:off x="243" y="957"/>
                  <a:ext cx="295" cy="233"/>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dirty="0">
                      <a:solidFill>
                        <a:prstClr val="black"/>
                      </a:solidFill>
                      <a:latin typeface="Verdana" charset="0"/>
                      <a:ea typeface="ＭＳ Ｐゴシック"/>
                      <a:cs typeface="ＭＳ Ｐゴシック"/>
                    </a:rPr>
                    <a:t>x0</a:t>
                  </a:r>
                </a:p>
              </p:txBody>
            </p:sp>
          </p:grpSp>
          <p:grpSp>
            <p:nvGrpSpPr>
              <p:cNvPr id="163" name="Group 167"/>
              <p:cNvGrpSpPr>
                <a:grpSpLocks/>
              </p:cNvGrpSpPr>
              <p:nvPr/>
            </p:nvGrpSpPr>
            <p:grpSpPr bwMode="auto">
              <a:xfrm>
                <a:off x="243" y="1101"/>
                <a:ext cx="1153" cy="233"/>
                <a:chOff x="243" y="1101"/>
                <a:chExt cx="1153" cy="233"/>
              </a:xfrm>
            </p:grpSpPr>
            <p:sp>
              <p:nvSpPr>
                <p:cNvPr id="173" name="Rectangle 168"/>
                <p:cNvSpPr>
                  <a:spLocks noChangeArrowheads="1"/>
                </p:cNvSpPr>
                <p:nvPr/>
              </p:nvSpPr>
              <p:spPr bwMode="auto">
                <a:xfrm>
                  <a:off x="532" y="1152"/>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P8</a:t>
                  </a:r>
                </a:p>
              </p:txBody>
            </p:sp>
            <p:sp>
              <p:nvSpPr>
                <p:cNvPr id="174" name="Text Box 169"/>
                <p:cNvSpPr txBox="1">
                  <a:spLocks noChangeArrowheads="1"/>
                </p:cNvSpPr>
                <p:nvPr/>
              </p:nvSpPr>
              <p:spPr bwMode="auto">
                <a:xfrm>
                  <a:off x="243" y="1101"/>
                  <a:ext cx="295" cy="233"/>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dirty="0">
                      <a:solidFill>
                        <a:prstClr val="black"/>
                      </a:solidFill>
                      <a:latin typeface="Verdana" charset="0"/>
                      <a:ea typeface="ＭＳ Ｐゴシック"/>
                      <a:cs typeface="ＭＳ Ｐゴシック"/>
                    </a:rPr>
                    <a:t>x1</a:t>
                  </a:r>
                </a:p>
              </p:txBody>
            </p:sp>
          </p:grpSp>
          <p:grpSp>
            <p:nvGrpSpPr>
              <p:cNvPr id="164" name="Group 170"/>
              <p:cNvGrpSpPr>
                <a:grpSpLocks/>
              </p:cNvGrpSpPr>
              <p:nvPr/>
            </p:nvGrpSpPr>
            <p:grpSpPr bwMode="auto">
              <a:xfrm>
                <a:off x="243" y="1245"/>
                <a:ext cx="1153" cy="233"/>
                <a:chOff x="243" y="1245"/>
                <a:chExt cx="1153" cy="233"/>
              </a:xfrm>
            </p:grpSpPr>
            <p:sp>
              <p:nvSpPr>
                <p:cNvPr id="171" name="Rectangle 171"/>
                <p:cNvSpPr>
                  <a:spLocks noChangeArrowheads="1"/>
                </p:cNvSpPr>
                <p:nvPr/>
              </p:nvSpPr>
              <p:spPr bwMode="auto">
                <a:xfrm>
                  <a:off x="532" y="1296"/>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72" name="Text Box 172"/>
                <p:cNvSpPr txBox="1">
                  <a:spLocks noChangeArrowheads="1"/>
                </p:cNvSpPr>
                <p:nvPr/>
              </p:nvSpPr>
              <p:spPr bwMode="auto">
                <a:xfrm>
                  <a:off x="243" y="1245"/>
                  <a:ext cx="295" cy="233"/>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dirty="0">
                      <a:solidFill>
                        <a:prstClr val="black"/>
                      </a:solidFill>
                      <a:latin typeface="Verdana" charset="0"/>
                      <a:ea typeface="ＭＳ Ｐゴシック"/>
                      <a:cs typeface="ＭＳ Ｐゴシック"/>
                    </a:rPr>
                    <a:t>x2</a:t>
                  </a:r>
                </a:p>
              </p:txBody>
            </p:sp>
          </p:grpSp>
          <p:grpSp>
            <p:nvGrpSpPr>
              <p:cNvPr id="165" name="Group 173"/>
              <p:cNvGrpSpPr>
                <a:grpSpLocks/>
              </p:cNvGrpSpPr>
              <p:nvPr/>
            </p:nvGrpSpPr>
            <p:grpSpPr bwMode="auto">
              <a:xfrm>
                <a:off x="243" y="1389"/>
                <a:ext cx="1153" cy="233"/>
                <a:chOff x="243" y="1389"/>
                <a:chExt cx="1153" cy="233"/>
              </a:xfrm>
            </p:grpSpPr>
            <p:sp>
              <p:nvSpPr>
                <p:cNvPr id="169" name="Rectangle 174"/>
                <p:cNvSpPr>
                  <a:spLocks noChangeArrowheads="1"/>
                </p:cNvSpPr>
                <p:nvPr/>
              </p:nvSpPr>
              <p:spPr bwMode="auto">
                <a:xfrm>
                  <a:off x="532" y="1440"/>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P7</a:t>
                  </a:r>
                </a:p>
              </p:txBody>
            </p:sp>
            <p:sp>
              <p:nvSpPr>
                <p:cNvPr id="170" name="Text Box 175"/>
                <p:cNvSpPr txBox="1">
                  <a:spLocks noChangeArrowheads="1"/>
                </p:cNvSpPr>
                <p:nvPr/>
              </p:nvSpPr>
              <p:spPr bwMode="auto">
                <a:xfrm>
                  <a:off x="243" y="1389"/>
                  <a:ext cx="295" cy="233"/>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dirty="0">
                      <a:solidFill>
                        <a:prstClr val="black"/>
                      </a:solidFill>
                      <a:latin typeface="Verdana" charset="0"/>
                      <a:ea typeface="ＭＳ Ｐゴシック"/>
                      <a:cs typeface="ＭＳ Ｐゴシック"/>
                    </a:rPr>
                    <a:t>x3</a:t>
                  </a:r>
                </a:p>
              </p:txBody>
            </p:sp>
          </p:grpSp>
          <p:grpSp>
            <p:nvGrpSpPr>
              <p:cNvPr id="166" name="Group 176"/>
              <p:cNvGrpSpPr>
                <a:grpSpLocks/>
              </p:cNvGrpSpPr>
              <p:nvPr/>
            </p:nvGrpSpPr>
            <p:grpSpPr bwMode="auto">
              <a:xfrm>
                <a:off x="243" y="1533"/>
                <a:ext cx="1153" cy="233"/>
                <a:chOff x="243" y="1533"/>
                <a:chExt cx="1153" cy="233"/>
              </a:xfrm>
            </p:grpSpPr>
            <p:sp>
              <p:nvSpPr>
                <p:cNvPr id="167" name="Rectangle 177"/>
                <p:cNvSpPr>
                  <a:spLocks noChangeArrowheads="1"/>
                </p:cNvSpPr>
                <p:nvPr/>
              </p:nvSpPr>
              <p:spPr bwMode="auto">
                <a:xfrm>
                  <a:off x="532" y="1584"/>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68" name="Text Box 178"/>
                <p:cNvSpPr txBox="1">
                  <a:spLocks noChangeArrowheads="1"/>
                </p:cNvSpPr>
                <p:nvPr/>
              </p:nvSpPr>
              <p:spPr bwMode="auto">
                <a:xfrm>
                  <a:off x="243" y="1533"/>
                  <a:ext cx="295" cy="233"/>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dirty="0">
                      <a:solidFill>
                        <a:prstClr val="black"/>
                      </a:solidFill>
                      <a:latin typeface="Verdana" charset="0"/>
                      <a:ea typeface="ＭＳ Ｐゴシック"/>
                      <a:cs typeface="ＭＳ Ｐゴシック"/>
                    </a:rPr>
                    <a:t>x4</a:t>
                  </a:r>
                </a:p>
              </p:txBody>
            </p:sp>
          </p:grpSp>
        </p:grpSp>
        <p:sp>
          <p:nvSpPr>
            <p:cNvPr id="158" name="Text Box 179"/>
            <p:cNvSpPr txBox="1">
              <a:spLocks noChangeArrowheads="1"/>
            </p:cNvSpPr>
            <p:nvPr/>
          </p:nvSpPr>
          <p:spPr bwMode="auto">
            <a:xfrm>
              <a:off x="288" y="624"/>
              <a:ext cx="1093" cy="442"/>
            </a:xfrm>
            <a:prstGeom prst="rect">
              <a:avLst/>
            </a:prstGeom>
            <a:noFill/>
            <a:ln w="19050">
              <a:noFill/>
              <a:miter lim="800000"/>
              <a:headEnd/>
              <a:tailEnd/>
            </a:ln>
            <a:effectLst/>
          </p:spPr>
          <p:txBody>
            <a:bodyPr>
              <a:prstTxWarp prst="textNoShape">
                <a:avLst/>
              </a:prstTxWarp>
              <a:spAutoFit/>
            </a:bodyPr>
            <a:lstStyle/>
            <a:p>
              <a:pPr eaLnBrk="1" hangingPunct="1">
                <a:spcBef>
                  <a:spcPct val="0"/>
                </a:spcBef>
              </a:pPr>
              <a:r>
                <a:rPr lang="en-US" sz="2000" i="1" dirty="0">
                  <a:solidFill>
                    <a:prstClr val="black"/>
                  </a:solidFill>
                  <a:latin typeface="Verdana" charset="0"/>
                  <a:ea typeface="ＭＳ Ｐゴシック"/>
                  <a:cs typeface="ＭＳ Ｐゴシック"/>
                </a:rPr>
                <a:t>Rename Table</a:t>
              </a:r>
            </a:p>
          </p:txBody>
        </p:sp>
      </p:grpSp>
      <p:grpSp>
        <p:nvGrpSpPr>
          <p:cNvPr id="183" name="Group 180"/>
          <p:cNvGrpSpPr>
            <a:grpSpLocks/>
          </p:cNvGrpSpPr>
          <p:nvPr/>
        </p:nvGrpSpPr>
        <p:grpSpPr bwMode="auto">
          <a:xfrm>
            <a:off x="920750" y="2008758"/>
            <a:ext cx="846138" cy="366712"/>
            <a:chOff x="384" y="1149"/>
            <a:chExt cx="533" cy="231"/>
          </a:xfrm>
        </p:grpSpPr>
        <p:grpSp>
          <p:nvGrpSpPr>
            <p:cNvPr id="184" name="Group 181"/>
            <p:cNvGrpSpPr>
              <a:grpSpLocks/>
            </p:cNvGrpSpPr>
            <p:nvPr/>
          </p:nvGrpSpPr>
          <p:grpSpPr bwMode="auto">
            <a:xfrm>
              <a:off x="384" y="1200"/>
              <a:ext cx="288" cy="144"/>
              <a:chOff x="3168" y="912"/>
              <a:chExt cx="432" cy="144"/>
            </a:xfrm>
          </p:grpSpPr>
          <p:sp>
            <p:nvSpPr>
              <p:cNvPr id="186" name="Line 182"/>
              <p:cNvSpPr>
                <a:spLocks noChangeShapeType="1"/>
              </p:cNvSpPr>
              <p:nvPr/>
            </p:nvSpPr>
            <p:spPr bwMode="auto">
              <a:xfrm>
                <a:off x="3168" y="912"/>
                <a:ext cx="432" cy="144"/>
              </a:xfrm>
              <a:prstGeom prst="line">
                <a:avLst/>
              </a:prstGeom>
              <a:noFill/>
              <a:ln w="381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187" name="Line 183"/>
              <p:cNvSpPr>
                <a:spLocks noChangeShapeType="1"/>
              </p:cNvSpPr>
              <p:nvPr/>
            </p:nvSpPr>
            <p:spPr bwMode="auto">
              <a:xfrm flipV="1">
                <a:off x="3168" y="912"/>
                <a:ext cx="432" cy="144"/>
              </a:xfrm>
              <a:prstGeom prst="line">
                <a:avLst/>
              </a:prstGeom>
              <a:noFill/>
              <a:ln w="381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grpSp>
        <p:sp>
          <p:nvSpPr>
            <p:cNvPr id="185" name="Text Box 184"/>
            <p:cNvSpPr txBox="1">
              <a:spLocks noChangeArrowheads="1"/>
            </p:cNvSpPr>
            <p:nvPr/>
          </p:nvSpPr>
          <p:spPr bwMode="auto">
            <a:xfrm>
              <a:off x="623" y="1149"/>
              <a:ext cx="294"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a:solidFill>
                    <a:srgbClr val="09213B"/>
                  </a:solidFill>
                  <a:latin typeface="Verdana" charset="0"/>
                  <a:ea typeface="ＭＳ Ｐゴシック"/>
                  <a:cs typeface="ＭＳ Ｐゴシック"/>
                </a:rPr>
                <a:t>P0</a:t>
              </a:r>
            </a:p>
          </p:txBody>
        </p:sp>
      </p:grpSp>
      <p:sp>
        <p:nvSpPr>
          <p:cNvPr id="188" name="Text Box 185"/>
          <p:cNvSpPr txBox="1">
            <a:spLocks noChangeArrowheads="1"/>
          </p:cNvSpPr>
          <p:nvPr/>
        </p:nvSpPr>
        <p:spPr bwMode="auto">
          <a:xfrm>
            <a:off x="5264150" y="4832920"/>
            <a:ext cx="533400" cy="366713"/>
          </a:xfrm>
          <a:prstGeom prst="rect">
            <a:avLst/>
          </a:prstGeom>
          <a:noFill/>
          <a:ln w="19050">
            <a:noFill/>
            <a:miter lim="800000"/>
            <a:headEnd/>
            <a:tailEnd/>
          </a:ln>
          <a:effectLst/>
        </p:spPr>
        <p:txBody>
          <a:bodyPr>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P8</a:t>
            </a:r>
          </a:p>
        </p:txBody>
      </p:sp>
      <p:sp>
        <p:nvSpPr>
          <p:cNvPr id="189" name="Text Box 186"/>
          <p:cNvSpPr txBox="1">
            <a:spLocks noChangeArrowheads="1"/>
          </p:cNvSpPr>
          <p:nvPr/>
        </p:nvSpPr>
        <p:spPr bwMode="auto">
          <a:xfrm>
            <a:off x="5264150" y="5061520"/>
            <a:ext cx="533400" cy="366713"/>
          </a:xfrm>
          <a:prstGeom prst="rect">
            <a:avLst/>
          </a:prstGeom>
          <a:noFill/>
          <a:ln w="19050">
            <a:noFill/>
            <a:miter lim="800000"/>
            <a:headEnd/>
            <a:tailEnd/>
          </a:ln>
          <a:effectLst/>
        </p:spPr>
        <p:txBody>
          <a:bodyPr>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P7</a:t>
            </a:r>
          </a:p>
        </p:txBody>
      </p:sp>
      <p:grpSp>
        <p:nvGrpSpPr>
          <p:cNvPr id="190" name="Group 187"/>
          <p:cNvGrpSpPr>
            <a:grpSpLocks/>
          </p:cNvGrpSpPr>
          <p:nvPr/>
        </p:nvGrpSpPr>
        <p:grpSpPr bwMode="auto">
          <a:xfrm>
            <a:off x="5340350" y="1861120"/>
            <a:ext cx="685800" cy="228600"/>
            <a:chOff x="3168" y="912"/>
            <a:chExt cx="432" cy="144"/>
          </a:xfrm>
        </p:grpSpPr>
        <p:sp>
          <p:nvSpPr>
            <p:cNvPr id="191" name="Line 188"/>
            <p:cNvSpPr>
              <a:spLocks noChangeShapeType="1"/>
            </p:cNvSpPr>
            <p:nvPr/>
          </p:nvSpPr>
          <p:spPr bwMode="auto">
            <a:xfrm>
              <a:off x="3168" y="912"/>
              <a:ext cx="432" cy="144"/>
            </a:xfrm>
            <a:prstGeom prst="line">
              <a:avLst/>
            </a:prstGeom>
            <a:noFill/>
            <a:ln w="381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192" name="Line 189"/>
            <p:cNvSpPr>
              <a:spLocks noChangeShapeType="1"/>
            </p:cNvSpPr>
            <p:nvPr/>
          </p:nvSpPr>
          <p:spPr bwMode="auto">
            <a:xfrm flipV="1">
              <a:off x="3168" y="912"/>
              <a:ext cx="432" cy="144"/>
            </a:xfrm>
            <a:prstGeom prst="line">
              <a:avLst/>
            </a:prstGeom>
            <a:noFill/>
            <a:ln w="381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grpSp>
      <p:grpSp>
        <p:nvGrpSpPr>
          <p:cNvPr id="193" name="Group 190"/>
          <p:cNvGrpSpPr>
            <a:grpSpLocks/>
          </p:cNvGrpSpPr>
          <p:nvPr/>
        </p:nvGrpSpPr>
        <p:grpSpPr bwMode="auto">
          <a:xfrm>
            <a:off x="920750" y="2465958"/>
            <a:ext cx="846138" cy="366712"/>
            <a:chOff x="384" y="1437"/>
            <a:chExt cx="533" cy="231"/>
          </a:xfrm>
        </p:grpSpPr>
        <p:grpSp>
          <p:nvGrpSpPr>
            <p:cNvPr id="194" name="Group 191"/>
            <p:cNvGrpSpPr>
              <a:grpSpLocks/>
            </p:cNvGrpSpPr>
            <p:nvPr/>
          </p:nvGrpSpPr>
          <p:grpSpPr bwMode="auto">
            <a:xfrm>
              <a:off x="384" y="1488"/>
              <a:ext cx="288" cy="144"/>
              <a:chOff x="3168" y="912"/>
              <a:chExt cx="432" cy="144"/>
            </a:xfrm>
          </p:grpSpPr>
          <p:sp>
            <p:nvSpPr>
              <p:cNvPr id="196" name="Line 192"/>
              <p:cNvSpPr>
                <a:spLocks noChangeShapeType="1"/>
              </p:cNvSpPr>
              <p:nvPr/>
            </p:nvSpPr>
            <p:spPr bwMode="auto">
              <a:xfrm>
                <a:off x="3168" y="912"/>
                <a:ext cx="432" cy="144"/>
              </a:xfrm>
              <a:prstGeom prst="line">
                <a:avLst/>
              </a:prstGeom>
              <a:noFill/>
              <a:ln w="381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197" name="Line 193"/>
              <p:cNvSpPr>
                <a:spLocks noChangeShapeType="1"/>
              </p:cNvSpPr>
              <p:nvPr/>
            </p:nvSpPr>
            <p:spPr bwMode="auto">
              <a:xfrm flipV="1">
                <a:off x="3168" y="912"/>
                <a:ext cx="432" cy="144"/>
              </a:xfrm>
              <a:prstGeom prst="line">
                <a:avLst/>
              </a:prstGeom>
              <a:noFill/>
              <a:ln w="381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grpSp>
        <p:sp>
          <p:nvSpPr>
            <p:cNvPr id="195" name="Text Box 194"/>
            <p:cNvSpPr txBox="1">
              <a:spLocks noChangeArrowheads="1"/>
            </p:cNvSpPr>
            <p:nvPr/>
          </p:nvSpPr>
          <p:spPr bwMode="auto">
            <a:xfrm>
              <a:off x="623" y="1437"/>
              <a:ext cx="294"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a:solidFill>
                    <a:srgbClr val="09213B"/>
                  </a:solidFill>
                  <a:latin typeface="Verdana" charset="0"/>
                  <a:ea typeface="ＭＳ Ｐゴシック"/>
                  <a:cs typeface="ＭＳ Ｐゴシック"/>
                </a:rPr>
                <a:t>P1</a:t>
              </a:r>
            </a:p>
          </p:txBody>
        </p:sp>
      </p:grpSp>
      <p:sp>
        <p:nvSpPr>
          <p:cNvPr id="198" name="Text Box 195"/>
          <p:cNvSpPr txBox="1">
            <a:spLocks noChangeArrowheads="1"/>
          </p:cNvSpPr>
          <p:nvPr/>
        </p:nvSpPr>
        <p:spPr bwMode="auto">
          <a:xfrm>
            <a:off x="5264150" y="5290120"/>
            <a:ext cx="533400" cy="366713"/>
          </a:xfrm>
          <a:prstGeom prst="rect">
            <a:avLst/>
          </a:prstGeom>
          <a:noFill/>
          <a:ln w="19050">
            <a:noFill/>
            <a:miter lim="800000"/>
            <a:headEnd/>
            <a:tailEnd/>
          </a:ln>
          <a:effectLst/>
        </p:spPr>
        <p:txBody>
          <a:bodyPr>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P5</a:t>
            </a:r>
          </a:p>
        </p:txBody>
      </p:sp>
      <p:grpSp>
        <p:nvGrpSpPr>
          <p:cNvPr id="199" name="Group 196"/>
          <p:cNvGrpSpPr>
            <a:grpSpLocks/>
          </p:cNvGrpSpPr>
          <p:nvPr/>
        </p:nvGrpSpPr>
        <p:grpSpPr bwMode="auto">
          <a:xfrm>
            <a:off x="920750" y="3151758"/>
            <a:ext cx="846138" cy="366712"/>
            <a:chOff x="384" y="1869"/>
            <a:chExt cx="533" cy="231"/>
          </a:xfrm>
        </p:grpSpPr>
        <p:grpSp>
          <p:nvGrpSpPr>
            <p:cNvPr id="200" name="Group 197"/>
            <p:cNvGrpSpPr>
              <a:grpSpLocks/>
            </p:cNvGrpSpPr>
            <p:nvPr/>
          </p:nvGrpSpPr>
          <p:grpSpPr bwMode="auto">
            <a:xfrm>
              <a:off x="384" y="1920"/>
              <a:ext cx="288" cy="144"/>
              <a:chOff x="3168" y="912"/>
              <a:chExt cx="432" cy="144"/>
            </a:xfrm>
          </p:grpSpPr>
          <p:sp>
            <p:nvSpPr>
              <p:cNvPr id="202" name="Line 198"/>
              <p:cNvSpPr>
                <a:spLocks noChangeShapeType="1"/>
              </p:cNvSpPr>
              <p:nvPr/>
            </p:nvSpPr>
            <p:spPr bwMode="auto">
              <a:xfrm>
                <a:off x="3168" y="912"/>
                <a:ext cx="432" cy="144"/>
              </a:xfrm>
              <a:prstGeom prst="line">
                <a:avLst/>
              </a:prstGeom>
              <a:noFill/>
              <a:ln w="381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203" name="Line 199"/>
              <p:cNvSpPr>
                <a:spLocks noChangeShapeType="1"/>
              </p:cNvSpPr>
              <p:nvPr/>
            </p:nvSpPr>
            <p:spPr bwMode="auto">
              <a:xfrm flipV="1">
                <a:off x="3168" y="912"/>
                <a:ext cx="432" cy="144"/>
              </a:xfrm>
              <a:prstGeom prst="line">
                <a:avLst/>
              </a:prstGeom>
              <a:noFill/>
              <a:ln w="381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grpSp>
        <p:sp>
          <p:nvSpPr>
            <p:cNvPr id="201" name="Text Box 200"/>
            <p:cNvSpPr txBox="1">
              <a:spLocks noChangeArrowheads="1"/>
            </p:cNvSpPr>
            <p:nvPr/>
          </p:nvSpPr>
          <p:spPr bwMode="auto">
            <a:xfrm>
              <a:off x="623" y="1869"/>
              <a:ext cx="294"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P3</a:t>
              </a:r>
            </a:p>
          </p:txBody>
        </p:sp>
      </p:grpSp>
      <p:grpSp>
        <p:nvGrpSpPr>
          <p:cNvPr id="204" name="Group 201"/>
          <p:cNvGrpSpPr>
            <a:grpSpLocks/>
          </p:cNvGrpSpPr>
          <p:nvPr/>
        </p:nvGrpSpPr>
        <p:grpSpPr bwMode="auto">
          <a:xfrm>
            <a:off x="5340350" y="2089720"/>
            <a:ext cx="685800" cy="228600"/>
            <a:chOff x="3168" y="912"/>
            <a:chExt cx="432" cy="144"/>
          </a:xfrm>
        </p:grpSpPr>
        <p:sp>
          <p:nvSpPr>
            <p:cNvPr id="205" name="Line 202"/>
            <p:cNvSpPr>
              <a:spLocks noChangeShapeType="1"/>
            </p:cNvSpPr>
            <p:nvPr/>
          </p:nvSpPr>
          <p:spPr bwMode="auto">
            <a:xfrm>
              <a:off x="3168" y="912"/>
              <a:ext cx="432" cy="144"/>
            </a:xfrm>
            <a:prstGeom prst="line">
              <a:avLst/>
            </a:prstGeom>
            <a:noFill/>
            <a:ln w="381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206" name="Line 203"/>
            <p:cNvSpPr>
              <a:spLocks noChangeShapeType="1"/>
            </p:cNvSpPr>
            <p:nvPr/>
          </p:nvSpPr>
          <p:spPr bwMode="auto">
            <a:xfrm flipV="1">
              <a:off x="3168" y="912"/>
              <a:ext cx="432" cy="144"/>
            </a:xfrm>
            <a:prstGeom prst="line">
              <a:avLst/>
            </a:prstGeom>
            <a:noFill/>
            <a:ln w="381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grpSp>
      <p:sp>
        <p:nvSpPr>
          <p:cNvPr id="207" name="Text Box 204"/>
          <p:cNvSpPr txBox="1">
            <a:spLocks noChangeArrowheads="1"/>
          </p:cNvSpPr>
          <p:nvPr/>
        </p:nvSpPr>
        <p:spPr bwMode="auto">
          <a:xfrm>
            <a:off x="5264150" y="5518720"/>
            <a:ext cx="533400" cy="366713"/>
          </a:xfrm>
          <a:prstGeom prst="rect">
            <a:avLst/>
          </a:prstGeom>
          <a:noFill/>
          <a:ln w="19050">
            <a:noFill/>
            <a:miter lim="800000"/>
            <a:headEnd/>
            <a:tailEnd/>
          </a:ln>
          <a:effectLst/>
        </p:spPr>
        <p:txBody>
          <a:bodyPr>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P1</a:t>
            </a:r>
          </a:p>
        </p:txBody>
      </p:sp>
      <p:grpSp>
        <p:nvGrpSpPr>
          <p:cNvPr id="208" name="Group 205"/>
          <p:cNvGrpSpPr>
            <a:grpSpLocks/>
          </p:cNvGrpSpPr>
          <p:nvPr/>
        </p:nvGrpSpPr>
        <p:grpSpPr bwMode="auto">
          <a:xfrm>
            <a:off x="1377950" y="2465958"/>
            <a:ext cx="846138" cy="366712"/>
            <a:chOff x="672" y="1437"/>
            <a:chExt cx="533" cy="231"/>
          </a:xfrm>
        </p:grpSpPr>
        <p:grpSp>
          <p:nvGrpSpPr>
            <p:cNvPr id="209" name="Group 206"/>
            <p:cNvGrpSpPr>
              <a:grpSpLocks/>
            </p:cNvGrpSpPr>
            <p:nvPr/>
          </p:nvGrpSpPr>
          <p:grpSpPr bwMode="auto">
            <a:xfrm>
              <a:off x="672" y="1488"/>
              <a:ext cx="288" cy="144"/>
              <a:chOff x="3168" y="912"/>
              <a:chExt cx="432" cy="144"/>
            </a:xfrm>
          </p:grpSpPr>
          <p:sp>
            <p:nvSpPr>
              <p:cNvPr id="211" name="Line 207"/>
              <p:cNvSpPr>
                <a:spLocks noChangeShapeType="1"/>
              </p:cNvSpPr>
              <p:nvPr/>
            </p:nvSpPr>
            <p:spPr bwMode="auto">
              <a:xfrm>
                <a:off x="3168" y="912"/>
                <a:ext cx="432" cy="144"/>
              </a:xfrm>
              <a:prstGeom prst="line">
                <a:avLst/>
              </a:prstGeom>
              <a:noFill/>
              <a:ln w="381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212" name="Line 208"/>
              <p:cNvSpPr>
                <a:spLocks noChangeShapeType="1"/>
              </p:cNvSpPr>
              <p:nvPr/>
            </p:nvSpPr>
            <p:spPr bwMode="auto">
              <a:xfrm flipV="1">
                <a:off x="3168" y="912"/>
                <a:ext cx="432" cy="144"/>
              </a:xfrm>
              <a:prstGeom prst="line">
                <a:avLst/>
              </a:prstGeom>
              <a:noFill/>
              <a:ln w="381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grpSp>
        <p:sp>
          <p:nvSpPr>
            <p:cNvPr id="210" name="Text Box 209"/>
            <p:cNvSpPr txBox="1">
              <a:spLocks noChangeArrowheads="1"/>
            </p:cNvSpPr>
            <p:nvPr/>
          </p:nvSpPr>
          <p:spPr bwMode="auto">
            <a:xfrm>
              <a:off x="911" y="1437"/>
              <a:ext cx="294"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P2</a:t>
              </a:r>
            </a:p>
          </p:txBody>
        </p:sp>
      </p:grpSp>
      <p:sp>
        <p:nvSpPr>
          <p:cNvPr id="213" name="Text Box 210"/>
          <p:cNvSpPr txBox="1">
            <a:spLocks noChangeArrowheads="1"/>
          </p:cNvSpPr>
          <p:nvPr/>
        </p:nvSpPr>
        <p:spPr bwMode="auto">
          <a:xfrm>
            <a:off x="539750" y="5518720"/>
            <a:ext cx="6324600" cy="366713"/>
          </a:xfrm>
          <a:prstGeom prst="rect">
            <a:avLst/>
          </a:prstGeom>
          <a:noFill/>
          <a:ln w="19050">
            <a:noFill/>
            <a:miter lim="800000"/>
            <a:headEnd/>
            <a:tailEnd/>
          </a:ln>
          <a:effectLst/>
        </p:spPr>
        <p:txBody>
          <a:bodyPr>
            <a:prstTxWarp prst="textNoShape">
              <a:avLst/>
            </a:prstTxWarp>
            <a:spAutoFit/>
          </a:bodyPr>
          <a:lstStyle/>
          <a:p>
            <a:pPr eaLnBrk="1" hangingPunct="1">
              <a:spcBef>
                <a:spcPct val="0"/>
              </a:spcBef>
            </a:pPr>
            <a:r>
              <a:rPr lang="en-US" sz="1800" dirty="0" err="1">
                <a:solidFill>
                  <a:prstClr val="black"/>
                </a:solidFill>
                <a:latin typeface="Verdana" charset="0"/>
                <a:ea typeface="ＭＳ Ｐゴシック"/>
                <a:cs typeface="ＭＳ Ｐゴシック"/>
              </a:rPr>
              <a:t>x</a:t>
            </a:r>
            <a:r>
              <a:rPr lang="en-US" sz="1800" dirty="0">
                <a:solidFill>
                  <a:prstClr val="black"/>
                </a:solidFill>
                <a:latin typeface="Verdana" charset="0"/>
                <a:ea typeface="ＭＳ Ｐゴシック"/>
                <a:cs typeface="ＭＳ Ｐゴシック"/>
              </a:rPr>
              <a:t>          add         P1            P3      x3                P2</a:t>
            </a:r>
          </a:p>
        </p:txBody>
      </p:sp>
      <p:sp>
        <p:nvSpPr>
          <p:cNvPr id="214" name="Text Box 211"/>
          <p:cNvSpPr txBox="1">
            <a:spLocks noChangeArrowheads="1"/>
          </p:cNvSpPr>
          <p:nvPr/>
        </p:nvSpPr>
        <p:spPr bwMode="auto">
          <a:xfrm>
            <a:off x="609600" y="5747320"/>
            <a:ext cx="6324600" cy="366713"/>
          </a:xfrm>
          <a:prstGeom prst="rect">
            <a:avLst/>
          </a:prstGeom>
          <a:noFill/>
          <a:ln w="19050">
            <a:noFill/>
            <a:miter lim="800000"/>
            <a:headEnd/>
            <a:tailEnd/>
          </a:ln>
          <a:effectLst/>
        </p:spPr>
        <p:txBody>
          <a:bodyPr>
            <a:prstTxWarp prst="textNoShape">
              <a:avLst/>
            </a:prstTxWarp>
            <a:spAutoFit/>
          </a:bodyPr>
          <a:lstStyle/>
          <a:p>
            <a:pPr eaLnBrk="1" hangingPunct="1">
              <a:spcBef>
                <a:spcPct val="0"/>
              </a:spcBef>
            </a:pPr>
            <a:r>
              <a:rPr lang="en-US" sz="1800" dirty="0" err="1">
                <a:solidFill>
                  <a:prstClr val="black"/>
                </a:solidFill>
                <a:latin typeface="Verdana" charset="0"/>
                <a:ea typeface="ＭＳ Ｐゴシック"/>
                <a:cs typeface="ＭＳ Ｐゴシック"/>
              </a:rPr>
              <a:t>x</a:t>
            </a:r>
            <a:r>
              <a:rPr lang="en-US" sz="1800" dirty="0">
                <a:solidFill>
                  <a:prstClr val="black"/>
                </a:solidFill>
                <a:latin typeface="Verdana" charset="0"/>
                <a:ea typeface="ＭＳ Ｐゴシック"/>
                <a:cs typeface="ＭＳ Ｐゴシック"/>
              </a:rPr>
              <a:t>          ld           P0                     x6                P4</a:t>
            </a:r>
          </a:p>
        </p:txBody>
      </p:sp>
      <p:sp>
        <p:nvSpPr>
          <p:cNvPr id="215" name="Text Box 212"/>
          <p:cNvSpPr txBox="1">
            <a:spLocks noChangeArrowheads="1"/>
          </p:cNvSpPr>
          <p:nvPr/>
        </p:nvSpPr>
        <p:spPr bwMode="auto">
          <a:xfrm>
            <a:off x="5264150" y="5747320"/>
            <a:ext cx="533400" cy="366713"/>
          </a:xfrm>
          <a:prstGeom prst="rect">
            <a:avLst/>
          </a:prstGeom>
          <a:noFill/>
          <a:ln w="19050">
            <a:noFill/>
            <a:miter lim="800000"/>
            <a:headEnd/>
            <a:tailEnd/>
          </a:ln>
          <a:effectLst/>
        </p:spPr>
        <p:txBody>
          <a:bodyPr>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P3</a:t>
            </a:r>
          </a:p>
        </p:txBody>
      </p:sp>
      <p:grpSp>
        <p:nvGrpSpPr>
          <p:cNvPr id="216" name="Group 213"/>
          <p:cNvGrpSpPr>
            <a:grpSpLocks/>
          </p:cNvGrpSpPr>
          <p:nvPr/>
        </p:nvGrpSpPr>
        <p:grpSpPr bwMode="auto">
          <a:xfrm>
            <a:off x="5340350" y="2318320"/>
            <a:ext cx="685800" cy="228600"/>
            <a:chOff x="3168" y="912"/>
            <a:chExt cx="432" cy="144"/>
          </a:xfrm>
        </p:grpSpPr>
        <p:sp>
          <p:nvSpPr>
            <p:cNvPr id="217" name="Line 214"/>
            <p:cNvSpPr>
              <a:spLocks noChangeShapeType="1"/>
            </p:cNvSpPr>
            <p:nvPr/>
          </p:nvSpPr>
          <p:spPr bwMode="auto">
            <a:xfrm>
              <a:off x="3168" y="912"/>
              <a:ext cx="432" cy="144"/>
            </a:xfrm>
            <a:prstGeom prst="line">
              <a:avLst/>
            </a:prstGeom>
            <a:noFill/>
            <a:ln w="381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218" name="Line 215"/>
            <p:cNvSpPr>
              <a:spLocks noChangeShapeType="1"/>
            </p:cNvSpPr>
            <p:nvPr/>
          </p:nvSpPr>
          <p:spPr bwMode="auto">
            <a:xfrm flipV="1">
              <a:off x="3168" y="912"/>
              <a:ext cx="432" cy="144"/>
            </a:xfrm>
            <a:prstGeom prst="line">
              <a:avLst/>
            </a:prstGeom>
            <a:noFill/>
            <a:ln w="381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grpSp>
      <p:grpSp>
        <p:nvGrpSpPr>
          <p:cNvPr id="219" name="Group 216"/>
          <p:cNvGrpSpPr>
            <a:grpSpLocks/>
          </p:cNvGrpSpPr>
          <p:nvPr/>
        </p:nvGrpSpPr>
        <p:grpSpPr bwMode="auto">
          <a:xfrm>
            <a:off x="1377950" y="3151758"/>
            <a:ext cx="846138" cy="366712"/>
            <a:chOff x="672" y="1869"/>
            <a:chExt cx="533" cy="231"/>
          </a:xfrm>
        </p:grpSpPr>
        <p:grpSp>
          <p:nvGrpSpPr>
            <p:cNvPr id="220" name="Group 217"/>
            <p:cNvGrpSpPr>
              <a:grpSpLocks/>
            </p:cNvGrpSpPr>
            <p:nvPr/>
          </p:nvGrpSpPr>
          <p:grpSpPr bwMode="auto">
            <a:xfrm>
              <a:off x="672" y="1920"/>
              <a:ext cx="288" cy="144"/>
              <a:chOff x="3168" y="912"/>
              <a:chExt cx="432" cy="144"/>
            </a:xfrm>
          </p:grpSpPr>
          <p:sp>
            <p:nvSpPr>
              <p:cNvPr id="222" name="Line 218"/>
              <p:cNvSpPr>
                <a:spLocks noChangeShapeType="1"/>
              </p:cNvSpPr>
              <p:nvPr/>
            </p:nvSpPr>
            <p:spPr bwMode="auto">
              <a:xfrm>
                <a:off x="3168" y="912"/>
                <a:ext cx="432" cy="144"/>
              </a:xfrm>
              <a:prstGeom prst="line">
                <a:avLst/>
              </a:prstGeom>
              <a:noFill/>
              <a:ln w="381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223" name="Line 219"/>
              <p:cNvSpPr>
                <a:spLocks noChangeShapeType="1"/>
              </p:cNvSpPr>
              <p:nvPr/>
            </p:nvSpPr>
            <p:spPr bwMode="auto">
              <a:xfrm flipV="1">
                <a:off x="3168" y="912"/>
                <a:ext cx="432" cy="144"/>
              </a:xfrm>
              <a:prstGeom prst="line">
                <a:avLst/>
              </a:prstGeom>
              <a:noFill/>
              <a:ln w="381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grpSp>
        <p:sp>
          <p:nvSpPr>
            <p:cNvPr id="221" name="Text Box 220"/>
            <p:cNvSpPr txBox="1">
              <a:spLocks noChangeArrowheads="1"/>
            </p:cNvSpPr>
            <p:nvPr/>
          </p:nvSpPr>
          <p:spPr bwMode="auto">
            <a:xfrm>
              <a:off x="911" y="1869"/>
              <a:ext cx="294"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P4</a:t>
              </a:r>
            </a:p>
          </p:txBody>
        </p:sp>
      </p:grpSp>
      <p:grpSp>
        <p:nvGrpSpPr>
          <p:cNvPr id="224" name="Group 221"/>
          <p:cNvGrpSpPr>
            <a:grpSpLocks/>
          </p:cNvGrpSpPr>
          <p:nvPr/>
        </p:nvGrpSpPr>
        <p:grpSpPr bwMode="auto">
          <a:xfrm>
            <a:off x="5340350" y="2546920"/>
            <a:ext cx="685800" cy="228600"/>
            <a:chOff x="3168" y="912"/>
            <a:chExt cx="432" cy="144"/>
          </a:xfrm>
        </p:grpSpPr>
        <p:sp>
          <p:nvSpPr>
            <p:cNvPr id="225" name="Line 222"/>
            <p:cNvSpPr>
              <a:spLocks noChangeShapeType="1"/>
            </p:cNvSpPr>
            <p:nvPr/>
          </p:nvSpPr>
          <p:spPr bwMode="auto">
            <a:xfrm>
              <a:off x="3168" y="912"/>
              <a:ext cx="432" cy="144"/>
            </a:xfrm>
            <a:prstGeom prst="line">
              <a:avLst/>
            </a:prstGeom>
            <a:noFill/>
            <a:ln w="381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226" name="Line 223"/>
            <p:cNvSpPr>
              <a:spLocks noChangeShapeType="1"/>
            </p:cNvSpPr>
            <p:nvPr/>
          </p:nvSpPr>
          <p:spPr bwMode="auto">
            <a:xfrm flipV="1">
              <a:off x="3168" y="912"/>
              <a:ext cx="432" cy="144"/>
            </a:xfrm>
            <a:prstGeom prst="line">
              <a:avLst/>
            </a:prstGeom>
            <a:noFill/>
            <a:ln w="381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grpSp>
      <p:grpSp>
        <p:nvGrpSpPr>
          <p:cNvPr id="227" name="Group 224"/>
          <p:cNvGrpSpPr>
            <a:grpSpLocks/>
          </p:cNvGrpSpPr>
          <p:nvPr/>
        </p:nvGrpSpPr>
        <p:grpSpPr bwMode="auto">
          <a:xfrm>
            <a:off x="6940550" y="4604320"/>
            <a:ext cx="2051050" cy="701675"/>
            <a:chOff x="4176" y="2784"/>
            <a:chExt cx="1292" cy="442"/>
          </a:xfrm>
        </p:grpSpPr>
        <p:sp>
          <p:nvSpPr>
            <p:cNvPr id="228" name="Line 225"/>
            <p:cNvSpPr>
              <a:spLocks noChangeShapeType="1"/>
            </p:cNvSpPr>
            <p:nvPr/>
          </p:nvSpPr>
          <p:spPr bwMode="auto">
            <a:xfrm flipH="1">
              <a:off x="4176" y="3024"/>
              <a:ext cx="192" cy="0"/>
            </a:xfrm>
            <a:prstGeom prst="line">
              <a:avLst/>
            </a:prstGeom>
            <a:noFill/>
            <a:ln w="57150">
              <a:solidFill>
                <a:schemeClr val="hlink"/>
              </a:solidFill>
              <a:round/>
              <a:headEnd/>
              <a:tailEnd type="triangle" w="med" len="me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229" name="Text Box 226"/>
            <p:cNvSpPr txBox="1">
              <a:spLocks noChangeArrowheads="1"/>
            </p:cNvSpPr>
            <p:nvPr/>
          </p:nvSpPr>
          <p:spPr bwMode="auto">
            <a:xfrm>
              <a:off x="4272" y="2784"/>
              <a:ext cx="1196" cy="442"/>
            </a:xfrm>
            <a:prstGeom prst="rect">
              <a:avLst/>
            </a:prstGeom>
            <a:noFill/>
            <a:ln w="19050">
              <a:noFill/>
              <a:miter lim="800000"/>
              <a:headEnd/>
              <a:tailEnd/>
            </a:ln>
            <a:effectLst/>
          </p:spPr>
          <p:txBody>
            <a:bodyPr>
              <a:prstTxWarp prst="textNoShape">
                <a:avLst/>
              </a:prstTxWarp>
              <a:spAutoFit/>
            </a:bodyPr>
            <a:lstStyle/>
            <a:p>
              <a:pPr eaLnBrk="1" hangingPunct="1">
                <a:spcBef>
                  <a:spcPct val="0"/>
                </a:spcBef>
              </a:pPr>
              <a:r>
                <a:rPr lang="en-US" sz="2000">
                  <a:solidFill>
                    <a:srgbClr val="7030A0"/>
                  </a:solidFill>
                  <a:latin typeface="Verdana" charset="0"/>
                  <a:ea typeface="ＭＳ Ｐゴシック"/>
                  <a:cs typeface="ＭＳ Ｐゴシック"/>
                </a:rPr>
                <a:t>Execute &amp; Commit</a:t>
              </a:r>
            </a:p>
          </p:txBody>
        </p:sp>
      </p:grpSp>
      <p:grpSp>
        <p:nvGrpSpPr>
          <p:cNvPr id="230" name="Group 227"/>
          <p:cNvGrpSpPr>
            <a:grpSpLocks/>
          </p:cNvGrpSpPr>
          <p:nvPr/>
        </p:nvGrpSpPr>
        <p:grpSpPr bwMode="auto">
          <a:xfrm>
            <a:off x="2368550" y="1784920"/>
            <a:ext cx="3733800" cy="4191000"/>
            <a:chOff x="1296" y="1008"/>
            <a:chExt cx="2352" cy="2640"/>
          </a:xfrm>
        </p:grpSpPr>
        <p:sp>
          <p:nvSpPr>
            <p:cNvPr id="231" name="Line 228"/>
            <p:cNvSpPr>
              <a:spLocks noChangeShapeType="1"/>
            </p:cNvSpPr>
            <p:nvPr/>
          </p:nvSpPr>
          <p:spPr bwMode="auto">
            <a:xfrm flipH="1">
              <a:off x="1296" y="3072"/>
              <a:ext cx="2352" cy="144"/>
            </a:xfrm>
            <a:prstGeom prst="line">
              <a:avLst/>
            </a:prstGeom>
            <a:noFill/>
            <a:ln w="19050">
              <a:solidFill>
                <a:schemeClr val="hlink"/>
              </a:solidFill>
              <a:round/>
              <a:headEnd/>
              <a:tailEnd type="triangle" w="med" len="me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232" name="Line 229"/>
            <p:cNvSpPr>
              <a:spLocks noChangeShapeType="1"/>
            </p:cNvSpPr>
            <p:nvPr/>
          </p:nvSpPr>
          <p:spPr bwMode="auto">
            <a:xfrm flipH="1">
              <a:off x="1296" y="3120"/>
              <a:ext cx="2352" cy="528"/>
            </a:xfrm>
            <a:prstGeom prst="line">
              <a:avLst/>
            </a:prstGeom>
            <a:noFill/>
            <a:ln w="19050">
              <a:solidFill>
                <a:schemeClr val="hlink"/>
              </a:solidFill>
              <a:round/>
              <a:headEnd/>
              <a:tailEnd type="triangle" w="med" len="me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233" name="Line 230"/>
            <p:cNvSpPr>
              <a:spLocks noChangeShapeType="1"/>
            </p:cNvSpPr>
            <p:nvPr/>
          </p:nvSpPr>
          <p:spPr bwMode="auto">
            <a:xfrm flipH="1" flipV="1">
              <a:off x="2832" y="1008"/>
              <a:ext cx="816" cy="2016"/>
            </a:xfrm>
            <a:prstGeom prst="line">
              <a:avLst/>
            </a:prstGeom>
            <a:noFill/>
            <a:ln w="19050">
              <a:solidFill>
                <a:schemeClr val="hlink"/>
              </a:solidFill>
              <a:round/>
              <a:headEnd/>
              <a:tailEnd type="triangle" w="med" len="me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grpSp>
      <p:grpSp>
        <p:nvGrpSpPr>
          <p:cNvPr id="234" name="Group 231"/>
          <p:cNvGrpSpPr>
            <a:grpSpLocks/>
          </p:cNvGrpSpPr>
          <p:nvPr/>
        </p:nvGrpSpPr>
        <p:grpSpPr bwMode="auto">
          <a:xfrm>
            <a:off x="2138363" y="1551558"/>
            <a:ext cx="2773362" cy="4587875"/>
            <a:chOff x="1151" y="861"/>
            <a:chExt cx="1747" cy="2890"/>
          </a:xfrm>
        </p:grpSpPr>
        <p:sp>
          <p:nvSpPr>
            <p:cNvPr id="235" name="Text Box 232"/>
            <p:cNvSpPr txBox="1">
              <a:spLocks noChangeArrowheads="1"/>
            </p:cNvSpPr>
            <p:nvPr/>
          </p:nvSpPr>
          <p:spPr bwMode="auto">
            <a:xfrm>
              <a:off x="1151" y="3069"/>
              <a:ext cx="216" cy="250"/>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2000">
                  <a:solidFill>
                    <a:srgbClr val="7030A0"/>
                  </a:solidFill>
                  <a:latin typeface="Verdana" charset="0"/>
                  <a:ea typeface="ＭＳ Ｐゴシック"/>
                  <a:cs typeface="ＭＳ Ｐゴシック"/>
                </a:rPr>
                <a:t>p</a:t>
              </a:r>
            </a:p>
          </p:txBody>
        </p:sp>
        <p:sp>
          <p:nvSpPr>
            <p:cNvPr id="236" name="Text Box 233"/>
            <p:cNvSpPr txBox="1">
              <a:spLocks noChangeArrowheads="1"/>
            </p:cNvSpPr>
            <p:nvPr/>
          </p:nvSpPr>
          <p:spPr bwMode="auto">
            <a:xfrm>
              <a:off x="1151" y="3501"/>
              <a:ext cx="216" cy="250"/>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2000">
                  <a:solidFill>
                    <a:srgbClr val="7030A0"/>
                  </a:solidFill>
                  <a:latin typeface="Verdana" charset="0"/>
                  <a:ea typeface="ＭＳ Ｐゴシック"/>
                  <a:cs typeface="ＭＳ Ｐゴシック"/>
                </a:rPr>
                <a:t>p</a:t>
              </a:r>
            </a:p>
          </p:txBody>
        </p:sp>
        <p:sp>
          <p:nvSpPr>
            <p:cNvPr id="237" name="Text Box 234"/>
            <p:cNvSpPr txBox="1">
              <a:spLocks noChangeArrowheads="1"/>
            </p:cNvSpPr>
            <p:nvPr/>
          </p:nvSpPr>
          <p:spPr bwMode="auto">
            <a:xfrm>
              <a:off x="2692" y="877"/>
              <a:ext cx="206"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a:solidFill>
                    <a:srgbClr val="7030A0"/>
                  </a:solidFill>
                  <a:latin typeface="Verdana" charset="0"/>
                  <a:ea typeface="ＭＳ Ｐゴシック"/>
                  <a:cs typeface="ＭＳ Ｐゴシック"/>
                </a:rPr>
                <a:t>p</a:t>
              </a:r>
            </a:p>
          </p:txBody>
        </p:sp>
        <p:sp>
          <p:nvSpPr>
            <p:cNvPr id="238" name="Text Box 235"/>
            <p:cNvSpPr txBox="1">
              <a:spLocks noChangeArrowheads="1"/>
            </p:cNvSpPr>
            <p:nvPr/>
          </p:nvSpPr>
          <p:spPr bwMode="auto">
            <a:xfrm>
              <a:off x="1787" y="861"/>
              <a:ext cx="543"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dirty="0">
                  <a:solidFill>
                    <a:srgbClr val="7030A0"/>
                  </a:solidFill>
                  <a:latin typeface="Verdana" charset="0"/>
                  <a:ea typeface="ＭＳ Ｐゴシック"/>
                  <a:cs typeface="ＭＳ Ｐゴシック"/>
                </a:rPr>
                <a:t>&lt;x1&gt;</a:t>
              </a:r>
            </a:p>
          </p:txBody>
        </p:sp>
      </p:grpSp>
      <p:sp>
        <p:nvSpPr>
          <p:cNvPr id="239" name="Line 236"/>
          <p:cNvSpPr>
            <a:spLocks noChangeShapeType="1"/>
          </p:cNvSpPr>
          <p:nvPr/>
        </p:nvSpPr>
        <p:spPr bwMode="auto">
          <a:xfrm flipH="1" flipV="1">
            <a:off x="4806950" y="3689920"/>
            <a:ext cx="533400" cy="1295400"/>
          </a:xfrm>
          <a:prstGeom prst="line">
            <a:avLst/>
          </a:prstGeom>
          <a:noFill/>
          <a:ln w="19050">
            <a:solidFill>
              <a:schemeClr val="hlink"/>
            </a:solidFill>
            <a:round/>
            <a:headEnd/>
            <a:tailEnd type="triangle" w="med" len="me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grpSp>
        <p:nvGrpSpPr>
          <p:cNvPr id="240" name="Group 237"/>
          <p:cNvGrpSpPr>
            <a:grpSpLocks/>
          </p:cNvGrpSpPr>
          <p:nvPr/>
        </p:nvGrpSpPr>
        <p:grpSpPr bwMode="auto">
          <a:xfrm>
            <a:off x="3206750" y="3461320"/>
            <a:ext cx="1676400" cy="228600"/>
            <a:chOff x="3168" y="912"/>
            <a:chExt cx="432" cy="144"/>
          </a:xfrm>
        </p:grpSpPr>
        <p:sp>
          <p:nvSpPr>
            <p:cNvPr id="241" name="Line 238"/>
            <p:cNvSpPr>
              <a:spLocks noChangeShapeType="1"/>
            </p:cNvSpPr>
            <p:nvPr/>
          </p:nvSpPr>
          <p:spPr bwMode="auto">
            <a:xfrm>
              <a:off x="3168" y="912"/>
              <a:ext cx="432" cy="144"/>
            </a:xfrm>
            <a:prstGeom prst="line">
              <a:avLst/>
            </a:prstGeom>
            <a:noFill/>
            <a:ln w="38100">
              <a:solidFill>
                <a:schemeClr val="hlink"/>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242" name="Line 239"/>
            <p:cNvSpPr>
              <a:spLocks noChangeShapeType="1"/>
            </p:cNvSpPr>
            <p:nvPr/>
          </p:nvSpPr>
          <p:spPr bwMode="auto">
            <a:xfrm flipV="1">
              <a:off x="3168" y="912"/>
              <a:ext cx="432" cy="144"/>
            </a:xfrm>
            <a:prstGeom prst="line">
              <a:avLst/>
            </a:prstGeom>
            <a:noFill/>
            <a:ln w="38100">
              <a:solidFill>
                <a:schemeClr val="hlink"/>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grpSp>
      <p:sp>
        <p:nvSpPr>
          <p:cNvPr id="243" name="Line 240"/>
          <p:cNvSpPr>
            <a:spLocks noChangeShapeType="1"/>
          </p:cNvSpPr>
          <p:nvPr/>
        </p:nvSpPr>
        <p:spPr bwMode="auto">
          <a:xfrm flipV="1">
            <a:off x="5492750" y="3004120"/>
            <a:ext cx="152400" cy="1905000"/>
          </a:xfrm>
          <a:prstGeom prst="line">
            <a:avLst/>
          </a:prstGeom>
          <a:noFill/>
          <a:ln w="19050">
            <a:solidFill>
              <a:schemeClr val="hlink"/>
            </a:solidFill>
            <a:round/>
            <a:headEnd/>
            <a:tailEnd type="triangle" w="med" len="me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244" name="Text Box 241"/>
          <p:cNvSpPr txBox="1">
            <a:spLocks noChangeArrowheads="1"/>
          </p:cNvSpPr>
          <p:nvPr/>
        </p:nvSpPr>
        <p:spPr bwMode="auto">
          <a:xfrm>
            <a:off x="5416550" y="2699320"/>
            <a:ext cx="533400" cy="396875"/>
          </a:xfrm>
          <a:prstGeom prst="rect">
            <a:avLst/>
          </a:prstGeom>
          <a:noFill/>
          <a:ln w="19050">
            <a:noFill/>
            <a:miter lim="800000"/>
            <a:headEnd/>
            <a:tailEnd/>
          </a:ln>
          <a:effectLst/>
        </p:spPr>
        <p:txBody>
          <a:bodyPr>
            <a:prstTxWarp prst="textNoShape">
              <a:avLst/>
            </a:prstTxWarp>
            <a:spAutoFit/>
          </a:bodyPr>
          <a:lstStyle/>
          <a:p>
            <a:pPr eaLnBrk="1" hangingPunct="1">
              <a:spcBef>
                <a:spcPct val="0"/>
              </a:spcBef>
            </a:pPr>
            <a:r>
              <a:rPr lang="en-US" sz="2000">
                <a:solidFill>
                  <a:srgbClr val="7030A0"/>
                </a:solidFill>
                <a:latin typeface="Verdana" charset="0"/>
                <a:ea typeface="ＭＳ Ｐゴシック"/>
                <a:cs typeface="ＭＳ Ｐゴシック"/>
              </a:rPr>
              <a:t>P8</a:t>
            </a:r>
          </a:p>
        </p:txBody>
      </p:sp>
      <p:sp>
        <p:nvSpPr>
          <p:cNvPr id="245" name="Text Box 242"/>
          <p:cNvSpPr txBox="1">
            <a:spLocks noChangeArrowheads="1"/>
          </p:cNvSpPr>
          <p:nvPr/>
        </p:nvSpPr>
        <p:spPr bwMode="auto">
          <a:xfrm>
            <a:off x="996950" y="4832920"/>
            <a:ext cx="304800" cy="366713"/>
          </a:xfrm>
          <a:prstGeom prst="rect">
            <a:avLst/>
          </a:prstGeom>
          <a:noFill/>
          <a:ln w="19050">
            <a:noFill/>
            <a:miter lim="800000"/>
            <a:headEnd/>
            <a:tailEnd/>
          </a:ln>
          <a:effectLst/>
        </p:spPr>
        <p:txBody>
          <a:bodyPr>
            <a:prstTxWarp prst="textNoShape">
              <a:avLst/>
            </a:prstTxWarp>
            <a:spAutoFit/>
          </a:bodyPr>
          <a:lstStyle/>
          <a:p>
            <a:pPr eaLnBrk="1" hangingPunct="1">
              <a:spcBef>
                <a:spcPct val="0"/>
              </a:spcBef>
            </a:pPr>
            <a:r>
              <a:rPr lang="en-US" sz="1800">
                <a:solidFill>
                  <a:srgbClr val="7030A0"/>
                </a:solidFill>
                <a:latin typeface="Verdana" charset="0"/>
                <a:ea typeface="ＭＳ Ｐゴシック"/>
                <a:cs typeface="ＭＳ Ｐゴシック"/>
              </a:rPr>
              <a:t>x</a:t>
            </a:r>
          </a:p>
        </p:txBody>
      </p:sp>
    </p:spTree>
    <p:extLst>
      <p:ext uri="{BB962C8B-B14F-4D97-AF65-F5344CB8AC3E}">
        <p14:creationId xmlns:p14="http://schemas.microsoft.com/office/powerpoint/2010/main" val="3053809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30"/>
                                        </p:tgtEl>
                                        <p:attrNameLst>
                                          <p:attrName>style.visibility</p:attrName>
                                        </p:attrNameLst>
                                      </p:cBhvr>
                                      <p:to>
                                        <p:strVal val="visible"/>
                                      </p:to>
                                    </p:set>
                                  </p:childTnLst>
                                  <p:subTnLst>
                                    <p:set>
                                      <p:cBhvr override="childStyle">
                                        <p:cTn dur="1" fill="hold" display="0" masterRel="nextClick" afterEffect="1"/>
                                        <p:tgtEl>
                                          <p:spTgt spid="230"/>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4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39"/>
                                        </p:tgtEl>
                                        <p:attrNameLst>
                                          <p:attrName>style.visibility</p:attrName>
                                        </p:attrNameLst>
                                      </p:cBhvr>
                                      <p:to>
                                        <p:strVal val="visible"/>
                                      </p:to>
                                    </p:set>
                                  </p:childTnLst>
                                  <p:subTnLst>
                                    <p:set>
                                      <p:cBhvr override="childStyle">
                                        <p:cTn dur="1" fill="hold" display="0" masterRel="nextClick" afterEffect="1"/>
                                        <p:tgtEl>
                                          <p:spTgt spid="239"/>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24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43"/>
                                        </p:tgtEl>
                                        <p:attrNameLst>
                                          <p:attrName>style.visibility</p:attrName>
                                        </p:attrNameLst>
                                      </p:cBhvr>
                                      <p:to>
                                        <p:strVal val="visible"/>
                                      </p:to>
                                    </p:set>
                                  </p:childTnLst>
                                  <p:subTnLst>
                                    <p:set>
                                      <p:cBhvr override="childStyle">
                                        <p:cTn dur="1" fill="hold" display="0" masterRel="nextClick" afterEffect="1"/>
                                        <p:tgtEl>
                                          <p:spTgt spid="243"/>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utoUpdateAnimBg="0"/>
      <p:bldP spid="239" grpId="0" animBg="1"/>
      <p:bldP spid="243" grpId="0" animBg="1"/>
      <p:bldP spid="244" grpId="0" autoUpdateAnimBg="0"/>
      <p:bldP spid="245" grpId="0" autoUpdateAnimBg="0"/>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151</a:t>
            </a:fld>
            <a:endParaRPr lang="en-US" altLang="en-US"/>
          </a:p>
        </p:txBody>
      </p:sp>
      <p:sp>
        <p:nvSpPr>
          <p:cNvPr id="45059" name="Text Box 2"/>
          <p:cNvSpPr txBox="1">
            <a:spLocks noChangeArrowheads="1"/>
          </p:cNvSpPr>
          <p:nvPr/>
        </p:nvSpPr>
        <p:spPr bwMode="auto">
          <a:xfrm>
            <a:off x="441324" y="396875"/>
            <a:ext cx="802534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Physical Register Management</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 name="Group 2"/>
          <p:cNvGrpSpPr>
            <a:grpSpLocks/>
          </p:cNvGrpSpPr>
          <p:nvPr/>
        </p:nvGrpSpPr>
        <p:grpSpPr bwMode="auto">
          <a:xfrm>
            <a:off x="539750" y="4282926"/>
            <a:ext cx="6324601" cy="2198687"/>
            <a:chOff x="144" y="2599"/>
            <a:chExt cx="3984" cy="1385"/>
          </a:xfrm>
        </p:grpSpPr>
        <p:grpSp>
          <p:nvGrpSpPr>
            <p:cNvPr id="7" name="Group 3"/>
            <p:cNvGrpSpPr>
              <a:grpSpLocks/>
            </p:cNvGrpSpPr>
            <p:nvPr/>
          </p:nvGrpSpPr>
          <p:grpSpPr bwMode="auto">
            <a:xfrm>
              <a:off x="144" y="2832"/>
              <a:ext cx="3984" cy="1152"/>
              <a:chOff x="144" y="2928"/>
              <a:chExt cx="3984" cy="1152"/>
            </a:xfrm>
          </p:grpSpPr>
          <p:sp>
            <p:nvSpPr>
              <p:cNvPr id="9" name="Rectangle 4"/>
              <p:cNvSpPr>
                <a:spLocks noChangeArrowheads="1"/>
              </p:cNvSpPr>
              <p:nvPr/>
            </p:nvSpPr>
            <p:spPr bwMode="auto">
              <a:xfrm>
                <a:off x="672" y="2928"/>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op</a:t>
                </a:r>
              </a:p>
            </p:txBody>
          </p:sp>
          <p:sp>
            <p:nvSpPr>
              <p:cNvPr id="10" name="Rectangle 5"/>
              <p:cNvSpPr>
                <a:spLocks noChangeArrowheads="1"/>
              </p:cNvSpPr>
              <p:nvPr/>
            </p:nvSpPr>
            <p:spPr bwMode="auto">
              <a:xfrm>
                <a:off x="1104" y="2928"/>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p1</a:t>
                </a:r>
              </a:p>
            </p:txBody>
          </p:sp>
          <p:sp>
            <p:nvSpPr>
              <p:cNvPr id="11" name="Rectangle 6"/>
              <p:cNvSpPr>
                <a:spLocks noChangeArrowheads="1"/>
              </p:cNvSpPr>
              <p:nvPr/>
            </p:nvSpPr>
            <p:spPr bwMode="auto">
              <a:xfrm>
                <a:off x="1344" y="2928"/>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r>
                  <a:rPr lang="en-US" sz="1800" dirty="0">
                    <a:solidFill>
                      <a:prstClr val="black"/>
                    </a:solidFill>
                    <a:latin typeface="Verdana" charset="0"/>
                    <a:ea typeface="ＭＳ Ｐゴシック"/>
                    <a:cs typeface="ＭＳ Ｐゴシック"/>
                  </a:rPr>
                  <a:t>PR1</a:t>
                </a:r>
              </a:p>
            </p:txBody>
          </p:sp>
          <p:sp>
            <p:nvSpPr>
              <p:cNvPr id="12" name="Rectangle 7"/>
              <p:cNvSpPr>
                <a:spLocks noChangeArrowheads="1"/>
              </p:cNvSpPr>
              <p:nvPr/>
            </p:nvSpPr>
            <p:spPr bwMode="auto">
              <a:xfrm>
                <a:off x="1872" y="2928"/>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p2</a:t>
                </a:r>
              </a:p>
            </p:txBody>
          </p:sp>
          <p:sp>
            <p:nvSpPr>
              <p:cNvPr id="13" name="Rectangle 8"/>
              <p:cNvSpPr>
                <a:spLocks noChangeArrowheads="1"/>
              </p:cNvSpPr>
              <p:nvPr/>
            </p:nvSpPr>
            <p:spPr bwMode="auto">
              <a:xfrm>
                <a:off x="2112" y="2928"/>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r>
                  <a:rPr lang="en-US" sz="1800" dirty="0">
                    <a:solidFill>
                      <a:prstClr val="black"/>
                    </a:solidFill>
                    <a:latin typeface="Verdana" charset="0"/>
                    <a:ea typeface="ＭＳ Ｐゴシック"/>
                    <a:cs typeface="ＭＳ Ｐゴシック"/>
                  </a:rPr>
                  <a:t>PR2</a:t>
                </a:r>
              </a:p>
            </p:txBody>
          </p:sp>
          <p:sp>
            <p:nvSpPr>
              <p:cNvPr id="14" name="Rectangle 9"/>
              <p:cNvSpPr>
                <a:spLocks noChangeArrowheads="1"/>
              </p:cNvSpPr>
              <p:nvPr/>
            </p:nvSpPr>
            <p:spPr bwMode="auto">
              <a:xfrm>
                <a:off x="432" y="2928"/>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ex</a:t>
                </a:r>
              </a:p>
            </p:txBody>
          </p:sp>
          <p:sp>
            <p:nvSpPr>
              <p:cNvPr id="15" name="Rectangle 10"/>
              <p:cNvSpPr>
                <a:spLocks noChangeArrowheads="1"/>
              </p:cNvSpPr>
              <p:nvPr/>
            </p:nvSpPr>
            <p:spPr bwMode="auto">
              <a:xfrm>
                <a:off x="144" y="2928"/>
                <a:ext cx="28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use</a:t>
                </a:r>
              </a:p>
            </p:txBody>
          </p:sp>
          <p:sp>
            <p:nvSpPr>
              <p:cNvPr id="16" name="Rectangle 11"/>
              <p:cNvSpPr>
                <a:spLocks noChangeArrowheads="1"/>
              </p:cNvSpPr>
              <p:nvPr/>
            </p:nvSpPr>
            <p:spPr bwMode="auto">
              <a:xfrm>
                <a:off x="672" y="3072"/>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17" name="Rectangle 12"/>
              <p:cNvSpPr>
                <a:spLocks noChangeArrowheads="1"/>
              </p:cNvSpPr>
              <p:nvPr/>
            </p:nvSpPr>
            <p:spPr bwMode="auto">
              <a:xfrm>
                <a:off x="1104" y="3072"/>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18" name="Rectangle 13"/>
              <p:cNvSpPr>
                <a:spLocks noChangeArrowheads="1"/>
              </p:cNvSpPr>
              <p:nvPr/>
            </p:nvSpPr>
            <p:spPr bwMode="auto">
              <a:xfrm>
                <a:off x="1344" y="3072"/>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19" name="Rectangle 14"/>
              <p:cNvSpPr>
                <a:spLocks noChangeArrowheads="1"/>
              </p:cNvSpPr>
              <p:nvPr/>
            </p:nvSpPr>
            <p:spPr bwMode="auto">
              <a:xfrm>
                <a:off x="1872" y="3072"/>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20" name="Rectangle 15"/>
              <p:cNvSpPr>
                <a:spLocks noChangeArrowheads="1"/>
              </p:cNvSpPr>
              <p:nvPr/>
            </p:nvSpPr>
            <p:spPr bwMode="auto">
              <a:xfrm>
                <a:off x="2112" y="3072"/>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21" name="Rectangle 16"/>
              <p:cNvSpPr>
                <a:spLocks noChangeArrowheads="1"/>
              </p:cNvSpPr>
              <p:nvPr/>
            </p:nvSpPr>
            <p:spPr bwMode="auto">
              <a:xfrm>
                <a:off x="432" y="3072"/>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22" name="Rectangle 17"/>
              <p:cNvSpPr>
                <a:spLocks noChangeArrowheads="1"/>
              </p:cNvSpPr>
              <p:nvPr/>
            </p:nvSpPr>
            <p:spPr bwMode="auto">
              <a:xfrm>
                <a:off x="144" y="3072"/>
                <a:ext cx="28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23" name="Rectangle 18"/>
              <p:cNvSpPr>
                <a:spLocks noChangeArrowheads="1"/>
              </p:cNvSpPr>
              <p:nvPr/>
            </p:nvSpPr>
            <p:spPr bwMode="auto">
              <a:xfrm>
                <a:off x="672" y="3216"/>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dirty="0">
                  <a:solidFill>
                    <a:prstClr val="black"/>
                  </a:solidFill>
                  <a:latin typeface="Verdana" charset="0"/>
                  <a:ea typeface="ＭＳ Ｐゴシック"/>
                  <a:cs typeface="ＭＳ Ｐゴシック"/>
                </a:endParaRPr>
              </a:p>
            </p:txBody>
          </p:sp>
          <p:sp>
            <p:nvSpPr>
              <p:cNvPr id="24" name="Rectangle 19"/>
              <p:cNvSpPr>
                <a:spLocks noChangeArrowheads="1"/>
              </p:cNvSpPr>
              <p:nvPr/>
            </p:nvSpPr>
            <p:spPr bwMode="auto">
              <a:xfrm>
                <a:off x="1104" y="3216"/>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25" name="Rectangle 20"/>
              <p:cNvSpPr>
                <a:spLocks noChangeArrowheads="1"/>
              </p:cNvSpPr>
              <p:nvPr/>
            </p:nvSpPr>
            <p:spPr bwMode="auto">
              <a:xfrm>
                <a:off x="1344" y="3216"/>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26" name="Rectangle 21"/>
              <p:cNvSpPr>
                <a:spLocks noChangeArrowheads="1"/>
              </p:cNvSpPr>
              <p:nvPr/>
            </p:nvSpPr>
            <p:spPr bwMode="auto">
              <a:xfrm>
                <a:off x="1872" y="3216"/>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27" name="Rectangle 22"/>
              <p:cNvSpPr>
                <a:spLocks noChangeArrowheads="1"/>
              </p:cNvSpPr>
              <p:nvPr/>
            </p:nvSpPr>
            <p:spPr bwMode="auto">
              <a:xfrm>
                <a:off x="2112" y="3216"/>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28" name="Rectangle 23"/>
              <p:cNvSpPr>
                <a:spLocks noChangeArrowheads="1"/>
              </p:cNvSpPr>
              <p:nvPr/>
            </p:nvSpPr>
            <p:spPr bwMode="auto">
              <a:xfrm>
                <a:off x="432" y="3216"/>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29" name="Rectangle 24"/>
              <p:cNvSpPr>
                <a:spLocks noChangeArrowheads="1"/>
              </p:cNvSpPr>
              <p:nvPr/>
            </p:nvSpPr>
            <p:spPr bwMode="auto">
              <a:xfrm>
                <a:off x="144" y="3216"/>
                <a:ext cx="28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30" name="Rectangle 25"/>
              <p:cNvSpPr>
                <a:spLocks noChangeArrowheads="1"/>
              </p:cNvSpPr>
              <p:nvPr/>
            </p:nvSpPr>
            <p:spPr bwMode="auto">
              <a:xfrm>
                <a:off x="672" y="3360"/>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31" name="Rectangle 26"/>
              <p:cNvSpPr>
                <a:spLocks noChangeArrowheads="1"/>
              </p:cNvSpPr>
              <p:nvPr/>
            </p:nvSpPr>
            <p:spPr bwMode="auto">
              <a:xfrm>
                <a:off x="1104" y="3360"/>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32" name="Rectangle 27"/>
              <p:cNvSpPr>
                <a:spLocks noChangeArrowheads="1"/>
              </p:cNvSpPr>
              <p:nvPr/>
            </p:nvSpPr>
            <p:spPr bwMode="auto">
              <a:xfrm>
                <a:off x="1344" y="3360"/>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33" name="Rectangle 28"/>
              <p:cNvSpPr>
                <a:spLocks noChangeArrowheads="1"/>
              </p:cNvSpPr>
              <p:nvPr/>
            </p:nvSpPr>
            <p:spPr bwMode="auto">
              <a:xfrm>
                <a:off x="1872" y="3360"/>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34" name="Rectangle 29"/>
              <p:cNvSpPr>
                <a:spLocks noChangeArrowheads="1"/>
              </p:cNvSpPr>
              <p:nvPr/>
            </p:nvSpPr>
            <p:spPr bwMode="auto">
              <a:xfrm>
                <a:off x="2112" y="3360"/>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35" name="Rectangle 30"/>
              <p:cNvSpPr>
                <a:spLocks noChangeArrowheads="1"/>
              </p:cNvSpPr>
              <p:nvPr/>
            </p:nvSpPr>
            <p:spPr bwMode="auto">
              <a:xfrm>
                <a:off x="432" y="3360"/>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36" name="Rectangle 31"/>
              <p:cNvSpPr>
                <a:spLocks noChangeArrowheads="1"/>
              </p:cNvSpPr>
              <p:nvPr/>
            </p:nvSpPr>
            <p:spPr bwMode="auto">
              <a:xfrm>
                <a:off x="144" y="3360"/>
                <a:ext cx="28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37" name="Rectangle 32"/>
              <p:cNvSpPr>
                <a:spLocks noChangeArrowheads="1"/>
              </p:cNvSpPr>
              <p:nvPr/>
            </p:nvSpPr>
            <p:spPr bwMode="auto">
              <a:xfrm>
                <a:off x="672" y="3504"/>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38" name="Rectangle 33"/>
              <p:cNvSpPr>
                <a:spLocks noChangeArrowheads="1"/>
              </p:cNvSpPr>
              <p:nvPr/>
            </p:nvSpPr>
            <p:spPr bwMode="auto">
              <a:xfrm>
                <a:off x="1104" y="3504"/>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39" name="Rectangle 34"/>
              <p:cNvSpPr>
                <a:spLocks noChangeArrowheads="1"/>
              </p:cNvSpPr>
              <p:nvPr/>
            </p:nvSpPr>
            <p:spPr bwMode="auto">
              <a:xfrm>
                <a:off x="1344" y="3504"/>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40" name="Rectangle 35"/>
              <p:cNvSpPr>
                <a:spLocks noChangeArrowheads="1"/>
              </p:cNvSpPr>
              <p:nvPr/>
            </p:nvSpPr>
            <p:spPr bwMode="auto">
              <a:xfrm>
                <a:off x="1872" y="3504"/>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41" name="Rectangle 36"/>
              <p:cNvSpPr>
                <a:spLocks noChangeArrowheads="1"/>
              </p:cNvSpPr>
              <p:nvPr/>
            </p:nvSpPr>
            <p:spPr bwMode="auto">
              <a:xfrm>
                <a:off x="2112" y="3504"/>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42" name="Rectangle 37"/>
              <p:cNvSpPr>
                <a:spLocks noChangeArrowheads="1"/>
              </p:cNvSpPr>
              <p:nvPr/>
            </p:nvSpPr>
            <p:spPr bwMode="auto">
              <a:xfrm>
                <a:off x="432" y="3504"/>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43" name="Rectangle 38"/>
              <p:cNvSpPr>
                <a:spLocks noChangeArrowheads="1"/>
              </p:cNvSpPr>
              <p:nvPr/>
            </p:nvSpPr>
            <p:spPr bwMode="auto">
              <a:xfrm>
                <a:off x="144" y="3504"/>
                <a:ext cx="28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44" name="Rectangle 39"/>
              <p:cNvSpPr>
                <a:spLocks noChangeArrowheads="1"/>
              </p:cNvSpPr>
              <p:nvPr/>
            </p:nvSpPr>
            <p:spPr bwMode="auto">
              <a:xfrm>
                <a:off x="672" y="3648"/>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45" name="Rectangle 40"/>
              <p:cNvSpPr>
                <a:spLocks noChangeArrowheads="1"/>
              </p:cNvSpPr>
              <p:nvPr/>
            </p:nvSpPr>
            <p:spPr bwMode="auto">
              <a:xfrm>
                <a:off x="1104" y="3648"/>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46" name="Rectangle 41"/>
              <p:cNvSpPr>
                <a:spLocks noChangeArrowheads="1"/>
              </p:cNvSpPr>
              <p:nvPr/>
            </p:nvSpPr>
            <p:spPr bwMode="auto">
              <a:xfrm>
                <a:off x="1344" y="3648"/>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47" name="Rectangle 42"/>
              <p:cNvSpPr>
                <a:spLocks noChangeArrowheads="1"/>
              </p:cNvSpPr>
              <p:nvPr/>
            </p:nvSpPr>
            <p:spPr bwMode="auto">
              <a:xfrm>
                <a:off x="1872" y="3648"/>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48" name="Rectangle 43"/>
              <p:cNvSpPr>
                <a:spLocks noChangeArrowheads="1"/>
              </p:cNvSpPr>
              <p:nvPr/>
            </p:nvSpPr>
            <p:spPr bwMode="auto">
              <a:xfrm>
                <a:off x="2112" y="3648"/>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49" name="Rectangle 44"/>
              <p:cNvSpPr>
                <a:spLocks noChangeArrowheads="1"/>
              </p:cNvSpPr>
              <p:nvPr/>
            </p:nvSpPr>
            <p:spPr bwMode="auto">
              <a:xfrm>
                <a:off x="432" y="3648"/>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50" name="Rectangle 45"/>
              <p:cNvSpPr>
                <a:spLocks noChangeArrowheads="1"/>
              </p:cNvSpPr>
              <p:nvPr/>
            </p:nvSpPr>
            <p:spPr bwMode="auto">
              <a:xfrm>
                <a:off x="144" y="3648"/>
                <a:ext cx="28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51" name="Rectangle 46"/>
              <p:cNvSpPr>
                <a:spLocks noChangeArrowheads="1"/>
              </p:cNvSpPr>
              <p:nvPr/>
            </p:nvSpPr>
            <p:spPr bwMode="auto">
              <a:xfrm>
                <a:off x="672" y="3792"/>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52" name="Rectangle 47"/>
              <p:cNvSpPr>
                <a:spLocks noChangeArrowheads="1"/>
              </p:cNvSpPr>
              <p:nvPr/>
            </p:nvSpPr>
            <p:spPr bwMode="auto">
              <a:xfrm>
                <a:off x="1104" y="3792"/>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53" name="Rectangle 48"/>
              <p:cNvSpPr>
                <a:spLocks noChangeArrowheads="1"/>
              </p:cNvSpPr>
              <p:nvPr/>
            </p:nvSpPr>
            <p:spPr bwMode="auto">
              <a:xfrm>
                <a:off x="1344" y="3792"/>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54" name="Rectangle 49"/>
              <p:cNvSpPr>
                <a:spLocks noChangeArrowheads="1"/>
              </p:cNvSpPr>
              <p:nvPr/>
            </p:nvSpPr>
            <p:spPr bwMode="auto">
              <a:xfrm>
                <a:off x="1872" y="3792"/>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55" name="Rectangle 50"/>
              <p:cNvSpPr>
                <a:spLocks noChangeArrowheads="1"/>
              </p:cNvSpPr>
              <p:nvPr/>
            </p:nvSpPr>
            <p:spPr bwMode="auto">
              <a:xfrm>
                <a:off x="2112" y="3792"/>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56" name="Rectangle 51"/>
              <p:cNvSpPr>
                <a:spLocks noChangeArrowheads="1"/>
              </p:cNvSpPr>
              <p:nvPr/>
            </p:nvSpPr>
            <p:spPr bwMode="auto">
              <a:xfrm>
                <a:off x="432" y="3792"/>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57" name="Rectangle 52"/>
              <p:cNvSpPr>
                <a:spLocks noChangeArrowheads="1"/>
              </p:cNvSpPr>
              <p:nvPr/>
            </p:nvSpPr>
            <p:spPr bwMode="auto">
              <a:xfrm>
                <a:off x="144" y="3792"/>
                <a:ext cx="28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58" name="Rectangle 53"/>
              <p:cNvSpPr>
                <a:spLocks noChangeArrowheads="1"/>
              </p:cNvSpPr>
              <p:nvPr/>
            </p:nvSpPr>
            <p:spPr bwMode="auto">
              <a:xfrm>
                <a:off x="672" y="3936"/>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59" name="Rectangle 54"/>
              <p:cNvSpPr>
                <a:spLocks noChangeArrowheads="1"/>
              </p:cNvSpPr>
              <p:nvPr/>
            </p:nvSpPr>
            <p:spPr bwMode="auto">
              <a:xfrm>
                <a:off x="1104" y="3936"/>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60" name="Rectangle 55"/>
              <p:cNvSpPr>
                <a:spLocks noChangeArrowheads="1"/>
              </p:cNvSpPr>
              <p:nvPr/>
            </p:nvSpPr>
            <p:spPr bwMode="auto">
              <a:xfrm>
                <a:off x="1344" y="3936"/>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61" name="Rectangle 56"/>
              <p:cNvSpPr>
                <a:spLocks noChangeArrowheads="1"/>
              </p:cNvSpPr>
              <p:nvPr/>
            </p:nvSpPr>
            <p:spPr bwMode="auto">
              <a:xfrm>
                <a:off x="1872" y="3936"/>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62" name="Rectangle 57"/>
              <p:cNvSpPr>
                <a:spLocks noChangeArrowheads="1"/>
              </p:cNvSpPr>
              <p:nvPr/>
            </p:nvSpPr>
            <p:spPr bwMode="auto">
              <a:xfrm>
                <a:off x="2112" y="3936"/>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63" name="Rectangle 58"/>
              <p:cNvSpPr>
                <a:spLocks noChangeArrowheads="1"/>
              </p:cNvSpPr>
              <p:nvPr/>
            </p:nvSpPr>
            <p:spPr bwMode="auto">
              <a:xfrm>
                <a:off x="2640" y="2928"/>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r>
                  <a:rPr lang="en-US" sz="1800" dirty="0">
                    <a:solidFill>
                      <a:prstClr val="black"/>
                    </a:solidFill>
                    <a:latin typeface="Verdana" charset="0"/>
                    <a:ea typeface="ＭＳ Ｐゴシック"/>
                    <a:cs typeface="ＭＳ Ｐゴシック"/>
                  </a:rPr>
                  <a:t>Rd</a:t>
                </a:r>
              </a:p>
            </p:txBody>
          </p:sp>
          <p:sp>
            <p:nvSpPr>
              <p:cNvPr id="64" name="Rectangle 59"/>
              <p:cNvSpPr>
                <a:spLocks noChangeArrowheads="1"/>
              </p:cNvSpPr>
              <p:nvPr/>
            </p:nvSpPr>
            <p:spPr bwMode="auto">
              <a:xfrm>
                <a:off x="2640" y="3072"/>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65" name="Rectangle 60"/>
              <p:cNvSpPr>
                <a:spLocks noChangeArrowheads="1"/>
              </p:cNvSpPr>
              <p:nvPr/>
            </p:nvSpPr>
            <p:spPr bwMode="auto">
              <a:xfrm>
                <a:off x="2640" y="3216"/>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66" name="Rectangle 61"/>
              <p:cNvSpPr>
                <a:spLocks noChangeArrowheads="1"/>
              </p:cNvSpPr>
              <p:nvPr/>
            </p:nvSpPr>
            <p:spPr bwMode="auto">
              <a:xfrm>
                <a:off x="2640" y="3360"/>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67" name="Rectangle 62"/>
              <p:cNvSpPr>
                <a:spLocks noChangeArrowheads="1"/>
              </p:cNvSpPr>
              <p:nvPr/>
            </p:nvSpPr>
            <p:spPr bwMode="auto">
              <a:xfrm>
                <a:off x="2640" y="3504"/>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68" name="Rectangle 63"/>
              <p:cNvSpPr>
                <a:spLocks noChangeArrowheads="1"/>
              </p:cNvSpPr>
              <p:nvPr/>
            </p:nvSpPr>
            <p:spPr bwMode="auto">
              <a:xfrm>
                <a:off x="2640" y="3648"/>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69" name="Rectangle 64"/>
              <p:cNvSpPr>
                <a:spLocks noChangeArrowheads="1"/>
              </p:cNvSpPr>
              <p:nvPr/>
            </p:nvSpPr>
            <p:spPr bwMode="auto">
              <a:xfrm>
                <a:off x="2640" y="3792"/>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70" name="Rectangle 65"/>
              <p:cNvSpPr>
                <a:spLocks noChangeArrowheads="1"/>
              </p:cNvSpPr>
              <p:nvPr/>
            </p:nvSpPr>
            <p:spPr bwMode="auto">
              <a:xfrm>
                <a:off x="2640" y="3936"/>
                <a:ext cx="432"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71" name="Rectangle 66"/>
              <p:cNvSpPr>
                <a:spLocks noChangeArrowheads="1"/>
              </p:cNvSpPr>
              <p:nvPr/>
            </p:nvSpPr>
            <p:spPr bwMode="auto">
              <a:xfrm>
                <a:off x="432" y="3936"/>
                <a:ext cx="240"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72" name="Rectangle 67"/>
              <p:cNvSpPr>
                <a:spLocks noChangeArrowheads="1"/>
              </p:cNvSpPr>
              <p:nvPr/>
            </p:nvSpPr>
            <p:spPr bwMode="auto">
              <a:xfrm>
                <a:off x="144" y="3936"/>
                <a:ext cx="28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73" name="Rectangle 68"/>
              <p:cNvSpPr>
                <a:spLocks noChangeArrowheads="1"/>
              </p:cNvSpPr>
              <p:nvPr/>
            </p:nvSpPr>
            <p:spPr bwMode="auto">
              <a:xfrm>
                <a:off x="3600" y="2928"/>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r>
                  <a:rPr lang="en-US" sz="1800" dirty="0" err="1">
                    <a:solidFill>
                      <a:prstClr val="black"/>
                    </a:solidFill>
                    <a:latin typeface="Verdana" charset="0"/>
                    <a:ea typeface="ＭＳ Ｐゴシック"/>
                    <a:cs typeface="ＭＳ Ｐゴシック"/>
                  </a:rPr>
                  <a:t>PRd</a:t>
                </a:r>
                <a:endParaRPr lang="en-US" sz="1800" dirty="0">
                  <a:solidFill>
                    <a:prstClr val="black"/>
                  </a:solidFill>
                  <a:latin typeface="Verdana" charset="0"/>
                  <a:ea typeface="ＭＳ Ｐゴシック"/>
                  <a:cs typeface="ＭＳ Ｐゴシック"/>
                </a:endParaRPr>
              </a:p>
            </p:txBody>
          </p:sp>
          <p:sp>
            <p:nvSpPr>
              <p:cNvPr id="74" name="Rectangle 69"/>
              <p:cNvSpPr>
                <a:spLocks noChangeArrowheads="1"/>
              </p:cNvSpPr>
              <p:nvPr/>
            </p:nvSpPr>
            <p:spPr bwMode="auto">
              <a:xfrm>
                <a:off x="3600" y="3072"/>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75" name="Rectangle 70"/>
              <p:cNvSpPr>
                <a:spLocks noChangeArrowheads="1"/>
              </p:cNvSpPr>
              <p:nvPr/>
            </p:nvSpPr>
            <p:spPr bwMode="auto">
              <a:xfrm>
                <a:off x="3600" y="3216"/>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76" name="Rectangle 71"/>
              <p:cNvSpPr>
                <a:spLocks noChangeArrowheads="1"/>
              </p:cNvSpPr>
              <p:nvPr/>
            </p:nvSpPr>
            <p:spPr bwMode="auto">
              <a:xfrm>
                <a:off x="3600" y="3360"/>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77" name="Rectangle 72"/>
              <p:cNvSpPr>
                <a:spLocks noChangeArrowheads="1"/>
              </p:cNvSpPr>
              <p:nvPr/>
            </p:nvSpPr>
            <p:spPr bwMode="auto">
              <a:xfrm>
                <a:off x="3600" y="3504"/>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78" name="Rectangle 73"/>
              <p:cNvSpPr>
                <a:spLocks noChangeArrowheads="1"/>
              </p:cNvSpPr>
              <p:nvPr/>
            </p:nvSpPr>
            <p:spPr bwMode="auto">
              <a:xfrm>
                <a:off x="3600" y="3648"/>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79" name="Rectangle 74"/>
              <p:cNvSpPr>
                <a:spLocks noChangeArrowheads="1"/>
              </p:cNvSpPr>
              <p:nvPr/>
            </p:nvSpPr>
            <p:spPr bwMode="auto">
              <a:xfrm>
                <a:off x="3600" y="3792"/>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80" name="Rectangle 75"/>
              <p:cNvSpPr>
                <a:spLocks noChangeArrowheads="1"/>
              </p:cNvSpPr>
              <p:nvPr/>
            </p:nvSpPr>
            <p:spPr bwMode="auto">
              <a:xfrm>
                <a:off x="3600" y="3936"/>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81" name="Rectangle 76"/>
              <p:cNvSpPr>
                <a:spLocks noChangeArrowheads="1"/>
              </p:cNvSpPr>
              <p:nvPr/>
            </p:nvSpPr>
            <p:spPr bwMode="auto">
              <a:xfrm>
                <a:off x="3072" y="2928"/>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r>
                  <a:rPr lang="en-US" sz="1800" dirty="0" err="1">
                    <a:solidFill>
                      <a:prstClr val="black"/>
                    </a:solidFill>
                    <a:latin typeface="Verdana" charset="0"/>
                    <a:ea typeface="ＭＳ Ｐゴシック"/>
                    <a:cs typeface="ＭＳ Ｐゴシック"/>
                  </a:rPr>
                  <a:t>LPRd</a:t>
                </a:r>
                <a:endParaRPr lang="en-US" sz="1800" dirty="0">
                  <a:solidFill>
                    <a:prstClr val="black"/>
                  </a:solidFill>
                  <a:latin typeface="Verdana" charset="0"/>
                  <a:ea typeface="ＭＳ Ｐゴシック"/>
                  <a:cs typeface="ＭＳ Ｐゴシック"/>
                </a:endParaRPr>
              </a:p>
            </p:txBody>
          </p:sp>
          <p:sp>
            <p:nvSpPr>
              <p:cNvPr id="82" name="Rectangle 77"/>
              <p:cNvSpPr>
                <a:spLocks noChangeArrowheads="1"/>
              </p:cNvSpPr>
              <p:nvPr/>
            </p:nvSpPr>
            <p:spPr bwMode="auto">
              <a:xfrm>
                <a:off x="3072" y="3072"/>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83" name="Rectangle 78"/>
              <p:cNvSpPr>
                <a:spLocks noChangeArrowheads="1"/>
              </p:cNvSpPr>
              <p:nvPr/>
            </p:nvSpPr>
            <p:spPr bwMode="auto">
              <a:xfrm>
                <a:off x="3072" y="3216"/>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84" name="Rectangle 79"/>
              <p:cNvSpPr>
                <a:spLocks noChangeArrowheads="1"/>
              </p:cNvSpPr>
              <p:nvPr/>
            </p:nvSpPr>
            <p:spPr bwMode="auto">
              <a:xfrm>
                <a:off x="3072" y="3360"/>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85" name="Rectangle 80"/>
              <p:cNvSpPr>
                <a:spLocks noChangeArrowheads="1"/>
              </p:cNvSpPr>
              <p:nvPr/>
            </p:nvSpPr>
            <p:spPr bwMode="auto">
              <a:xfrm>
                <a:off x="3072" y="3504"/>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86" name="Rectangle 81"/>
              <p:cNvSpPr>
                <a:spLocks noChangeArrowheads="1"/>
              </p:cNvSpPr>
              <p:nvPr/>
            </p:nvSpPr>
            <p:spPr bwMode="auto">
              <a:xfrm>
                <a:off x="3072" y="3648"/>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87" name="Rectangle 82"/>
              <p:cNvSpPr>
                <a:spLocks noChangeArrowheads="1"/>
              </p:cNvSpPr>
              <p:nvPr/>
            </p:nvSpPr>
            <p:spPr bwMode="auto">
              <a:xfrm>
                <a:off x="3072" y="3792"/>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sp>
            <p:nvSpPr>
              <p:cNvPr id="88" name="Rectangle 83"/>
              <p:cNvSpPr>
                <a:spLocks noChangeArrowheads="1"/>
              </p:cNvSpPr>
              <p:nvPr/>
            </p:nvSpPr>
            <p:spPr bwMode="auto">
              <a:xfrm>
                <a:off x="3072" y="3936"/>
                <a:ext cx="528" cy="144"/>
              </a:xfrm>
              <a:prstGeom prst="rect">
                <a:avLst/>
              </a:prstGeom>
              <a:solidFill>
                <a:srgbClr val="FFFFFF"/>
              </a:solidFill>
              <a:ln w="19050">
                <a:solidFill>
                  <a:schemeClr val="tx2"/>
                </a:solidFill>
                <a:miter lim="800000"/>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Verdana" charset="0"/>
                  <a:ea typeface="ＭＳ Ｐゴシック"/>
                  <a:cs typeface="ＭＳ Ｐゴシック"/>
                </a:endParaRPr>
              </a:p>
            </p:txBody>
          </p:sp>
        </p:grpSp>
        <p:sp>
          <p:nvSpPr>
            <p:cNvPr id="8" name="Text Box 84"/>
            <p:cNvSpPr txBox="1">
              <a:spLocks noChangeArrowheads="1"/>
            </p:cNvSpPr>
            <p:nvPr/>
          </p:nvSpPr>
          <p:spPr bwMode="auto">
            <a:xfrm>
              <a:off x="372" y="2599"/>
              <a:ext cx="473" cy="233"/>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i="1" dirty="0">
                  <a:solidFill>
                    <a:prstClr val="black"/>
                  </a:solidFill>
                  <a:latin typeface="Verdana" charset="0"/>
                  <a:ea typeface="ＭＳ Ｐゴシック"/>
                  <a:cs typeface="ＭＳ Ｐゴシック"/>
                </a:rPr>
                <a:t>ROB</a:t>
              </a:r>
            </a:p>
          </p:txBody>
        </p:sp>
      </p:grpSp>
      <p:sp>
        <p:nvSpPr>
          <p:cNvPr id="89" name="Text Box 85"/>
          <p:cNvSpPr txBox="1">
            <a:spLocks noChangeArrowheads="1"/>
          </p:cNvSpPr>
          <p:nvPr/>
        </p:nvSpPr>
        <p:spPr bwMode="auto">
          <a:xfrm>
            <a:off x="539750" y="5262413"/>
            <a:ext cx="6324600" cy="366713"/>
          </a:xfrm>
          <a:prstGeom prst="rect">
            <a:avLst/>
          </a:prstGeom>
          <a:noFill/>
          <a:ln w="19050">
            <a:noFill/>
            <a:miter lim="800000"/>
            <a:headEnd/>
            <a:tailEnd/>
          </a:ln>
          <a:effectLst/>
        </p:spPr>
        <p:txBody>
          <a:bodyPr>
            <a:prstTxWarp prst="textNoShape">
              <a:avLst/>
            </a:prstTxWarp>
            <a:spAutoFit/>
          </a:bodyPr>
          <a:lstStyle/>
          <a:p>
            <a:pPr eaLnBrk="1" hangingPunct="1">
              <a:spcBef>
                <a:spcPct val="0"/>
              </a:spcBef>
            </a:pPr>
            <a:r>
              <a:rPr lang="en-US" sz="1800" dirty="0" err="1">
                <a:solidFill>
                  <a:prstClr val="black"/>
                </a:solidFill>
                <a:latin typeface="Verdana" charset="0"/>
                <a:ea typeface="ＭＳ Ｐゴシック"/>
                <a:cs typeface="ＭＳ Ｐゴシック"/>
              </a:rPr>
              <a:t>x</a:t>
            </a:r>
            <a:r>
              <a:rPr lang="en-US" sz="1800" dirty="0">
                <a:solidFill>
                  <a:prstClr val="black"/>
                </a:solidFill>
                <a:latin typeface="Verdana" charset="0"/>
                <a:ea typeface="ＭＳ Ｐゴシック"/>
                <a:cs typeface="ＭＳ Ｐゴシック"/>
              </a:rPr>
              <a:t>          sub   </a:t>
            </a:r>
            <a:r>
              <a:rPr lang="en-US" sz="1800" dirty="0" err="1">
                <a:solidFill>
                  <a:prstClr val="black"/>
                </a:solidFill>
                <a:latin typeface="Verdana" charset="0"/>
                <a:ea typeface="ＭＳ Ｐゴシック"/>
                <a:cs typeface="ＭＳ Ｐゴシック"/>
              </a:rPr>
              <a:t>p</a:t>
            </a:r>
            <a:r>
              <a:rPr lang="en-US" sz="1800" dirty="0">
                <a:solidFill>
                  <a:prstClr val="black"/>
                </a:solidFill>
                <a:latin typeface="Verdana" charset="0"/>
                <a:ea typeface="ＭＳ Ｐゴシック"/>
                <a:cs typeface="ＭＳ Ｐゴシック"/>
              </a:rPr>
              <a:t>    P6     </a:t>
            </a:r>
            <a:r>
              <a:rPr lang="en-US" sz="1800" dirty="0" err="1">
                <a:solidFill>
                  <a:prstClr val="black"/>
                </a:solidFill>
                <a:latin typeface="Verdana" charset="0"/>
                <a:ea typeface="ＭＳ Ｐゴシック"/>
                <a:cs typeface="ＭＳ Ｐゴシック"/>
              </a:rPr>
              <a:t>p</a:t>
            </a:r>
            <a:r>
              <a:rPr lang="en-US" sz="1800" dirty="0">
                <a:solidFill>
                  <a:prstClr val="black"/>
                </a:solidFill>
                <a:latin typeface="Verdana" charset="0"/>
                <a:ea typeface="ＭＳ Ｐゴシック"/>
                <a:cs typeface="ＭＳ Ｐゴシック"/>
              </a:rPr>
              <a:t>     P5       x6                P3</a:t>
            </a:r>
          </a:p>
        </p:txBody>
      </p:sp>
      <p:sp>
        <p:nvSpPr>
          <p:cNvPr id="90" name="Text Box 86"/>
          <p:cNvSpPr txBox="1">
            <a:spLocks noChangeArrowheads="1"/>
          </p:cNvSpPr>
          <p:nvPr/>
        </p:nvSpPr>
        <p:spPr bwMode="auto">
          <a:xfrm>
            <a:off x="539750" y="5033813"/>
            <a:ext cx="6324600" cy="366713"/>
          </a:xfrm>
          <a:prstGeom prst="rect">
            <a:avLst/>
          </a:prstGeom>
          <a:noFill/>
          <a:ln w="19050">
            <a:noFill/>
            <a:miter lim="800000"/>
            <a:headEnd/>
            <a:tailEnd/>
          </a:ln>
          <a:effectLst/>
        </p:spPr>
        <p:txBody>
          <a:bodyPr>
            <a:prstTxWarp prst="textNoShape">
              <a:avLst/>
            </a:prstTxWarp>
            <a:spAutoFit/>
          </a:bodyPr>
          <a:lstStyle/>
          <a:p>
            <a:pPr eaLnBrk="1" hangingPunct="1">
              <a:spcBef>
                <a:spcPct val="0"/>
              </a:spcBef>
            </a:pPr>
            <a:r>
              <a:rPr lang="en-US" sz="1800" dirty="0" err="1">
                <a:solidFill>
                  <a:srgbClr val="09213B"/>
                </a:solidFill>
                <a:latin typeface="Verdana" charset="0"/>
                <a:ea typeface="ＭＳ Ｐゴシック"/>
                <a:cs typeface="ＭＳ Ｐゴシック"/>
              </a:rPr>
              <a:t>x</a:t>
            </a:r>
            <a:r>
              <a:rPr lang="en-US" sz="1800" dirty="0">
                <a:solidFill>
                  <a:srgbClr val="09213B"/>
                </a:solidFill>
                <a:latin typeface="Verdana" charset="0"/>
                <a:ea typeface="ＭＳ Ｐゴシック"/>
                <a:cs typeface="ＭＳ Ｐゴシック"/>
              </a:rPr>
              <a:t>         </a:t>
            </a:r>
            <a:r>
              <a:rPr lang="en-US" sz="1800" dirty="0" err="1">
                <a:solidFill>
                  <a:srgbClr val="09213B"/>
                </a:solidFill>
                <a:latin typeface="Verdana" charset="0"/>
                <a:ea typeface="ＭＳ Ｐゴシック"/>
                <a:cs typeface="ＭＳ Ｐゴシック"/>
              </a:rPr>
              <a:t>addi</a:t>
            </a:r>
            <a:r>
              <a:rPr lang="en-US" sz="1800" dirty="0">
                <a:solidFill>
                  <a:srgbClr val="09213B"/>
                </a:solidFill>
                <a:latin typeface="Verdana" charset="0"/>
                <a:ea typeface="ＭＳ Ｐゴシック"/>
                <a:cs typeface="ＭＳ Ｐゴシック"/>
              </a:rPr>
              <a:t>         P0                      x3                P1</a:t>
            </a:r>
          </a:p>
        </p:txBody>
      </p:sp>
      <p:sp>
        <p:nvSpPr>
          <p:cNvPr id="91" name="Text Box 87"/>
          <p:cNvSpPr txBox="1">
            <a:spLocks noChangeArrowheads="1"/>
          </p:cNvSpPr>
          <p:nvPr/>
        </p:nvSpPr>
        <p:spPr bwMode="auto">
          <a:xfrm>
            <a:off x="533400" y="5033813"/>
            <a:ext cx="6324600" cy="366713"/>
          </a:xfrm>
          <a:prstGeom prst="rect">
            <a:avLst/>
          </a:prstGeom>
          <a:noFill/>
          <a:ln w="19050">
            <a:noFill/>
            <a:miter lim="800000"/>
            <a:headEnd/>
            <a:tailEnd/>
          </a:ln>
          <a:effectLst/>
        </p:spPr>
        <p:txBody>
          <a:bodyPr>
            <a:prstTxWarp prst="textNoShape">
              <a:avLst/>
            </a:prstTxWarp>
            <a:spAutoFit/>
          </a:bodyPr>
          <a:lstStyle/>
          <a:p>
            <a:pPr eaLnBrk="1" hangingPunct="1">
              <a:spcBef>
                <a:spcPct val="0"/>
              </a:spcBef>
            </a:pPr>
            <a:r>
              <a:rPr lang="en-US" sz="1800" dirty="0" err="1">
                <a:solidFill>
                  <a:srgbClr val="09213B"/>
                </a:solidFill>
                <a:latin typeface="Verdana" charset="0"/>
                <a:ea typeface="ＭＳ Ｐゴシック"/>
                <a:cs typeface="ＭＳ Ｐゴシック"/>
              </a:rPr>
              <a:t>x</a:t>
            </a:r>
            <a:r>
              <a:rPr lang="en-US" sz="1800" dirty="0">
                <a:solidFill>
                  <a:srgbClr val="09213B"/>
                </a:solidFill>
                <a:latin typeface="Verdana" charset="0"/>
                <a:ea typeface="ＭＳ Ｐゴシック"/>
                <a:cs typeface="ＭＳ Ｐゴシック"/>
              </a:rPr>
              <a:t>         </a:t>
            </a:r>
            <a:r>
              <a:rPr lang="en-US" sz="1800" dirty="0" err="1">
                <a:solidFill>
                  <a:srgbClr val="09213B"/>
                </a:solidFill>
                <a:latin typeface="Verdana" charset="0"/>
                <a:ea typeface="ＭＳ Ｐゴシック"/>
                <a:cs typeface="ＭＳ Ｐゴシック"/>
              </a:rPr>
              <a:t>addi</a:t>
            </a:r>
            <a:r>
              <a:rPr lang="en-US" sz="1800" dirty="0">
                <a:solidFill>
                  <a:srgbClr val="09213B"/>
                </a:solidFill>
                <a:latin typeface="Verdana" charset="0"/>
                <a:ea typeface="ＭＳ Ｐゴシック"/>
                <a:cs typeface="ＭＳ Ｐゴシック"/>
              </a:rPr>
              <a:t>         P0                      x3                </a:t>
            </a:r>
            <a:r>
              <a:rPr lang="en-US" sz="1800" dirty="0">
                <a:solidFill>
                  <a:srgbClr val="7030A0"/>
                </a:solidFill>
                <a:latin typeface="Verdana" charset="0"/>
                <a:ea typeface="ＭＳ Ｐゴシック"/>
                <a:cs typeface="ＭＳ Ｐゴシック"/>
              </a:rPr>
              <a:t>P1</a:t>
            </a:r>
          </a:p>
        </p:txBody>
      </p:sp>
      <p:sp>
        <p:nvSpPr>
          <p:cNvPr id="92" name="Rectangle 89"/>
          <p:cNvSpPr>
            <a:spLocks noChangeArrowheads="1"/>
          </p:cNvSpPr>
          <p:nvPr/>
        </p:nvSpPr>
        <p:spPr bwMode="auto">
          <a:xfrm>
            <a:off x="6559550" y="1909613"/>
            <a:ext cx="2895600" cy="2057400"/>
          </a:xfrm>
          <a:prstGeom prst="rect">
            <a:avLst/>
          </a:prstGeom>
          <a:noFill/>
          <a:ln w="9525">
            <a:noFill/>
            <a:miter lim="800000"/>
            <a:headEnd/>
            <a:tailEnd/>
          </a:ln>
          <a:effectLst/>
        </p:spPr>
        <p:txBody>
          <a:bodyPr>
            <a:prstTxWarp prst="textNoShape">
              <a:avLst/>
            </a:prstTxWarp>
          </a:bodyPr>
          <a:lstStyle/>
          <a:p>
            <a:pPr marL="285750" indent="-285750" eaLnBrk="1" hangingPunct="1">
              <a:lnSpc>
                <a:spcPct val="80000"/>
              </a:lnSpc>
              <a:spcBef>
                <a:spcPct val="30000"/>
              </a:spcBef>
              <a:buSzPct val="100000"/>
            </a:pPr>
            <a:r>
              <a:rPr lang="en-US" sz="2400" dirty="0">
                <a:solidFill>
                  <a:prstClr val="black"/>
                </a:solidFill>
                <a:latin typeface="Verdana" charset="0"/>
                <a:ea typeface="ＭＳ Ｐゴシック"/>
                <a:cs typeface="ＭＳ Ｐゴシック"/>
              </a:rPr>
              <a:t>ld x1, 0(x3)</a:t>
            </a:r>
          </a:p>
          <a:p>
            <a:pPr marL="285750" indent="-285750" eaLnBrk="1" hangingPunct="1">
              <a:lnSpc>
                <a:spcPct val="80000"/>
              </a:lnSpc>
              <a:spcBef>
                <a:spcPct val="30000"/>
              </a:spcBef>
              <a:buSzPct val="100000"/>
            </a:pPr>
            <a:r>
              <a:rPr lang="en-US" sz="2400" dirty="0" err="1">
                <a:solidFill>
                  <a:prstClr val="black"/>
                </a:solidFill>
                <a:latin typeface="Verdana" charset="0"/>
                <a:ea typeface="ＭＳ Ｐゴシック"/>
                <a:cs typeface="ＭＳ Ｐゴシック"/>
              </a:rPr>
              <a:t>addi</a:t>
            </a:r>
            <a:r>
              <a:rPr lang="en-US" sz="2400" dirty="0">
                <a:solidFill>
                  <a:prstClr val="black"/>
                </a:solidFill>
                <a:latin typeface="Verdana" charset="0"/>
                <a:ea typeface="ＭＳ Ｐゴシック"/>
                <a:cs typeface="ＭＳ Ｐゴシック"/>
              </a:rPr>
              <a:t> x3, x1, #4</a:t>
            </a:r>
          </a:p>
          <a:p>
            <a:pPr marL="285750" indent="-285750" eaLnBrk="1" hangingPunct="1">
              <a:lnSpc>
                <a:spcPct val="80000"/>
              </a:lnSpc>
              <a:spcBef>
                <a:spcPct val="30000"/>
              </a:spcBef>
              <a:buSzPct val="100000"/>
            </a:pPr>
            <a:r>
              <a:rPr lang="en-US" sz="2400" dirty="0">
                <a:solidFill>
                  <a:prstClr val="black"/>
                </a:solidFill>
                <a:latin typeface="Verdana" charset="0"/>
                <a:ea typeface="ＭＳ Ｐゴシック"/>
                <a:cs typeface="ＭＳ Ｐゴシック"/>
              </a:rPr>
              <a:t>sub x6, x7, x6</a:t>
            </a:r>
          </a:p>
          <a:p>
            <a:pPr marL="285750" indent="-285750" eaLnBrk="1" hangingPunct="1">
              <a:lnSpc>
                <a:spcPct val="80000"/>
              </a:lnSpc>
              <a:spcBef>
                <a:spcPct val="30000"/>
              </a:spcBef>
              <a:buSzPct val="100000"/>
            </a:pPr>
            <a:r>
              <a:rPr lang="en-US" sz="2400" dirty="0">
                <a:solidFill>
                  <a:prstClr val="black"/>
                </a:solidFill>
                <a:latin typeface="Verdana" charset="0"/>
                <a:ea typeface="ＭＳ Ｐゴシック"/>
                <a:cs typeface="ＭＳ Ｐゴシック"/>
              </a:rPr>
              <a:t>add x3, x3, x6</a:t>
            </a:r>
          </a:p>
          <a:p>
            <a:pPr marL="285750" indent="-285750" eaLnBrk="1" hangingPunct="1">
              <a:lnSpc>
                <a:spcPct val="80000"/>
              </a:lnSpc>
              <a:spcBef>
                <a:spcPct val="30000"/>
              </a:spcBef>
              <a:buSzPct val="100000"/>
            </a:pPr>
            <a:r>
              <a:rPr lang="en-US" sz="2400" dirty="0">
                <a:solidFill>
                  <a:prstClr val="black"/>
                </a:solidFill>
                <a:latin typeface="Verdana" charset="0"/>
                <a:ea typeface="ＭＳ Ｐゴシック"/>
                <a:cs typeface="ＭＳ Ｐゴシック"/>
              </a:rPr>
              <a:t>ld x6, 0(x1)</a:t>
            </a:r>
          </a:p>
        </p:txBody>
      </p:sp>
      <p:grpSp>
        <p:nvGrpSpPr>
          <p:cNvPr id="93" name="Group 90"/>
          <p:cNvGrpSpPr>
            <a:grpSpLocks/>
          </p:cNvGrpSpPr>
          <p:nvPr/>
        </p:nvGrpSpPr>
        <p:grpSpPr bwMode="auto">
          <a:xfrm>
            <a:off x="5095875" y="1219051"/>
            <a:ext cx="1273175" cy="3052762"/>
            <a:chOff x="3014" y="669"/>
            <a:chExt cx="802" cy="1923"/>
          </a:xfrm>
        </p:grpSpPr>
        <p:sp>
          <p:nvSpPr>
            <p:cNvPr id="94" name="Text Box 91"/>
            <p:cNvSpPr txBox="1">
              <a:spLocks noChangeArrowheads="1"/>
            </p:cNvSpPr>
            <p:nvPr/>
          </p:nvSpPr>
          <p:spPr bwMode="auto">
            <a:xfrm>
              <a:off x="3014" y="669"/>
              <a:ext cx="802" cy="250"/>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2000" i="1" dirty="0">
                  <a:solidFill>
                    <a:prstClr val="black"/>
                  </a:solidFill>
                  <a:latin typeface="Verdana" charset="0"/>
                  <a:ea typeface="ＭＳ Ｐゴシック"/>
                  <a:cs typeface="ＭＳ Ｐゴシック"/>
                </a:rPr>
                <a:t>Free List</a:t>
              </a:r>
            </a:p>
          </p:txBody>
        </p:sp>
        <p:sp>
          <p:nvSpPr>
            <p:cNvPr id="95" name="Rectangle 92"/>
            <p:cNvSpPr>
              <a:spLocks noChangeArrowheads="1"/>
            </p:cNvSpPr>
            <p:nvPr/>
          </p:nvSpPr>
          <p:spPr bwMode="auto">
            <a:xfrm>
              <a:off x="3168" y="1632"/>
              <a:ext cx="430"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96" name="Rectangle 93"/>
            <p:cNvSpPr>
              <a:spLocks noChangeArrowheads="1"/>
            </p:cNvSpPr>
            <p:nvPr/>
          </p:nvSpPr>
          <p:spPr bwMode="auto">
            <a:xfrm>
              <a:off x="3168" y="1776"/>
              <a:ext cx="430"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97" name="Rectangle 94"/>
            <p:cNvSpPr>
              <a:spLocks noChangeArrowheads="1"/>
            </p:cNvSpPr>
            <p:nvPr/>
          </p:nvSpPr>
          <p:spPr bwMode="auto">
            <a:xfrm>
              <a:off x="3168" y="1920"/>
              <a:ext cx="430"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98" name="Rectangle 95"/>
            <p:cNvSpPr>
              <a:spLocks noChangeArrowheads="1"/>
            </p:cNvSpPr>
            <p:nvPr/>
          </p:nvSpPr>
          <p:spPr bwMode="auto">
            <a:xfrm>
              <a:off x="3168" y="912"/>
              <a:ext cx="430"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P0</a:t>
              </a:r>
            </a:p>
          </p:txBody>
        </p:sp>
        <p:sp>
          <p:nvSpPr>
            <p:cNvPr id="99" name="Rectangle 96"/>
            <p:cNvSpPr>
              <a:spLocks noChangeArrowheads="1"/>
            </p:cNvSpPr>
            <p:nvPr/>
          </p:nvSpPr>
          <p:spPr bwMode="auto">
            <a:xfrm>
              <a:off x="3170" y="2448"/>
              <a:ext cx="430"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00" name="Rectangle 97"/>
            <p:cNvSpPr>
              <a:spLocks noChangeArrowheads="1"/>
            </p:cNvSpPr>
            <p:nvPr/>
          </p:nvSpPr>
          <p:spPr bwMode="auto">
            <a:xfrm>
              <a:off x="3168" y="1056"/>
              <a:ext cx="430"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P1</a:t>
              </a:r>
            </a:p>
          </p:txBody>
        </p:sp>
        <p:sp>
          <p:nvSpPr>
            <p:cNvPr id="101" name="Rectangle 98"/>
            <p:cNvSpPr>
              <a:spLocks noChangeArrowheads="1"/>
            </p:cNvSpPr>
            <p:nvPr/>
          </p:nvSpPr>
          <p:spPr bwMode="auto">
            <a:xfrm>
              <a:off x="3168" y="1200"/>
              <a:ext cx="430"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P3</a:t>
              </a:r>
            </a:p>
          </p:txBody>
        </p:sp>
        <p:sp>
          <p:nvSpPr>
            <p:cNvPr id="102" name="Rectangle 99"/>
            <p:cNvSpPr>
              <a:spLocks noChangeArrowheads="1"/>
            </p:cNvSpPr>
            <p:nvPr/>
          </p:nvSpPr>
          <p:spPr bwMode="auto">
            <a:xfrm>
              <a:off x="3168" y="1344"/>
              <a:ext cx="430"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P2</a:t>
              </a:r>
            </a:p>
          </p:txBody>
        </p:sp>
        <p:sp>
          <p:nvSpPr>
            <p:cNvPr id="103" name="Rectangle 100"/>
            <p:cNvSpPr>
              <a:spLocks noChangeArrowheads="1"/>
            </p:cNvSpPr>
            <p:nvPr/>
          </p:nvSpPr>
          <p:spPr bwMode="auto">
            <a:xfrm>
              <a:off x="3168" y="1488"/>
              <a:ext cx="430"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P4</a:t>
              </a:r>
            </a:p>
          </p:txBody>
        </p:sp>
        <p:sp>
          <p:nvSpPr>
            <p:cNvPr id="104" name="Line 101"/>
            <p:cNvSpPr>
              <a:spLocks noChangeShapeType="1"/>
            </p:cNvSpPr>
            <p:nvPr/>
          </p:nvSpPr>
          <p:spPr bwMode="auto">
            <a:xfrm>
              <a:off x="3168" y="2064"/>
              <a:ext cx="0" cy="384"/>
            </a:xfrm>
            <a:prstGeom prst="line">
              <a:avLst/>
            </a:prstGeom>
            <a:noFill/>
            <a:ln w="19050">
              <a:solidFill>
                <a:schemeClr val="tx2"/>
              </a:solidFill>
              <a:prstDash val="sysDot"/>
              <a:round/>
              <a:headEnd/>
              <a:tailEnd/>
            </a:ln>
            <a:effectLst/>
          </p:spPr>
          <p:txBody>
            <a:bodyP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105" name="Line 102"/>
            <p:cNvSpPr>
              <a:spLocks noChangeShapeType="1"/>
            </p:cNvSpPr>
            <p:nvPr/>
          </p:nvSpPr>
          <p:spPr bwMode="auto">
            <a:xfrm>
              <a:off x="3598" y="2064"/>
              <a:ext cx="0" cy="384"/>
            </a:xfrm>
            <a:prstGeom prst="line">
              <a:avLst/>
            </a:prstGeom>
            <a:noFill/>
            <a:ln w="19050">
              <a:solidFill>
                <a:schemeClr val="tx2"/>
              </a:solidFill>
              <a:prstDash val="sysDot"/>
              <a:round/>
              <a:headEnd/>
              <a:tailEnd/>
            </a:ln>
            <a:effectLst/>
          </p:spPr>
          <p:txBody>
            <a:bodyP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grpSp>
      <p:grpSp>
        <p:nvGrpSpPr>
          <p:cNvPr id="106" name="Group 103"/>
          <p:cNvGrpSpPr>
            <a:grpSpLocks/>
          </p:cNvGrpSpPr>
          <p:nvPr/>
        </p:nvGrpSpPr>
        <p:grpSpPr bwMode="auto">
          <a:xfrm>
            <a:off x="2747963" y="1142851"/>
            <a:ext cx="2135187" cy="3186112"/>
            <a:chOff x="1535" y="621"/>
            <a:chExt cx="1345" cy="2007"/>
          </a:xfrm>
        </p:grpSpPr>
        <p:grpSp>
          <p:nvGrpSpPr>
            <p:cNvPr id="107" name="Group 104"/>
            <p:cNvGrpSpPr>
              <a:grpSpLocks/>
            </p:cNvGrpSpPr>
            <p:nvPr/>
          </p:nvGrpSpPr>
          <p:grpSpPr bwMode="auto">
            <a:xfrm>
              <a:off x="1535" y="1581"/>
              <a:ext cx="1153" cy="231"/>
              <a:chOff x="1679" y="1533"/>
              <a:chExt cx="1153" cy="231"/>
            </a:xfrm>
          </p:grpSpPr>
          <p:sp>
            <p:nvSpPr>
              <p:cNvPr id="150" name="Rectangle 105"/>
              <p:cNvSpPr>
                <a:spLocks noChangeArrowheads="1"/>
              </p:cNvSpPr>
              <p:nvPr/>
            </p:nvSpPr>
            <p:spPr bwMode="auto">
              <a:xfrm>
                <a:off x="1968" y="1584"/>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r>
                  <a:rPr lang="en-US" sz="1800" dirty="0">
                    <a:solidFill>
                      <a:prstClr val="black"/>
                    </a:solidFill>
                    <a:latin typeface="Verdana" charset="0"/>
                    <a:ea typeface="ＭＳ Ｐゴシック"/>
                    <a:cs typeface="ＭＳ Ｐゴシック"/>
                  </a:rPr>
                  <a:t>&lt;x6&gt;</a:t>
                </a:r>
              </a:p>
            </p:txBody>
          </p:sp>
          <p:sp>
            <p:nvSpPr>
              <p:cNvPr id="151" name="Text Box 106"/>
              <p:cNvSpPr txBox="1">
                <a:spLocks noChangeArrowheads="1"/>
              </p:cNvSpPr>
              <p:nvPr/>
            </p:nvSpPr>
            <p:spPr bwMode="auto">
              <a:xfrm>
                <a:off x="1679" y="1533"/>
                <a:ext cx="294"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P5</a:t>
                </a:r>
              </a:p>
            </p:txBody>
          </p:sp>
        </p:grpSp>
        <p:grpSp>
          <p:nvGrpSpPr>
            <p:cNvPr id="108" name="Group 107"/>
            <p:cNvGrpSpPr>
              <a:grpSpLocks/>
            </p:cNvGrpSpPr>
            <p:nvPr/>
          </p:nvGrpSpPr>
          <p:grpSpPr bwMode="auto">
            <a:xfrm>
              <a:off x="1535" y="1725"/>
              <a:ext cx="1153" cy="231"/>
              <a:chOff x="1679" y="1677"/>
              <a:chExt cx="1153" cy="231"/>
            </a:xfrm>
          </p:grpSpPr>
          <p:sp>
            <p:nvSpPr>
              <p:cNvPr id="148" name="Rectangle 108"/>
              <p:cNvSpPr>
                <a:spLocks noChangeArrowheads="1"/>
              </p:cNvSpPr>
              <p:nvPr/>
            </p:nvSpPr>
            <p:spPr bwMode="auto">
              <a:xfrm>
                <a:off x="1968" y="1728"/>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r>
                  <a:rPr lang="en-US" sz="1800" dirty="0">
                    <a:solidFill>
                      <a:prstClr val="black"/>
                    </a:solidFill>
                    <a:latin typeface="Verdana" charset="0"/>
                    <a:ea typeface="ＭＳ Ｐゴシック"/>
                    <a:cs typeface="ＭＳ Ｐゴシック"/>
                  </a:rPr>
                  <a:t>&lt;x7&gt;</a:t>
                </a:r>
              </a:p>
            </p:txBody>
          </p:sp>
          <p:sp>
            <p:nvSpPr>
              <p:cNvPr id="149" name="Text Box 109"/>
              <p:cNvSpPr txBox="1">
                <a:spLocks noChangeArrowheads="1"/>
              </p:cNvSpPr>
              <p:nvPr/>
            </p:nvSpPr>
            <p:spPr bwMode="auto">
              <a:xfrm>
                <a:off x="1679" y="1677"/>
                <a:ext cx="294"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P6</a:t>
                </a:r>
              </a:p>
            </p:txBody>
          </p:sp>
        </p:grpSp>
        <p:grpSp>
          <p:nvGrpSpPr>
            <p:cNvPr id="109" name="Group 110"/>
            <p:cNvGrpSpPr>
              <a:grpSpLocks/>
            </p:cNvGrpSpPr>
            <p:nvPr/>
          </p:nvGrpSpPr>
          <p:grpSpPr bwMode="auto">
            <a:xfrm>
              <a:off x="1535" y="1869"/>
              <a:ext cx="1153" cy="231"/>
              <a:chOff x="1679" y="1821"/>
              <a:chExt cx="1153" cy="231"/>
            </a:xfrm>
          </p:grpSpPr>
          <p:sp>
            <p:nvSpPr>
              <p:cNvPr id="146" name="Rectangle 111"/>
              <p:cNvSpPr>
                <a:spLocks noChangeArrowheads="1"/>
              </p:cNvSpPr>
              <p:nvPr/>
            </p:nvSpPr>
            <p:spPr bwMode="auto">
              <a:xfrm>
                <a:off x="1968" y="1872"/>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r>
                  <a:rPr lang="en-US" sz="1800" dirty="0">
                    <a:solidFill>
                      <a:prstClr val="black"/>
                    </a:solidFill>
                    <a:latin typeface="Verdana" charset="0"/>
                    <a:ea typeface="ＭＳ Ｐゴシック"/>
                    <a:cs typeface="ＭＳ Ｐゴシック"/>
                  </a:rPr>
                  <a:t>&lt;x3&gt;</a:t>
                </a:r>
              </a:p>
            </p:txBody>
          </p:sp>
          <p:sp>
            <p:nvSpPr>
              <p:cNvPr id="147" name="Text Box 112"/>
              <p:cNvSpPr txBox="1">
                <a:spLocks noChangeArrowheads="1"/>
              </p:cNvSpPr>
              <p:nvPr/>
            </p:nvSpPr>
            <p:spPr bwMode="auto">
              <a:xfrm>
                <a:off x="1679" y="1821"/>
                <a:ext cx="294"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P7</a:t>
                </a:r>
              </a:p>
            </p:txBody>
          </p:sp>
        </p:grpSp>
        <p:grpSp>
          <p:nvGrpSpPr>
            <p:cNvPr id="110" name="Group 113"/>
            <p:cNvGrpSpPr>
              <a:grpSpLocks/>
            </p:cNvGrpSpPr>
            <p:nvPr/>
          </p:nvGrpSpPr>
          <p:grpSpPr bwMode="auto">
            <a:xfrm>
              <a:off x="1535" y="861"/>
              <a:ext cx="1153" cy="231"/>
              <a:chOff x="1679" y="813"/>
              <a:chExt cx="1153" cy="231"/>
            </a:xfrm>
          </p:grpSpPr>
          <p:sp>
            <p:nvSpPr>
              <p:cNvPr id="144" name="Rectangle 114"/>
              <p:cNvSpPr>
                <a:spLocks noChangeArrowheads="1"/>
              </p:cNvSpPr>
              <p:nvPr/>
            </p:nvSpPr>
            <p:spPr bwMode="auto">
              <a:xfrm>
                <a:off x="1968" y="864"/>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45" name="Text Box 115"/>
              <p:cNvSpPr txBox="1">
                <a:spLocks noChangeArrowheads="1"/>
              </p:cNvSpPr>
              <p:nvPr/>
            </p:nvSpPr>
            <p:spPr bwMode="auto">
              <a:xfrm>
                <a:off x="1679" y="813"/>
                <a:ext cx="294"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P0</a:t>
                </a:r>
              </a:p>
            </p:txBody>
          </p:sp>
        </p:grpSp>
        <p:grpSp>
          <p:nvGrpSpPr>
            <p:cNvPr id="111" name="Group 116"/>
            <p:cNvGrpSpPr>
              <a:grpSpLocks/>
            </p:cNvGrpSpPr>
            <p:nvPr/>
          </p:nvGrpSpPr>
          <p:grpSpPr bwMode="auto">
            <a:xfrm>
              <a:off x="1539" y="2397"/>
              <a:ext cx="1153" cy="231"/>
              <a:chOff x="1683" y="2349"/>
              <a:chExt cx="1153" cy="231"/>
            </a:xfrm>
          </p:grpSpPr>
          <p:sp>
            <p:nvSpPr>
              <p:cNvPr id="142" name="Rectangle 117"/>
              <p:cNvSpPr>
                <a:spLocks noChangeArrowheads="1"/>
              </p:cNvSpPr>
              <p:nvPr/>
            </p:nvSpPr>
            <p:spPr bwMode="auto">
              <a:xfrm>
                <a:off x="1972" y="2400"/>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43" name="Text Box 118"/>
              <p:cNvSpPr txBox="1">
                <a:spLocks noChangeArrowheads="1"/>
              </p:cNvSpPr>
              <p:nvPr/>
            </p:nvSpPr>
            <p:spPr bwMode="auto">
              <a:xfrm>
                <a:off x="1683" y="2349"/>
                <a:ext cx="294"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Pn</a:t>
                </a:r>
              </a:p>
            </p:txBody>
          </p:sp>
        </p:grpSp>
        <p:grpSp>
          <p:nvGrpSpPr>
            <p:cNvPr id="112" name="Group 119"/>
            <p:cNvGrpSpPr>
              <a:grpSpLocks/>
            </p:cNvGrpSpPr>
            <p:nvPr/>
          </p:nvGrpSpPr>
          <p:grpSpPr bwMode="auto">
            <a:xfrm>
              <a:off x="1535" y="1005"/>
              <a:ext cx="1153" cy="231"/>
              <a:chOff x="1679" y="957"/>
              <a:chExt cx="1153" cy="231"/>
            </a:xfrm>
          </p:grpSpPr>
          <p:sp>
            <p:nvSpPr>
              <p:cNvPr id="140" name="Rectangle 120"/>
              <p:cNvSpPr>
                <a:spLocks noChangeArrowheads="1"/>
              </p:cNvSpPr>
              <p:nvPr/>
            </p:nvSpPr>
            <p:spPr bwMode="auto">
              <a:xfrm>
                <a:off x="1968" y="1008"/>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41" name="Text Box 121"/>
              <p:cNvSpPr txBox="1">
                <a:spLocks noChangeArrowheads="1"/>
              </p:cNvSpPr>
              <p:nvPr/>
            </p:nvSpPr>
            <p:spPr bwMode="auto">
              <a:xfrm>
                <a:off x="1679" y="957"/>
                <a:ext cx="294"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P1</a:t>
                </a:r>
              </a:p>
            </p:txBody>
          </p:sp>
        </p:grpSp>
        <p:grpSp>
          <p:nvGrpSpPr>
            <p:cNvPr id="113" name="Group 122"/>
            <p:cNvGrpSpPr>
              <a:grpSpLocks/>
            </p:cNvGrpSpPr>
            <p:nvPr/>
          </p:nvGrpSpPr>
          <p:grpSpPr bwMode="auto">
            <a:xfrm>
              <a:off x="1535" y="1149"/>
              <a:ext cx="1153" cy="231"/>
              <a:chOff x="1679" y="1101"/>
              <a:chExt cx="1153" cy="231"/>
            </a:xfrm>
          </p:grpSpPr>
          <p:sp>
            <p:nvSpPr>
              <p:cNvPr id="138" name="Rectangle 123"/>
              <p:cNvSpPr>
                <a:spLocks noChangeArrowheads="1"/>
              </p:cNvSpPr>
              <p:nvPr/>
            </p:nvSpPr>
            <p:spPr bwMode="auto">
              <a:xfrm>
                <a:off x="1968" y="1152"/>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39" name="Text Box 124"/>
              <p:cNvSpPr txBox="1">
                <a:spLocks noChangeArrowheads="1"/>
              </p:cNvSpPr>
              <p:nvPr/>
            </p:nvSpPr>
            <p:spPr bwMode="auto">
              <a:xfrm>
                <a:off x="1679" y="1101"/>
                <a:ext cx="294"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P2</a:t>
                </a:r>
              </a:p>
            </p:txBody>
          </p:sp>
        </p:grpSp>
        <p:grpSp>
          <p:nvGrpSpPr>
            <p:cNvPr id="114" name="Group 125"/>
            <p:cNvGrpSpPr>
              <a:grpSpLocks/>
            </p:cNvGrpSpPr>
            <p:nvPr/>
          </p:nvGrpSpPr>
          <p:grpSpPr bwMode="auto">
            <a:xfrm>
              <a:off x="1535" y="1293"/>
              <a:ext cx="1153" cy="231"/>
              <a:chOff x="1679" y="1245"/>
              <a:chExt cx="1153" cy="231"/>
            </a:xfrm>
          </p:grpSpPr>
          <p:sp>
            <p:nvSpPr>
              <p:cNvPr id="136" name="Rectangle 126"/>
              <p:cNvSpPr>
                <a:spLocks noChangeArrowheads="1"/>
              </p:cNvSpPr>
              <p:nvPr/>
            </p:nvSpPr>
            <p:spPr bwMode="auto">
              <a:xfrm>
                <a:off x="1968" y="1296"/>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37" name="Text Box 127"/>
              <p:cNvSpPr txBox="1">
                <a:spLocks noChangeArrowheads="1"/>
              </p:cNvSpPr>
              <p:nvPr/>
            </p:nvSpPr>
            <p:spPr bwMode="auto">
              <a:xfrm>
                <a:off x="1679" y="1245"/>
                <a:ext cx="294"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P3</a:t>
                </a:r>
              </a:p>
            </p:txBody>
          </p:sp>
        </p:grpSp>
        <p:grpSp>
          <p:nvGrpSpPr>
            <p:cNvPr id="115" name="Group 128"/>
            <p:cNvGrpSpPr>
              <a:grpSpLocks/>
            </p:cNvGrpSpPr>
            <p:nvPr/>
          </p:nvGrpSpPr>
          <p:grpSpPr bwMode="auto">
            <a:xfrm>
              <a:off x="1535" y="1437"/>
              <a:ext cx="1153" cy="231"/>
              <a:chOff x="1679" y="1389"/>
              <a:chExt cx="1153" cy="231"/>
            </a:xfrm>
          </p:grpSpPr>
          <p:sp>
            <p:nvSpPr>
              <p:cNvPr id="134" name="Rectangle 129"/>
              <p:cNvSpPr>
                <a:spLocks noChangeArrowheads="1"/>
              </p:cNvSpPr>
              <p:nvPr/>
            </p:nvSpPr>
            <p:spPr bwMode="auto">
              <a:xfrm>
                <a:off x="1968" y="1440"/>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35" name="Text Box 130"/>
              <p:cNvSpPr txBox="1">
                <a:spLocks noChangeArrowheads="1"/>
              </p:cNvSpPr>
              <p:nvPr/>
            </p:nvSpPr>
            <p:spPr bwMode="auto">
              <a:xfrm>
                <a:off x="1679" y="1389"/>
                <a:ext cx="294"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P4</a:t>
                </a:r>
              </a:p>
            </p:txBody>
          </p:sp>
        </p:grpSp>
        <p:sp>
          <p:nvSpPr>
            <p:cNvPr id="116" name="Line 131"/>
            <p:cNvSpPr>
              <a:spLocks noChangeShapeType="1"/>
            </p:cNvSpPr>
            <p:nvPr/>
          </p:nvSpPr>
          <p:spPr bwMode="auto">
            <a:xfrm>
              <a:off x="1824" y="2064"/>
              <a:ext cx="0" cy="384"/>
            </a:xfrm>
            <a:prstGeom prst="line">
              <a:avLst/>
            </a:prstGeom>
            <a:noFill/>
            <a:ln w="19050">
              <a:solidFill>
                <a:schemeClr val="tx2"/>
              </a:solidFill>
              <a:prstDash val="sysDot"/>
              <a:round/>
              <a:headEnd/>
              <a:tailEnd/>
            </a:ln>
            <a:effectLst/>
          </p:spPr>
          <p:txBody>
            <a:bodyP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117" name="Line 132"/>
            <p:cNvSpPr>
              <a:spLocks noChangeShapeType="1"/>
            </p:cNvSpPr>
            <p:nvPr/>
          </p:nvSpPr>
          <p:spPr bwMode="auto">
            <a:xfrm>
              <a:off x="2688" y="2064"/>
              <a:ext cx="0" cy="384"/>
            </a:xfrm>
            <a:prstGeom prst="line">
              <a:avLst/>
            </a:prstGeom>
            <a:noFill/>
            <a:ln w="19050">
              <a:solidFill>
                <a:schemeClr val="tx2"/>
              </a:solidFill>
              <a:prstDash val="sysDot"/>
              <a:round/>
              <a:headEnd/>
              <a:tailEnd/>
            </a:ln>
            <a:effectLst/>
          </p:spPr>
          <p:txBody>
            <a:bodyP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118" name="Text Box 133"/>
            <p:cNvSpPr txBox="1">
              <a:spLocks noChangeArrowheads="1"/>
            </p:cNvSpPr>
            <p:nvPr/>
          </p:nvSpPr>
          <p:spPr bwMode="auto">
            <a:xfrm>
              <a:off x="1631" y="621"/>
              <a:ext cx="1205" cy="250"/>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2000" i="1" dirty="0">
                  <a:solidFill>
                    <a:prstClr val="black"/>
                  </a:solidFill>
                  <a:latin typeface="Verdana" charset="0"/>
                  <a:ea typeface="ＭＳ Ｐゴシック"/>
                  <a:cs typeface="ＭＳ Ｐゴシック"/>
                </a:rPr>
                <a:t>Physical </a:t>
              </a:r>
              <a:r>
                <a:rPr lang="en-US" sz="2000" i="1" dirty="0" err="1">
                  <a:solidFill>
                    <a:prstClr val="black"/>
                  </a:solidFill>
                  <a:latin typeface="Verdana" charset="0"/>
                  <a:ea typeface="ＭＳ Ｐゴシック"/>
                  <a:cs typeface="ＭＳ Ｐゴシック"/>
                </a:rPr>
                <a:t>Regs</a:t>
              </a:r>
              <a:endParaRPr lang="en-US" sz="2000" i="1" dirty="0">
                <a:solidFill>
                  <a:prstClr val="black"/>
                </a:solidFill>
                <a:latin typeface="Verdana" charset="0"/>
                <a:ea typeface="ＭＳ Ｐゴシック"/>
                <a:cs typeface="ＭＳ Ｐゴシック"/>
              </a:endParaRPr>
            </a:p>
          </p:txBody>
        </p:sp>
        <p:sp>
          <p:nvSpPr>
            <p:cNvPr id="119" name="Rectangle 134"/>
            <p:cNvSpPr>
              <a:spLocks noChangeArrowheads="1"/>
            </p:cNvSpPr>
            <p:nvPr/>
          </p:nvSpPr>
          <p:spPr bwMode="auto">
            <a:xfrm>
              <a:off x="2688" y="1632"/>
              <a:ext cx="191" cy="144"/>
            </a:xfrm>
            <a:prstGeom prst="rect">
              <a:avLst/>
            </a:prstGeom>
            <a:noFill/>
            <a:ln w="19050">
              <a:solidFill>
                <a:schemeClr val="tx2"/>
              </a:solidFill>
              <a:miter lim="800000"/>
              <a:headEnd/>
              <a:tailEnd/>
            </a:ln>
            <a:effectLst/>
          </p:spPr>
          <p:txBody>
            <a:bodyPr lIns="0" tIns="0" rIns="0" bIns="0"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a:t>
              </a:r>
            </a:p>
          </p:txBody>
        </p:sp>
        <p:sp>
          <p:nvSpPr>
            <p:cNvPr id="120" name="Rectangle 135"/>
            <p:cNvSpPr>
              <a:spLocks noChangeArrowheads="1"/>
            </p:cNvSpPr>
            <p:nvPr/>
          </p:nvSpPr>
          <p:spPr bwMode="auto">
            <a:xfrm>
              <a:off x="2688" y="1776"/>
              <a:ext cx="191" cy="144"/>
            </a:xfrm>
            <a:prstGeom prst="rect">
              <a:avLst/>
            </a:prstGeom>
            <a:noFill/>
            <a:ln w="19050">
              <a:solidFill>
                <a:schemeClr val="tx2"/>
              </a:solidFill>
              <a:miter lim="800000"/>
              <a:headEnd/>
              <a:tailEnd/>
            </a:ln>
            <a:effectLst/>
          </p:spPr>
          <p:txBody>
            <a:bodyPr lIns="0" tIns="0" rIns="0" bIns="0"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a:t>
              </a:r>
            </a:p>
          </p:txBody>
        </p:sp>
        <p:sp>
          <p:nvSpPr>
            <p:cNvPr id="121" name="Rectangle 136"/>
            <p:cNvSpPr>
              <a:spLocks noChangeArrowheads="1"/>
            </p:cNvSpPr>
            <p:nvPr/>
          </p:nvSpPr>
          <p:spPr bwMode="auto">
            <a:xfrm>
              <a:off x="2688" y="1920"/>
              <a:ext cx="191" cy="144"/>
            </a:xfrm>
            <a:prstGeom prst="rect">
              <a:avLst/>
            </a:prstGeom>
            <a:noFill/>
            <a:ln w="19050">
              <a:solidFill>
                <a:schemeClr val="tx2"/>
              </a:solidFill>
              <a:miter lim="800000"/>
              <a:headEnd/>
              <a:tailEnd/>
            </a:ln>
            <a:effectLst/>
          </p:spPr>
          <p:txBody>
            <a:bodyPr lIns="0" tIns="0" rIns="0" bIns="0" anchor="ctr">
              <a:prstTxWarp prst="textNoShape">
                <a:avLst/>
              </a:prstTxWarp>
            </a:bodyPr>
            <a:lstStyle/>
            <a:p>
              <a:pPr eaLnBrk="1" hangingPunct="1">
                <a:spcBef>
                  <a:spcPct val="0"/>
                </a:spcBef>
              </a:pPr>
              <a:r>
                <a:rPr lang="en-US" sz="1800" dirty="0" err="1">
                  <a:solidFill>
                    <a:prstClr val="black"/>
                  </a:solidFill>
                  <a:latin typeface="Verdana" charset="0"/>
                  <a:ea typeface="ＭＳ Ｐゴシック"/>
                  <a:cs typeface="ＭＳ Ｐゴシック"/>
                </a:rPr>
                <a:t>p</a:t>
              </a:r>
              <a:endParaRPr lang="en-US" sz="1800" dirty="0">
                <a:solidFill>
                  <a:prstClr val="black"/>
                </a:solidFill>
                <a:latin typeface="Verdana" charset="0"/>
                <a:ea typeface="ＭＳ Ｐゴシック"/>
                <a:cs typeface="ＭＳ Ｐゴシック"/>
              </a:endParaRPr>
            </a:p>
          </p:txBody>
        </p:sp>
        <p:sp>
          <p:nvSpPr>
            <p:cNvPr id="122" name="Rectangle 137"/>
            <p:cNvSpPr>
              <a:spLocks noChangeArrowheads="1"/>
            </p:cNvSpPr>
            <p:nvPr/>
          </p:nvSpPr>
          <p:spPr bwMode="auto">
            <a:xfrm>
              <a:off x="2688" y="912"/>
              <a:ext cx="191"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23" name="Rectangle 138"/>
            <p:cNvSpPr>
              <a:spLocks noChangeArrowheads="1"/>
            </p:cNvSpPr>
            <p:nvPr/>
          </p:nvSpPr>
          <p:spPr bwMode="auto">
            <a:xfrm>
              <a:off x="2689" y="2448"/>
              <a:ext cx="191"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24" name="Rectangle 139"/>
            <p:cNvSpPr>
              <a:spLocks noChangeArrowheads="1"/>
            </p:cNvSpPr>
            <p:nvPr/>
          </p:nvSpPr>
          <p:spPr bwMode="auto">
            <a:xfrm>
              <a:off x="2688" y="1056"/>
              <a:ext cx="191"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25" name="Rectangle 140"/>
            <p:cNvSpPr>
              <a:spLocks noChangeArrowheads="1"/>
            </p:cNvSpPr>
            <p:nvPr/>
          </p:nvSpPr>
          <p:spPr bwMode="auto">
            <a:xfrm>
              <a:off x="2688" y="1200"/>
              <a:ext cx="191"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26" name="Rectangle 141"/>
            <p:cNvSpPr>
              <a:spLocks noChangeArrowheads="1"/>
            </p:cNvSpPr>
            <p:nvPr/>
          </p:nvSpPr>
          <p:spPr bwMode="auto">
            <a:xfrm>
              <a:off x="2688" y="1344"/>
              <a:ext cx="191"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27" name="Rectangle 142"/>
            <p:cNvSpPr>
              <a:spLocks noChangeArrowheads="1"/>
            </p:cNvSpPr>
            <p:nvPr/>
          </p:nvSpPr>
          <p:spPr bwMode="auto">
            <a:xfrm>
              <a:off x="2688" y="1488"/>
              <a:ext cx="191"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28" name="Line 143"/>
            <p:cNvSpPr>
              <a:spLocks noChangeShapeType="1"/>
            </p:cNvSpPr>
            <p:nvPr/>
          </p:nvSpPr>
          <p:spPr bwMode="auto">
            <a:xfrm>
              <a:off x="2688" y="2064"/>
              <a:ext cx="0" cy="384"/>
            </a:xfrm>
            <a:prstGeom prst="line">
              <a:avLst/>
            </a:prstGeom>
            <a:noFill/>
            <a:ln w="19050">
              <a:solidFill>
                <a:schemeClr val="tx2"/>
              </a:solidFill>
              <a:prstDash val="sysDot"/>
              <a:round/>
              <a:headEnd/>
              <a:tailEnd/>
            </a:ln>
            <a:effectLst/>
          </p:spPr>
          <p:txBody>
            <a:bodyP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129" name="Line 144"/>
            <p:cNvSpPr>
              <a:spLocks noChangeShapeType="1"/>
            </p:cNvSpPr>
            <p:nvPr/>
          </p:nvSpPr>
          <p:spPr bwMode="auto">
            <a:xfrm>
              <a:off x="2879" y="2064"/>
              <a:ext cx="0" cy="384"/>
            </a:xfrm>
            <a:prstGeom prst="line">
              <a:avLst/>
            </a:prstGeom>
            <a:noFill/>
            <a:ln w="19050">
              <a:solidFill>
                <a:schemeClr val="tx2"/>
              </a:solidFill>
              <a:prstDash val="sysDot"/>
              <a:round/>
              <a:headEnd/>
              <a:tailEnd/>
            </a:ln>
            <a:effectLst/>
          </p:spPr>
          <p:txBody>
            <a:bodyP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grpSp>
          <p:nvGrpSpPr>
            <p:cNvPr id="130" name="Group 145"/>
            <p:cNvGrpSpPr>
              <a:grpSpLocks/>
            </p:cNvGrpSpPr>
            <p:nvPr/>
          </p:nvGrpSpPr>
          <p:grpSpPr bwMode="auto">
            <a:xfrm>
              <a:off x="1535" y="2013"/>
              <a:ext cx="1153" cy="231"/>
              <a:chOff x="1679" y="1821"/>
              <a:chExt cx="1153" cy="231"/>
            </a:xfrm>
          </p:grpSpPr>
          <p:sp>
            <p:nvSpPr>
              <p:cNvPr id="132" name="Rectangle 146"/>
              <p:cNvSpPr>
                <a:spLocks noChangeArrowheads="1"/>
              </p:cNvSpPr>
              <p:nvPr/>
            </p:nvSpPr>
            <p:spPr bwMode="auto">
              <a:xfrm>
                <a:off x="1968" y="1872"/>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33" name="Text Box 147"/>
              <p:cNvSpPr txBox="1">
                <a:spLocks noChangeArrowheads="1"/>
              </p:cNvSpPr>
              <p:nvPr/>
            </p:nvSpPr>
            <p:spPr bwMode="auto">
              <a:xfrm>
                <a:off x="1679" y="1821"/>
                <a:ext cx="294"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P8</a:t>
                </a:r>
              </a:p>
            </p:txBody>
          </p:sp>
        </p:grpSp>
        <p:sp>
          <p:nvSpPr>
            <p:cNvPr id="131" name="Rectangle 148"/>
            <p:cNvSpPr>
              <a:spLocks noChangeArrowheads="1"/>
            </p:cNvSpPr>
            <p:nvPr/>
          </p:nvSpPr>
          <p:spPr bwMode="auto">
            <a:xfrm>
              <a:off x="2688" y="2064"/>
              <a:ext cx="191"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grpSp>
      <p:grpSp>
        <p:nvGrpSpPr>
          <p:cNvPr id="152" name="Group 149"/>
          <p:cNvGrpSpPr>
            <a:grpSpLocks/>
          </p:cNvGrpSpPr>
          <p:nvPr/>
        </p:nvGrpSpPr>
        <p:grpSpPr bwMode="auto">
          <a:xfrm>
            <a:off x="5340350" y="1604813"/>
            <a:ext cx="685800" cy="228600"/>
            <a:chOff x="3168" y="912"/>
            <a:chExt cx="432" cy="144"/>
          </a:xfrm>
        </p:grpSpPr>
        <p:sp>
          <p:nvSpPr>
            <p:cNvPr id="153" name="Line 150"/>
            <p:cNvSpPr>
              <a:spLocks noChangeShapeType="1"/>
            </p:cNvSpPr>
            <p:nvPr/>
          </p:nvSpPr>
          <p:spPr bwMode="auto">
            <a:xfrm>
              <a:off x="3168" y="912"/>
              <a:ext cx="432" cy="144"/>
            </a:xfrm>
            <a:prstGeom prst="line">
              <a:avLst/>
            </a:prstGeom>
            <a:noFill/>
            <a:ln w="381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154" name="Line 151"/>
            <p:cNvSpPr>
              <a:spLocks noChangeShapeType="1"/>
            </p:cNvSpPr>
            <p:nvPr/>
          </p:nvSpPr>
          <p:spPr bwMode="auto">
            <a:xfrm flipV="1">
              <a:off x="3168" y="912"/>
              <a:ext cx="432" cy="144"/>
            </a:xfrm>
            <a:prstGeom prst="line">
              <a:avLst/>
            </a:prstGeom>
            <a:noFill/>
            <a:ln w="381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grpSp>
      <p:sp>
        <p:nvSpPr>
          <p:cNvPr id="155" name="Text Box 152"/>
          <p:cNvSpPr txBox="1">
            <a:spLocks noChangeArrowheads="1"/>
          </p:cNvSpPr>
          <p:nvPr/>
        </p:nvSpPr>
        <p:spPr bwMode="auto">
          <a:xfrm>
            <a:off x="539750" y="4805213"/>
            <a:ext cx="6324600" cy="366713"/>
          </a:xfrm>
          <a:prstGeom prst="rect">
            <a:avLst/>
          </a:prstGeom>
          <a:noFill/>
          <a:ln w="19050">
            <a:noFill/>
            <a:miter lim="800000"/>
            <a:headEnd/>
            <a:tailEnd/>
          </a:ln>
          <a:effectLst/>
        </p:spPr>
        <p:txBody>
          <a:bodyPr>
            <a:prstTxWarp prst="textNoShape">
              <a:avLst/>
            </a:prstTxWarp>
            <a:spAutoFit/>
          </a:bodyPr>
          <a:lstStyle/>
          <a:p>
            <a:pPr eaLnBrk="1" hangingPunct="1">
              <a:spcBef>
                <a:spcPct val="0"/>
              </a:spcBef>
            </a:pPr>
            <a:r>
              <a:rPr lang="en-US" sz="1800" dirty="0" err="1">
                <a:solidFill>
                  <a:srgbClr val="09213B"/>
                </a:solidFill>
                <a:latin typeface="Verdana" charset="0"/>
                <a:ea typeface="ＭＳ Ｐゴシック"/>
                <a:cs typeface="ＭＳ Ｐゴシック"/>
              </a:rPr>
              <a:t>x</a:t>
            </a:r>
            <a:r>
              <a:rPr lang="en-US" sz="1800" dirty="0">
                <a:solidFill>
                  <a:srgbClr val="09213B"/>
                </a:solidFill>
                <a:latin typeface="Verdana" charset="0"/>
                <a:ea typeface="ＭＳ Ｐゴシック"/>
                <a:cs typeface="ＭＳ Ｐゴシック"/>
              </a:rPr>
              <a:t>    </a:t>
            </a:r>
            <a:r>
              <a:rPr lang="en-US" sz="1800" dirty="0" err="1">
                <a:solidFill>
                  <a:srgbClr val="09213B"/>
                </a:solidFill>
                <a:latin typeface="Verdana" charset="0"/>
                <a:ea typeface="ＭＳ Ｐゴシック"/>
                <a:cs typeface="ＭＳ Ｐゴシック"/>
              </a:rPr>
              <a:t>x</a:t>
            </a:r>
            <a:r>
              <a:rPr lang="en-US" sz="1800" dirty="0">
                <a:solidFill>
                  <a:srgbClr val="09213B"/>
                </a:solidFill>
                <a:latin typeface="Verdana" charset="0"/>
                <a:ea typeface="ＭＳ Ｐゴシック"/>
                <a:cs typeface="ＭＳ Ｐゴシック"/>
              </a:rPr>
              <a:t>     ld    </a:t>
            </a:r>
            <a:r>
              <a:rPr lang="en-US" sz="1800" dirty="0" err="1">
                <a:solidFill>
                  <a:srgbClr val="09213B"/>
                </a:solidFill>
                <a:latin typeface="Verdana" charset="0"/>
                <a:ea typeface="ＭＳ Ｐゴシック"/>
                <a:cs typeface="ＭＳ Ｐゴシック"/>
              </a:rPr>
              <a:t>p</a:t>
            </a:r>
            <a:r>
              <a:rPr lang="en-US" sz="1800" dirty="0">
                <a:solidFill>
                  <a:srgbClr val="09213B"/>
                </a:solidFill>
                <a:latin typeface="Verdana" charset="0"/>
                <a:ea typeface="ＭＳ Ｐゴシック"/>
                <a:cs typeface="ＭＳ Ｐゴシック"/>
              </a:rPr>
              <a:t>     P7                      x1                P0</a:t>
            </a:r>
          </a:p>
        </p:txBody>
      </p:sp>
      <p:grpSp>
        <p:nvGrpSpPr>
          <p:cNvPr id="156" name="Group 153"/>
          <p:cNvGrpSpPr>
            <a:grpSpLocks/>
          </p:cNvGrpSpPr>
          <p:nvPr/>
        </p:nvGrpSpPr>
        <p:grpSpPr bwMode="auto">
          <a:xfrm>
            <a:off x="468312" y="1147613"/>
            <a:ext cx="2035175" cy="2574925"/>
            <a:chOff x="99" y="624"/>
            <a:chExt cx="1282" cy="1622"/>
          </a:xfrm>
        </p:grpSpPr>
        <p:grpSp>
          <p:nvGrpSpPr>
            <p:cNvPr id="157" name="Group 154"/>
            <p:cNvGrpSpPr>
              <a:grpSpLocks/>
            </p:cNvGrpSpPr>
            <p:nvPr/>
          </p:nvGrpSpPr>
          <p:grpSpPr bwMode="auto">
            <a:xfrm>
              <a:off x="99" y="1005"/>
              <a:ext cx="1153" cy="1241"/>
              <a:chOff x="243" y="957"/>
              <a:chExt cx="1153" cy="1241"/>
            </a:xfrm>
          </p:grpSpPr>
          <p:grpSp>
            <p:nvGrpSpPr>
              <p:cNvPr id="159" name="Group 155"/>
              <p:cNvGrpSpPr>
                <a:grpSpLocks/>
              </p:cNvGrpSpPr>
              <p:nvPr/>
            </p:nvGrpSpPr>
            <p:grpSpPr bwMode="auto">
              <a:xfrm>
                <a:off x="243" y="1677"/>
                <a:ext cx="1153" cy="233"/>
                <a:chOff x="243" y="1677"/>
                <a:chExt cx="1153" cy="233"/>
              </a:xfrm>
            </p:grpSpPr>
            <p:sp>
              <p:nvSpPr>
                <p:cNvPr id="181" name="Rectangle 156"/>
                <p:cNvSpPr>
                  <a:spLocks noChangeArrowheads="1"/>
                </p:cNvSpPr>
                <p:nvPr/>
              </p:nvSpPr>
              <p:spPr bwMode="auto">
                <a:xfrm>
                  <a:off x="532" y="1728"/>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82" name="Text Box 157"/>
                <p:cNvSpPr txBox="1">
                  <a:spLocks noChangeArrowheads="1"/>
                </p:cNvSpPr>
                <p:nvPr/>
              </p:nvSpPr>
              <p:spPr bwMode="auto">
                <a:xfrm>
                  <a:off x="243" y="1677"/>
                  <a:ext cx="295" cy="233"/>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dirty="0">
                      <a:solidFill>
                        <a:prstClr val="black"/>
                      </a:solidFill>
                      <a:latin typeface="Verdana" charset="0"/>
                      <a:ea typeface="ＭＳ Ｐゴシック"/>
                      <a:cs typeface="ＭＳ Ｐゴシック"/>
                    </a:rPr>
                    <a:t>x5</a:t>
                  </a:r>
                </a:p>
              </p:txBody>
            </p:sp>
          </p:grpSp>
          <p:grpSp>
            <p:nvGrpSpPr>
              <p:cNvPr id="160" name="Group 158"/>
              <p:cNvGrpSpPr>
                <a:grpSpLocks/>
              </p:cNvGrpSpPr>
              <p:nvPr/>
            </p:nvGrpSpPr>
            <p:grpSpPr bwMode="auto">
              <a:xfrm>
                <a:off x="243" y="1821"/>
                <a:ext cx="1153" cy="233"/>
                <a:chOff x="243" y="1821"/>
                <a:chExt cx="1153" cy="233"/>
              </a:xfrm>
            </p:grpSpPr>
            <p:sp>
              <p:nvSpPr>
                <p:cNvPr id="179" name="Rectangle 159"/>
                <p:cNvSpPr>
                  <a:spLocks noChangeArrowheads="1"/>
                </p:cNvSpPr>
                <p:nvPr/>
              </p:nvSpPr>
              <p:spPr bwMode="auto">
                <a:xfrm>
                  <a:off x="532" y="1872"/>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P5</a:t>
                  </a:r>
                </a:p>
              </p:txBody>
            </p:sp>
            <p:sp>
              <p:nvSpPr>
                <p:cNvPr id="180" name="Text Box 160"/>
                <p:cNvSpPr txBox="1">
                  <a:spLocks noChangeArrowheads="1"/>
                </p:cNvSpPr>
                <p:nvPr/>
              </p:nvSpPr>
              <p:spPr bwMode="auto">
                <a:xfrm>
                  <a:off x="243" y="1821"/>
                  <a:ext cx="295" cy="233"/>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dirty="0">
                      <a:solidFill>
                        <a:prstClr val="black"/>
                      </a:solidFill>
                      <a:latin typeface="Verdana" charset="0"/>
                      <a:ea typeface="ＭＳ Ｐゴシック"/>
                      <a:cs typeface="ＭＳ Ｐゴシック"/>
                    </a:rPr>
                    <a:t>x6</a:t>
                  </a:r>
                </a:p>
              </p:txBody>
            </p:sp>
          </p:grpSp>
          <p:grpSp>
            <p:nvGrpSpPr>
              <p:cNvPr id="161" name="Group 161"/>
              <p:cNvGrpSpPr>
                <a:grpSpLocks/>
              </p:cNvGrpSpPr>
              <p:nvPr/>
            </p:nvGrpSpPr>
            <p:grpSpPr bwMode="auto">
              <a:xfrm>
                <a:off x="243" y="1965"/>
                <a:ext cx="1153" cy="233"/>
                <a:chOff x="243" y="1965"/>
                <a:chExt cx="1153" cy="233"/>
              </a:xfrm>
            </p:grpSpPr>
            <p:sp>
              <p:nvSpPr>
                <p:cNvPr id="177" name="Rectangle 162"/>
                <p:cNvSpPr>
                  <a:spLocks noChangeArrowheads="1"/>
                </p:cNvSpPr>
                <p:nvPr/>
              </p:nvSpPr>
              <p:spPr bwMode="auto">
                <a:xfrm>
                  <a:off x="532" y="2016"/>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P6</a:t>
                  </a:r>
                </a:p>
              </p:txBody>
            </p:sp>
            <p:sp>
              <p:nvSpPr>
                <p:cNvPr id="178" name="Text Box 163"/>
                <p:cNvSpPr txBox="1">
                  <a:spLocks noChangeArrowheads="1"/>
                </p:cNvSpPr>
                <p:nvPr/>
              </p:nvSpPr>
              <p:spPr bwMode="auto">
                <a:xfrm>
                  <a:off x="243" y="1965"/>
                  <a:ext cx="295" cy="233"/>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dirty="0">
                      <a:solidFill>
                        <a:prstClr val="black"/>
                      </a:solidFill>
                      <a:latin typeface="Verdana" charset="0"/>
                      <a:ea typeface="ＭＳ Ｐゴシック"/>
                      <a:cs typeface="ＭＳ Ｐゴシック"/>
                    </a:rPr>
                    <a:t>x7</a:t>
                  </a:r>
                </a:p>
              </p:txBody>
            </p:sp>
          </p:grpSp>
          <p:grpSp>
            <p:nvGrpSpPr>
              <p:cNvPr id="162" name="Group 164"/>
              <p:cNvGrpSpPr>
                <a:grpSpLocks/>
              </p:cNvGrpSpPr>
              <p:nvPr/>
            </p:nvGrpSpPr>
            <p:grpSpPr bwMode="auto">
              <a:xfrm>
                <a:off x="243" y="957"/>
                <a:ext cx="1153" cy="233"/>
                <a:chOff x="243" y="957"/>
                <a:chExt cx="1153" cy="233"/>
              </a:xfrm>
            </p:grpSpPr>
            <p:sp>
              <p:nvSpPr>
                <p:cNvPr id="175" name="Rectangle 165"/>
                <p:cNvSpPr>
                  <a:spLocks noChangeArrowheads="1"/>
                </p:cNvSpPr>
                <p:nvPr/>
              </p:nvSpPr>
              <p:spPr bwMode="auto">
                <a:xfrm>
                  <a:off x="532" y="1008"/>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76" name="Text Box 166"/>
                <p:cNvSpPr txBox="1">
                  <a:spLocks noChangeArrowheads="1"/>
                </p:cNvSpPr>
                <p:nvPr/>
              </p:nvSpPr>
              <p:spPr bwMode="auto">
                <a:xfrm>
                  <a:off x="243" y="957"/>
                  <a:ext cx="295" cy="233"/>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dirty="0">
                      <a:solidFill>
                        <a:prstClr val="black"/>
                      </a:solidFill>
                      <a:latin typeface="Verdana" charset="0"/>
                      <a:ea typeface="ＭＳ Ｐゴシック"/>
                      <a:cs typeface="ＭＳ Ｐゴシック"/>
                    </a:rPr>
                    <a:t>x0</a:t>
                  </a:r>
                </a:p>
              </p:txBody>
            </p:sp>
          </p:grpSp>
          <p:grpSp>
            <p:nvGrpSpPr>
              <p:cNvPr id="163" name="Group 167"/>
              <p:cNvGrpSpPr>
                <a:grpSpLocks/>
              </p:cNvGrpSpPr>
              <p:nvPr/>
            </p:nvGrpSpPr>
            <p:grpSpPr bwMode="auto">
              <a:xfrm>
                <a:off x="243" y="1101"/>
                <a:ext cx="1153" cy="233"/>
                <a:chOff x="243" y="1101"/>
                <a:chExt cx="1153" cy="233"/>
              </a:xfrm>
            </p:grpSpPr>
            <p:sp>
              <p:nvSpPr>
                <p:cNvPr id="173" name="Rectangle 168"/>
                <p:cNvSpPr>
                  <a:spLocks noChangeArrowheads="1"/>
                </p:cNvSpPr>
                <p:nvPr/>
              </p:nvSpPr>
              <p:spPr bwMode="auto">
                <a:xfrm>
                  <a:off x="532" y="1152"/>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P8</a:t>
                  </a:r>
                </a:p>
              </p:txBody>
            </p:sp>
            <p:sp>
              <p:nvSpPr>
                <p:cNvPr id="174" name="Text Box 169"/>
                <p:cNvSpPr txBox="1">
                  <a:spLocks noChangeArrowheads="1"/>
                </p:cNvSpPr>
                <p:nvPr/>
              </p:nvSpPr>
              <p:spPr bwMode="auto">
                <a:xfrm>
                  <a:off x="243" y="1101"/>
                  <a:ext cx="295" cy="233"/>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dirty="0">
                      <a:solidFill>
                        <a:prstClr val="black"/>
                      </a:solidFill>
                      <a:latin typeface="Verdana" charset="0"/>
                      <a:ea typeface="ＭＳ Ｐゴシック"/>
                      <a:cs typeface="ＭＳ Ｐゴシック"/>
                    </a:rPr>
                    <a:t>x1</a:t>
                  </a:r>
                </a:p>
              </p:txBody>
            </p:sp>
          </p:grpSp>
          <p:grpSp>
            <p:nvGrpSpPr>
              <p:cNvPr id="164" name="Group 170"/>
              <p:cNvGrpSpPr>
                <a:grpSpLocks/>
              </p:cNvGrpSpPr>
              <p:nvPr/>
            </p:nvGrpSpPr>
            <p:grpSpPr bwMode="auto">
              <a:xfrm>
                <a:off x="243" y="1245"/>
                <a:ext cx="1153" cy="233"/>
                <a:chOff x="243" y="1245"/>
                <a:chExt cx="1153" cy="233"/>
              </a:xfrm>
            </p:grpSpPr>
            <p:sp>
              <p:nvSpPr>
                <p:cNvPr id="171" name="Rectangle 171"/>
                <p:cNvSpPr>
                  <a:spLocks noChangeArrowheads="1"/>
                </p:cNvSpPr>
                <p:nvPr/>
              </p:nvSpPr>
              <p:spPr bwMode="auto">
                <a:xfrm>
                  <a:off x="532" y="1296"/>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72" name="Text Box 172"/>
                <p:cNvSpPr txBox="1">
                  <a:spLocks noChangeArrowheads="1"/>
                </p:cNvSpPr>
                <p:nvPr/>
              </p:nvSpPr>
              <p:spPr bwMode="auto">
                <a:xfrm>
                  <a:off x="243" y="1245"/>
                  <a:ext cx="295" cy="233"/>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dirty="0">
                      <a:solidFill>
                        <a:prstClr val="black"/>
                      </a:solidFill>
                      <a:latin typeface="Verdana" charset="0"/>
                      <a:ea typeface="ＭＳ Ｐゴシック"/>
                      <a:cs typeface="ＭＳ Ｐゴシック"/>
                    </a:rPr>
                    <a:t>x2</a:t>
                  </a:r>
                </a:p>
              </p:txBody>
            </p:sp>
          </p:grpSp>
          <p:grpSp>
            <p:nvGrpSpPr>
              <p:cNvPr id="165" name="Group 173"/>
              <p:cNvGrpSpPr>
                <a:grpSpLocks/>
              </p:cNvGrpSpPr>
              <p:nvPr/>
            </p:nvGrpSpPr>
            <p:grpSpPr bwMode="auto">
              <a:xfrm>
                <a:off x="243" y="1389"/>
                <a:ext cx="1153" cy="233"/>
                <a:chOff x="243" y="1389"/>
                <a:chExt cx="1153" cy="233"/>
              </a:xfrm>
            </p:grpSpPr>
            <p:sp>
              <p:nvSpPr>
                <p:cNvPr id="169" name="Rectangle 174"/>
                <p:cNvSpPr>
                  <a:spLocks noChangeArrowheads="1"/>
                </p:cNvSpPr>
                <p:nvPr/>
              </p:nvSpPr>
              <p:spPr bwMode="auto">
                <a:xfrm>
                  <a:off x="532" y="1440"/>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r>
                    <a:rPr lang="en-US" sz="1800">
                      <a:solidFill>
                        <a:prstClr val="black"/>
                      </a:solidFill>
                      <a:latin typeface="Verdana" charset="0"/>
                      <a:ea typeface="ＭＳ Ｐゴシック"/>
                      <a:cs typeface="ＭＳ Ｐゴシック"/>
                    </a:rPr>
                    <a:t>P7</a:t>
                  </a:r>
                </a:p>
              </p:txBody>
            </p:sp>
            <p:sp>
              <p:nvSpPr>
                <p:cNvPr id="170" name="Text Box 175"/>
                <p:cNvSpPr txBox="1">
                  <a:spLocks noChangeArrowheads="1"/>
                </p:cNvSpPr>
                <p:nvPr/>
              </p:nvSpPr>
              <p:spPr bwMode="auto">
                <a:xfrm>
                  <a:off x="243" y="1389"/>
                  <a:ext cx="295" cy="233"/>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dirty="0">
                      <a:solidFill>
                        <a:prstClr val="black"/>
                      </a:solidFill>
                      <a:latin typeface="Verdana" charset="0"/>
                      <a:ea typeface="ＭＳ Ｐゴシック"/>
                      <a:cs typeface="ＭＳ Ｐゴシック"/>
                    </a:rPr>
                    <a:t>x3</a:t>
                  </a:r>
                </a:p>
              </p:txBody>
            </p:sp>
          </p:grpSp>
          <p:grpSp>
            <p:nvGrpSpPr>
              <p:cNvPr id="166" name="Group 176"/>
              <p:cNvGrpSpPr>
                <a:grpSpLocks/>
              </p:cNvGrpSpPr>
              <p:nvPr/>
            </p:nvGrpSpPr>
            <p:grpSpPr bwMode="auto">
              <a:xfrm>
                <a:off x="243" y="1533"/>
                <a:ext cx="1153" cy="233"/>
                <a:chOff x="243" y="1533"/>
                <a:chExt cx="1153" cy="233"/>
              </a:xfrm>
            </p:grpSpPr>
            <p:sp>
              <p:nvSpPr>
                <p:cNvPr id="167" name="Rectangle 177"/>
                <p:cNvSpPr>
                  <a:spLocks noChangeArrowheads="1"/>
                </p:cNvSpPr>
                <p:nvPr/>
              </p:nvSpPr>
              <p:spPr bwMode="auto">
                <a:xfrm>
                  <a:off x="532" y="1584"/>
                  <a:ext cx="864" cy="144"/>
                </a:xfrm>
                <a:prstGeom prst="rect">
                  <a:avLst/>
                </a:prstGeom>
                <a:noFill/>
                <a:ln w="19050">
                  <a:solidFill>
                    <a:schemeClr val="tx2"/>
                  </a:solidFill>
                  <a:miter lim="800000"/>
                  <a:headEnd/>
                  <a:tailEnd/>
                </a:ln>
                <a:effectLst/>
              </p:spPr>
              <p:txBody>
                <a:bodyPr anchor="ctr">
                  <a:prstTxWarp prst="textNoShape">
                    <a:avLst/>
                  </a:prstTxWarp>
                </a:bodyPr>
                <a:lstStyle/>
                <a:p>
                  <a:pPr eaLnBrk="1" hangingPunct="1">
                    <a:spcBef>
                      <a:spcPct val="0"/>
                    </a:spcBef>
                  </a:pPr>
                  <a:endParaRPr lang="en-US" sz="1800">
                    <a:solidFill>
                      <a:prstClr val="black"/>
                    </a:solidFill>
                    <a:latin typeface="Verdana" charset="0"/>
                    <a:ea typeface="ＭＳ Ｐゴシック"/>
                    <a:cs typeface="ＭＳ Ｐゴシック"/>
                  </a:endParaRPr>
                </a:p>
              </p:txBody>
            </p:sp>
            <p:sp>
              <p:nvSpPr>
                <p:cNvPr id="168" name="Text Box 178"/>
                <p:cNvSpPr txBox="1">
                  <a:spLocks noChangeArrowheads="1"/>
                </p:cNvSpPr>
                <p:nvPr/>
              </p:nvSpPr>
              <p:spPr bwMode="auto">
                <a:xfrm>
                  <a:off x="243" y="1533"/>
                  <a:ext cx="295" cy="233"/>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dirty="0">
                      <a:solidFill>
                        <a:prstClr val="black"/>
                      </a:solidFill>
                      <a:latin typeface="Verdana" charset="0"/>
                      <a:ea typeface="ＭＳ Ｐゴシック"/>
                      <a:cs typeface="ＭＳ Ｐゴシック"/>
                    </a:rPr>
                    <a:t>x4</a:t>
                  </a:r>
                </a:p>
              </p:txBody>
            </p:sp>
          </p:grpSp>
        </p:grpSp>
        <p:sp>
          <p:nvSpPr>
            <p:cNvPr id="158" name="Text Box 179"/>
            <p:cNvSpPr txBox="1">
              <a:spLocks noChangeArrowheads="1"/>
            </p:cNvSpPr>
            <p:nvPr/>
          </p:nvSpPr>
          <p:spPr bwMode="auto">
            <a:xfrm>
              <a:off x="288" y="624"/>
              <a:ext cx="1093" cy="442"/>
            </a:xfrm>
            <a:prstGeom prst="rect">
              <a:avLst/>
            </a:prstGeom>
            <a:noFill/>
            <a:ln w="19050">
              <a:noFill/>
              <a:miter lim="800000"/>
              <a:headEnd/>
              <a:tailEnd/>
            </a:ln>
            <a:effectLst/>
          </p:spPr>
          <p:txBody>
            <a:bodyPr>
              <a:prstTxWarp prst="textNoShape">
                <a:avLst/>
              </a:prstTxWarp>
              <a:spAutoFit/>
            </a:bodyPr>
            <a:lstStyle/>
            <a:p>
              <a:pPr eaLnBrk="1" hangingPunct="1">
                <a:spcBef>
                  <a:spcPct val="0"/>
                </a:spcBef>
              </a:pPr>
              <a:r>
                <a:rPr lang="en-US" sz="2000" i="1" dirty="0">
                  <a:solidFill>
                    <a:prstClr val="black"/>
                  </a:solidFill>
                  <a:latin typeface="Verdana" charset="0"/>
                  <a:ea typeface="ＭＳ Ｐゴシック"/>
                  <a:cs typeface="ＭＳ Ｐゴシック"/>
                </a:rPr>
                <a:t>Rename Table</a:t>
              </a:r>
            </a:p>
          </p:txBody>
        </p:sp>
      </p:grpSp>
      <p:grpSp>
        <p:nvGrpSpPr>
          <p:cNvPr id="183" name="Group 180"/>
          <p:cNvGrpSpPr>
            <a:grpSpLocks/>
          </p:cNvGrpSpPr>
          <p:nvPr/>
        </p:nvGrpSpPr>
        <p:grpSpPr bwMode="auto">
          <a:xfrm>
            <a:off x="920750" y="1981051"/>
            <a:ext cx="846138" cy="366712"/>
            <a:chOff x="384" y="1149"/>
            <a:chExt cx="533" cy="231"/>
          </a:xfrm>
        </p:grpSpPr>
        <p:grpSp>
          <p:nvGrpSpPr>
            <p:cNvPr id="184" name="Group 181"/>
            <p:cNvGrpSpPr>
              <a:grpSpLocks/>
            </p:cNvGrpSpPr>
            <p:nvPr/>
          </p:nvGrpSpPr>
          <p:grpSpPr bwMode="auto">
            <a:xfrm>
              <a:off x="384" y="1200"/>
              <a:ext cx="288" cy="144"/>
              <a:chOff x="3168" y="912"/>
              <a:chExt cx="432" cy="144"/>
            </a:xfrm>
          </p:grpSpPr>
          <p:sp>
            <p:nvSpPr>
              <p:cNvPr id="186" name="Line 182"/>
              <p:cNvSpPr>
                <a:spLocks noChangeShapeType="1"/>
              </p:cNvSpPr>
              <p:nvPr/>
            </p:nvSpPr>
            <p:spPr bwMode="auto">
              <a:xfrm>
                <a:off x="3168" y="912"/>
                <a:ext cx="432" cy="144"/>
              </a:xfrm>
              <a:prstGeom prst="line">
                <a:avLst/>
              </a:prstGeom>
              <a:noFill/>
              <a:ln w="381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187" name="Line 183"/>
              <p:cNvSpPr>
                <a:spLocks noChangeShapeType="1"/>
              </p:cNvSpPr>
              <p:nvPr/>
            </p:nvSpPr>
            <p:spPr bwMode="auto">
              <a:xfrm flipV="1">
                <a:off x="3168" y="912"/>
                <a:ext cx="432" cy="144"/>
              </a:xfrm>
              <a:prstGeom prst="line">
                <a:avLst/>
              </a:prstGeom>
              <a:noFill/>
              <a:ln w="381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grpSp>
        <p:sp>
          <p:nvSpPr>
            <p:cNvPr id="185" name="Text Box 184"/>
            <p:cNvSpPr txBox="1">
              <a:spLocks noChangeArrowheads="1"/>
            </p:cNvSpPr>
            <p:nvPr/>
          </p:nvSpPr>
          <p:spPr bwMode="auto">
            <a:xfrm>
              <a:off x="623" y="1149"/>
              <a:ext cx="294"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a:solidFill>
                    <a:srgbClr val="09213B"/>
                  </a:solidFill>
                  <a:latin typeface="Verdana" charset="0"/>
                  <a:ea typeface="ＭＳ Ｐゴシック"/>
                  <a:cs typeface="ＭＳ Ｐゴシック"/>
                </a:rPr>
                <a:t>P0</a:t>
              </a:r>
            </a:p>
          </p:txBody>
        </p:sp>
      </p:grpSp>
      <p:sp>
        <p:nvSpPr>
          <p:cNvPr id="188" name="Text Box 185"/>
          <p:cNvSpPr txBox="1">
            <a:spLocks noChangeArrowheads="1"/>
          </p:cNvSpPr>
          <p:nvPr/>
        </p:nvSpPr>
        <p:spPr bwMode="auto">
          <a:xfrm>
            <a:off x="5264150" y="4805213"/>
            <a:ext cx="533400" cy="366713"/>
          </a:xfrm>
          <a:prstGeom prst="rect">
            <a:avLst/>
          </a:prstGeom>
          <a:noFill/>
          <a:ln w="19050">
            <a:noFill/>
            <a:miter lim="800000"/>
            <a:headEnd/>
            <a:tailEnd/>
          </a:ln>
          <a:effectLst/>
        </p:spPr>
        <p:txBody>
          <a:bodyPr>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P8</a:t>
            </a:r>
          </a:p>
        </p:txBody>
      </p:sp>
      <p:sp>
        <p:nvSpPr>
          <p:cNvPr id="189" name="Text Box 186"/>
          <p:cNvSpPr txBox="1">
            <a:spLocks noChangeArrowheads="1"/>
          </p:cNvSpPr>
          <p:nvPr/>
        </p:nvSpPr>
        <p:spPr bwMode="auto">
          <a:xfrm>
            <a:off x="5264150" y="5033813"/>
            <a:ext cx="533400" cy="366713"/>
          </a:xfrm>
          <a:prstGeom prst="rect">
            <a:avLst/>
          </a:prstGeom>
          <a:noFill/>
          <a:ln w="19050">
            <a:noFill/>
            <a:miter lim="800000"/>
            <a:headEnd/>
            <a:tailEnd/>
          </a:ln>
          <a:effectLst/>
        </p:spPr>
        <p:txBody>
          <a:bodyPr>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P7</a:t>
            </a:r>
          </a:p>
        </p:txBody>
      </p:sp>
      <p:grpSp>
        <p:nvGrpSpPr>
          <p:cNvPr id="190" name="Group 187"/>
          <p:cNvGrpSpPr>
            <a:grpSpLocks/>
          </p:cNvGrpSpPr>
          <p:nvPr/>
        </p:nvGrpSpPr>
        <p:grpSpPr bwMode="auto">
          <a:xfrm>
            <a:off x="5340350" y="1833413"/>
            <a:ext cx="685800" cy="228600"/>
            <a:chOff x="3168" y="912"/>
            <a:chExt cx="432" cy="144"/>
          </a:xfrm>
        </p:grpSpPr>
        <p:sp>
          <p:nvSpPr>
            <p:cNvPr id="191" name="Line 188"/>
            <p:cNvSpPr>
              <a:spLocks noChangeShapeType="1"/>
            </p:cNvSpPr>
            <p:nvPr/>
          </p:nvSpPr>
          <p:spPr bwMode="auto">
            <a:xfrm>
              <a:off x="3168" y="912"/>
              <a:ext cx="432" cy="144"/>
            </a:xfrm>
            <a:prstGeom prst="line">
              <a:avLst/>
            </a:prstGeom>
            <a:noFill/>
            <a:ln w="381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192" name="Line 189"/>
            <p:cNvSpPr>
              <a:spLocks noChangeShapeType="1"/>
            </p:cNvSpPr>
            <p:nvPr/>
          </p:nvSpPr>
          <p:spPr bwMode="auto">
            <a:xfrm flipV="1">
              <a:off x="3168" y="912"/>
              <a:ext cx="432" cy="144"/>
            </a:xfrm>
            <a:prstGeom prst="line">
              <a:avLst/>
            </a:prstGeom>
            <a:noFill/>
            <a:ln w="381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grpSp>
      <p:grpSp>
        <p:nvGrpSpPr>
          <p:cNvPr id="193" name="Group 190"/>
          <p:cNvGrpSpPr>
            <a:grpSpLocks/>
          </p:cNvGrpSpPr>
          <p:nvPr/>
        </p:nvGrpSpPr>
        <p:grpSpPr bwMode="auto">
          <a:xfrm>
            <a:off x="920750" y="2438251"/>
            <a:ext cx="846138" cy="366712"/>
            <a:chOff x="384" y="1437"/>
            <a:chExt cx="533" cy="231"/>
          </a:xfrm>
        </p:grpSpPr>
        <p:grpSp>
          <p:nvGrpSpPr>
            <p:cNvPr id="194" name="Group 191"/>
            <p:cNvGrpSpPr>
              <a:grpSpLocks/>
            </p:cNvGrpSpPr>
            <p:nvPr/>
          </p:nvGrpSpPr>
          <p:grpSpPr bwMode="auto">
            <a:xfrm>
              <a:off x="384" y="1488"/>
              <a:ext cx="288" cy="144"/>
              <a:chOff x="3168" y="912"/>
              <a:chExt cx="432" cy="144"/>
            </a:xfrm>
          </p:grpSpPr>
          <p:sp>
            <p:nvSpPr>
              <p:cNvPr id="196" name="Line 192"/>
              <p:cNvSpPr>
                <a:spLocks noChangeShapeType="1"/>
              </p:cNvSpPr>
              <p:nvPr/>
            </p:nvSpPr>
            <p:spPr bwMode="auto">
              <a:xfrm>
                <a:off x="3168" y="912"/>
                <a:ext cx="432" cy="144"/>
              </a:xfrm>
              <a:prstGeom prst="line">
                <a:avLst/>
              </a:prstGeom>
              <a:noFill/>
              <a:ln w="381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197" name="Line 193"/>
              <p:cNvSpPr>
                <a:spLocks noChangeShapeType="1"/>
              </p:cNvSpPr>
              <p:nvPr/>
            </p:nvSpPr>
            <p:spPr bwMode="auto">
              <a:xfrm flipV="1">
                <a:off x="3168" y="912"/>
                <a:ext cx="432" cy="144"/>
              </a:xfrm>
              <a:prstGeom prst="line">
                <a:avLst/>
              </a:prstGeom>
              <a:noFill/>
              <a:ln w="381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grpSp>
        <p:sp>
          <p:nvSpPr>
            <p:cNvPr id="195" name="Text Box 194"/>
            <p:cNvSpPr txBox="1">
              <a:spLocks noChangeArrowheads="1"/>
            </p:cNvSpPr>
            <p:nvPr/>
          </p:nvSpPr>
          <p:spPr bwMode="auto">
            <a:xfrm>
              <a:off x="623" y="1437"/>
              <a:ext cx="294"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a:solidFill>
                    <a:srgbClr val="09213B"/>
                  </a:solidFill>
                  <a:latin typeface="Verdana" charset="0"/>
                  <a:ea typeface="ＭＳ Ｐゴシック"/>
                  <a:cs typeface="ＭＳ Ｐゴシック"/>
                </a:rPr>
                <a:t>P1</a:t>
              </a:r>
            </a:p>
          </p:txBody>
        </p:sp>
      </p:grpSp>
      <p:sp>
        <p:nvSpPr>
          <p:cNvPr id="198" name="Text Box 195"/>
          <p:cNvSpPr txBox="1">
            <a:spLocks noChangeArrowheads="1"/>
          </p:cNvSpPr>
          <p:nvPr/>
        </p:nvSpPr>
        <p:spPr bwMode="auto">
          <a:xfrm>
            <a:off x="5264150" y="5262413"/>
            <a:ext cx="533400" cy="366713"/>
          </a:xfrm>
          <a:prstGeom prst="rect">
            <a:avLst/>
          </a:prstGeom>
          <a:noFill/>
          <a:ln w="19050">
            <a:noFill/>
            <a:miter lim="800000"/>
            <a:headEnd/>
            <a:tailEnd/>
          </a:ln>
          <a:effectLst/>
        </p:spPr>
        <p:txBody>
          <a:bodyPr>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P5</a:t>
            </a:r>
          </a:p>
        </p:txBody>
      </p:sp>
      <p:grpSp>
        <p:nvGrpSpPr>
          <p:cNvPr id="199" name="Group 196"/>
          <p:cNvGrpSpPr>
            <a:grpSpLocks/>
          </p:cNvGrpSpPr>
          <p:nvPr/>
        </p:nvGrpSpPr>
        <p:grpSpPr bwMode="auto">
          <a:xfrm>
            <a:off x="920750" y="3124051"/>
            <a:ext cx="846138" cy="366712"/>
            <a:chOff x="384" y="1869"/>
            <a:chExt cx="533" cy="231"/>
          </a:xfrm>
        </p:grpSpPr>
        <p:grpSp>
          <p:nvGrpSpPr>
            <p:cNvPr id="200" name="Group 197"/>
            <p:cNvGrpSpPr>
              <a:grpSpLocks/>
            </p:cNvGrpSpPr>
            <p:nvPr/>
          </p:nvGrpSpPr>
          <p:grpSpPr bwMode="auto">
            <a:xfrm>
              <a:off x="384" y="1920"/>
              <a:ext cx="288" cy="144"/>
              <a:chOff x="3168" y="912"/>
              <a:chExt cx="432" cy="144"/>
            </a:xfrm>
          </p:grpSpPr>
          <p:sp>
            <p:nvSpPr>
              <p:cNvPr id="202" name="Line 198"/>
              <p:cNvSpPr>
                <a:spLocks noChangeShapeType="1"/>
              </p:cNvSpPr>
              <p:nvPr/>
            </p:nvSpPr>
            <p:spPr bwMode="auto">
              <a:xfrm>
                <a:off x="3168" y="912"/>
                <a:ext cx="432" cy="144"/>
              </a:xfrm>
              <a:prstGeom prst="line">
                <a:avLst/>
              </a:prstGeom>
              <a:noFill/>
              <a:ln w="381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203" name="Line 199"/>
              <p:cNvSpPr>
                <a:spLocks noChangeShapeType="1"/>
              </p:cNvSpPr>
              <p:nvPr/>
            </p:nvSpPr>
            <p:spPr bwMode="auto">
              <a:xfrm flipV="1">
                <a:off x="3168" y="912"/>
                <a:ext cx="432" cy="144"/>
              </a:xfrm>
              <a:prstGeom prst="line">
                <a:avLst/>
              </a:prstGeom>
              <a:noFill/>
              <a:ln w="381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grpSp>
        <p:sp>
          <p:nvSpPr>
            <p:cNvPr id="201" name="Text Box 200"/>
            <p:cNvSpPr txBox="1">
              <a:spLocks noChangeArrowheads="1"/>
            </p:cNvSpPr>
            <p:nvPr/>
          </p:nvSpPr>
          <p:spPr bwMode="auto">
            <a:xfrm>
              <a:off x="623" y="1869"/>
              <a:ext cx="294"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P3</a:t>
              </a:r>
            </a:p>
          </p:txBody>
        </p:sp>
      </p:grpSp>
      <p:grpSp>
        <p:nvGrpSpPr>
          <p:cNvPr id="204" name="Group 201"/>
          <p:cNvGrpSpPr>
            <a:grpSpLocks/>
          </p:cNvGrpSpPr>
          <p:nvPr/>
        </p:nvGrpSpPr>
        <p:grpSpPr bwMode="auto">
          <a:xfrm>
            <a:off x="5340350" y="2062013"/>
            <a:ext cx="685800" cy="228600"/>
            <a:chOff x="3168" y="912"/>
            <a:chExt cx="432" cy="144"/>
          </a:xfrm>
        </p:grpSpPr>
        <p:sp>
          <p:nvSpPr>
            <p:cNvPr id="205" name="Line 202"/>
            <p:cNvSpPr>
              <a:spLocks noChangeShapeType="1"/>
            </p:cNvSpPr>
            <p:nvPr/>
          </p:nvSpPr>
          <p:spPr bwMode="auto">
            <a:xfrm>
              <a:off x="3168" y="912"/>
              <a:ext cx="432" cy="144"/>
            </a:xfrm>
            <a:prstGeom prst="line">
              <a:avLst/>
            </a:prstGeom>
            <a:noFill/>
            <a:ln w="381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206" name="Line 203"/>
            <p:cNvSpPr>
              <a:spLocks noChangeShapeType="1"/>
            </p:cNvSpPr>
            <p:nvPr/>
          </p:nvSpPr>
          <p:spPr bwMode="auto">
            <a:xfrm flipV="1">
              <a:off x="3168" y="912"/>
              <a:ext cx="432" cy="144"/>
            </a:xfrm>
            <a:prstGeom prst="line">
              <a:avLst/>
            </a:prstGeom>
            <a:noFill/>
            <a:ln w="381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grpSp>
      <p:sp>
        <p:nvSpPr>
          <p:cNvPr id="207" name="Text Box 204"/>
          <p:cNvSpPr txBox="1">
            <a:spLocks noChangeArrowheads="1"/>
          </p:cNvSpPr>
          <p:nvPr/>
        </p:nvSpPr>
        <p:spPr bwMode="auto">
          <a:xfrm>
            <a:off x="5264150" y="5491013"/>
            <a:ext cx="533400" cy="366713"/>
          </a:xfrm>
          <a:prstGeom prst="rect">
            <a:avLst/>
          </a:prstGeom>
          <a:noFill/>
          <a:ln w="19050">
            <a:noFill/>
            <a:miter lim="800000"/>
            <a:headEnd/>
            <a:tailEnd/>
          </a:ln>
          <a:effectLst/>
        </p:spPr>
        <p:txBody>
          <a:bodyPr>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P1</a:t>
            </a:r>
          </a:p>
        </p:txBody>
      </p:sp>
      <p:grpSp>
        <p:nvGrpSpPr>
          <p:cNvPr id="208" name="Group 205"/>
          <p:cNvGrpSpPr>
            <a:grpSpLocks/>
          </p:cNvGrpSpPr>
          <p:nvPr/>
        </p:nvGrpSpPr>
        <p:grpSpPr bwMode="auto">
          <a:xfrm>
            <a:off x="1377950" y="2438251"/>
            <a:ext cx="846138" cy="366712"/>
            <a:chOff x="672" y="1437"/>
            <a:chExt cx="533" cy="231"/>
          </a:xfrm>
        </p:grpSpPr>
        <p:grpSp>
          <p:nvGrpSpPr>
            <p:cNvPr id="209" name="Group 206"/>
            <p:cNvGrpSpPr>
              <a:grpSpLocks/>
            </p:cNvGrpSpPr>
            <p:nvPr/>
          </p:nvGrpSpPr>
          <p:grpSpPr bwMode="auto">
            <a:xfrm>
              <a:off x="672" y="1488"/>
              <a:ext cx="288" cy="144"/>
              <a:chOff x="3168" y="912"/>
              <a:chExt cx="432" cy="144"/>
            </a:xfrm>
          </p:grpSpPr>
          <p:sp>
            <p:nvSpPr>
              <p:cNvPr id="211" name="Line 207"/>
              <p:cNvSpPr>
                <a:spLocks noChangeShapeType="1"/>
              </p:cNvSpPr>
              <p:nvPr/>
            </p:nvSpPr>
            <p:spPr bwMode="auto">
              <a:xfrm>
                <a:off x="3168" y="912"/>
                <a:ext cx="432" cy="144"/>
              </a:xfrm>
              <a:prstGeom prst="line">
                <a:avLst/>
              </a:prstGeom>
              <a:noFill/>
              <a:ln w="381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212" name="Line 208"/>
              <p:cNvSpPr>
                <a:spLocks noChangeShapeType="1"/>
              </p:cNvSpPr>
              <p:nvPr/>
            </p:nvSpPr>
            <p:spPr bwMode="auto">
              <a:xfrm flipV="1">
                <a:off x="3168" y="912"/>
                <a:ext cx="432" cy="144"/>
              </a:xfrm>
              <a:prstGeom prst="line">
                <a:avLst/>
              </a:prstGeom>
              <a:noFill/>
              <a:ln w="381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grpSp>
        <p:sp>
          <p:nvSpPr>
            <p:cNvPr id="210" name="Text Box 209"/>
            <p:cNvSpPr txBox="1">
              <a:spLocks noChangeArrowheads="1"/>
            </p:cNvSpPr>
            <p:nvPr/>
          </p:nvSpPr>
          <p:spPr bwMode="auto">
            <a:xfrm>
              <a:off x="911" y="1437"/>
              <a:ext cx="294"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P2</a:t>
              </a:r>
            </a:p>
          </p:txBody>
        </p:sp>
      </p:grpSp>
      <p:sp>
        <p:nvSpPr>
          <p:cNvPr id="213" name="Text Box 210"/>
          <p:cNvSpPr txBox="1">
            <a:spLocks noChangeArrowheads="1"/>
          </p:cNvSpPr>
          <p:nvPr/>
        </p:nvSpPr>
        <p:spPr bwMode="auto">
          <a:xfrm>
            <a:off x="539750" y="5491013"/>
            <a:ext cx="6324600" cy="366713"/>
          </a:xfrm>
          <a:prstGeom prst="rect">
            <a:avLst/>
          </a:prstGeom>
          <a:noFill/>
          <a:ln w="19050">
            <a:noFill/>
            <a:miter lim="800000"/>
            <a:headEnd/>
            <a:tailEnd/>
          </a:ln>
          <a:effectLst/>
        </p:spPr>
        <p:txBody>
          <a:bodyPr>
            <a:prstTxWarp prst="textNoShape">
              <a:avLst/>
            </a:prstTxWarp>
            <a:spAutoFit/>
          </a:bodyPr>
          <a:lstStyle/>
          <a:p>
            <a:pPr eaLnBrk="1" hangingPunct="1">
              <a:spcBef>
                <a:spcPct val="0"/>
              </a:spcBef>
            </a:pPr>
            <a:r>
              <a:rPr lang="en-US" sz="1800" dirty="0" err="1">
                <a:solidFill>
                  <a:prstClr val="black"/>
                </a:solidFill>
                <a:latin typeface="Verdana" charset="0"/>
                <a:ea typeface="ＭＳ Ｐゴシック"/>
                <a:cs typeface="ＭＳ Ｐゴシック"/>
              </a:rPr>
              <a:t>x</a:t>
            </a:r>
            <a:r>
              <a:rPr lang="en-US" sz="1800" dirty="0">
                <a:solidFill>
                  <a:prstClr val="black"/>
                </a:solidFill>
                <a:latin typeface="Verdana" charset="0"/>
                <a:ea typeface="ＭＳ Ｐゴシック"/>
                <a:cs typeface="ＭＳ Ｐゴシック"/>
              </a:rPr>
              <a:t>          add         P1            P3      x3                P2</a:t>
            </a:r>
          </a:p>
        </p:txBody>
      </p:sp>
      <p:sp>
        <p:nvSpPr>
          <p:cNvPr id="214" name="Text Box 211"/>
          <p:cNvSpPr txBox="1">
            <a:spLocks noChangeArrowheads="1"/>
          </p:cNvSpPr>
          <p:nvPr/>
        </p:nvSpPr>
        <p:spPr bwMode="auto">
          <a:xfrm>
            <a:off x="539750" y="5719613"/>
            <a:ext cx="6324600" cy="366713"/>
          </a:xfrm>
          <a:prstGeom prst="rect">
            <a:avLst/>
          </a:prstGeom>
          <a:noFill/>
          <a:ln w="19050">
            <a:noFill/>
            <a:miter lim="800000"/>
            <a:headEnd/>
            <a:tailEnd/>
          </a:ln>
          <a:effectLst/>
        </p:spPr>
        <p:txBody>
          <a:bodyPr>
            <a:prstTxWarp prst="textNoShape">
              <a:avLst/>
            </a:prstTxWarp>
            <a:spAutoFit/>
          </a:bodyPr>
          <a:lstStyle/>
          <a:p>
            <a:pPr eaLnBrk="1" hangingPunct="1">
              <a:spcBef>
                <a:spcPct val="0"/>
              </a:spcBef>
            </a:pPr>
            <a:r>
              <a:rPr lang="en-US" sz="1800" dirty="0" err="1">
                <a:solidFill>
                  <a:prstClr val="black"/>
                </a:solidFill>
                <a:latin typeface="Verdana" charset="0"/>
                <a:ea typeface="ＭＳ Ｐゴシック"/>
                <a:cs typeface="ＭＳ Ｐゴシック"/>
              </a:rPr>
              <a:t>x</a:t>
            </a:r>
            <a:r>
              <a:rPr lang="en-US" sz="1800" dirty="0">
                <a:solidFill>
                  <a:prstClr val="black"/>
                </a:solidFill>
                <a:latin typeface="Verdana" charset="0"/>
                <a:ea typeface="ＭＳ Ｐゴシック"/>
                <a:cs typeface="ＭＳ Ｐゴシック"/>
              </a:rPr>
              <a:t>          ld           P0                       x6                P4</a:t>
            </a:r>
          </a:p>
        </p:txBody>
      </p:sp>
      <p:sp>
        <p:nvSpPr>
          <p:cNvPr id="215" name="Text Box 212"/>
          <p:cNvSpPr txBox="1">
            <a:spLocks noChangeArrowheads="1"/>
          </p:cNvSpPr>
          <p:nvPr/>
        </p:nvSpPr>
        <p:spPr bwMode="auto">
          <a:xfrm>
            <a:off x="5264150" y="5719613"/>
            <a:ext cx="533400" cy="366713"/>
          </a:xfrm>
          <a:prstGeom prst="rect">
            <a:avLst/>
          </a:prstGeom>
          <a:noFill/>
          <a:ln w="19050">
            <a:noFill/>
            <a:miter lim="800000"/>
            <a:headEnd/>
            <a:tailEnd/>
          </a:ln>
          <a:effectLst/>
        </p:spPr>
        <p:txBody>
          <a:bodyPr>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P3</a:t>
            </a:r>
          </a:p>
        </p:txBody>
      </p:sp>
      <p:grpSp>
        <p:nvGrpSpPr>
          <p:cNvPr id="216" name="Group 213"/>
          <p:cNvGrpSpPr>
            <a:grpSpLocks/>
          </p:cNvGrpSpPr>
          <p:nvPr/>
        </p:nvGrpSpPr>
        <p:grpSpPr bwMode="auto">
          <a:xfrm>
            <a:off x="5340350" y="2290613"/>
            <a:ext cx="685800" cy="228600"/>
            <a:chOff x="3168" y="912"/>
            <a:chExt cx="432" cy="144"/>
          </a:xfrm>
        </p:grpSpPr>
        <p:sp>
          <p:nvSpPr>
            <p:cNvPr id="217" name="Line 214"/>
            <p:cNvSpPr>
              <a:spLocks noChangeShapeType="1"/>
            </p:cNvSpPr>
            <p:nvPr/>
          </p:nvSpPr>
          <p:spPr bwMode="auto">
            <a:xfrm>
              <a:off x="3168" y="912"/>
              <a:ext cx="432" cy="144"/>
            </a:xfrm>
            <a:prstGeom prst="line">
              <a:avLst/>
            </a:prstGeom>
            <a:noFill/>
            <a:ln w="381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218" name="Line 215"/>
            <p:cNvSpPr>
              <a:spLocks noChangeShapeType="1"/>
            </p:cNvSpPr>
            <p:nvPr/>
          </p:nvSpPr>
          <p:spPr bwMode="auto">
            <a:xfrm flipV="1">
              <a:off x="3168" y="912"/>
              <a:ext cx="432" cy="144"/>
            </a:xfrm>
            <a:prstGeom prst="line">
              <a:avLst/>
            </a:prstGeom>
            <a:noFill/>
            <a:ln w="381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grpSp>
      <p:grpSp>
        <p:nvGrpSpPr>
          <p:cNvPr id="219" name="Group 216"/>
          <p:cNvGrpSpPr>
            <a:grpSpLocks/>
          </p:cNvGrpSpPr>
          <p:nvPr/>
        </p:nvGrpSpPr>
        <p:grpSpPr bwMode="auto">
          <a:xfrm>
            <a:off x="1377950" y="3124051"/>
            <a:ext cx="846138" cy="366712"/>
            <a:chOff x="672" y="1869"/>
            <a:chExt cx="533" cy="231"/>
          </a:xfrm>
        </p:grpSpPr>
        <p:grpSp>
          <p:nvGrpSpPr>
            <p:cNvPr id="220" name="Group 217"/>
            <p:cNvGrpSpPr>
              <a:grpSpLocks/>
            </p:cNvGrpSpPr>
            <p:nvPr/>
          </p:nvGrpSpPr>
          <p:grpSpPr bwMode="auto">
            <a:xfrm>
              <a:off x="672" y="1920"/>
              <a:ext cx="288" cy="144"/>
              <a:chOff x="3168" y="912"/>
              <a:chExt cx="432" cy="144"/>
            </a:xfrm>
          </p:grpSpPr>
          <p:sp>
            <p:nvSpPr>
              <p:cNvPr id="222" name="Line 218"/>
              <p:cNvSpPr>
                <a:spLocks noChangeShapeType="1"/>
              </p:cNvSpPr>
              <p:nvPr/>
            </p:nvSpPr>
            <p:spPr bwMode="auto">
              <a:xfrm>
                <a:off x="3168" y="912"/>
                <a:ext cx="432" cy="144"/>
              </a:xfrm>
              <a:prstGeom prst="line">
                <a:avLst/>
              </a:prstGeom>
              <a:noFill/>
              <a:ln w="381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223" name="Line 219"/>
              <p:cNvSpPr>
                <a:spLocks noChangeShapeType="1"/>
              </p:cNvSpPr>
              <p:nvPr/>
            </p:nvSpPr>
            <p:spPr bwMode="auto">
              <a:xfrm flipV="1">
                <a:off x="3168" y="912"/>
                <a:ext cx="432" cy="144"/>
              </a:xfrm>
              <a:prstGeom prst="line">
                <a:avLst/>
              </a:prstGeom>
              <a:noFill/>
              <a:ln w="381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grpSp>
        <p:sp>
          <p:nvSpPr>
            <p:cNvPr id="221" name="Text Box 220"/>
            <p:cNvSpPr txBox="1">
              <a:spLocks noChangeArrowheads="1"/>
            </p:cNvSpPr>
            <p:nvPr/>
          </p:nvSpPr>
          <p:spPr bwMode="auto">
            <a:xfrm>
              <a:off x="911" y="1869"/>
              <a:ext cx="294"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P4</a:t>
              </a:r>
            </a:p>
          </p:txBody>
        </p:sp>
      </p:grpSp>
      <p:grpSp>
        <p:nvGrpSpPr>
          <p:cNvPr id="224" name="Group 221"/>
          <p:cNvGrpSpPr>
            <a:grpSpLocks/>
          </p:cNvGrpSpPr>
          <p:nvPr/>
        </p:nvGrpSpPr>
        <p:grpSpPr bwMode="auto">
          <a:xfrm>
            <a:off x="5340350" y="2519213"/>
            <a:ext cx="685800" cy="228600"/>
            <a:chOff x="3168" y="912"/>
            <a:chExt cx="432" cy="144"/>
          </a:xfrm>
        </p:grpSpPr>
        <p:sp>
          <p:nvSpPr>
            <p:cNvPr id="225" name="Line 222"/>
            <p:cNvSpPr>
              <a:spLocks noChangeShapeType="1"/>
            </p:cNvSpPr>
            <p:nvPr/>
          </p:nvSpPr>
          <p:spPr bwMode="auto">
            <a:xfrm>
              <a:off x="3168" y="912"/>
              <a:ext cx="432" cy="144"/>
            </a:xfrm>
            <a:prstGeom prst="line">
              <a:avLst/>
            </a:prstGeom>
            <a:noFill/>
            <a:ln w="381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226" name="Line 223"/>
            <p:cNvSpPr>
              <a:spLocks noChangeShapeType="1"/>
            </p:cNvSpPr>
            <p:nvPr/>
          </p:nvSpPr>
          <p:spPr bwMode="auto">
            <a:xfrm flipV="1">
              <a:off x="3168" y="912"/>
              <a:ext cx="432" cy="144"/>
            </a:xfrm>
            <a:prstGeom prst="line">
              <a:avLst/>
            </a:prstGeom>
            <a:noFill/>
            <a:ln w="38100">
              <a:solidFill>
                <a:schemeClr val="tx1"/>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grpSp>
      <p:grpSp>
        <p:nvGrpSpPr>
          <p:cNvPr id="227" name="Group 224"/>
          <p:cNvGrpSpPr>
            <a:grpSpLocks/>
          </p:cNvGrpSpPr>
          <p:nvPr/>
        </p:nvGrpSpPr>
        <p:grpSpPr bwMode="auto">
          <a:xfrm>
            <a:off x="6940550" y="4805213"/>
            <a:ext cx="2051050" cy="701675"/>
            <a:chOff x="4176" y="2928"/>
            <a:chExt cx="1292" cy="442"/>
          </a:xfrm>
        </p:grpSpPr>
        <p:sp>
          <p:nvSpPr>
            <p:cNvPr id="228" name="Line 225"/>
            <p:cNvSpPr>
              <a:spLocks noChangeShapeType="1"/>
            </p:cNvSpPr>
            <p:nvPr/>
          </p:nvSpPr>
          <p:spPr bwMode="auto">
            <a:xfrm flipH="1">
              <a:off x="4176" y="3168"/>
              <a:ext cx="192" cy="0"/>
            </a:xfrm>
            <a:prstGeom prst="line">
              <a:avLst/>
            </a:prstGeom>
            <a:noFill/>
            <a:ln w="57150">
              <a:solidFill>
                <a:schemeClr val="hlink"/>
              </a:solidFill>
              <a:round/>
              <a:headEnd/>
              <a:tailEnd type="triangle" w="med" len="me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229" name="Text Box 226"/>
            <p:cNvSpPr txBox="1">
              <a:spLocks noChangeArrowheads="1"/>
            </p:cNvSpPr>
            <p:nvPr/>
          </p:nvSpPr>
          <p:spPr bwMode="auto">
            <a:xfrm>
              <a:off x="4272" y="2928"/>
              <a:ext cx="1196" cy="442"/>
            </a:xfrm>
            <a:prstGeom prst="rect">
              <a:avLst/>
            </a:prstGeom>
            <a:noFill/>
            <a:ln w="19050">
              <a:noFill/>
              <a:miter lim="800000"/>
              <a:headEnd/>
              <a:tailEnd/>
            </a:ln>
            <a:effectLst/>
          </p:spPr>
          <p:txBody>
            <a:bodyPr>
              <a:prstTxWarp prst="textNoShape">
                <a:avLst/>
              </a:prstTxWarp>
              <a:spAutoFit/>
            </a:bodyPr>
            <a:lstStyle/>
            <a:p>
              <a:pPr eaLnBrk="1" hangingPunct="1">
                <a:spcBef>
                  <a:spcPct val="0"/>
                </a:spcBef>
              </a:pPr>
              <a:r>
                <a:rPr lang="en-US" sz="2000">
                  <a:solidFill>
                    <a:srgbClr val="7030A0"/>
                  </a:solidFill>
                  <a:latin typeface="Verdana" charset="0"/>
                  <a:ea typeface="ＭＳ Ｐゴシック"/>
                  <a:cs typeface="ＭＳ Ｐゴシック"/>
                </a:rPr>
                <a:t>Execute &amp; Commit</a:t>
              </a:r>
            </a:p>
          </p:txBody>
        </p:sp>
      </p:grpSp>
      <p:grpSp>
        <p:nvGrpSpPr>
          <p:cNvPr id="230" name="Group 227"/>
          <p:cNvGrpSpPr>
            <a:grpSpLocks/>
          </p:cNvGrpSpPr>
          <p:nvPr/>
        </p:nvGrpSpPr>
        <p:grpSpPr bwMode="auto">
          <a:xfrm>
            <a:off x="2138363" y="1523851"/>
            <a:ext cx="2773362" cy="4587875"/>
            <a:chOff x="1151" y="861"/>
            <a:chExt cx="1747" cy="2890"/>
          </a:xfrm>
        </p:grpSpPr>
        <p:sp>
          <p:nvSpPr>
            <p:cNvPr id="231" name="Text Box 228"/>
            <p:cNvSpPr txBox="1">
              <a:spLocks noChangeArrowheads="1"/>
            </p:cNvSpPr>
            <p:nvPr/>
          </p:nvSpPr>
          <p:spPr bwMode="auto">
            <a:xfrm>
              <a:off x="1151" y="3069"/>
              <a:ext cx="216" cy="250"/>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2000">
                  <a:solidFill>
                    <a:prstClr val="black"/>
                  </a:solidFill>
                  <a:latin typeface="Verdana" charset="0"/>
                  <a:ea typeface="ＭＳ Ｐゴシック"/>
                  <a:cs typeface="ＭＳ Ｐゴシック"/>
                </a:rPr>
                <a:t>p</a:t>
              </a:r>
            </a:p>
          </p:txBody>
        </p:sp>
        <p:sp>
          <p:nvSpPr>
            <p:cNvPr id="232" name="Text Box 229"/>
            <p:cNvSpPr txBox="1">
              <a:spLocks noChangeArrowheads="1"/>
            </p:cNvSpPr>
            <p:nvPr/>
          </p:nvSpPr>
          <p:spPr bwMode="auto">
            <a:xfrm>
              <a:off x="1151" y="3501"/>
              <a:ext cx="216" cy="250"/>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2000">
                  <a:solidFill>
                    <a:prstClr val="black"/>
                  </a:solidFill>
                  <a:latin typeface="Verdana" charset="0"/>
                  <a:ea typeface="ＭＳ Ｐゴシック"/>
                  <a:cs typeface="ＭＳ Ｐゴシック"/>
                </a:rPr>
                <a:t>p</a:t>
              </a:r>
            </a:p>
          </p:txBody>
        </p:sp>
        <p:sp>
          <p:nvSpPr>
            <p:cNvPr id="233" name="Text Box 230"/>
            <p:cNvSpPr txBox="1">
              <a:spLocks noChangeArrowheads="1"/>
            </p:cNvSpPr>
            <p:nvPr/>
          </p:nvSpPr>
          <p:spPr bwMode="auto">
            <a:xfrm>
              <a:off x="2692" y="877"/>
              <a:ext cx="206"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a:solidFill>
                    <a:prstClr val="black"/>
                  </a:solidFill>
                  <a:latin typeface="Verdana" charset="0"/>
                  <a:ea typeface="ＭＳ Ｐゴシック"/>
                  <a:cs typeface="ＭＳ Ｐゴシック"/>
                </a:rPr>
                <a:t>p</a:t>
              </a:r>
            </a:p>
          </p:txBody>
        </p:sp>
        <p:sp>
          <p:nvSpPr>
            <p:cNvPr id="234" name="Text Box 231"/>
            <p:cNvSpPr txBox="1">
              <a:spLocks noChangeArrowheads="1"/>
            </p:cNvSpPr>
            <p:nvPr/>
          </p:nvSpPr>
          <p:spPr bwMode="auto">
            <a:xfrm>
              <a:off x="1787" y="861"/>
              <a:ext cx="543"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dirty="0">
                  <a:solidFill>
                    <a:prstClr val="black"/>
                  </a:solidFill>
                  <a:latin typeface="Verdana" charset="0"/>
                  <a:ea typeface="ＭＳ Ｐゴシック"/>
                  <a:cs typeface="ＭＳ Ｐゴシック"/>
                </a:rPr>
                <a:t>&lt;x1&gt;</a:t>
              </a:r>
            </a:p>
          </p:txBody>
        </p:sp>
      </p:grpSp>
      <p:sp>
        <p:nvSpPr>
          <p:cNvPr id="235" name="Text Box 232"/>
          <p:cNvSpPr txBox="1">
            <a:spLocks noChangeArrowheads="1"/>
          </p:cNvSpPr>
          <p:nvPr/>
        </p:nvSpPr>
        <p:spPr bwMode="auto">
          <a:xfrm>
            <a:off x="5416550" y="2671613"/>
            <a:ext cx="533400" cy="396875"/>
          </a:xfrm>
          <a:prstGeom prst="rect">
            <a:avLst/>
          </a:prstGeom>
          <a:noFill/>
          <a:ln w="19050">
            <a:noFill/>
            <a:miter lim="800000"/>
            <a:headEnd/>
            <a:tailEnd/>
          </a:ln>
          <a:effectLst/>
        </p:spPr>
        <p:txBody>
          <a:bodyPr>
            <a:prstTxWarp prst="textNoShape">
              <a:avLst/>
            </a:prstTxWarp>
            <a:spAutoFit/>
          </a:bodyPr>
          <a:lstStyle/>
          <a:p>
            <a:pPr eaLnBrk="1" hangingPunct="1">
              <a:spcBef>
                <a:spcPct val="0"/>
              </a:spcBef>
            </a:pPr>
            <a:r>
              <a:rPr lang="en-US" sz="2000">
                <a:solidFill>
                  <a:prstClr val="black"/>
                </a:solidFill>
                <a:latin typeface="Verdana" charset="0"/>
                <a:ea typeface="ＭＳ Ｐゴシック"/>
                <a:cs typeface="ＭＳ Ｐゴシック"/>
              </a:rPr>
              <a:t>P8</a:t>
            </a:r>
          </a:p>
        </p:txBody>
      </p:sp>
      <p:sp>
        <p:nvSpPr>
          <p:cNvPr id="236" name="Text Box 233"/>
          <p:cNvSpPr txBox="1">
            <a:spLocks noChangeArrowheads="1"/>
          </p:cNvSpPr>
          <p:nvPr/>
        </p:nvSpPr>
        <p:spPr bwMode="auto">
          <a:xfrm>
            <a:off x="996950" y="5033813"/>
            <a:ext cx="304800" cy="366713"/>
          </a:xfrm>
          <a:prstGeom prst="rect">
            <a:avLst/>
          </a:prstGeom>
          <a:noFill/>
          <a:ln w="19050">
            <a:noFill/>
            <a:miter lim="800000"/>
            <a:headEnd/>
            <a:tailEnd/>
          </a:ln>
          <a:effectLst/>
        </p:spPr>
        <p:txBody>
          <a:bodyPr>
            <a:prstTxWarp prst="textNoShape">
              <a:avLst/>
            </a:prstTxWarp>
            <a:spAutoFit/>
          </a:bodyPr>
          <a:lstStyle/>
          <a:p>
            <a:pPr eaLnBrk="1" hangingPunct="1">
              <a:spcBef>
                <a:spcPct val="0"/>
              </a:spcBef>
            </a:pPr>
            <a:r>
              <a:rPr lang="en-US" sz="1800">
                <a:solidFill>
                  <a:srgbClr val="7030A0"/>
                </a:solidFill>
                <a:latin typeface="Verdana" charset="0"/>
                <a:ea typeface="ＭＳ Ｐゴシック"/>
                <a:cs typeface="ＭＳ Ｐゴシック"/>
              </a:rPr>
              <a:t>x</a:t>
            </a:r>
          </a:p>
        </p:txBody>
      </p:sp>
      <p:grpSp>
        <p:nvGrpSpPr>
          <p:cNvPr id="237" name="Group 234"/>
          <p:cNvGrpSpPr>
            <a:grpSpLocks/>
          </p:cNvGrpSpPr>
          <p:nvPr/>
        </p:nvGrpSpPr>
        <p:grpSpPr bwMode="auto">
          <a:xfrm>
            <a:off x="2444750" y="1985813"/>
            <a:ext cx="3733800" cy="3733800"/>
            <a:chOff x="1344" y="1152"/>
            <a:chExt cx="2352" cy="2352"/>
          </a:xfrm>
        </p:grpSpPr>
        <p:sp>
          <p:nvSpPr>
            <p:cNvPr id="238" name="Line 235"/>
            <p:cNvSpPr>
              <a:spLocks noChangeShapeType="1"/>
            </p:cNvSpPr>
            <p:nvPr/>
          </p:nvSpPr>
          <p:spPr bwMode="auto">
            <a:xfrm flipH="1">
              <a:off x="1344" y="3216"/>
              <a:ext cx="2352" cy="288"/>
            </a:xfrm>
            <a:prstGeom prst="line">
              <a:avLst/>
            </a:prstGeom>
            <a:noFill/>
            <a:ln w="19050">
              <a:solidFill>
                <a:schemeClr val="hlink"/>
              </a:solidFill>
              <a:round/>
              <a:headEnd/>
              <a:tailEnd type="triangle" w="med" len="me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239" name="Line 236"/>
            <p:cNvSpPr>
              <a:spLocks noChangeShapeType="1"/>
            </p:cNvSpPr>
            <p:nvPr/>
          </p:nvSpPr>
          <p:spPr bwMode="auto">
            <a:xfrm flipH="1" flipV="1">
              <a:off x="2784" y="1152"/>
              <a:ext cx="912" cy="2016"/>
            </a:xfrm>
            <a:prstGeom prst="line">
              <a:avLst/>
            </a:prstGeom>
            <a:noFill/>
            <a:ln w="19050">
              <a:solidFill>
                <a:schemeClr val="hlink"/>
              </a:solidFill>
              <a:round/>
              <a:headEnd/>
              <a:tailEnd type="triangle" w="med" len="me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grpSp>
      <p:grpSp>
        <p:nvGrpSpPr>
          <p:cNvPr id="240" name="Group 237"/>
          <p:cNvGrpSpPr>
            <a:grpSpLocks/>
          </p:cNvGrpSpPr>
          <p:nvPr/>
        </p:nvGrpSpPr>
        <p:grpSpPr bwMode="auto">
          <a:xfrm>
            <a:off x="2138363" y="1752451"/>
            <a:ext cx="2765425" cy="4130675"/>
            <a:chOff x="1151" y="1005"/>
            <a:chExt cx="1742" cy="2602"/>
          </a:xfrm>
        </p:grpSpPr>
        <p:sp>
          <p:nvSpPr>
            <p:cNvPr id="241" name="Text Box 238"/>
            <p:cNvSpPr txBox="1">
              <a:spLocks noChangeArrowheads="1"/>
            </p:cNvSpPr>
            <p:nvPr/>
          </p:nvSpPr>
          <p:spPr bwMode="auto">
            <a:xfrm>
              <a:off x="1151" y="3357"/>
              <a:ext cx="216" cy="250"/>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2000">
                  <a:solidFill>
                    <a:srgbClr val="7030A0"/>
                  </a:solidFill>
                  <a:latin typeface="Verdana" charset="0"/>
                  <a:ea typeface="ＭＳ Ｐゴシック"/>
                  <a:cs typeface="ＭＳ Ｐゴシック"/>
                </a:rPr>
                <a:t>p</a:t>
              </a:r>
            </a:p>
          </p:txBody>
        </p:sp>
        <p:sp>
          <p:nvSpPr>
            <p:cNvPr id="242" name="Text Box 239"/>
            <p:cNvSpPr txBox="1">
              <a:spLocks noChangeArrowheads="1"/>
            </p:cNvSpPr>
            <p:nvPr/>
          </p:nvSpPr>
          <p:spPr bwMode="auto">
            <a:xfrm>
              <a:off x="2687" y="1005"/>
              <a:ext cx="206"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a:solidFill>
                    <a:srgbClr val="7030A0"/>
                  </a:solidFill>
                  <a:latin typeface="Verdana" charset="0"/>
                  <a:ea typeface="ＭＳ Ｐゴシック"/>
                  <a:cs typeface="ＭＳ Ｐゴシック"/>
                </a:rPr>
                <a:t>p</a:t>
              </a:r>
            </a:p>
          </p:txBody>
        </p:sp>
        <p:sp>
          <p:nvSpPr>
            <p:cNvPr id="243" name="Text Box 240"/>
            <p:cNvSpPr txBox="1">
              <a:spLocks noChangeArrowheads="1"/>
            </p:cNvSpPr>
            <p:nvPr/>
          </p:nvSpPr>
          <p:spPr bwMode="auto">
            <a:xfrm>
              <a:off x="1787" y="1005"/>
              <a:ext cx="543" cy="231"/>
            </a:xfrm>
            <a:prstGeom prst="rect">
              <a:avLst/>
            </a:prstGeom>
            <a:noFill/>
            <a:ln w="19050">
              <a:noFill/>
              <a:miter lim="800000"/>
              <a:headEnd/>
              <a:tailEnd/>
            </a:ln>
            <a:effectLst/>
          </p:spPr>
          <p:txBody>
            <a:bodyPr wrap="none">
              <a:prstTxWarp prst="textNoShape">
                <a:avLst/>
              </a:prstTxWarp>
              <a:spAutoFit/>
            </a:bodyPr>
            <a:lstStyle/>
            <a:p>
              <a:pPr eaLnBrk="1" hangingPunct="1">
                <a:spcBef>
                  <a:spcPct val="0"/>
                </a:spcBef>
              </a:pPr>
              <a:r>
                <a:rPr lang="en-US" sz="1800" dirty="0">
                  <a:solidFill>
                    <a:srgbClr val="7030A0"/>
                  </a:solidFill>
                  <a:latin typeface="Verdana" charset="0"/>
                  <a:ea typeface="ＭＳ Ｐゴシック"/>
                  <a:cs typeface="ＭＳ Ｐゴシック"/>
                </a:rPr>
                <a:t>&lt;x3&gt;</a:t>
              </a:r>
            </a:p>
          </p:txBody>
        </p:sp>
      </p:grpSp>
      <p:sp>
        <p:nvSpPr>
          <p:cNvPr id="244" name="Line 241"/>
          <p:cNvSpPr>
            <a:spLocks noChangeShapeType="1"/>
          </p:cNvSpPr>
          <p:nvPr/>
        </p:nvSpPr>
        <p:spPr bwMode="auto">
          <a:xfrm flipH="1" flipV="1">
            <a:off x="4730750" y="3433613"/>
            <a:ext cx="609600" cy="1752600"/>
          </a:xfrm>
          <a:prstGeom prst="line">
            <a:avLst/>
          </a:prstGeom>
          <a:noFill/>
          <a:ln w="19050">
            <a:solidFill>
              <a:schemeClr val="hlink"/>
            </a:solidFill>
            <a:round/>
            <a:headEnd/>
            <a:tailEnd type="triangle" w="med" len="me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grpSp>
        <p:nvGrpSpPr>
          <p:cNvPr id="245" name="Group 242"/>
          <p:cNvGrpSpPr>
            <a:grpSpLocks/>
          </p:cNvGrpSpPr>
          <p:nvPr/>
        </p:nvGrpSpPr>
        <p:grpSpPr bwMode="auto">
          <a:xfrm>
            <a:off x="3206750" y="3205013"/>
            <a:ext cx="1676400" cy="228600"/>
            <a:chOff x="3168" y="912"/>
            <a:chExt cx="432" cy="144"/>
          </a:xfrm>
        </p:grpSpPr>
        <p:sp>
          <p:nvSpPr>
            <p:cNvPr id="246" name="Line 243"/>
            <p:cNvSpPr>
              <a:spLocks noChangeShapeType="1"/>
            </p:cNvSpPr>
            <p:nvPr/>
          </p:nvSpPr>
          <p:spPr bwMode="auto">
            <a:xfrm>
              <a:off x="3168" y="912"/>
              <a:ext cx="432" cy="144"/>
            </a:xfrm>
            <a:prstGeom prst="line">
              <a:avLst/>
            </a:prstGeom>
            <a:noFill/>
            <a:ln w="38100">
              <a:solidFill>
                <a:schemeClr val="hlink"/>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247" name="Line 244"/>
            <p:cNvSpPr>
              <a:spLocks noChangeShapeType="1"/>
            </p:cNvSpPr>
            <p:nvPr/>
          </p:nvSpPr>
          <p:spPr bwMode="auto">
            <a:xfrm flipV="1">
              <a:off x="3168" y="912"/>
              <a:ext cx="432" cy="144"/>
            </a:xfrm>
            <a:prstGeom prst="line">
              <a:avLst/>
            </a:prstGeom>
            <a:noFill/>
            <a:ln w="38100">
              <a:solidFill>
                <a:schemeClr val="hlink"/>
              </a:solidFill>
              <a:round/>
              <a:headEnd/>
              <a:tailEn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grpSp>
      <p:sp>
        <p:nvSpPr>
          <p:cNvPr id="248" name="Line 245"/>
          <p:cNvSpPr>
            <a:spLocks noChangeShapeType="1"/>
          </p:cNvSpPr>
          <p:nvPr/>
        </p:nvSpPr>
        <p:spPr bwMode="auto">
          <a:xfrm flipV="1">
            <a:off x="5492750" y="3205013"/>
            <a:ext cx="76200" cy="1905000"/>
          </a:xfrm>
          <a:prstGeom prst="line">
            <a:avLst/>
          </a:prstGeom>
          <a:noFill/>
          <a:ln w="19050">
            <a:solidFill>
              <a:schemeClr val="hlink"/>
            </a:solidFill>
            <a:round/>
            <a:headEnd/>
            <a:tailEnd type="triangle" w="med" len="med"/>
          </a:ln>
          <a:effectLst/>
        </p:spPr>
        <p:txBody>
          <a:bodyPr wrap="none" anchor="ctr">
            <a:prstTxWarp prst="textNoShape">
              <a:avLst/>
            </a:prstTxWarp>
          </a:bodyPr>
          <a:lstStyle/>
          <a:p>
            <a:pP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249" name="Text Box 246"/>
          <p:cNvSpPr txBox="1">
            <a:spLocks noChangeArrowheads="1"/>
          </p:cNvSpPr>
          <p:nvPr/>
        </p:nvSpPr>
        <p:spPr bwMode="auto">
          <a:xfrm>
            <a:off x="5416550" y="2900213"/>
            <a:ext cx="533400" cy="396875"/>
          </a:xfrm>
          <a:prstGeom prst="rect">
            <a:avLst/>
          </a:prstGeom>
          <a:noFill/>
          <a:ln w="19050">
            <a:noFill/>
            <a:miter lim="800000"/>
            <a:headEnd/>
            <a:tailEnd/>
          </a:ln>
          <a:effectLst/>
        </p:spPr>
        <p:txBody>
          <a:bodyPr>
            <a:prstTxWarp prst="textNoShape">
              <a:avLst/>
            </a:prstTxWarp>
            <a:spAutoFit/>
          </a:bodyPr>
          <a:lstStyle/>
          <a:p>
            <a:pPr eaLnBrk="1" hangingPunct="1">
              <a:spcBef>
                <a:spcPct val="0"/>
              </a:spcBef>
            </a:pPr>
            <a:r>
              <a:rPr lang="en-US" sz="2000">
                <a:solidFill>
                  <a:srgbClr val="7030A0"/>
                </a:solidFill>
                <a:latin typeface="Verdana" charset="0"/>
                <a:ea typeface="ＭＳ Ｐゴシック"/>
                <a:cs typeface="ＭＳ Ｐゴシック"/>
              </a:rPr>
              <a:t>P7</a:t>
            </a:r>
          </a:p>
        </p:txBody>
      </p:sp>
    </p:spTree>
    <p:extLst>
      <p:ext uri="{BB962C8B-B14F-4D97-AF65-F5344CB8AC3E}">
        <p14:creationId xmlns:p14="http://schemas.microsoft.com/office/powerpoint/2010/main" val="1997174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37"/>
                                        </p:tgtEl>
                                        <p:attrNameLst>
                                          <p:attrName>style.visibility</p:attrName>
                                        </p:attrNameLst>
                                      </p:cBhvr>
                                      <p:to>
                                        <p:strVal val="visible"/>
                                      </p:to>
                                    </p:set>
                                  </p:childTnLst>
                                  <p:subTnLst>
                                    <p:set>
                                      <p:cBhvr override="childStyle">
                                        <p:cTn dur="1" fill="hold" display="0" masterRel="nextClick" afterEffect="1"/>
                                        <p:tgtEl>
                                          <p:spTgt spid="237"/>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44"/>
                                        </p:tgtEl>
                                        <p:attrNameLst>
                                          <p:attrName>style.visibility</p:attrName>
                                        </p:attrNameLst>
                                      </p:cBhvr>
                                      <p:to>
                                        <p:strVal val="visible"/>
                                      </p:to>
                                    </p:set>
                                  </p:childTnLst>
                                  <p:subTnLst>
                                    <p:set>
                                      <p:cBhvr override="childStyle">
                                        <p:cTn dur="1" fill="hold" display="0" masterRel="nextClick" afterEffect="1"/>
                                        <p:tgtEl>
                                          <p:spTgt spid="244"/>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24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48"/>
                                        </p:tgtEl>
                                        <p:attrNameLst>
                                          <p:attrName>style.visibility</p:attrName>
                                        </p:attrNameLst>
                                      </p:cBhvr>
                                      <p:to>
                                        <p:strVal val="visible"/>
                                      </p:to>
                                    </p:set>
                                  </p:childTnLst>
                                  <p:subTnLst>
                                    <p:set>
                                      <p:cBhvr override="childStyle">
                                        <p:cTn dur="1" fill="hold" display="0" masterRel="nextClick" afterEffect="1"/>
                                        <p:tgtEl>
                                          <p:spTgt spid="248"/>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utoUpdateAnimBg="0"/>
      <p:bldP spid="236" grpId="0" autoUpdateAnimBg="0"/>
      <p:bldP spid="244" grpId="0" animBg="1"/>
      <p:bldP spid="248" grpId="0" animBg="1"/>
      <p:bldP spid="249" grpId="0" autoUpdateAnimBg="0"/>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152</a:t>
            </a:fld>
            <a:endParaRPr lang="en-US" altLang="en-US"/>
          </a:p>
        </p:txBody>
      </p:sp>
      <p:sp>
        <p:nvSpPr>
          <p:cNvPr id="45059" name="Text Box 2"/>
          <p:cNvSpPr txBox="1">
            <a:spLocks noChangeArrowheads="1"/>
          </p:cNvSpPr>
          <p:nvPr/>
        </p:nvSpPr>
        <p:spPr bwMode="auto">
          <a:xfrm>
            <a:off x="441324" y="396875"/>
            <a:ext cx="802534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In-Order versus Out-of-Order Phases</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1" name="Text Box 4"/>
          <p:cNvSpPr txBox="1">
            <a:spLocks noChangeArrowheads="1"/>
          </p:cNvSpPr>
          <p:nvPr/>
        </p:nvSpPr>
        <p:spPr bwMode="auto">
          <a:xfrm>
            <a:off x="381000" y="1266251"/>
            <a:ext cx="8487833"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
                <a:srgbClr val="CC0000"/>
              </a:buClr>
            </a:pPr>
            <a:r>
              <a:rPr lang="en-US" altLang="en-US" sz="2400" dirty="0">
                <a:latin typeface="Arial" panose="020B0604020202020204" pitchFamily="34" charset="0"/>
              </a:rPr>
              <a:t> Instruction fetch/decode/rename always in-order</a:t>
            </a:r>
          </a:p>
          <a:p>
            <a:pPr lvl="1">
              <a:spcBef>
                <a:spcPct val="0"/>
              </a:spcBef>
              <a:buClr>
                <a:srgbClr val="CC0000"/>
              </a:buClr>
            </a:pPr>
            <a:r>
              <a:rPr lang="en-US" altLang="en-US" sz="2000" dirty="0">
                <a:latin typeface="Arial" panose="020B0604020202020204" pitchFamily="34" charset="0"/>
              </a:rPr>
              <a:t>Need to parse ISA sequentially to get correct semantics</a:t>
            </a:r>
          </a:p>
          <a:p>
            <a:pPr lvl="1">
              <a:spcBef>
                <a:spcPct val="0"/>
              </a:spcBef>
              <a:buClr>
                <a:srgbClr val="CC0000"/>
              </a:buClr>
            </a:pPr>
            <a:r>
              <a:rPr lang="en-US" altLang="en-US" sz="2000" dirty="0">
                <a:latin typeface="Arial" panose="020B0604020202020204" pitchFamily="34" charset="0"/>
              </a:rPr>
              <a:t>Proposals for speculative OoO instruction fetch, e.g., </a:t>
            </a:r>
            <a:r>
              <a:rPr lang="en-US" altLang="en-US" sz="2000" dirty="0" err="1">
                <a:latin typeface="Arial" panose="020B0604020202020204" pitchFamily="34" charset="0"/>
              </a:rPr>
              <a:t>Multiscalar</a:t>
            </a:r>
            <a:r>
              <a:rPr lang="en-US" altLang="en-US" sz="2000" dirty="0">
                <a:latin typeface="Arial" panose="020B0604020202020204" pitchFamily="34" charset="0"/>
              </a:rPr>
              <a:t>.  Predict control flow and data dependencies across sequential program segments fetched/decoded/executed in parallel, fixup if prediction wrong</a:t>
            </a:r>
          </a:p>
          <a:p>
            <a:pPr>
              <a:spcBef>
                <a:spcPct val="0"/>
              </a:spcBef>
              <a:buClr>
                <a:srgbClr val="CC0000"/>
              </a:buClr>
            </a:pPr>
            <a:endParaRPr lang="en-US" altLang="en-US" sz="2400" dirty="0">
              <a:latin typeface="Arial" panose="020B0604020202020204" pitchFamily="34" charset="0"/>
            </a:endParaRPr>
          </a:p>
          <a:p>
            <a:pPr>
              <a:spcBef>
                <a:spcPct val="0"/>
              </a:spcBef>
              <a:buClr>
                <a:srgbClr val="CC0000"/>
              </a:buClr>
            </a:pPr>
            <a:r>
              <a:rPr lang="en-US" altLang="en-US" sz="2400" dirty="0">
                <a:latin typeface="Arial" panose="020B0604020202020204" pitchFamily="34" charset="0"/>
              </a:rPr>
              <a:t> Dispatch (place instruction into machine buffers to wait for issue) also always in-order</a:t>
            </a:r>
          </a:p>
          <a:p>
            <a:pPr lvl="1">
              <a:spcBef>
                <a:spcPct val="0"/>
              </a:spcBef>
              <a:buClr>
                <a:srgbClr val="CC0000"/>
              </a:buClr>
            </a:pPr>
            <a:r>
              <a:rPr lang="en-US" altLang="en-US" sz="2000" dirty="0">
                <a:latin typeface="Arial" panose="020B0604020202020204" pitchFamily="34" charset="0"/>
              </a:rPr>
              <a:t>Some use “Dispatch” to mean “Issue”, but not in these lectures</a:t>
            </a:r>
          </a:p>
          <a:p>
            <a:pPr>
              <a:spcBef>
                <a:spcPct val="0"/>
              </a:spcBef>
              <a:buClr>
                <a:srgbClr val="CC0000"/>
              </a:buClr>
            </a:pPr>
            <a:endParaRPr lang="en-US" altLang="en-US" sz="2400" dirty="0">
              <a:latin typeface="Arial" panose="020B0604020202020204" pitchFamily="34" charset="0"/>
            </a:endParaRPr>
          </a:p>
          <a:p>
            <a:pPr>
              <a:spcBef>
                <a:spcPct val="0"/>
              </a:spcBef>
              <a:buClr>
                <a:srgbClr val="CC0000"/>
              </a:buClr>
            </a:pPr>
            <a:endParaRPr lang="en-US" altLang="en-US" sz="2400" dirty="0">
              <a:latin typeface="Arial" panose="020B0604020202020204" pitchFamily="34" charset="0"/>
            </a:endParaRPr>
          </a:p>
        </p:txBody>
      </p:sp>
    </p:spTree>
    <p:extLst>
      <p:ext uri="{BB962C8B-B14F-4D97-AF65-F5344CB8AC3E}">
        <p14:creationId xmlns:p14="http://schemas.microsoft.com/office/powerpoint/2010/main" val="3374658620"/>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153</a:t>
            </a:fld>
            <a:endParaRPr lang="en-US" altLang="en-US"/>
          </a:p>
        </p:txBody>
      </p:sp>
      <p:sp>
        <p:nvSpPr>
          <p:cNvPr id="45059" name="Text Box 2"/>
          <p:cNvSpPr txBox="1">
            <a:spLocks noChangeArrowheads="1"/>
          </p:cNvSpPr>
          <p:nvPr/>
        </p:nvSpPr>
        <p:spPr bwMode="auto">
          <a:xfrm>
            <a:off x="441324" y="396875"/>
            <a:ext cx="802534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In-Order Versus Out-of-Order Issue</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1" name="Text Box 4"/>
          <p:cNvSpPr txBox="1">
            <a:spLocks noChangeArrowheads="1"/>
          </p:cNvSpPr>
          <p:nvPr/>
        </p:nvSpPr>
        <p:spPr bwMode="auto">
          <a:xfrm>
            <a:off x="381000" y="1266251"/>
            <a:ext cx="8487833" cy="4462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
                <a:srgbClr val="CC0000"/>
              </a:buClr>
            </a:pPr>
            <a:r>
              <a:rPr lang="en-US" altLang="en-US" sz="2400" dirty="0">
                <a:latin typeface="Arial" panose="020B0604020202020204" pitchFamily="34" charset="0"/>
              </a:rPr>
              <a:t> In-order issue:</a:t>
            </a:r>
          </a:p>
          <a:p>
            <a:pPr lvl="1">
              <a:spcBef>
                <a:spcPct val="0"/>
              </a:spcBef>
              <a:buClr>
                <a:srgbClr val="CC0000"/>
              </a:buClr>
            </a:pPr>
            <a:r>
              <a:rPr lang="en-US" altLang="en-US" sz="2000" dirty="0">
                <a:latin typeface="Arial" panose="020B0604020202020204" pitchFamily="34" charset="0"/>
              </a:rPr>
              <a:t>Issue stalls on RAW dependencies or structural hazards, or possibly WAR/WAW hazards</a:t>
            </a:r>
          </a:p>
          <a:p>
            <a:pPr lvl="1">
              <a:spcBef>
                <a:spcPct val="0"/>
              </a:spcBef>
              <a:buClr>
                <a:srgbClr val="CC0000"/>
              </a:buClr>
            </a:pPr>
            <a:r>
              <a:rPr lang="en-US" altLang="en-US" sz="2000" dirty="0">
                <a:latin typeface="Arial" panose="020B0604020202020204" pitchFamily="34" charset="0"/>
              </a:rPr>
              <a:t>Instruction cannot issue to execution units unless all preceding instructions have issued to execution units</a:t>
            </a:r>
          </a:p>
          <a:p>
            <a:pPr>
              <a:spcBef>
                <a:spcPct val="0"/>
              </a:spcBef>
              <a:buClr>
                <a:srgbClr val="CC0000"/>
              </a:buClr>
            </a:pPr>
            <a:endParaRPr lang="en-US" altLang="en-US" sz="2400" dirty="0">
              <a:latin typeface="Arial" panose="020B0604020202020204" pitchFamily="34" charset="0"/>
            </a:endParaRPr>
          </a:p>
          <a:p>
            <a:pPr>
              <a:spcBef>
                <a:spcPct val="0"/>
              </a:spcBef>
              <a:buClr>
                <a:srgbClr val="CC0000"/>
              </a:buClr>
            </a:pPr>
            <a:r>
              <a:rPr lang="en-US" altLang="en-US" sz="2400" dirty="0">
                <a:latin typeface="Arial" panose="020B0604020202020204" pitchFamily="34" charset="0"/>
              </a:rPr>
              <a:t> Out-of-order issue:</a:t>
            </a:r>
          </a:p>
          <a:p>
            <a:pPr lvl="1">
              <a:spcBef>
                <a:spcPct val="0"/>
              </a:spcBef>
              <a:buClr>
                <a:srgbClr val="CC0000"/>
              </a:buClr>
            </a:pPr>
            <a:r>
              <a:rPr lang="en-US" altLang="en-US" sz="2000" dirty="0">
                <a:latin typeface="Arial" panose="020B0604020202020204" pitchFamily="34" charset="0"/>
              </a:rPr>
              <a:t>Instructions dispatched in program order to reservation stations (or other forms of instruction buffer) to wait for operands to arrive, or other hazards to clear</a:t>
            </a:r>
          </a:p>
          <a:p>
            <a:pPr lvl="1">
              <a:spcBef>
                <a:spcPct val="0"/>
              </a:spcBef>
              <a:buClr>
                <a:srgbClr val="CC0000"/>
              </a:buClr>
            </a:pPr>
            <a:r>
              <a:rPr lang="en-US" altLang="en-US" sz="2000" dirty="0">
                <a:latin typeface="Arial" panose="020B0604020202020204" pitchFamily="34" charset="0"/>
              </a:rPr>
              <a:t>While earlier instructions wait in issue buffers, following instructions can be dispatched and issued out-of-order</a:t>
            </a:r>
          </a:p>
          <a:p>
            <a:pPr>
              <a:spcBef>
                <a:spcPct val="0"/>
              </a:spcBef>
              <a:buClr>
                <a:srgbClr val="CC0000"/>
              </a:buClr>
            </a:pPr>
            <a:endParaRPr lang="en-US" altLang="en-US" sz="2400" dirty="0">
              <a:latin typeface="Arial" panose="020B0604020202020204" pitchFamily="34" charset="0"/>
            </a:endParaRPr>
          </a:p>
        </p:txBody>
      </p:sp>
    </p:spTree>
    <p:extLst>
      <p:ext uri="{BB962C8B-B14F-4D97-AF65-F5344CB8AC3E}">
        <p14:creationId xmlns:p14="http://schemas.microsoft.com/office/powerpoint/2010/main" val="4067537068"/>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154</a:t>
            </a:fld>
            <a:endParaRPr lang="en-US" altLang="en-US"/>
          </a:p>
        </p:txBody>
      </p:sp>
      <p:sp>
        <p:nvSpPr>
          <p:cNvPr id="45059" name="Text Box 2"/>
          <p:cNvSpPr txBox="1">
            <a:spLocks noChangeArrowheads="1"/>
          </p:cNvSpPr>
          <p:nvPr/>
        </p:nvSpPr>
        <p:spPr bwMode="auto">
          <a:xfrm>
            <a:off x="441324" y="396875"/>
            <a:ext cx="802534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In-Order versus Out-of-Order Completion</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1" name="Text Box 4"/>
          <p:cNvSpPr txBox="1">
            <a:spLocks noChangeArrowheads="1"/>
          </p:cNvSpPr>
          <p:nvPr/>
        </p:nvSpPr>
        <p:spPr bwMode="auto">
          <a:xfrm>
            <a:off x="381000" y="1266251"/>
            <a:ext cx="8487833"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
                <a:srgbClr val="CC0000"/>
              </a:buClr>
            </a:pPr>
            <a:r>
              <a:rPr lang="en-US" altLang="en-US" sz="2400" dirty="0">
                <a:latin typeface="Arial" panose="020B0604020202020204" pitchFamily="34" charset="0"/>
              </a:rPr>
              <a:t> All but the simplest machines have out-of-order completion, due to different latencies of functional units and desire to bypass values as soon as available</a:t>
            </a:r>
          </a:p>
          <a:p>
            <a:pPr>
              <a:spcBef>
                <a:spcPct val="0"/>
              </a:spcBef>
              <a:buClr>
                <a:srgbClr val="CC0000"/>
              </a:buClr>
            </a:pPr>
            <a:endParaRPr lang="en-US" altLang="en-US" sz="2400" dirty="0">
              <a:latin typeface="Arial" panose="020B0604020202020204" pitchFamily="34" charset="0"/>
            </a:endParaRPr>
          </a:p>
          <a:p>
            <a:pPr>
              <a:spcBef>
                <a:spcPct val="0"/>
              </a:spcBef>
              <a:buClr>
                <a:srgbClr val="CC0000"/>
              </a:buClr>
            </a:pPr>
            <a:r>
              <a:rPr lang="en-US" altLang="en-US" sz="2400" dirty="0">
                <a:latin typeface="Arial" panose="020B0604020202020204" pitchFamily="34" charset="0"/>
              </a:rPr>
              <a:t> Classic RISC 5-stage integer pipeline just barely has in-order completion</a:t>
            </a:r>
          </a:p>
          <a:p>
            <a:pPr lvl="1">
              <a:spcBef>
                <a:spcPct val="0"/>
              </a:spcBef>
              <a:buClr>
                <a:srgbClr val="CC0000"/>
              </a:buClr>
            </a:pPr>
            <a:r>
              <a:rPr lang="en-US" altLang="en-US" sz="2000" dirty="0">
                <a:latin typeface="Arial" panose="020B0604020202020204" pitchFamily="34" charset="0"/>
              </a:rPr>
              <a:t>Load takes two cycles, but following one-cycle integer op completes at same time, not earlier</a:t>
            </a:r>
          </a:p>
          <a:p>
            <a:pPr lvl="1">
              <a:spcBef>
                <a:spcPct val="0"/>
              </a:spcBef>
              <a:buClr>
                <a:srgbClr val="CC0000"/>
              </a:buClr>
            </a:pPr>
            <a:r>
              <a:rPr lang="en-US" altLang="en-US" sz="2000" dirty="0">
                <a:latin typeface="Arial" panose="020B0604020202020204" pitchFamily="34" charset="0"/>
              </a:rPr>
              <a:t>Adding pipelined FPU immediately brings OoO completion</a:t>
            </a:r>
          </a:p>
        </p:txBody>
      </p:sp>
    </p:spTree>
    <p:extLst>
      <p:ext uri="{BB962C8B-B14F-4D97-AF65-F5344CB8AC3E}">
        <p14:creationId xmlns:p14="http://schemas.microsoft.com/office/powerpoint/2010/main" val="353744258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155</a:t>
            </a:fld>
            <a:endParaRPr lang="en-US" altLang="en-US"/>
          </a:p>
        </p:txBody>
      </p:sp>
      <p:sp>
        <p:nvSpPr>
          <p:cNvPr id="45059" name="Text Box 2"/>
          <p:cNvSpPr txBox="1">
            <a:spLocks noChangeArrowheads="1"/>
          </p:cNvSpPr>
          <p:nvPr/>
        </p:nvSpPr>
        <p:spPr bwMode="auto">
          <a:xfrm>
            <a:off x="441324" y="396875"/>
            <a:ext cx="802534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In-Order versus Out-of-Order Commit</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1" name="Text Box 4"/>
          <p:cNvSpPr txBox="1">
            <a:spLocks noChangeArrowheads="1"/>
          </p:cNvSpPr>
          <p:nvPr/>
        </p:nvSpPr>
        <p:spPr bwMode="auto">
          <a:xfrm>
            <a:off x="381000" y="1266251"/>
            <a:ext cx="8487833"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
                <a:srgbClr val="CC0000"/>
              </a:buClr>
            </a:pPr>
            <a:r>
              <a:rPr lang="en-US" altLang="en-US" sz="2400" dirty="0">
                <a:latin typeface="Arial" panose="020B0604020202020204" pitchFamily="34" charset="0"/>
              </a:rPr>
              <a:t> In-order commit supports precise traps, standard today</a:t>
            </a:r>
          </a:p>
          <a:p>
            <a:pPr lvl="1">
              <a:spcBef>
                <a:spcPct val="0"/>
              </a:spcBef>
              <a:buClr>
                <a:srgbClr val="CC0000"/>
              </a:buClr>
            </a:pPr>
            <a:r>
              <a:rPr lang="en-US" altLang="en-US" sz="2000" dirty="0">
                <a:latin typeface="Arial" panose="020B0604020202020204" pitchFamily="34" charset="0"/>
              </a:rPr>
              <a:t>Some proposals to reduce the cost of in-order commit by retiring some instructions early to compact reorder buffer, but this is just an optimized in-order commit</a:t>
            </a:r>
          </a:p>
          <a:p>
            <a:pPr>
              <a:spcBef>
                <a:spcPct val="0"/>
              </a:spcBef>
              <a:buClr>
                <a:srgbClr val="CC0000"/>
              </a:buClr>
            </a:pPr>
            <a:endParaRPr lang="en-US" altLang="en-US" sz="2400" dirty="0">
              <a:latin typeface="Arial" panose="020B0604020202020204" pitchFamily="34" charset="0"/>
            </a:endParaRPr>
          </a:p>
          <a:p>
            <a:pPr>
              <a:spcBef>
                <a:spcPct val="0"/>
              </a:spcBef>
              <a:buClr>
                <a:srgbClr val="CC0000"/>
              </a:buClr>
            </a:pPr>
            <a:r>
              <a:rPr lang="en-US" altLang="en-US" sz="2400" dirty="0">
                <a:latin typeface="Arial" panose="020B0604020202020204" pitchFamily="34" charset="0"/>
              </a:rPr>
              <a:t> Out-of-order commit was effectively what early OoO machines implemented (imprecise traps) as completion irrevocably changed machine state</a:t>
            </a:r>
          </a:p>
          <a:p>
            <a:pPr lvl="1">
              <a:spcBef>
                <a:spcPct val="0"/>
              </a:spcBef>
              <a:buClr>
                <a:srgbClr val="CC0000"/>
              </a:buClr>
            </a:pPr>
            <a:r>
              <a:rPr lang="en-US" altLang="en-US" sz="2000" dirty="0">
                <a:latin typeface="Arial" panose="020B0604020202020204" pitchFamily="34" charset="0"/>
              </a:rPr>
              <a:t>i.e., complete == commit in these machines</a:t>
            </a:r>
          </a:p>
          <a:p>
            <a:pPr>
              <a:spcBef>
                <a:spcPct val="0"/>
              </a:spcBef>
              <a:buClr>
                <a:srgbClr val="CC0000"/>
              </a:buClr>
            </a:pPr>
            <a:endParaRPr lang="en-US" altLang="en-US" sz="2400" dirty="0">
              <a:latin typeface="Arial" panose="020B0604020202020204" pitchFamily="34" charset="0"/>
            </a:endParaRPr>
          </a:p>
        </p:txBody>
      </p:sp>
    </p:spTree>
    <p:extLst>
      <p:ext uri="{BB962C8B-B14F-4D97-AF65-F5344CB8AC3E}">
        <p14:creationId xmlns:p14="http://schemas.microsoft.com/office/powerpoint/2010/main" val="1968612874"/>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156</a:t>
            </a:fld>
            <a:endParaRPr lang="en-US" altLang="en-US"/>
          </a:p>
        </p:txBody>
      </p:sp>
      <p:sp>
        <p:nvSpPr>
          <p:cNvPr id="45059" name="Text Box 2"/>
          <p:cNvSpPr txBox="1">
            <a:spLocks noChangeArrowheads="1"/>
          </p:cNvSpPr>
          <p:nvPr/>
        </p:nvSpPr>
        <p:spPr bwMode="auto">
          <a:xfrm>
            <a:off x="441324" y="396875"/>
            <a:ext cx="754951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Bytes, Words, Blocks, Pages</a:t>
            </a:r>
            <a:endParaRPr lang="en-US" altLang="en-US" b="1" dirty="0">
              <a:solidFill>
                <a:srgbClr val="CC0000"/>
              </a:solidFill>
              <a:latin typeface="Courier New" panose="02070309020205020404" pitchFamily="49" charset="0"/>
              <a:cs typeface="Courier New" panose="02070309020205020404" pitchFamily="49" charset="0"/>
            </a:endParaRP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Text Box 4"/>
          <p:cNvSpPr txBox="1">
            <a:spLocks noChangeArrowheads="1"/>
          </p:cNvSpPr>
          <p:nvPr/>
        </p:nvSpPr>
        <p:spPr bwMode="auto">
          <a:xfrm>
            <a:off x="381000" y="1243694"/>
            <a:ext cx="848783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
                <a:srgbClr val="CC0000"/>
              </a:buClr>
            </a:pPr>
            <a:r>
              <a:rPr lang="en-US" altLang="en-US" sz="2400" dirty="0">
                <a:latin typeface="Arial" panose="020B0604020202020204" pitchFamily="34" charset="0"/>
              </a:rPr>
              <a:t> E.g.:	16 KiB DRAM, 4 KiB Pages (for VM), 128 B blocks (for caches), 4 B words (for </a:t>
            </a:r>
            <a:r>
              <a:rPr lang="en-US" altLang="en-US" sz="2400" dirty="0" err="1">
                <a:latin typeface="Arial" panose="020B0604020202020204" pitchFamily="34" charset="0"/>
              </a:rPr>
              <a:t>lw</a:t>
            </a:r>
            <a:r>
              <a:rPr lang="en-US" altLang="en-US" sz="2400" dirty="0">
                <a:latin typeface="Arial" panose="020B0604020202020204" pitchFamily="34" charset="0"/>
              </a:rPr>
              <a:t>/</a:t>
            </a:r>
            <a:r>
              <a:rPr lang="en-US" altLang="en-US" sz="2400" dirty="0" err="1">
                <a:latin typeface="Arial" panose="020B0604020202020204" pitchFamily="34" charset="0"/>
              </a:rPr>
              <a:t>sw</a:t>
            </a:r>
            <a:r>
              <a:rPr lang="en-US" altLang="en-US" sz="2400" dirty="0">
                <a:latin typeface="Arial" panose="020B0604020202020204" pitchFamily="34" charset="0"/>
              </a:rPr>
              <a:t>)</a:t>
            </a:r>
          </a:p>
        </p:txBody>
      </p:sp>
      <p:graphicFrame>
        <p:nvGraphicFramePr>
          <p:cNvPr id="6" name="Table 4"/>
          <p:cNvGraphicFramePr>
            <a:graphicFrameLocks noGrp="1"/>
          </p:cNvGraphicFramePr>
          <p:nvPr>
            <p:extLst/>
          </p:nvPr>
        </p:nvGraphicFramePr>
        <p:xfrm>
          <a:off x="1545462" y="3093133"/>
          <a:ext cx="1657350" cy="2857500"/>
        </p:xfrm>
        <a:graphic>
          <a:graphicData uri="http://schemas.openxmlformats.org/drawingml/2006/table">
            <a:tbl>
              <a:tblPr firstRow="1" bandRow="1">
                <a:tableStyleId>{2D5ABB26-0587-4C30-8999-92F81FD0307C}</a:tableStyleId>
              </a:tblPr>
              <a:tblGrid>
                <a:gridCol w="1657350">
                  <a:extLst>
                    <a:ext uri="{9D8B030D-6E8A-4147-A177-3AD203B41FA5}">
                      <a16:colId xmlns:a16="http://schemas.microsoft.com/office/drawing/2014/main" val="20000"/>
                    </a:ext>
                  </a:extLst>
                </a:gridCol>
              </a:tblGrid>
              <a:tr h="714375">
                <a:tc>
                  <a:txBody>
                    <a:bodyPr/>
                    <a:lstStyle/>
                    <a:p>
                      <a:r>
                        <a:rPr lang="en-US" sz="1400" dirty="0"/>
                        <a:t>Page 3</a:t>
                      </a:r>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714375">
                <a:tc>
                  <a:txBody>
                    <a:bodyPr/>
                    <a:lstStyle/>
                    <a:p>
                      <a:r>
                        <a:rPr lang="en-US" sz="1400" dirty="0"/>
                        <a:t>Page 2</a:t>
                      </a:r>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714375">
                <a:tc>
                  <a:txBody>
                    <a:bodyPr/>
                    <a:lstStyle/>
                    <a:p>
                      <a:r>
                        <a:rPr lang="en-US" sz="1400" dirty="0"/>
                        <a:t>Page 1</a:t>
                      </a:r>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714375">
                <a:tc>
                  <a:txBody>
                    <a:bodyPr/>
                    <a:lstStyle/>
                    <a:p>
                      <a:r>
                        <a:rPr lang="en-US" sz="1400" dirty="0"/>
                        <a:t>Page 0</a:t>
                      </a:r>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cxnSp>
        <p:nvCxnSpPr>
          <p:cNvPr id="8" name="Straight Arrow Connector 6"/>
          <p:cNvCxnSpPr/>
          <p:nvPr/>
        </p:nvCxnSpPr>
        <p:spPr>
          <a:xfrm>
            <a:off x="1374012" y="3093133"/>
            <a:ext cx="0" cy="28575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9" name="TextBox 7"/>
          <p:cNvSpPr txBox="1"/>
          <p:nvPr/>
        </p:nvSpPr>
        <p:spPr>
          <a:xfrm>
            <a:off x="1031112" y="4293284"/>
            <a:ext cx="457200" cy="507831"/>
          </a:xfrm>
          <a:prstGeom prst="rect">
            <a:avLst/>
          </a:prstGeom>
          <a:noFill/>
        </p:spPr>
        <p:txBody>
          <a:bodyPr wrap="square" rtlCol="0">
            <a:spAutoFit/>
          </a:bodyPr>
          <a:lstStyle/>
          <a:p>
            <a:r>
              <a:rPr lang="en-US" sz="1350" dirty="0"/>
              <a:t>16 </a:t>
            </a:r>
            <a:r>
              <a:rPr lang="en-US" sz="1350" dirty="0" err="1"/>
              <a:t>KiB</a:t>
            </a:r>
            <a:endParaRPr lang="en-US" sz="1350" dirty="0"/>
          </a:p>
        </p:txBody>
      </p:sp>
      <p:graphicFrame>
        <p:nvGraphicFramePr>
          <p:cNvPr id="10" name="Table 9"/>
          <p:cNvGraphicFramePr>
            <a:graphicFrameLocks noGrp="1"/>
          </p:cNvGraphicFramePr>
          <p:nvPr>
            <p:extLst/>
          </p:nvPr>
        </p:nvGraphicFramePr>
        <p:xfrm>
          <a:off x="3545712" y="2464483"/>
          <a:ext cx="1771650" cy="3511296"/>
        </p:xfrm>
        <a:graphic>
          <a:graphicData uri="http://schemas.openxmlformats.org/drawingml/2006/table">
            <a:tbl>
              <a:tblPr firstRow="1" bandRow="1">
                <a:tableStyleId>{2D5ABB26-0587-4C30-8999-92F81FD0307C}</a:tableStyleId>
              </a:tblPr>
              <a:tblGrid>
                <a:gridCol w="1771650">
                  <a:extLst>
                    <a:ext uri="{9D8B030D-6E8A-4147-A177-3AD203B41FA5}">
                      <a16:colId xmlns:a16="http://schemas.microsoft.com/office/drawing/2014/main" val="20000"/>
                    </a:ext>
                  </a:extLst>
                </a:gridCol>
              </a:tblGrid>
              <a:tr h="109728">
                <a:tc>
                  <a:txBody>
                    <a:bodyPr/>
                    <a:lstStyle/>
                    <a:p>
                      <a:endParaRPr lang="en-US" sz="200" dirty="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109728">
                <a:tc>
                  <a:txBody>
                    <a:bodyPr/>
                    <a:lstStyle/>
                    <a:p>
                      <a:endParaRPr lang="en-US" sz="200" dirty="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109728">
                <a:tc>
                  <a:txBody>
                    <a:bodyPr/>
                    <a:lstStyle/>
                    <a:p>
                      <a:endParaRPr lang="en-US" sz="200" dirty="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109728">
                <a:tc>
                  <a:txBody>
                    <a:bodyPr/>
                    <a:lstStyle/>
                    <a:p>
                      <a:endParaRPr lang="en-US" sz="200" dirty="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109728">
                <a:tc>
                  <a:txBody>
                    <a:bodyPr/>
                    <a:lstStyle/>
                    <a:p>
                      <a:endParaRPr lang="en-US" sz="200" dirty="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r h="109728">
                <a:tc>
                  <a:txBody>
                    <a:bodyPr/>
                    <a:lstStyle/>
                    <a:p>
                      <a:endParaRPr lang="en-US" sz="200" dirty="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5"/>
                  </a:ext>
                </a:extLst>
              </a:tr>
              <a:tr h="109728">
                <a:tc>
                  <a:txBody>
                    <a:bodyPr/>
                    <a:lstStyle/>
                    <a:p>
                      <a:endParaRPr lang="en-US" sz="200" dirty="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6"/>
                  </a:ext>
                </a:extLst>
              </a:tr>
              <a:tr h="109728">
                <a:tc>
                  <a:txBody>
                    <a:bodyPr/>
                    <a:lstStyle/>
                    <a:p>
                      <a:endParaRPr lang="en-US" sz="20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7"/>
                  </a:ext>
                </a:extLst>
              </a:tr>
              <a:tr h="109728">
                <a:tc>
                  <a:txBody>
                    <a:bodyPr/>
                    <a:lstStyle/>
                    <a:p>
                      <a:endParaRPr lang="en-US" sz="200" dirty="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8"/>
                  </a:ext>
                </a:extLst>
              </a:tr>
              <a:tr h="109728">
                <a:tc>
                  <a:txBody>
                    <a:bodyPr/>
                    <a:lstStyle/>
                    <a:p>
                      <a:endParaRPr lang="en-US" sz="20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9"/>
                  </a:ext>
                </a:extLst>
              </a:tr>
              <a:tr h="109728">
                <a:tc>
                  <a:txBody>
                    <a:bodyPr/>
                    <a:lstStyle/>
                    <a:p>
                      <a:endParaRPr lang="en-US" sz="200" dirty="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0"/>
                  </a:ext>
                </a:extLst>
              </a:tr>
              <a:tr h="109728">
                <a:tc>
                  <a:txBody>
                    <a:bodyPr/>
                    <a:lstStyle/>
                    <a:p>
                      <a:endParaRPr lang="en-US" sz="200" dirty="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1"/>
                  </a:ext>
                </a:extLst>
              </a:tr>
              <a:tr h="109728">
                <a:tc>
                  <a:txBody>
                    <a:bodyPr/>
                    <a:lstStyle/>
                    <a:p>
                      <a:endParaRPr lang="en-US" sz="20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2"/>
                  </a:ext>
                </a:extLst>
              </a:tr>
              <a:tr h="109728">
                <a:tc>
                  <a:txBody>
                    <a:bodyPr/>
                    <a:lstStyle/>
                    <a:p>
                      <a:endParaRPr lang="en-US" sz="200" dirty="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3"/>
                  </a:ext>
                </a:extLst>
              </a:tr>
              <a:tr h="109728">
                <a:tc>
                  <a:txBody>
                    <a:bodyPr/>
                    <a:lstStyle/>
                    <a:p>
                      <a:endParaRPr lang="en-US" sz="200" dirty="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4"/>
                  </a:ext>
                </a:extLst>
              </a:tr>
              <a:tr h="109728">
                <a:tc>
                  <a:txBody>
                    <a:bodyPr/>
                    <a:lstStyle/>
                    <a:p>
                      <a:endParaRPr lang="en-US" sz="200" dirty="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5"/>
                  </a:ext>
                </a:extLst>
              </a:tr>
              <a:tr h="109728">
                <a:tc>
                  <a:txBody>
                    <a:bodyPr/>
                    <a:lstStyle/>
                    <a:p>
                      <a:endParaRPr lang="en-US" sz="20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6"/>
                  </a:ext>
                </a:extLst>
              </a:tr>
              <a:tr h="109728">
                <a:tc>
                  <a:txBody>
                    <a:bodyPr/>
                    <a:lstStyle/>
                    <a:p>
                      <a:endParaRPr lang="en-US" sz="200" dirty="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7"/>
                  </a:ext>
                </a:extLst>
              </a:tr>
              <a:tr h="109728">
                <a:tc>
                  <a:txBody>
                    <a:bodyPr/>
                    <a:lstStyle/>
                    <a:p>
                      <a:endParaRPr lang="en-US" sz="200" dirty="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8"/>
                  </a:ext>
                </a:extLst>
              </a:tr>
              <a:tr h="109728">
                <a:tc>
                  <a:txBody>
                    <a:bodyPr/>
                    <a:lstStyle/>
                    <a:p>
                      <a:endParaRPr lang="en-US" sz="200" dirty="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9"/>
                  </a:ext>
                </a:extLst>
              </a:tr>
              <a:tr h="109728">
                <a:tc>
                  <a:txBody>
                    <a:bodyPr/>
                    <a:lstStyle/>
                    <a:p>
                      <a:endParaRPr lang="en-US" sz="200" dirty="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20"/>
                  </a:ext>
                </a:extLst>
              </a:tr>
              <a:tr h="109728">
                <a:tc>
                  <a:txBody>
                    <a:bodyPr/>
                    <a:lstStyle/>
                    <a:p>
                      <a:endParaRPr lang="en-US" sz="200" dirty="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21"/>
                  </a:ext>
                </a:extLst>
              </a:tr>
              <a:tr h="109728">
                <a:tc>
                  <a:txBody>
                    <a:bodyPr/>
                    <a:lstStyle/>
                    <a:p>
                      <a:endParaRPr lang="en-US" sz="200" dirty="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22"/>
                  </a:ext>
                </a:extLst>
              </a:tr>
              <a:tr h="109728">
                <a:tc>
                  <a:txBody>
                    <a:bodyPr/>
                    <a:lstStyle/>
                    <a:p>
                      <a:endParaRPr lang="en-US" sz="200" dirty="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23"/>
                  </a:ext>
                </a:extLst>
              </a:tr>
              <a:tr h="109728">
                <a:tc>
                  <a:txBody>
                    <a:bodyPr/>
                    <a:lstStyle/>
                    <a:p>
                      <a:endParaRPr lang="en-US" sz="200" dirty="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24"/>
                  </a:ext>
                </a:extLst>
              </a:tr>
              <a:tr h="109728">
                <a:tc>
                  <a:txBody>
                    <a:bodyPr/>
                    <a:lstStyle/>
                    <a:p>
                      <a:endParaRPr lang="en-US" sz="200" dirty="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25"/>
                  </a:ext>
                </a:extLst>
              </a:tr>
              <a:tr h="109728">
                <a:tc>
                  <a:txBody>
                    <a:bodyPr/>
                    <a:lstStyle/>
                    <a:p>
                      <a:endParaRPr lang="en-US" sz="200" dirty="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26"/>
                  </a:ext>
                </a:extLst>
              </a:tr>
              <a:tr h="109728">
                <a:tc>
                  <a:txBody>
                    <a:bodyPr/>
                    <a:lstStyle/>
                    <a:p>
                      <a:endParaRPr lang="en-US" sz="200" dirty="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27"/>
                  </a:ext>
                </a:extLst>
              </a:tr>
              <a:tr h="109728">
                <a:tc>
                  <a:txBody>
                    <a:bodyPr/>
                    <a:lstStyle/>
                    <a:p>
                      <a:endParaRPr lang="en-US" sz="200" dirty="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28"/>
                  </a:ext>
                </a:extLst>
              </a:tr>
              <a:tr h="109728">
                <a:tc>
                  <a:txBody>
                    <a:bodyPr/>
                    <a:lstStyle/>
                    <a:p>
                      <a:endParaRPr lang="en-US" sz="200" dirty="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29"/>
                  </a:ext>
                </a:extLst>
              </a:tr>
              <a:tr h="109728">
                <a:tc>
                  <a:txBody>
                    <a:bodyPr/>
                    <a:lstStyle/>
                    <a:p>
                      <a:endParaRPr lang="en-US" sz="200" dirty="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30"/>
                  </a:ext>
                </a:extLst>
              </a:tr>
              <a:tr h="109728">
                <a:tc>
                  <a:txBody>
                    <a:bodyPr/>
                    <a:lstStyle/>
                    <a:p>
                      <a:endParaRPr lang="en-US" sz="200" dirty="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31"/>
                  </a:ext>
                </a:extLst>
              </a:tr>
            </a:tbl>
          </a:graphicData>
        </a:graphic>
      </p:graphicFrame>
      <p:graphicFrame>
        <p:nvGraphicFramePr>
          <p:cNvPr id="11" name="Table 10"/>
          <p:cNvGraphicFramePr>
            <a:graphicFrameLocks noGrp="1"/>
          </p:cNvGraphicFramePr>
          <p:nvPr>
            <p:extLst/>
          </p:nvPr>
        </p:nvGraphicFramePr>
        <p:xfrm>
          <a:off x="5774562" y="2464483"/>
          <a:ext cx="1771650" cy="3511296"/>
        </p:xfrm>
        <a:graphic>
          <a:graphicData uri="http://schemas.openxmlformats.org/drawingml/2006/table">
            <a:tbl>
              <a:tblPr firstRow="1" bandRow="1">
                <a:tableStyleId>{2D5ABB26-0587-4C30-8999-92F81FD0307C}</a:tableStyleId>
              </a:tblPr>
              <a:tblGrid>
                <a:gridCol w="1771650">
                  <a:extLst>
                    <a:ext uri="{9D8B030D-6E8A-4147-A177-3AD203B41FA5}">
                      <a16:colId xmlns:a16="http://schemas.microsoft.com/office/drawing/2014/main" val="20000"/>
                    </a:ext>
                  </a:extLst>
                </a:gridCol>
              </a:tblGrid>
              <a:tr h="109728">
                <a:tc>
                  <a:txBody>
                    <a:bodyPr/>
                    <a:lstStyle/>
                    <a:p>
                      <a:endParaRPr lang="en-US" sz="200" dirty="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109728">
                <a:tc>
                  <a:txBody>
                    <a:bodyPr/>
                    <a:lstStyle/>
                    <a:p>
                      <a:endParaRPr lang="en-US" sz="200" dirty="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109728">
                <a:tc>
                  <a:txBody>
                    <a:bodyPr/>
                    <a:lstStyle/>
                    <a:p>
                      <a:endParaRPr lang="en-US" sz="200" dirty="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109728">
                <a:tc>
                  <a:txBody>
                    <a:bodyPr/>
                    <a:lstStyle/>
                    <a:p>
                      <a:endParaRPr lang="en-US" sz="200" dirty="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109728">
                <a:tc>
                  <a:txBody>
                    <a:bodyPr/>
                    <a:lstStyle/>
                    <a:p>
                      <a:endParaRPr lang="en-US" sz="200" dirty="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r h="109728">
                <a:tc>
                  <a:txBody>
                    <a:bodyPr/>
                    <a:lstStyle/>
                    <a:p>
                      <a:endParaRPr lang="en-US" sz="200" dirty="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5"/>
                  </a:ext>
                </a:extLst>
              </a:tr>
              <a:tr h="109728">
                <a:tc>
                  <a:txBody>
                    <a:bodyPr/>
                    <a:lstStyle/>
                    <a:p>
                      <a:endParaRPr lang="en-US" sz="200" dirty="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6"/>
                  </a:ext>
                </a:extLst>
              </a:tr>
              <a:tr h="109728">
                <a:tc>
                  <a:txBody>
                    <a:bodyPr/>
                    <a:lstStyle/>
                    <a:p>
                      <a:endParaRPr lang="en-US" sz="200" dirty="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7"/>
                  </a:ext>
                </a:extLst>
              </a:tr>
              <a:tr h="109728">
                <a:tc>
                  <a:txBody>
                    <a:bodyPr/>
                    <a:lstStyle/>
                    <a:p>
                      <a:endParaRPr lang="en-US" sz="200" dirty="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8"/>
                  </a:ext>
                </a:extLst>
              </a:tr>
              <a:tr h="109728">
                <a:tc>
                  <a:txBody>
                    <a:bodyPr/>
                    <a:lstStyle/>
                    <a:p>
                      <a:endParaRPr lang="en-US" sz="20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9"/>
                  </a:ext>
                </a:extLst>
              </a:tr>
              <a:tr h="109728">
                <a:tc>
                  <a:txBody>
                    <a:bodyPr/>
                    <a:lstStyle/>
                    <a:p>
                      <a:endParaRPr lang="en-US" sz="200" dirty="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0"/>
                  </a:ext>
                </a:extLst>
              </a:tr>
              <a:tr h="109728">
                <a:tc>
                  <a:txBody>
                    <a:bodyPr/>
                    <a:lstStyle/>
                    <a:p>
                      <a:endParaRPr lang="en-US" sz="200" dirty="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1"/>
                  </a:ext>
                </a:extLst>
              </a:tr>
              <a:tr h="109728">
                <a:tc>
                  <a:txBody>
                    <a:bodyPr/>
                    <a:lstStyle/>
                    <a:p>
                      <a:endParaRPr lang="en-US" sz="20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2"/>
                  </a:ext>
                </a:extLst>
              </a:tr>
              <a:tr h="109728">
                <a:tc>
                  <a:txBody>
                    <a:bodyPr/>
                    <a:lstStyle/>
                    <a:p>
                      <a:endParaRPr lang="en-US" sz="200" dirty="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3"/>
                  </a:ext>
                </a:extLst>
              </a:tr>
              <a:tr h="109728">
                <a:tc>
                  <a:txBody>
                    <a:bodyPr/>
                    <a:lstStyle/>
                    <a:p>
                      <a:endParaRPr lang="en-US" sz="200" dirty="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4"/>
                  </a:ext>
                </a:extLst>
              </a:tr>
              <a:tr h="109728">
                <a:tc>
                  <a:txBody>
                    <a:bodyPr/>
                    <a:lstStyle/>
                    <a:p>
                      <a:endParaRPr lang="en-US" sz="200" dirty="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5"/>
                  </a:ext>
                </a:extLst>
              </a:tr>
              <a:tr h="109728">
                <a:tc>
                  <a:txBody>
                    <a:bodyPr/>
                    <a:lstStyle/>
                    <a:p>
                      <a:endParaRPr lang="en-US" sz="20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6"/>
                  </a:ext>
                </a:extLst>
              </a:tr>
              <a:tr h="109728">
                <a:tc>
                  <a:txBody>
                    <a:bodyPr/>
                    <a:lstStyle/>
                    <a:p>
                      <a:endParaRPr lang="en-US" sz="200" dirty="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7"/>
                  </a:ext>
                </a:extLst>
              </a:tr>
              <a:tr h="109728">
                <a:tc>
                  <a:txBody>
                    <a:bodyPr/>
                    <a:lstStyle/>
                    <a:p>
                      <a:endParaRPr lang="en-US" sz="200" dirty="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8"/>
                  </a:ext>
                </a:extLst>
              </a:tr>
              <a:tr h="109728">
                <a:tc>
                  <a:txBody>
                    <a:bodyPr/>
                    <a:lstStyle/>
                    <a:p>
                      <a:endParaRPr lang="en-US" sz="200" dirty="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9"/>
                  </a:ext>
                </a:extLst>
              </a:tr>
              <a:tr h="109728">
                <a:tc>
                  <a:txBody>
                    <a:bodyPr/>
                    <a:lstStyle/>
                    <a:p>
                      <a:endParaRPr lang="en-US" sz="200" dirty="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20"/>
                  </a:ext>
                </a:extLst>
              </a:tr>
              <a:tr h="109728">
                <a:tc>
                  <a:txBody>
                    <a:bodyPr/>
                    <a:lstStyle/>
                    <a:p>
                      <a:endParaRPr lang="en-US" sz="200" dirty="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21"/>
                  </a:ext>
                </a:extLst>
              </a:tr>
              <a:tr h="109728">
                <a:tc>
                  <a:txBody>
                    <a:bodyPr/>
                    <a:lstStyle/>
                    <a:p>
                      <a:endParaRPr lang="en-US" sz="200" dirty="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22"/>
                  </a:ext>
                </a:extLst>
              </a:tr>
              <a:tr h="109728">
                <a:tc>
                  <a:txBody>
                    <a:bodyPr/>
                    <a:lstStyle/>
                    <a:p>
                      <a:endParaRPr lang="en-US" sz="200" dirty="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23"/>
                  </a:ext>
                </a:extLst>
              </a:tr>
              <a:tr h="109728">
                <a:tc>
                  <a:txBody>
                    <a:bodyPr/>
                    <a:lstStyle/>
                    <a:p>
                      <a:endParaRPr lang="en-US" sz="200" dirty="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24"/>
                  </a:ext>
                </a:extLst>
              </a:tr>
              <a:tr h="109728">
                <a:tc>
                  <a:txBody>
                    <a:bodyPr/>
                    <a:lstStyle/>
                    <a:p>
                      <a:endParaRPr lang="en-US" sz="200" dirty="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25"/>
                  </a:ext>
                </a:extLst>
              </a:tr>
              <a:tr h="109728">
                <a:tc>
                  <a:txBody>
                    <a:bodyPr/>
                    <a:lstStyle/>
                    <a:p>
                      <a:endParaRPr lang="en-US" sz="200" dirty="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26"/>
                  </a:ext>
                </a:extLst>
              </a:tr>
              <a:tr h="109728">
                <a:tc>
                  <a:txBody>
                    <a:bodyPr/>
                    <a:lstStyle/>
                    <a:p>
                      <a:endParaRPr lang="en-US" sz="200" dirty="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27"/>
                  </a:ext>
                </a:extLst>
              </a:tr>
              <a:tr h="109728">
                <a:tc>
                  <a:txBody>
                    <a:bodyPr/>
                    <a:lstStyle/>
                    <a:p>
                      <a:endParaRPr lang="en-US" sz="200" dirty="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28"/>
                  </a:ext>
                </a:extLst>
              </a:tr>
              <a:tr h="109728">
                <a:tc>
                  <a:txBody>
                    <a:bodyPr/>
                    <a:lstStyle/>
                    <a:p>
                      <a:endParaRPr lang="en-US" sz="200" dirty="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29"/>
                  </a:ext>
                </a:extLst>
              </a:tr>
              <a:tr h="109728">
                <a:tc>
                  <a:txBody>
                    <a:bodyPr/>
                    <a:lstStyle/>
                    <a:p>
                      <a:endParaRPr lang="en-US" sz="200" dirty="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30"/>
                  </a:ext>
                </a:extLst>
              </a:tr>
              <a:tr h="109728">
                <a:tc>
                  <a:txBody>
                    <a:bodyPr/>
                    <a:lstStyle/>
                    <a:p>
                      <a:endParaRPr lang="en-US" sz="200" dirty="0"/>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31"/>
                  </a:ext>
                </a:extLst>
              </a:tr>
            </a:tbl>
          </a:graphicData>
        </a:graphic>
      </p:graphicFrame>
      <p:sp>
        <p:nvSpPr>
          <p:cNvPr id="12" name="TextBox 11"/>
          <p:cNvSpPr txBox="1"/>
          <p:nvPr/>
        </p:nvSpPr>
        <p:spPr>
          <a:xfrm>
            <a:off x="3774312" y="5800035"/>
            <a:ext cx="1143000" cy="230832"/>
          </a:xfrm>
          <a:prstGeom prst="rect">
            <a:avLst/>
          </a:prstGeom>
          <a:noFill/>
        </p:spPr>
        <p:txBody>
          <a:bodyPr wrap="square" rtlCol="0">
            <a:spAutoFit/>
          </a:bodyPr>
          <a:lstStyle/>
          <a:p>
            <a:r>
              <a:rPr lang="en-US" sz="900" dirty="0"/>
              <a:t>Block 0</a:t>
            </a:r>
          </a:p>
        </p:txBody>
      </p:sp>
      <p:sp>
        <p:nvSpPr>
          <p:cNvPr id="13" name="TextBox 12"/>
          <p:cNvSpPr txBox="1"/>
          <p:nvPr/>
        </p:nvSpPr>
        <p:spPr>
          <a:xfrm>
            <a:off x="3774312" y="2407334"/>
            <a:ext cx="1143000" cy="230832"/>
          </a:xfrm>
          <a:prstGeom prst="rect">
            <a:avLst/>
          </a:prstGeom>
          <a:noFill/>
        </p:spPr>
        <p:txBody>
          <a:bodyPr wrap="square" rtlCol="0">
            <a:spAutoFit/>
          </a:bodyPr>
          <a:lstStyle/>
          <a:p>
            <a:r>
              <a:rPr lang="en-US" sz="900" dirty="0"/>
              <a:t>Block 31</a:t>
            </a:r>
          </a:p>
        </p:txBody>
      </p:sp>
      <p:cxnSp>
        <p:nvCxnSpPr>
          <p:cNvPr id="14" name="Straight Connector 14"/>
          <p:cNvCxnSpPr/>
          <p:nvPr/>
        </p:nvCxnSpPr>
        <p:spPr>
          <a:xfrm flipV="1">
            <a:off x="3202812" y="2464483"/>
            <a:ext cx="342900" cy="2057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6"/>
          <p:cNvCxnSpPr/>
          <p:nvPr/>
        </p:nvCxnSpPr>
        <p:spPr>
          <a:xfrm>
            <a:off x="3202812" y="5207683"/>
            <a:ext cx="342900" cy="800100"/>
          </a:xfrm>
          <a:prstGeom prst="line">
            <a:avLst/>
          </a:prstGeom>
        </p:spPr>
        <p:style>
          <a:lnRef idx="2">
            <a:schemeClr val="accent1"/>
          </a:lnRef>
          <a:fillRef idx="0">
            <a:schemeClr val="accent1"/>
          </a:fillRef>
          <a:effectRef idx="1">
            <a:schemeClr val="accent1"/>
          </a:effectRef>
          <a:fontRef idx="minor">
            <a:schemeClr val="tx1"/>
          </a:fontRef>
        </p:style>
      </p:cxnSp>
      <p:sp>
        <p:nvSpPr>
          <p:cNvPr id="16" name="TextBox 17"/>
          <p:cNvSpPr txBox="1"/>
          <p:nvPr/>
        </p:nvSpPr>
        <p:spPr>
          <a:xfrm>
            <a:off x="6174612" y="5800035"/>
            <a:ext cx="1143000" cy="230832"/>
          </a:xfrm>
          <a:prstGeom prst="rect">
            <a:avLst/>
          </a:prstGeom>
          <a:noFill/>
        </p:spPr>
        <p:txBody>
          <a:bodyPr wrap="square" rtlCol="0">
            <a:spAutoFit/>
          </a:bodyPr>
          <a:lstStyle/>
          <a:p>
            <a:r>
              <a:rPr lang="en-US" sz="900" dirty="0"/>
              <a:t>Word 0</a:t>
            </a:r>
          </a:p>
        </p:txBody>
      </p:sp>
      <p:sp>
        <p:nvSpPr>
          <p:cNvPr id="17" name="TextBox 18"/>
          <p:cNvSpPr txBox="1"/>
          <p:nvPr/>
        </p:nvSpPr>
        <p:spPr>
          <a:xfrm>
            <a:off x="6117462" y="2407334"/>
            <a:ext cx="1143000" cy="230832"/>
          </a:xfrm>
          <a:prstGeom prst="rect">
            <a:avLst/>
          </a:prstGeom>
          <a:noFill/>
        </p:spPr>
        <p:txBody>
          <a:bodyPr wrap="square" rtlCol="0">
            <a:spAutoFit/>
          </a:bodyPr>
          <a:lstStyle/>
          <a:p>
            <a:r>
              <a:rPr lang="en-US" sz="900" dirty="0"/>
              <a:t>Word 31</a:t>
            </a:r>
          </a:p>
        </p:txBody>
      </p:sp>
      <p:cxnSp>
        <p:nvCxnSpPr>
          <p:cNvPr id="18" name="Straight Connector 20"/>
          <p:cNvCxnSpPr/>
          <p:nvPr/>
        </p:nvCxnSpPr>
        <p:spPr>
          <a:xfrm flipV="1">
            <a:off x="5317362" y="2464483"/>
            <a:ext cx="457200" cy="21717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22"/>
          <p:cNvCxnSpPr/>
          <p:nvPr/>
        </p:nvCxnSpPr>
        <p:spPr>
          <a:xfrm>
            <a:off x="5317362" y="4750483"/>
            <a:ext cx="457200" cy="1200150"/>
          </a:xfrm>
          <a:prstGeom prst="line">
            <a:avLst/>
          </a:prstGeom>
        </p:spPr>
        <p:style>
          <a:lnRef idx="2">
            <a:schemeClr val="accent1"/>
          </a:lnRef>
          <a:fillRef idx="0">
            <a:schemeClr val="accent1"/>
          </a:fillRef>
          <a:effectRef idx="1">
            <a:schemeClr val="accent1"/>
          </a:effectRef>
          <a:fontRef idx="minor">
            <a:schemeClr val="tx1"/>
          </a:fontRef>
        </p:style>
      </p:cxnSp>
      <p:sp>
        <p:nvSpPr>
          <p:cNvPr id="20" name="TextBox 23"/>
          <p:cNvSpPr txBox="1"/>
          <p:nvPr/>
        </p:nvSpPr>
        <p:spPr>
          <a:xfrm>
            <a:off x="1316862" y="2693083"/>
            <a:ext cx="1428750" cy="300082"/>
          </a:xfrm>
          <a:prstGeom prst="rect">
            <a:avLst/>
          </a:prstGeom>
          <a:noFill/>
        </p:spPr>
        <p:txBody>
          <a:bodyPr wrap="square" rtlCol="0">
            <a:spAutoFit/>
          </a:bodyPr>
          <a:lstStyle/>
          <a:p>
            <a:r>
              <a:rPr lang="en-US" sz="1350" b="1" dirty="0"/>
              <a:t>1 of 1 Memory</a:t>
            </a:r>
          </a:p>
        </p:txBody>
      </p:sp>
      <p:sp>
        <p:nvSpPr>
          <p:cNvPr id="21" name="TextBox 24"/>
          <p:cNvSpPr txBox="1"/>
          <p:nvPr/>
        </p:nvSpPr>
        <p:spPr>
          <a:xfrm>
            <a:off x="3488562" y="2175384"/>
            <a:ext cx="2057400" cy="300082"/>
          </a:xfrm>
          <a:prstGeom prst="rect">
            <a:avLst/>
          </a:prstGeom>
          <a:noFill/>
        </p:spPr>
        <p:txBody>
          <a:bodyPr wrap="square" rtlCol="0">
            <a:spAutoFit/>
          </a:bodyPr>
          <a:lstStyle/>
          <a:p>
            <a:r>
              <a:rPr lang="en-US" sz="1350" b="1" dirty="0"/>
              <a:t>1 of 4 Pages </a:t>
            </a:r>
            <a:r>
              <a:rPr lang="en-US" sz="1350" b="1"/>
              <a:t>per Memory</a:t>
            </a:r>
            <a:endParaRPr lang="en-US" sz="1350" b="1" dirty="0"/>
          </a:p>
        </p:txBody>
      </p:sp>
      <p:sp>
        <p:nvSpPr>
          <p:cNvPr id="22" name="TextBox 25"/>
          <p:cNvSpPr txBox="1"/>
          <p:nvPr/>
        </p:nvSpPr>
        <p:spPr>
          <a:xfrm>
            <a:off x="5831712" y="2178733"/>
            <a:ext cx="1885950" cy="300082"/>
          </a:xfrm>
          <a:prstGeom prst="rect">
            <a:avLst/>
          </a:prstGeom>
          <a:noFill/>
        </p:spPr>
        <p:txBody>
          <a:bodyPr wrap="square" rtlCol="0">
            <a:spAutoFit/>
          </a:bodyPr>
          <a:lstStyle/>
          <a:p>
            <a:r>
              <a:rPr lang="en-US" sz="1350" b="1"/>
              <a:t>1 of 32 Blocks per Page</a:t>
            </a:r>
            <a:endParaRPr lang="en-US" sz="1350" b="1" dirty="0"/>
          </a:p>
        </p:txBody>
      </p:sp>
      <p:sp>
        <p:nvSpPr>
          <p:cNvPr id="23" name="TextBox 26"/>
          <p:cNvSpPr txBox="1"/>
          <p:nvPr/>
        </p:nvSpPr>
        <p:spPr>
          <a:xfrm>
            <a:off x="1716914" y="3607484"/>
            <a:ext cx="1428749" cy="1546577"/>
          </a:xfrm>
          <a:prstGeom prst="rect">
            <a:avLst/>
          </a:prstGeom>
          <a:solidFill>
            <a:schemeClr val="bg1"/>
          </a:solidFill>
          <a:ln w="25400">
            <a:solidFill>
              <a:srgbClr val="FF0000"/>
            </a:solidFill>
          </a:ln>
        </p:spPr>
        <p:txBody>
          <a:bodyPr wrap="square" rtlCol="0">
            <a:spAutoFit/>
          </a:bodyPr>
          <a:lstStyle/>
          <a:p>
            <a:r>
              <a:rPr lang="en-US" sz="1350" dirty="0">
                <a:solidFill>
                  <a:srgbClr val="FF0000"/>
                </a:solidFill>
              </a:rPr>
              <a:t>Can think of memory as:</a:t>
            </a:r>
          </a:p>
          <a:p>
            <a:pPr marL="214313" indent="-214313">
              <a:buFont typeface="Arial" charset="0"/>
              <a:buChar char="•"/>
            </a:pPr>
            <a:r>
              <a:rPr lang="en-US" sz="1350" dirty="0">
                <a:solidFill>
                  <a:srgbClr val="FF0000"/>
                </a:solidFill>
              </a:rPr>
              <a:t>4 Pages, or</a:t>
            </a:r>
          </a:p>
          <a:p>
            <a:pPr marL="214313" indent="-214313">
              <a:buFont typeface="Arial" charset="0"/>
              <a:buChar char="•"/>
            </a:pPr>
            <a:r>
              <a:rPr lang="en-US" sz="1350" dirty="0">
                <a:solidFill>
                  <a:srgbClr val="FF0000"/>
                </a:solidFill>
              </a:rPr>
              <a:t>128 Blocks, or</a:t>
            </a:r>
          </a:p>
          <a:p>
            <a:pPr marL="214313" indent="-214313">
              <a:buFont typeface="Arial" charset="0"/>
              <a:buChar char="•"/>
            </a:pPr>
            <a:r>
              <a:rPr lang="en-US" sz="1350" dirty="0">
                <a:solidFill>
                  <a:srgbClr val="FF0000"/>
                </a:solidFill>
              </a:rPr>
              <a:t>4096 Words, or</a:t>
            </a:r>
          </a:p>
          <a:p>
            <a:pPr marL="214313" indent="-214313">
              <a:buFont typeface="Arial" charset="0"/>
              <a:buChar char="•"/>
            </a:pPr>
            <a:r>
              <a:rPr lang="en-US" sz="1350" dirty="0">
                <a:solidFill>
                  <a:srgbClr val="FF0000"/>
                </a:solidFill>
              </a:rPr>
              <a:t>16,384 Bytes</a:t>
            </a:r>
          </a:p>
        </p:txBody>
      </p:sp>
      <p:sp>
        <p:nvSpPr>
          <p:cNvPr id="24" name="TextBox 27"/>
          <p:cNvSpPr txBox="1"/>
          <p:nvPr/>
        </p:nvSpPr>
        <p:spPr>
          <a:xfrm>
            <a:off x="3888612" y="3264584"/>
            <a:ext cx="1314450" cy="923330"/>
          </a:xfrm>
          <a:prstGeom prst="rect">
            <a:avLst/>
          </a:prstGeom>
          <a:solidFill>
            <a:schemeClr val="bg1"/>
          </a:solidFill>
          <a:ln w="25400">
            <a:solidFill>
              <a:srgbClr val="FFC000"/>
            </a:solidFill>
          </a:ln>
        </p:spPr>
        <p:txBody>
          <a:bodyPr wrap="square" rtlCol="0">
            <a:spAutoFit/>
          </a:bodyPr>
          <a:lstStyle/>
          <a:p>
            <a:r>
              <a:rPr lang="en-US" sz="1350" dirty="0">
                <a:solidFill>
                  <a:srgbClr val="FFC000"/>
                </a:solidFill>
              </a:rPr>
              <a:t>Can think of a page as:</a:t>
            </a:r>
          </a:p>
          <a:p>
            <a:pPr marL="214313" indent="-214313">
              <a:buFont typeface="Arial" charset="0"/>
              <a:buChar char="•"/>
            </a:pPr>
            <a:r>
              <a:rPr lang="en-US" sz="1350" dirty="0">
                <a:solidFill>
                  <a:srgbClr val="FFC000"/>
                </a:solidFill>
              </a:rPr>
              <a:t>32 Blocks, or</a:t>
            </a:r>
          </a:p>
          <a:p>
            <a:pPr marL="214313" indent="-214313">
              <a:buFont typeface="Arial" charset="0"/>
              <a:buChar char="•"/>
            </a:pPr>
            <a:r>
              <a:rPr lang="en-US" sz="1350" dirty="0">
                <a:solidFill>
                  <a:srgbClr val="FFC000"/>
                </a:solidFill>
              </a:rPr>
              <a:t>1024 Words</a:t>
            </a:r>
          </a:p>
        </p:txBody>
      </p:sp>
    </p:spTree>
    <p:extLst>
      <p:ext uri="{BB962C8B-B14F-4D97-AF65-F5344CB8AC3E}">
        <p14:creationId xmlns:p14="http://schemas.microsoft.com/office/powerpoint/2010/main" val="3085895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6" grpId="0"/>
      <p:bldP spid="17" grpId="0"/>
      <p:bldP spid="21" grpId="0"/>
      <p:bldP spid="22" grpId="0"/>
      <p:bldP spid="23" grpId="0" animBg="1"/>
      <p:bldP spid="2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16</a:t>
            </a:fld>
            <a:endParaRPr lang="en-US" altLang="en-US"/>
          </a:p>
        </p:txBody>
      </p:sp>
      <p:sp>
        <p:nvSpPr>
          <p:cNvPr id="45059" name="Text Box 2"/>
          <p:cNvSpPr txBox="1">
            <a:spLocks noChangeArrowheads="1"/>
          </p:cNvSpPr>
          <p:nvPr/>
        </p:nvSpPr>
        <p:spPr bwMode="auto">
          <a:xfrm>
            <a:off x="304800" y="396875"/>
            <a:ext cx="856403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Instructions interact with each other in pipeline</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1" name="Text Box 4"/>
          <p:cNvSpPr txBox="1">
            <a:spLocks noChangeArrowheads="1"/>
          </p:cNvSpPr>
          <p:nvPr/>
        </p:nvSpPr>
        <p:spPr bwMode="auto">
          <a:xfrm>
            <a:off x="381000" y="1266251"/>
            <a:ext cx="8487833" cy="5139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
                <a:srgbClr val="CC0000"/>
              </a:buClr>
            </a:pPr>
            <a:r>
              <a:rPr lang="en-US" altLang="en-US" sz="2400" dirty="0">
                <a:latin typeface="Arial" panose="020B0604020202020204" pitchFamily="34" charset="0"/>
              </a:rPr>
              <a:t> An instruction in the pipeline may need a resource being used by another instruction in the pipeline </a:t>
            </a:r>
            <a:r>
              <a:rPr lang="en-US" sz="2400" dirty="0">
                <a:sym typeface="Wingdings" charset="2"/>
              </a:rPr>
              <a:t></a:t>
            </a:r>
            <a:r>
              <a:rPr lang="en-US" altLang="en-US" sz="2400" dirty="0">
                <a:latin typeface="Arial" panose="020B0604020202020204" pitchFamily="34" charset="0"/>
              </a:rPr>
              <a:t> </a:t>
            </a:r>
            <a:r>
              <a:rPr lang="en-US" altLang="en-US" sz="2400" i="1" dirty="0">
                <a:latin typeface="Arial" panose="020B0604020202020204" pitchFamily="34" charset="0"/>
              </a:rPr>
              <a:t>structural </a:t>
            </a:r>
            <a:r>
              <a:rPr lang="en-US" altLang="en-US" sz="2400" i="1" dirty="0" smtClean="0">
                <a:latin typeface="Arial" panose="020B0604020202020204" pitchFamily="34" charset="0"/>
              </a:rPr>
              <a:t>hazard </a:t>
            </a:r>
            <a:r>
              <a:rPr lang="en-US" altLang="en-US" sz="2400" b="1" i="1" dirty="0" smtClean="0">
                <a:solidFill>
                  <a:srgbClr val="FF0000"/>
                </a:solidFill>
                <a:latin typeface="Arial" panose="020B0604020202020204" pitchFamily="34" charset="0"/>
              </a:rPr>
              <a:t>(</a:t>
            </a:r>
            <a:r>
              <a:rPr lang="zh-CN" altLang="en-US" sz="2400" b="1" i="1" dirty="0" smtClean="0">
                <a:solidFill>
                  <a:srgbClr val="FF0000"/>
                </a:solidFill>
                <a:latin typeface="Arial" panose="020B0604020202020204" pitchFamily="34" charset="0"/>
              </a:rPr>
              <a:t>结构冒险</a:t>
            </a:r>
            <a:r>
              <a:rPr lang="en-US" altLang="en-US" sz="2400" b="1" i="1" dirty="0" smtClean="0">
                <a:solidFill>
                  <a:srgbClr val="FF0000"/>
                </a:solidFill>
                <a:latin typeface="Arial" panose="020B0604020202020204" pitchFamily="34" charset="0"/>
              </a:rPr>
              <a:t>)</a:t>
            </a:r>
            <a:endParaRPr lang="en-US" altLang="en-US" sz="2400" b="1" i="1" dirty="0">
              <a:solidFill>
                <a:srgbClr val="FF0000"/>
              </a:solidFill>
              <a:latin typeface="Arial" panose="020B0604020202020204" pitchFamily="34" charset="0"/>
            </a:endParaRPr>
          </a:p>
          <a:p>
            <a:pPr>
              <a:spcBef>
                <a:spcPct val="0"/>
              </a:spcBef>
              <a:buClr>
                <a:srgbClr val="CC0000"/>
              </a:buClr>
            </a:pPr>
            <a:endParaRPr lang="en-US" altLang="en-US" sz="2400" dirty="0">
              <a:latin typeface="Arial" panose="020B0604020202020204" pitchFamily="34" charset="0"/>
            </a:endParaRPr>
          </a:p>
          <a:p>
            <a:pPr>
              <a:spcBef>
                <a:spcPct val="0"/>
              </a:spcBef>
              <a:buClr>
                <a:srgbClr val="CC0000"/>
              </a:buClr>
            </a:pPr>
            <a:r>
              <a:rPr lang="en-US" altLang="en-US" sz="2400" dirty="0">
                <a:latin typeface="Arial" panose="020B0604020202020204" pitchFamily="34" charset="0"/>
              </a:rPr>
              <a:t>An instruction may depend on something produced by an earlier instruction</a:t>
            </a:r>
          </a:p>
          <a:p>
            <a:pPr lvl="1">
              <a:spcBef>
                <a:spcPct val="0"/>
              </a:spcBef>
              <a:buClr>
                <a:srgbClr val="CC0000"/>
              </a:buClr>
            </a:pPr>
            <a:r>
              <a:rPr lang="en-US" altLang="en-US" sz="2000" dirty="0">
                <a:latin typeface="Arial" panose="020B0604020202020204" pitchFamily="34" charset="0"/>
              </a:rPr>
              <a:t>Dependence may be for a data value </a:t>
            </a:r>
            <a:br>
              <a:rPr lang="en-US" altLang="en-US" sz="2000" dirty="0">
                <a:latin typeface="Arial" panose="020B0604020202020204" pitchFamily="34" charset="0"/>
              </a:rPr>
            </a:br>
            <a:r>
              <a:rPr lang="en-US" altLang="en-US" sz="2000" dirty="0">
                <a:latin typeface="Arial" panose="020B0604020202020204" pitchFamily="34" charset="0"/>
              </a:rPr>
              <a:t>	</a:t>
            </a:r>
            <a:r>
              <a:rPr lang="en-US" sz="2000" dirty="0">
                <a:sym typeface="Wingdings" charset="2"/>
              </a:rPr>
              <a:t>  </a:t>
            </a:r>
            <a:r>
              <a:rPr lang="en-US" altLang="en-US" sz="2400" i="1" dirty="0">
                <a:latin typeface="Arial" panose="020B0604020202020204" pitchFamily="34" charset="0"/>
              </a:rPr>
              <a:t>data </a:t>
            </a:r>
            <a:r>
              <a:rPr lang="en-US" altLang="en-US" sz="2400" i="1" dirty="0" smtClean="0">
                <a:latin typeface="Arial" panose="020B0604020202020204" pitchFamily="34" charset="0"/>
              </a:rPr>
              <a:t>hazard </a:t>
            </a:r>
            <a:r>
              <a:rPr lang="en-US" altLang="en-US" sz="2400" b="1" i="1" dirty="0" smtClean="0">
                <a:solidFill>
                  <a:srgbClr val="FF0000"/>
                </a:solidFill>
                <a:latin typeface="Arial" panose="020B0604020202020204" pitchFamily="34" charset="0"/>
              </a:rPr>
              <a:t>(</a:t>
            </a:r>
            <a:r>
              <a:rPr lang="zh-CN" altLang="en-US" sz="2400" b="1" i="1" dirty="0" smtClean="0">
                <a:solidFill>
                  <a:srgbClr val="FF0000"/>
                </a:solidFill>
                <a:latin typeface="Arial" panose="020B0604020202020204" pitchFamily="34" charset="0"/>
              </a:rPr>
              <a:t>数据冒险</a:t>
            </a:r>
            <a:r>
              <a:rPr lang="en-US" altLang="en-US" sz="2400" b="1" i="1" dirty="0" smtClean="0">
                <a:solidFill>
                  <a:srgbClr val="FF0000"/>
                </a:solidFill>
                <a:latin typeface="Arial" panose="020B0604020202020204" pitchFamily="34" charset="0"/>
              </a:rPr>
              <a:t>)</a:t>
            </a:r>
            <a:endParaRPr lang="en-US" altLang="en-US" sz="2400" b="1" i="1" dirty="0">
              <a:solidFill>
                <a:srgbClr val="FF0000"/>
              </a:solidFill>
              <a:latin typeface="Arial" panose="020B0604020202020204" pitchFamily="34" charset="0"/>
            </a:endParaRPr>
          </a:p>
          <a:p>
            <a:pPr lvl="1">
              <a:spcBef>
                <a:spcPct val="0"/>
              </a:spcBef>
              <a:buClr>
                <a:srgbClr val="CC0000"/>
              </a:buClr>
            </a:pPr>
            <a:r>
              <a:rPr lang="en-US" altLang="en-US" sz="2000" dirty="0">
                <a:latin typeface="Arial" panose="020B0604020202020204" pitchFamily="34" charset="0"/>
              </a:rPr>
              <a:t>Dependence may be for the next instruction’s address</a:t>
            </a:r>
            <a:br>
              <a:rPr lang="en-US" altLang="en-US" sz="2000" dirty="0">
                <a:latin typeface="Arial" panose="020B0604020202020204" pitchFamily="34" charset="0"/>
              </a:rPr>
            </a:br>
            <a:r>
              <a:rPr lang="en-US" altLang="en-US" sz="2000" dirty="0">
                <a:latin typeface="Arial" panose="020B0604020202020204" pitchFamily="34" charset="0"/>
              </a:rPr>
              <a:t>	</a:t>
            </a:r>
            <a:r>
              <a:rPr lang="en-US" sz="2000" dirty="0">
                <a:sym typeface="Wingdings" charset="2"/>
              </a:rPr>
              <a:t>  </a:t>
            </a:r>
            <a:r>
              <a:rPr lang="en-US" altLang="en-US" sz="2400" i="1" dirty="0">
                <a:latin typeface="Arial" panose="020B0604020202020204" pitchFamily="34" charset="0"/>
              </a:rPr>
              <a:t>control hazard </a:t>
            </a:r>
            <a:r>
              <a:rPr lang="en-US" altLang="en-US" sz="2400" b="1" i="1" dirty="0" smtClean="0">
                <a:solidFill>
                  <a:srgbClr val="FF0000"/>
                </a:solidFill>
                <a:latin typeface="Arial" panose="020B0604020202020204" pitchFamily="34" charset="0"/>
              </a:rPr>
              <a:t>(</a:t>
            </a:r>
            <a:r>
              <a:rPr lang="zh-CN" altLang="en-US" sz="2400" b="1" i="1" dirty="0" smtClean="0">
                <a:solidFill>
                  <a:srgbClr val="FF0000"/>
                </a:solidFill>
                <a:latin typeface="Arial" panose="020B0604020202020204" pitchFamily="34" charset="0"/>
              </a:rPr>
              <a:t>控制冒险</a:t>
            </a:r>
            <a:r>
              <a:rPr lang="en-US" altLang="en-US" sz="2400" b="1" i="1" dirty="0" smtClean="0">
                <a:solidFill>
                  <a:srgbClr val="FF0000"/>
                </a:solidFill>
                <a:latin typeface="Arial" panose="020B0604020202020204" pitchFamily="34" charset="0"/>
              </a:rPr>
              <a:t>) </a:t>
            </a:r>
            <a:r>
              <a:rPr lang="en-US" altLang="en-US" sz="2400" i="1" dirty="0" smtClean="0">
                <a:latin typeface="Arial" panose="020B0604020202020204" pitchFamily="34" charset="0"/>
              </a:rPr>
              <a:t>(</a:t>
            </a:r>
            <a:r>
              <a:rPr lang="en-US" altLang="en-US" sz="2400" i="1" dirty="0">
                <a:latin typeface="Arial" panose="020B0604020202020204" pitchFamily="34" charset="0"/>
              </a:rPr>
              <a:t>branches, exceptions)</a:t>
            </a:r>
          </a:p>
          <a:p>
            <a:pPr>
              <a:spcBef>
                <a:spcPct val="0"/>
              </a:spcBef>
              <a:buClr>
                <a:srgbClr val="CC0000"/>
              </a:buClr>
            </a:pPr>
            <a:endParaRPr lang="en-US" altLang="en-US" sz="2400" dirty="0">
              <a:latin typeface="Arial" panose="020B0604020202020204" pitchFamily="34" charset="0"/>
            </a:endParaRPr>
          </a:p>
          <a:p>
            <a:pPr>
              <a:spcBef>
                <a:spcPct val="0"/>
              </a:spcBef>
              <a:buClr>
                <a:srgbClr val="CC0000"/>
              </a:buClr>
            </a:pPr>
            <a:r>
              <a:rPr lang="en-US" altLang="en-US" sz="2400" dirty="0">
                <a:latin typeface="Arial" panose="020B0604020202020204" pitchFamily="34" charset="0"/>
              </a:rPr>
              <a:t> Handling hazards generally introduces bubbles into pipeline and reduces ideal CPI &gt; 1</a:t>
            </a:r>
          </a:p>
          <a:p>
            <a:pPr>
              <a:spcBef>
                <a:spcPct val="0"/>
              </a:spcBef>
              <a:buClr>
                <a:srgbClr val="CC0000"/>
              </a:buClr>
            </a:pPr>
            <a:endParaRPr lang="en-US" altLang="en-US" sz="2400" dirty="0">
              <a:latin typeface="Arial" panose="020B0604020202020204" pitchFamily="34" charset="0"/>
            </a:endParaRPr>
          </a:p>
        </p:txBody>
      </p:sp>
    </p:spTree>
    <p:extLst>
      <p:ext uri="{BB962C8B-B14F-4D97-AF65-F5344CB8AC3E}">
        <p14:creationId xmlns:p14="http://schemas.microsoft.com/office/powerpoint/2010/main" val="23500273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17</a:t>
            </a:fld>
            <a:endParaRPr lang="en-US" altLang="en-US"/>
          </a:p>
        </p:txBody>
      </p:sp>
      <p:sp>
        <p:nvSpPr>
          <p:cNvPr id="45059" name="Text Box 2"/>
          <p:cNvSpPr txBox="1">
            <a:spLocks noChangeArrowheads="1"/>
          </p:cNvSpPr>
          <p:nvPr/>
        </p:nvSpPr>
        <p:spPr bwMode="auto">
          <a:xfrm>
            <a:off x="441324" y="396875"/>
            <a:ext cx="802534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Structural Hazard</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1" name="Text Box 4"/>
          <p:cNvSpPr txBox="1">
            <a:spLocks noChangeArrowheads="1"/>
          </p:cNvSpPr>
          <p:nvPr/>
        </p:nvSpPr>
        <p:spPr bwMode="auto">
          <a:xfrm>
            <a:off x="381000" y="1266251"/>
            <a:ext cx="8487833" cy="544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
                <a:srgbClr val="CC0000"/>
              </a:buClr>
            </a:pPr>
            <a:r>
              <a:rPr lang="en-US" altLang="en-US" sz="2400" dirty="0">
                <a:latin typeface="Arial" panose="020B0604020202020204" pitchFamily="34" charset="0"/>
              </a:rPr>
              <a:t> </a:t>
            </a:r>
            <a:r>
              <a:rPr lang="en-US" altLang="en-US" sz="2400" b="1" dirty="0">
                <a:latin typeface="Arial" panose="020B0604020202020204" pitchFamily="34" charset="0"/>
              </a:rPr>
              <a:t>Problem</a:t>
            </a:r>
            <a:r>
              <a:rPr lang="en-US" altLang="en-US" sz="2400" dirty="0">
                <a:latin typeface="Arial" panose="020B0604020202020204" pitchFamily="34" charset="0"/>
              </a:rPr>
              <a:t>:  Two or more instructions in the pipeline compete for access to a single physical resource</a:t>
            </a:r>
          </a:p>
          <a:p>
            <a:pPr lvl="1">
              <a:spcBef>
                <a:spcPct val="0"/>
              </a:spcBef>
              <a:buClr>
                <a:srgbClr val="CC0000"/>
              </a:buClr>
            </a:pPr>
            <a:r>
              <a:rPr lang="en-US" altLang="en-US" sz="2000" b="1" dirty="0">
                <a:latin typeface="Arial" panose="020B0604020202020204" pitchFamily="34" charset="0"/>
              </a:rPr>
              <a:t>Solution 1</a:t>
            </a:r>
            <a:r>
              <a:rPr lang="en-US" altLang="en-US" sz="2000" dirty="0">
                <a:latin typeface="Arial" panose="020B0604020202020204" pitchFamily="34" charset="0"/>
              </a:rPr>
              <a:t>: Instructions take it in turns to use resource, some instructions have to stall</a:t>
            </a:r>
          </a:p>
          <a:p>
            <a:pPr lvl="1">
              <a:spcBef>
                <a:spcPct val="0"/>
              </a:spcBef>
              <a:buClr>
                <a:srgbClr val="CC0000"/>
              </a:buClr>
            </a:pPr>
            <a:r>
              <a:rPr lang="en-US" altLang="en-US" sz="2000" dirty="0">
                <a:latin typeface="Arial" panose="020B0604020202020204" pitchFamily="34" charset="0"/>
              </a:rPr>
              <a:t> </a:t>
            </a:r>
            <a:r>
              <a:rPr lang="en-US" altLang="en-US" sz="2000" b="1" dirty="0">
                <a:latin typeface="Arial" panose="020B0604020202020204" pitchFamily="34" charset="0"/>
              </a:rPr>
              <a:t>Solution 2</a:t>
            </a:r>
            <a:r>
              <a:rPr lang="en-US" altLang="en-US" sz="2000" dirty="0">
                <a:latin typeface="Arial" panose="020B0604020202020204" pitchFamily="34" charset="0"/>
              </a:rPr>
              <a:t>: Add more hardware to machine</a:t>
            </a:r>
          </a:p>
          <a:p>
            <a:pPr lvl="2">
              <a:spcBef>
                <a:spcPct val="0"/>
              </a:spcBef>
              <a:buClr>
                <a:srgbClr val="CC0000"/>
              </a:buClr>
            </a:pPr>
            <a:r>
              <a:rPr lang="en-US" altLang="en-US" sz="1800" dirty="0">
                <a:latin typeface="Arial" panose="020B0604020202020204" pitchFamily="34" charset="0"/>
              </a:rPr>
              <a:t>E.g., if two instructions both need a port to memory at same time, could avoid hazard by adding second port to memory</a:t>
            </a:r>
          </a:p>
          <a:p>
            <a:pPr>
              <a:spcBef>
                <a:spcPct val="0"/>
              </a:spcBef>
              <a:buClr>
                <a:srgbClr val="CC0000"/>
              </a:buClr>
            </a:pPr>
            <a:endParaRPr lang="en-US" altLang="en-US" sz="2400" dirty="0">
              <a:latin typeface="Arial" panose="020B0604020202020204" pitchFamily="34" charset="0"/>
            </a:endParaRPr>
          </a:p>
          <a:p>
            <a:pPr>
              <a:spcBef>
                <a:spcPct val="0"/>
              </a:spcBef>
              <a:buClr>
                <a:srgbClr val="CC0000"/>
              </a:buClr>
            </a:pPr>
            <a:r>
              <a:rPr lang="en-US" altLang="en-US" sz="2400" dirty="0">
                <a:latin typeface="Arial" panose="020B0604020202020204" pitchFamily="34" charset="0"/>
              </a:rPr>
              <a:t> Can always solve a structural hazard by adding more hardware</a:t>
            </a:r>
          </a:p>
          <a:p>
            <a:pPr>
              <a:spcBef>
                <a:spcPct val="0"/>
              </a:spcBef>
              <a:buClr>
                <a:srgbClr val="CC0000"/>
              </a:buClr>
            </a:pPr>
            <a:endParaRPr lang="en-SG" altLang="en-US" sz="2400" dirty="0">
              <a:latin typeface="Arial" panose="020B0604020202020204" pitchFamily="34" charset="0"/>
            </a:endParaRPr>
          </a:p>
          <a:p>
            <a:pPr>
              <a:spcBef>
                <a:spcPct val="0"/>
              </a:spcBef>
              <a:buClr>
                <a:srgbClr val="CC0000"/>
              </a:buClr>
            </a:pPr>
            <a:r>
              <a:rPr lang="en-US" altLang="en-US" sz="2400" dirty="0">
                <a:latin typeface="Arial" panose="020B0604020202020204" pitchFamily="34" charset="0"/>
              </a:rPr>
              <a:t> Classic RISC 5-stage integer pipeline has no structural hazards by design</a:t>
            </a:r>
          </a:p>
          <a:p>
            <a:pPr lvl="1">
              <a:spcBef>
                <a:spcPct val="0"/>
              </a:spcBef>
              <a:buClr>
                <a:srgbClr val="CC0000"/>
              </a:buClr>
            </a:pPr>
            <a:r>
              <a:rPr lang="en-US" altLang="en-US" sz="2000" dirty="0">
                <a:latin typeface="Arial" panose="020B0604020202020204" pitchFamily="34" charset="0"/>
              </a:rPr>
              <a:t>Many RISC implementations have structural hazards on multi-cycle units such as multipliers, dividers, floating-point units, etc., and can have on register </a:t>
            </a:r>
            <a:r>
              <a:rPr lang="en-US" altLang="en-US" sz="2000" dirty="0" err="1">
                <a:latin typeface="Arial" panose="020B0604020202020204" pitchFamily="34" charset="0"/>
              </a:rPr>
              <a:t>writeback</a:t>
            </a:r>
            <a:r>
              <a:rPr lang="en-US" altLang="en-US" sz="2000" dirty="0">
                <a:latin typeface="Arial" panose="020B0604020202020204" pitchFamily="34" charset="0"/>
              </a:rPr>
              <a:t> ports</a:t>
            </a:r>
            <a:endParaRPr lang="en-US" altLang="en-US" sz="2400" dirty="0">
              <a:latin typeface="Arial" panose="020B0604020202020204" pitchFamily="34" charset="0"/>
            </a:endParaRPr>
          </a:p>
        </p:txBody>
      </p:sp>
    </p:spTree>
    <p:extLst>
      <p:ext uri="{BB962C8B-B14F-4D97-AF65-F5344CB8AC3E}">
        <p14:creationId xmlns:p14="http://schemas.microsoft.com/office/powerpoint/2010/main" val="34863796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18</a:t>
            </a:fld>
            <a:endParaRPr lang="en-US" altLang="en-US"/>
          </a:p>
        </p:txBody>
      </p:sp>
      <p:sp>
        <p:nvSpPr>
          <p:cNvPr id="45059" name="Text Box 2"/>
          <p:cNvSpPr txBox="1">
            <a:spLocks noChangeArrowheads="1"/>
          </p:cNvSpPr>
          <p:nvPr/>
        </p:nvSpPr>
        <p:spPr bwMode="auto">
          <a:xfrm>
            <a:off x="441324" y="396875"/>
            <a:ext cx="802534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Regfile Structural Hazards</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1" name="Text Box 4"/>
          <p:cNvSpPr txBox="1">
            <a:spLocks noChangeArrowheads="1"/>
          </p:cNvSpPr>
          <p:nvPr/>
        </p:nvSpPr>
        <p:spPr bwMode="auto">
          <a:xfrm>
            <a:off x="381000" y="1266251"/>
            <a:ext cx="8487833"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
                <a:srgbClr val="CC0000"/>
              </a:buClr>
            </a:pPr>
            <a:r>
              <a:rPr lang="en-US" altLang="en-US" sz="2400" dirty="0">
                <a:latin typeface="Arial" panose="020B0604020202020204" pitchFamily="34" charset="0"/>
              </a:rPr>
              <a:t> Each instruction:</a:t>
            </a:r>
          </a:p>
          <a:p>
            <a:pPr lvl="1">
              <a:spcBef>
                <a:spcPct val="0"/>
              </a:spcBef>
              <a:buClr>
                <a:srgbClr val="CC0000"/>
              </a:buClr>
            </a:pPr>
            <a:r>
              <a:rPr lang="en-US" altLang="en-US" sz="2000" dirty="0">
                <a:latin typeface="Arial" panose="020B0604020202020204" pitchFamily="34" charset="0"/>
              </a:rPr>
              <a:t>can read up to two operands in decode stage</a:t>
            </a:r>
          </a:p>
          <a:p>
            <a:pPr lvl="1">
              <a:spcBef>
                <a:spcPct val="0"/>
              </a:spcBef>
              <a:buClr>
                <a:srgbClr val="CC0000"/>
              </a:buClr>
            </a:pPr>
            <a:r>
              <a:rPr lang="en-US" altLang="en-US" sz="2000" dirty="0">
                <a:latin typeface="Arial" panose="020B0604020202020204" pitchFamily="34" charset="0"/>
              </a:rPr>
              <a:t>can write one value in </a:t>
            </a:r>
            <a:r>
              <a:rPr lang="en-US" altLang="en-US" sz="2000" dirty="0" err="1">
                <a:latin typeface="Arial" panose="020B0604020202020204" pitchFamily="34" charset="0"/>
              </a:rPr>
              <a:t>writeback</a:t>
            </a:r>
            <a:r>
              <a:rPr lang="en-US" altLang="en-US" sz="2000" dirty="0">
                <a:latin typeface="Arial" panose="020B0604020202020204" pitchFamily="34" charset="0"/>
              </a:rPr>
              <a:t> stage</a:t>
            </a:r>
          </a:p>
          <a:p>
            <a:pPr>
              <a:spcBef>
                <a:spcPct val="0"/>
              </a:spcBef>
              <a:buClr>
                <a:srgbClr val="CC0000"/>
              </a:buClr>
            </a:pPr>
            <a:endParaRPr lang="en-US" altLang="en-US" sz="2400" dirty="0">
              <a:latin typeface="Arial" panose="020B0604020202020204" pitchFamily="34" charset="0"/>
            </a:endParaRPr>
          </a:p>
          <a:p>
            <a:pPr>
              <a:spcBef>
                <a:spcPct val="0"/>
              </a:spcBef>
              <a:buClr>
                <a:srgbClr val="CC0000"/>
              </a:buClr>
            </a:pPr>
            <a:r>
              <a:rPr lang="en-US" altLang="en-US" sz="2400" dirty="0">
                <a:latin typeface="Arial" panose="020B0604020202020204" pitchFamily="34" charset="0"/>
              </a:rPr>
              <a:t> Avoid structural hazard by having separate “ports”</a:t>
            </a:r>
          </a:p>
          <a:p>
            <a:pPr lvl="1">
              <a:spcBef>
                <a:spcPct val="0"/>
              </a:spcBef>
              <a:buClr>
                <a:srgbClr val="CC0000"/>
              </a:buClr>
            </a:pPr>
            <a:r>
              <a:rPr lang="en-US" altLang="en-US" sz="2000" dirty="0">
                <a:latin typeface="Arial" panose="020B0604020202020204" pitchFamily="34" charset="0"/>
              </a:rPr>
              <a:t>two independent read ports and one independent write port</a:t>
            </a:r>
          </a:p>
          <a:p>
            <a:pPr>
              <a:spcBef>
                <a:spcPct val="0"/>
              </a:spcBef>
              <a:buClr>
                <a:srgbClr val="CC0000"/>
              </a:buClr>
            </a:pPr>
            <a:endParaRPr lang="en-US" altLang="en-US" sz="2400" dirty="0">
              <a:latin typeface="Arial" panose="020B0604020202020204" pitchFamily="34" charset="0"/>
            </a:endParaRPr>
          </a:p>
          <a:p>
            <a:pPr>
              <a:spcBef>
                <a:spcPct val="0"/>
              </a:spcBef>
              <a:buClr>
                <a:srgbClr val="CC0000"/>
              </a:buClr>
            </a:pPr>
            <a:r>
              <a:rPr lang="en-US" altLang="en-US" sz="2400" dirty="0">
                <a:latin typeface="Arial" panose="020B0604020202020204" pitchFamily="34" charset="0"/>
              </a:rPr>
              <a:t> Three accesses per cycle can happen simultaneously</a:t>
            </a:r>
          </a:p>
        </p:txBody>
      </p:sp>
    </p:spTree>
    <p:extLst>
      <p:ext uri="{BB962C8B-B14F-4D97-AF65-F5344CB8AC3E}">
        <p14:creationId xmlns:p14="http://schemas.microsoft.com/office/powerpoint/2010/main" val="40384956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19</a:t>
            </a:fld>
            <a:endParaRPr lang="en-US" altLang="en-US"/>
          </a:p>
        </p:txBody>
      </p:sp>
      <p:sp>
        <p:nvSpPr>
          <p:cNvPr id="45059" name="Text Box 2"/>
          <p:cNvSpPr txBox="1">
            <a:spLocks noChangeArrowheads="1"/>
          </p:cNvSpPr>
          <p:nvPr/>
        </p:nvSpPr>
        <p:spPr bwMode="auto">
          <a:xfrm>
            <a:off x="441324" y="396875"/>
            <a:ext cx="802534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Structural Hazards – Summary</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1" name="Text Box 4"/>
          <p:cNvSpPr txBox="1">
            <a:spLocks noChangeArrowheads="1"/>
          </p:cNvSpPr>
          <p:nvPr/>
        </p:nvSpPr>
        <p:spPr bwMode="auto">
          <a:xfrm>
            <a:off x="381000" y="1266251"/>
            <a:ext cx="8487833"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
                <a:srgbClr val="CC0000"/>
              </a:buClr>
            </a:pPr>
            <a:r>
              <a:rPr lang="en-US" altLang="en-US" sz="2400" dirty="0">
                <a:latin typeface="Arial" panose="020B0604020202020204" pitchFamily="34" charset="0"/>
              </a:rPr>
              <a:t> Conflict for use of a resource</a:t>
            </a:r>
          </a:p>
          <a:p>
            <a:pPr>
              <a:spcBef>
                <a:spcPct val="0"/>
              </a:spcBef>
              <a:buClr>
                <a:srgbClr val="CC0000"/>
              </a:buClr>
            </a:pPr>
            <a:endParaRPr lang="en-US" altLang="en-US" sz="2400" dirty="0">
              <a:latin typeface="Arial" panose="020B0604020202020204" pitchFamily="34" charset="0"/>
            </a:endParaRPr>
          </a:p>
          <a:p>
            <a:pPr>
              <a:spcBef>
                <a:spcPct val="0"/>
              </a:spcBef>
              <a:buClr>
                <a:srgbClr val="CC0000"/>
              </a:buClr>
            </a:pPr>
            <a:r>
              <a:rPr lang="en-US" altLang="en-US" sz="2400" dirty="0">
                <a:latin typeface="Arial" panose="020B0604020202020204" pitchFamily="34" charset="0"/>
              </a:rPr>
              <a:t> In RISC-V pipeline with a single memory</a:t>
            </a:r>
          </a:p>
          <a:p>
            <a:pPr lvl="1">
              <a:spcBef>
                <a:spcPct val="0"/>
              </a:spcBef>
              <a:buClr>
                <a:srgbClr val="CC0000"/>
              </a:buClr>
            </a:pPr>
            <a:r>
              <a:rPr lang="en-US" altLang="en-US" sz="2000" dirty="0">
                <a:latin typeface="Arial" panose="020B0604020202020204" pitchFamily="34" charset="0"/>
              </a:rPr>
              <a:t>Load/store requires data access</a:t>
            </a:r>
          </a:p>
          <a:p>
            <a:pPr lvl="1">
              <a:spcBef>
                <a:spcPct val="0"/>
              </a:spcBef>
              <a:buClr>
                <a:srgbClr val="CC0000"/>
              </a:buClr>
            </a:pPr>
            <a:r>
              <a:rPr lang="en-US" altLang="en-US" sz="2000" dirty="0">
                <a:latin typeface="Arial" panose="020B0604020202020204" pitchFamily="34" charset="0"/>
              </a:rPr>
              <a:t>Without separate memories, instruction fetch would have to </a:t>
            </a:r>
            <a:r>
              <a:rPr lang="en-US" altLang="en-US" sz="2000" i="1" dirty="0">
                <a:solidFill>
                  <a:srgbClr val="FF0000"/>
                </a:solidFill>
                <a:latin typeface="Arial" panose="020B0604020202020204" pitchFamily="34" charset="0"/>
              </a:rPr>
              <a:t>stall</a:t>
            </a:r>
            <a:r>
              <a:rPr lang="en-US" altLang="en-US" sz="2000" dirty="0">
                <a:latin typeface="Arial" panose="020B0604020202020204" pitchFamily="34" charset="0"/>
              </a:rPr>
              <a:t> for that cycle</a:t>
            </a:r>
          </a:p>
          <a:p>
            <a:pPr lvl="2">
              <a:spcBef>
                <a:spcPct val="0"/>
              </a:spcBef>
              <a:buClr>
                <a:srgbClr val="CC0000"/>
              </a:buClr>
            </a:pPr>
            <a:r>
              <a:rPr lang="en-US" altLang="en-US" sz="1600" dirty="0">
                <a:latin typeface="Arial" panose="020B0604020202020204" pitchFamily="34" charset="0"/>
              </a:rPr>
              <a:t>All other operations in pipeline would have to wait</a:t>
            </a:r>
          </a:p>
          <a:p>
            <a:pPr>
              <a:spcBef>
                <a:spcPct val="0"/>
              </a:spcBef>
              <a:buClr>
                <a:srgbClr val="CC0000"/>
              </a:buClr>
            </a:pPr>
            <a:endParaRPr lang="en-US" altLang="en-US" sz="2400" dirty="0">
              <a:latin typeface="Arial" panose="020B0604020202020204" pitchFamily="34" charset="0"/>
            </a:endParaRPr>
          </a:p>
          <a:p>
            <a:pPr>
              <a:spcBef>
                <a:spcPct val="0"/>
              </a:spcBef>
              <a:buClr>
                <a:srgbClr val="CC0000"/>
              </a:buClr>
            </a:pPr>
            <a:r>
              <a:rPr lang="en-US" altLang="en-US" sz="2400" dirty="0">
                <a:latin typeface="Arial" panose="020B0604020202020204" pitchFamily="34" charset="0"/>
              </a:rPr>
              <a:t> Pipelined </a:t>
            </a:r>
            <a:r>
              <a:rPr lang="en-US" altLang="en-US" sz="2400" dirty="0" err="1">
                <a:latin typeface="Arial" panose="020B0604020202020204" pitchFamily="34" charset="0"/>
              </a:rPr>
              <a:t>datapaths</a:t>
            </a:r>
            <a:r>
              <a:rPr lang="en-US" altLang="en-US" sz="2400" dirty="0">
                <a:latin typeface="Arial" panose="020B0604020202020204" pitchFamily="34" charset="0"/>
              </a:rPr>
              <a:t> require separate instruction/data memories</a:t>
            </a:r>
          </a:p>
          <a:p>
            <a:pPr lvl="1">
              <a:spcBef>
                <a:spcPct val="0"/>
              </a:spcBef>
              <a:buClr>
                <a:srgbClr val="CC0000"/>
              </a:buClr>
            </a:pPr>
            <a:r>
              <a:rPr lang="en-US" altLang="en-US" sz="2000" dirty="0">
                <a:latin typeface="Arial" panose="020B0604020202020204" pitchFamily="34" charset="0"/>
              </a:rPr>
              <a:t>Or separate instruction/data caches</a:t>
            </a:r>
          </a:p>
          <a:p>
            <a:pPr>
              <a:spcBef>
                <a:spcPct val="0"/>
              </a:spcBef>
              <a:buClr>
                <a:srgbClr val="CC0000"/>
              </a:buClr>
            </a:pPr>
            <a:endParaRPr lang="en-US" altLang="en-US" sz="2400" dirty="0">
              <a:latin typeface="Arial" panose="020B0604020202020204" pitchFamily="34" charset="0"/>
            </a:endParaRPr>
          </a:p>
          <a:p>
            <a:pPr>
              <a:spcBef>
                <a:spcPct val="0"/>
              </a:spcBef>
              <a:buClr>
                <a:srgbClr val="CC0000"/>
              </a:buClr>
            </a:pPr>
            <a:r>
              <a:rPr lang="en-US" altLang="en-US" sz="2400" dirty="0">
                <a:latin typeface="Arial" panose="020B0604020202020204" pitchFamily="34" charset="0"/>
              </a:rPr>
              <a:t> RISC ISAs (including RISC-V) designed to avoid structural hazards</a:t>
            </a:r>
          </a:p>
          <a:p>
            <a:pPr lvl="1">
              <a:spcBef>
                <a:spcPct val="0"/>
              </a:spcBef>
              <a:buClr>
                <a:srgbClr val="CC0000"/>
              </a:buClr>
            </a:pPr>
            <a:r>
              <a:rPr lang="en-US" altLang="en-US" sz="2000" dirty="0">
                <a:latin typeface="Arial" panose="020B0604020202020204" pitchFamily="34" charset="0"/>
              </a:rPr>
              <a:t>e.g. at most one memory access/instruction</a:t>
            </a:r>
          </a:p>
        </p:txBody>
      </p:sp>
    </p:spTree>
    <p:extLst>
      <p:ext uri="{BB962C8B-B14F-4D97-AF65-F5344CB8AC3E}">
        <p14:creationId xmlns:p14="http://schemas.microsoft.com/office/powerpoint/2010/main" val="544853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2</a:t>
            </a:fld>
            <a:endParaRPr lang="en-US" altLang="en-US"/>
          </a:p>
        </p:txBody>
      </p:sp>
      <p:sp>
        <p:nvSpPr>
          <p:cNvPr id="45059" name="Text Box 2"/>
          <p:cNvSpPr txBox="1">
            <a:spLocks noChangeArrowheads="1"/>
          </p:cNvSpPr>
          <p:nvPr/>
        </p:nvSpPr>
        <p:spPr bwMode="auto">
          <a:xfrm>
            <a:off x="441324" y="396875"/>
            <a:ext cx="819890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zh-CN" altLang="en-US" dirty="0" smtClean="0">
                <a:solidFill>
                  <a:srgbClr val="CC0000"/>
                </a:solidFill>
                <a:latin typeface="Arial" panose="020B0604020202020204" pitchFamily="34" charset="0"/>
              </a:rPr>
              <a:t>考试范围</a:t>
            </a:r>
            <a:endParaRPr lang="en-US" altLang="en-US" dirty="0">
              <a:solidFill>
                <a:srgbClr val="CC0000"/>
              </a:solidFill>
              <a:latin typeface="Arial" panose="020B0604020202020204" pitchFamily="34" charset="0"/>
            </a:endParaRP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文本框 1"/>
          <p:cNvSpPr txBox="1"/>
          <p:nvPr/>
        </p:nvSpPr>
        <p:spPr>
          <a:xfrm>
            <a:off x="441324" y="1339593"/>
            <a:ext cx="4358886" cy="5016758"/>
          </a:xfrm>
          <a:prstGeom prst="rect">
            <a:avLst/>
          </a:prstGeom>
          <a:noFill/>
        </p:spPr>
        <p:txBody>
          <a:bodyPr wrap="none" rtlCol="0">
            <a:spAutoFit/>
          </a:bodyPr>
          <a:lstStyle/>
          <a:p>
            <a:r>
              <a:rPr lang="en-US" altLang="zh-CN" sz="3200" dirty="0" smtClean="0"/>
              <a:t>L2-binary</a:t>
            </a:r>
          </a:p>
          <a:p>
            <a:r>
              <a:rPr lang="en-US" altLang="zh-CN" sz="3200" dirty="0" smtClean="0">
                <a:solidFill>
                  <a:srgbClr val="FF0000"/>
                </a:solidFill>
              </a:rPr>
              <a:t>L3a-isa</a:t>
            </a:r>
          </a:p>
          <a:p>
            <a:r>
              <a:rPr lang="en-US" altLang="zh-CN" sz="3200" dirty="0" smtClean="0">
                <a:solidFill>
                  <a:srgbClr val="FF0000"/>
                </a:solidFill>
              </a:rPr>
              <a:t>L3b-machinecode</a:t>
            </a:r>
          </a:p>
          <a:p>
            <a:r>
              <a:rPr lang="en-US" altLang="zh-CN" sz="3200" dirty="0" smtClean="0">
                <a:solidFill>
                  <a:srgbClr val="FF0000"/>
                </a:solidFill>
              </a:rPr>
              <a:t>L4a-DSD</a:t>
            </a:r>
          </a:p>
          <a:p>
            <a:r>
              <a:rPr lang="en-US" altLang="zh-CN" sz="3200" dirty="0" smtClean="0">
                <a:solidFill>
                  <a:srgbClr val="FF0000"/>
                </a:solidFill>
              </a:rPr>
              <a:t>L4c-singlecycle</a:t>
            </a:r>
          </a:p>
          <a:p>
            <a:r>
              <a:rPr lang="en-US" altLang="zh-CN" sz="3200" b="1" dirty="0" smtClean="0">
                <a:solidFill>
                  <a:srgbClr val="FF0000"/>
                </a:solidFill>
              </a:rPr>
              <a:t>L5-pipeline</a:t>
            </a:r>
          </a:p>
          <a:p>
            <a:r>
              <a:rPr lang="en-US" altLang="zh-CN" sz="3200" b="1" dirty="0">
                <a:solidFill>
                  <a:srgbClr val="FF0000"/>
                </a:solidFill>
              </a:rPr>
              <a:t>L6-7 </a:t>
            </a:r>
            <a:r>
              <a:rPr lang="en-US" altLang="zh-CN" sz="3200" b="1" dirty="0" smtClean="0">
                <a:solidFill>
                  <a:srgbClr val="FF0000"/>
                </a:solidFill>
              </a:rPr>
              <a:t>Memory</a:t>
            </a:r>
          </a:p>
          <a:p>
            <a:r>
              <a:rPr lang="en-US" altLang="zh-CN" sz="3200" b="1" dirty="0">
                <a:solidFill>
                  <a:srgbClr val="FF0000"/>
                </a:solidFill>
              </a:rPr>
              <a:t>L8-9 </a:t>
            </a:r>
            <a:r>
              <a:rPr lang="en-US" altLang="zh-CN" sz="3200" b="1" dirty="0" smtClean="0">
                <a:solidFill>
                  <a:srgbClr val="FF0000"/>
                </a:solidFill>
              </a:rPr>
              <a:t>Parallelism</a:t>
            </a:r>
          </a:p>
          <a:p>
            <a:r>
              <a:rPr lang="en-US" altLang="zh-CN" sz="3200" b="1" dirty="0">
                <a:solidFill>
                  <a:srgbClr val="FF0000"/>
                </a:solidFill>
              </a:rPr>
              <a:t>L10 Cache </a:t>
            </a:r>
            <a:r>
              <a:rPr lang="en-US" altLang="zh-CN" sz="3200" b="1" dirty="0" smtClean="0">
                <a:solidFill>
                  <a:srgbClr val="FF0000"/>
                </a:solidFill>
              </a:rPr>
              <a:t>Coherence</a:t>
            </a:r>
          </a:p>
          <a:p>
            <a:r>
              <a:rPr lang="en-US" altLang="zh-CN" sz="3200" b="1" dirty="0">
                <a:solidFill>
                  <a:srgbClr val="FF0000"/>
                </a:solidFill>
              </a:rPr>
              <a:t>L11-12 Complex Pipeline</a:t>
            </a:r>
            <a:endParaRPr lang="zh-CN" altLang="en-US" sz="3200" b="1" dirty="0">
              <a:solidFill>
                <a:srgbClr val="FF0000"/>
              </a:solidFill>
            </a:endParaRPr>
          </a:p>
        </p:txBody>
      </p:sp>
    </p:spTree>
    <p:extLst>
      <p:ext uri="{BB962C8B-B14F-4D97-AF65-F5344CB8AC3E}">
        <p14:creationId xmlns:p14="http://schemas.microsoft.com/office/powerpoint/2010/main" val="9368948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20</a:t>
            </a:fld>
            <a:endParaRPr lang="en-US" altLang="en-US"/>
          </a:p>
        </p:txBody>
      </p:sp>
      <p:sp>
        <p:nvSpPr>
          <p:cNvPr id="45059" name="Text Box 2"/>
          <p:cNvSpPr txBox="1">
            <a:spLocks noChangeArrowheads="1"/>
          </p:cNvSpPr>
          <p:nvPr/>
        </p:nvSpPr>
        <p:spPr bwMode="auto">
          <a:xfrm>
            <a:off x="441324" y="396875"/>
            <a:ext cx="802534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Data Hazard: Register Access</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1" name="Text Box 4"/>
          <p:cNvSpPr txBox="1">
            <a:spLocks noChangeArrowheads="1"/>
          </p:cNvSpPr>
          <p:nvPr/>
        </p:nvSpPr>
        <p:spPr bwMode="auto">
          <a:xfrm>
            <a:off x="381000" y="1266251"/>
            <a:ext cx="848783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
                <a:srgbClr val="CC0000"/>
              </a:buClr>
            </a:pPr>
            <a:r>
              <a:rPr lang="en-US" altLang="en-US" sz="2400" dirty="0">
                <a:latin typeface="Arial" panose="020B0604020202020204" pitchFamily="34" charset="0"/>
              </a:rPr>
              <a:t> Separate ports, but what if write to same value as read?</a:t>
            </a:r>
          </a:p>
          <a:p>
            <a:pPr>
              <a:spcBef>
                <a:spcPct val="0"/>
              </a:spcBef>
              <a:buClr>
                <a:srgbClr val="CC0000"/>
              </a:buClr>
            </a:pPr>
            <a:endParaRPr lang="en-US" altLang="en-US" sz="2400" dirty="0">
              <a:latin typeface="Arial" panose="020B0604020202020204" pitchFamily="34" charset="0"/>
            </a:endParaRPr>
          </a:p>
          <a:p>
            <a:pPr>
              <a:spcBef>
                <a:spcPct val="0"/>
              </a:spcBef>
              <a:buClr>
                <a:srgbClr val="CC0000"/>
              </a:buClr>
            </a:pPr>
            <a:r>
              <a:rPr lang="en-US" altLang="en-US" sz="2400" dirty="0">
                <a:latin typeface="Arial" panose="020B0604020202020204" pitchFamily="34" charset="0"/>
              </a:rPr>
              <a:t> Does </a:t>
            </a:r>
            <a:r>
              <a:rPr lang="en-US" altLang="en-US" sz="2400" b="1" dirty="0" err="1">
                <a:latin typeface="Courier New" panose="02070309020205020404" pitchFamily="49" charset="0"/>
                <a:cs typeface="Courier New" panose="02070309020205020404" pitchFamily="49" charset="0"/>
              </a:rPr>
              <a:t>sw</a:t>
            </a:r>
            <a:r>
              <a:rPr lang="en-US" altLang="en-US" sz="2400" dirty="0">
                <a:latin typeface="Arial" panose="020B0604020202020204" pitchFamily="34" charset="0"/>
              </a:rPr>
              <a:t> in the example fetch the old or new value?</a:t>
            </a:r>
          </a:p>
        </p:txBody>
      </p:sp>
      <p:pic>
        <p:nvPicPr>
          <p:cNvPr id="6" name="Picture 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050710" y="4489734"/>
            <a:ext cx="2711628" cy="512312"/>
          </a:xfrm>
          <a:prstGeom prst="rect">
            <a:avLst/>
          </a:prstGeom>
        </p:spPr>
      </p:pic>
      <p:pic>
        <p:nvPicPr>
          <p:cNvPr id="7" name="Picture 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654531" y="5030119"/>
            <a:ext cx="2711628" cy="512312"/>
          </a:xfrm>
          <a:prstGeom prst="rect">
            <a:avLst/>
          </a:prstGeom>
        </p:spPr>
      </p:pic>
      <p:sp>
        <p:nvSpPr>
          <p:cNvPr id="8" name="TextBox 9"/>
          <p:cNvSpPr txBox="1"/>
          <p:nvPr/>
        </p:nvSpPr>
        <p:spPr>
          <a:xfrm>
            <a:off x="1167639" y="2891057"/>
            <a:ext cx="2114681" cy="369332"/>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add t0, t1, t2</a:t>
            </a:r>
          </a:p>
        </p:txBody>
      </p:sp>
      <p:sp>
        <p:nvSpPr>
          <p:cNvPr id="9" name="TextBox 10"/>
          <p:cNvSpPr txBox="1"/>
          <p:nvPr/>
        </p:nvSpPr>
        <p:spPr>
          <a:xfrm>
            <a:off x="1167638" y="3443827"/>
            <a:ext cx="1976823" cy="369332"/>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or t3, t4, t5</a:t>
            </a:r>
          </a:p>
        </p:txBody>
      </p:sp>
      <p:sp>
        <p:nvSpPr>
          <p:cNvPr id="10" name="TextBox 11"/>
          <p:cNvSpPr txBox="1"/>
          <p:nvPr/>
        </p:nvSpPr>
        <p:spPr>
          <a:xfrm>
            <a:off x="1167638" y="4025731"/>
            <a:ext cx="2114681" cy="369332"/>
          </a:xfrm>
          <a:prstGeom prst="rect">
            <a:avLst/>
          </a:prstGeom>
          <a:noFill/>
        </p:spPr>
        <p:txBody>
          <a:bodyPr wrap="none" rtlCol="0">
            <a:spAutoFit/>
          </a:bodyPr>
          <a:lstStyle/>
          <a:p>
            <a:r>
              <a:rPr lang="en-US" b="1" dirty="0" err="1">
                <a:latin typeface="Courier New" panose="02070309020205020404" pitchFamily="49" charset="0"/>
                <a:cs typeface="Courier New" panose="02070309020205020404" pitchFamily="49" charset="0"/>
              </a:rPr>
              <a:t>slt</a:t>
            </a:r>
            <a:r>
              <a:rPr lang="en-US" b="1" dirty="0">
                <a:latin typeface="Courier New" panose="02070309020205020404" pitchFamily="49" charset="0"/>
                <a:cs typeface="Courier New" panose="02070309020205020404" pitchFamily="49" charset="0"/>
              </a:rPr>
              <a:t> t6, t0, t3</a:t>
            </a:r>
          </a:p>
        </p:txBody>
      </p:sp>
      <p:cxnSp>
        <p:nvCxnSpPr>
          <p:cNvPr id="11" name="Straight Arrow Connector 13"/>
          <p:cNvCxnSpPr/>
          <p:nvPr/>
        </p:nvCxnSpPr>
        <p:spPr>
          <a:xfrm flipV="1">
            <a:off x="1039485" y="2891058"/>
            <a:ext cx="0" cy="2742875"/>
          </a:xfrm>
          <a:prstGeom prst="straightConnector1">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Picture 1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244315" y="2808909"/>
            <a:ext cx="2711628" cy="512312"/>
          </a:xfrm>
          <a:prstGeom prst="rect">
            <a:avLst/>
          </a:prstGeom>
        </p:spPr>
      </p:pic>
      <p:pic>
        <p:nvPicPr>
          <p:cNvPr id="13" name="Picture 1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845870" y="3356429"/>
            <a:ext cx="2711628" cy="512312"/>
          </a:xfrm>
          <a:prstGeom prst="rect">
            <a:avLst/>
          </a:prstGeom>
        </p:spPr>
      </p:pic>
      <p:pic>
        <p:nvPicPr>
          <p:cNvPr id="14" name="Picture 1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8184" y="3919553"/>
            <a:ext cx="2711628" cy="512312"/>
          </a:xfrm>
          <a:prstGeom prst="rect">
            <a:avLst/>
          </a:prstGeom>
        </p:spPr>
      </p:pic>
      <p:sp>
        <p:nvSpPr>
          <p:cNvPr id="15" name="TextBox 18"/>
          <p:cNvSpPr txBox="1"/>
          <p:nvPr/>
        </p:nvSpPr>
        <p:spPr>
          <a:xfrm rot="5400000">
            <a:off x="-376857" y="4538613"/>
            <a:ext cx="2300630" cy="369332"/>
          </a:xfrm>
          <a:prstGeom prst="rect">
            <a:avLst/>
          </a:prstGeom>
          <a:noFill/>
        </p:spPr>
        <p:txBody>
          <a:bodyPr wrap="none" rtlCol="0">
            <a:spAutoFit/>
          </a:bodyPr>
          <a:lstStyle/>
          <a:p>
            <a:r>
              <a:rPr lang="en-US">
                <a:solidFill>
                  <a:srgbClr val="3064C0"/>
                </a:solidFill>
                <a:latin typeface="Arial" panose="020B0604020202020204" pitchFamily="34" charset="0"/>
                <a:cs typeface="Arial" panose="020B0604020202020204" pitchFamily="34" charset="0"/>
              </a:rPr>
              <a:t>instruction sequence</a:t>
            </a:r>
          </a:p>
        </p:txBody>
      </p:sp>
      <p:sp>
        <p:nvSpPr>
          <p:cNvPr id="16" name="TextBox 52"/>
          <p:cNvSpPr txBox="1"/>
          <p:nvPr/>
        </p:nvSpPr>
        <p:spPr>
          <a:xfrm>
            <a:off x="1186985" y="4595913"/>
            <a:ext cx="1838965" cy="369332"/>
          </a:xfrm>
          <a:prstGeom prst="rect">
            <a:avLst/>
          </a:prstGeom>
          <a:noFill/>
        </p:spPr>
        <p:txBody>
          <a:bodyPr wrap="none" rtlCol="0">
            <a:spAutoFit/>
          </a:bodyPr>
          <a:lstStyle/>
          <a:p>
            <a:r>
              <a:rPr lang="en-US" b="1" dirty="0" err="1">
                <a:latin typeface="Courier New" panose="02070309020205020404" pitchFamily="49" charset="0"/>
                <a:cs typeface="Courier New" panose="02070309020205020404" pitchFamily="49" charset="0"/>
              </a:rPr>
              <a:t>sw</a:t>
            </a:r>
            <a:r>
              <a:rPr lang="en-US" b="1" dirty="0">
                <a:latin typeface="Courier New" panose="02070309020205020404" pitchFamily="49" charset="0"/>
                <a:cs typeface="Courier New" panose="02070309020205020404" pitchFamily="49" charset="0"/>
              </a:rPr>
              <a:t> t0, 4(t3)</a:t>
            </a:r>
          </a:p>
        </p:txBody>
      </p:sp>
      <p:sp>
        <p:nvSpPr>
          <p:cNvPr id="17" name="TextBox 53"/>
          <p:cNvSpPr txBox="1"/>
          <p:nvPr/>
        </p:nvSpPr>
        <p:spPr>
          <a:xfrm>
            <a:off x="1173580" y="5139019"/>
            <a:ext cx="1838965" cy="369332"/>
          </a:xfrm>
          <a:prstGeom prst="rect">
            <a:avLst/>
          </a:prstGeom>
          <a:noFill/>
        </p:spPr>
        <p:txBody>
          <a:bodyPr wrap="none" rtlCol="0">
            <a:spAutoFit/>
          </a:bodyPr>
          <a:lstStyle/>
          <a:p>
            <a:r>
              <a:rPr lang="en-US" b="1" dirty="0" err="1">
                <a:latin typeface="Courier New" panose="02070309020205020404" pitchFamily="49" charset="0"/>
                <a:cs typeface="Courier New" panose="02070309020205020404" pitchFamily="49" charset="0"/>
              </a:rPr>
              <a:t>lw</a:t>
            </a:r>
            <a:r>
              <a:rPr lang="en-US" b="1" dirty="0">
                <a:latin typeface="Courier New" panose="02070309020205020404" pitchFamily="49" charset="0"/>
                <a:cs typeface="Courier New" panose="02070309020205020404" pitchFamily="49" charset="0"/>
              </a:rPr>
              <a:t> t0, 8(t3)</a:t>
            </a:r>
          </a:p>
        </p:txBody>
      </p:sp>
      <p:sp>
        <p:nvSpPr>
          <p:cNvPr id="18" name="Oval 3"/>
          <p:cNvSpPr/>
          <p:nvPr/>
        </p:nvSpPr>
        <p:spPr>
          <a:xfrm>
            <a:off x="5598965" y="2856213"/>
            <a:ext cx="440473" cy="38889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9" name="Oval 59"/>
          <p:cNvSpPr/>
          <p:nvPr/>
        </p:nvSpPr>
        <p:spPr>
          <a:xfrm>
            <a:off x="5598965" y="4551441"/>
            <a:ext cx="440473" cy="38889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9157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21</a:t>
            </a:fld>
            <a:endParaRPr lang="en-US" altLang="en-US"/>
          </a:p>
        </p:txBody>
      </p:sp>
      <p:sp>
        <p:nvSpPr>
          <p:cNvPr id="45059" name="Text Box 2"/>
          <p:cNvSpPr txBox="1">
            <a:spLocks noChangeArrowheads="1"/>
          </p:cNvSpPr>
          <p:nvPr/>
        </p:nvSpPr>
        <p:spPr bwMode="auto">
          <a:xfrm>
            <a:off x="441324" y="396875"/>
            <a:ext cx="802534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Register Access Policy</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 name="Picture 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593121" y="4188729"/>
            <a:ext cx="2711628" cy="512312"/>
          </a:xfrm>
          <a:prstGeom prst="rect">
            <a:avLst/>
          </a:prstGeom>
        </p:spPr>
      </p:pic>
      <p:pic>
        <p:nvPicPr>
          <p:cNvPr id="7" name="Picture 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196942" y="4729114"/>
            <a:ext cx="2711628" cy="512312"/>
          </a:xfrm>
          <a:prstGeom prst="rect">
            <a:avLst/>
          </a:prstGeom>
        </p:spPr>
      </p:pic>
      <p:sp>
        <p:nvSpPr>
          <p:cNvPr id="8" name="TextBox 9"/>
          <p:cNvSpPr txBox="1"/>
          <p:nvPr/>
        </p:nvSpPr>
        <p:spPr>
          <a:xfrm>
            <a:off x="645238" y="2601532"/>
            <a:ext cx="2114681" cy="369332"/>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add t0, t1, t2</a:t>
            </a:r>
          </a:p>
        </p:txBody>
      </p:sp>
      <p:sp>
        <p:nvSpPr>
          <p:cNvPr id="9" name="TextBox 10"/>
          <p:cNvSpPr txBox="1"/>
          <p:nvPr/>
        </p:nvSpPr>
        <p:spPr>
          <a:xfrm>
            <a:off x="645237" y="3154302"/>
            <a:ext cx="1976823" cy="369332"/>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or t3, t4, t5</a:t>
            </a:r>
          </a:p>
        </p:txBody>
      </p:sp>
      <p:sp>
        <p:nvSpPr>
          <p:cNvPr id="10" name="TextBox 11"/>
          <p:cNvSpPr txBox="1"/>
          <p:nvPr/>
        </p:nvSpPr>
        <p:spPr>
          <a:xfrm>
            <a:off x="645237" y="3736206"/>
            <a:ext cx="2114681" cy="369332"/>
          </a:xfrm>
          <a:prstGeom prst="rect">
            <a:avLst/>
          </a:prstGeom>
          <a:noFill/>
        </p:spPr>
        <p:txBody>
          <a:bodyPr wrap="none" rtlCol="0">
            <a:spAutoFit/>
          </a:bodyPr>
          <a:lstStyle/>
          <a:p>
            <a:r>
              <a:rPr lang="en-US" b="1" dirty="0" err="1">
                <a:latin typeface="Courier New" panose="02070309020205020404" pitchFamily="49" charset="0"/>
                <a:cs typeface="Courier New" panose="02070309020205020404" pitchFamily="49" charset="0"/>
              </a:rPr>
              <a:t>slt</a:t>
            </a:r>
            <a:r>
              <a:rPr lang="en-US" b="1" dirty="0">
                <a:latin typeface="Courier New" panose="02070309020205020404" pitchFamily="49" charset="0"/>
                <a:cs typeface="Courier New" panose="02070309020205020404" pitchFamily="49" charset="0"/>
              </a:rPr>
              <a:t> t6, t0, t3</a:t>
            </a:r>
          </a:p>
        </p:txBody>
      </p:sp>
      <p:cxnSp>
        <p:nvCxnSpPr>
          <p:cNvPr id="11" name="Straight Arrow Connector 13"/>
          <p:cNvCxnSpPr/>
          <p:nvPr/>
        </p:nvCxnSpPr>
        <p:spPr>
          <a:xfrm flipV="1">
            <a:off x="521922" y="2601532"/>
            <a:ext cx="0" cy="2742875"/>
          </a:xfrm>
          <a:prstGeom prst="straightConnector1">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Picture 1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786726" y="2507904"/>
            <a:ext cx="2711628" cy="512312"/>
          </a:xfrm>
          <a:prstGeom prst="rect">
            <a:avLst/>
          </a:prstGeom>
        </p:spPr>
      </p:pic>
      <p:pic>
        <p:nvPicPr>
          <p:cNvPr id="13" name="Picture 1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388281" y="3055424"/>
            <a:ext cx="2711628" cy="512312"/>
          </a:xfrm>
          <a:prstGeom prst="rect">
            <a:avLst/>
          </a:prstGeom>
        </p:spPr>
      </p:pic>
      <p:pic>
        <p:nvPicPr>
          <p:cNvPr id="14" name="Picture 1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990595" y="3618548"/>
            <a:ext cx="2711628" cy="512312"/>
          </a:xfrm>
          <a:prstGeom prst="rect">
            <a:avLst/>
          </a:prstGeom>
        </p:spPr>
      </p:pic>
      <p:sp>
        <p:nvSpPr>
          <p:cNvPr id="15" name="TextBox 18"/>
          <p:cNvSpPr txBox="1"/>
          <p:nvPr/>
        </p:nvSpPr>
        <p:spPr>
          <a:xfrm rot="5400000">
            <a:off x="-824727" y="3624814"/>
            <a:ext cx="2300630" cy="369332"/>
          </a:xfrm>
          <a:prstGeom prst="rect">
            <a:avLst/>
          </a:prstGeom>
          <a:noFill/>
        </p:spPr>
        <p:txBody>
          <a:bodyPr wrap="none" rtlCol="0">
            <a:spAutoFit/>
          </a:bodyPr>
          <a:lstStyle/>
          <a:p>
            <a:r>
              <a:rPr lang="en-US" dirty="0">
                <a:solidFill>
                  <a:srgbClr val="3064C0"/>
                </a:solidFill>
                <a:latin typeface="Arial" panose="020B0604020202020204" pitchFamily="34" charset="0"/>
                <a:cs typeface="Arial" panose="020B0604020202020204" pitchFamily="34" charset="0"/>
              </a:rPr>
              <a:t>instruction sequence</a:t>
            </a:r>
          </a:p>
        </p:txBody>
      </p:sp>
      <p:sp>
        <p:nvSpPr>
          <p:cNvPr id="16" name="TextBox 52"/>
          <p:cNvSpPr txBox="1"/>
          <p:nvPr/>
        </p:nvSpPr>
        <p:spPr>
          <a:xfrm>
            <a:off x="664584" y="4306388"/>
            <a:ext cx="1838965" cy="369332"/>
          </a:xfrm>
          <a:prstGeom prst="rect">
            <a:avLst/>
          </a:prstGeom>
          <a:noFill/>
        </p:spPr>
        <p:txBody>
          <a:bodyPr wrap="none" rtlCol="0">
            <a:spAutoFit/>
          </a:bodyPr>
          <a:lstStyle/>
          <a:p>
            <a:r>
              <a:rPr lang="en-US" b="1" dirty="0" err="1">
                <a:latin typeface="Courier New" panose="02070309020205020404" pitchFamily="49" charset="0"/>
                <a:cs typeface="Courier New" panose="02070309020205020404" pitchFamily="49" charset="0"/>
              </a:rPr>
              <a:t>sw</a:t>
            </a:r>
            <a:r>
              <a:rPr lang="en-US" b="1" dirty="0">
                <a:latin typeface="Courier New" panose="02070309020205020404" pitchFamily="49" charset="0"/>
                <a:cs typeface="Courier New" panose="02070309020205020404" pitchFamily="49" charset="0"/>
              </a:rPr>
              <a:t> t0, 4(t3)</a:t>
            </a:r>
          </a:p>
        </p:txBody>
      </p:sp>
      <p:sp>
        <p:nvSpPr>
          <p:cNvPr id="17" name="TextBox 53"/>
          <p:cNvSpPr txBox="1"/>
          <p:nvPr/>
        </p:nvSpPr>
        <p:spPr>
          <a:xfrm>
            <a:off x="651179" y="4849494"/>
            <a:ext cx="1838965" cy="369332"/>
          </a:xfrm>
          <a:prstGeom prst="rect">
            <a:avLst/>
          </a:prstGeom>
          <a:noFill/>
        </p:spPr>
        <p:txBody>
          <a:bodyPr wrap="none" rtlCol="0">
            <a:spAutoFit/>
          </a:bodyPr>
          <a:lstStyle/>
          <a:p>
            <a:r>
              <a:rPr lang="en-US" b="1" dirty="0" err="1">
                <a:latin typeface="Courier New" panose="02070309020205020404" pitchFamily="49" charset="0"/>
                <a:cs typeface="Courier New" panose="02070309020205020404" pitchFamily="49" charset="0"/>
              </a:rPr>
              <a:t>lw</a:t>
            </a:r>
            <a:r>
              <a:rPr lang="en-US" b="1" dirty="0">
                <a:latin typeface="Courier New" panose="02070309020205020404" pitchFamily="49" charset="0"/>
                <a:cs typeface="Courier New" panose="02070309020205020404" pitchFamily="49" charset="0"/>
              </a:rPr>
              <a:t> t0, 8(t3)</a:t>
            </a:r>
          </a:p>
        </p:txBody>
      </p:sp>
      <p:sp>
        <p:nvSpPr>
          <p:cNvPr id="18" name="Oval 3"/>
          <p:cNvSpPr/>
          <p:nvPr/>
        </p:nvSpPr>
        <p:spPr>
          <a:xfrm>
            <a:off x="5141376" y="2555208"/>
            <a:ext cx="440473" cy="38889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9" name="Oval 59"/>
          <p:cNvSpPr/>
          <p:nvPr/>
        </p:nvSpPr>
        <p:spPr>
          <a:xfrm>
            <a:off x="5141376" y="4250436"/>
            <a:ext cx="440473" cy="38889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0" name="TextBox 4"/>
          <p:cNvSpPr txBox="1"/>
          <p:nvPr/>
        </p:nvSpPr>
        <p:spPr>
          <a:xfrm>
            <a:off x="5693385" y="1313738"/>
            <a:ext cx="3272882" cy="1754327"/>
          </a:xfrm>
          <a:prstGeom prst="rect">
            <a:avLst/>
          </a:prstGeom>
          <a:noFill/>
          <a:ln w="28575">
            <a:solidFill>
              <a:srgbClr val="00B0F0"/>
            </a:solidFill>
          </a:ln>
        </p:spPr>
        <p:txBody>
          <a:bodyPr wrap="square" rtlCol="0">
            <a:spAutoFit/>
          </a:bodyPr>
          <a:lstStyle/>
          <a:p>
            <a:pPr marL="171450" indent="-171450">
              <a:buClr>
                <a:srgbClr val="C00000"/>
              </a:buClr>
              <a:buFont typeface="Arial" charset="0"/>
              <a:buChar char="•"/>
            </a:pPr>
            <a:r>
              <a:rPr lang="en-US" dirty="0">
                <a:latin typeface="Arial" panose="020B0604020202020204" pitchFamily="34" charset="0"/>
                <a:cs typeface="Arial" panose="020B0604020202020204" pitchFamily="34" charset="0"/>
              </a:rPr>
              <a:t>Exploit high speed of register file (100 </a:t>
            </a:r>
            <a:r>
              <a:rPr lang="en-US" dirty="0" err="1">
                <a:latin typeface="Arial" panose="020B0604020202020204" pitchFamily="34" charset="0"/>
                <a:cs typeface="Arial" panose="020B0604020202020204" pitchFamily="34" charset="0"/>
              </a:rPr>
              <a:t>ps</a:t>
            </a:r>
            <a:r>
              <a:rPr lang="en-US" dirty="0">
                <a:latin typeface="Arial" panose="020B0604020202020204" pitchFamily="34" charset="0"/>
                <a:cs typeface="Arial" panose="020B0604020202020204" pitchFamily="34" charset="0"/>
              </a:rPr>
              <a:t>)</a:t>
            </a:r>
          </a:p>
          <a:p>
            <a:pPr marL="914400" lvl="1" indent="-457200">
              <a:buFont typeface="+mj-lt"/>
              <a:buAutoNum type="arabicParenR"/>
            </a:pPr>
            <a:r>
              <a:rPr lang="en-US" dirty="0">
                <a:latin typeface="Arial" panose="020B0604020202020204" pitchFamily="34" charset="0"/>
                <a:cs typeface="Arial" panose="020B0604020202020204" pitchFamily="34" charset="0"/>
              </a:rPr>
              <a:t>WB updates value</a:t>
            </a:r>
          </a:p>
          <a:p>
            <a:pPr marL="914400" lvl="1" indent="-457200">
              <a:buFont typeface="+mj-lt"/>
              <a:buAutoNum type="arabicParenR"/>
            </a:pPr>
            <a:r>
              <a:rPr lang="en-US" dirty="0">
                <a:latin typeface="Arial" panose="020B0604020202020204" pitchFamily="34" charset="0"/>
                <a:cs typeface="Arial" panose="020B0604020202020204" pitchFamily="34" charset="0"/>
              </a:rPr>
              <a:t>ID reads new value</a:t>
            </a:r>
          </a:p>
          <a:p>
            <a:pPr marL="171450" indent="-171450">
              <a:buClr>
                <a:srgbClr val="C00000"/>
              </a:buClr>
              <a:buFont typeface="Arial" charset="0"/>
              <a:buChar char="•"/>
            </a:pPr>
            <a:r>
              <a:rPr lang="en-US" dirty="0">
                <a:latin typeface="Arial" panose="020B0604020202020204" pitchFamily="34" charset="0"/>
                <a:cs typeface="Arial" panose="020B0604020202020204" pitchFamily="34" charset="0"/>
              </a:rPr>
              <a:t>Indicated in diagram by shading</a:t>
            </a:r>
          </a:p>
        </p:txBody>
      </p:sp>
      <p:sp>
        <p:nvSpPr>
          <p:cNvPr id="21" name="TextBox 14"/>
          <p:cNvSpPr txBox="1"/>
          <p:nvPr/>
        </p:nvSpPr>
        <p:spPr>
          <a:xfrm>
            <a:off x="357584" y="5492800"/>
            <a:ext cx="8109083" cy="646331"/>
          </a:xfrm>
          <a:prstGeom prst="rect">
            <a:avLst/>
          </a:prstGeom>
          <a:noFill/>
        </p:spPr>
        <p:txBody>
          <a:bodyPr wrap="square" rtlCol="0">
            <a:spAutoFit/>
          </a:bodyPr>
          <a:lstStyle/>
          <a:p>
            <a:r>
              <a:rPr lang="en-US" b="1" i="1" dirty="0">
                <a:solidFill>
                  <a:srgbClr val="FF0000"/>
                </a:solidFill>
                <a:latin typeface="Arial" panose="020B0604020202020204" pitchFamily="34" charset="0"/>
                <a:cs typeface="Arial" panose="020B0604020202020204" pitchFamily="34" charset="0"/>
              </a:rPr>
              <a:t>Might not always be possible to write then read in same cycle, especially in high-frequency designs. Check assumptions in any question.</a:t>
            </a:r>
          </a:p>
        </p:txBody>
      </p:sp>
    </p:spTree>
    <p:extLst>
      <p:ext uri="{BB962C8B-B14F-4D97-AF65-F5344CB8AC3E}">
        <p14:creationId xmlns:p14="http://schemas.microsoft.com/office/powerpoint/2010/main" val="2615764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bg/>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allAtOnce"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22</a:t>
            </a:fld>
            <a:endParaRPr lang="en-US" altLang="en-US"/>
          </a:p>
        </p:txBody>
      </p:sp>
      <p:sp>
        <p:nvSpPr>
          <p:cNvPr id="45059" name="Text Box 2"/>
          <p:cNvSpPr txBox="1">
            <a:spLocks noChangeArrowheads="1"/>
          </p:cNvSpPr>
          <p:nvPr/>
        </p:nvSpPr>
        <p:spPr bwMode="auto">
          <a:xfrm>
            <a:off x="441324" y="396875"/>
            <a:ext cx="802534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Data Hazard: ALU Result</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 name="Picture 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891376" y="3966916"/>
            <a:ext cx="2711628" cy="512312"/>
          </a:xfrm>
          <a:prstGeom prst="rect">
            <a:avLst/>
          </a:prstGeom>
        </p:spPr>
      </p:pic>
      <p:pic>
        <p:nvPicPr>
          <p:cNvPr id="7" name="Picture 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495197" y="4507300"/>
            <a:ext cx="2711628" cy="512312"/>
          </a:xfrm>
          <a:prstGeom prst="rect">
            <a:avLst/>
          </a:prstGeom>
        </p:spPr>
      </p:pic>
      <p:sp>
        <p:nvSpPr>
          <p:cNvPr id="8" name="TextBox 9"/>
          <p:cNvSpPr txBox="1"/>
          <p:nvPr/>
        </p:nvSpPr>
        <p:spPr>
          <a:xfrm>
            <a:off x="1040154" y="2379716"/>
            <a:ext cx="2114681" cy="369332"/>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add </a:t>
            </a:r>
            <a:r>
              <a:rPr lang="en-US" b="1" dirty="0">
                <a:solidFill>
                  <a:srgbClr val="FF0000"/>
                </a:solidFill>
                <a:latin typeface="Courier New" panose="02070309020205020404" pitchFamily="49" charset="0"/>
                <a:cs typeface="Courier New" panose="02070309020205020404" pitchFamily="49" charset="0"/>
              </a:rPr>
              <a:t>s0</a:t>
            </a:r>
            <a:r>
              <a:rPr lang="en-US" b="1" dirty="0">
                <a:latin typeface="Courier New" panose="02070309020205020404" pitchFamily="49" charset="0"/>
                <a:cs typeface="Courier New" panose="02070309020205020404" pitchFamily="49" charset="0"/>
              </a:rPr>
              <a:t>, t1, t2</a:t>
            </a:r>
          </a:p>
        </p:txBody>
      </p:sp>
      <p:sp>
        <p:nvSpPr>
          <p:cNvPr id="9" name="TextBox 10"/>
          <p:cNvSpPr txBox="1"/>
          <p:nvPr/>
        </p:nvSpPr>
        <p:spPr>
          <a:xfrm>
            <a:off x="1040154" y="2932487"/>
            <a:ext cx="2114681" cy="369332"/>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sub t2, </a:t>
            </a:r>
            <a:r>
              <a:rPr lang="en-US" b="1" dirty="0">
                <a:solidFill>
                  <a:srgbClr val="FF0000"/>
                </a:solidFill>
                <a:latin typeface="Courier New" panose="02070309020205020404" pitchFamily="49" charset="0"/>
                <a:cs typeface="Courier New" panose="02070309020205020404" pitchFamily="49" charset="0"/>
              </a:rPr>
              <a:t>s0</a:t>
            </a:r>
            <a:r>
              <a:rPr lang="en-US" b="1" dirty="0">
                <a:latin typeface="Courier New" panose="02070309020205020404" pitchFamily="49" charset="0"/>
                <a:cs typeface="Courier New" panose="02070309020205020404" pitchFamily="49" charset="0"/>
              </a:rPr>
              <a:t>, t5</a:t>
            </a:r>
          </a:p>
        </p:txBody>
      </p:sp>
      <p:sp>
        <p:nvSpPr>
          <p:cNvPr id="10" name="TextBox 11"/>
          <p:cNvSpPr txBox="1"/>
          <p:nvPr/>
        </p:nvSpPr>
        <p:spPr>
          <a:xfrm>
            <a:off x="1040153" y="3514391"/>
            <a:ext cx="1976823" cy="369332"/>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or t6, </a:t>
            </a:r>
            <a:r>
              <a:rPr lang="en-US" b="1" dirty="0">
                <a:solidFill>
                  <a:srgbClr val="FF0000"/>
                </a:solidFill>
                <a:latin typeface="Courier New" panose="02070309020205020404" pitchFamily="49" charset="0"/>
                <a:cs typeface="Courier New" panose="02070309020205020404" pitchFamily="49" charset="0"/>
              </a:rPr>
              <a:t>s0</a:t>
            </a:r>
            <a:r>
              <a:rPr lang="en-US" b="1" dirty="0">
                <a:latin typeface="Courier New" panose="02070309020205020404" pitchFamily="49" charset="0"/>
                <a:cs typeface="Courier New" panose="02070309020205020404" pitchFamily="49" charset="0"/>
              </a:rPr>
              <a:t>, t3</a:t>
            </a:r>
          </a:p>
        </p:txBody>
      </p:sp>
      <p:cxnSp>
        <p:nvCxnSpPr>
          <p:cNvPr id="11" name="Straight Arrow Connector 13"/>
          <p:cNvCxnSpPr/>
          <p:nvPr/>
        </p:nvCxnSpPr>
        <p:spPr>
          <a:xfrm flipV="1">
            <a:off x="912001" y="2379718"/>
            <a:ext cx="0" cy="2742875"/>
          </a:xfrm>
          <a:prstGeom prst="straightConnector1">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Picture 1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084981" y="2286090"/>
            <a:ext cx="2711628" cy="512312"/>
          </a:xfrm>
          <a:prstGeom prst="rect">
            <a:avLst/>
          </a:prstGeom>
        </p:spPr>
      </p:pic>
      <p:pic>
        <p:nvPicPr>
          <p:cNvPr id="13" name="Picture 1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686536" y="2833610"/>
            <a:ext cx="2711628" cy="512312"/>
          </a:xfrm>
          <a:prstGeom prst="rect">
            <a:avLst/>
          </a:prstGeom>
        </p:spPr>
      </p:pic>
      <p:pic>
        <p:nvPicPr>
          <p:cNvPr id="14" name="Picture 1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288850" y="3396734"/>
            <a:ext cx="2711628" cy="512312"/>
          </a:xfrm>
          <a:prstGeom prst="rect">
            <a:avLst/>
          </a:prstGeom>
        </p:spPr>
      </p:pic>
      <p:sp>
        <p:nvSpPr>
          <p:cNvPr id="15" name="TextBox 18"/>
          <p:cNvSpPr txBox="1"/>
          <p:nvPr/>
        </p:nvSpPr>
        <p:spPr>
          <a:xfrm rot="5400000">
            <a:off x="-419390" y="3606723"/>
            <a:ext cx="2145953" cy="369332"/>
          </a:xfrm>
          <a:prstGeom prst="rect">
            <a:avLst/>
          </a:prstGeom>
          <a:noFill/>
        </p:spPr>
        <p:txBody>
          <a:bodyPr wrap="none" rtlCol="0">
            <a:spAutoFit/>
          </a:bodyPr>
          <a:lstStyle/>
          <a:p>
            <a:r>
              <a:rPr lang="en-US">
                <a:solidFill>
                  <a:srgbClr val="3064C0"/>
                </a:solidFill>
              </a:rPr>
              <a:t>instruction sequence</a:t>
            </a:r>
          </a:p>
        </p:txBody>
      </p:sp>
      <p:sp>
        <p:nvSpPr>
          <p:cNvPr id="16" name="TextBox 52"/>
          <p:cNvSpPr txBox="1"/>
          <p:nvPr/>
        </p:nvSpPr>
        <p:spPr>
          <a:xfrm>
            <a:off x="1059502" y="4084572"/>
            <a:ext cx="2114681" cy="369332"/>
          </a:xfrm>
          <a:prstGeom prst="rect">
            <a:avLst/>
          </a:prstGeom>
          <a:noFill/>
        </p:spPr>
        <p:txBody>
          <a:bodyPr wrap="none" rtlCol="0">
            <a:spAutoFit/>
          </a:bodyPr>
          <a:lstStyle/>
          <a:p>
            <a:r>
              <a:rPr lang="en-US" b="1" dirty="0" err="1">
                <a:latin typeface="Courier New" panose="02070309020205020404" pitchFamily="49" charset="0"/>
                <a:cs typeface="Courier New" panose="02070309020205020404" pitchFamily="49" charset="0"/>
              </a:rPr>
              <a:t>xor</a:t>
            </a:r>
            <a:r>
              <a:rPr lang="en-US" b="1" dirty="0">
                <a:latin typeface="Courier New" panose="02070309020205020404" pitchFamily="49" charset="0"/>
                <a:cs typeface="Courier New" panose="02070309020205020404" pitchFamily="49" charset="0"/>
              </a:rPr>
              <a:t> t5, t1, </a:t>
            </a:r>
            <a:r>
              <a:rPr lang="en-US" b="1" dirty="0">
                <a:solidFill>
                  <a:srgbClr val="FF0000"/>
                </a:solidFill>
                <a:latin typeface="Courier New" panose="02070309020205020404" pitchFamily="49" charset="0"/>
                <a:cs typeface="Courier New" panose="02070309020205020404" pitchFamily="49" charset="0"/>
              </a:rPr>
              <a:t>s0</a:t>
            </a:r>
          </a:p>
        </p:txBody>
      </p:sp>
      <p:sp>
        <p:nvSpPr>
          <p:cNvPr id="17" name="TextBox 53"/>
          <p:cNvSpPr txBox="1"/>
          <p:nvPr/>
        </p:nvSpPr>
        <p:spPr>
          <a:xfrm>
            <a:off x="1046096" y="4627678"/>
            <a:ext cx="1838965" cy="369332"/>
          </a:xfrm>
          <a:prstGeom prst="rect">
            <a:avLst/>
          </a:prstGeom>
          <a:noFill/>
        </p:spPr>
        <p:txBody>
          <a:bodyPr wrap="none" rtlCol="0">
            <a:spAutoFit/>
          </a:bodyPr>
          <a:lstStyle/>
          <a:p>
            <a:r>
              <a:rPr lang="en-US" b="1" dirty="0" err="1">
                <a:latin typeface="Courier New" panose="02070309020205020404" pitchFamily="49" charset="0"/>
                <a:cs typeface="Courier New" panose="02070309020205020404" pitchFamily="49" charset="0"/>
              </a:rPr>
              <a:t>sw</a:t>
            </a:r>
            <a:r>
              <a:rPr lang="en-US" b="1" dirty="0">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s0</a:t>
            </a:r>
            <a:r>
              <a:rPr lang="en-US" b="1" dirty="0">
                <a:latin typeface="Courier New" panose="02070309020205020404" pitchFamily="49" charset="0"/>
                <a:cs typeface="Courier New" panose="02070309020205020404" pitchFamily="49" charset="0"/>
              </a:rPr>
              <a:t>, 8(t3)</a:t>
            </a:r>
          </a:p>
        </p:txBody>
      </p:sp>
      <p:graphicFrame>
        <p:nvGraphicFramePr>
          <p:cNvPr id="18" name="Table 2"/>
          <p:cNvGraphicFramePr>
            <a:graphicFrameLocks noGrp="1"/>
          </p:cNvGraphicFramePr>
          <p:nvPr>
            <p:extLst/>
          </p:nvPr>
        </p:nvGraphicFramePr>
        <p:xfrm>
          <a:off x="2948759" y="1865725"/>
          <a:ext cx="5391810" cy="312420"/>
        </p:xfrm>
        <a:graphic>
          <a:graphicData uri="http://schemas.openxmlformats.org/drawingml/2006/table">
            <a:tbl>
              <a:tblPr firstRow="1" bandRow="1">
                <a:tableStyleId>{5940675A-B579-460E-94D1-54222C63F5DA}</a:tableStyleId>
              </a:tblPr>
              <a:tblGrid>
                <a:gridCol w="599090">
                  <a:extLst>
                    <a:ext uri="{9D8B030D-6E8A-4147-A177-3AD203B41FA5}">
                      <a16:colId xmlns:a16="http://schemas.microsoft.com/office/drawing/2014/main" val="20000"/>
                    </a:ext>
                  </a:extLst>
                </a:gridCol>
                <a:gridCol w="599090">
                  <a:extLst>
                    <a:ext uri="{9D8B030D-6E8A-4147-A177-3AD203B41FA5}">
                      <a16:colId xmlns:a16="http://schemas.microsoft.com/office/drawing/2014/main" val="20001"/>
                    </a:ext>
                  </a:extLst>
                </a:gridCol>
                <a:gridCol w="599090">
                  <a:extLst>
                    <a:ext uri="{9D8B030D-6E8A-4147-A177-3AD203B41FA5}">
                      <a16:colId xmlns:a16="http://schemas.microsoft.com/office/drawing/2014/main" val="20002"/>
                    </a:ext>
                  </a:extLst>
                </a:gridCol>
                <a:gridCol w="599090">
                  <a:extLst>
                    <a:ext uri="{9D8B030D-6E8A-4147-A177-3AD203B41FA5}">
                      <a16:colId xmlns:a16="http://schemas.microsoft.com/office/drawing/2014/main" val="20003"/>
                    </a:ext>
                  </a:extLst>
                </a:gridCol>
                <a:gridCol w="599090">
                  <a:extLst>
                    <a:ext uri="{9D8B030D-6E8A-4147-A177-3AD203B41FA5}">
                      <a16:colId xmlns:a16="http://schemas.microsoft.com/office/drawing/2014/main" val="20004"/>
                    </a:ext>
                  </a:extLst>
                </a:gridCol>
                <a:gridCol w="599090">
                  <a:extLst>
                    <a:ext uri="{9D8B030D-6E8A-4147-A177-3AD203B41FA5}">
                      <a16:colId xmlns:a16="http://schemas.microsoft.com/office/drawing/2014/main" val="20005"/>
                    </a:ext>
                  </a:extLst>
                </a:gridCol>
                <a:gridCol w="599090">
                  <a:extLst>
                    <a:ext uri="{9D8B030D-6E8A-4147-A177-3AD203B41FA5}">
                      <a16:colId xmlns:a16="http://schemas.microsoft.com/office/drawing/2014/main" val="20006"/>
                    </a:ext>
                  </a:extLst>
                </a:gridCol>
                <a:gridCol w="599090">
                  <a:extLst>
                    <a:ext uri="{9D8B030D-6E8A-4147-A177-3AD203B41FA5}">
                      <a16:colId xmlns:a16="http://schemas.microsoft.com/office/drawing/2014/main" val="20007"/>
                    </a:ext>
                  </a:extLst>
                </a:gridCol>
                <a:gridCol w="599090">
                  <a:extLst>
                    <a:ext uri="{9D8B030D-6E8A-4147-A177-3AD203B41FA5}">
                      <a16:colId xmlns:a16="http://schemas.microsoft.com/office/drawing/2014/main" val="20008"/>
                    </a:ext>
                  </a:extLst>
                </a:gridCol>
              </a:tblGrid>
              <a:tr h="278130">
                <a:tc>
                  <a:txBody>
                    <a:bodyPr/>
                    <a:lstStyle/>
                    <a:p>
                      <a:pPr algn="ctr"/>
                      <a:r>
                        <a:rPr lang="en-US" sz="1600" dirty="0">
                          <a:solidFill>
                            <a:srgbClr val="FF0000"/>
                          </a:solidFill>
                          <a:latin typeface="Arial" panose="020B0604020202020204" pitchFamily="34" charset="0"/>
                          <a:cs typeface="Arial" panose="020B0604020202020204" pitchFamily="34" charset="0"/>
                        </a:rPr>
                        <a:t>5</a:t>
                      </a:r>
                    </a:p>
                  </a:txBody>
                  <a:tcPr marT="34290" marB="34290"/>
                </a:tc>
                <a:tc>
                  <a:txBody>
                    <a:bodyPr/>
                    <a:lstStyle/>
                    <a:p>
                      <a:pPr algn="ctr"/>
                      <a:endParaRPr lang="en-US" sz="1400" dirty="0">
                        <a:solidFill>
                          <a:srgbClr val="FF0000"/>
                        </a:solidFill>
                      </a:endParaRPr>
                    </a:p>
                  </a:txBody>
                  <a:tcPr marT="34290" marB="34290"/>
                </a:tc>
                <a:tc>
                  <a:txBody>
                    <a:bodyPr/>
                    <a:lstStyle/>
                    <a:p>
                      <a:pPr algn="ctr"/>
                      <a:endParaRPr lang="en-US" sz="1400" dirty="0">
                        <a:solidFill>
                          <a:srgbClr val="FF0000"/>
                        </a:solidFill>
                      </a:endParaRPr>
                    </a:p>
                  </a:txBody>
                  <a:tcPr marT="34290" marB="34290"/>
                </a:tc>
                <a:tc>
                  <a:txBody>
                    <a:bodyPr/>
                    <a:lstStyle/>
                    <a:p>
                      <a:pPr algn="ctr"/>
                      <a:endParaRPr lang="en-US" sz="1400" dirty="0">
                        <a:solidFill>
                          <a:srgbClr val="FF0000"/>
                        </a:solidFill>
                      </a:endParaRPr>
                    </a:p>
                  </a:txBody>
                  <a:tcPr marT="34290" marB="34290"/>
                </a:tc>
                <a:tc>
                  <a:txBody>
                    <a:bodyPr/>
                    <a:lstStyle/>
                    <a:p>
                      <a:pPr algn="ctr"/>
                      <a:endParaRPr lang="en-US" sz="1400" dirty="0">
                        <a:solidFill>
                          <a:srgbClr val="00B050"/>
                        </a:solidFill>
                      </a:endParaRPr>
                    </a:p>
                  </a:txBody>
                  <a:tcPr marT="34290" marB="34290"/>
                </a:tc>
                <a:tc>
                  <a:txBody>
                    <a:bodyPr/>
                    <a:lstStyle/>
                    <a:p>
                      <a:pPr algn="ctr"/>
                      <a:endParaRPr lang="en-US" sz="1400" dirty="0">
                        <a:solidFill>
                          <a:srgbClr val="00B050"/>
                        </a:solidFill>
                      </a:endParaRPr>
                    </a:p>
                  </a:txBody>
                  <a:tcPr marT="34290" marB="34290"/>
                </a:tc>
                <a:tc>
                  <a:txBody>
                    <a:bodyPr/>
                    <a:lstStyle/>
                    <a:p>
                      <a:pPr algn="ctr"/>
                      <a:endParaRPr lang="en-US" sz="1400" dirty="0">
                        <a:solidFill>
                          <a:srgbClr val="00B050"/>
                        </a:solidFill>
                      </a:endParaRPr>
                    </a:p>
                  </a:txBody>
                  <a:tcPr marT="34290" marB="34290"/>
                </a:tc>
                <a:tc>
                  <a:txBody>
                    <a:bodyPr/>
                    <a:lstStyle/>
                    <a:p>
                      <a:pPr algn="ctr"/>
                      <a:endParaRPr lang="en-US" sz="1400" dirty="0">
                        <a:solidFill>
                          <a:srgbClr val="00B050"/>
                        </a:solidFill>
                      </a:endParaRPr>
                    </a:p>
                  </a:txBody>
                  <a:tcPr marT="34290" marB="34290"/>
                </a:tc>
                <a:tc>
                  <a:txBody>
                    <a:bodyPr/>
                    <a:lstStyle/>
                    <a:p>
                      <a:pPr algn="ctr"/>
                      <a:endParaRPr lang="en-US" sz="1400" dirty="0">
                        <a:solidFill>
                          <a:srgbClr val="00B050"/>
                        </a:solidFill>
                      </a:endParaRPr>
                    </a:p>
                  </a:txBody>
                  <a:tcPr marT="34290" marB="34290"/>
                </a:tc>
                <a:extLst>
                  <a:ext uri="{0D108BD9-81ED-4DB2-BD59-A6C34878D82A}">
                    <a16:rowId xmlns:a16="http://schemas.microsoft.com/office/drawing/2014/main" val="10000"/>
                  </a:ext>
                </a:extLst>
              </a:tr>
            </a:tbl>
          </a:graphicData>
        </a:graphic>
      </p:graphicFrame>
      <p:sp>
        <p:nvSpPr>
          <p:cNvPr id="19" name="TextBox 5"/>
          <p:cNvSpPr txBox="1"/>
          <p:nvPr/>
        </p:nvSpPr>
        <p:spPr>
          <a:xfrm>
            <a:off x="1256495" y="1891200"/>
            <a:ext cx="1701107" cy="369332"/>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Value of </a:t>
            </a:r>
            <a:r>
              <a:rPr lang="en-US" b="1" dirty="0">
                <a:solidFill>
                  <a:srgbClr val="FF0000"/>
                </a:solidFill>
                <a:latin typeface="Courier New" panose="02070309020205020404" pitchFamily="49" charset="0"/>
                <a:cs typeface="Courier New" panose="02070309020205020404" pitchFamily="49" charset="0"/>
              </a:rPr>
              <a:t>s0</a:t>
            </a:r>
          </a:p>
        </p:txBody>
      </p:sp>
      <p:cxnSp>
        <p:nvCxnSpPr>
          <p:cNvPr id="20" name="Straight Arrow Connector 4"/>
          <p:cNvCxnSpPr/>
          <p:nvPr/>
        </p:nvCxnSpPr>
        <p:spPr>
          <a:xfrm flipH="1">
            <a:off x="5088525" y="2172870"/>
            <a:ext cx="2239" cy="138159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19"/>
          <p:cNvCxnSpPr/>
          <p:nvPr/>
        </p:nvCxnSpPr>
        <p:spPr>
          <a:xfrm>
            <a:off x="4453995" y="2168200"/>
            <a:ext cx="11366" cy="83874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2"/>
          <p:cNvCxnSpPr/>
          <p:nvPr/>
        </p:nvCxnSpPr>
        <p:spPr>
          <a:xfrm flipH="1">
            <a:off x="5796611" y="2168200"/>
            <a:ext cx="1" cy="1963328"/>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6"/>
          <p:cNvCxnSpPr/>
          <p:nvPr/>
        </p:nvCxnSpPr>
        <p:spPr>
          <a:xfrm>
            <a:off x="6286862" y="2188791"/>
            <a:ext cx="0" cy="2488717"/>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7"/>
          <p:cNvSpPr txBox="1"/>
          <p:nvPr/>
        </p:nvSpPr>
        <p:spPr>
          <a:xfrm>
            <a:off x="1569116" y="5371219"/>
            <a:ext cx="6185407" cy="400110"/>
          </a:xfrm>
          <a:prstGeom prst="rect">
            <a:avLst/>
          </a:prstGeom>
          <a:noFill/>
        </p:spPr>
        <p:txBody>
          <a:bodyPr wrap="none" rtlCol="0">
            <a:spAutoFit/>
          </a:bodyPr>
          <a:lstStyle/>
          <a:p>
            <a:pPr algn="ctr"/>
            <a:r>
              <a:rPr lang="en-US" sz="2000" dirty="0">
                <a:solidFill>
                  <a:srgbClr val="FF0000"/>
                </a:solidFill>
              </a:rPr>
              <a:t>Without some fix, </a:t>
            </a:r>
            <a:r>
              <a:rPr lang="en-US" sz="2000" b="1" dirty="0">
                <a:solidFill>
                  <a:srgbClr val="FF0000"/>
                </a:solidFill>
                <a:latin typeface="Courier" charset="0"/>
                <a:ea typeface="Courier" charset="0"/>
                <a:cs typeface="Courier" charset="0"/>
              </a:rPr>
              <a:t>sub</a:t>
            </a:r>
            <a:r>
              <a:rPr lang="en-US" sz="2000" dirty="0">
                <a:solidFill>
                  <a:srgbClr val="FF0000"/>
                </a:solidFill>
              </a:rPr>
              <a:t> and </a:t>
            </a:r>
            <a:r>
              <a:rPr lang="en-US" sz="2000" b="1" dirty="0">
                <a:solidFill>
                  <a:srgbClr val="FF0000"/>
                </a:solidFill>
                <a:latin typeface="Courier" charset="0"/>
                <a:ea typeface="Courier" charset="0"/>
                <a:cs typeface="Courier" charset="0"/>
              </a:rPr>
              <a:t>or</a:t>
            </a:r>
            <a:r>
              <a:rPr lang="en-US" sz="2000" dirty="0">
                <a:solidFill>
                  <a:srgbClr val="FF0000"/>
                </a:solidFill>
              </a:rPr>
              <a:t> will calculate wrong result!</a:t>
            </a:r>
          </a:p>
        </p:txBody>
      </p:sp>
      <p:sp>
        <p:nvSpPr>
          <p:cNvPr id="4" name="矩形 3"/>
          <p:cNvSpPr/>
          <p:nvPr/>
        </p:nvSpPr>
        <p:spPr>
          <a:xfrm>
            <a:off x="3698720" y="1850237"/>
            <a:ext cx="298479" cy="338554"/>
          </a:xfrm>
          <a:prstGeom prst="rect">
            <a:avLst/>
          </a:prstGeom>
        </p:spPr>
        <p:txBody>
          <a:bodyPr wrap="none">
            <a:spAutoFit/>
          </a:bodyPr>
          <a:lstStyle/>
          <a:p>
            <a:pPr algn="ctr"/>
            <a:r>
              <a:rPr lang="en-US" altLang="zh-CN" sz="1600" dirty="0">
                <a:solidFill>
                  <a:srgbClr val="FF0000"/>
                </a:solidFill>
                <a:latin typeface="Arial" panose="020B0604020202020204" pitchFamily="34" charset="0"/>
                <a:cs typeface="Arial" panose="020B0604020202020204" pitchFamily="34" charset="0"/>
              </a:rPr>
              <a:t>5</a:t>
            </a:r>
          </a:p>
        </p:txBody>
      </p:sp>
      <p:sp>
        <p:nvSpPr>
          <p:cNvPr id="29" name="矩形 28"/>
          <p:cNvSpPr/>
          <p:nvPr/>
        </p:nvSpPr>
        <p:spPr>
          <a:xfrm>
            <a:off x="4296119" y="1844496"/>
            <a:ext cx="298479" cy="338554"/>
          </a:xfrm>
          <a:prstGeom prst="rect">
            <a:avLst/>
          </a:prstGeom>
        </p:spPr>
        <p:txBody>
          <a:bodyPr wrap="none">
            <a:spAutoFit/>
          </a:bodyPr>
          <a:lstStyle/>
          <a:p>
            <a:pPr algn="ctr"/>
            <a:r>
              <a:rPr lang="en-US" altLang="zh-CN" sz="1600" dirty="0">
                <a:solidFill>
                  <a:srgbClr val="FF0000"/>
                </a:solidFill>
                <a:latin typeface="Arial" panose="020B0604020202020204" pitchFamily="34" charset="0"/>
                <a:cs typeface="Arial" panose="020B0604020202020204" pitchFamily="34" charset="0"/>
              </a:rPr>
              <a:t>5</a:t>
            </a:r>
          </a:p>
        </p:txBody>
      </p:sp>
      <p:sp>
        <p:nvSpPr>
          <p:cNvPr id="30" name="矩形 29"/>
          <p:cNvSpPr/>
          <p:nvPr/>
        </p:nvSpPr>
        <p:spPr>
          <a:xfrm>
            <a:off x="4902432" y="1852658"/>
            <a:ext cx="298479" cy="338554"/>
          </a:xfrm>
          <a:prstGeom prst="rect">
            <a:avLst/>
          </a:prstGeom>
        </p:spPr>
        <p:txBody>
          <a:bodyPr wrap="none">
            <a:spAutoFit/>
          </a:bodyPr>
          <a:lstStyle/>
          <a:p>
            <a:pPr algn="ctr"/>
            <a:r>
              <a:rPr lang="en-US" altLang="zh-CN" sz="1600" dirty="0">
                <a:solidFill>
                  <a:srgbClr val="FF0000"/>
                </a:solidFill>
                <a:latin typeface="Arial" panose="020B0604020202020204" pitchFamily="34" charset="0"/>
                <a:cs typeface="Arial" panose="020B0604020202020204" pitchFamily="34" charset="0"/>
              </a:rPr>
              <a:t>5</a:t>
            </a:r>
          </a:p>
        </p:txBody>
      </p:sp>
      <p:sp>
        <p:nvSpPr>
          <p:cNvPr id="31" name="矩形 30"/>
          <p:cNvSpPr/>
          <p:nvPr/>
        </p:nvSpPr>
        <p:spPr>
          <a:xfrm>
            <a:off x="5398597" y="1859442"/>
            <a:ext cx="470000" cy="338554"/>
          </a:xfrm>
          <a:prstGeom prst="rect">
            <a:avLst/>
          </a:prstGeom>
        </p:spPr>
        <p:txBody>
          <a:bodyPr wrap="none">
            <a:spAutoFit/>
          </a:bodyPr>
          <a:lstStyle/>
          <a:p>
            <a:pPr algn="ctr"/>
            <a:r>
              <a:rPr lang="en-US" altLang="zh-CN" sz="1600" dirty="0">
                <a:solidFill>
                  <a:srgbClr val="FF0000"/>
                </a:solidFill>
                <a:latin typeface="Arial" panose="020B0604020202020204" pitchFamily="34" charset="0"/>
                <a:cs typeface="Arial" panose="020B0604020202020204" pitchFamily="34" charset="0"/>
              </a:rPr>
              <a:t>5/</a:t>
            </a:r>
            <a:r>
              <a:rPr lang="en-US" altLang="zh-CN" sz="1600" dirty="0">
                <a:solidFill>
                  <a:srgbClr val="00B050"/>
                </a:solidFill>
                <a:latin typeface="Arial" panose="020B0604020202020204" pitchFamily="34" charset="0"/>
                <a:cs typeface="Arial" panose="020B0604020202020204" pitchFamily="34" charset="0"/>
              </a:rPr>
              <a:t>9</a:t>
            </a:r>
          </a:p>
        </p:txBody>
      </p:sp>
      <p:sp>
        <p:nvSpPr>
          <p:cNvPr id="27" name="矩形 26"/>
          <p:cNvSpPr/>
          <p:nvPr/>
        </p:nvSpPr>
        <p:spPr>
          <a:xfrm>
            <a:off x="6104445" y="1864287"/>
            <a:ext cx="298480" cy="338554"/>
          </a:xfrm>
          <a:prstGeom prst="rect">
            <a:avLst/>
          </a:prstGeom>
        </p:spPr>
        <p:txBody>
          <a:bodyPr wrap="none">
            <a:spAutoFit/>
          </a:bodyPr>
          <a:lstStyle/>
          <a:p>
            <a:r>
              <a:rPr lang="en-US" altLang="zh-CN" sz="1600" dirty="0">
                <a:solidFill>
                  <a:srgbClr val="00B050"/>
                </a:solidFill>
                <a:latin typeface="Arial" panose="020B0604020202020204" pitchFamily="34" charset="0"/>
                <a:cs typeface="Arial" panose="020B0604020202020204" pitchFamily="34" charset="0"/>
              </a:rPr>
              <a:t>9</a:t>
            </a:r>
            <a:endParaRPr lang="zh-CN" altLang="en-US" sz="1600" dirty="0"/>
          </a:p>
        </p:txBody>
      </p:sp>
    </p:spTree>
    <p:extLst>
      <p:ext uri="{BB962C8B-B14F-4D97-AF65-F5344CB8AC3E}">
        <p14:creationId xmlns:p14="http://schemas.microsoft.com/office/powerpoint/2010/main" val="2269556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5" grpId="0"/>
      <p:bldP spid="16" grpId="0"/>
      <p:bldP spid="17" grpId="0"/>
      <p:bldP spid="19" grpId="0"/>
      <p:bldP spid="24" grpId="0"/>
      <p:bldP spid="4" grpId="0"/>
      <p:bldP spid="29" grpId="0"/>
      <p:bldP spid="30" grpId="0"/>
      <p:bldP spid="31" grpId="0"/>
      <p:bldP spid="2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23</a:t>
            </a:fld>
            <a:endParaRPr lang="en-US" altLang="en-US"/>
          </a:p>
        </p:txBody>
      </p:sp>
      <p:sp>
        <p:nvSpPr>
          <p:cNvPr id="45059" name="Text Box 2"/>
          <p:cNvSpPr txBox="1">
            <a:spLocks noChangeArrowheads="1"/>
          </p:cNvSpPr>
          <p:nvPr/>
        </p:nvSpPr>
        <p:spPr bwMode="auto">
          <a:xfrm>
            <a:off x="441324" y="396875"/>
            <a:ext cx="802534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Solution 1: </a:t>
            </a:r>
            <a:r>
              <a:rPr lang="en-US" altLang="en-US" dirty="0" smtClean="0">
                <a:solidFill>
                  <a:srgbClr val="CC0000"/>
                </a:solidFill>
                <a:latin typeface="Arial" panose="020B0604020202020204" pitchFamily="34" charset="0"/>
              </a:rPr>
              <a:t>Stalling</a:t>
            </a:r>
            <a:r>
              <a:rPr lang="zh-CN" altLang="en-US" dirty="0" smtClean="0">
                <a:solidFill>
                  <a:srgbClr val="CC0000"/>
                </a:solidFill>
                <a:latin typeface="Arial" panose="020B0604020202020204" pitchFamily="34" charset="0"/>
              </a:rPr>
              <a:t>暂停</a:t>
            </a:r>
            <a:r>
              <a:rPr lang="en-US" altLang="en-US" dirty="0" smtClean="0">
                <a:solidFill>
                  <a:srgbClr val="CC0000"/>
                </a:solidFill>
                <a:latin typeface="Arial" panose="020B0604020202020204" pitchFamily="34" charset="0"/>
              </a:rPr>
              <a:t> </a:t>
            </a:r>
            <a:r>
              <a:rPr lang="en-US" altLang="en-US" dirty="0">
                <a:solidFill>
                  <a:srgbClr val="CC0000"/>
                </a:solidFill>
                <a:latin typeface="Arial" panose="020B0604020202020204" pitchFamily="34" charset="0"/>
              </a:rPr>
              <a:t>(</a:t>
            </a:r>
            <a:r>
              <a:rPr lang="en-US" altLang="en-US" dirty="0" smtClean="0">
                <a:solidFill>
                  <a:srgbClr val="CC0000"/>
                </a:solidFill>
                <a:latin typeface="Arial" panose="020B0604020202020204" pitchFamily="34" charset="0"/>
              </a:rPr>
              <a:t>Interlock</a:t>
            </a:r>
            <a:r>
              <a:rPr lang="zh-CN" altLang="en-US" dirty="0" smtClean="0">
                <a:solidFill>
                  <a:srgbClr val="CC0000"/>
                </a:solidFill>
                <a:latin typeface="Arial" panose="020B0604020202020204" pitchFamily="34" charset="0"/>
              </a:rPr>
              <a:t>互锁</a:t>
            </a:r>
            <a:r>
              <a:rPr lang="en-US" altLang="en-US" dirty="0" smtClean="0">
                <a:solidFill>
                  <a:srgbClr val="CC0000"/>
                </a:solidFill>
                <a:latin typeface="Arial" panose="020B0604020202020204" pitchFamily="34" charset="0"/>
              </a:rPr>
              <a:t>)</a:t>
            </a:r>
            <a:endParaRPr lang="en-US" altLang="en-US" dirty="0">
              <a:solidFill>
                <a:srgbClr val="CC0000"/>
              </a:solidFill>
              <a:latin typeface="Arial" panose="020B0604020202020204" pitchFamily="34" charset="0"/>
            </a:endParaRP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1" name="Text Box 4"/>
          <p:cNvSpPr txBox="1">
            <a:spLocks noChangeArrowheads="1"/>
          </p:cNvSpPr>
          <p:nvPr/>
        </p:nvSpPr>
        <p:spPr bwMode="auto">
          <a:xfrm>
            <a:off x="381000" y="1266251"/>
            <a:ext cx="8487833"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
                <a:srgbClr val="CC0000"/>
              </a:buClr>
            </a:pPr>
            <a:r>
              <a:rPr lang="en-US" altLang="en-US" sz="2400" dirty="0">
                <a:latin typeface="Arial" panose="020B0604020202020204" pitchFamily="34" charset="0"/>
              </a:rPr>
              <a:t> Problem: Instruction depends on result from previous instruction</a:t>
            </a:r>
          </a:p>
          <a:p>
            <a:pPr>
              <a:spcBef>
                <a:spcPct val="0"/>
              </a:spcBef>
              <a:buClr>
                <a:srgbClr val="CC0000"/>
              </a:buClr>
              <a:buNone/>
            </a:pPr>
            <a:r>
              <a:rPr lang="en-US" altLang="en-US" sz="2400" b="1" dirty="0">
                <a:latin typeface="Courier New" panose="02070309020205020404" pitchFamily="49" charset="0"/>
                <a:cs typeface="Courier New" panose="02070309020205020404" pitchFamily="49" charset="0"/>
              </a:rPr>
              <a:t>	add	s0, t0, t1</a:t>
            </a:r>
            <a:br>
              <a:rPr lang="en-US" altLang="en-US" sz="2400" b="1" dirty="0">
                <a:latin typeface="Courier New" panose="02070309020205020404" pitchFamily="49" charset="0"/>
                <a:cs typeface="Courier New" panose="02070309020205020404" pitchFamily="49" charset="0"/>
              </a:rPr>
            </a:br>
            <a:r>
              <a:rPr lang="en-US" altLang="en-US" sz="2400" b="1" dirty="0">
                <a:latin typeface="Courier New" panose="02070309020205020404" pitchFamily="49" charset="0"/>
                <a:cs typeface="Courier New" panose="02070309020205020404" pitchFamily="49" charset="0"/>
              </a:rPr>
              <a:t>	sub	t2, s0, t3</a:t>
            </a:r>
          </a:p>
          <a:p>
            <a:pPr>
              <a:spcBef>
                <a:spcPct val="0"/>
              </a:spcBef>
              <a:buClr>
                <a:srgbClr val="CC0000"/>
              </a:buClr>
            </a:pPr>
            <a:endParaRPr lang="en-US" altLang="en-US" sz="2400" dirty="0">
              <a:latin typeface="Arial" panose="020B0604020202020204" pitchFamily="34" charset="0"/>
            </a:endParaRPr>
          </a:p>
          <a:p>
            <a:pPr>
              <a:spcBef>
                <a:spcPct val="0"/>
              </a:spcBef>
              <a:buClr>
                <a:srgbClr val="CC0000"/>
              </a:buClr>
            </a:pPr>
            <a:endParaRPr lang="en-US" altLang="en-US" sz="2400" dirty="0">
              <a:latin typeface="Arial" panose="020B0604020202020204" pitchFamily="34" charset="0"/>
            </a:endParaRPr>
          </a:p>
          <a:p>
            <a:pPr>
              <a:spcBef>
                <a:spcPct val="0"/>
              </a:spcBef>
              <a:buClr>
                <a:srgbClr val="CC0000"/>
              </a:buClr>
            </a:pPr>
            <a:endParaRPr lang="en-US" altLang="en-US" sz="2400" dirty="0">
              <a:latin typeface="Arial" panose="020B0604020202020204" pitchFamily="34" charset="0"/>
            </a:endParaRPr>
          </a:p>
          <a:p>
            <a:pPr>
              <a:spcBef>
                <a:spcPct val="0"/>
              </a:spcBef>
              <a:buClr>
                <a:srgbClr val="CC0000"/>
              </a:buClr>
            </a:pPr>
            <a:endParaRPr lang="en-US" altLang="en-US" sz="2400" dirty="0">
              <a:latin typeface="Arial" panose="020B0604020202020204" pitchFamily="34" charset="0"/>
            </a:endParaRPr>
          </a:p>
          <a:p>
            <a:pPr>
              <a:spcBef>
                <a:spcPct val="0"/>
              </a:spcBef>
              <a:buClr>
                <a:srgbClr val="CC0000"/>
              </a:buClr>
            </a:pPr>
            <a:endParaRPr lang="en-US" altLang="en-US" sz="2400" dirty="0">
              <a:latin typeface="Arial" panose="020B0604020202020204" pitchFamily="34" charset="0"/>
            </a:endParaRPr>
          </a:p>
          <a:p>
            <a:pPr>
              <a:spcBef>
                <a:spcPct val="0"/>
              </a:spcBef>
              <a:buClr>
                <a:srgbClr val="CC0000"/>
              </a:buClr>
            </a:pPr>
            <a:endParaRPr lang="en-US" altLang="en-US" sz="2400" dirty="0">
              <a:latin typeface="Arial" panose="020B0604020202020204" pitchFamily="34" charset="0"/>
            </a:endParaRPr>
          </a:p>
          <a:p>
            <a:pPr>
              <a:spcBef>
                <a:spcPct val="0"/>
              </a:spcBef>
              <a:buClr>
                <a:srgbClr val="CC0000"/>
              </a:buClr>
            </a:pPr>
            <a:endParaRPr lang="en-US" altLang="en-US" sz="2400" dirty="0">
              <a:latin typeface="Arial" panose="020B0604020202020204" pitchFamily="34" charset="0"/>
            </a:endParaRPr>
          </a:p>
          <a:p>
            <a:pPr>
              <a:spcBef>
                <a:spcPct val="0"/>
              </a:spcBef>
              <a:buClr>
                <a:srgbClr val="CC0000"/>
              </a:buClr>
            </a:pPr>
            <a:endParaRPr lang="en-US" altLang="en-US" sz="2400" dirty="0">
              <a:latin typeface="Arial" panose="020B0604020202020204" pitchFamily="34" charset="0"/>
            </a:endParaRPr>
          </a:p>
          <a:p>
            <a:pPr>
              <a:spcBef>
                <a:spcPct val="0"/>
              </a:spcBef>
              <a:buClr>
                <a:srgbClr val="CC0000"/>
              </a:buClr>
            </a:pPr>
            <a:r>
              <a:rPr lang="en-US" altLang="en-US" sz="2400" dirty="0">
                <a:latin typeface="Arial" panose="020B0604020202020204" pitchFamily="34" charset="0"/>
              </a:rPr>
              <a:t> Bubble: </a:t>
            </a:r>
          </a:p>
          <a:p>
            <a:pPr lvl="1">
              <a:spcBef>
                <a:spcPct val="0"/>
              </a:spcBef>
              <a:buClr>
                <a:srgbClr val="CC0000"/>
              </a:buClr>
            </a:pPr>
            <a:r>
              <a:rPr lang="en-US" altLang="en-US" sz="2000" dirty="0">
                <a:latin typeface="Arial" panose="020B0604020202020204" pitchFamily="34" charset="0"/>
              </a:rPr>
              <a:t>effectively NOP: affected pipeline stages do “nothing”</a:t>
            </a:r>
          </a:p>
        </p:txBody>
      </p:sp>
      <p:grpSp>
        <p:nvGrpSpPr>
          <p:cNvPr id="6" name="Group 1"/>
          <p:cNvGrpSpPr/>
          <p:nvPr/>
        </p:nvGrpSpPr>
        <p:grpSpPr>
          <a:xfrm>
            <a:off x="592846" y="3169335"/>
            <a:ext cx="7964488" cy="2083594"/>
            <a:chOff x="554587" y="2810242"/>
            <a:chExt cx="7964488" cy="2778125"/>
          </a:xfrm>
        </p:grpSpPr>
        <p:pic>
          <p:nvPicPr>
            <p:cNvPr id="7" name="Picture 6" descr="data-hazard-bubble-no-forwardi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54587" y="2810242"/>
              <a:ext cx="7964488" cy="2778125"/>
            </a:xfrm>
            <a:prstGeom prst="rect">
              <a:avLst/>
            </a:prstGeom>
            <a:noFill/>
            <a:extLst>
              <a:ext uri="{909E8E84-426E-40dd-AFC4-6F175D3DCCD1}">
                <a14:hiddenFill xmlns="" xmlns:a14="http://schemas.microsoft.com/office/drawing/2010/main">
                  <a:solidFill>
                    <a:srgbClr val="FFFFFF"/>
                  </a:solidFill>
                </a14:hiddenFill>
              </a:ext>
            </a:extLst>
          </p:spPr>
        </p:pic>
        <p:cxnSp>
          <p:nvCxnSpPr>
            <p:cNvPr id="8" name="Straight Arrow Connector 7"/>
            <p:cNvCxnSpPr/>
            <p:nvPr/>
          </p:nvCxnSpPr>
          <p:spPr>
            <a:xfrm>
              <a:off x="5316010" y="3606056"/>
              <a:ext cx="81042" cy="1575132"/>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847271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24</a:t>
            </a:fld>
            <a:endParaRPr lang="en-US" altLang="en-US"/>
          </a:p>
        </p:txBody>
      </p:sp>
      <p:sp>
        <p:nvSpPr>
          <p:cNvPr id="45059" name="Text Box 2"/>
          <p:cNvSpPr txBox="1">
            <a:spLocks noChangeArrowheads="1"/>
          </p:cNvSpPr>
          <p:nvPr/>
        </p:nvSpPr>
        <p:spPr bwMode="auto">
          <a:xfrm>
            <a:off x="441324" y="396875"/>
            <a:ext cx="845329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Solution 2: </a:t>
            </a:r>
            <a:r>
              <a:rPr lang="en-US" altLang="en-US" dirty="0" smtClean="0">
                <a:solidFill>
                  <a:srgbClr val="CC0000"/>
                </a:solidFill>
                <a:latin typeface="Arial" panose="020B0604020202020204" pitchFamily="34" charset="0"/>
              </a:rPr>
              <a:t>Forwarding</a:t>
            </a:r>
            <a:r>
              <a:rPr lang="zh-CN" altLang="en-US" dirty="0">
                <a:solidFill>
                  <a:srgbClr val="CC0000"/>
                </a:solidFill>
                <a:latin typeface="Arial" panose="020B0604020202020204" pitchFamily="34" charset="0"/>
              </a:rPr>
              <a:t>数据前递</a:t>
            </a:r>
            <a:r>
              <a:rPr lang="en-US" altLang="en-US" dirty="0" smtClean="0">
                <a:solidFill>
                  <a:srgbClr val="CC0000"/>
                </a:solidFill>
                <a:latin typeface="Arial" panose="020B0604020202020204" pitchFamily="34" charset="0"/>
              </a:rPr>
              <a:t>(Bypass</a:t>
            </a:r>
            <a:r>
              <a:rPr lang="zh-CN" altLang="en-US" dirty="0">
                <a:solidFill>
                  <a:srgbClr val="CC0000"/>
                </a:solidFill>
                <a:latin typeface="Arial" panose="020B0604020202020204" pitchFamily="34" charset="0"/>
              </a:rPr>
              <a:t>旁路</a:t>
            </a:r>
            <a:r>
              <a:rPr lang="en-US" altLang="en-US" dirty="0" smtClean="0">
                <a:solidFill>
                  <a:srgbClr val="CC0000"/>
                </a:solidFill>
                <a:latin typeface="Arial" panose="020B0604020202020204" pitchFamily="34" charset="0"/>
              </a:rPr>
              <a:t>)</a:t>
            </a:r>
            <a:endParaRPr lang="en-US" altLang="en-US" dirty="0">
              <a:solidFill>
                <a:srgbClr val="CC0000"/>
              </a:solidFill>
              <a:latin typeface="Arial" panose="020B0604020202020204" pitchFamily="34" charset="0"/>
            </a:endParaRP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 name="Picture 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112628" y="4092367"/>
            <a:ext cx="2711628" cy="512312"/>
          </a:xfrm>
          <a:prstGeom prst="rect">
            <a:avLst/>
          </a:prstGeom>
        </p:spPr>
      </p:pic>
      <p:pic>
        <p:nvPicPr>
          <p:cNvPr id="7" name="Picture 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716449" y="4632751"/>
            <a:ext cx="2711628" cy="512312"/>
          </a:xfrm>
          <a:prstGeom prst="rect">
            <a:avLst/>
          </a:prstGeom>
        </p:spPr>
      </p:pic>
      <p:sp>
        <p:nvSpPr>
          <p:cNvPr id="8" name="TextBox 9"/>
          <p:cNvSpPr txBox="1"/>
          <p:nvPr/>
        </p:nvSpPr>
        <p:spPr>
          <a:xfrm>
            <a:off x="1062458" y="2505167"/>
            <a:ext cx="2114681" cy="369332"/>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add </a:t>
            </a:r>
            <a:r>
              <a:rPr lang="en-US" b="1" dirty="0">
                <a:solidFill>
                  <a:srgbClr val="FF0000"/>
                </a:solidFill>
                <a:latin typeface="Courier New" panose="02070309020205020404" pitchFamily="49" charset="0"/>
                <a:cs typeface="Courier New" panose="02070309020205020404" pitchFamily="49" charset="0"/>
              </a:rPr>
              <a:t>t0</a:t>
            </a:r>
            <a:r>
              <a:rPr lang="en-US" b="1" dirty="0">
                <a:latin typeface="Courier New" panose="02070309020205020404" pitchFamily="49" charset="0"/>
                <a:cs typeface="Courier New" panose="02070309020205020404" pitchFamily="49" charset="0"/>
              </a:rPr>
              <a:t>, t1, t2</a:t>
            </a:r>
          </a:p>
        </p:txBody>
      </p:sp>
      <p:sp>
        <p:nvSpPr>
          <p:cNvPr id="9" name="TextBox 10"/>
          <p:cNvSpPr txBox="1"/>
          <p:nvPr/>
        </p:nvSpPr>
        <p:spPr>
          <a:xfrm>
            <a:off x="1062457" y="3057938"/>
            <a:ext cx="1976823" cy="369332"/>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or t3, </a:t>
            </a:r>
            <a:r>
              <a:rPr lang="en-US" b="1" dirty="0">
                <a:solidFill>
                  <a:srgbClr val="FF0000"/>
                </a:solidFill>
                <a:latin typeface="Courier New" panose="02070309020205020404" pitchFamily="49" charset="0"/>
                <a:cs typeface="Courier New" panose="02070309020205020404" pitchFamily="49" charset="0"/>
              </a:rPr>
              <a:t>t0</a:t>
            </a:r>
            <a:r>
              <a:rPr lang="en-US" b="1" dirty="0">
                <a:latin typeface="Courier New" panose="02070309020205020404" pitchFamily="49" charset="0"/>
                <a:cs typeface="Courier New" panose="02070309020205020404" pitchFamily="49" charset="0"/>
              </a:rPr>
              <a:t>, t5</a:t>
            </a:r>
          </a:p>
        </p:txBody>
      </p:sp>
      <p:sp>
        <p:nvSpPr>
          <p:cNvPr id="10" name="TextBox 11"/>
          <p:cNvSpPr txBox="1"/>
          <p:nvPr/>
        </p:nvSpPr>
        <p:spPr>
          <a:xfrm>
            <a:off x="1062457" y="3639842"/>
            <a:ext cx="2114681" cy="369332"/>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sub t6, </a:t>
            </a:r>
            <a:r>
              <a:rPr lang="en-US" b="1" dirty="0">
                <a:solidFill>
                  <a:srgbClr val="FF0000"/>
                </a:solidFill>
                <a:latin typeface="Courier New" panose="02070309020205020404" pitchFamily="49" charset="0"/>
                <a:cs typeface="Courier New" panose="02070309020205020404" pitchFamily="49" charset="0"/>
              </a:rPr>
              <a:t>t0</a:t>
            </a:r>
            <a:r>
              <a:rPr lang="en-US" b="1" dirty="0">
                <a:latin typeface="Courier New" panose="02070309020205020404" pitchFamily="49" charset="0"/>
                <a:cs typeface="Courier New" panose="02070309020205020404" pitchFamily="49" charset="0"/>
              </a:rPr>
              <a:t>, t3</a:t>
            </a:r>
          </a:p>
        </p:txBody>
      </p:sp>
      <p:cxnSp>
        <p:nvCxnSpPr>
          <p:cNvPr id="11" name="Straight Arrow Connector 13"/>
          <p:cNvCxnSpPr/>
          <p:nvPr/>
        </p:nvCxnSpPr>
        <p:spPr>
          <a:xfrm flipV="1">
            <a:off x="934304" y="2505169"/>
            <a:ext cx="0" cy="2742875"/>
          </a:xfrm>
          <a:prstGeom prst="straightConnector1">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Picture 1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306233" y="2411541"/>
            <a:ext cx="2711628" cy="512312"/>
          </a:xfrm>
          <a:prstGeom prst="rect">
            <a:avLst/>
          </a:prstGeom>
        </p:spPr>
      </p:pic>
      <p:pic>
        <p:nvPicPr>
          <p:cNvPr id="13" name="Picture 1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907788" y="2959061"/>
            <a:ext cx="2711628" cy="512312"/>
          </a:xfrm>
          <a:prstGeom prst="rect">
            <a:avLst/>
          </a:prstGeom>
        </p:spPr>
      </p:pic>
      <p:pic>
        <p:nvPicPr>
          <p:cNvPr id="14" name="Picture 1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510102" y="3522185"/>
            <a:ext cx="2711628" cy="512312"/>
          </a:xfrm>
          <a:prstGeom prst="rect">
            <a:avLst/>
          </a:prstGeom>
        </p:spPr>
      </p:pic>
      <p:sp>
        <p:nvSpPr>
          <p:cNvPr id="15" name="TextBox 18"/>
          <p:cNvSpPr txBox="1"/>
          <p:nvPr/>
        </p:nvSpPr>
        <p:spPr>
          <a:xfrm rot="5400000">
            <a:off x="-482038" y="4152724"/>
            <a:ext cx="2300630" cy="369332"/>
          </a:xfrm>
          <a:prstGeom prst="rect">
            <a:avLst/>
          </a:prstGeom>
          <a:noFill/>
        </p:spPr>
        <p:txBody>
          <a:bodyPr wrap="none" rtlCol="0">
            <a:spAutoFit/>
          </a:bodyPr>
          <a:lstStyle/>
          <a:p>
            <a:r>
              <a:rPr lang="en-US">
                <a:solidFill>
                  <a:srgbClr val="3064C0"/>
                </a:solidFill>
                <a:latin typeface="Arial" panose="020B0604020202020204" pitchFamily="34" charset="0"/>
                <a:cs typeface="Arial" panose="020B0604020202020204" pitchFamily="34" charset="0"/>
              </a:rPr>
              <a:t>instruction sequence</a:t>
            </a:r>
          </a:p>
        </p:txBody>
      </p:sp>
      <p:sp>
        <p:nvSpPr>
          <p:cNvPr id="16" name="TextBox 52"/>
          <p:cNvSpPr txBox="1"/>
          <p:nvPr/>
        </p:nvSpPr>
        <p:spPr>
          <a:xfrm>
            <a:off x="1081805" y="4210023"/>
            <a:ext cx="2114681" cy="369332"/>
          </a:xfrm>
          <a:prstGeom prst="rect">
            <a:avLst/>
          </a:prstGeom>
          <a:noFill/>
        </p:spPr>
        <p:txBody>
          <a:bodyPr wrap="none" rtlCol="0">
            <a:spAutoFit/>
          </a:bodyPr>
          <a:lstStyle/>
          <a:p>
            <a:r>
              <a:rPr lang="en-US" b="1" dirty="0" err="1">
                <a:latin typeface="Courier New" panose="02070309020205020404" pitchFamily="49" charset="0"/>
                <a:cs typeface="Courier New" panose="02070309020205020404" pitchFamily="49" charset="0"/>
              </a:rPr>
              <a:t>xor</a:t>
            </a:r>
            <a:r>
              <a:rPr lang="en-US" b="1" dirty="0">
                <a:latin typeface="Courier New" panose="02070309020205020404" pitchFamily="49" charset="0"/>
                <a:cs typeface="Courier New" panose="02070309020205020404" pitchFamily="49" charset="0"/>
              </a:rPr>
              <a:t> t5, t1, </a:t>
            </a:r>
            <a:r>
              <a:rPr lang="en-US" b="1" dirty="0">
                <a:solidFill>
                  <a:srgbClr val="FF0000"/>
                </a:solidFill>
                <a:latin typeface="Courier New" panose="02070309020205020404" pitchFamily="49" charset="0"/>
                <a:cs typeface="Courier New" panose="02070309020205020404" pitchFamily="49" charset="0"/>
              </a:rPr>
              <a:t>t0</a:t>
            </a:r>
          </a:p>
        </p:txBody>
      </p:sp>
      <p:sp>
        <p:nvSpPr>
          <p:cNvPr id="17" name="TextBox 53"/>
          <p:cNvSpPr txBox="1"/>
          <p:nvPr/>
        </p:nvSpPr>
        <p:spPr>
          <a:xfrm>
            <a:off x="1068399" y="4753129"/>
            <a:ext cx="1838965" cy="369332"/>
          </a:xfrm>
          <a:prstGeom prst="rect">
            <a:avLst/>
          </a:prstGeom>
          <a:noFill/>
        </p:spPr>
        <p:txBody>
          <a:bodyPr wrap="none" rtlCol="0">
            <a:spAutoFit/>
          </a:bodyPr>
          <a:lstStyle/>
          <a:p>
            <a:r>
              <a:rPr lang="en-US" b="1" dirty="0" err="1">
                <a:latin typeface="Courier New" panose="02070309020205020404" pitchFamily="49" charset="0"/>
                <a:cs typeface="Courier New" panose="02070309020205020404" pitchFamily="49" charset="0"/>
              </a:rPr>
              <a:t>sw</a:t>
            </a:r>
            <a:r>
              <a:rPr lang="en-US" b="1" dirty="0">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t0</a:t>
            </a:r>
            <a:r>
              <a:rPr lang="en-US" b="1" dirty="0">
                <a:latin typeface="Courier New" panose="02070309020205020404" pitchFamily="49" charset="0"/>
                <a:cs typeface="Courier New" panose="02070309020205020404" pitchFamily="49" charset="0"/>
              </a:rPr>
              <a:t>, 8(t3)</a:t>
            </a:r>
          </a:p>
        </p:txBody>
      </p:sp>
      <p:graphicFrame>
        <p:nvGraphicFramePr>
          <p:cNvPr id="18" name="Table 2"/>
          <p:cNvGraphicFramePr>
            <a:graphicFrameLocks noGrp="1"/>
          </p:cNvGraphicFramePr>
          <p:nvPr>
            <p:extLst/>
          </p:nvPr>
        </p:nvGraphicFramePr>
        <p:xfrm>
          <a:off x="3170011" y="2004364"/>
          <a:ext cx="5391810" cy="281940"/>
        </p:xfrm>
        <a:graphic>
          <a:graphicData uri="http://schemas.openxmlformats.org/drawingml/2006/table">
            <a:tbl>
              <a:tblPr firstRow="1" bandRow="1">
                <a:tableStyleId>{5940675A-B579-460E-94D1-54222C63F5DA}</a:tableStyleId>
              </a:tblPr>
              <a:tblGrid>
                <a:gridCol w="599090">
                  <a:extLst>
                    <a:ext uri="{9D8B030D-6E8A-4147-A177-3AD203B41FA5}">
                      <a16:colId xmlns:a16="http://schemas.microsoft.com/office/drawing/2014/main" val="20000"/>
                    </a:ext>
                  </a:extLst>
                </a:gridCol>
                <a:gridCol w="599090">
                  <a:extLst>
                    <a:ext uri="{9D8B030D-6E8A-4147-A177-3AD203B41FA5}">
                      <a16:colId xmlns:a16="http://schemas.microsoft.com/office/drawing/2014/main" val="20001"/>
                    </a:ext>
                  </a:extLst>
                </a:gridCol>
                <a:gridCol w="599090">
                  <a:extLst>
                    <a:ext uri="{9D8B030D-6E8A-4147-A177-3AD203B41FA5}">
                      <a16:colId xmlns:a16="http://schemas.microsoft.com/office/drawing/2014/main" val="20002"/>
                    </a:ext>
                  </a:extLst>
                </a:gridCol>
                <a:gridCol w="599090">
                  <a:extLst>
                    <a:ext uri="{9D8B030D-6E8A-4147-A177-3AD203B41FA5}">
                      <a16:colId xmlns:a16="http://schemas.microsoft.com/office/drawing/2014/main" val="20003"/>
                    </a:ext>
                  </a:extLst>
                </a:gridCol>
                <a:gridCol w="599090">
                  <a:extLst>
                    <a:ext uri="{9D8B030D-6E8A-4147-A177-3AD203B41FA5}">
                      <a16:colId xmlns:a16="http://schemas.microsoft.com/office/drawing/2014/main" val="20004"/>
                    </a:ext>
                  </a:extLst>
                </a:gridCol>
                <a:gridCol w="599090">
                  <a:extLst>
                    <a:ext uri="{9D8B030D-6E8A-4147-A177-3AD203B41FA5}">
                      <a16:colId xmlns:a16="http://schemas.microsoft.com/office/drawing/2014/main" val="20005"/>
                    </a:ext>
                  </a:extLst>
                </a:gridCol>
                <a:gridCol w="599090">
                  <a:extLst>
                    <a:ext uri="{9D8B030D-6E8A-4147-A177-3AD203B41FA5}">
                      <a16:colId xmlns:a16="http://schemas.microsoft.com/office/drawing/2014/main" val="20006"/>
                    </a:ext>
                  </a:extLst>
                </a:gridCol>
                <a:gridCol w="599090">
                  <a:extLst>
                    <a:ext uri="{9D8B030D-6E8A-4147-A177-3AD203B41FA5}">
                      <a16:colId xmlns:a16="http://schemas.microsoft.com/office/drawing/2014/main" val="20007"/>
                    </a:ext>
                  </a:extLst>
                </a:gridCol>
                <a:gridCol w="599090">
                  <a:extLst>
                    <a:ext uri="{9D8B030D-6E8A-4147-A177-3AD203B41FA5}">
                      <a16:colId xmlns:a16="http://schemas.microsoft.com/office/drawing/2014/main" val="20008"/>
                    </a:ext>
                  </a:extLst>
                </a:gridCol>
              </a:tblGrid>
              <a:tr h="278130">
                <a:tc>
                  <a:txBody>
                    <a:bodyPr/>
                    <a:lstStyle/>
                    <a:p>
                      <a:pPr algn="ctr"/>
                      <a:r>
                        <a:rPr lang="en-US" sz="1400" dirty="0">
                          <a:solidFill>
                            <a:srgbClr val="FF0000"/>
                          </a:solidFill>
                          <a:latin typeface="Arial" panose="020B0604020202020204" pitchFamily="34" charset="0"/>
                          <a:cs typeface="Arial" panose="020B0604020202020204" pitchFamily="34" charset="0"/>
                        </a:rPr>
                        <a:t>5</a:t>
                      </a:r>
                    </a:p>
                  </a:txBody>
                  <a:tcPr marT="34290" marB="34290"/>
                </a:tc>
                <a:tc>
                  <a:txBody>
                    <a:bodyPr/>
                    <a:lstStyle/>
                    <a:p>
                      <a:pPr algn="ctr"/>
                      <a:r>
                        <a:rPr lang="en-US" sz="1400" dirty="0">
                          <a:solidFill>
                            <a:srgbClr val="FF0000"/>
                          </a:solidFill>
                          <a:latin typeface="Arial" panose="020B0604020202020204" pitchFamily="34" charset="0"/>
                          <a:cs typeface="Arial" panose="020B0604020202020204" pitchFamily="34" charset="0"/>
                        </a:rPr>
                        <a:t>5</a:t>
                      </a:r>
                    </a:p>
                  </a:txBody>
                  <a:tcPr marT="34290" marB="34290"/>
                </a:tc>
                <a:tc>
                  <a:txBody>
                    <a:bodyPr/>
                    <a:lstStyle/>
                    <a:p>
                      <a:pPr algn="ctr"/>
                      <a:r>
                        <a:rPr lang="en-US" sz="1400" dirty="0">
                          <a:solidFill>
                            <a:srgbClr val="FF0000"/>
                          </a:solidFill>
                          <a:latin typeface="Arial" panose="020B0604020202020204" pitchFamily="34" charset="0"/>
                          <a:cs typeface="Arial" panose="020B0604020202020204" pitchFamily="34" charset="0"/>
                        </a:rPr>
                        <a:t>5</a:t>
                      </a:r>
                    </a:p>
                  </a:txBody>
                  <a:tcPr marT="34290" marB="34290"/>
                </a:tc>
                <a:tc>
                  <a:txBody>
                    <a:bodyPr/>
                    <a:lstStyle/>
                    <a:p>
                      <a:pPr algn="ctr"/>
                      <a:r>
                        <a:rPr lang="en-US" sz="1400" dirty="0">
                          <a:solidFill>
                            <a:srgbClr val="FF0000"/>
                          </a:solidFill>
                          <a:latin typeface="Arial" panose="020B0604020202020204" pitchFamily="34" charset="0"/>
                          <a:cs typeface="Arial" panose="020B0604020202020204" pitchFamily="34" charset="0"/>
                        </a:rPr>
                        <a:t>5</a:t>
                      </a:r>
                    </a:p>
                  </a:txBody>
                  <a:tcPr marT="34290" marB="34290"/>
                </a:tc>
                <a:tc>
                  <a:txBody>
                    <a:bodyPr/>
                    <a:lstStyle/>
                    <a:p>
                      <a:pPr algn="ctr"/>
                      <a:r>
                        <a:rPr lang="en-US" sz="1400" dirty="0">
                          <a:solidFill>
                            <a:srgbClr val="FF0000"/>
                          </a:solidFill>
                          <a:latin typeface="Arial" panose="020B0604020202020204" pitchFamily="34" charset="0"/>
                          <a:cs typeface="Arial" panose="020B0604020202020204" pitchFamily="34" charset="0"/>
                        </a:rPr>
                        <a:t>5</a:t>
                      </a:r>
                      <a:r>
                        <a:rPr lang="en-US" sz="1400" dirty="0">
                          <a:latin typeface="Arial" panose="020B0604020202020204" pitchFamily="34" charset="0"/>
                          <a:cs typeface="Arial" panose="020B0604020202020204" pitchFamily="34" charset="0"/>
                        </a:rPr>
                        <a:t>/</a:t>
                      </a:r>
                      <a:r>
                        <a:rPr lang="en-US" sz="1400" dirty="0">
                          <a:solidFill>
                            <a:srgbClr val="00B050"/>
                          </a:solidFill>
                          <a:latin typeface="Arial" panose="020B0604020202020204" pitchFamily="34" charset="0"/>
                          <a:cs typeface="Arial" panose="020B0604020202020204" pitchFamily="34" charset="0"/>
                        </a:rPr>
                        <a:t>9</a:t>
                      </a:r>
                    </a:p>
                  </a:txBody>
                  <a:tcPr marT="34290" marB="34290"/>
                </a:tc>
                <a:tc>
                  <a:txBody>
                    <a:bodyPr/>
                    <a:lstStyle/>
                    <a:p>
                      <a:pPr algn="ctr"/>
                      <a:r>
                        <a:rPr lang="en-US" sz="1400" dirty="0">
                          <a:solidFill>
                            <a:srgbClr val="00B050"/>
                          </a:solidFill>
                          <a:latin typeface="Arial" panose="020B0604020202020204" pitchFamily="34" charset="0"/>
                          <a:cs typeface="Arial" panose="020B0604020202020204" pitchFamily="34" charset="0"/>
                        </a:rPr>
                        <a:t>9</a:t>
                      </a:r>
                    </a:p>
                  </a:txBody>
                  <a:tcPr marT="34290" marB="34290"/>
                </a:tc>
                <a:tc>
                  <a:txBody>
                    <a:bodyPr/>
                    <a:lstStyle/>
                    <a:p>
                      <a:pPr algn="ctr"/>
                      <a:r>
                        <a:rPr lang="en-US" sz="1400" dirty="0">
                          <a:solidFill>
                            <a:srgbClr val="00B050"/>
                          </a:solidFill>
                          <a:latin typeface="Arial" panose="020B0604020202020204" pitchFamily="34" charset="0"/>
                          <a:cs typeface="Arial" panose="020B0604020202020204" pitchFamily="34" charset="0"/>
                        </a:rPr>
                        <a:t>9</a:t>
                      </a:r>
                    </a:p>
                  </a:txBody>
                  <a:tcPr marT="34290" marB="34290"/>
                </a:tc>
                <a:tc>
                  <a:txBody>
                    <a:bodyPr/>
                    <a:lstStyle/>
                    <a:p>
                      <a:pPr algn="ctr"/>
                      <a:r>
                        <a:rPr lang="en-US" sz="1400" dirty="0">
                          <a:solidFill>
                            <a:srgbClr val="00B050"/>
                          </a:solidFill>
                          <a:latin typeface="Arial" panose="020B0604020202020204" pitchFamily="34" charset="0"/>
                          <a:cs typeface="Arial" panose="020B0604020202020204" pitchFamily="34" charset="0"/>
                        </a:rPr>
                        <a:t>9</a:t>
                      </a:r>
                    </a:p>
                  </a:txBody>
                  <a:tcPr marT="34290" marB="34290"/>
                </a:tc>
                <a:tc>
                  <a:txBody>
                    <a:bodyPr/>
                    <a:lstStyle/>
                    <a:p>
                      <a:pPr algn="ctr"/>
                      <a:r>
                        <a:rPr lang="en-US" sz="1400" dirty="0">
                          <a:solidFill>
                            <a:srgbClr val="00B050"/>
                          </a:solidFill>
                          <a:latin typeface="Arial" panose="020B0604020202020204" pitchFamily="34" charset="0"/>
                          <a:cs typeface="Arial" panose="020B0604020202020204" pitchFamily="34" charset="0"/>
                        </a:rPr>
                        <a:t>9</a:t>
                      </a:r>
                    </a:p>
                  </a:txBody>
                  <a:tcPr marT="34290" marB="34290"/>
                </a:tc>
                <a:extLst>
                  <a:ext uri="{0D108BD9-81ED-4DB2-BD59-A6C34878D82A}">
                    <a16:rowId xmlns:a16="http://schemas.microsoft.com/office/drawing/2014/main" val="10000"/>
                  </a:ext>
                </a:extLst>
              </a:tr>
            </a:tbl>
          </a:graphicData>
        </a:graphic>
      </p:graphicFrame>
      <p:sp>
        <p:nvSpPr>
          <p:cNvPr id="19" name="TextBox 5"/>
          <p:cNvSpPr txBox="1"/>
          <p:nvPr/>
        </p:nvSpPr>
        <p:spPr>
          <a:xfrm>
            <a:off x="1278798" y="2016651"/>
            <a:ext cx="1701107" cy="369332"/>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Value of </a:t>
            </a:r>
            <a:r>
              <a:rPr lang="en-US" b="1" dirty="0">
                <a:solidFill>
                  <a:srgbClr val="FF0000"/>
                </a:solidFill>
                <a:latin typeface="Courier New" panose="02070309020205020404" pitchFamily="49" charset="0"/>
                <a:cs typeface="Courier New" panose="02070309020205020404" pitchFamily="49" charset="0"/>
              </a:rPr>
              <a:t>t0</a:t>
            </a:r>
          </a:p>
        </p:txBody>
      </p:sp>
      <p:cxnSp>
        <p:nvCxnSpPr>
          <p:cNvPr id="20" name="Straight Arrow Connector 4"/>
          <p:cNvCxnSpPr/>
          <p:nvPr/>
        </p:nvCxnSpPr>
        <p:spPr>
          <a:xfrm flipH="1">
            <a:off x="5400460" y="2293651"/>
            <a:ext cx="617402" cy="1484691"/>
          </a:xfrm>
          <a:prstGeom prst="straightConnector1">
            <a:avLst/>
          </a:prstGeom>
          <a:ln w="381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19"/>
          <p:cNvCxnSpPr/>
          <p:nvPr/>
        </p:nvCxnSpPr>
        <p:spPr>
          <a:xfrm flipH="1">
            <a:off x="4783062" y="2293651"/>
            <a:ext cx="1234801" cy="942243"/>
          </a:xfrm>
          <a:prstGeom prst="straightConnector1">
            <a:avLst/>
          </a:prstGeom>
          <a:ln w="381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0"/>
          <p:cNvCxnSpPr/>
          <p:nvPr/>
        </p:nvCxnSpPr>
        <p:spPr>
          <a:xfrm>
            <a:off x="5034376" y="2647022"/>
            <a:ext cx="78252" cy="505987"/>
          </a:xfrm>
          <a:prstGeom prst="straightConnector1">
            <a:avLst/>
          </a:prstGeom>
          <a:ln w="38100">
            <a:solidFill>
              <a:srgbClr val="008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3"/>
          <p:cNvCxnSpPr/>
          <p:nvPr/>
        </p:nvCxnSpPr>
        <p:spPr>
          <a:xfrm>
            <a:off x="5604465" y="2647021"/>
            <a:ext cx="104696" cy="1062154"/>
          </a:xfrm>
          <a:prstGeom prst="straightConnector1">
            <a:avLst/>
          </a:prstGeom>
          <a:ln w="38100">
            <a:solidFill>
              <a:srgbClr val="008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14"/>
          <p:cNvSpPr txBox="1"/>
          <p:nvPr/>
        </p:nvSpPr>
        <p:spPr>
          <a:xfrm>
            <a:off x="133927" y="5257801"/>
            <a:ext cx="8991600" cy="830997"/>
          </a:xfrm>
          <a:prstGeom prst="rect">
            <a:avLst/>
          </a:prstGeom>
          <a:noFill/>
        </p:spPr>
        <p:txBody>
          <a:bodyPr wrap="square" rtlCol="0">
            <a:spAutoFit/>
          </a:bodyPr>
          <a:lstStyle/>
          <a:p>
            <a:pPr algn="ctr"/>
            <a:r>
              <a:rPr lang="en-US" sz="2400" b="1" dirty="0">
                <a:solidFill>
                  <a:srgbClr val="FF0000"/>
                </a:solidFill>
                <a:latin typeface="Arial" panose="020B0604020202020204" pitchFamily="34" charset="0"/>
                <a:cs typeface="Arial" panose="020B0604020202020204" pitchFamily="34" charset="0"/>
              </a:rPr>
              <a:t>Forwarding: grab operand from pipeline stage, </a:t>
            </a:r>
          </a:p>
          <a:p>
            <a:pPr algn="ctr"/>
            <a:r>
              <a:rPr lang="en-US" sz="2400" b="1" dirty="0">
                <a:solidFill>
                  <a:srgbClr val="FF0000"/>
                </a:solidFill>
                <a:latin typeface="Arial" panose="020B0604020202020204" pitchFamily="34" charset="0"/>
                <a:cs typeface="Arial" panose="020B0604020202020204" pitchFamily="34" charset="0"/>
              </a:rPr>
              <a:t>rather than register file</a:t>
            </a:r>
          </a:p>
        </p:txBody>
      </p:sp>
    </p:spTree>
    <p:extLst>
      <p:ext uri="{BB962C8B-B14F-4D97-AF65-F5344CB8AC3E}">
        <p14:creationId xmlns:p14="http://schemas.microsoft.com/office/powerpoint/2010/main" val="3095883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25</a:t>
            </a:fld>
            <a:endParaRPr lang="en-US" altLang="en-US"/>
          </a:p>
        </p:txBody>
      </p:sp>
      <p:sp>
        <p:nvSpPr>
          <p:cNvPr id="45059" name="Text Box 2"/>
          <p:cNvSpPr txBox="1">
            <a:spLocks noChangeArrowheads="1"/>
          </p:cNvSpPr>
          <p:nvPr/>
        </p:nvSpPr>
        <p:spPr bwMode="auto">
          <a:xfrm>
            <a:off x="441324" y="396875"/>
            <a:ext cx="802534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1) Detect Need for Forwarding (example)</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 name="Group 2"/>
          <p:cNvGrpSpPr/>
          <p:nvPr/>
        </p:nvGrpSpPr>
        <p:grpSpPr>
          <a:xfrm>
            <a:off x="129125" y="1981201"/>
            <a:ext cx="8289861" cy="3734311"/>
            <a:chOff x="31439" y="1126799"/>
            <a:chExt cx="8289861" cy="4979081"/>
          </a:xfrm>
        </p:grpSpPr>
        <p:sp>
          <p:nvSpPr>
            <p:cNvPr id="7" name="TextBox 9"/>
            <p:cNvSpPr txBox="1"/>
            <p:nvPr/>
          </p:nvSpPr>
          <p:spPr>
            <a:xfrm>
              <a:off x="31439" y="2790878"/>
              <a:ext cx="2114681" cy="492443"/>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add </a:t>
              </a:r>
              <a:r>
                <a:rPr lang="en-US" b="1" dirty="0">
                  <a:solidFill>
                    <a:srgbClr val="FF0000"/>
                  </a:solidFill>
                  <a:latin typeface="Courier New" panose="02070309020205020404" pitchFamily="49" charset="0"/>
                  <a:cs typeface="Courier New" panose="02070309020205020404" pitchFamily="49" charset="0"/>
                </a:rPr>
                <a:t>t0</a:t>
              </a:r>
              <a:r>
                <a:rPr lang="en-US" b="1" dirty="0">
                  <a:latin typeface="Courier New" panose="02070309020205020404" pitchFamily="49" charset="0"/>
                  <a:cs typeface="Courier New" panose="02070309020205020404" pitchFamily="49" charset="0"/>
                </a:rPr>
                <a:t>, t1, t2</a:t>
              </a:r>
            </a:p>
          </p:txBody>
        </p:sp>
        <p:sp>
          <p:nvSpPr>
            <p:cNvPr id="8" name="TextBox 10"/>
            <p:cNvSpPr txBox="1"/>
            <p:nvPr/>
          </p:nvSpPr>
          <p:spPr>
            <a:xfrm>
              <a:off x="43051" y="4034584"/>
              <a:ext cx="1976823" cy="492443"/>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or t3, </a:t>
              </a:r>
              <a:r>
                <a:rPr lang="en-US" b="1" dirty="0">
                  <a:solidFill>
                    <a:srgbClr val="FF0000"/>
                  </a:solidFill>
                  <a:latin typeface="Courier New" panose="02070309020205020404" pitchFamily="49" charset="0"/>
                  <a:cs typeface="Courier New" panose="02070309020205020404" pitchFamily="49" charset="0"/>
                </a:rPr>
                <a:t>t0</a:t>
              </a:r>
              <a:r>
                <a:rPr lang="en-US" b="1" dirty="0">
                  <a:latin typeface="Courier New" panose="02070309020205020404" pitchFamily="49" charset="0"/>
                  <a:cs typeface="Courier New" panose="02070309020205020404" pitchFamily="49" charset="0"/>
                </a:rPr>
                <a:t>, t5</a:t>
              </a:r>
            </a:p>
          </p:txBody>
        </p:sp>
        <p:sp>
          <p:nvSpPr>
            <p:cNvPr id="9" name="TextBox 11"/>
            <p:cNvSpPr txBox="1"/>
            <p:nvPr/>
          </p:nvSpPr>
          <p:spPr>
            <a:xfrm>
              <a:off x="31439" y="5373212"/>
              <a:ext cx="2114681" cy="492443"/>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sub t6, </a:t>
              </a:r>
              <a:r>
                <a:rPr lang="en-US" b="1" dirty="0">
                  <a:solidFill>
                    <a:srgbClr val="FF0000"/>
                  </a:solidFill>
                  <a:latin typeface="Courier New" panose="02070309020205020404" pitchFamily="49" charset="0"/>
                  <a:cs typeface="Courier New" panose="02070309020205020404" pitchFamily="49" charset="0"/>
                </a:rPr>
                <a:t>t0</a:t>
              </a:r>
              <a:r>
                <a:rPr lang="en-US" b="1" dirty="0">
                  <a:latin typeface="Courier New" panose="02070309020205020404" pitchFamily="49" charset="0"/>
                  <a:cs typeface="Courier New" panose="02070309020205020404" pitchFamily="49" charset="0"/>
                </a:rPr>
                <a:t>, t3</a:t>
              </a:r>
            </a:p>
          </p:txBody>
        </p:sp>
        <p:pic>
          <p:nvPicPr>
            <p:cNvPr id="10" name="Picture 15"/>
            <p:cNvPicPr>
              <a:picLocks noChangeAspect="1"/>
            </p:cNvPicPr>
            <p:nvPr/>
          </p:nvPicPr>
          <p:blipFill>
            <a:blip r:embed="rId3"/>
            <a:stretch>
              <a:fillRect/>
            </a:stretch>
          </p:blipFill>
          <p:spPr>
            <a:xfrm>
              <a:off x="2034452" y="2441396"/>
              <a:ext cx="4350803" cy="1096004"/>
            </a:xfrm>
            <a:prstGeom prst="rect">
              <a:avLst/>
            </a:prstGeom>
          </p:spPr>
        </p:pic>
        <p:sp>
          <p:nvSpPr>
            <p:cNvPr id="11" name="TextBox 21"/>
            <p:cNvSpPr txBox="1"/>
            <p:nvPr/>
          </p:nvSpPr>
          <p:spPr>
            <a:xfrm>
              <a:off x="4001302" y="1126799"/>
              <a:ext cx="338554" cy="492443"/>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X</a:t>
              </a:r>
            </a:p>
          </p:txBody>
        </p:sp>
        <p:sp>
          <p:nvSpPr>
            <p:cNvPr id="12" name="TextBox 25"/>
            <p:cNvSpPr txBox="1"/>
            <p:nvPr/>
          </p:nvSpPr>
          <p:spPr>
            <a:xfrm>
              <a:off x="4835090" y="1126799"/>
              <a:ext cx="382023" cy="492443"/>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M</a:t>
              </a:r>
            </a:p>
          </p:txBody>
        </p:sp>
        <p:sp>
          <p:nvSpPr>
            <p:cNvPr id="13" name="TextBox 26"/>
            <p:cNvSpPr txBox="1"/>
            <p:nvPr/>
          </p:nvSpPr>
          <p:spPr>
            <a:xfrm>
              <a:off x="5942991" y="1126799"/>
              <a:ext cx="402674" cy="492443"/>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W</a:t>
              </a:r>
            </a:p>
          </p:txBody>
        </p:sp>
        <p:pic>
          <p:nvPicPr>
            <p:cNvPr id="14" name="Picture 27"/>
            <p:cNvPicPr>
              <a:picLocks noChangeAspect="1"/>
            </p:cNvPicPr>
            <p:nvPr/>
          </p:nvPicPr>
          <p:blipFill>
            <a:blip r:embed="rId3"/>
            <a:stretch>
              <a:fillRect/>
            </a:stretch>
          </p:blipFill>
          <p:spPr>
            <a:xfrm>
              <a:off x="3005297" y="3725636"/>
              <a:ext cx="4350803" cy="1096004"/>
            </a:xfrm>
            <a:prstGeom prst="rect">
              <a:avLst/>
            </a:prstGeom>
          </p:spPr>
        </p:pic>
        <p:pic>
          <p:nvPicPr>
            <p:cNvPr id="15" name="Picture 28"/>
            <p:cNvPicPr>
              <a:picLocks noChangeAspect="1"/>
            </p:cNvPicPr>
            <p:nvPr/>
          </p:nvPicPr>
          <p:blipFill>
            <a:blip r:embed="rId3"/>
            <a:stretch>
              <a:fillRect/>
            </a:stretch>
          </p:blipFill>
          <p:spPr>
            <a:xfrm>
              <a:off x="3970497" y="5009876"/>
              <a:ext cx="4350803" cy="1096004"/>
            </a:xfrm>
            <a:prstGeom prst="rect">
              <a:avLst/>
            </a:prstGeom>
          </p:spPr>
        </p:pic>
        <p:cxnSp>
          <p:nvCxnSpPr>
            <p:cNvPr id="16" name="Straight Arrow Connector 20"/>
            <p:cNvCxnSpPr/>
            <p:nvPr/>
          </p:nvCxnSpPr>
          <p:spPr>
            <a:xfrm>
              <a:off x="4788664" y="2975543"/>
              <a:ext cx="112889" cy="1150546"/>
            </a:xfrm>
            <a:prstGeom prst="straightConnector1">
              <a:avLst/>
            </a:prstGeom>
            <a:ln w="38100">
              <a:solidFill>
                <a:srgbClr val="008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30"/>
            <p:cNvCxnSpPr/>
            <p:nvPr/>
          </p:nvCxnSpPr>
          <p:spPr>
            <a:xfrm flipV="1">
              <a:off x="4726575" y="1427177"/>
              <a:ext cx="0" cy="101421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 name="Straight Connector 33"/>
            <p:cNvCxnSpPr/>
            <p:nvPr/>
          </p:nvCxnSpPr>
          <p:spPr>
            <a:xfrm flipV="1">
              <a:off x="3755730" y="1427177"/>
              <a:ext cx="0" cy="101421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9" name="Straight Connector 34"/>
            <p:cNvCxnSpPr/>
            <p:nvPr/>
          </p:nvCxnSpPr>
          <p:spPr>
            <a:xfrm flipV="1">
              <a:off x="5674841" y="1427176"/>
              <a:ext cx="0" cy="1014219"/>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0" name="TextBox 35"/>
            <p:cNvSpPr txBox="1"/>
            <p:nvPr/>
          </p:nvSpPr>
          <p:spPr>
            <a:xfrm>
              <a:off x="3056188" y="1126799"/>
              <a:ext cx="351378" cy="492443"/>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D</a:t>
              </a:r>
            </a:p>
          </p:txBody>
        </p:sp>
        <p:sp>
          <p:nvSpPr>
            <p:cNvPr id="21" name="TextBox 36"/>
            <p:cNvSpPr txBox="1"/>
            <p:nvPr/>
          </p:nvSpPr>
          <p:spPr>
            <a:xfrm>
              <a:off x="3730152" y="1888319"/>
              <a:ext cx="1018227" cy="533480"/>
            </a:xfrm>
            <a:prstGeom prst="rect">
              <a:avLst/>
            </a:prstGeom>
            <a:solidFill>
              <a:schemeClr val="bg1"/>
            </a:solidFill>
            <a:ln>
              <a:solidFill>
                <a:schemeClr val="tx1"/>
              </a:solidFill>
            </a:ln>
          </p:spPr>
          <p:txBody>
            <a:bodyPr wrap="none" rtlCol="0">
              <a:spAutoFit/>
            </a:bodyPr>
            <a:lstStyle/>
            <a:p>
              <a:r>
                <a:rPr lang="en-US" sz="2000" dirty="0" err="1">
                  <a:latin typeface="Arial" panose="020B0604020202020204" pitchFamily="34" charset="0"/>
                  <a:cs typeface="Arial" panose="020B0604020202020204" pitchFamily="34" charset="0"/>
                </a:rPr>
                <a:t>inst</a:t>
              </a:r>
              <a:r>
                <a:rPr lang="en-US" sz="2400" baseline="-25000" dirty="0" err="1">
                  <a:latin typeface="Arial" panose="020B0604020202020204" pitchFamily="34" charset="0"/>
                  <a:cs typeface="Arial" panose="020B0604020202020204" pitchFamily="34" charset="0"/>
                </a:rPr>
                <a:t>X</a:t>
              </a:r>
              <a:r>
                <a:rPr lang="en-US" sz="2000" dirty="0" err="1">
                  <a:latin typeface="Arial" panose="020B0604020202020204" pitchFamily="34" charset="0"/>
                  <a:cs typeface="Arial" panose="020B0604020202020204" pitchFamily="34" charset="0"/>
                </a:rPr>
                <a:t>.rd</a:t>
              </a:r>
              <a:endParaRPr lang="en-US" sz="2000" dirty="0">
                <a:latin typeface="Arial" panose="020B0604020202020204" pitchFamily="34" charset="0"/>
                <a:cs typeface="Arial" panose="020B0604020202020204" pitchFamily="34" charset="0"/>
              </a:endParaRPr>
            </a:p>
          </p:txBody>
        </p:sp>
        <p:sp>
          <p:nvSpPr>
            <p:cNvPr id="22" name="TextBox 37"/>
            <p:cNvSpPr txBox="1"/>
            <p:nvPr/>
          </p:nvSpPr>
          <p:spPr>
            <a:xfrm>
              <a:off x="3653952" y="3463599"/>
              <a:ext cx="1051891" cy="492443"/>
            </a:xfrm>
            <a:prstGeom prst="rect">
              <a:avLst/>
            </a:prstGeom>
            <a:solidFill>
              <a:schemeClr val="bg1"/>
            </a:solidFill>
            <a:ln>
              <a:solidFill>
                <a:srgbClr val="000000"/>
              </a:solidFill>
            </a:ln>
          </p:spPr>
          <p:txBody>
            <a:bodyPr wrap="none" rtlCol="0">
              <a:spAutoFit/>
            </a:bodyPr>
            <a:lstStyle/>
            <a:p>
              <a:r>
                <a:rPr lang="en-US" dirty="0">
                  <a:latin typeface="Arial" panose="020B0604020202020204" pitchFamily="34" charset="0"/>
                  <a:cs typeface="Arial" panose="020B0604020202020204" pitchFamily="34" charset="0"/>
                </a:rPr>
                <a:t>inst</a:t>
              </a:r>
              <a:r>
                <a:rPr lang="en-US" sz="2000" baseline="-25000" dirty="0">
                  <a:latin typeface="Arial" panose="020B0604020202020204" pitchFamily="34" charset="0"/>
                  <a:cs typeface="Arial" panose="020B0604020202020204" pitchFamily="34" charset="0"/>
                </a:rPr>
                <a:t>D</a:t>
              </a:r>
              <a:r>
                <a:rPr lang="en-US" dirty="0">
                  <a:latin typeface="Arial" panose="020B0604020202020204" pitchFamily="34" charset="0"/>
                  <a:cs typeface="Arial" panose="020B0604020202020204" pitchFamily="34" charset="0"/>
                </a:rPr>
                <a:t>.rs1</a:t>
              </a:r>
            </a:p>
          </p:txBody>
        </p:sp>
      </p:grpSp>
      <p:sp>
        <p:nvSpPr>
          <p:cNvPr id="23" name="TextBox 6"/>
          <p:cNvSpPr txBox="1"/>
          <p:nvPr/>
        </p:nvSpPr>
        <p:spPr>
          <a:xfrm>
            <a:off x="6477000" y="1524001"/>
            <a:ext cx="2667000" cy="1754327"/>
          </a:xfrm>
          <a:prstGeom prst="rect">
            <a:avLst/>
          </a:prstGeom>
          <a:noFill/>
          <a:ln>
            <a:solidFill>
              <a:srgbClr val="000000"/>
            </a:solidFill>
          </a:ln>
        </p:spPr>
        <p:txBody>
          <a:bodyPr wrap="square" rtlCol="0">
            <a:spAutoFit/>
          </a:bodyPr>
          <a:lstStyle/>
          <a:p>
            <a:r>
              <a:rPr lang="en-US" i="1" dirty="0">
                <a:latin typeface="Arial" panose="020B0604020202020204" pitchFamily="34" charset="0"/>
                <a:cs typeface="Arial" panose="020B0604020202020204" pitchFamily="34" charset="0"/>
              </a:rPr>
              <a:t>Compare destination of older instructions in pipeline with sources of new instruction in decode stage.</a:t>
            </a:r>
          </a:p>
          <a:p>
            <a:r>
              <a:rPr lang="en-US" i="1" dirty="0">
                <a:latin typeface="Arial" panose="020B0604020202020204" pitchFamily="34" charset="0"/>
                <a:cs typeface="Arial" panose="020B0604020202020204" pitchFamily="34" charset="0"/>
              </a:rPr>
              <a:t>Must ignore writes to x0!</a:t>
            </a:r>
          </a:p>
        </p:txBody>
      </p:sp>
    </p:spTree>
    <p:extLst>
      <p:ext uri="{BB962C8B-B14F-4D97-AF65-F5344CB8AC3E}">
        <p14:creationId xmlns:p14="http://schemas.microsoft.com/office/powerpoint/2010/main" val="37504797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26</a:t>
            </a:fld>
            <a:endParaRPr lang="en-US" altLang="en-US"/>
          </a:p>
        </p:txBody>
      </p:sp>
      <p:sp>
        <p:nvSpPr>
          <p:cNvPr id="45059" name="Text Box 2"/>
          <p:cNvSpPr txBox="1">
            <a:spLocks noChangeArrowheads="1"/>
          </p:cNvSpPr>
          <p:nvPr/>
        </p:nvSpPr>
        <p:spPr bwMode="auto">
          <a:xfrm>
            <a:off x="441324" y="396875"/>
            <a:ext cx="802534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Forwarding Path</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2" name="图片 1"/>
          <p:cNvPicPr>
            <a:picLocks noChangeAspect="1"/>
          </p:cNvPicPr>
          <p:nvPr/>
        </p:nvPicPr>
        <p:blipFill>
          <a:blip r:embed="rId3"/>
          <a:stretch>
            <a:fillRect/>
          </a:stretch>
        </p:blipFill>
        <p:spPr>
          <a:xfrm>
            <a:off x="-79729" y="1764351"/>
            <a:ext cx="9223729" cy="4592000"/>
          </a:xfrm>
          <a:prstGeom prst="rect">
            <a:avLst/>
          </a:prstGeom>
        </p:spPr>
      </p:pic>
    </p:spTree>
    <p:extLst>
      <p:ext uri="{BB962C8B-B14F-4D97-AF65-F5344CB8AC3E}">
        <p14:creationId xmlns:p14="http://schemas.microsoft.com/office/powerpoint/2010/main" val="16414762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27</a:t>
            </a:fld>
            <a:endParaRPr lang="en-US" altLang="en-US"/>
          </a:p>
        </p:txBody>
      </p:sp>
      <p:sp>
        <p:nvSpPr>
          <p:cNvPr id="45059" name="Text Box 2"/>
          <p:cNvSpPr txBox="1">
            <a:spLocks noChangeArrowheads="1"/>
          </p:cNvSpPr>
          <p:nvPr/>
        </p:nvSpPr>
        <p:spPr bwMode="auto">
          <a:xfrm>
            <a:off x="441324" y="396875"/>
            <a:ext cx="802534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Load Data Hazard</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 name="Picture 8" descr="f04-58-P374493"/>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814388" y="1859248"/>
            <a:ext cx="6834187" cy="360045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Oval 6"/>
          <p:cNvSpPr>
            <a:spLocks noChangeArrowheads="1"/>
          </p:cNvSpPr>
          <p:nvPr/>
        </p:nvSpPr>
        <p:spPr bwMode="auto">
          <a:xfrm rot="2714808">
            <a:off x="4168575" y="2752417"/>
            <a:ext cx="270272" cy="1069975"/>
          </a:xfrm>
          <a:prstGeom prst="ellipse">
            <a:avLst/>
          </a:prstGeom>
          <a:noFill/>
          <a:ln w="28575">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8" name="AutoShape 7"/>
          <p:cNvSpPr>
            <a:spLocks/>
          </p:cNvSpPr>
          <p:nvPr/>
        </p:nvSpPr>
        <p:spPr bwMode="auto">
          <a:xfrm>
            <a:off x="6724650" y="2795080"/>
            <a:ext cx="1897673" cy="633946"/>
          </a:xfrm>
          <a:prstGeom prst="borderCallout1">
            <a:avLst>
              <a:gd name="adj1" fmla="val 32697"/>
              <a:gd name="adj2" fmla="val -509"/>
              <a:gd name="adj3" fmla="val 63842"/>
              <a:gd name="adj4" fmla="val -109251"/>
            </a:avLst>
          </a:prstGeom>
          <a:noFill/>
          <a:ln w="38100">
            <a:solidFill>
              <a:schemeClr val="accent1"/>
            </a:solidFill>
            <a:miter lim="800000"/>
            <a:headEnd/>
            <a:tailEnd type="triangle" w="med" len="med"/>
          </a:ln>
          <a:effectLst/>
          <a:extLst/>
        </p:spPr>
        <p:txBody>
          <a:bodyPr/>
          <a:lstStyle/>
          <a:p>
            <a:r>
              <a:rPr lang="en-AU" altLang="en-US" sz="2000" dirty="0">
                <a:latin typeface="Arial" panose="020B0604020202020204" pitchFamily="34" charset="0"/>
                <a:cs typeface="Arial" panose="020B0604020202020204" pitchFamily="34" charset="0"/>
              </a:rPr>
              <a:t>1 cycle </a:t>
            </a:r>
            <a:r>
              <a:rPr lang="en-AU" altLang="en-US" sz="2000">
                <a:latin typeface="Arial" panose="020B0604020202020204" pitchFamily="34" charset="0"/>
                <a:cs typeface="Arial" panose="020B0604020202020204" pitchFamily="34" charset="0"/>
              </a:rPr>
              <a:t>stall unavoidable</a:t>
            </a:r>
            <a:endParaRPr lang="en-AU" altLang="en-US" sz="2000" dirty="0">
              <a:latin typeface="Arial" panose="020B0604020202020204" pitchFamily="34" charset="0"/>
              <a:cs typeface="Arial" panose="020B0604020202020204" pitchFamily="34" charset="0"/>
            </a:endParaRPr>
          </a:p>
        </p:txBody>
      </p:sp>
      <p:sp>
        <p:nvSpPr>
          <p:cNvPr id="9" name="AutoShape 7"/>
          <p:cNvSpPr>
            <a:spLocks/>
          </p:cNvSpPr>
          <p:nvPr/>
        </p:nvSpPr>
        <p:spPr bwMode="auto">
          <a:xfrm>
            <a:off x="6564922" y="3541861"/>
            <a:ext cx="1228114" cy="392391"/>
          </a:xfrm>
          <a:prstGeom prst="borderCallout1">
            <a:avLst>
              <a:gd name="adj1" fmla="val 32697"/>
              <a:gd name="adj2" fmla="val -509"/>
              <a:gd name="adj3" fmla="val 76324"/>
              <a:gd name="adj4" fmla="val -101606"/>
            </a:avLst>
          </a:prstGeom>
          <a:noFill/>
          <a:ln w="38100">
            <a:solidFill>
              <a:schemeClr val="accent1"/>
            </a:solidFill>
            <a:miter lim="800000"/>
            <a:headEnd/>
            <a:tailEnd type="triangle" w="med" len="med"/>
          </a:ln>
          <a:effectLst/>
          <a:extLst/>
        </p:spPr>
        <p:txBody>
          <a:bodyPr/>
          <a:lstStyle/>
          <a:p>
            <a:r>
              <a:rPr lang="en-AU" altLang="en-US" sz="2400">
                <a:latin typeface="Arial" panose="020B0604020202020204" pitchFamily="34" charset="0"/>
                <a:cs typeface="Arial" panose="020B0604020202020204" pitchFamily="34" charset="0"/>
              </a:rPr>
              <a:t>forward</a:t>
            </a:r>
            <a:endParaRPr lang="en-AU" altLang="en-US" sz="2400" dirty="0">
              <a:latin typeface="Arial" panose="020B0604020202020204" pitchFamily="34" charset="0"/>
              <a:cs typeface="Arial" panose="020B0604020202020204" pitchFamily="34" charset="0"/>
            </a:endParaRPr>
          </a:p>
        </p:txBody>
      </p:sp>
      <p:sp>
        <p:nvSpPr>
          <p:cNvPr id="10" name="AutoShape 7"/>
          <p:cNvSpPr>
            <a:spLocks/>
          </p:cNvSpPr>
          <p:nvPr/>
        </p:nvSpPr>
        <p:spPr bwMode="auto">
          <a:xfrm>
            <a:off x="7106749" y="4130552"/>
            <a:ext cx="1639353" cy="376646"/>
          </a:xfrm>
          <a:prstGeom prst="borderCallout1">
            <a:avLst>
              <a:gd name="adj1" fmla="val 32697"/>
              <a:gd name="adj2" fmla="val -509"/>
              <a:gd name="adj3" fmla="val 129931"/>
              <a:gd name="adj4" fmla="val -134726"/>
            </a:avLst>
          </a:prstGeom>
          <a:noFill/>
          <a:ln w="38100">
            <a:solidFill>
              <a:schemeClr val="accent1"/>
            </a:solidFill>
            <a:miter lim="800000"/>
            <a:headEnd/>
            <a:tailEnd type="triangle" w="med" len="med"/>
          </a:ln>
          <a:effectLst/>
          <a:extLst/>
        </p:spPr>
        <p:txBody>
          <a:bodyPr/>
          <a:lstStyle/>
          <a:p>
            <a:r>
              <a:rPr lang="en-AU" altLang="en-US" sz="2400" dirty="0">
                <a:latin typeface="Arial" panose="020B0604020202020204" pitchFamily="34" charset="0"/>
                <a:cs typeface="Arial" panose="020B0604020202020204" pitchFamily="34" charset="0"/>
              </a:rPr>
              <a:t>unaffected</a:t>
            </a:r>
          </a:p>
        </p:txBody>
      </p:sp>
    </p:spTree>
    <p:extLst>
      <p:ext uri="{BB962C8B-B14F-4D97-AF65-F5344CB8AC3E}">
        <p14:creationId xmlns:p14="http://schemas.microsoft.com/office/powerpoint/2010/main" val="111025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28</a:t>
            </a:fld>
            <a:endParaRPr lang="en-US" altLang="en-US"/>
          </a:p>
        </p:txBody>
      </p:sp>
      <p:sp>
        <p:nvSpPr>
          <p:cNvPr id="45059" name="Text Box 2"/>
          <p:cNvSpPr txBox="1">
            <a:spLocks noChangeArrowheads="1"/>
          </p:cNvSpPr>
          <p:nvPr/>
        </p:nvSpPr>
        <p:spPr bwMode="auto">
          <a:xfrm>
            <a:off x="441324" y="396875"/>
            <a:ext cx="802534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Code Scheduling to Avoid Stalls</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1" name="Text Box 4"/>
          <p:cNvSpPr txBox="1">
            <a:spLocks noChangeArrowheads="1"/>
          </p:cNvSpPr>
          <p:nvPr/>
        </p:nvSpPr>
        <p:spPr bwMode="auto">
          <a:xfrm>
            <a:off x="381000" y="1266251"/>
            <a:ext cx="848783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
                <a:srgbClr val="CC0000"/>
              </a:buClr>
            </a:pPr>
            <a:r>
              <a:rPr lang="en-US" altLang="en-US" sz="2400" dirty="0">
                <a:latin typeface="Arial" panose="020B0604020202020204" pitchFamily="34" charset="0"/>
              </a:rPr>
              <a:t> Reorder code to avoid use of load result in the next instruction!</a:t>
            </a:r>
          </a:p>
          <a:p>
            <a:pPr>
              <a:spcBef>
                <a:spcPct val="0"/>
              </a:spcBef>
              <a:buClr>
                <a:srgbClr val="CC0000"/>
              </a:buClr>
            </a:pPr>
            <a:r>
              <a:rPr lang="en-US" altLang="en-US" sz="2400" dirty="0">
                <a:latin typeface="Arial" panose="020B0604020202020204" pitchFamily="34" charset="0"/>
              </a:rPr>
              <a:t> RISC-V code for  </a:t>
            </a:r>
            <a:r>
              <a:rPr lang="en-US" altLang="en-US" sz="2400" b="1" dirty="0">
                <a:latin typeface="Courier New" panose="02070309020205020404" pitchFamily="49" charset="0"/>
                <a:cs typeface="Courier New" panose="02070309020205020404" pitchFamily="49" charset="0"/>
              </a:rPr>
              <a:t>D=A+B; E=A+C;</a:t>
            </a:r>
          </a:p>
        </p:txBody>
      </p:sp>
      <p:sp>
        <p:nvSpPr>
          <p:cNvPr id="6" name="Text Box 4"/>
          <p:cNvSpPr txBox="1">
            <a:spLocks noChangeArrowheads="1"/>
          </p:cNvSpPr>
          <p:nvPr/>
        </p:nvSpPr>
        <p:spPr bwMode="auto">
          <a:xfrm>
            <a:off x="981743" y="2900518"/>
            <a:ext cx="2262496" cy="2696123"/>
          </a:xfrm>
          <a:prstGeom prst="rect">
            <a:avLst/>
          </a:prstGeom>
          <a:solidFill>
            <a:srgbClr val="F2F2F2"/>
          </a:solidFill>
          <a:ln w="9525">
            <a:noFill/>
            <a:miter lim="800000"/>
            <a:headEnd/>
            <a:tailEnd/>
          </a:ln>
          <a:effectLst/>
        </p:spPr>
        <p:txBody>
          <a:bodyPr wrap="none">
            <a:prstTxWarp prst="textNoShape">
              <a:avLst/>
            </a:prstTxWarp>
            <a:spAutoFit/>
          </a:bodyPr>
          <a:lstStyle/>
          <a:p>
            <a:pPr defTabSz="628650">
              <a:spcBef>
                <a:spcPct val="20000"/>
              </a:spcBef>
            </a:pPr>
            <a:r>
              <a:rPr lang="en-US" b="1" dirty="0">
                <a:latin typeface="Courier New" pitchFamily="49" charset="0"/>
                <a:cs typeface="Courier New" pitchFamily="49" charset="0"/>
              </a:rPr>
              <a:t>Original Order:</a:t>
            </a:r>
          </a:p>
          <a:p>
            <a:pPr defTabSz="628650">
              <a:spcBef>
                <a:spcPct val="20000"/>
              </a:spcBef>
            </a:pPr>
            <a:r>
              <a:rPr lang="en-US" dirty="0" err="1">
                <a:latin typeface="Courier New" pitchFamily="49" charset="0"/>
                <a:cs typeface="Courier New" pitchFamily="49" charset="0"/>
              </a:rPr>
              <a:t>lw</a:t>
            </a:r>
            <a:r>
              <a:rPr lang="en-US" dirty="0">
                <a:latin typeface="Courier New" pitchFamily="49" charset="0"/>
                <a:cs typeface="Courier New" pitchFamily="49" charset="0"/>
              </a:rPr>
              <a:t>	t1, 0(t0)</a:t>
            </a:r>
          </a:p>
          <a:p>
            <a:pPr defTabSz="628650">
              <a:spcBef>
                <a:spcPct val="20000"/>
              </a:spcBef>
            </a:pPr>
            <a:r>
              <a:rPr lang="en-US" dirty="0" err="1">
                <a:latin typeface="Courier New" pitchFamily="49" charset="0"/>
                <a:cs typeface="Courier New" pitchFamily="49" charset="0"/>
              </a:rPr>
              <a:t>lw</a:t>
            </a:r>
            <a:r>
              <a:rPr lang="en-US" dirty="0">
                <a:latin typeface="Courier New" pitchFamily="49" charset="0"/>
                <a:cs typeface="Courier New" pitchFamily="49" charset="0"/>
              </a:rPr>
              <a:t>	t2, 4(t0)</a:t>
            </a:r>
          </a:p>
          <a:p>
            <a:pPr defTabSz="628650">
              <a:spcBef>
                <a:spcPct val="20000"/>
              </a:spcBef>
            </a:pPr>
            <a:r>
              <a:rPr lang="en-US" dirty="0">
                <a:latin typeface="Courier New" pitchFamily="49" charset="0"/>
                <a:cs typeface="Courier New" pitchFamily="49" charset="0"/>
              </a:rPr>
              <a:t>add	t3, t1, t2</a:t>
            </a:r>
          </a:p>
          <a:p>
            <a:pPr defTabSz="628650">
              <a:spcBef>
                <a:spcPct val="20000"/>
              </a:spcBef>
            </a:pPr>
            <a:r>
              <a:rPr lang="en-US" dirty="0" err="1">
                <a:latin typeface="Courier New" pitchFamily="49" charset="0"/>
                <a:cs typeface="Courier New" pitchFamily="49" charset="0"/>
              </a:rPr>
              <a:t>sw</a:t>
            </a:r>
            <a:r>
              <a:rPr lang="en-US" dirty="0">
                <a:latin typeface="Courier New" pitchFamily="49" charset="0"/>
                <a:cs typeface="Courier New" pitchFamily="49" charset="0"/>
              </a:rPr>
              <a:t>	t3, 12(t0)</a:t>
            </a:r>
          </a:p>
          <a:p>
            <a:pPr defTabSz="628650">
              <a:spcBef>
                <a:spcPct val="20000"/>
              </a:spcBef>
            </a:pPr>
            <a:r>
              <a:rPr lang="en-US" dirty="0" err="1">
                <a:latin typeface="Courier New" pitchFamily="49" charset="0"/>
                <a:cs typeface="Courier New" pitchFamily="49" charset="0"/>
              </a:rPr>
              <a:t>lw</a:t>
            </a:r>
            <a:r>
              <a:rPr lang="en-US" dirty="0">
                <a:latin typeface="Courier New" pitchFamily="49" charset="0"/>
                <a:cs typeface="Courier New" pitchFamily="49" charset="0"/>
              </a:rPr>
              <a:t>	t4, 8(t0)</a:t>
            </a:r>
          </a:p>
          <a:p>
            <a:pPr defTabSz="628650">
              <a:spcBef>
                <a:spcPct val="20000"/>
              </a:spcBef>
            </a:pPr>
            <a:r>
              <a:rPr lang="en-US" dirty="0">
                <a:latin typeface="Courier New" pitchFamily="49" charset="0"/>
                <a:cs typeface="Courier New" pitchFamily="49" charset="0"/>
              </a:rPr>
              <a:t>add	t5, t1, t4</a:t>
            </a:r>
          </a:p>
          <a:p>
            <a:pPr defTabSz="628650">
              <a:spcBef>
                <a:spcPct val="20000"/>
              </a:spcBef>
            </a:pPr>
            <a:r>
              <a:rPr lang="en-US" dirty="0" err="1">
                <a:latin typeface="Courier New" pitchFamily="49" charset="0"/>
                <a:cs typeface="Courier New" pitchFamily="49" charset="0"/>
              </a:rPr>
              <a:t>sw</a:t>
            </a:r>
            <a:r>
              <a:rPr lang="en-US" dirty="0">
                <a:latin typeface="Courier New" pitchFamily="49" charset="0"/>
                <a:cs typeface="Courier New" pitchFamily="49" charset="0"/>
              </a:rPr>
              <a:t>	t5, 16(t0)</a:t>
            </a:r>
            <a:endParaRPr lang="en-AU" dirty="0">
              <a:latin typeface="Courier New" pitchFamily="49" charset="0"/>
              <a:cs typeface="Courier New" pitchFamily="49" charset="0"/>
            </a:endParaRPr>
          </a:p>
        </p:txBody>
      </p:sp>
      <p:sp>
        <p:nvSpPr>
          <p:cNvPr id="7" name="Text Box 7"/>
          <p:cNvSpPr txBox="1">
            <a:spLocks noChangeArrowheads="1"/>
          </p:cNvSpPr>
          <p:nvPr/>
        </p:nvSpPr>
        <p:spPr bwMode="auto">
          <a:xfrm>
            <a:off x="5299696" y="2900518"/>
            <a:ext cx="2204675" cy="2696123"/>
          </a:xfrm>
          <a:prstGeom prst="rect">
            <a:avLst/>
          </a:prstGeom>
          <a:solidFill>
            <a:schemeClr val="bg1">
              <a:lumMod val="95000"/>
            </a:schemeClr>
          </a:solidFill>
          <a:ln w="9525">
            <a:noFill/>
            <a:miter lim="800000"/>
            <a:headEnd/>
            <a:tailEnd/>
          </a:ln>
          <a:effectLst/>
        </p:spPr>
        <p:txBody>
          <a:bodyPr wrap="none">
            <a:prstTxWarp prst="textNoShape">
              <a:avLst/>
            </a:prstTxWarp>
            <a:spAutoFit/>
          </a:bodyPr>
          <a:lstStyle/>
          <a:p>
            <a:pPr defTabSz="628650">
              <a:spcBef>
                <a:spcPct val="20000"/>
              </a:spcBef>
            </a:pPr>
            <a:r>
              <a:rPr lang="en-US" b="1" dirty="0">
                <a:latin typeface="Courier New" pitchFamily="49" charset="0"/>
                <a:cs typeface="Courier New" pitchFamily="49" charset="0"/>
              </a:rPr>
              <a:t>Alternative:</a:t>
            </a:r>
          </a:p>
          <a:p>
            <a:pPr defTabSz="628650">
              <a:spcBef>
                <a:spcPct val="20000"/>
              </a:spcBef>
            </a:pPr>
            <a:r>
              <a:rPr lang="en-US" dirty="0" err="1">
                <a:latin typeface="Courier New" pitchFamily="49" charset="0"/>
                <a:cs typeface="Courier New" pitchFamily="49" charset="0"/>
              </a:rPr>
              <a:t>lw</a:t>
            </a:r>
            <a:r>
              <a:rPr lang="en-US" dirty="0">
                <a:latin typeface="Courier New" pitchFamily="49" charset="0"/>
                <a:cs typeface="Courier New" pitchFamily="49" charset="0"/>
              </a:rPr>
              <a:t>	t1, 0(t0)</a:t>
            </a:r>
          </a:p>
          <a:p>
            <a:pPr defTabSz="628650">
              <a:spcBef>
                <a:spcPct val="20000"/>
              </a:spcBef>
            </a:pPr>
            <a:r>
              <a:rPr lang="en-US" dirty="0" err="1">
                <a:latin typeface="Courier New" pitchFamily="49" charset="0"/>
                <a:cs typeface="Courier New" pitchFamily="49" charset="0"/>
              </a:rPr>
              <a:t>lw</a:t>
            </a:r>
            <a:r>
              <a:rPr lang="en-US" dirty="0">
                <a:latin typeface="Courier New" pitchFamily="49" charset="0"/>
                <a:cs typeface="Courier New" pitchFamily="49" charset="0"/>
              </a:rPr>
              <a:t>	t2, 4(t0)</a:t>
            </a:r>
          </a:p>
          <a:p>
            <a:pPr defTabSz="628650">
              <a:spcBef>
                <a:spcPct val="20000"/>
              </a:spcBef>
            </a:pPr>
            <a:r>
              <a:rPr lang="en-US" dirty="0" err="1">
                <a:latin typeface="Courier New" pitchFamily="49" charset="0"/>
                <a:cs typeface="Courier New" pitchFamily="49" charset="0"/>
              </a:rPr>
              <a:t>lw</a:t>
            </a:r>
            <a:r>
              <a:rPr lang="en-US" dirty="0">
                <a:latin typeface="Courier New" pitchFamily="49" charset="0"/>
                <a:cs typeface="Courier New" pitchFamily="49" charset="0"/>
              </a:rPr>
              <a:t>	t4, 8(t0)</a:t>
            </a:r>
          </a:p>
          <a:p>
            <a:pPr defTabSz="628650">
              <a:spcBef>
                <a:spcPct val="20000"/>
              </a:spcBef>
            </a:pPr>
            <a:r>
              <a:rPr lang="en-US" dirty="0">
                <a:latin typeface="Courier New" pitchFamily="49" charset="0"/>
                <a:cs typeface="Courier New" pitchFamily="49" charset="0"/>
              </a:rPr>
              <a:t>add	t3, t1, t2</a:t>
            </a:r>
          </a:p>
          <a:p>
            <a:pPr defTabSz="628650">
              <a:spcBef>
                <a:spcPct val="20000"/>
              </a:spcBef>
            </a:pPr>
            <a:r>
              <a:rPr lang="en-US" dirty="0" err="1">
                <a:latin typeface="Courier New" pitchFamily="49" charset="0"/>
                <a:cs typeface="Courier New" pitchFamily="49" charset="0"/>
              </a:rPr>
              <a:t>sw</a:t>
            </a:r>
            <a:r>
              <a:rPr lang="en-US" dirty="0">
                <a:latin typeface="Courier New" pitchFamily="49" charset="0"/>
                <a:cs typeface="Courier New" pitchFamily="49" charset="0"/>
              </a:rPr>
              <a:t>	t3, 12(t0)</a:t>
            </a:r>
          </a:p>
          <a:p>
            <a:pPr defTabSz="628650">
              <a:spcBef>
                <a:spcPct val="20000"/>
              </a:spcBef>
            </a:pPr>
            <a:r>
              <a:rPr lang="en-US" dirty="0">
                <a:latin typeface="Courier New" pitchFamily="49" charset="0"/>
                <a:cs typeface="Courier New" pitchFamily="49" charset="0"/>
              </a:rPr>
              <a:t>add	t5, t1, t4</a:t>
            </a:r>
          </a:p>
          <a:p>
            <a:pPr defTabSz="628650">
              <a:spcBef>
                <a:spcPct val="20000"/>
              </a:spcBef>
            </a:pPr>
            <a:r>
              <a:rPr lang="en-US" dirty="0" err="1">
                <a:latin typeface="Courier New" pitchFamily="49" charset="0"/>
                <a:cs typeface="Courier New" pitchFamily="49" charset="0"/>
              </a:rPr>
              <a:t>sw</a:t>
            </a:r>
            <a:r>
              <a:rPr lang="en-US" dirty="0">
                <a:latin typeface="Courier New" pitchFamily="49" charset="0"/>
                <a:cs typeface="Courier New" pitchFamily="49" charset="0"/>
              </a:rPr>
              <a:t>	t5, 16(t0)</a:t>
            </a:r>
            <a:endParaRPr lang="en-AU" dirty="0">
              <a:latin typeface="Courier New" pitchFamily="49" charset="0"/>
              <a:cs typeface="Courier New" pitchFamily="49" charset="0"/>
            </a:endParaRPr>
          </a:p>
        </p:txBody>
      </p:sp>
      <p:sp>
        <p:nvSpPr>
          <p:cNvPr id="8" name="Line 8"/>
          <p:cNvSpPr>
            <a:spLocks noChangeShapeType="1"/>
          </p:cNvSpPr>
          <p:nvPr/>
        </p:nvSpPr>
        <p:spPr bwMode="auto">
          <a:xfrm flipV="1">
            <a:off x="3251993" y="4094358"/>
            <a:ext cx="2032000" cy="652320"/>
          </a:xfrm>
          <a:prstGeom prst="line">
            <a:avLst/>
          </a:prstGeom>
          <a:noFill/>
          <a:ln w="28575">
            <a:solidFill>
              <a:schemeClr val="hlink"/>
            </a:solidFill>
            <a:round/>
            <a:headEnd/>
            <a:tailEnd type="triangle" w="med" len="med"/>
          </a:ln>
          <a:effectLst/>
        </p:spPr>
        <p:txBody>
          <a:bodyPr>
            <a:prstTxWarp prst="textNoShape">
              <a:avLst/>
            </a:prstTxWarp>
          </a:bodyPr>
          <a:lstStyle/>
          <a:p>
            <a:endParaRPr lang="en-US"/>
          </a:p>
        </p:txBody>
      </p:sp>
      <p:grpSp>
        <p:nvGrpSpPr>
          <p:cNvPr id="9" name="Group 4"/>
          <p:cNvGrpSpPr/>
          <p:nvPr/>
        </p:nvGrpSpPr>
        <p:grpSpPr>
          <a:xfrm>
            <a:off x="1506367" y="3624855"/>
            <a:ext cx="1791134" cy="628759"/>
            <a:chOff x="3152246" y="3890841"/>
            <a:chExt cx="1791134" cy="838345"/>
          </a:xfrm>
        </p:grpSpPr>
        <p:sp>
          <p:nvSpPr>
            <p:cNvPr id="10" name="Oval 9"/>
            <p:cNvSpPr>
              <a:spLocks noChangeArrowheads="1"/>
            </p:cNvSpPr>
            <p:nvPr/>
          </p:nvSpPr>
          <p:spPr bwMode="auto">
            <a:xfrm>
              <a:off x="3152246" y="3890841"/>
              <a:ext cx="647700" cy="431800"/>
            </a:xfrm>
            <a:prstGeom prst="ellipse">
              <a:avLst/>
            </a:prstGeom>
            <a:noFill/>
            <a:ln w="19050">
              <a:solidFill>
                <a:srgbClr val="FF0000"/>
              </a:solidFill>
              <a:round/>
              <a:headEnd/>
              <a:tailEnd/>
            </a:ln>
            <a:effectLst/>
          </p:spPr>
          <p:txBody>
            <a:bodyPr wrap="none" anchor="ctr">
              <a:prstTxWarp prst="textNoShape">
                <a:avLst/>
              </a:prstTxWarp>
            </a:bodyPr>
            <a:lstStyle/>
            <a:p>
              <a:endParaRPr lang="en-US"/>
            </a:p>
          </p:txBody>
        </p:sp>
        <p:sp>
          <p:nvSpPr>
            <p:cNvPr id="11" name="Oval 10"/>
            <p:cNvSpPr>
              <a:spLocks noChangeArrowheads="1"/>
            </p:cNvSpPr>
            <p:nvPr/>
          </p:nvSpPr>
          <p:spPr bwMode="auto">
            <a:xfrm>
              <a:off x="4295680" y="4297386"/>
              <a:ext cx="647700" cy="431800"/>
            </a:xfrm>
            <a:prstGeom prst="ellipse">
              <a:avLst/>
            </a:prstGeom>
            <a:noFill/>
            <a:ln w="19050">
              <a:solidFill>
                <a:srgbClr val="FF0000"/>
              </a:solidFill>
              <a:round/>
              <a:headEnd/>
              <a:tailEnd/>
            </a:ln>
            <a:effectLst/>
          </p:spPr>
          <p:txBody>
            <a:bodyPr wrap="none" anchor="ctr">
              <a:prstTxWarp prst="textNoShape">
                <a:avLst/>
              </a:prstTxWarp>
            </a:bodyPr>
            <a:lstStyle/>
            <a:p>
              <a:endParaRPr lang="en-US"/>
            </a:p>
          </p:txBody>
        </p:sp>
        <p:sp>
          <p:nvSpPr>
            <p:cNvPr id="12" name="Line 17"/>
            <p:cNvSpPr>
              <a:spLocks noChangeShapeType="1"/>
            </p:cNvSpPr>
            <p:nvPr/>
          </p:nvSpPr>
          <p:spPr bwMode="auto">
            <a:xfrm>
              <a:off x="3760644" y="4178182"/>
              <a:ext cx="539798" cy="297005"/>
            </a:xfrm>
            <a:prstGeom prst="line">
              <a:avLst/>
            </a:prstGeom>
            <a:noFill/>
            <a:ln w="19050">
              <a:solidFill>
                <a:srgbClr val="FF0000"/>
              </a:solidFill>
              <a:round/>
              <a:headEnd/>
              <a:tailEnd/>
            </a:ln>
            <a:effectLst/>
          </p:spPr>
          <p:txBody>
            <a:bodyPr>
              <a:prstTxWarp prst="textNoShape">
                <a:avLst/>
              </a:prstTxWarp>
            </a:bodyPr>
            <a:lstStyle/>
            <a:p>
              <a:endParaRPr lang="en-US"/>
            </a:p>
          </p:txBody>
        </p:sp>
      </p:grpSp>
      <p:grpSp>
        <p:nvGrpSpPr>
          <p:cNvPr id="13" name="Group 5"/>
          <p:cNvGrpSpPr/>
          <p:nvPr/>
        </p:nvGrpSpPr>
        <p:grpSpPr>
          <a:xfrm>
            <a:off x="1517914" y="4564359"/>
            <a:ext cx="1768043" cy="674941"/>
            <a:chOff x="2793809" y="5027541"/>
            <a:chExt cx="1768043" cy="899920"/>
          </a:xfrm>
        </p:grpSpPr>
        <p:sp>
          <p:nvSpPr>
            <p:cNvPr id="14" name="Oval 11"/>
            <p:cNvSpPr>
              <a:spLocks noChangeArrowheads="1"/>
            </p:cNvSpPr>
            <p:nvPr/>
          </p:nvSpPr>
          <p:spPr bwMode="auto">
            <a:xfrm>
              <a:off x="2793809" y="5027541"/>
              <a:ext cx="647700" cy="431800"/>
            </a:xfrm>
            <a:prstGeom prst="ellipse">
              <a:avLst/>
            </a:prstGeom>
            <a:noFill/>
            <a:ln w="19050">
              <a:solidFill>
                <a:srgbClr val="FF0000"/>
              </a:solidFill>
              <a:round/>
              <a:headEnd/>
              <a:tailEnd/>
            </a:ln>
            <a:effectLst/>
          </p:spPr>
          <p:txBody>
            <a:bodyPr wrap="none" anchor="ctr">
              <a:prstTxWarp prst="textNoShape">
                <a:avLst/>
              </a:prstTxWarp>
            </a:bodyPr>
            <a:lstStyle/>
            <a:p>
              <a:endParaRPr lang="en-US"/>
            </a:p>
          </p:txBody>
        </p:sp>
        <p:sp>
          <p:nvSpPr>
            <p:cNvPr id="15" name="Oval 12"/>
            <p:cNvSpPr>
              <a:spLocks noChangeArrowheads="1"/>
            </p:cNvSpPr>
            <p:nvPr/>
          </p:nvSpPr>
          <p:spPr bwMode="auto">
            <a:xfrm>
              <a:off x="3914152" y="5495660"/>
              <a:ext cx="647700" cy="431801"/>
            </a:xfrm>
            <a:prstGeom prst="ellipse">
              <a:avLst/>
            </a:prstGeom>
            <a:noFill/>
            <a:ln w="19050">
              <a:solidFill>
                <a:srgbClr val="FF0000"/>
              </a:solidFill>
              <a:round/>
              <a:headEnd/>
              <a:tailEnd/>
            </a:ln>
            <a:effectLst/>
          </p:spPr>
          <p:txBody>
            <a:bodyPr wrap="none" anchor="ctr">
              <a:prstTxWarp prst="textNoShape">
                <a:avLst/>
              </a:prstTxWarp>
            </a:bodyPr>
            <a:lstStyle/>
            <a:p>
              <a:endParaRPr lang="en-US"/>
            </a:p>
          </p:txBody>
        </p:sp>
        <p:sp>
          <p:nvSpPr>
            <p:cNvPr id="16" name="Line 18"/>
            <p:cNvSpPr>
              <a:spLocks noChangeShapeType="1"/>
            </p:cNvSpPr>
            <p:nvPr/>
          </p:nvSpPr>
          <p:spPr bwMode="auto">
            <a:xfrm>
              <a:off x="3422459" y="5292653"/>
              <a:ext cx="608975" cy="255074"/>
            </a:xfrm>
            <a:prstGeom prst="line">
              <a:avLst/>
            </a:prstGeom>
            <a:noFill/>
            <a:ln w="19050">
              <a:solidFill>
                <a:srgbClr val="FF0000"/>
              </a:solidFill>
              <a:round/>
              <a:headEnd/>
              <a:tailEnd/>
            </a:ln>
            <a:effectLst/>
          </p:spPr>
          <p:txBody>
            <a:bodyPr>
              <a:prstTxWarp prst="textNoShape">
                <a:avLst/>
              </a:prstTxWarp>
            </a:bodyPr>
            <a:lstStyle/>
            <a:p>
              <a:endParaRPr lang="en-US"/>
            </a:p>
          </p:txBody>
        </p:sp>
      </p:grpSp>
      <p:grpSp>
        <p:nvGrpSpPr>
          <p:cNvPr id="17" name="Group 15"/>
          <p:cNvGrpSpPr/>
          <p:nvPr/>
        </p:nvGrpSpPr>
        <p:grpSpPr>
          <a:xfrm>
            <a:off x="5882047" y="3591744"/>
            <a:ext cx="1760682" cy="1019066"/>
            <a:chOff x="6084888" y="3573463"/>
            <a:chExt cx="1760682" cy="1358754"/>
          </a:xfrm>
        </p:grpSpPr>
        <p:sp>
          <p:nvSpPr>
            <p:cNvPr id="18" name="Oval 13"/>
            <p:cNvSpPr>
              <a:spLocks noChangeArrowheads="1"/>
            </p:cNvSpPr>
            <p:nvPr/>
          </p:nvSpPr>
          <p:spPr bwMode="auto">
            <a:xfrm>
              <a:off x="6084888" y="3573463"/>
              <a:ext cx="647700" cy="431800"/>
            </a:xfrm>
            <a:prstGeom prst="ellipse">
              <a:avLst/>
            </a:prstGeom>
            <a:noFill/>
            <a:ln w="19050">
              <a:solidFill>
                <a:srgbClr val="FF0000"/>
              </a:solidFill>
              <a:round/>
              <a:headEnd/>
              <a:tailEnd/>
            </a:ln>
            <a:effectLst/>
          </p:spPr>
          <p:txBody>
            <a:bodyPr wrap="none" anchor="ctr">
              <a:prstTxWarp prst="textNoShape">
                <a:avLst/>
              </a:prstTxWarp>
            </a:bodyPr>
            <a:lstStyle/>
            <a:p>
              <a:endParaRPr lang="en-US"/>
            </a:p>
          </p:txBody>
        </p:sp>
        <p:sp>
          <p:nvSpPr>
            <p:cNvPr id="19" name="Oval 14"/>
            <p:cNvSpPr>
              <a:spLocks noChangeArrowheads="1"/>
            </p:cNvSpPr>
            <p:nvPr/>
          </p:nvSpPr>
          <p:spPr bwMode="auto">
            <a:xfrm>
              <a:off x="7197870" y="4500417"/>
              <a:ext cx="647700" cy="431800"/>
            </a:xfrm>
            <a:prstGeom prst="ellipse">
              <a:avLst/>
            </a:prstGeom>
            <a:noFill/>
            <a:ln w="19050">
              <a:solidFill>
                <a:srgbClr val="FF0000"/>
              </a:solidFill>
              <a:round/>
              <a:headEnd/>
              <a:tailEnd/>
            </a:ln>
            <a:effectLst/>
          </p:spPr>
          <p:txBody>
            <a:bodyPr wrap="none" anchor="ctr">
              <a:prstTxWarp prst="textNoShape">
                <a:avLst/>
              </a:prstTxWarp>
            </a:bodyPr>
            <a:lstStyle/>
            <a:p>
              <a:endParaRPr lang="en-US"/>
            </a:p>
          </p:txBody>
        </p:sp>
        <p:sp>
          <p:nvSpPr>
            <p:cNvPr id="20" name="Line 19"/>
            <p:cNvSpPr>
              <a:spLocks noChangeShapeType="1"/>
            </p:cNvSpPr>
            <p:nvPr/>
          </p:nvSpPr>
          <p:spPr bwMode="auto">
            <a:xfrm>
              <a:off x="6726238" y="3829048"/>
              <a:ext cx="740641" cy="683961"/>
            </a:xfrm>
            <a:prstGeom prst="line">
              <a:avLst/>
            </a:prstGeom>
            <a:noFill/>
            <a:ln w="19050">
              <a:solidFill>
                <a:srgbClr val="FF0000"/>
              </a:solidFill>
              <a:round/>
              <a:headEnd/>
              <a:tailEnd/>
            </a:ln>
            <a:effectLst/>
          </p:spPr>
          <p:txBody>
            <a:bodyPr>
              <a:prstTxWarp prst="textNoShape">
                <a:avLst/>
              </a:prstTxWarp>
            </a:bodyPr>
            <a:lstStyle/>
            <a:p>
              <a:endParaRPr lang="en-US"/>
            </a:p>
          </p:txBody>
        </p:sp>
      </p:grpSp>
      <p:grpSp>
        <p:nvGrpSpPr>
          <p:cNvPr id="21" name="Group 14"/>
          <p:cNvGrpSpPr/>
          <p:nvPr/>
        </p:nvGrpSpPr>
        <p:grpSpPr>
          <a:xfrm>
            <a:off x="5893593" y="3929563"/>
            <a:ext cx="1668319" cy="1341294"/>
            <a:chOff x="6038706" y="4234006"/>
            <a:chExt cx="1668319" cy="1788392"/>
          </a:xfrm>
        </p:grpSpPr>
        <p:sp>
          <p:nvSpPr>
            <p:cNvPr id="22" name="Oval 15"/>
            <p:cNvSpPr>
              <a:spLocks noChangeArrowheads="1"/>
            </p:cNvSpPr>
            <p:nvPr/>
          </p:nvSpPr>
          <p:spPr bwMode="auto">
            <a:xfrm>
              <a:off x="7059325" y="5590598"/>
              <a:ext cx="647700" cy="431800"/>
            </a:xfrm>
            <a:prstGeom prst="ellipse">
              <a:avLst/>
            </a:prstGeom>
            <a:noFill/>
            <a:ln w="19050">
              <a:solidFill>
                <a:srgbClr val="FF0000"/>
              </a:solidFill>
              <a:round/>
              <a:headEnd/>
              <a:tailEnd/>
            </a:ln>
            <a:effectLst/>
          </p:spPr>
          <p:txBody>
            <a:bodyPr wrap="none" anchor="ctr">
              <a:prstTxWarp prst="textNoShape">
                <a:avLst/>
              </a:prstTxWarp>
            </a:bodyPr>
            <a:lstStyle/>
            <a:p>
              <a:endParaRPr lang="en-US"/>
            </a:p>
          </p:txBody>
        </p:sp>
        <p:sp>
          <p:nvSpPr>
            <p:cNvPr id="23" name="Oval 16"/>
            <p:cNvSpPr>
              <a:spLocks noChangeArrowheads="1"/>
            </p:cNvSpPr>
            <p:nvPr/>
          </p:nvSpPr>
          <p:spPr bwMode="auto">
            <a:xfrm>
              <a:off x="6038706" y="4234006"/>
              <a:ext cx="647700" cy="431800"/>
            </a:xfrm>
            <a:prstGeom prst="ellipse">
              <a:avLst/>
            </a:prstGeom>
            <a:noFill/>
            <a:ln w="19050">
              <a:solidFill>
                <a:srgbClr val="FF0000"/>
              </a:solidFill>
              <a:round/>
              <a:headEnd/>
              <a:tailEnd/>
            </a:ln>
            <a:effectLst/>
          </p:spPr>
          <p:txBody>
            <a:bodyPr wrap="none" anchor="ctr">
              <a:prstTxWarp prst="textNoShape">
                <a:avLst/>
              </a:prstTxWarp>
            </a:bodyPr>
            <a:lstStyle/>
            <a:p>
              <a:endParaRPr lang="en-US"/>
            </a:p>
          </p:txBody>
        </p:sp>
        <p:sp>
          <p:nvSpPr>
            <p:cNvPr id="24" name="Line 20"/>
            <p:cNvSpPr>
              <a:spLocks noChangeShapeType="1"/>
            </p:cNvSpPr>
            <p:nvPr/>
          </p:nvSpPr>
          <p:spPr bwMode="auto">
            <a:xfrm>
              <a:off x="6531698" y="4607675"/>
              <a:ext cx="698500" cy="1062182"/>
            </a:xfrm>
            <a:prstGeom prst="line">
              <a:avLst/>
            </a:prstGeom>
            <a:noFill/>
            <a:ln w="19050">
              <a:solidFill>
                <a:srgbClr val="FF0000"/>
              </a:solidFill>
              <a:round/>
              <a:headEnd/>
              <a:tailEnd/>
            </a:ln>
            <a:effectLst/>
          </p:spPr>
          <p:txBody>
            <a:bodyPr>
              <a:prstTxWarp prst="textNoShape">
                <a:avLst/>
              </a:prstTxWarp>
            </a:bodyPr>
            <a:lstStyle/>
            <a:p>
              <a:endParaRPr lang="en-US"/>
            </a:p>
          </p:txBody>
        </p:sp>
      </p:grpSp>
      <p:grpSp>
        <p:nvGrpSpPr>
          <p:cNvPr id="25" name="Group 9"/>
          <p:cNvGrpSpPr/>
          <p:nvPr/>
        </p:nvGrpSpPr>
        <p:grpSpPr>
          <a:xfrm>
            <a:off x="44253" y="3786781"/>
            <a:ext cx="1025649" cy="400110"/>
            <a:chOff x="518979" y="4303268"/>
            <a:chExt cx="1025649" cy="533479"/>
          </a:xfrm>
        </p:grpSpPr>
        <p:sp>
          <p:nvSpPr>
            <p:cNvPr id="26" name="TextBox 6"/>
            <p:cNvSpPr txBox="1"/>
            <p:nvPr/>
          </p:nvSpPr>
          <p:spPr>
            <a:xfrm>
              <a:off x="518979" y="4303268"/>
              <a:ext cx="749147" cy="533479"/>
            </a:xfrm>
            <a:prstGeom prst="rect">
              <a:avLst/>
            </a:prstGeom>
            <a:noFill/>
          </p:spPr>
          <p:txBody>
            <a:bodyPr wrap="square" rtlCol="0">
              <a:spAutoFit/>
            </a:bodyPr>
            <a:lstStyle/>
            <a:p>
              <a:pPr algn="r"/>
              <a:r>
                <a:rPr lang="en-US" sz="2000" dirty="0">
                  <a:solidFill>
                    <a:srgbClr val="FF0000"/>
                  </a:solidFill>
                  <a:latin typeface="Arial" panose="020B0604020202020204" pitchFamily="34" charset="0"/>
                  <a:cs typeface="Arial" panose="020B0604020202020204" pitchFamily="34" charset="0"/>
                </a:rPr>
                <a:t>Stall!</a:t>
              </a:r>
            </a:p>
          </p:txBody>
        </p:sp>
        <p:cxnSp>
          <p:nvCxnSpPr>
            <p:cNvPr id="27" name="Straight Arrow Connector 8"/>
            <p:cNvCxnSpPr>
              <a:stCxn id="26" idx="3"/>
            </p:cNvCxnSpPr>
            <p:nvPr/>
          </p:nvCxnSpPr>
          <p:spPr>
            <a:xfrm>
              <a:off x="1268126" y="4570008"/>
              <a:ext cx="276502" cy="10488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8" name="Group 31"/>
          <p:cNvGrpSpPr/>
          <p:nvPr/>
        </p:nvGrpSpPr>
        <p:grpSpPr>
          <a:xfrm>
            <a:off x="55797" y="4726778"/>
            <a:ext cx="1008332" cy="400110"/>
            <a:chOff x="507433" y="4726601"/>
            <a:chExt cx="1008332" cy="533479"/>
          </a:xfrm>
        </p:grpSpPr>
        <p:sp>
          <p:nvSpPr>
            <p:cNvPr id="29" name="TextBox 32"/>
            <p:cNvSpPr txBox="1"/>
            <p:nvPr/>
          </p:nvSpPr>
          <p:spPr>
            <a:xfrm>
              <a:off x="507433" y="4726601"/>
              <a:ext cx="749147" cy="533479"/>
            </a:xfrm>
            <a:prstGeom prst="rect">
              <a:avLst/>
            </a:prstGeom>
            <a:noFill/>
          </p:spPr>
          <p:txBody>
            <a:bodyPr wrap="square" rtlCol="0">
              <a:spAutoFit/>
            </a:bodyPr>
            <a:lstStyle/>
            <a:p>
              <a:pPr algn="r"/>
              <a:r>
                <a:rPr lang="en-US" sz="2000" dirty="0">
                  <a:solidFill>
                    <a:srgbClr val="FF0000"/>
                  </a:solidFill>
                  <a:latin typeface="Arial" panose="020B0604020202020204" pitchFamily="34" charset="0"/>
                  <a:cs typeface="Arial" panose="020B0604020202020204" pitchFamily="34" charset="0"/>
                </a:rPr>
                <a:t>Stall!</a:t>
              </a:r>
            </a:p>
          </p:txBody>
        </p:sp>
        <p:cxnSp>
          <p:nvCxnSpPr>
            <p:cNvPr id="30" name="Straight Arrow Connector 33"/>
            <p:cNvCxnSpPr>
              <a:stCxn id="29" idx="3"/>
            </p:cNvCxnSpPr>
            <p:nvPr/>
          </p:nvCxnSpPr>
          <p:spPr>
            <a:xfrm>
              <a:off x="1256580" y="4993340"/>
              <a:ext cx="259185" cy="10615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31" name="Straight Arrow Connector 36"/>
          <p:cNvCxnSpPr/>
          <p:nvPr/>
        </p:nvCxnSpPr>
        <p:spPr>
          <a:xfrm>
            <a:off x="3907822" y="2900516"/>
            <a:ext cx="0" cy="85039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7"/>
          <p:cNvCxnSpPr/>
          <p:nvPr/>
        </p:nvCxnSpPr>
        <p:spPr>
          <a:xfrm flipH="1">
            <a:off x="3886992" y="3750909"/>
            <a:ext cx="20830" cy="104195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33" name="Group 13"/>
          <p:cNvGrpSpPr/>
          <p:nvPr/>
        </p:nvGrpSpPr>
        <p:grpSpPr>
          <a:xfrm>
            <a:off x="3400346" y="4783907"/>
            <a:ext cx="1210588" cy="799816"/>
            <a:chOff x="3875870" y="5504246"/>
            <a:chExt cx="1210588" cy="1066420"/>
          </a:xfrm>
        </p:grpSpPr>
        <p:cxnSp>
          <p:nvCxnSpPr>
            <p:cNvPr id="34" name="Straight Arrow Connector 38"/>
            <p:cNvCxnSpPr/>
            <p:nvPr/>
          </p:nvCxnSpPr>
          <p:spPr>
            <a:xfrm>
              <a:off x="4389120" y="5504246"/>
              <a:ext cx="0" cy="64008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TextBox 12"/>
            <p:cNvSpPr txBox="1"/>
            <p:nvPr/>
          </p:nvSpPr>
          <p:spPr>
            <a:xfrm>
              <a:off x="3875870" y="6078224"/>
              <a:ext cx="1210588" cy="492442"/>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13 cycles</a:t>
              </a:r>
            </a:p>
          </p:txBody>
        </p:sp>
      </p:grpSp>
      <p:grpSp>
        <p:nvGrpSpPr>
          <p:cNvPr id="36" name="Group 16"/>
          <p:cNvGrpSpPr/>
          <p:nvPr/>
        </p:nvGrpSpPr>
        <p:grpSpPr>
          <a:xfrm>
            <a:off x="7709319" y="2902041"/>
            <a:ext cx="1197828" cy="2509028"/>
            <a:chOff x="7713144" y="3227832"/>
            <a:chExt cx="1197828" cy="3345371"/>
          </a:xfrm>
        </p:grpSpPr>
        <p:cxnSp>
          <p:nvCxnSpPr>
            <p:cNvPr id="37" name="Straight Arrow Connector 41"/>
            <p:cNvCxnSpPr/>
            <p:nvPr/>
          </p:nvCxnSpPr>
          <p:spPr>
            <a:xfrm>
              <a:off x="8229600" y="3227832"/>
              <a:ext cx="0" cy="291693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44"/>
            <p:cNvSpPr txBox="1"/>
            <p:nvPr/>
          </p:nvSpPr>
          <p:spPr>
            <a:xfrm>
              <a:off x="7713144" y="6080760"/>
              <a:ext cx="1197828" cy="492443"/>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11 cycles</a:t>
              </a:r>
            </a:p>
          </p:txBody>
        </p:sp>
      </p:grpSp>
    </p:spTree>
    <p:extLst>
      <p:ext uri="{BB962C8B-B14F-4D97-AF65-F5344CB8AC3E}">
        <p14:creationId xmlns:p14="http://schemas.microsoft.com/office/powerpoint/2010/main" val="2359516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29</a:t>
            </a:fld>
            <a:endParaRPr lang="en-US" altLang="en-US"/>
          </a:p>
        </p:txBody>
      </p:sp>
      <p:sp>
        <p:nvSpPr>
          <p:cNvPr id="45059" name="Text Box 2"/>
          <p:cNvSpPr txBox="1">
            <a:spLocks noChangeArrowheads="1"/>
          </p:cNvSpPr>
          <p:nvPr/>
        </p:nvSpPr>
        <p:spPr bwMode="auto">
          <a:xfrm>
            <a:off x="441324" y="396875"/>
            <a:ext cx="802534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cs typeface="Arial" panose="020B0604020202020204" pitchFamily="34" charset="0"/>
              </a:rPr>
              <a:t>Control Hazards</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1" name="Text Box 4"/>
          <p:cNvSpPr txBox="1">
            <a:spLocks noChangeArrowheads="1"/>
          </p:cNvSpPr>
          <p:nvPr/>
        </p:nvSpPr>
        <p:spPr bwMode="auto">
          <a:xfrm>
            <a:off x="381000" y="1266251"/>
            <a:ext cx="8487833"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
                <a:srgbClr val="CC0000"/>
              </a:buClr>
            </a:pPr>
            <a:r>
              <a:rPr lang="en-US" altLang="en-US" sz="2400" dirty="0">
                <a:latin typeface="Arial" panose="020B0604020202020204" pitchFamily="34" charset="0"/>
              </a:rPr>
              <a:t> What do we need to calculate next PC?</a:t>
            </a:r>
            <a:br>
              <a:rPr lang="en-US" altLang="en-US" sz="2400" dirty="0">
                <a:latin typeface="Arial" panose="020B0604020202020204" pitchFamily="34" charset="0"/>
              </a:rPr>
            </a:br>
            <a:endParaRPr lang="en-US" altLang="en-US" sz="2400" dirty="0">
              <a:latin typeface="Arial" panose="020B0604020202020204" pitchFamily="34" charset="0"/>
            </a:endParaRPr>
          </a:p>
          <a:p>
            <a:pPr>
              <a:spcBef>
                <a:spcPct val="0"/>
              </a:spcBef>
              <a:buClr>
                <a:srgbClr val="CC0000"/>
              </a:buClr>
            </a:pPr>
            <a:r>
              <a:rPr lang="en-US" altLang="en-US" sz="2400" dirty="0">
                <a:latin typeface="Arial" panose="020B0604020202020204" pitchFamily="34" charset="0"/>
              </a:rPr>
              <a:t> For Unconditional Jumps</a:t>
            </a:r>
          </a:p>
          <a:p>
            <a:pPr lvl="1">
              <a:spcBef>
                <a:spcPct val="0"/>
              </a:spcBef>
              <a:buClr>
                <a:srgbClr val="CC0000"/>
              </a:buClr>
            </a:pPr>
            <a:r>
              <a:rPr lang="en-US" altLang="en-US" sz="2000" dirty="0">
                <a:latin typeface="Arial" panose="020B0604020202020204" pitchFamily="34" charset="0"/>
              </a:rPr>
              <a:t>Opcode, PC, and offset</a:t>
            </a:r>
          </a:p>
          <a:p>
            <a:pPr>
              <a:spcBef>
                <a:spcPct val="0"/>
              </a:spcBef>
              <a:buClr>
                <a:srgbClr val="CC0000"/>
              </a:buClr>
            </a:pPr>
            <a:r>
              <a:rPr lang="en-US" altLang="en-US" sz="2400" dirty="0">
                <a:latin typeface="Arial" panose="020B0604020202020204" pitchFamily="34" charset="0"/>
              </a:rPr>
              <a:t> For Jump Register</a:t>
            </a:r>
          </a:p>
          <a:p>
            <a:pPr lvl="1">
              <a:spcBef>
                <a:spcPct val="0"/>
              </a:spcBef>
              <a:buClr>
                <a:srgbClr val="CC0000"/>
              </a:buClr>
            </a:pPr>
            <a:r>
              <a:rPr lang="en-US" altLang="en-US" sz="2000" dirty="0">
                <a:latin typeface="Arial" panose="020B0604020202020204" pitchFamily="34" charset="0"/>
              </a:rPr>
              <a:t>Opcode, Register value, and offset</a:t>
            </a:r>
          </a:p>
          <a:p>
            <a:pPr>
              <a:spcBef>
                <a:spcPct val="0"/>
              </a:spcBef>
              <a:buClr>
                <a:srgbClr val="CC0000"/>
              </a:buClr>
            </a:pPr>
            <a:r>
              <a:rPr lang="en-US" altLang="en-US" sz="2400" dirty="0">
                <a:latin typeface="Arial" panose="020B0604020202020204" pitchFamily="34" charset="0"/>
              </a:rPr>
              <a:t> For Conditional Branches</a:t>
            </a:r>
          </a:p>
          <a:p>
            <a:pPr lvl="1">
              <a:spcBef>
                <a:spcPct val="0"/>
              </a:spcBef>
              <a:buClr>
                <a:srgbClr val="CC0000"/>
              </a:buClr>
            </a:pPr>
            <a:r>
              <a:rPr lang="en-US" altLang="en-US" sz="2000" dirty="0">
                <a:latin typeface="Arial" panose="020B0604020202020204" pitchFamily="34" charset="0"/>
              </a:rPr>
              <a:t>Opcode, Register (for condition), PC and offset</a:t>
            </a:r>
          </a:p>
          <a:p>
            <a:pPr>
              <a:spcBef>
                <a:spcPct val="0"/>
              </a:spcBef>
              <a:buClr>
                <a:srgbClr val="CC0000"/>
              </a:buClr>
            </a:pPr>
            <a:r>
              <a:rPr lang="en-US" altLang="en-US" sz="2400" dirty="0">
                <a:latin typeface="Arial" panose="020B0604020202020204" pitchFamily="34" charset="0"/>
              </a:rPr>
              <a:t> For all other instructions</a:t>
            </a:r>
          </a:p>
          <a:p>
            <a:pPr lvl="1">
              <a:spcBef>
                <a:spcPct val="0"/>
              </a:spcBef>
              <a:buClr>
                <a:srgbClr val="CC0000"/>
              </a:buClr>
            </a:pPr>
            <a:r>
              <a:rPr lang="en-US" altLang="en-US" sz="2000" dirty="0">
                <a:latin typeface="Arial" panose="020B0604020202020204" pitchFamily="34" charset="0"/>
              </a:rPr>
              <a:t>Opcode and PC ( and have to know it’s not one of above )</a:t>
            </a:r>
          </a:p>
        </p:txBody>
      </p:sp>
    </p:spTree>
    <p:extLst>
      <p:ext uri="{BB962C8B-B14F-4D97-AF65-F5344CB8AC3E}">
        <p14:creationId xmlns:p14="http://schemas.microsoft.com/office/powerpoint/2010/main" val="2484051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3</a:t>
            </a:fld>
            <a:endParaRPr lang="en-US" altLang="en-US"/>
          </a:p>
        </p:txBody>
      </p:sp>
      <p:sp>
        <p:nvSpPr>
          <p:cNvPr id="45059" name="Text Box 2"/>
          <p:cNvSpPr txBox="1">
            <a:spLocks noChangeArrowheads="1"/>
          </p:cNvSpPr>
          <p:nvPr/>
        </p:nvSpPr>
        <p:spPr bwMode="auto">
          <a:xfrm>
            <a:off x="441324" y="396875"/>
            <a:ext cx="819890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Summary of RISC-V Instruction Formats</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 name="Picture 5" descr="Untitled.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58" y="1981200"/>
            <a:ext cx="9098642" cy="2997200"/>
          </a:xfrm>
          <a:prstGeom prst="rect">
            <a:avLst/>
          </a:prstGeom>
        </p:spPr>
      </p:pic>
    </p:spTree>
    <p:extLst>
      <p:ext uri="{BB962C8B-B14F-4D97-AF65-F5344CB8AC3E}">
        <p14:creationId xmlns:p14="http://schemas.microsoft.com/office/powerpoint/2010/main" val="13468313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30</a:t>
            </a:fld>
            <a:endParaRPr lang="en-US" altLang="en-US"/>
          </a:p>
        </p:txBody>
      </p:sp>
      <p:sp>
        <p:nvSpPr>
          <p:cNvPr id="45059" name="Text Box 2"/>
          <p:cNvSpPr txBox="1">
            <a:spLocks noChangeArrowheads="1"/>
          </p:cNvSpPr>
          <p:nvPr/>
        </p:nvSpPr>
        <p:spPr bwMode="auto">
          <a:xfrm>
            <a:off x="441324" y="396875"/>
            <a:ext cx="802534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Branch Prediction</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 name="Picture 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633960" y="3938924"/>
            <a:ext cx="2711628" cy="512312"/>
          </a:xfrm>
          <a:prstGeom prst="rect">
            <a:avLst/>
          </a:prstGeom>
        </p:spPr>
      </p:pic>
      <p:pic>
        <p:nvPicPr>
          <p:cNvPr id="7" name="Picture 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237781" y="4479309"/>
            <a:ext cx="2711628" cy="512312"/>
          </a:xfrm>
          <a:prstGeom prst="rect">
            <a:avLst/>
          </a:prstGeom>
        </p:spPr>
      </p:pic>
      <p:sp>
        <p:nvSpPr>
          <p:cNvPr id="8" name="TextBox 9"/>
          <p:cNvSpPr txBox="1"/>
          <p:nvPr/>
        </p:nvSpPr>
        <p:spPr>
          <a:xfrm>
            <a:off x="327445" y="2351725"/>
            <a:ext cx="2528256" cy="369332"/>
          </a:xfrm>
          <a:prstGeom prst="rect">
            <a:avLst/>
          </a:prstGeom>
          <a:noFill/>
        </p:spPr>
        <p:txBody>
          <a:bodyPr wrap="none" rtlCol="0">
            <a:spAutoFit/>
          </a:bodyPr>
          <a:lstStyle/>
          <a:p>
            <a:r>
              <a:rPr lang="en-US" b="1" dirty="0" err="1">
                <a:latin typeface="Courier New" panose="02070309020205020404" pitchFamily="49" charset="0"/>
                <a:cs typeface="Courier New" panose="02070309020205020404" pitchFamily="49" charset="0"/>
              </a:rPr>
              <a:t>beq</a:t>
            </a:r>
            <a:r>
              <a:rPr lang="en-US" b="1" dirty="0">
                <a:latin typeface="Courier New" panose="02070309020205020404" pitchFamily="49" charset="0"/>
                <a:cs typeface="Courier New" panose="02070309020205020404" pitchFamily="49" charset="0"/>
              </a:rPr>
              <a:t> t0, t1, label</a:t>
            </a:r>
          </a:p>
        </p:txBody>
      </p:sp>
      <p:sp>
        <p:nvSpPr>
          <p:cNvPr id="9" name="TextBox 10"/>
          <p:cNvSpPr txBox="1"/>
          <p:nvPr/>
        </p:nvSpPr>
        <p:spPr>
          <a:xfrm>
            <a:off x="327444" y="2904495"/>
            <a:ext cx="1508746" cy="369332"/>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label: </a:t>
            </a:r>
            <a:r>
              <a:rPr lang="mr-IN" dirty="0">
                <a:latin typeface="Arial" panose="020B0604020202020204" pitchFamily="34" charset="0"/>
              </a:rPr>
              <a:t>…</a:t>
            </a:r>
            <a:r>
              <a:rPr lang="en-US" dirty="0">
                <a:latin typeface="Arial" panose="020B0604020202020204" pitchFamily="34" charset="0"/>
                <a:cs typeface="Arial" panose="020B0604020202020204" pitchFamily="34" charset="0"/>
              </a:rPr>
              <a:t>..</a:t>
            </a:r>
          </a:p>
        </p:txBody>
      </p:sp>
      <p:sp>
        <p:nvSpPr>
          <p:cNvPr id="10" name="TextBox 11"/>
          <p:cNvSpPr txBox="1"/>
          <p:nvPr/>
        </p:nvSpPr>
        <p:spPr>
          <a:xfrm>
            <a:off x="327443" y="3486399"/>
            <a:ext cx="543739" cy="369332"/>
          </a:xfrm>
          <a:prstGeom prst="rect">
            <a:avLst/>
          </a:prstGeom>
          <a:noFill/>
        </p:spPr>
        <p:txBody>
          <a:bodyPr wrap="none" rtlCol="0">
            <a:spAutoFit/>
          </a:bodyPr>
          <a:lstStyle/>
          <a:p>
            <a:r>
              <a:rPr lang="mr-IN" dirty="0">
                <a:latin typeface="Arial" panose="020B0604020202020204" pitchFamily="34" charset="0"/>
              </a:rPr>
              <a:t>…</a:t>
            </a:r>
            <a:r>
              <a:rPr lang="en-US" dirty="0">
                <a:latin typeface="Arial" panose="020B0604020202020204" pitchFamily="34" charset="0"/>
                <a:cs typeface="Arial" panose="020B0604020202020204" pitchFamily="34" charset="0"/>
              </a:rPr>
              <a:t>..</a:t>
            </a:r>
          </a:p>
        </p:txBody>
      </p:sp>
      <p:pic>
        <p:nvPicPr>
          <p:cNvPr id="11" name="Picture 1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827565" y="2258098"/>
            <a:ext cx="2711628" cy="512312"/>
          </a:xfrm>
          <a:prstGeom prst="rect">
            <a:avLst/>
          </a:prstGeom>
        </p:spPr>
      </p:pic>
      <p:pic>
        <p:nvPicPr>
          <p:cNvPr id="12" name="Picture 1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429120" y="2805619"/>
            <a:ext cx="2711628" cy="512312"/>
          </a:xfrm>
          <a:prstGeom prst="rect">
            <a:avLst/>
          </a:prstGeom>
        </p:spPr>
      </p:pic>
      <p:pic>
        <p:nvPicPr>
          <p:cNvPr id="13" name="Picture 1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031434" y="3368743"/>
            <a:ext cx="2711628" cy="512312"/>
          </a:xfrm>
          <a:prstGeom prst="rect">
            <a:avLst/>
          </a:prstGeom>
        </p:spPr>
      </p:pic>
      <p:sp>
        <p:nvSpPr>
          <p:cNvPr id="14" name="TextBox 19"/>
          <p:cNvSpPr txBox="1"/>
          <p:nvPr/>
        </p:nvSpPr>
        <p:spPr>
          <a:xfrm>
            <a:off x="6360208" y="2292384"/>
            <a:ext cx="2326592" cy="369332"/>
          </a:xfrm>
          <a:prstGeom prst="rect">
            <a:avLst/>
          </a:prstGeom>
          <a:noFill/>
        </p:spPr>
        <p:txBody>
          <a:bodyPr wrap="square" rtlCol="0">
            <a:spAutoFit/>
          </a:bodyPr>
          <a:lstStyle/>
          <a:p>
            <a:r>
              <a:rPr lang="en-US" dirty="0">
                <a:solidFill>
                  <a:srgbClr val="FF0000"/>
                </a:solidFill>
                <a:latin typeface="Arial" panose="020B0604020202020204" pitchFamily="34" charset="0"/>
                <a:cs typeface="Arial" panose="020B0604020202020204" pitchFamily="34" charset="0"/>
              </a:rPr>
              <a:t>Taken branch</a:t>
            </a:r>
          </a:p>
        </p:txBody>
      </p:sp>
      <p:cxnSp>
        <p:nvCxnSpPr>
          <p:cNvPr id="15" name="Straight Arrow Connector 22"/>
          <p:cNvCxnSpPr>
            <a:endCxn id="12" idx="1"/>
          </p:cNvCxnSpPr>
          <p:nvPr/>
        </p:nvCxnSpPr>
        <p:spPr>
          <a:xfrm>
            <a:off x="3242172" y="2485159"/>
            <a:ext cx="186948" cy="576616"/>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25"/>
          <p:cNvSpPr txBox="1"/>
          <p:nvPr/>
        </p:nvSpPr>
        <p:spPr>
          <a:xfrm>
            <a:off x="6407995" y="2799243"/>
            <a:ext cx="2326592" cy="369332"/>
          </a:xfrm>
          <a:prstGeom prst="rect">
            <a:avLst/>
          </a:prstGeom>
          <a:noFill/>
        </p:spPr>
        <p:txBody>
          <a:bodyPr wrap="square" rtlCol="0">
            <a:spAutoFit/>
          </a:bodyPr>
          <a:lstStyle/>
          <a:p>
            <a:r>
              <a:rPr lang="en-US" dirty="0">
                <a:solidFill>
                  <a:srgbClr val="FF0000"/>
                </a:solidFill>
                <a:latin typeface="Arial" panose="020B0604020202020204" pitchFamily="34" charset="0"/>
                <a:cs typeface="Arial" panose="020B0604020202020204" pitchFamily="34" charset="0"/>
              </a:rPr>
              <a:t>Guess next PC!</a:t>
            </a:r>
          </a:p>
        </p:txBody>
      </p:sp>
      <p:cxnSp>
        <p:nvCxnSpPr>
          <p:cNvPr id="17" name="Straight Arrow Connector 30"/>
          <p:cNvCxnSpPr/>
          <p:nvPr/>
        </p:nvCxnSpPr>
        <p:spPr>
          <a:xfrm>
            <a:off x="4416346" y="2504788"/>
            <a:ext cx="176645" cy="1608281"/>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31"/>
          <p:cNvSpPr txBox="1"/>
          <p:nvPr/>
        </p:nvSpPr>
        <p:spPr>
          <a:xfrm>
            <a:off x="2238298" y="4063696"/>
            <a:ext cx="2326592" cy="369332"/>
          </a:xfrm>
          <a:prstGeom prst="rect">
            <a:avLst/>
          </a:prstGeom>
          <a:noFill/>
        </p:spPr>
        <p:txBody>
          <a:bodyPr wrap="square" rtlCol="0">
            <a:spAutoFit/>
          </a:bodyPr>
          <a:lstStyle/>
          <a:p>
            <a:r>
              <a:rPr lang="en-US" dirty="0">
                <a:solidFill>
                  <a:srgbClr val="FF0000"/>
                </a:solidFill>
                <a:latin typeface="Arial" panose="020B0604020202020204" pitchFamily="34" charset="0"/>
                <a:cs typeface="Arial" panose="020B0604020202020204" pitchFamily="34" charset="0"/>
              </a:rPr>
              <a:t>Check guess correct</a:t>
            </a:r>
          </a:p>
        </p:txBody>
      </p:sp>
    </p:spTree>
    <p:extLst>
      <p:ext uri="{BB962C8B-B14F-4D97-AF65-F5344CB8AC3E}">
        <p14:creationId xmlns:p14="http://schemas.microsoft.com/office/powerpoint/2010/main" val="1113138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4" grpId="0"/>
      <p:bldP spid="16" grpId="0"/>
      <p:bldP spid="1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31</a:t>
            </a:fld>
            <a:endParaRPr lang="en-US" altLang="en-US"/>
          </a:p>
        </p:txBody>
      </p:sp>
      <p:sp>
        <p:nvSpPr>
          <p:cNvPr id="45059" name="Text Box 2"/>
          <p:cNvSpPr txBox="1">
            <a:spLocks noChangeArrowheads="1"/>
          </p:cNvSpPr>
          <p:nvPr/>
        </p:nvSpPr>
        <p:spPr bwMode="auto">
          <a:xfrm>
            <a:off x="441324" y="396875"/>
            <a:ext cx="802534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Solutions</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1" name="Text Box 4"/>
          <p:cNvSpPr txBox="1">
            <a:spLocks noChangeArrowheads="1"/>
          </p:cNvSpPr>
          <p:nvPr/>
        </p:nvSpPr>
        <p:spPr bwMode="auto">
          <a:xfrm>
            <a:off x="381000" y="1266251"/>
            <a:ext cx="8487833"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
                <a:srgbClr val="CC0000"/>
              </a:buClr>
            </a:pPr>
            <a:r>
              <a:rPr lang="en-US" altLang="en-US" sz="2400" dirty="0">
                <a:latin typeface="Arial" panose="020B0604020202020204" pitchFamily="34" charset="0"/>
              </a:rPr>
              <a:t> Structural Hazards</a:t>
            </a:r>
          </a:p>
          <a:p>
            <a:pPr lvl="1">
              <a:spcBef>
                <a:spcPct val="0"/>
              </a:spcBef>
              <a:buClr>
                <a:srgbClr val="CC0000"/>
              </a:buClr>
            </a:pPr>
            <a:r>
              <a:rPr lang="en-US" altLang="en-US" sz="2000" b="1" dirty="0">
                <a:latin typeface="Arial" panose="020B0604020202020204" pitchFamily="34" charset="0"/>
              </a:rPr>
              <a:t>Solution 1</a:t>
            </a:r>
            <a:r>
              <a:rPr lang="en-US" altLang="en-US" sz="2000" dirty="0">
                <a:latin typeface="Arial" panose="020B0604020202020204" pitchFamily="34" charset="0"/>
              </a:rPr>
              <a:t>: Instructions take it in turns to use resource</a:t>
            </a:r>
          </a:p>
          <a:p>
            <a:pPr lvl="1">
              <a:spcBef>
                <a:spcPct val="0"/>
              </a:spcBef>
              <a:buClr>
                <a:srgbClr val="CC0000"/>
              </a:buClr>
            </a:pPr>
            <a:r>
              <a:rPr lang="en-US" altLang="en-US" sz="2000" b="1" dirty="0">
                <a:latin typeface="Arial" panose="020B0604020202020204" pitchFamily="34" charset="0"/>
              </a:rPr>
              <a:t>Solution 2</a:t>
            </a:r>
            <a:r>
              <a:rPr lang="en-US" altLang="en-US" sz="2000" dirty="0">
                <a:latin typeface="Arial" panose="020B0604020202020204" pitchFamily="34" charset="0"/>
              </a:rPr>
              <a:t>: Add more hardware to machine</a:t>
            </a:r>
          </a:p>
          <a:p>
            <a:pPr lvl="2">
              <a:spcBef>
                <a:spcPct val="0"/>
              </a:spcBef>
              <a:buClr>
                <a:srgbClr val="CC0000"/>
              </a:buClr>
            </a:pPr>
            <a:r>
              <a:rPr lang="en-US" altLang="en-US" sz="1600" dirty="0" err="1">
                <a:latin typeface="Arial" panose="020B0604020202020204" pitchFamily="34" charset="0"/>
              </a:rPr>
              <a:t>Regfile</a:t>
            </a:r>
            <a:r>
              <a:rPr lang="en-US" altLang="en-US" sz="1600" dirty="0">
                <a:latin typeface="Arial" panose="020B0604020202020204" pitchFamily="34" charset="0"/>
              </a:rPr>
              <a:t> Structural Hazards: 2 read ports and 1 write port</a:t>
            </a:r>
          </a:p>
          <a:p>
            <a:pPr lvl="2">
              <a:spcBef>
                <a:spcPct val="0"/>
              </a:spcBef>
              <a:buClr>
                <a:srgbClr val="CC0000"/>
              </a:buClr>
            </a:pPr>
            <a:r>
              <a:rPr lang="en-US" altLang="en-US" sz="1600" dirty="0">
                <a:latin typeface="Arial" panose="020B0604020202020204" pitchFamily="34" charset="0"/>
              </a:rPr>
              <a:t>Memory Structural Hazards: dedicated caches</a:t>
            </a:r>
          </a:p>
          <a:p>
            <a:pPr>
              <a:spcBef>
                <a:spcPct val="0"/>
              </a:spcBef>
              <a:buClr>
                <a:srgbClr val="CC0000"/>
              </a:buClr>
            </a:pPr>
            <a:endParaRPr lang="en-US" altLang="en-US" sz="2400" dirty="0">
              <a:latin typeface="Arial" panose="020B0604020202020204" pitchFamily="34" charset="0"/>
            </a:endParaRPr>
          </a:p>
          <a:p>
            <a:pPr>
              <a:spcBef>
                <a:spcPct val="0"/>
              </a:spcBef>
              <a:buClr>
                <a:srgbClr val="CC0000"/>
              </a:buClr>
            </a:pPr>
            <a:r>
              <a:rPr lang="en-US" altLang="en-US" sz="2400" dirty="0">
                <a:latin typeface="Arial" panose="020B0604020202020204" pitchFamily="34" charset="0"/>
              </a:rPr>
              <a:t> Data Hazards</a:t>
            </a:r>
          </a:p>
          <a:p>
            <a:pPr lvl="1">
              <a:spcBef>
                <a:spcPct val="0"/>
              </a:spcBef>
              <a:buClr>
                <a:srgbClr val="CC0000"/>
              </a:buClr>
            </a:pPr>
            <a:r>
              <a:rPr lang="en-US" altLang="en-US" sz="2000" dirty="0">
                <a:latin typeface="Arial" panose="020B0604020202020204" pitchFamily="34" charset="0"/>
              </a:rPr>
              <a:t>Register access: write-then-read</a:t>
            </a:r>
          </a:p>
          <a:p>
            <a:pPr lvl="1">
              <a:spcBef>
                <a:spcPct val="0"/>
              </a:spcBef>
              <a:buClr>
                <a:srgbClr val="CC0000"/>
              </a:buClr>
            </a:pPr>
            <a:r>
              <a:rPr lang="en-US" altLang="en-US" sz="2000" dirty="0">
                <a:latin typeface="Arial" panose="020B0604020202020204" pitchFamily="34" charset="0"/>
              </a:rPr>
              <a:t>ALU results: stalling (interlocking) and forwarding (bypassing)</a:t>
            </a:r>
          </a:p>
          <a:p>
            <a:pPr lvl="1">
              <a:spcBef>
                <a:spcPct val="0"/>
              </a:spcBef>
              <a:buClr>
                <a:srgbClr val="CC0000"/>
              </a:buClr>
            </a:pPr>
            <a:r>
              <a:rPr lang="en-US" altLang="en-US" sz="2000" dirty="0">
                <a:latin typeface="Arial" panose="020B0604020202020204" pitchFamily="34" charset="0"/>
              </a:rPr>
              <a:t>Load data </a:t>
            </a:r>
            <a:r>
              <a:rPr lang="en-US" altLang="en-US" sz="2000" dirty="0" err="1">
                <a:latin typeface="Arial" panose="020B0604020202020204" pitchFamily="34" charset="0"/>
              </a:rPr>
              <a:t>harzards</a:t>
            </a:r>
            <a:r>
              <a:rPr lang="en-US" altLang="en-US" sz="2000" dirty="0">
                <a:latin typeface="Arial" panose="020B0604020202020204" pitchFamily="34" charset="0"/>
              </a:rPr>
              <a:t>: stalling and rescheduling</a:t>
            </a:r>
          </a:p>
          <a:p>
            <a:pPr>
              <a:spcBef>
                <a:spcPct val="0"/>
              </a:spcBef>
              <a:buClr>
                <a:srgbClr val="CC0000"/>
              </a:buClr>
            </a:pPr>
            <a:endParaRPr lang="en-SG" altLang="en-US" sz="2400" dirty="0">
              <a:latin typeface="Arial" panose="020B0604020202020204" pitchFamily="34" charset="0"/>
            </a:endParaRPr>
          </a:p>
          <a:p>
            <a:pPr>
              <a:spcBef>
                <a:spcPct val="0"/>
              </a:spcBef>
              <a:buClr>
                <a:srgbClr val="CC0000"/>
              </a:buClr>
            </a:pPr>
            <a:r>
              <a:rPr lang="en-US" altLang="en-US" sz="2400" dirty="0">
                <a:latin typeface="Arial" panose="020B0604020202020204" pitchFamily="34" charset="0"/>
              </a:rPr>
              <a:t> Control Hazards</a:t>
            </a:r>
          </a:p>
          <a:p>
            <a:pPr lvl="1">
              <a:spcBef>
                <a:spcPct val="0"/>
              </a:spcBef>
              <a:buClr>
                <a:srgbClr val="CC0000"/>
              </a:buClr>
            </a:pPr>
            <a:r>
              <a:rPr lang="en-US" altLang="en-US" sz="2000" dirty="0">
                <a:latin typeface="Arial" panose="020B0604020202020204" pitchFamily="34" charset="0"/>
              </a:rPr>
              <a:t>Kill instructions</a:t>
            </a:r>
          </a:p>
          <a:p>
            <a:pPr lvl="1">
              <a:spcBef>
                <a:spcPct val="0"/>
              </a:spcBef>
              <a:buClr>
                <a:srgbClr val="CC0000"/>
              </a:buClr>
            </a:pPr>
            <a:r>
              <a:rPr lang="en-US" altLang="en-US" sz="2000" dirty="0">
                <a:latin typeface="Arial" panose="020B0604020202020204" pitchFamily="34" charset="0"/>
              </a:rPr>
              <a:t>Branch prediction</a:t>
            </a:r>
          </a:p>
          <a:p>
            <a:pPr lvl="1">
              <a:spcBef>
                <a:spcPct val="0"/>
              </a:spcBef>
              <a:buClr>
                <a:srgbClr val="CC0000"/>
              </a:buClr>
            </a:pPr>
            <a:endParaRPr lang="en-US" altLang="en-US" sz="2000" dirty="0">
              <a:latin typeface="Arial" panose="020B0604020202020204" pitchFamily="34" charset="0"/>
            </a:endParaRPr>
          </a:p>
        </p:txBody>
      </p:sp>
    </p:spTree>
    <p:extLst>
      <p:ext uri="{BB962C8B-B14F-4D97-AF65-F5344CB8AC3E}">
        <p14:creationId xmlns:p14="http://schemas.microsoft.com/office/powerpoint/2010/main" val="37178667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32</a:t>
            </a:fld>
            <a:endParaRPr lang="en-US" altLang="en-US"/>
          </a:p>
        </p:txBody>
      </p:sp>
      <p:sp>
        <p:nvSpPr>
          <p:cNvPr id="45059" name="Text Box 2"/>
          <p:cNvSpPr txBox="1">
            <a:spLocks noChangeArrowheads="1"/>
          </p:cNvSpPr>
          <p:nvPr/>
        </p:nvSpPr>
        <p:spPr bwMode="auto">
          <a:xfrm>
            <a:off x="441324" y="396875"/>
            <a:ext cx="70389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Memory Hierarchy</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Rectangle 3"/>
          <p:cNvSpPr>
            <a:spLocks noChangeArrowheads="1"/>
          </p:cNvSpPr>
          <p:nvPr/>
        </p:nvSpPr>
        <p:spPr bwMode="auto">
          <a:xfrm>
            <a:off x="2971800" y="1676400"/>
            <a:ext cx="1981200" cy="1524000"/>
          </a:xfrm>
          <a:prstGeom prst="rect">
            <a:avLst/>
          </a:prstGeom>
          <a:solidFill>
            <a:srgbClr val="CFBDC8"/>
          </a:solidFill>
          <a:ln w="25400">
            <a:solidFill>
              <a:schemeClr val="tx2"/>
            </a:solidFill>
            <a:miter lim="800000"/>
            <a:headEnd/>
            <a:tailEnd/>
          </a:ln>
          <a:effectLst/>
        </p:spPr>
        <p:txBody>
          <a:bodyPr anchor="ctr">
            <a:prstTxWarp prst="textNoShape">
              <a:avLst/>
            </a:prstTxWarp>
          </a:bodyPr>
          <a:lstStyle/>
          <a:p>
            <a:pPr algn="ctr">
              <a:spcBef>
                <a:spcPct val="0"/>
              </a:spcBef>
            </a:pPr>
            <a:r>
              <a:rPr lang="en-US" sz="2400">
                <a:solidFill>
                  <a:srgbClr val="000000"/>
                </a:solidFill>
                <a:latin typeface="Calibri"/>
                <a:cs typeface="Calibri"/>
              </a:rPr>
              <a:t>Small,</a:t>
            </a:r>
          </a:p>
          <a:p>
            <a:pPr algn="ctr">
              <a:spcBef>
                <a:spcPct val="0"/>
              </a:spcBef>
            </a:pPr>
            <a:r>
              <a:rPr lang="en-US" sz="2400">
                <a:solidFill>
                  <a:srgbClr val="000000"/>
                </a:solidFill>
                <a:latin typeface="Calibri"/>
                <a:cs typeface="Calibri"/>
              </a:rPr>
              <a:t>Fast Memory</a:t>
            </a:r>
          </a:p>
          <a:p>
            <a:pPr algn="ctr">
              <a:spcBef>
                <a:spcPct val="0"/>
              </a:spcBef>
            </a:pPr>
            <a:r>
              <a:rPr lang="en-US" sz="2400">
                <a:solidFill>
                  <a:srgbClr val="000000"/>
                </a:solidFill>
                <a:latin typeface="Calibri"/>
                <a:cs typeface="Calibri"/>
              </a:rPr>
              <a:t>(RF, SRAM)</a:t>
            </a:r>
          </a:p>
        </p:txBody>
      </p:sp>
      <p:sp>
        <p:nvSpPr>
          <p:cNvPr id="38" name="Rectangle 4"/>
          <p:cNvSpPr>
            <a:spLocks noChangeArrowheads="1"/>
          </p:cNvSpPr>
          <p:nvPr/>
        </p:nvSpPr>
        <p:spPr bwMode="auto">
          <a:xfrm>
            <a:off x="228600" y="3692398"/>
            <a:ext cx="8763000" cy="2521203"/>
          </a:xfrm>
          <a:prstGeom prst="rect">
            <a:avLst/>
          </a:prstGeom>
          <a:noFill/>
          <a:ln w="25400">
            <a:noFill/>
            <a:miter lim="800000"/>
            <a:headEnd/>
            <a:tailEnd/>
          </a:ln>
          <a:effectLst/>
        </p:spPr>
        <p:txBody>
          <a:bodyPr wrap="square" lIns="90488" tIns="44450" rIns="90488" bIns="44450">
            <a:prstTxWarp prst="textNoShape">
              <a:avLst/>
            </a:prstTxWarp>
            <a:spAutoFit/>
          </a:bodyPr>
          <a:lstStyle/>
          <a:p>
            <a:pPr>
              <a:spcBef>
                <a:spcPct val="0"/>
              </a:spcBef>
              <a:buFontTx/>
              <a:buChar char="•"/>
            </a:pPr>
            <a:r>
              <a:rPr lang="en-US" sz="2400" dirty="0">
                <a:solidFill>
                  <a:srgbClr val="000000"/>
                </a:solidFill>
                <a:latin typeface="Verdana" charset="0"/>
              </a:rPr>
              <a:t> </a:t>
            </a:r>
            <a:r>
              <a:rPr lang="en-US" sz="2400" i="1" dirty="0">
                <a:solidFill>
                  <a:srgbClr val="000000"/>
                </a:solidFill>
                <a:latin typeface="Calibri"/>
                <a:cs typeface="Calibri"/>
              </a:rPr>
              <a:t>capacity</a:t>
            </a:r>
            <a:r>
              <a:rPr lang="en-US" sz="2400" dirty="0">
                <a:solidFill>
                  <a:srgbClr val="000000"/>
                </a:solidFill>
                <a:latin typeface="Calibri"/>
                <a:cs typeface="Calibri"/>
              </a:rPr>
              <a:t>:  Register &lt;&lt; SRAM &lt;&lt; DRAM</a:t>
            </a:r>
            <a:endParaRPr lang="en-US" sz="2400" i="1" dirty="0">
              <a:solidFill>
                <a:srgbClr val="000000"/>
              </a:solidFill>
              <a:latin typeface="Calibri"/>
              <a:cs typeface="Calibri"/>
            </a:endParaRPr>
          </a:p>
          <a:p>
            <a:pPr>
              <a:spcBef>
                <a:spcPct val="0"/>
              </a:spcBef>
              <a:buFontTx/>
              <a:buChar char="•"/>
            </a:pPr>
            <a:r>
              <a:rPr lang="en-US" sz="2400" i="1" dirty="0">
                <a:solidFill>
                  <a:srgbClr val="000000"/>
                </a:solidFill>
                <a:latin typeface="Calibri"/>
                <a:cs typeface="Calibri"/>
              </a:rPr>
              <a:t> latency</a:t>
            </a:r>
            <a:r>
              <a:rPr lang="en-US" sz="2400" dirty="0">
                <a:solidFill>
                  <a:srgbClr val="000000"/>
                </a:solidFill>
                <a:latin typeface="Calibri"/>
                <a:cs typeface="Calibri"/>
              </a:rPr>
              <a:t>:   Register &lt;&lt; SRAM &lt;&lt; DRAM</a:t>
            </a:r>
            <a:endParaRPr lang="en-US" sz="2400" i="1" dirty="0">
              <a:solidFill>
                <a:srgbClr val="000000"/>
              </a:solidFill>
              <a:latin typeface="Calibri"/>
              <a:cs typeface="Calibri"/>
            </a:endParaRPr>
          </a:p>
          <a:p>
            <a:pPr>
              <a:spcBef>
                <a:spcPct val="0"/>
              </a:spcBef>
              <a:buFontTx/>
              <a:buChar char="•"/>
            </a:pPr>
            <a:r>
              <a:rPr lang="en-US" sz="2400" dirty="0">
                <a:solidFill>
                  <a:srgbClr val="000000"/>
                </a:solidFill>
                <a:latin typeface="Calibri"/>
                <a:cs typeface="Calibri"/>
              </a:rPr>
              <a:t> </a:t>
            </a:r>
            <a:r>
              <a:rPr lang="en-US" sz="2400" i="1" dirty="0">
                <a:solidFill>
                  <a:srgbClr val="000000"/>
                </a:solidFill>
                <a:latin typeface="Calibri"/>
                <a:cs typeface="Calibri"/>
              </a:rPr>
              <a:t>bandwidth: </a:t>
            </a:r>
            <a:r>
              <a:rPr lang="en-US" sz="2400" dirty="0">
                <a:solidFill>
                  <a:srgbClr val="000000"/>
                </a:solidFill>
                <a:latin typeface="Calibri"/>
                <a:cs typeface="Calibri"/>
              </a:rPr>
              <a:t>on-chip &gt;&gt; off-chip</a:t>
            </a:r>
            <a:endParaRPr lang="en-US" sz="2400" i="1" dirty="0">
              <a:solidFill>
                <a:srgbClr val="000000"/>
              </a:solidFill>
              <a:latin typeface="Calibri"/>
              <a:cs typeface="Calibri"/>
            </a:endParaRPr>
          </a:p>
          <a:p>
            <a:pPr lvl="1">
              <a:spcBef>
                <a:spcPct val="0"/>
              </a:spcBef>
            </a:pPr>
            <a:endParaRPr lang="en-US" sz="1400" i="1" dirty="0">
              <a:solidFill>
                <a:srgbClr val="000000"/>
              </a:solidFill>
              <a:latin typeface="Verdana" charset="0"/>
            </a:endParaRPr>
          </a:p>
          <a:p>
            <a:pPr>
              <a:spcBef>
                <a:spcPct val="0"/>
              </a:spcBef>
            </a:pPr>
            <a:r>
              <a:rPr lang="en-US" sz="2400" dirty="0">
                <a:solidFill>
                  <a:srgbClr val="000000"/>
                </a:solidFill>
                <a:latin typeface="Calibri"/>
                <a:cs typeface="Calibri"/>
              </a:rPr>
              <a:t>On a data access:</a:t>
            </a:r>
          </a:p>
          <a:p>
            <a:pPr lvl="1">
              <a:spcBef>
                <a:spcPct val="0"/>
              </a:spcBef>
            </a:pPr>
            <a:r>
              <a:rPr lang="en-US" sz="2400" i="1" dirty="0">
                <a:solidFill>
                  <a:srgbClr val="56127A"/>
                </a:solidFill>
                <a:latin typeface="Calibri"/>
                <a:cs typeface="Calibri"/>
              </a:rPr>
              <a:t>if </a:t>
            </a:r>
            <a:r>
              <a:rPr lang="en-US" sz="2400" dirty="0">
                <a:solidFill>
                  <a:srgbClr val="56127A"/>
                </a:solidFill>
                <a:latin typeface="Calibri"/>
                <a:cs typeface="Calibri"/>
              </a:rPr>
              <a:t>data </a:t>
            </a:r>
            <a:r>
              <a:rPr lang="en-US" sz="2400" dirty="0">
                <a:solidFill>
                  <a:srgbClr val="56127A"/>
                </a:solidFill>
                <a:latin typeface="Symbol" charset="2"/>
              </a:rPr>
              <a:t>Î</a:t>
            </a:r>
            <a:r>
              <a:rPr lang="en-US" sz="2400" dirty="0">
                <a:solidFill>
                  <a:srgbClr val="56127A"/>
                </a:solidFill>
                <a:latin typeface="Verdana" charset="0"/>
              </a:rPr>
              <a:t> </a:t>
            </a:r>
            <a:r>
              <a:rPr lang="en-US" sz="2400" dirty="0">
                <a:solidFill>
                  <a:srgbClr val="56127A"/>
                </a:solidFill>
                <a:latin typeface="Calibri"/>
                <a:cs typeface="Calibri"/>
              </a:rPr>
              <a:t>fast memory </a:t>
            </a:r>
            <a:r>
              <a:rPr lang="en-US" sz="2400" dirty="0" err="1">
                <a:solidFill>
                  <a:srgbClr val="56127A"/>
                </a:solidFill>
                <a:latin typeface="Symbol" charset="2"/>
              </a:rPr>
              <a:t></a:t>
            </a:r>
            <a:r>
              <a:rPr lang="en-US" sz="2400" dirty="0">
                <a:solidFill>
                  <a:srgbClr val="56127A"/>
                </a:solidFill>
                <a:latin typeface="Verdana" charset="0"/>
              </a:rPr>
              <a:t> </a:t>
            </a:r>
            <a:r>
              <a:rPr lang="en-US" sz="2400" dirty="0">
                <a:solidFill>
                  <a:srgbClr val="56127A"/>
                </a:solidFill>
                <a:latin typeface="Calibri"/>
                <a:cs typeface="Calibri"/>
              </a:rPr>
              <a:t>low latency access </a:t>
            </a:r>
            <a:r>
              <a:rPr lang="en-US" sz="2400" i="1" dirty="0">
                <a:solidFill>
                  <a:srgbClr val="56127A"/>
                </a:solidFill>
                <a:latin typeface="Calibri"/>
                <a:cs typeface="Calibri"/>
              </a:rPr>
              <a:t>(SRAM)</a:t>
            </a:r>
          </a:p>
          <a:p>
            <a:pPr lvl="1">
              <a:spcBef>
                <a:spcPct val="0"/>
              </a:spcBef>
            </a:pPr>
            <a:r>
              <a:rPr lang="en-US" sz="2400" i="1" dirty="0">
                <a:solidFill>
                  <a:srgbClr val="56127A"/>
                </a:solidFill>
                <a:latin typeface="Calibri"/>
                <a:cs typeface="Calibri"/>
              </a:rPr>
              <a:t>if </a:t>
            </a:r>
            <a:r>
              <a:rPr lang="en-US" sz="2400" dirty="0">
                <a:solidFill>
                  <a:srgbClr val="56127A"/>
                </a:solidFill>
                <a:latin typeface="Calibri"/>
                <a:cs typeface="Calibri"/>
              </a:rPr>
              <a:t>data </a:t>
            </a:r>
            <a:r>
              <a:rPr lang="en-US" sz="2400" dirty="0">
                <a:solidFill>
                  <a:srgbClr val="56127A"/>
                </a:solidFill>
                <a:latin typeface="Symbol" charset="2"/>
              </a:rPr>
              <a:t>Ï</a:t>
            </a:r>
            <a:r>
              <a:rPr lang="en-US" sz="2400" dirty="0">
                <a:solidFill>
                  <a:srgbClr val="56127A"/>
                </a:solidFill>
                <a:latin typeface="Verdana" charset="0"/>
              </a:rPr>
              <a:t> </a:t>
            </a:r>
            <a:r>
              <a:rPr lang="en-US" sz="2400" dirty="0">
                <a:solidFill>
                  <a:srgbClr val="56127A"/>
                </a:solidFill>
                <a:latin typeface="Calibri"/>
                <a:cs typeface="Calibri"/>
              </a:rPr>
              <a:t>fast memory </a:t>
            </a:r>
            <a:r>
              <a:rPr lang="en-US" sz="2400" dirty="0">
                <a:solidFill>
                  <a:srgbClr val="56127A"/>
                </a:solidFill>
                <a:latin typeface="Symbol" charset="2"/>
              </a:rPr>
              <a:t></a:t>
            </a:r>
            <a:r>
              <a:rPr lang="en-US" sz="2400" dirty="0">
                <a:solidFill>
                  <a:srgbClr val="56127A"/>
                </a:solidFill>
                <a:latin typeface="Verdana" charset="0"/>
              </a:rPr>
              <a:t> </a:t>
            </a:r>
            <a:r>
              <a:rPr lang="en-US" sz="2400" dirty="0">
                <a:solidFill>
                  <a:srgbClr val="56127A"/>
                </a:solidFill>
                <a:latin typeface="Calibri"/>
                <a:cs typeface="Calibri"/>
              </a:rPr>
              <a:t>high latency access </a:t>
            </a:r>
            <a:r>
              <a:rPr lang="en-US" sz="2400" i="1" dirty="0">
                <a:solidFill>
                  <a:srgbClr val="56127A"/>
                </a:solidFill>
                <a:latin typeface="Calibri"/>
                <a:cs typeface="Calibri"/>
              </a:rPr>
              <a:t>(DRAM)</a:t>
            </a:r>
            <a:endParaRPr lang="en-US" sz="2400" i="1" dirty="0">
              <a:solidFill>
                <a:srgbClr val="000000"/>
              </a:solidFill>
              <a:latin typeface="Calibri"/>
              <a:cs typeface="Calibri"/>
            </a:endParaRPr>
          </a:p>
        </p:txBody>
      </p:sp>
      <p:sp>
        <p:nvSpPr>
          <p:cNvPr id="39" name="Rectangle 5"/>
          <p:cNvSpPr>
            <a:spLocks noChangeArrowheads="1"/>
          </p:cNvSpPr>
          <p:nvPr/>
        </p:nvSpPr>
        <p:spPr bwMode="auto">
          <a:xfrm>
            <a:off x="838200" y="2057400"/>
            <a:ext cx="1016000" cy="835025"/>
          </a:xfrm>
          <a:prstGeom prst="rect">
            <a:avLst/>
          </a:prstGeom>
          <a:solidFill>
            <a:schemeClr val="bg1"/>
          </a:solidFill>
          <a:ln w="25400">
            <a:solidFill>
              <a:schemeClr val="tx2"/>
            </a:solidFill>
            <a:miter lim="800000"/>
            <a:headEnd/>
            <a:tailEnd/>
          </a:ln>
          <a:effectLst/>
        </p:spPr>
        <p:txBody>
          <a:bodyPr wrap="none" anchor="ctr">
            <a:prstTxWarp prst="textNoShape">
              <a:avLst/>
            </a:prstTxWarp>
          </a:bodyPr>
          <a:lstStyle/>
          <a:p>
            <a:pPr algn="ctr">
              <a:spcBef>
                <a:spcPct val="0"/>
              </a:spcBef>
            </a:pPr>
            <a:r>
              <a:rPr lang="en-US" sz="2400">
                <a:solidFill>
                  <a:srgbClr val="000000"/>
                </a:solidFill>
                <a:latin typeface="Calibri"/>
                <a:cs typeface="Calibri"/>
              </a:rPr>
              <a:t>CPU</a:t>
            </a:r>
          </a:p>
        </p:txBody>
      </p:sp>
      <p:sp>
        <p:nvSpPr>
          <p:cNvPr id="40" name="Rectangle 6"/>
          <p:cNvSpPr>
            <a:spLocks noChangeArrowheads="1"/>
          </p:cNvSpPr>
          <p:nvPr/>
        </p:nvSpPr>
        <p:spPr bwMode="auto">
          <a:xfrm>
            <a:off x="5943600" y="1219200"/>
            <a:ext cx="2819400" cy="2514600"/>
          </a:xfrm>
          <a:prstGeom prst="rect">
            <a:avLst/>
          </a:prstGeom>
          <a:solidFill>
            <a:schemeClr val="bg1"/>
          </a:solidFill>
          <a:ln w="25400">
            <a:solidFill>
              <a:schemeClr val="tx2"/>
            </a:solidFill>
            <a:miter lim="800000"/>
            <a:headEnd/>
            <a:tailEnd/>
          </a:ln>
          <a:effectLst/>
        </p:spPr>
        <p:txBody>
          <a:bodyPr anchor="ctr">
            <a:prstTxWarp prst="textNoShape">
              <a:avLst/>
            </a:prstTxWarp>
          </a:bodyPr>
          <a:lstStyle/>
          <a:p>
            <a:pPr algn="ctr">
              <a:spcBef>
                <a:spcPct val="0"/>
              </a:spcBef>
            </a:pPr>
            <a:r>
              <a:rPr lang="en-US" sz="2400" dirty="0">
                <a:solidFill>
                  <a:srgbClr val="000000"/>
                </a:solidFill>
                <a:latin typeface="Calibri"/>
                <a:cs typeface="Calibri"/>
              </a:rPr>
              <a:t>Big, Slow Memory</a:t>
            </a:r>
          </a:p>
          <a:p>
            <a:pPr algn="ctr">
              <a:spcBef>
                <a:spcPct val="0"/>
              </a:spcBef>
            </a:pPr>
            <a:r>
              <a:rPr lang="en-US" sz="2400" dirty="0">
                <a:solidFill>
                  <a:srgbClr val="000000"/>
                </a:solidFill>
                <a:latin typeface="Calibri"/>
                <a:cs typeface="Calibri"/>
              </a:rPr>
              <a:t>(DRAM)</a:t>
            </a:r>
          </a:p>
        </p:txBody>
      </p:sp>
      <p:sp>
        <p:nvSpPr>
          <p:cNvPr id="41" name="Oval 7"/>
          <p:cNvSpPr>
            <a:spLocks noChangeArrowheads="1"/>
          </p:cNvSpPr>
          <p:nvPr/>
        </p:nvSpPr>
        <p:spPr bwMode="auto">
          <a:xfrm>
            <a:off x="2209800" y="1752600"/>
            <a:ext cx="355600" cy="311150"/>
          </a:xfrm>
          <a:prstGeom prst="ellipse">
            <a:avLst/>
          </a:prstGeom>
          <a:solidFill>
            <a:schemeClr val="bg1"/>
          </a:solidFill>
          <a:ln w="25400">
            <a:solidFill>
              <a:schemeClr val="accent1"/>
            </a:solidFill>
            <a:round/>
            <a:headEnd/>
            <a:tailEnd/>
          </a:ln>
          <a:effectLst/>
        </p:spPr>
        <p:txBody>
          <a:bodyPr wrap="none" lIns="90488" tIns="44450" rIns="90488" bIns="44450" anchor="ctr">
            <a:prstTxWarp prst="textNoShape">
              <a:avLst/>
            </a:prstTxWarp>
          </a:bodyPr>
          <a:lstStyle/>
          <a:p>
            <a:pPr algn="ctr">
              <a:spcBef>
                <a:spcPct val="0"/>
              </a:spcBef>
            </a:pPr>
            <a:r>
              <a:rPr lang="en-US" sz="2400">
                <a:solidFill>
                  <a:srgbClr val="000000"/>
                </a:solidFill>
                <a:latin typeface="Calibri"/>
                <a:cs typeface="Calibri"/>
              </a:rPr>
              <a:t>A</a:t>
            </a:r>
          </a:p>
        </p:txBody>
      </p:sp>
      <p:sp>
        <p:nvSpPr>
          <p:cNvPr id="42" name="Oval 8"/>
          <p:cNvSpPr>
            <a:spLocks noChangeArrowheads="1"/>
          </p:cNvSpPr>
          <p:nvPr/>
        </p:nvSpPr>
        <p:spPr bwMode="auto">
          <a:xfrm>
            <a:off x="5257800" y="1752600"/>
            <a:ext cx="355600" cy="311150"/>
          </a:xfrm>
          <a:prstGeom prst="ellipse">
            <a:avLst/>
          </a:prstGeom>
          <a:solidFill>
            <a:schemeClr val="bg1"/>
          </a:solidFill>
          <a:ln w="25400">
            <a:solidFill>
              <a:schemeClr val="accent1"/>
            </a:solidFill>
            <a:round/>
            <a:headEnd/>
            <a:tailEnd/>
          </a:ln>
          <a:effectLst/>
        </p:spPr>
        <p:txBody>
          <a:bodyPr wrap="none" lIns="90488" tIns="44450" rIns="90488" bIns="44450" anchor="ctr">
            <a:prstTxWarp prst="textNoShape">
              <a:avLst/>
            </a:prstTxWarp>
          </a:bodyPr>
          <a:lstStyle/>
          <a:p>
            <a:pPr algn="ctr">
              <a:spcBef>
                <a:spcPct val="0"/>
              </a:spcBef>
            </a:pPr>
            <a:r>
              <a:rPr lang="en-US" sz="2400">
                <a:solidFill>
                  <a:srgbClr val="000000"/>
                </a:solidFill>
                <a:latin typeface="Calibri"/>
                <a:cs typeface="Calibri"/>
              </a:rPr>
              <a:t>B</a:t>
            </a:r>
          </a:p>
        </p:txBody>
      </p:sp>
      <p:sp>
        <p:nvSpPr>
          <p:cNvPr id="43" name="Rectangle 9"/>
          <p:cNvSpPr>
            <a:spLocks noChangeArrowheads="1"/>
          </p:cNvSpPr>
          <p:nvPr/>
        </p:nvSpPr>
        <p:spPr bwMode="auto">
          <a:xfrm>
            <a:off x="1752600" y="3200400"/>
            <a:ext cx="4191000" cy="396875"/>
          </a:xfrm>
          <a:prstGeom prst="rect">
            <a:avLst/>
          </a:prstGeom>
          <a:noFill/>
          <a:ln w="25400">
            <a:noFill/>
            <a:miter lim="800000"/>
            <a:headEnd/>
            <a:tailEnd/>
          </a:ln>
          <a:effectLst/>
        </p:spPr>
        <p:txBody>
          <a:bodyPr>
            <a:prstTxWarp prst="textNoShape">
              <a:avLst/>
            </a:prstTxWarp>
            <a:spAutoFit/>
          </a:bodyPr>
          <a:lstStyle/>
          <a:p>
            <a:pPr algn="ctr">
              <a:spcBef>
                <a:spcPct val="0"/>
              </a:spcBef>
            </a:pPr>
            <a:r>
              <a:rPr lang="en-US" sz="2000" i="1" dirty="0">
                <a:solidFill>
                  <a:srgbClr val="000000"/>
                </a:solidFill>
                <a:latin typeface="Calibri"/>
                <a:cs typeface="Calibri"/>
              </a:rPr>
              <a:t>holds frequently used data</a:t>
            </a:r>
          </a:p>
        </p:txBody>
      </p:sp>
      <p:sp>
        <p:nvSpPr>
          <p:cNvPr id="44" name="AutoShape 10"/>
          <p:cNvSpPr>
            <a:spLocks noChangeArrowheads="1"/>
          </p:cNvSpPr>
          <p:nvPr/>
        </p:nvSpPr>
        <p:spPr bwMode="auto">
          <a:xfrm>
            <a:off x="4953000" y="2438400"/>
            <a:ext cx="990600" cy="152400"/>
          </a:xfrm>
          <a:prstGeom prst="leftRightArrow">
            <a:avLst>
              <a:gd name="adj1" fmla="val 50000"/>
              <a:gd name="adj2" fmla="val 130000"/>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solidFill>
                <a:srgbClr val="FC0128"/>
              </a:solidFill>
              <a:latin typeface="Calibri"/>
              <a:cs typeface="Calibri"/>
            </a:endParaRPr>
          </a:p>
        </p:txBody>
      </p:sp>
      <p:sp>
        <p:nvSpPr>
          <p:cNvPr id="45" name="AutoShape 11"/>
          <p:cNvSpPr>
            <a:spLocks noChangeArrowheads="1"/>
          </p:cNvSpPr>
          <p:nvPr/>
        </p:nvSpPr>
        <p:spPr bwMode="auto">
          <a:xfrm>
            <a:off x="1828800" y="2057400"/>
            <a:ext cx="1143000" cy="838200"/>
          </a:xfrm>
          <a:prstGeom prst="leftRightArrow">
            <a:avLst>
              <a:gd name="adj1" fmla="val 50000"/>
              <a:gd name="adj2" fmla="val 27273"/>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solidFill>
                <a:srgbClr val="FC0128"/>
              </a:solidFill>
              <a:latin typeface="Calibri"/>
              <a:cs typeface="Calibri"/>
            </a:endParaRPr>
          </a:p>
        </p:txBody>
      </p:sp>
    </p:spTree>
    <p:extLst>
      <p:ext uri="{BB962C8B-B14F-4D97-AF65-F5344CB8AC3E}">
        <p14:creationId xmlns:p14="http://schemas.microsoft.com/office/powerpoint/2010/main" val="23077624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33</a:t>
            </a:fld>
            <a:endParaRPr lang="en-US" altLang="en-US"/>
          </a:p>
        </p:txBody>
      </p:sp>
      <p:sp>
        <p:nvSpPr>
          <p:cNvPr id="45059" name="Text Box 2"/>
          <p:cNvSpPr txBox="1">
            <a:spLocks noChangeArrowheads="1"/>
          </p:cNvSpPr>
          <p:nvPr/>
        </p:nvSpPr>
        <p:spPr bwMode="auto">
          <a:xfrm>
            <a:off x="441324" y="396875"/>
            <a:ext cx="70389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Big Idea: Locality</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1" name="Text Box 4"/>
          <p:cNvSpPr txBox="1">
            <a:spLocks noChangeArrowheads="1"/>
          </p:cNvSpPr>
          <p:nvPr/>
        </p:nvSpPr>
        <p:spPr bwMode="auto">
          <a:xfrm>
            <a:off x="381001" y="1243694"/>
            <a:ext cx="8270239" cy="3662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
                <a:srgbClr val="CC0000"/>
              </a:buClr>
            </a:pPr>
            <a:r>
              <a:rPr lang="en-US" altLang="en-US" sz="2400" dirty="0">
                <a:latin typeface="Arial" panose="020B0604020202020204" pitchFamily="34" charset="0"/>
              </a:rPr>
              <a:t> </a:t>
            </a:r>
            <a:r>
              <a:rPr lang="en-US" altLang="en-US" sz="2400" i="1" dirty="0">
                <a:solidFill>
                  <a:srgbClr val="0070C0"/>
                </a:solidFill>
                <a:latin typeface="Arial" panose="020B0604020202020204" pitchFamily="34" charset="0"/>
              </a:rPr>
              <a:t>Temporal Locality </a:t>
            </a:r>
            <a:r>
              <a:rPr lang="en-US" altLang="en-US" sz="2400" dirty="0">
                <a:latin typeface="Arial" panose="020B0604020202020204" pitchFamily="34" charset="0"/>
              </a:rPr>
              <a:t>(locality in time)</a:t>
            </a:r>
          </a:p>
          <a:p>
            <a:pPr lvl="1">
              <a:spcBef>
                <a:spcPct val="0"/>
              </a:spcBef>
              <a:buClr>
                <a:srgbClr val="CC0000"/>
              </a:buClr>
            </a:pPr>
            <a:r>
              <a:rPr lang="en-US" altLang="en-US" sz="2000" dirty="0">
                <a:latin typeface="Arial" panose="020B0604020202020204" pitchFamily="34" charset="0"/>
              </a:rPr>
              <a:t>Go back to same book on desk multiple times</a:t>
            </a:r>
          </a:p>
          <a:p>
            <a:pPr lvl="1">
              <a:spcBef>
                <a:spcPct val="0"/>
              </a:spcBef>
              <a:buClr>
                <a:srgbClr val="CC0000"/>
              </a:buClr>
            </a:pPr>
            <a:r>
              <a:rPr lang="en-US" altLang="en-US" sz="2000" dirty="0">
                <a:latin typeface="Arial" panose="020B0604020202020204" pitchFamily="34" charset="0"/>
              </a:rPr>
              <a:t>If a memory location is referenced, then it will tend to be referenced again soon</a:t>
            </a:r>
          </a:p>
          <a:p>
            <a:pPr>
              <a:spcBef>
                <a:spcPct val="0"/>
              </a:spcBef>
              <a:buClr>
                <a:srgbClr val="CC0000"/>
              </a:buClr>
            </a:pPr>
            <a:endParaRPr lang="en-US" altLang="en-US" sz="2400" dirty="0">
              <a:latin typeface="Arial" panose="020B0604020202020204" pitchFamily="34" charset="0"/>
            </a:endParaRPr>
          </a:p>
          <a:p>
            <a:pPr>
              <a:spcBef>
                <a:spcPct val="0"/>
              </a:spcBef>
              <a:buClr>
                <a:srgbClr val="CC0000"/>
              </a:buClr>
            </a:pPr>
            <a:r>
              <a:rPr lang="en-US" altLang="en-US" sz="2400" dirty="0">
                <a:latin typeface="Arial" panose="020B0604020202020204" pitchFamily="34" charset="0"/>
              </a:rPr>
              <a:t> </a:t>
            </a:r>
            <a:r>
              <a:rPr lang="en-US" altLang="en-US" sz="2400" i="1" dirty="0">
                <a:solidFill>
                  <a:srgbClr val="0070C0"/>
                </a:solidFill>
                <a:latin typeface="Arial" panose="020B0604020202020204" pitchFamily="34" charset="0"/>
              </a:rPr>
              <a:t>Spatial Locality </a:t>
            </a:r>
            <a:r>
              <a:rPr lang="en-US" altLang="en-US" sz="2400" dirty="0">
                <a:latin typeface="Arial" panose="020B0604020202020204" pitchFamily="34" charset="0"/>
              </a:rPr>
              <a:t>(locality in space)</a:t>
            </a:r>
          </a:p>
          <a:p>
            <a:pPr lvl="1">
              <a:spcBef>
                <a:spcPct val="0"/>
              </a:spcBef>
              <a:buClr>
                <a:srgbClr val="CC0000"/>
              </a:buClr>
            </a:pPr>
            <a:r>
              <a:rPr lang="en-US" altLang="en-US" sz="2000" dirty="0">
                <a:latin typeface="Arial" panose="020B0604020202020204" pitchFamily="34" charset="0"/>
              </a:rPr>
              <a:t>When go to book shelf, pick up multiple books on J.D. Salinger since library stores related books together</a:t>
            </a:r>
          </a:p>
          <a:p>
            <a:pPr lvl="1">
              <a:spcBef>
                <a:spcPct val="0"/>
              </a:spcBef>
              <a:buClr>
                <a:srgbClr val="CC0000"/>
              </a:buClr>
            </a:pPr>
            <a:r>
              <a:rPr lang="en-US" altLang="en-US" sz="2000" dirty="0">
                <a:latin typeface="Arial" panose="020B0604020202020204" pitchFamily="34" charset="0"/>
              </a:rPr>
              <a:t>If a memory location is referenced, the locations with nearby addresses will tend to be referenced soon</a:t>
            </a:r>
          </a:p>
          <a:p>
            <a:pPr lvl="1">
              <a:spcBef>
                <a:spcPct val="0"/>
              </a:spcBef>
              <a:buClr>
                <a:srgbClr val="CC0000"/>
              </a:buClr>
            </a:pPr>
            <a:endParaRPr lang="en-US" altLang="en-US" sz="2000" dirty="0">
              <a:latin typeface="Arial" panose="020B0604020202020204" pitchFamily="34" charset="0"/>
            </a:endParaRPr>
          </a:p>
        </p:txBody>
      </p:sp>
    </p:spTree>
    <p:extLst>
      <p:ext uri="{BB962C8B-B14F-4D97-AF65-F5344CB8AC3E}">
        <p14:creationId xmlns:p14="http://schemas.microsoft.com/office/powerpoint/2010/main" val="19253672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34</a:t>
            </a:fld>
            <a:endParaRPr lang="en-US" altLang="en-US"/>
          </a:p>
        </p:txBody>
      </p:sp>
      <p:sp>
        <p:nvSpPr>
          <p:cNvPr id="45059" name="Text Box 2"/>
          <p:cNvSpPr txBox="1">
            <a:spLocks noChangeArrowheads="1"/>
          </p:cNvSpPr>
          <p:nvPr/>
        </p:nvSpPr>
        <p:spPr bwMode="auto">
          <a:xfrm>
            <a:off x="441324" y="396875"/>
            <a:ext cx="70389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Adding Cache to Computer</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 name="Group 268"/>
          <p:cNvGrpSpPr/>
          <p:nvPr/>
        </p:nvGrpSpPr>
        <p:grpSpPr>
          <a:xfrm>
            <a:off x="989707" y="1808480"/>
            <a:ext cx="2286000" cy="2971800"/>
            <a:chOff x="609600" y="1676400"/>
            <a:chExt cx="3048000" cy="3962400"/>
          </a:xfrm>
        </p:grpSpPr>
        <p:sp>
          <p:nvSpPr>
            <p:cNvPr id="7" name="Rectangle 10"/>
            <p:cNvSpPr/>
            <p:nvPr/>
          </p:nvSpPr>
          <p:spPr>
            <a:xfrm>
              <a:off x="609600" y="1676400"/>
              <a:ext cx="3048000" cy="3962400"/>
            </a:xfrm>
            <a:prstGeom prst="rect">
              <a:avLst/>
            </a:prstGeom>
            <a:solidFill>
              <a:schemeClr val="bg1">
                <a:lumMod val="85000"/>
              </a:schemeClr>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600" dirty="0">
                  <a:solidFill>
                    <a:schemeClr val="tx1"/>
                  </a:solidFill>
                  <a:latin typeface="Arial" panose="020B0604020202020204" pitchFamily="34" charset="0"/>
                  <a:cs typeface="Arial" panose="020B0604020202020204" pitchFamily="34" charset="0"/>
                </a:rPr>
                <a:t>Processor</a:t>
              </a:r>
            </a:p>
          </p:txBody>
        </p:sp>
        <p:sp>
          <p:nvSpPr>
            <p:cNvPr id="8" name="Rectangle 8"/>
            <p:cNvSpPr/>
            <p:nvPr/>
          </p:nvSpPr>
          <p:spPr>
            <a:xfrm>
              <a:off x="838200" y="2286000"/>
              <a:ext cx="2590800" cy="533400"/>
            </a:xfrm>
            <a:prstGeom prst="rect">
              <a:avLst/>
            </a:prstGeom>
            <a:solidFill>
              <a:srgbClr val="95B3D7"/>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400" b="1" dirty="0">
                  <a:solidFill>
                    <a:schemeClr val="tx1"/>
                  </a:solidFill>
                  <a:latin typeface="Arial" panose="020B0604020202020204" pitchFamily="34" charset="0"/>
                  <a:cs typeface="Arial" panose="020B0604020202020204" pitchFamily="34" charset="0"/>
                </a:rPr>
                <a:t>Control</a:t>
              </a:r>
            </a:p>
          </p:txBody>
        </p:sp>
        <p:sp>
          <p:nvSpPr>
            <p:cNvPr id="9" name="Rectangle 9"/>
            <p:cNvSpPr/>
            <p:nvPr/>
          </p:nvSpPr>
          <p:spPr>
            <a:xfrm>
              <a:off x="838200" y="3048000"/>
              <a:ext cx="2590800" cy="2362200"/>
            </a:xfrm>
            <a:prstGeom prst="rect">
              <a:avLst/>
            </a:prstGeom>
            <a:solidFill>
              <a:schemeClr val="accent1">
                <a:lumMod val="60000"/>
                <a:lumOff val="40000"/>
              </a:schemeClr>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400" b="1" dirty="0" err="1">
                  <a:solidFill>
                    <a:schemeClr val="tx1"/>
                  </a:solidFill>
                  <a:latin typeface="Arial" panose="020B0604020202020204" pitchFamily="34" charset="0"/>
                  <a:cs typeface="Arial" panose="020B0604020202020204" pitchFamily="34" charset="0"/>
                </a:rPr>
                <a:t>Datapath</a:t>
              </a:r>
              <a:endParaRPr lang="en-US" sz="1400" b="1" dirty="0">
                <a:solidFill>
                  <a:schemeClr val="tx1"/>
                </a:solidFill>
                <a:latin typeface="Arial" panose="020B0604020202020204" pitchFamily="34" charset="0"/>
                <a:cs typeface="Arial" panose="020B0604020202020204" pitchFamily="34" charset="0"/>
              </a:endParaRPr>
            </a:p>
          </p:txBody>
        </p:sp>
        <p:cxnSp>
          <p:nvCxnSpPr>
            <p:cNvPr id="10" name="Straight Arrow Connector 27"/>
            <p:cNvCxnSpPr/>
            <p:nvPr/>
          </p:nvCxnSpPr>
          <p:spPr>
            <a:xfrm rot="5400000">
              <a:off x="1409700" y="2933700"/>
              <a:ext cx="228600" cy="1588"/>
            </a:xfrm>
            <a:prstGeom prst="straightConnector1">
              <a:avLst/>
            </a:prstGeom>
            <a:ln w="12700" cap="flat" cmpd="sng" algn="ctr">
              <a:solidFill>
                <a:srgbClr val="000000"/>
              </a:solidFill>
              <a:prstDash val="solid"/>
              <a:round/>
              <a:headEnd type="none" w="med" len="med"/>
              <a:tailEnd type="triangle" w="lg" len="lg"/>
            </a:ln>
          </p:spPr>
          <p:style>
            <a:lnRef idx="2">
              <a:schemeClr val="accent1"/>
            </a:lnRef>
            <a:fillRef idx="0">
              <a:schemeClr val="accent1"/>
            </a:fillRef>
            <a:effectRef idx="1">
              <a:schemeClr val="accent1"/>
            </a:effectRef>
            <a:fontRef idx="minor">
              <a:schemeClr val="tx1"/>
            </a:fontRef>
          </p:style>
        </p:cxnSp>
        <p:cxnSp>
          <p:nvCxnSpPr>
            <p:cNvPr id="11" name="Straight Arrow Connector 28"/>
            <p:cNvCxnSpPr/>
            <p:nvPr/>
          </p:nvCxnSpPr>
          <p:spPr>
            <a:xfrm rot="16200000" flipV="1">
              <a:off x="2553494" y="2932906"/>
              <a:ext cx="228600" cy="1588"/>
            </a:xfrm>
            <a:prstGeom prst="straightConnector1">
              <a:avLst/>
            </a:prstGeom>
            <a:ln w="12700" cap="flat" cmpd="sng" algn="ctr">
              <a:solidFill>
                <a:srgbClr val="000000"/>
              </a:solidFill>
              <a:prstDash val="solid"/>
              <a:round/>
              <a:headEnd type="none" w="med" len="med"/>
              <a:tailEnd type="triangle" w="lg" len="lg"/>
            </a:ln>
          </p:spPr>
          <p:style>
            <a:lnRef idx="2">
              <a:schemeClr val="accent1"/>
            </a:lnRef>
            <a:fillRef idx="0">
              <a:schemeClr val="accent1"/>
            </a:fillRef>
            <a:effectRef idx="1">
              <a:schemeClr val="accent1"/>
            </a:effectRef>
            <a:fontRef idx="minor">
              <a:schemeClr val="tx1"/>
            </a:fontRef>
          </p:style>
        </p:cxnSp>
      </p:grpSp>
      <p:grpSp>
        <p:nvGrpSpPr>
          <p:cNvPr id="12" name="Group 269"/>
          <p:cNvGrpSpPr/>
          <p:nvPr/>
        </p:nvGrpSpPr>
        <p:grpSpPr>
          <a:xfrm>
            <a:off x="1107264" y="3237230"/>
            <a:ext cx="1997663" cy="1371600"/>
            <a:chOff x="766341" y="3505200"/>
            <a:chExt cx="2663549" cy="1828800"/>
          </a:xfrm>
        </p:grpSpPr>
        <p:sp>
          <p:nvSpPr>
            <p:cNvPr id="13" name="Rectangle 11"/>
            <p:cNvSpPr/>
            <p:nvPr/>
          </p:nvSpPr>
          <p:spPr>
            <a:xfrm>
              <a:off x="914400" y="3505200"/>
              <a:ext cx="2362200" cy="2286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PC</a:t>
              </a:r>
            </a:p>
          </p:txBody>
        </p:sp>
        <p:grpSp>
          <p:nvGrpSpPr>
            <p:cNvPr id="14" name="Group 25"/>
            <p:cNvGrpSpPr/>
            <p:nvPr/>
          </p:nvGrpSpPr>
          <p:grpSpPr>
            <a:xfrm>
              <a:off x="914399" y="3886200"/>
              <a:ext cx="2362202" cy="685880"/>
              <a:chOff x="1600199" y="3962400"/>
              <a:chExt cx="1600201" cy="685880"/>
            </a:xfrm>
            <a:solidFill>
              <a:srgbClr val="9BBB59"/>
            </a:solidFill>
          </p:grpSpPr>
          <p:sp>
            <p:nvSpPr>
              <p:cNvPr id="18" name="Rectangle 12"/>
              <p:cNvSpPr/>
              <p:nvPr/>
            </p:nvSpPr>
            <p:spPr>
              <a:xfrm>
                <a:off x="1600200" y="39624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9" name="Rectangle 13"/>
              <p:cNvSpPr/>
              <p:nvPr/>
            </p:nvSpPr>
            <p:spPr>
              <a:xfrm>
                <a:off x="1600200" y="40386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20" name="Rectangle 14"/>
              <p:cNvSpPr/>
              <p:nvPr/>
            </p:nvSpPr>
            <p:spPr>
              <a:xfrm>
                <a:off x="1600200" y="41148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21" name="Rectangle 15"/>
              <p:cNvSpPr/>
              <p:nvPr/>
            </p:nvSpPr>
            <p:spPr>
              <a:xfrm>
                <a:off x="1600200" y="41910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effectLst>
                    <a:glow rad="101600">
                      <a:schemeClr val="bg1">
                        <a:alpha val="75000"/>
                      </a:schemeClr>
                    </a:glow>
                  </a:effectLst>
                  <a:latin typeface="Arial" panose="020B0604020202020204" pitchFamily="34" charset="0"/>
                  <a:cs typeface="Arial" panose="020B0604020202020204" pitchFamily="34" charset="0"/>
                </a:endParaRPr>
              </a:p>
              <a:p>
                <a:pPr algn="ctr"/>
                <a:endParaRPr lang="en-US" sz="1400" dirty="0">
                  <a:solidFill>
                    <a:schemeClr val="tx1"/>
                  </a:solidFill>
                  <a:latin typeface="Arial" panose="020B0604020202020204" pitchFamily="34" charset="0"/>
                  <a:cs typeface="Arial" panose="020B0604020202020204" pitchFamily="34" charset="0"/>
                </a:endParaRPr>
              </a:p>
            </p:txBody>
          </p:sp>
          <p:sp>
            <p:nvSpPr>
              <p:cNvPr id="22" name="Rectangle 16"/>
              <p:cNvSpPr/>
              <p:nvPr/>
            </p:nvSpPr>
            <p:spPr>
              <a:xfrm>
                <a:off x="1600200" y="42672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23" name="Rectangle 17"/>
              <p:cNvSpPr/>
              <p:nvPr/>
            </p:nvSpPr>
            <p:spPr>
              <a:xfrm>
                <a:off x="1600200" y="43434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24" name="Rectangle 18"/>
              <p:cNvSpPr/>
              <p:nvPr/>
            </p:nvSpPr>
            <p:spPr>
              <a:xfrm>
                <a:off x="1600200" y="44196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25" name="Rectangle 19"/>
              <p:cNvSpPr/>
              <p:nvPr/>
            </p:nvSpPr>
            <p:spPr>
              <a:xfrm>
                <a:off x="1600199" y="4495800"/>
                <a:ext cx="1600199"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26" name="Rectangle 20"/>
              <p:cNvSpPr/>
              <p:nvPr/>
            </p:nvSpPr>
            <p:spPr>
              <a:xfrm>
                <a:off x="1600200" y="45720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27" name="TextBox 21"/>
              <p:cNvSpPr txBox="1"/>
              <p:nvPr/>
            </p:nvSpPr>
            <p:spPr>
              <a:xfrm>
                <a:off x="1905000" y="4114800"/>
                <a:ext cx="1166347" cy="533480"/>
              </a:xfrm>
              <a:prstGeom prst="rect">
                <a:avLst/>
              </a:prstGeom>
              <a:noFill/>
            </p:spPr>
            <p:txBody>
              <a:bodyPr wrap="square" rtlCol="0">
                <a:spAutoFit/>
              </a:bodyPr>
              <a:lstStyle/>
              <a:p>
                <a:pPr algn="ctr"/>
                <a:r>
                  <a:rPr lang="en-US" sz="2000" dirty="0">
                    <a:effectLst>
                      <a:glow rad="254000">
                        <a:schemeClr val="bg1">
                          <a:alpha val="75000"/>
                        </a:schemeClr>
                      </a:glow>
                    </a:effectLst>
                    <a:latin typeface="Arial" panose="020B0604020202020204" pitchFamily="34" charset="0"/>
                    <a:cs typeface="Arial" panose="020B0604020202020204" pitchFamily="34" charset="0"/>
                  </a:rPr>
                  <a:t>Registers</a:t>
                </a:r>
              </a:p>
            </p:txBody>
          </p:sp>
        </p:grpSp>
        <p:grpSp>
          <p:nvGrpSpPr>
            <p:cNvPr id="15" name="Group 24"/>
            <p:cNvGrpSpPr/>
            <p:nvPr/>
          </p:nvGrpSpPr>
          <p:grpSpPr>
            <a:xfrm>
              <a:off x="766341" y="4622554"/>
              <a:ext cx="2663549" cy="711446"/>
              <a:chOff x="4423941" y="3327154"/>
              <a:chExt cx="2663549" cy="711446"/>
            </a:xfrm>
          </p:grpSpPr>
          <p:sp>
            <p:nvSpPr>
              <p:cNvPr id="16" name="Trapezoid 22"/>
              <p:cNvSpPr/>
              <p:nvPr/>
            </p:nvSpPr>
            <p:spPr>
              <a:xfrm flipV="1">
                <a:off x="4572000" y="3429000"/>
                <a:ext cx="2362200" cy="609600"/>
              </a:xfrm>
              <a:prstGeom prst="trapezoid">
                <a:avLst>
                  <a:gd name="adj" fmla="val 25000"/>
                </a:avLst>
              </a:prstGeom>
              <a:solidFill>
                <a:srgbClr val="C0504D"/>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7" name="TextBox 23"/>
              <p:cNvSpPr txBox="1"/>
              <p:nvPr/>
            </p:nvSpPr>
            <p:spPr>
              <a:xfrm>
                <a:off x="4423941" y="3327154"/>
                <a:ext cx="2663549" cy="697627"/>
              </a:xfrm>
              <a:prstGeom prst="rect">
                <a:avLst/>
              </a:prstGeom>
              <a:noFill/>
            </p:spPr>
            <p:txBody>
              <a:bodyPr wrap="none" rtlCol="0" anchor="ctr">
                <a:spAutoFit/>
              </a:bodyPr>
              <a:lstStyle/>
              <a:p>
                <a:pPr algn="ctr"/>
                <a:r>
                  <a:rPr lang="en-US" sz="1400" dirty="0">
                    <a:effectLst>
                      <a:glow rad="152400">
                        <a:schemeClr val="bg1">
                          <a:alpha val="75000"/>
                        </a:schemeClr>
                      </a:glow>
                    </a:effectLst>
                    <a:latin typeface="Arial" panose="020B0604020202020204" pitchFamily="34" charset="0"/>
                    <a:cs typeface="Arial" panose="020B0604020202020204" pitchFamily="34" charset="0"/>
                  </a:rPr>
                  <a:t>Arithmetic &amp; Logic Unit</a:t>
                </a:r>
              </a:p>
              <a:p>
                <a:pPr algn="ctr"/>
                <a:r>
                  <a:rPr lang="en-US" sz="1400" dirty="0">
                    <a:effectLst>
                      <a:glow rad="152400">
                        <a:schemeClr val="bg1">
                          <a:alpha val="75000"/>
                        </a:schemeClr>
                      </a:glow>
                    </a:effectLst>
                    <a:latin typeface="Arial" panose="020B0604020202020204" pitchFamily="34" charset="0"/>
                    <a:cs typeface="Arial" panose="020B0604020202020204" pitchFamily="34" charset="0"/>
                  </a:rPr>
                  <a:t>(ALU)</a:t>
                </a:r>
              </a:p>
            </p:txBody>
          </p:sp>
        </p:grpSp>
      </p:grpSp>
      <p:sp>
        <p:nvSpPr>
          <p:cNvPr id="28" name="Rectangle 29"/>
          <p:cNvSpPr/>
          <p:nvPr/>
        </p:nvSpPr>
        <p:spPr>
          <a:xfrm>
            <a:off x="5136257" y="1751330"/>
            <a:ext cx="1428750" cy="3086100"/>
          </a:xfrm>
          <a:prstGeom prst="rect">
            <a:avLst/>
          </a:prstGeom>
          <a:solidFill>
            <a:srgbClr val="95B3D7"/>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400" b="1" dirty="0">
                <a:solidFill>
                  <a:schemeClr val="tx1"/>
                </a:solidFill>
                <a:latin typeface="Arial" panose="020B0604020202020204" pitchFamily="34" charset="0"/>
                <a:cs typeface="Arial" panose="020B0604020202020204" pitchFamily="34" charset="0"/>
              </a:rPr>
              <a:t>Memory</a:t>
            </a:r>
          </a:p>
        </p:txBody>
      </p:sp>
      <p:grpSp>
        <p:nvGrpSpPr>
          <p:cNvPr id="29" name="Group 272"/>
          <p:cNvGrpSpPr/>
          <p:nvPr/>
        </p:nvGrpSpPr>
        <p:grpSpPr>
          <a:xfrm>
            <a:off x="6565008" y="1865630"/>
            <a:ext cx="1179673" cy="571500"/>
            <a:chOff x="6656703" y="1676400"/>
            <a:chExt cx="1572897" cy="762000"/>
          </a:xfrm>
        </p:grpSpPr>
        <p:sp>
          <p:nvSpPr>
            <p:cNvPr id="30" name="Rectangle 50"/>
            <p:cNvSpPr/>
            <p:nvPr/>
          </p:nvSpPr>
          <p:spPr>
            <a:xfrm>
              <a:off x="7315200" y="1676400"/>
              <a:ext cx="914400" cy="762000"/>
            </a:xfrm>
            <a:prstGeom prst="rect">
              <a:avLst/>
            </a:prstGeom>
            <a:solidFill>
              <a:srgbClr val="95B3D7"/>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400" b="1" dirty="0">
                  <a:solidFill>
                    <a:schemeClr val="tx1"/>
                  </a:solidFill>
                  <a:latin typeface="Arial" panose="020B0604020202020204" pitchFamily="34" charset="0"/>
                  <a:cs typeface="Arial" panose="020B0604020202020204" pitchFamily="34" charset="0"/>
                </a:rPr>
                <a:t>Input</a:t>
              </a:r>
            </a:p>
          </p:txBody>
        </p:sp>
        <p:cxnSp>
          <p:nvCxnSpPr>
            <p:cNvPr id="31" name="Straight Arrow Connector 51"/>
            <p:cNvCxnSpPr/>
            <p:nvPr/>
          </p:nvCxnSpPr>
          <p:spPr>
            <a:xfrm flipH="1" flipV="1">
              <a:off x="6656703" y="1981200"/>
              <a:ext cx="658497" cy="1588"/>
            </a:xfrm>
            <a:prstGeom prst="straightConnector1">
              <a:avLst/>
            </a:prstGeom>
            <a:ln w="12700" cap="flat" cmpd="sng" algn="ctr">
              <a:solidFill>
                <a:srgbClr val="000000"/>
              </a:solidFill>
              <a:prstDash val="solid"/>
              <a:round/>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grpSp>
      <p:grpSp>
        <p:nvGrpSpPr>
          <p:cNvPr id="32" name="Group 273"/>
          <p:cNvGrpSpPr/>
          <p:nvPr/>
        </p:nvGrpSpPr>
        <p:grpSpPr>
          <a:xfrm>
            <a:off x="6565008" y="4208780"/>
            <a:ext cx="1358899" cy="571500"/>
            <a:chOff x="6656703" y="4800600"/>
            <a:chExt cx="1572897" cy="762000"/>
          </a:xfrm>
        </p:grpSpPr>
        <p:sp>
          <p:nvSpPr>
            <p:cNvPr id="33" name="Rectangle 54"/>
            <p:cNvSpPr/>
            <p:nvPr/>
          </p:nvSpPr>
          <p:spPr>
            <a:xfrm>
              <a:off x="7315200" y="4800600"/>
              <a:ext cx="914400" cy="762000"/>
            </a:xfrm>
            <a:prstGeom prst="rect">
              <a:avLst/>
            </a:prstGeom>
            <a:solidFill>
              <a:srgbClr val="95B3D7"/>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400" b="1" dirty="0">
                  <a:solidFill>
                    <a:schemeClr val="tx1"/>
                  </a:solidFill>
                  <a:latin typeface="Arial" panose="020B0604020202020204" pitchFamily="34" charset="0"/>
                  <a:cs typeface="Arial" panose="020B0604020202020204" pitchFamily="34" charset="0"/>
                </a:rPr>
                <a:t>Output</a:t>
              </a:r>
            </a:p>
          </p:txBody>
        </p:sp>
        <p:cxnSp>
          <p:nvCxnSpPr>
            <p:cNvPr id="34" name="Straight Arrow Connector 58"/>
            <p:cNvCxnSpPr/>
            <p:nvPr/>
          </p:nvCxnSpPr>
          <p:spPr>
            <a:xfrm>
              <a:off x="6656703" y="5181600"/>
              <a:ext cx="658497" cy="0"/>
            </a:xfrm>
            <a:prstGeom prst="straightConnector1">
              <a:avLst/>
            </a:prstGeom>
            <a:ln w="12700" cap="flat" cmpd="sng" algn="ctr">
              <a:solidFill>
                <a:srgbClr val="000000"/>
              </a:solidFill>
              <a:prstDash val="solid"/>
              <a:round/>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grpSp>
      <p:grpSp>
        <p:nvGrpSpPr>
          <p:cNvPr id="35" name="Group 270"/>
          <p:cNvGrpSpPr/>
          <p:nvPr/>
        </p:nvGrpSpPr>
        <p:grpSpPr>
          <a:xfrm>
            <a:off x="5250557" y="2094230"/>
            <a:ext cx="1143000" cy="2571750"/>
            <a:chOff x="4953000" y="1981200"/>
            <a:chExt cx="1524000" cy="3429000"/>
          </a:xfrm>
        </p:grpSpPr>
        <p:grpSp>
          <p:nvGrpSpPr>
            <p:cNvPr id="36" name="Group 74"/>
            <p:cNvGrpSpPr/>
            <p:nvPr/>
          </p:nvGrpSpPr>
          <p:grpSpPr>
            <a:xfrm>
              <a:off x="4953000" y="4038600"/>
              <a:ext cx="381000" cy="685800"/>
              <a:chOff x="7543800" y="3581400"/>
              <a:chExt cx="2362200" cy="685800"/>
            </a:xfrm>
            <a:solidFill>
              <a:schemeClr val="accent3"/>
            </a:solidFill>
          </p:grpSpPr>
          <p:sp>
            <p:nvSpPr>
              <p:cNvPr id="228" name="Rectangle 64"/>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229" name="Rectangle 65"/>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230" name="Rectangle 66"/>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231" name="Rectangle 67"/>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232" name="Rectangle 68"/>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233" name="Rectangle 69"/>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234" name="Rectangle 70"/>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235" name="Rectangle 71"/>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236" name="Rectangle 72"/>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grpSp>
        <p:grpSp>
          <p:nvGrpSpPr>
            <p:cNvPr id="37" name="Group 75"/>
            <p:cNvGrpSpPr/>
            <p:nvPr/>
          </p:nvGrpSpPr>
          <p:grpSpPr>
            <a:xfrm>
              <a:off x="5334000" y="4038600"/>
              <a:ext cx="381000" cy="685800"/>
              <a:chOff x="7543800" y="3581400"/>
              <a:chExt cx="2362200" cy="685800"/>
            </a:xfrm>
            <a:solidFill>
              <a:schemeClr val="accent3"/>
            </a:solidFill>
          </p:grpSpPr>
          <p:sp>
            <p:nvSpPr>
              <p:cNvPr id="219" name="Rectangle 7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220" name="Rectangle 7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221" name="Rectangle 7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222" name="Rectangle 7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223" name="Rectangle 8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224" name="Rectangle 8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225" name="Rectangle 8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226" name="Rectangle 8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227" name="Rectangle 8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grpSp>
        <p:grpSp>
          <p:nvGrpSpPr>
            <p:cNvPr id="38" name="Group 85"/>
            <p:cNvGrpSpPr/>
            <p:nvPr/>
          </p:nvGrpSpPr>
          <p:grpSpPr>
            <a:xfrm>
              <a:off x="5715000" y="4038600"/>
              <a:ext cx="381000" cy="685800"/>
              <a:chOff x="7543800" y="3581400"/>
              <a:chExt cx="2362200" cy="685800"/>
            </a:xfrm>
            <a:solidFill>
              <a:schemeClr val="accent3"/>
            </a:solidFill>
          </p:grpSpPr>
          <p:sp>
            <p:nvSpPr>
              <p:cNvPr id="210" name="Rectangle 8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211" name="Rectangle 8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212" name="Rectangle 8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213" name="Rectangle 8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214" name="Rectangle 9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215" name="Rectangle 9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216" name="Rectangle 9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217" name="Rectangle 9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218" name="Rectangle 9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grpSp>
        <p:grpSp>
          <p:nvGrpSpPr>
            <p:cNvPr id="39" name="Group 95"/>
            <p:cNvGrpSpPr/>
            <p:nvPr/>
          </p:nvGrpSpPr>
          <p:grpSpPr>
            <a:xfrm>
              <a:off x="6096000" y="4038600"/>
              <a:ext cx="381000" cy="685800"/>
              <a:chOff x="7543800" y="3581400"/>
              <a:chExt cx="2362200" cy="685800"/>
            </a:xfrm>
            <a:solidFill>
              <a:schemeClr val="accent3"/>
            </a:solidFill>
          </p:grpSpPr>
          <p:sp>
            <p:nvSpPr>
              <p:cNvPr id="201" name="Rectangle 9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202" name="Rectangle 9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203" name="Rectangle 9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204" name="Rectangle 9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205" name="Rectangle 10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206" name="Rectangle 10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207" name="Rectangle 10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208" name="Rectangle 10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209" name="Rectangle 10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grpSp>
        <p:grpSp>
          <p:nvGrpSpPr>
            <p:cNvPr id="40" name="Group 105"/>
            <p:cNvGrpSpPr/>
            <p:nvPr/>
          </p:nvGrpSpPr>
          <p:grpSpPr>
            <a:xfrm>
              <a:off x="4953000" y="4724400"/>
              <a:ext cx="381000" cy="685800"/>
              <a:chOff x="7543800" y="3581400"/>
              <a:chExt cx="2362200" cy="685800"/>
            </a:xfrm>
            <a:solidFill>
              <a:schemeClr val="accent3"/>
            </a:solidFill>
          </p:grpSpPr>
          <p:sp>
            <p:nvSpPr>
              <p:cNvPr id="192" name="Rectangle 10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93" name="Rectangle 10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94" name="Rectangle 10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95" name="Rectangle 10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96" name="Rectangle 11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97" name="Rectangle 11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98" name="Rectangle 11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99" name="Rectangle 11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200" name="Rectangle 11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grpSp>
        <p:grpSp>
          <p:nvGrpSpPr>
            <p:cNvPr id="41" name="Group 115"/>
            <p:cNvGrpSpPr/>
            <p:nvPr/>
          </p:nvGrpSpPr>
          <p:grpSpPr>
            <a:xfrm>
              <a:off x="5334000" y="4724400"/>
              <a:ext cx="381000" cy="685800"/>
              <a:chOff x="7543800" y="3581400"/>
              <a:chExt cx="2362200" cy="685800"/>
            </a:xfrm>
            <a:solidFill>
              <a:schemeClr val="accent3"/>
            </a:solidFill>
          </p:grpSpPr>
          <p:sp>
            <p:nvSpPr>
              <p:cNvPr id="183" name="Rectangle 11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84" name="Rectangle 11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85" name="Rectangle 11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86" name="Rectangle 11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87" name="Rectangle 12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88" name="Rectangle 12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89" name="Rectangle 12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90" name="Rectangle 12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91" name="Rectangle 12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grpSp>
        <p:grpSp>
          <p:nvGrpSpPr>
            <p:cNvPr id="42" name="Group 125"/>
            <p:cNvGrpSpPr/>
            <p:nvPr/>
          </p:nvGrpSpPr>
          <p:grpSpPr>
            <a:xfrm>
              <a:off x="5715000" y="4724400"/>
              <a:ext cx="381000" cy="685800"/>
              <a:chOff x="7543800" y="3581400"/>
              <a:chExt cx="2362200" cy="685800"/>
            </a:xfrm>
            <a:solidFill>
              <a:schemeClr val="accent3"/>
            </a:solidFill>
          </p:grpSpPr>
          <p:sp>
            <p:nvSpPr>
              <p:cNvPr id="174" name="Rectangle 12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75" name="Rectangle 12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76" name="Rectangle 12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77" name="Rectangle 12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78" name="Rectangle 13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79" name="Rectangle 13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80" name="Rectangle 13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81" name="Rectangle 13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82" name="Rectangle 13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grpSp>
        <p:grpSp>
          <p:nvGrpSpPr>
            <p:cNvPr id="43" name="Group 135"/>
            <p:cNvGrpSpPr/>
            <p:nvPr/>
          </p:nvGrpSpPr>
          <p:grpSpPr>
            <a:xfrm>
              <a:off x="6096000" y="4724400"/>
              <a:ext cx="381000" cy="685800"/>
              <a:chOff x="7543800" y="3581400"/>
              <a:chExt cx="2362200" cy="685800"/>
            </a:xfrm>
            <a:solidFill>
              <a:schemeClr val="accent3"/>
            </a:solidFill>
          </p:grpSpPr>
          <p:sp>
            <p:nvSpPr>
              <p:cNvPr id="165" name="Rectangle 13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66" name="Rectangle 13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67" name="Rectangle 13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68" name="Rectangle 13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69" name="Rectangle 14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70" name="Rectangle 14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71" name="Rectangle 14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72" name="Rectangle 14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73" name="Rectangle 14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grpSp>
        <p:grpSp>
          <p:nvGrpSpPr>
            <p:cNvPr id="44" name="Group 145"/>
            <p:cNvGrpSpPr/>
            <p:nvPr/>
          </p:nvGrpSpPr>
          <p:grpSpPr>
            <a:xfrm>
              <a:off x="4953000" y="3352800"/>
              <a:ext cx="381000" cy="685800"/>
              <a:chOff x="7543800" y="3581400"/>
              <a:chExt cx="2362200" cy="685800"/>
            </a:xfrm>
            <a:solidFill>
              <a:srgbClr val="9BBB59"/>
            </a:solidFill>
          </p:grpSpPr>
          <p:sp>
            <p:nvSpPr>
              <p:cNvPr id="156" name="Rectangle 14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57" name="Rectangle 14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58" name="Rectangle 14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59" name="Rectangle 14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60" name="Rectangle 15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61" name="Rectangle 15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62" name="Rectangle 15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63" name="Rectangle 15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64" name="Rectangle 15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grpSp>
        <p:grpSp>
          <p:nvGrpSpPr>
            <p:cNvPr id="45" name="Group 155"/>
            <p:cNvGrpSpPr/>
            <p:nvPr/>
          </p:nvGrpSpPr>
          <p:grpSpPr>
            <a:xfrm>
              <a:off x="5334000" y="3352800"/>
              <a:ext cx="381000" cy="685800"/>
              <a:chOff x="7543800" y="3581400"/>
              <a:chExt cx="2362200" cy="685800"/>
            </a:xfrm>
            <a:solidFill>
              <a:schemeClr val="accent3"/>
            </a:solidFill>
          </p:grpSpPr>
          <p:sp>
            <p:nvSpPr>
              <p:cNvPr id="147" name="Rectangle 15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48" name="Rectangle 15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49" name="Rectangle 15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50" name="Rectangle 15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51" name="Rectangle 16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52" name="Rectangle 16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53" name="Rectangle 16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54" name="Rectangle 16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55" name="Rectangle 16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grpSp>
        <p:grpSp>
          <p:nvGrpSpPr>
            <p:cNvPr id="46" name="Group 165"/>
            <p:cNvGrpSpPr/>
            <p:nvPr/>
          </p:nvGrpSpPr>
          <p:grpSpPr>
            <a:xfrm>
              <a:off x="5715000" y="3352800"/>
              <a:ext cx="381000" cy="685800"/>
              <a:chOff x="7543800" y="3581400"/>
              <a:chExt cx="2362200" cy="685800"/>
            </a:xfrm>
            <a:solidFill>
              <a:schemeClr val="accent3"/>
            </a:solidFill>
          </p:grpSpPr>
          <p:sp>
            <p:nvSpPr>
              <p:cNvPr id="138" name="Rectangle 16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39" name="Rectangle 16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40" name="Rectangle 16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41" name="Rectangle 16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42" name="Rectangle 17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43" name="Rectangle 17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44" name="Rectangle 17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45" name="Rectangle 17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46" name="Rectangle 17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grpSp>
        <p:grpSp>
          <p:nvGrpSpPr>
            <p:cNvPr id="47" name="Group 175"/>
            <p:cNvGrpSpPr/>
            <p:nvPr/>
          </p:nvGrpSpPr>
          <p:grpSpPr>
            <a:xfrm>
              <a:off x="6096000" y="3352800"/>
              <a:ext cx="381000" cy="685800"/>
              <a:chOff x="7543800" y="3581400"/>
              <a:chExt cx="2362200" cy="685800"/>
            </a:xfrm>
            <a:solidFill>
              <a:schemeClr val="accent3"/>
            </a:solidFill>
          </p:grpSpPr>
          <p:sp>
            <p:nvSpPr>
              <p:cNvPr id="129" name="Rectangle 17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30" name="Rectangle 17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31" name="Rectangle 17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32" name="Rectangle 17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33" name="Rectangle 18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34" name="Rectangle 18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35" name="Rectangle 18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36" name="Rectangle 18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37" name="Rectangle 18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grpSp>
        <p:grpSp>
          <p:nvGrpSpPr>
            <p:cNvPr id="48" name="Group 185"/>
            <p:cNvGrpSpPr/>
            <p:nvPr/>
          </p:nvGrpSpPr>
          <p:grpSpPr>
            <a:xfrm>
              <a:off x="4953000" y="2667000"/>
              <a:ext cx="381000" cy="685800"/>
              <a:chOff x="7543800" y="3581400"/>
              <a:chExt cx="2362200" cy="685800"/>
            </a:xfrm>
            <a:solidFill>
              <a:schemeClr val="accent3"/>
            </a:solidFill>
          </p:grpSpPr>
          <p:sp>
            <p:nvSpPr>
              <p:cNvPr id="120" name="Rectangle 18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21" name="Rectangle 18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22" name="Rectangle 18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23" name="Rectangle 18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24" name="Rectangle 19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25" name="Rectangle 19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26" name="Rectangle 19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27" name="Rectangle 19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28" name="Rectangle 19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grpSp>
        <p:grpSp>
          <p:nvGrpSpPr>
            <p:cNvPr id="49" name="Group 195"/>
            <p:cNvGrpSpPr/>
            <p:nvPr/>
          </p:nvGrpSpPr>
          <p:grpSpPr>
            <a:xfrm>
              <a:off x="5334000" y="2667000"/>
              <a:ext cx="381000" cy="685800"/>
              <a:chOff x="7543800" y="3581400"/>
              <a:chExt cx="2362200" cy="685800"/>
            </a:xfrm>
            <a:solidFill>
              <a:schemeClr val="accent3"/>
            </a:solidFill>
          </p:grpSpPr>
          <p:sp>
            <p:nvSpPr>
              <p:cNvPr id="111" name="Rectangle 19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12" name="Rectangle 19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13" name="Rectangle 19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14" name="Rectangle 19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15" name="Rectangle 20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16" name="Rectangle 20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17" name="Rectangle 20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18" name="Rectangle 20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19" name="Rectangle 20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grpSp>
        <p:grpSp>
          <p:nvGrpSpPr>
            <p:cNvPr id="50" name="Group 205"/>
            <p:cNvGrpSpPr/>
            <p:nvPr/>
          </p:nvGrpSpPr>
          <p:grpSpPr>
            <a:xfrm>
              <a:off x="5715000" y="2667000"/>
              <a:ext cx="381000" cy="685800"/>
              <a:chOff x="7543800" y="3581400"/>
              <a:chExt cx="2362200" cy="685800"/>
            </a:xfrm>
            <a:solidFill>
              <a:schemeClr val="accent3"/>
            </a:solidFill>
          </p:grpSpPr>
          <p:sp>
            <p:nvSpPr>
              <p:cNvPr id="102" name="Rectangle 20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03" name="Rectangle 20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04" name="Rectangle 20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05" name="Rectangle 20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06" name="Rectangle 21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07" name="Rectangle 21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08" name="Rectangle 21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09" name="Rectangle 21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10" name="Rectangle 21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grpSp>
        <p:grpSp>
          <p:nvGrpSpPr>
            <p:cNvPr id="51" name="Group 215"/>
            <p:cNvGrpSpPr/>
            <p:nvPr/>
          </p:nvGrpSpPr>
          <p:grpSpPr>
            <a:xfrm>
              <a:off x="6096000" y="2667000"/>
              <a:ext cx="381000" cy="685800"/>
              <a:chOff x="7543800" y="3581400"/>
              <a:chExt cx="2362200" cy="685800"/>
            </a:xfrm>
            <a:solidFill>
              <a:schemeClr val="accent3"/>
            </a:solidFill>
          </p:grpSpPr>
          <p:sp>
            <p:nvSpPr>
              <p:cNvPr id="93" name="Rectangle 21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94" name="Rectangle 21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95" name="Rectangle 21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96" name="Rectangle 21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97" name="Rectangle 22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98" name="Rectangle 22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99" name="Rectangle 22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00" name="Rectangle 22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01" name="Rectangle 22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grpSp>
        <p:grpSp>
          <p:nvGrpSpPr>
            <p:cNvPr id="52" name="Group 225"/>
            <p:cNvGrpSpPr/>
            <p:nvPr/>
          </p:nvGrpSpPr>
          <p:grpSpPr>
            <a:xfrm>
              <a:off x="4953000" y="1981200"/>
              <a:ext cx="381000" cy="685800"/>
              <a:chOff x="7543800" y="3581400"/>
              <a:chExt cx="2362200" cy="685800"/>
            </a:xfrm>
            <a:solidFill>
              <a:schemeClr val="accent3"/>
            </a:solidFill>
          </p:grpSpPr>
          <p:sp>
            <p:nvSpPr>
              <p:cNvPr id="84" name="Rectangle 22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85" name="Rectangle 22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86" name="Rectangle 22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87" name="Rectangle 22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88" name="Rectangle 23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89" name="Rectangle 23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90" name="Rectangle 23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91" name="Rectangle 23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92" name="Rectangle 23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grpSp>
        <p:grpSp>
          <p:nvGrpSpPr>
            <p:cNvPr id="53" name="Group 235"/>
            <p:cNvGrpSpPr/>
            <p:nvPr/>
          </p:nvGrpSpPr>
          <p:grpSpPr>
            <a:xfrm>
              <a:off x="5334000" y="1981200"/>
              <a:ext cx="381000" cy="685800"/>
              <a:chOff x="7543800" y="3581400"/>
              <a:chExt cx="2362200" cy="685800"/>
            </a:xfrm>
            <a:solidFill>
              <a:schemeClr val="accent3"/>
            </a:solidFill>
          </p:grpSpPr>
          <p:sp>
            <p:nvSpPr>
              <p:cNvPr id="75" name="Rectangle 23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76" name="Rectangle 23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77" name="Rectangle 23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78" name="Rectangle 23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79" name="Rectangle 24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80" name="Rectangle 24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81" name="Rectangle 24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82" name="Rectangle 24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83" name="Rectangle 24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grpSp>
        <p:grpSp>
          <p:nvGrpSpPr>
            <p:cNvPr id="54" name="Group 245"/>
            <p:cNvGrpSpPr/>
            <p:nvPr/>
          </p:nvGrpSpPr>
          <p:grpSpPr>
            <a:xfrm>
              <a:off x="5715000" y="1981200"/>
              <a:ext cx="381000" cy="685800"/>
              <a:chOff x="7543800" y="3581400"/>
              <a:chExt cx="2362200" cy="685800"/>
            </a:xfrm>
            <a:solidFill>
              <a:schemeClr val="accent3"/>
            </a:solidFill>
          </p:grpSpPr>
          <p:sp>
            <p:nvSpPr>
              <p:cNvPr id="66" name="Rectangle 24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67" name="Rectangle 24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68" name="Rectangle 24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69" name="Rectangle 24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70" name="Rectangle 25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71" name="Rectangle 25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72" name="Rectangle 25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73" name="Rectangle 25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74" name="Rectangle 25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grpSp>
        <p:grpSp>
          <p:nvGrpSpPr>
            <p:cNvPr id="55" name="Group 255"/>
            <p:cNvGrpSpPr/>
            <p:nvPr/>
          </p:nvGrpSpPr>
          <p:grpSpPr>
            <a:xfrm>
              <a:off x="6096000" y="1981200"/>
              <a:ext cx="381000" cy="685800"/>
              <a:chOff x="7543800" y="3581400"/>
              <a:chExt cx="2362200" cy="685800"/>
            </a:xfrm>
            <a:solidFill>
              <a:schemeClr val="accent3"/>
            </a:solidFill>
          </p:grpSpPr>
          <p:sp>
            <p:nvSpPr>
              <p:cNvPr id="57" name="Rectangle 25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58" name="Rectangle 25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59" name="Rectangle 25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60" name="Rectangle 25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61" name="Rectangle 26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62" name="Rectangle 26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63" name="Rectangle 26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64" name="Rectangle 26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65" name="Rectangle 26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grpSp>
        <p:sp>
          <p:nvSpPr>
            <p:cNvPr id="56" name="TextBox 73"/>
            <p:cNvSpPr txBox="1"/>
            <p:nvPr/>
          </p:nvSpPr>
          <p:spPr>
            <a:xfrm>
              <a:off x="5181600" y="3352800"/>
              <a:ext cx="1203032" cy="533480"/>
            </a:xfrm>
            <a:prstGeom prst="rect">
              <a:avLst/>
            </a:prstGeom>
            <a:noFill/>
          </p:spPr>
          <p:txBody>
            <a:bodyPr wrap="square" rtlCol="0">
              <a:spAutoFit/>
            </a:bodyPr>
            <a:lstStyle/>
            <a:p>
              <a:pPr algn="ctr"/>
              <a:r>
                <a:rPr lang="en-US" sz="2000" dirty="0">
                  <a:effectLst>
                    <a:glow rad="228600">
                      <a:schemeClr val="bg1">
                        <a:alpha val="75000"/>
                      </a:schemeClr>
                    </a:glow>
                  </a:effectLst>
                  <a:latin typeface="Arial" panose="020B0604020202020204" pitchFamily="34" charset="0"/>
                  <a:cs typeface="Arial" panose="020B0604020202020204" pitchFamily="34" charset="0"/>
                </a:rPr>
                <a:t>Bytes</a:t>
              </a:r>
            </a:p>
          </p:txBody>
        </p:sp>
      </p:grpSp>
      <p:grpSp>
        <p:nvGrpSpPr>
          <p:cNvPr id="237" name="Group 279"/>
          <p:cNvGrpSpPr/>
          <p:nvPr/>
        </p:nvGrpSpPr>
        <p:grpSpPr>
          <a:xfrm>
            <a:off x="3237490" y="1964978"/>
            <a:ext cx="2776721" cy="3603848"/>
            <a:chOff x="2726108" y="1808864"/>
            <a:chExt cx="3702296" cy="4805130"/>
          </a:xfrm>
        </p:grpSpPr>
        <p:grpSp>
          <p:nvGrpSpPr>
            <p:cNvPr id="238" name="Group 271"/>
            <p:cNvGrpSpPr/>
            <p:nvPr/>
          </p:nvGrpSpPr>
          <p:grpSpPr>
            <a:xfrm>
              <a:off x="2777064" y="1808864"/>
              <a:ext cx="2480737" cy="3591157"/>
              <a:chOff x="2777064" y="1808864"/>
              <a:chExt cx="2480737" cy="3591157"/>
            </a:xfrm>
          </p:grpSpPr>
          <p:cxnSp>
            <p:nvCxnSpPr>
              <p:cNvPr id="242" name="Straight Arrow Connector 30"/>
              <p:cNvCxnSpPr/>
              <p:nvPr/>
            </p:nvCxnSpPr>
            <p:spPr>
              <a:xfrm>
                <a:off x="2777064" y="2514600"/>
                <a:ext cx="2480736" cy="0"/>
              </a:xfrm>
              <a:prstGeom prst="straightConnector1">
                <a:avLst/>
              </a:prstGeom>
              <a:ln w="12700" cap="flat" cmpd="sng" algn="ctr">
                <a:solidFill>
                  <a:srgbClr val="000000"/>
                </a:solidFill>
                <a:prstDash val="solid"/>
                <a:round/>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43" name="Straight Arrow Connector 35"/>
              <p:cNvCxnSpPr>
                <a:stCxn id="7" idx="3"/>
                <a:endCxn id="28" idx="1"/>
              </p:cNvCxnSpPr>
              <p:nvPr/>
            </p:nvCxnSpPr>
            <p:spPr>
              <a:xfrm>
                <a:off x="2777064" y="3581400"/>
                <a:ext cx="2480735" cy="0"/>
              </a:xfrm>
              <a:prstGeom prst="straightConnector1">
                <a:avLst/>
              </a:prstGeom>
              <a:ln w="12700" cap="flat" cmpd="sng" algn="ctr">
                <a:solidFill>
                  <a:srgbClr val="000000"/>
                </a:solidFill>
                <a:prstDash val="solid"/>
                <a:round/>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44" name="Straight Arrow Connector 36"/>
              <p:cNvCxnSpPr/>
              <p:nvPr/>
            </p:nvCxnSpPr>
            <p:spPr>
              <a:xfrm flipV="1">
                <a:off x="2777064" y="4495802"/>
                <a:ext cx="2480736" cy="4804"/>
              </a:xfrm>
              <a:prstGeom prst="straightConnector1">
                <a:avLst/>
              </a:prstGeom>
              <a:ln w="12700" cap="flat" cmpd="sng" algn="ctr">
                <a:solidFill>
                  <a:srgbClr val="000000"/>
                </a:solidFill>
                <a:prstDash val="solid"/>
                <a:round/>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45" name="Straight Arrow Connector 37"/>
              <p:cNvCxnSpPr/>
              <p:nvPr/>
            </p:nvCxnSpPr>
            <p:spPr>
              <a:xfrm flipH="1" flipV="1">
                <a:off x="2777064" y="4724399"/>
                <a:ext cx="2480737" cy="1"/>
              </a:xfrm>
              <a:prstGeom prst="straightConnector1">
                <a:avLst/>
              </a:prstGeom>
              <a:ln w="12700" cap="flat" cmpd="sng" algn="ctr">
                <a:solidFill>
                  <a:srgbClr val="000000"/>
                </a:solidFill>
                <a:prstDash val="solid"/>
                <a:round/>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sp>
            <p:nvSpPr>
              <p:cNvPr id="246" name="TextBox 38"/>
              <p:cNvSpPr txBox="1"/>
              <p:nvPr/>
            </p:nvSpPr>
            <p:spPr>
              <a:xfrm>
                <a:off x="2814183" y="1808864"/>
                <a:ext cx="1436633" cy="697626"/>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Enable?</a:t>
                </a:r>
              </a:p>
              <a:p>
                <a:r>
                  <a:rPr lang="en-US" sz="1400" dirty="0">
                    <a:latin typeface="Arial" panose="020B0604020202020204" pitchFamily="34" charset="0"/>
                    <a:cs typeface="Arial" panose="020B0604020202020204" pitchFamily="34" charset="0"/>
                  </a:rPr>
                  <a:t>Read/Write</a:t>
                </a:r>
              </a:p>
            </p:txBody>
          </p:sp>
          <p:sp>
            <p:nvSpPr>
              <p:cNvPr id="247" name="TextBox 43"/>
              <p:cNvSpPr txBox="1"/>
              <p:nvPr/>
            </p:nvSpPr>
            <p:spPr>
              <a:xfrm>
                <a:off x="2848921" y="3200400"/>
                <a:ext cx="1122528" cy="410369"/>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Address</a:t>
                </a:r>
              </a:p>
            </p:txBody>
          </p:sp>
          <p:sp>
            <p:nvSpPr>
              <p:cNvPr id="248" name="TextBox 44"/>
              <p:cNvSpPr txBox="1"/>
              <p:nvPr/>
            </p:nvSpPr>
            <p:spPr>
              <a:xfrm>
                <a:off x="2930735" y="3861945"/>
                <a:ext cx="936412" cy="697626"/>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Write Data</a:t>
                </a:r>
              </a:p>
            </p:txBody>
          </p:sp>
          <p:sp>
            <p:nvSpPr>
              <p:cNvPr id="249" name="TextBox 45"/>
              <p:cNvSpPr txBox="1"/>
              <p:nvPr/>
            </p:nvSpPr>
            <p:spPr>
              <a:xfrm>
                <a:off x="2952093" y="4702395"/>
                <a:ext cx="876296" cy="697626"/>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Read Data</a:t>
                </a:r>
              </a:p>
            </p:txBody>
          </p:sp>
        </p:grpSp>
        <p:grpSp>
          <p:nvGrpSpPr>
            <p:cNvPr id="239" name="Group 278"/>
            <p:cNvGrpSpPr/>
            <p:nvPr/>
          </p:nvGrpSpPr>
          <p:grpSpPr>
            <a:xfrm>
              <a:off x="2726108" y="5715000"/>
              <a:ext cx="3702296" cy="898994"/>
              <a:chOff x="2802308" y="5791200"/>
              <a:chExt cx="3702296" cy="898994"/>
            </a:xfrm>
          </p:grpSpPr>
          <p:sp>
            <p:nvSpPr>
              <p:cNvPr id="240" name="Left Brace 275"/>
              <p:cNvSpPr/>
              <p:nvPr/>
            </p:nvSpPr>
            <p:spPr>
              <a:xfrm rot="16200000">
                <a:off x="3903134" y="4741333"/>
                <a:ext cx="381000" cy="2480733"/>
              </a:xfrm>
              <a:prstGeom prst="leftBrace">
                <a:avLst>
                  <a:gd name="adj1" fmla="val 67668"/>
                  <a:gd name="adj2" fmla="val 47995"/>
                </a:avLst>
              </a:prstGeom>
              <a:ln>
                <a:solidFill>
                  <a:srgbClr val="00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400">
                  <a:latin typeface="Arial" panose="020B0604020202020204" pitchFamily="34" charset="0"/>
                  <a:cs typeface="Arial" panose="020B0604020202020204" pitchFamily="34" charset="0"/>
                </a:endParaRPr>
              </a:p>
            </p:txBody>
          </p:sp>
          <p:sp>
            <p:nvSpPr>
              <p:cNvPr id="241" name="TextBox 276"/>
              <p:cNvSpPr txBox="1"/>
              <p:nvPr/>
            </p:nvSpPr>
            <p:spPr>
              <a:xfrm>
                <a:off x="2802308" y="6238789"/>
                <a:ext cx="3702296" cy="451405"/>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Processor-Memory Interface</a:t>
                </a:r>
              </a:p>
            </p:txBody>
          </p:sp>
        </p:grpSp>
      </p:grpSp>
      <p:grpSp>
        <p:nvGrpSpPr>
          <p:cNvPr id="250" name="Group 284"/>
          <p:cNvGrpSpPr/>
          <p:nvPr/>
        </p:nvGrpSpPr>
        <p:grpSpPr>
          <a:xfrm>
            <a:off x="6283649" y="4951730"/>
            <a:ext cx="2231701" cy="623112"/>
            <a:chOff x="6281559" y="5791200"/>
            <a:chExt cx="2975601" cy="830815"/>
          </a:xfrm>
        </p:grpSpPr>
        <p:sp>
          <p:nvSpPr>
            <p:cNvPr id="251" name="Left Brace 282"/>
            <p:cNvSpPr/>
            <p:nvPr/>
          </p:nvSpPr>
          <p:spPr>
            <a:xfrm rot="16200000">
              <a:off x="6934200" y="5410200"/>
              <a:ext cx="381000" cy="1143000"/>
            </a:xfrm>
            <a:prstGeom prst="leftBrace">
              <a:avLst>
                <a:gd name="adj1" fmla="val 28383"/>
                <a:gd name="adj2" fmla="val 50000"/>
              </a:avLst>
            </a:prstGeom>
            <a:ln>
              <a:solidFill>
                <a:srgbClr val="00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400">
                <a:latin typeface="Arial" panose="020B0604020202020204" pitchFamily="34" charset="0"/>
                <a:cs typeface="Arial" panose="020B0604020202020204" pitchFamily="34" charset="0"/>
              </a:endParaRPr>
            </a:p>
          </p:txBody>
        </p:sp>
        <p:sp>
          <p:nvSpPr>
            <p:cNvPr id="252" name="TextBox 283"/>
            <p:cNvSpPr txBox="1"/>
            <p:nvPr/>
          </p:nvSpPr>
          <p:spPr>
            <a:xfrm>
              <a:off x="6281559" y="6170610"/>
              <a:ext cx="2975601" cy="451405"/>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I/O-Memory Interfaces</a:t>
              </a:r>
            </a:p>
          </p:txBody>
        </p:sp>
      </p:grpSp>
      <p:sp>
        <p:nvSpPr>
          <p:cNvPr id="253" name="Rectangle 3"/>
          <p:cNvSpPr/>
          <p:nvPr/>
        </p:nvSpPr>
        <p:spPr>
          <a:xfrm>
            <a:off x="5259998" y="2559569"/>
            <a:ext cx="1137763" cy="568836"/>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Program</a:t>
            </a:r>
          </a:p>
        </p:txBody>
      </p:sp>
      <p:sp>
        <p:nvSpPr>
          <p:cNvPr id="254" name="Rectangle 287"/>
          <p:cNvSpPr/>
          <p:nvPr/>
        </p:nvSpPr>
        <p:spPr>
          <a:xfrm>
            <a:off x="5242000" y="3923986"/>
            <a:ext cx="1137763" cy="568836"/>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Data</a:t>
            </a:r>
          </a:p>
        </p:txBody>
      </p:sp>
      <p:grpSp>
        <p:nvGrpSpPr>
          <p:cNvPr id="255" name="Group 34"/>
          <p:cNvGrpSpPr/>
          <p:nvPr/>
        </p:nvGrpSpPr>
        <p:grpSpPr>
          <a:xfrm>
            <a:off x="4336157" y="2379980"/>
            <a:ext cx="628650" cy="1885950"/>
            <a:chOff x="4191000" y="2362200"/>
            <a:chExt cx="838200" cy="2514600"/>
          </a:xfrm>
        </p:grpSpPr>
        <p:grpSp>
          <p:nvGrpSpPr>
            <p:cNvPr id="256" name="Group 32"/>
            <p:cNvGrpSpPr/>
            <p:nvPr/>
          </p:nvGrpSpPr>
          <p:grpSpPr>
            <a:xfrm>
              <a:off x="4191000" y="2362200"/>
              <a:ext cx="838200" cy="2514600"/>
              <a:chOff x="3962400" y="685800"/>
              <a:chExt cx="762000" cy="1066800"/>
            </a:xfrm>
          </p:grpSpPr>
          <p:sp>
            <p:nvSpPr>
              <p:cNvPr id="258" name="Rectangle 288"/>
              <p:cNvSpPr/>
              <p:nvPr/>
            </p:nvSpPr>
            <p:spPr>
              <a:xfrm>
                <a:off x="3962400" y="6858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259" name="Rectangle 289"/>
              <p:cNvSpPr/>
              <p:nvPr/>
            </p:nvSpPr>
            <p:spPr>
              <a:xfrm>
                <a:off x="4343400" y="6858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260" name="Rectangle 290"/>
              <p:cNvSpPr/>
              <p:nvPr/>
            </p:nvSpPr>
            <p:spPr>
              <a:xfrm>
                <a:off x="3962400" y="7620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261" name="Rectangle 291"/>
              <p:cNvSpPr/>
              <p:nvPr/>
            </p:nvSpPr>
            <p:spPr>
              <a:xfrm>
                <a:off x="4343400" y="7620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262" name="Rectangle 292"/>
              <p:cNvSpPr/>
              <p:nvPr/>
            </p:nvSpPr>
            <p:spPr>
              <a:xfrm>
                <a:off x="3962400" y="8382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263" name="Rectangle 293"/>
              <p:cNvSpPr/>
              <p:nvPr/>
            </p:nvSpPr>
            <p:spPr>
              <a:xfrm>
                <a:off x="4343400" y="8382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264" name="Rectangle 294"/>
              <p:cNvSpPr/>
              <p:nvPr/>
            </p:nvSpPr>
            <p:spPr>
              <a:xfrm>
                <a:off x="3962400" y="9144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265" name="Rectangle 295"/>
              <p:cNvSpPr/>
              <p:nvPr/>
            </p:nvSpPr>
            <p:spPr>
              <a:xfrm>
                <a:off x="4343400" y="9144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266" name="Rectangle 296"/>
              <p:cNvSpPr/>
              <p:nvPr/>
            </p:nvSpPr>
            <p:spPr>
              <a:xfrm>
                <a:off x="3962400" y="9906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267" name="Rectangle 297"/>
              <p:cNvSpPr/>
              <p:nvPr/>
            </p:nvSpPr>
            <p:spPr>
              <a:xfrm>
                <a:off x="4343400" y="9906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268" name="Rectangle 298"/>
              <p:cNvSpPr/>
              <p:nvPr/>
            </p:nvSpPr>
            <p:spPr>
              <a:xfrm>
                <a:off x="3962400" y="10668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269" name="Rectangle 299"/>
              <p:cNvSpPr/>
              <p:nvPr/>
            </p:nvSpPr>
            <p:spPr>
              <a:xfrm>
                <a:off x="4343400" y="10668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270" name="Rectangle 300"/>
              <p:cNvSpPr/>
              <p:nvPr/>
            </p:nvSpPr>
            <p:spPr>
              <a:xfrm>
                <a:off x="3962400" y="11430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271" name="Rectangle 301"/>
              <p:cNvSpPr/>
              <p:nvPr/>
            </p:nvSpPr>
            <p:spPr>
              <a:xfrm>
                <a:off x="4343400" y="11430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272" name="Rectangle 302"/>
              <p:cNvSpPr/>
              <p:nvPr/>
            </p:nvSpPr>
            <p:spPr>
              <a:xfrm>
                <a:off x="3962400" y="12192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273" name="Rectangle 303"/>
              <p:cNvSpPr/>
              <p:nvPr/>
            </p:nvSpPr>
            <p:spPr>
              <a:xfrm>
                <a:off x="4343400" y="12192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274" name="Rectangle 304"/>
              <p:cNvSpPr/>
              <p:nvPr/>
            </p:nvSpPr>
            <p:spPr>
              <a:xfrm>
                <a:off x="3962400" y="12954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275" name="Rectangle 305"/>
              <p:cNvSpPr/>
              <p:nvPr/>
            </p:nvSpPr>
            <p:spPr>
              <a:xfrm>
                <a:off x="4343400" y="12954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276" name="Rectangle 306"/>
              <p:cNvSpPr/>
              <p:nvPr/>
            </p:nvSpPr>
            <p:spPr>
              <a:xfrm>
                <a:off x="3962400" y="13716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277" name="Rectangle 307"/>
              <p:cNvSpPr/>
              <p:nvPr/>
            </p:nvSpPr>
            <p:spPr>
              <a:xfrm>
                <a:off x="4343400" y="13716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278" name="Rectangle 308"/>
              <p:cNvSpPr/>
              <p:nvPr/>
            </p:nvSpPr>
            <p:spPr>
              <a:xfrm>
                <a:off x="3962400" y="14478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279" name="Rectangle 309"/>
              <p:cNvSpPr/>
              <p:nvPr/>
            </p:nvSpPr>
            <p:spPr>
              <a:xfrm>
                <a:off x="4343400" y="14478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280" name="Rectangle 310"/>
              <p:cNvSpPr/>
              <p:nvPr/>
            </p:nvSpPr>
            <p:spPr>
              <a:xfrm>
                <a:off x="3962400" y="15240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281" name="Rectangle 311"/>
              <p:cNvSpPr/>
              <p:nvPr/>
            </p:nvSpPr>
            <p:spPr>
              <a:xfrm>
                <a:off x="4343400" y="15240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282" name="Rectangle 312"/>
              <p:cNvSpPr/>
              <p:nvPr/>
            </p:nvSpPr>
            <p:spPr>
              <a:xfrm>
                <a:off x="3962400" y="16002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283" name="Rectangle 313"/>
              <p:cNvSpPr/>
              <p:nvPr/>
            </p:nvSpPr>
            <p:spPr>
              <a:xfrm>
                <a:off x="4343400" y="16002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284" name="Rectangle 314"/>
              <p:cNvSpPr/>
              <p:nvPr/>
            </p:nvSpPr>
            <p:spPr>
              <a:xfrm>
                <a:off x="3962400" y="16764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285" name="Rectangle 315"/>
              <p:cNvSpPr/>
              <p:nvPr/>
            </p:nvSpPr>
            <p:spPr>
              <a:xfrm>
                <a:off x="4343400" y="16764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grpSp>
        <p:sp>
          <p:nvSpPr>
            <p:cNvPr id="257" name="TextBox 316"/>
            <p:cNvSpPr txBox="1"/>
            <p:nvPr/>
          </p:nvSpPr>
          <p:spPr>
            <a:xfrm rot="16200000">
              <a:off x="3827195" y="3389872"/>
              <a:ext cx="1522028" cy="533480"/>
            </a:xfrm>
            <a:prstGeom prst="rect">
              <a:avLst/>
            </a:prstGeom>
            <a:noFill/>
          </p:spPr>
          <p:txBody>
            <a:bodyPr wrap="square" rtlCol="0">
              <a:spAutoFit/>
            </a:bodyPr>
            <a:lstStyle/>
            <a:p>
              <a:pPr algn="ctr"/>
              <a:r>
                <a:rPr lang="en-US" sz="2000" dirty="0">
                  <a:effectLst>
                    <a:glow rad="254000">
                      <a:schemeClr val="bg1">
                        <a:alpha val="75000"/>
                      </a:schemeClr>
                    </a:glow>
                  </a:effectLst>
                  <a:latin typeface="Arial" panose="020B0604020202020204" pitchFamily="34" charset="0"/>
                  <a:cs typeface="Arial" panose="020B0604020202020204" pitchFamily="34" charset="0"/>
                </a:rPr>
                <a:t>Cache</a:t>
              </a:r>
            </a:p>
          </p:txBody>
        </p:sp>
      </p:grpSp>
      <p:sp>
        <p:nvSpPr>
          <p:cNvPr id="286" name="TextBox 1"/>
          <p:cNvSpPr txBox="1"/>
          <p:nvPr/>
        </p:nvSpPr>
        <p:spPr>
          <a:xfrm>
            <a:off x="883745" y="4725923"/>
            <a:ext cx="2476961" cy="584775"/>
          </a:xfrm>
          <a:prstGeom prst="rect">
            <a:avLst/>
          </a:prstGeom>
          <a:noFill/>
        </p:spPr>
        <p:txBody>
          <a:bodyPr wrap="none" rtlCol="0">
            <a:spAutoFit/>
          </a:bodyPr>
          <a:lstStyle/>
          <a:p>
            <a:pPr algn="ctr"/>
            <a:r>
              <a:rPr lang="en-US" sz="1600" dirty="0">
                <a:latin typeface="Arial" panose="020B0604020202020204" pitchFamily="34" charset="0"/>
                <a:cs typeface="Arial" panose="020B0604020202020204" pitchFamily="34" charset="0"/>
              </a:rPr>
              <a:t>Processor organized</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around </a:t>
            </a:r>
            <a:r>
              <a:rPr lang="en-US" sz="1600" b="1" i="1" dirty="0">
                <a:latin typeface="Arial" panose="020B0604020202020204" pitchFamily="34" charset="0"/>
                <a:cs typeface="Arial" panose="020B0604020202020204" pitchFamily="34" charset="0"/>
              </a:rPr>
              <a:t>words </a:t>
            </a:r>
            <a:r>
              <a:rPr lang="en-US" sz="1600" dirty="0">
                <a:latin typeface="Arial" panose="020B0604020202020204" pitchFamily="34" charset="0"/>
                <a:cs typeface="Arial" panose="020B0604020202020204" pitchFamily="34" charset="0"/>
              </a:rPr>
              <a:t>and</a:t>
            </a:r>
            <a:r>
              <a:rPr lang="en-US" sz="1600" b="1" i="1" dirty="0">
                <a:latin typeface="Arial" panose="020B0604020202020204" pitchFamily="34" charset="0"/>
                <a:cs typeface="Arial" panose="020B0604020202020204" pitchFamily="34" charset="0"/>
              </a:rPr>
              <a:t> bytes</a:t>
            </a:r>
          </a:p>
        </p:txBody>
      </p:sp>
      <p:sp>
        <p:nvSpPr>
          <p:cNvPr id="287" name="TextBox 318"/>
          <p:cNvSpPr txBox="1"/>
          <p:nvPr/>
        </p:nvSpPr>
        <p:spPr>
          <a:xfrm>
            <a:off x="6683511" y="2684370"/>
            <a:ext cx="1859805" cy="1323439"/>
          </a:xfrm>
          <a:prstGeom prst="rect">
            <a:avLst/>
          </a:prstGeom>
          <a:noFill/>
        </p:spPr>
        <p:txBody>
          <a:bodyPr wrap="none" rtlCol="0">
            <a:spAutoFit/>
          </a:bodyPr>
          <a:lstStyle/>
          <a:p>
            <a:pPr algn="ctr"/>
            <a:r>
              <a:rPr lang="en-US" sz="1600" dirty="0">
                <a:latin typeface="Arial" panose="020B0604020202020204" pitchFamily="34" charset="0"/>
                <a:cs typeface="Arial" panose="020B0604020202020204" pitchFamily="34" charset="0"/>
              </a:rPr>
              <a:t>Memory (including</a:t>
            </a:r>
          </a:p>
          <a:p>
            <a:pPr algn="ctr"/>
            <a:r>
              <a:rPr lang="en-US" sz="1600" dirty="0">
                <a:latin typeface="Arial" panose="020B0604020202020204" pitchFamily="34" charset="0"/>
                <a:cs typeface="Arial" panose="020B0604020202020204" pitchFamily="34" charset="0"/>
              </a:rPr>
              <a:t>cache) organized</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around </a:t>
            </a:r>
            <a:r>
              <a:rPr lang="en-US" sz="1600" b="1" i="1" dirty="0">
                <a:latin typeface="Arial" panose="020B0604020202020204" pitchFamily="34" charset="0"/>
                <a:cs typeface="Arial" panose="020B0604020202020204" pitchFamily="34" charset="0"/>
              </a:rPr>
              <a:t>blocks,</a:t>
            </a:r>
            <a:r>
              <a:rPr lang="en-US" sz="1600" b="1" dirty="0">
                <a:latin typeface="Arial" panose="020B0604020202020204" pitchFamily="34" charset="0"/>
                <a:cs typeface="Arial" panose="020B0604020202020204" pitchFamily="34" charset="0"/>
              </a:rPr>
              <a:t/>
            </a:r>
            <a:br>
              <a:rPr lang="en-US" sz="1600" b="1"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which are typically</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multiple words</a:t>
            </a:r>
          </a:p>
        </p:txBody>
      </p:sp>
    </p:spTree>
    <p:extLst>
      <p:ext uri="{BB962C8B-B14F-4D97-AF65-F5344CB8AC3E}">
        <p14:creationId xmlns:p14="http://schemas.microsoft.com/office/powerpoint/2010/main" val="233976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35</a:t>
            </a:fld>
            <a:endParaRPr lang="en-US" altLang="en-US"/>
          </a:p>
        </p:txBody>
      </p:sp>
      <p:sp>
        <p:nvSpPr>
          <p:cNvPr id="45059" name="Text Box 2"/>
          <p:cNvSpPr txBox="1">
            <a:spLocks noChangeArrowheads="1"/>
          </p:cNvSpPr>
          <p:nvPr/>
        </p:nvSpPr>
        <p:spPr bwMode="auto">
          <a:xfrm>
            <a:off x="441324" y="396875"/>
            <a:ext cx="70389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Inside a Cache</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 name="AutoShape 2"/>
          <p:cNvSpPr>
            <a:spLocks noChangeArrowheads="1"/>
          </p:cNvSpPr>
          <p:nvPr/>
        </p:nvSpPr>
        <p:spPr bwMode="auto">
          <a:xfrm>
            <a:off x="6184900" y="1612900"/>
            <a:ext cx="1346200" cy="889000"/>
          </a:xfrm>
          <a:prstGeom prst="roundRect">
            <a:avLst>
              <a:gd name="adj" fmla="val 12495"/>
            </a:avLst>
          </a:prstGeom>
          <a:solidFill>
            <a:schemeClr val="bg1"/>
          </a:solidFill>
          <a:ln w="25400">
            <a:solidFill>
              <a:schemeClr val="tx1"/>
            </a:solidFill>
            <a:round/>
            <a:headEnd/>
            <a:tailEnd/>
          </a:ln>
          <a:effectLst/>
        </p:spPr>
        <p:txBody>
          <a:bodyPr wrap="none" anchor="ctr">
            <a:prstTxWarp prst="textNoShape">
              <a:avLst/>
            </a:prstTxWarp>
          </a:bodyPr>
          <a:lstStyle/>
          <a:p>
            <a:endParaRPr lang="en-US">
              <a:solidFill>
                <a:srgbClr val="FC0128"/>
              </a:solidFill>
              <a:latin typeface="Calibri"/>
              <a:cs typeface="Calibri"/>
            </a:endParaRPr>
          </a:p>
        </p:txBody>
      </p:sp>
      <p:sp>
        <p:nvSpPr>
          <p:cNvPr id="7" name="AutoShape 3"/>
          <p:cNvSpPr>
            <a:spLocks noChangeArrowheads="1"/>
          </p:cNvSpPr>
          <p:nvPr/>
        </p:nvSpPr>
        <p:spPr bwMode="auto">
          <a:xfrm>
            <a:off x="1308100" y="1536700"/>
            <a:ext cx="1346200" cy="889000"/>
          </a:xfrm>
          <a:prstGeom prst="roundRect">
            <a:avLst>
              <a:gd name="adj" fmla="val 12495"/>
            </a:avLst>
          </a:prstGeom>
          <a:solidFill>
            <a:schemeClr val="bg1"/>
          </a:solidFill>
          <a:ln w="25400">
            <a:solidFill>
              <a:schemeClr val="tx1"/>
            </a:solidFill>
            <a:round/>
            <a:headEnd/>
            <a:tailEnd/>
          </a:ln>
          <a:effectLst/>
        </p:spPr>
        <p:txBody>
          <a:bodyPr wrap="none" anchor="ctr">
            <a:prstTxWarp prst="textNoShape">
              <a:avLst/>
            </a:prstTxWarp>
          </a:bodyPr>
          <a:lstStyle/>
          <a:p>
            <a:endParaRPr lang="en-US">
              <a:solidFill>
                <a:srgbClr val="FC0128"/>
              </a:solidFill>
              <a:latin typeface="Calibri"/>
              <a:cs typeface="Calibri"/>
            </a:endParaRPr>
          </a:p>
        </p:txBody>
      </p:sp>
      <p:sp>
        <p:nvSpPr>
          <p:cNvPr id="8" name="Line 4"/>
          <p:cNvSpPr>
            <a:spLocks noChangeShapeType="1"/>
          </p:cNvSpPr>
          <p:nvPr/>
        </p:nvSpPr>
        <p:spPr bwMode="auto">
          <a:xfrm flipH="1">
            <a:off x="1447800" y="4419600"/>
            <a:ext cx="1066800" cy="304800"/>
          </a:xfrm>
          <a:prstGeom prst="line">
            <a:avLst/>
          </a:prstGeom>
          <a:noFill/>
          <a:ln w="25400">
            <a:solidFill>
              <a:schemeClr val="hlink"/>
            </a:solidFill>
            <a:round/>
            <a:headEnd type="none" w="sm" len="sm"/>
            <a:tailEnd type="stealth" w="med" len="med"/>
          </a:ln>
          <a:effectLst/>
        </p:spPr>
        <p:txBody>
          <a:bodyPr wrap="none" anchor="ctr">
            <a:prstTxWarp prst="textNoShape">
              <a:avLst/>
            </a:prstTxWarp>
          </a:bodyPr>
          <a:lstStyle/>
          <a:p>
            <a:endParaRPr lang="en-US">
              <a:solidFill>
                <a:srgbClr val="FC0128"/>
              </a:solidFill>
              <a:latin typeface="Calibri"/>
              <a:cs typeface="Calibri"/>
            </a:endParaRPr>
          </a:p>
        </p:txBody>
      </p:sp>
      <p:sp>
        <p:nvSpPr>
          <p:cNvPr id="9" name="Line 5"/>
          <p:cNvSpPr>
            <a:spLocks noChangeShapeType="1"/>
          </p:cNvSpPr>
          <p:nvPr/>
        </p:nvSpPr>
        <p:spPr bwMode="auto">
          <a:xfrm>
            <a:off x="3276600" y="3429000"/>
            <a:ext cx="228600" cy="381000"/>
          </a:xfrm>
          <a:prstGeom prst="line">
            <a:avLst/>
          </a:prstGeom>
          <a:noFill/>
          <a:ln w="25400">
            <a:solidFill>
              <a:schemeClr val="hlink"/>
            </a:solidFill>
            <a:round/>
            <a:headEnd type="none" w="sm" len="sm"/>
            <a:tailEnd type="stealth" w="med" len="med"/>
          </a:ln>
          <a:effectLst/>
        </p:spPr>
        <p:txBody>
          <a:bodyPr wrap="none" anchor="ctr">
            <a:prstTxWarp prst="textNoShape">
              <a:avLst/>
            </a:prstTxWarp>
          </a:bodyPr>
          <a:lstStyle/>
          <a:p>
            <a:endParaRPr lang="en-US">
              <a:solidFill>
                <a:srgbClr val="FC0128"/>
              </a:solidFill>
              <a:latin typeface="Calibri"/>
              <a:cs typeface="Calibri"/>
            </a:endParaRPr>
          </a:p>
        </p:txBody>
      </p:sp>
      <p:sp>
        <p:nvSpPr>
          <p:cNvPr id="10" name="Line 6"/>
          <p:cNvSpPr>
            <a:spLocks noChangeShapeType="1"/>
          </p:cNvSpPr>
          <p:nvPr/>
        </p:nvSpPr>
        <p:spPr bwMode="auto">
          <a:xfrm flipH="1">
            <a:off x="3962400" y="3581400"/>
            <a:ext cx="457200" cy="228600"/>
          </a:xfrm>
          <a:prstGeom prst="line">
            <a:avLst/>
          </a:prstGeom>
          <a:noFill/>
          <a:ln w="25400">
            <a:solidFill>
              <a:schemeClr val="hlink"/>
            </a:solidFill>
            <a:round/>
            <a:headEnd type="none" w="sm" len="sm"/>
            <a:tailEnd type="stealth" w="med" len="med"/>
          </a:ln>
          <a:effectLst/>
        </p:spPr>
        <p:txBody>
          <a:bodyPr wrap="none" anchor="ctr">
            <a:prstTxWarp prst="textNoShape">
              <a:avLst/>
            </a:prstTxWarp>
          </a:bodyPr>
          <a:lstStyle/>
          <a:p>
            <a:endParaRPr lang="en-US">
              <a:solidFill>
                <a:srgbClr val="FC0128"/>
              </a:solidFill>
              <a:latin typeface="Calibri"/>
              <a:cs typeface="Calibri"/>
            </a:endParaRPr>
          </a:p>
        </p:txBody>
      </p:sp>
      <p:sp>
        <p:nvSpPr>
          <p:cNvPr id="11" name="Rectangle 7"/>
          <p:cNvSpPr>
            <a:spLocks noChangeArrowheads="1"/>
          </p:cNvSpPr>
          <p:nvPr/>
        </p:nvSpPr>
        <p:spPr bwMode="auto">
          <a:xfrm>
            <a:off x="3746500" y="1612900"/>
            <a:ext cx="1346200" cy="81280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solidFill>
                <a:srgbClr val="FC0128"/>
              </a:solidFill>
              <a:latin typeface="Calibri"/>
              <a:cs typeface="Calibri"/>
            </a:endParaRPr>
          </a:p>
        </p:txBody>
      </p:sp>
      <p:sp>
        <p:nvSpPr>
          <p:cNvPr id="12" name="Rectangle 9"/>
          <p:cNvSpPr>
            <a:spLocks noChangeArrowheads="1"/>
          </p:cNvSpPr>
          <p:nvPr/>
        </p:nvSpPr>
        <p:spPr bwMode="auto">
          <a:xfrm>
            <a:off x="3794125" y="1812925"/>
            <a:ext cx="1034288" cy="462307"/>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sz="2400">
                <a:solidFill>
                  <a:srgbClr val="000000"/>
                </a:solidFill>
                <a:latin typeface="Calibri"/>
                <a:cs typeface="Calibri"/>
              </a:rPr>
              <a:t>CACHE</a:t>
            </a:r>
          </a:p>
        </p:txBody>
      </p:sp>
      <p:sp>
        <p:nvSpPr>
          <p:cNvPr id="13" name="Rectangle 10"/>
          <p:cNvSpPr>
            <a:spLocks noChangeArrowheads="1"/>
          </p:cNvSpPr>
          <p:nvPr/>
        </p:nvSpPr>
        <p:spPr bwMode="auto">
          <a:xfrm>
            <a:off x="1279525" y="1782763"/>
            <a:ext cx="1204481" cy="400752"/>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sz="2000">
                <a:solidFill>
                  <a:srgbClr val="000000"/>
                </a:solidFill>
                <a:latin typeface="Calibri"/>
                <a:cs typeface="Calibri"/>
              </a:rPr>
              <a:t>Processor </a:t>
            </a:r>
          </a:p>
        </p:txBody>
      </p:sp>
      <p:sp>
        <p:nvSpPr>
          <p:cNvPr id="14" name="Rectangle 11"/>
          <p:cNvSpPr>
            <a:spLocks noChangeArrowheads="1"/>
          </p:cNvSpPr>
          <p:nvPr/>
        </p:nvSpPr>
        <p:spPr bwMode="auto">
          <a:xfrm>
            <a:off x="6308725" y="1706563"/>
            <a:ext cx="1083630" cy="708528"/>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sz="2000">
                <a:solidFill>
                  <a:srgbClr val="000000"/>
                </a:solidFill>
                <a:latin typeface="Calibri"/>
                <a:cs typeface="Calibri"/>
              </a:rPr>
              <a:t>Main</a:t>
            </a:r>
          </a:p>
          <a:p>
            <a:pPr>
              <a:spcBef>
                <a:spcPct val="0"/>
              </a:spcBef>
            </a:pPr>
            <a:r>
              <a:rPr lang="en-US" sz="2000">
                <a:solidFill>
                  <a:srgbClr val="000000"/>
                </a:solidFill>
                <a:latin typeface="Calibri"/>
                <a:cs typeface="Calibri"/>
              </a:rPr>
              <a:t>Memory </a:t>
            </a:r>
          </a:p>
        </p:txBody>
      </p:sp>
      <p:sp>
        <p:nvSpPr>
          <p:cNvPr id="15" name="Line 12"/>
          <p:cNvSpPr>
            <a:spLocks noChangeShapeType="1"/>
          </p:cNvSpPr>
          <p:nvPr/>
        </p:nvSpPr>
        <p:spPr bwMode="auto">
          <a:xfrm>
            <a:off x="2667000" y="1752600"/>
            <a:ext cx="1066800" cy="0"/>
          </a:xfrm>
          <a:prstGeom prst="line">
            <a:avLst/>
          </a:prstGeom>
          <a:noFill/>
          <a:ln w="25400">
            <a:solidFill>
              <a:schemeClr val="tx1"/>
            </a:solidFill>
            <a:round/>
            <a:headEnd type="none" w="sm" len="sm"/>
            <a:tailEnd type="stealth" w="med" len="lg"/>
          </a:ln>
          <a:effectLst/>
        </p:spPr>
        <p:txBody>
          <a:bodyPr wrap="none" anchor="ctr">
            <a:prstTxWarp prst="textNoShape">
              <a:avLst/>
            </a:prstTxWarp>
          </a:bodyPr>
          <a:lstStyle/>
          <a:p>
            <a:endParaRPr lang="en-US">
              <a:solidFill>
                <a:srgbClr val="FC0128"/>
              </a:solidFill>
              <a:latin typeface="Calibri"/>
              <a:cs typeface="Calibri"/>
            </a:endParaRPr>
          </a:p>
        </p:txBody>
      </p:sp>
      <p:sp>
        <p:nvSpPr>
          <p:cNvPr id="16" name="Line 13"/>
          <p:cNvSpPr>
            <a:spLocks noChangeShapeType="1"/>
          </p:cNvSpPr>
          <p:nvPr/>
        </p:nvSpPr>
        <p:spPr bwMode="auto">
          <a:xfrm>
            <a:off x="2667000" y="2286000"/>
            <a:ext cx="1066800" cy="0"/>
          </a:xfrm>
          <a:prstGeom prst="line">
            <a:avLst/>
          </a:prstGeom>
          <a:noFill/>
          <a:ln w="25400">
            <a:solidFill>
              <a:schemeClr val="tx1"/>
            </a:solidFill>
            <a:round/>
            <a:headEnd type="stealth" w="med" len="lg"/>
            <a:tailEnd type="stealth" w="med" len="lg"/>
          </a:ln>
          <a:effectLst/>
        </p:spPr>
        <p:txBody>
          <a:bodyPr wrap="none" anchor="ctr">
            <a:prstTxWarp prst="textNoShape">
              <a:avLst/>
            </a:prstTxWarp>
          </a:bodyPr>
          <a:lstStyle/>
          <a:p>
            <a:endParaRPr lang="en-US">
              <a:solidFill>
                <a:srgbClr val="FC0128"/>
              </a:solidFill>
              <a:latin typeface="Calibri"/>
              <a:cs typeface="Calibri"/>
            </a:endParaRPr>
          </a:p>
        </p:txBody>
      </p:sp>
      <p:sp>
        <p:nvSpPr>
          <p:cNvPr id="17" name="Line 14"/>
          <p:cNvSpPr>
            <a:spLocks noChangeShapeType="1"/>
          </p:cNvSpPr>
          <p:nvPr/>
        </p:nvSpPr>
        <p:spPr bwMode="auto">
          <a:xfrm>
            <a:off x="5105400" y="1752600"/>
            <a:ext cx="1066800" cy="0"/>
          </a:xfrm>
          <a:prstGeom prst="line">
            <a:avLst/>
          </a:prstGeom>
          <a:noFill/>
          <a:ln w="25400">
            <a:solidFill>
              <a:schemeClr val="tx1"/>
            </a:solidFill>
            <a:round/>
            <a:headEnd type="none" w="sm" len="sm"/>
            <a:tailEnd type="stealth" w="med" len="lg"/>
          </a:ln>
          <a:effectLst/>
        </p:spPr>
        <p:txBody>
          <a:bodyPr wrap="none" anchor="ctr">
            <a:prstTxWarp prst="textNoShape">
              <a:avLst/>
            </a:prstTxWarp>
          </a:bodyPr>
          <a:lstStyle/>
          <a:p>
            <a:endParaRPr lang="en-US">
              <a:solidFill>
                <a:srgbClr val="FC0128"/>
              </a:solidFill>
              <a:latin typeface="Calibri"/>
              <a:cs typeface="Calibri"/>
            </a:endParaRPr>
          </a:p>
        </p:txBody>
      </p:sp>
      <p:sp>
        <p:nvSpPr>
          <p:cNvPr id="18" name="Line 15"/>
          <p:cNvSpPr>
            <a:spLocks noChangeShapeType="1"/>
          </p:cNvSpPr>
          <p:nvPr/>
        </p:nvSpPr>
        <p:spPr bwMode="auto">
          <a:xfrm>
            <a:off x="5105400" y="2286000"/>
            <a:ext cx="1066800" cy="0"/>
          </a:xfrm>
          <a:prstGeom prst="line">
            <a:avLst/>
          </a:prstGeom>
          <a:noFill/>
          <a:ln w="25400">
            <a:solidFill>
              <a:schemeClr val="tx1"/>
            </a:solidFill>
            <a:round/>
            <a:headEnd type="stealth" w="med" len="lg"/>
            <a:tailEnd type="stealth" w="med" len="lg"/>
          </a:ln>
          <a:effectLst/>
        </p:spPr>
        <p:txBody>
          <a:bodyPr wrap="none" anchor="ctr">
            <a:prstTxWarp prst="textNoShape">
              <a:avLst/>
            </a:prstTxWarp>
          </a:bodyPr>
          <a:lstStyle/>
          <a:p>
            <a:endParaRPr lang="en-US">
              <a:solidFill>
                <a:srgbClr val="FC0128"/>
              </a:solidFill>
              <a:latin typeface="Calibri"/>
              <a:cs typeface="Calibri"/>
            </a:endParaRPr>
          </a:p>
        </p:txBody>
      </p:sp>
      <p:sp>
        <p:nvSpPr>
          <p:cNvPr id="19" name="Rectangle 16"/>
          <p:cNvSpPr>
            <a:spLocks noChangeArrowheads="1"/>
          </p:cNvSpPr>
          <p:nvPr/>
        </p:nvSpPr>
        <p:spPr bwMode="auto">
          <a:xfrm>
            <a:off x="2727325" y="1370013"/>
            <a:ext cx="854401" cy="339196"/>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a:solidFill>
                  <a:srgbClr val="000000"/>
                </a:solidFill>
                <a:latin typeface="Calibri"/>
                <a:cs typeface="Calibri"/>
              </a:rPr>
              <a:t>Address</a:t>
            </a:r>
          </a:p>
        </p:txBody>
      </p:sp>
      <p:sp>
        <p:nvSpPr>
          <p:cNvPr id="20" name="Rectangle 17"/>
          <p:cNvSpPr>
            <a:spLocks noChangeArrowheads="1"/>
          </p:cNvSpPr>
          <p:nvPr/>
        </p:nvSpPr>
        <p:spPr bwMode="auto">
          <a:xfrm>
            <a:off x="5089525" y="1370013"/>
            <a:ext cx="854401" cy="339196"/>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a:solidFill>
                  <a:srgbClr val="000000"/>
                </a:solidFill>
                <a:latin typeface="Calibri"/>
                <a:cs typeface="Calibri"/>
              </a:rPr>
              <a:t>Address</a:t>
            </a:r>
          </a:p>
        </p:txBody>
      </p:sp>
      <p:sp>
        <p:nvSpPr>
          <p:cNvPr id="21" name="Rectangle 18"/>
          <p:cNvSpPr>
            <a:spLocks noChangeArrowheads="1"/>
          </p:cNvSpPr>
          <p:nvPr/>
        </p:nvSpPr>
        <p:spPr bwMode="auto">
          <a:xfrm>
            <a:off x="5318125" y="2284413"/>
            <a:ext cx="577482" cy="339196"/>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a:solidFill>
                  <a:srgbClr val="000000"/>
                </a:solidFill>
                <a:latin typeface="Calibri"/>
                <a:cs typeface="Calibri"/>
              </a:rPr>
              <a:t>Data</a:t>
            </a:r>
          </a:p>
        </p:txBody>
      </p:sp>
      <p:sp>
        <p:nvSpPr>
          <p:cNvPr id="22" name="Rectangle 19"/>
          <p:cNvSpPr>
            <a:spLocks noChangeArrowheads="1"/>
          </p:cNvSpPr>
          <p:nvPr/>
        </p:nvSpPr>
        <p:spPr bwMode="auto">
          <a:xfrm>
            <a:off x="2879725" y="2284413"/>
            <a:ext cx="577482" cy="339196"/>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a:solidFill>
                  <a:srgbClr val="000000"/>
                </a:solidFill>
                <a:latin typeface="Calibri"/>
                <a:cs typeface="Calibri"/>
              </a:rPr>
              <a:t>Data</a:t>
            </a:r>
          </a:p>
        </p:txBody>
      </p:sp>
      <p:sp>
        <p:nvSpPr>
          <p:cNvPr id="23" name="Rectangle 20"/>
          <p:cNvSpPr>
            <a:spLocks noChangeArrowheads="1"/>
          </p:cNvSpPr>
          <p:nvPr/>
        </p:nvSpPr>
        <p:spPr bwMode="auto">
          <a:xfrm>
            <a:off x="2298700" y="3822700"/>
            <a:ext cx="4165600" cy="2260600"/>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solidFill>
                <a:srgbClr val="FC0128"/>
              </a:solidFill>
              <a:latin typeface="Calibri"/>
              <a:cs typeface="Calibri"/>
            </a:endParaRPr>
          </a:p>
        </p:txBody>
      </p:sp>
      <p:sp>
        <p:nvSpPr>
          <p:cNvPr id="24" name="Line 21"/>
          <p:cNvSpPr>
            <a:spLocks noChangeShapeType="1"/>
          </p:cNvSpPr>
          <p:nvPr/>
        </p:nvSpPr>
        <p:spPr bwMode="auto">
          <a:xfrm>
            <a:off x="2286000" y="4191000"/>
            <a:ext cx="2743200" cy="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Calibri"/>
              <a:cs typeface="Calibri"/>
            </a:endParaRPr>
          </a:p>
        </p:txBody>
      </p:sp>
      <p:sp>
        <p:nvSpPr>
          <p:cNvPr id="25" name="Line 22"/>
          <p:cNvSpPr>
            <a:spLocks noChangeShapeType="1"/>
          </p:cNvSpPr>
          <p:nvPr/>
        </p:nvSpPr>
        <p:spPr bwMode="auto">
          <a:xfrm>
            <a:off x="2286000" y="4572000"/>
            <a:ext cx="2743200" cy="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Calibri"/>
              <a:cs typeface="Calibri"/>
            </a:endParaRPr>
          </a:p>
        </p:txBody>
      </p:sp>
      <p:sp>
        <p:nvSpPr>
          <p:cNvPr id="26" name="Line 23"/>
          <p:cNvSpPr>
            <a:spLocks noChangeShapeType="1"/>
          </p:cNvSpPr>
          <p:nvPr/>
        </p:nvSpPr>
        <p:spPr bwMode="auto">
          <a:xfrm>
            <a:off x="2286000" y="4953000"/>
            <a:ext cx="2743200" cy="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Calibri"/>
              <a:cs typeface="Calibri"/>
            </a:endParaRPr>
          </a:p>
        </p:txBody>
      </p:sp>
      <p:sp>
        <p:nvSpPr>
          <p:cNvPr id="27" name="Line 24"/>
          <p:cNvSpPr>
            <a:spLocks noChangeShapeType="1"/>
          </p:cNvSpPr>
          <p:nvPr/>
        </p:nvSpPr>
        <p:spPr bwMode="auto">
          <a:xfrm>
            <a:off x="2286000" y="5334000"/>
            <a:ext cx="2743200" cy="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Calibri"/>
              <a:cs typeface="Calibri"/>
            </a:endParaRPr>
          </a:p>
        </p:txBody>
      </p:sp>
      <p:sp>
        <p:nvSpPr>
          <p:cNvPr id="28" name="Line 25"/>
          <p:cNvSpPr>
            <a:spLocks noChangeShapeType="1"/>
          </p:cNvSpPr>
          <p:nvPr/>
        </p:nvSpPr>
        <p:spPr bwMode="auto">
          <a:xfrm>
            <a:off x="2286000" y="5715000"/>
            <a:ext cx="2743200" cy="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Calibri"/>
              <a:cs typeface="Calibri"/>
            </a:endParaRPr>
          </a:p>
        </p:txBody>
      </p:sp>
      <p:sp>
        <p:nvSpPr>
          <p:cNvPr id="29" name="Line 26"/>
          <p:cNvSpPr>
            <a:spLocks noChangeShapeType="1"/>
          </p:cNvSpPr>
          <p:nvPr/>
        </p:nvSpPr>
        <p:spPr bwMode="auto">
          <a:xfrm>
            <a:off x="5029200" y="3810000"/>
            <a:ext cx="0" cy="22860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Calibri"/>
              <a:cs typeface="Calibri"/>
            </a:endParaRPr>
          </a:p>
        </p:txBody>
      </p:sp>
      <p:sp>
        <p:nvSpPr>
          <p:cNvPr id="30" name="Line 27"/>
          <p:cNvSpPr>
            <a:spLocks noChangeShapeType="1"/>
          </p:cNvSpPr>
          <p:nvPr/>
        </p:nvSpPr>
        <p:spPr bwMode="auto">
          <a:xfrm>
            <a:off x="3200400" y="3810000"/>
            <a:ext cx="0" cy="2286000"/>
          </a:xfrm>
          <a:prstGeom prst="line">
            <a:avLst/>
          </a:prstGeom>
          <a:noFill/>
          <a:ln w="508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Calibri"/>
              <a:cs typeface="Calibri"/>
            </a:endParaRPr>
          </a:p>
        </p:txBody>
      </p:sp>
      <p:sp>
        <p:nvSpPr>
          <p:cNvPr id="31" name="Line 28"/>
          <p:cNvSpPr>
            <a:spLocks noChangeShapeType="1"/>
          </p:cNvSpPr>
          <p:nvPr/>
        </p:nvSpPr>
        <p:spPr bwMode="auto">
          <a:xfrm>
            <a:off x="3657600" y="3810000"/>
            <a:ext cx="0" cy="22860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Calibri"/>
              <a:cs typeface="Calibri"/>
            </a:endParaRPr>
          </a:p>
        </p:txBody>
      </p:sp>
      <p:sp>
        <p:nvSpPr>
          <p:cNvPr id="32" name="Line 29"/>
          <p:cNvSpPr>
            <a:spLocks noChangeShapeType="1"/>
          </p:cNvSpPr>
          <p:nvPr/>
        </p:nvSpPr>
        <p:spPr bwMode="auto">
          <a:xfrm>
            <a:off x="4114800" y="3810000"/>
            <a:ext cx="0" cy="22860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Calibri"/>
              <a:cs typeface="Calibri"/>
            </a:endParaRPr>
          </a:p>
        </p:txBody>
      </p:sp>
      <p:sp>
        <p:nvSpPr>
          <p:cNvPr id="33" name="Line 30"/>
          <p:cNvSpPr>
            <a:spLocks noChangeShapeType="1"/>
          </p:cNvSpPr>
          <p:nvPr/>
        </p:nvSpPr>
        <p:spPr bwMode="auto">
          <a:xfrm>
            <a:off x="4572000" y="3810000"/>
            <a:ext cx="0" cy="22860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Calibri"/>
              <a:cs typeface="Calibri"/>
            </a:endParaRPr>
          </a:p>
        </p:txBody>
      </p:sp>
      <p:sp>
        <p:nvSpPr>
          <p:cNvPr id="34" name="Line 31"/>
          <p:cNvSpPr>
            <a:spLocks noChangeShapeType="1"/>
          </p:cNvSpPr>
          <p:nvPr/>
        </p:nvSpPr>
        <p:spPr bwMode="auto">
          <a:xfrm>
            <a:off x="6019800" y="3810000"/>
            <a:ext cx="0" cy="22860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Calibri"/>
              <a:cs typeface="Calibri"/>
            </a:endParaRPr>
          </a:p>
        </p:txBody>
      </p:sp>
      <p:sp>
        <p:nvSpPr>
          <p:cNvPr id="35" name="Line 32"/>
          <p:cNvSpPr>
            <a:spLocks noChangeShapeType="1"/>
          </p:cNvSpPr>
          <p:nvPr/>
        </p:nvSpPr>
        <p:spPr bwMode="auto">
          <a:xfrm>
            <a:off x="6019800" y="4191000"/>
            <a:ext cx="457200" cy="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Calibri"/>
              <a:cs typeface="Calibri"/>
            </a:endParaRPr>
          </a:p>
        </p:txBody>
      </p:sp>
      <p:sp>
        <p:nvSpPr>
          <p:cNvPr id="36" name="Line 33"/>
          <p:cNvSpPr>
            <a:spLocks noChangeShapeType="1"/>
          </p:cNvSpPr>
          <p:nvPr/>
        </p:nvSpPr>
        <p:spPr bwMode="auto">
          <a:xfrm>
            <a:off x="6019800" y="4572000"/>
            <a:ext cx="457200" cy="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Calibri"/>
              <a:cs typeface="Calibri"/>
            </a:endParaRPr>
          </a:p>
        </p:txBody>
      </p:sp>
      <p:sp>
        <p:nvSpPr>
          <p:cNvPr id="37" name="Line 34"/>
          <p:cNvSpPr>
            <a:spLocks noChangeShapeType="1"/>
          </p:cNvSpPr>
          <p:nvPr/>
        </p:nvSpPr>
        <p:spPr bwMode="auto">
          <a:xfrm>
            <a:off x="6019800" y="4953000"/>
            <a:ext cx="457200" cy="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Calibri"/>
              <a:cs typeface="Calibri"/>
            </a:endParaRPr>
          </a:p>
        </p:txBody>
      </p:sp>
      <p:sp>
        <p:nvSpPr>
          <p:cNvPr id="38" name="Line 35"/>
          <p:cNvSpPr>
            <a:spLocks noChangeShapeType="1"/>
          </p:cNvSpPr>
          <p:nvPr/>
        </p:nvSpPr>
        <p:spPr bwMode="auto">
          <a:xfrm>
            <a:off x="6019800" y="5334000"/>
            <a:ext cx="457200" cy="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Calibri"/>
              <a:cs typeface="Calibri"/>
            </a:endParaRPr>
          </a:p>
        </p:txBody>
      </p:sp>
      <p:sp>
        <p:nvSpPr>
          <p:cNvPr id="39" name="Line 36"/>
          <p:cNvSpPr>
            <a:spLocks noChangeShapeType="1"/>
          </p:cNvSpPr>
          <p:nvPr/>
        </p:nvSpPr>
        <p:spPr bwMode="auto">
          <a:xfrm>
            <a:off x="6019800" y="5715000"/>
            <a:ext cx="457200" cy="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Calibri"/>
              <a:cs typeface="Calibri"/>
            </a:endParaRPr>
          </a:p>
        </p:txBody>
      </p:sp>
      <p:sp>
        <p:nvSpPr>
          <p:cNvPr id="40" name="Line 37"/>
          <p:cNvSpPr>
            <a:spLocks noChangeShapeType="1"/>
          </p:cNvSpPr>
          <p:nvPr/>
        </p:nvSpPr>
        <p:spPr bwMode="auto">
          <a:xfrm>
            <a:off x="5181600" y="4038600"/>
            <a:ext cx="609600" cy="0"/>
          </a:xfrm>
          <a:prstGeom prst="line">
            <a:avLst/>
          </a:prstGeom>
          <a:noFill/>
          <a:ln w="12700">
            <a:solidFill>
              <a:schemeClr val="tx1"/>
            </a:solidFill>
            <a:prstDash val="dash"/>
            <a:round/>
            <a:headEnd type="none" w="sm" len="sm"/>
            <a:tailEnd type="none" w="sm" len="sm"/>
          </a:ln>
          <a:effectLst/>
        </p:spPr>
        <p:txBody>
          <a:bodyPr wrap="none" anchor="ctr">
            <a:prstTxWarp prst="textNoShape">
              <a:avLst/>
            </a:prstTxWarp>
          </a:bodyPr>
          <a:lstStyle/>
          <a:p>
            <a:endParaRPr lang="en-US">
              <a:solidFill>
                <a:srgbClr val="FC0128"/>
              </a:solidFill>
              <a:latin typeface="Calibri"/>
              <a:cs typeface="Calibri"/>
            </a:endParaRPr>
          </a:p>
        </p:txBody>
      </p:sp>
      <p:sp>
        <p:nvSpPr>
          <p:cNvPr id="41" name="Line 38"/>
          <p:cNvSpPr>
            <a:spLocks noChangeShapeType="1"/>
          </p:cNvSpPr>
          <p:nvPr/>
        </p:nvSpPr>
        <p:spPr bwMode="auto">
          <a:xfrm>
            <a:off x="5181600" y="4343400"/>
            <a:ext cx="609600" cy="0"/>
          </a:xfrm>
          <a:prstGeom prst="line">
            <a:avLst/>
          </a:prstGeom>
          <a:noFill/>
          <a:ln w="12700">
            <a:solidFill>
              <a:schemeClr val="tx1"/>
            </a:solidFill>
            <a:prstDash val="dash"/>
            <a:round/>
            <a:headEnd type="none" w="sm" len="sm"/>
            <a:tailEnd type="none" w="sm" len="sm"/>
          </a:ln>
          <a:effectLst/>
        </p:spPr>
        <p:txBody>
          <a:bodyPr wrap="none" anchor="ctr">
            <a:prstTxWarp prst="textNoShape">
              <a:avLst/>
            </a:prstTxWarp>
          </a:bodyPr>
          <a:lstStyle/>
          <a:p>
            <a:endParaRPr lang="en-US">
              <a:solidFill>
                <a:srgbClr val="FC0128"/>
              </a:solidFill>
              <a:latin typeface="Calibri"/>
              <a:cs typeface="Calibri"/>
            </a:endParaRPr>
          </a:p>
        </p:txBody>
      </p:sp>
      <p:sp>
        <p:nvSpPr>
          <p:cNvPr id="42" name="Line 39"/>
          <p:cNvSpPr>
            <a:spLocks noChangeShapeType="1"/>
          </p:cNvSpPr>
          <p:nvPr/>
        </p:nvSpPr>
        <p:spPr bwMode="auto">
          <a:xfrm>
            <a:off x="5181600" y="5943600"/>
            <a:ext cx="609600" cy="0"/>
          </a:xfrm>
          <a:prstGeom prst="line">
            <a:avLst/>
          </a:prstGeom>
          <a:noFill/>
          <a:ln w="12700">
            <a:solidFill>
              <a:schemeClr val="accent1"/>
            </a:solidFill>
            <a:prstDash val="dash"/>
            <a:round/>
            <a:headEnd type="none" w="sm" len="sm"/>
            <a:tailEnd type="none" w="sm" len="sm"/>
          </a:ln>
          <a:effectLst/>
        </p:spPr>
        <p:txBody>
          <a:bodyPr wrap="none" anchor="ctr">
            <a:prstTxWarp prst="textNoShape">
              <a:avLst/>
            </a:prstTxWarp>
          </a:bodyPr>
          <a:lstStyle/>
          <a:p>
            <a:endParaRPr lang="en-US">
              <a:solidFill>
                <a:srgbClr val="FC0128"/>
              </a:solidFill>
              <a:latin typeface="Calibri"/>
              <a:cs typeface="Calibri"/>
            </a:endParaRPr>
          </a:p>
        </p:txBody>
      </p:sp>
      <p:sp>
        <p:nvSpPr>
          <p:cNvPr id="43" name="Oval 40"/>
          <p:cNvSpPr>
            <a:spLocks noChangeArrowheads="1"/>
          </p:cNvSpPr>
          <p:nvPr/>
        </p:nvSpPr>
        <p:spPr bwMode="auto">
          <a:xfrm>
            <a:off x="2824163" y="5503863"/>
            <a:ext cx="4025900" cy="749300"/>
          </a:xfrm>
          <a:prstGeom prst="ellipse">
            <a:avLst/>
          </a:prstGeom>
          <a:noFill/>
          <a:ln w="12700">
            <a:solidFill>
              <a:schemeClr val="hlink"/>
            </a:solidFill>
            <a:round/>
            <a:headEnd/>
            <a:tailEnd/>
          </a:ln>
          <a:effectLst/>
        </p:spPr>
        <p:txBody>
          <a:bodyPr wrap="none" anchor="ctr">
            <a:prstTxWarp prst="textNoShape">
              <a:avLst/>
            </a:prstTxWarp>
          </a:bodyPr>
          <a:lstStyle/>
          <a:p>
            <a:endParaRPr lang="en-US">
              <a:solidFill>
                <a:srgbClr val="FC0128"/>
              </a:solidFill>
              <a:latin typeface="Calibri"/>
              <a:cs typeface="Calibri"/>
            </a:endParaRPr>
          </a:p>
        </p:txBody>
      </p:sp>
      <p:sp>
        <p:nvSpPr>
          <p:cNvPr id="44" name="Rectangle 41"/>
          <p:cNvSpPr>
            <a:spLocks noChangeArrowheads="1"/>
          </p:cNvSpPr>
          <p:nvPr/>
        </p:nvSpPr>
        <p:spPr bwMode="auto">
          <a:xfrm>
            <a:off x="669925" y="4678363"/>
            <a:ext cx="1137481" cy="708528"/>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sz="2000">
                <a:solidFill>
                  <a:srgbClr val="000000"/>
                </a:solidFill>
                <a:latin typeface="Calibri"/>
                <a:cs typeface="Calibri"/>
              </a:rPr>
              <a:t>  Address</a:t>
            </a:r>
          </a:p>
          <a:p>
            <a:pPr>
              <a:spcBef>
                <a:spcPct val="0"/>
              </a:spcBef>
            </a:pPr>
            <a:r>
              <a:rPr lang="en-US" sz="2000">
                <a:solidFill>
                  <a:srgbClr val="000000"/>
                </a:solidFill>
                <a:latin typeface="Calibri"/>
                <a:cs typeface="Calibri"/>
              </a:rPr>
              <a:t>     Tag</a:t>
            </a:r>
          </a:p>
        </p:txBody>
      </p:sp>
      <p:sp>
        <p:nvSpPr>
          <p:cNvPr id="45" name="Line 42"/>
          <p:cNvSpPr>
            <a:spLocks noChangeShapeType="1"/>
          </p:cNvSpPr>
          <p:nvPr/>
        </p:nvSpPr>
        <p:spPr bwMode="auto">
          <a:xfrm flipH="1">
            <a:off x="2286000" y="2438400"/>
            <a:ext cx="1447800" cy="1371600"/>
          </a:xfrm>
          <a:prstGeom prst="line">
            <a:avLst/>
          </a:prstGeom>
          <a:noFill/>
          <a:ln w="12700">
            <a:solidFill>
              <a:schemeClr val="accent1"/>
            </a:solidFill>
            <a:prstDash val="sysDot"/>
            <a:round/>
            <a:headEnd type="none" w="sm" len="sm"/>
            <a:tailEnd type="none" w="sm" len="sm"/>
          </a:ln>
          <a:effectLst/>
        </p:spPr>
        <p:txBody>
          <a:bodyPr wrap="none" anchor="ctr">
            <a:prstTxWarp prst="textNoShape">
              <a:avLst/>
            </a:prstTxWarp>
          </a:bodyPr>
          <a:lstStyle/>
          <a:p>
            <a:endParaRPr lang="en-US">
              <a:solidFill>
                <a:srgbClr val="FC0128"/>
              </a:solidFill>
              <a:latin typeface="Calibri"/>
              <a:cs typeface="Calibri"/>
            </a:endParaRPr>
          </a:p>
        </p:txBody>
      </p:sp>
      <p:sp>
        <p:nvSpPr>
          <p:cNvPr id="46" name="Line 43"/>
          <p:cNvSpPr>
            <a:spLocks noChangeShapeType="1"/>
          </p:cNvSpPr>
          <p:nvPr/>
        </p:nvSpPr>
        <p:spPr bwMode="auto">
          <a:xfrm>
            <a:off x="5105400" y="2438400"/>
            <a:ext cx="1371600" cy="1371600"/>
          </a:xfrm>
          <a:prstGeom prst="line">
            <a:avLst/>
          </a:prstGeom>
          <a:noFill/>
          <a:ln w="12700">
            <a:solidFill>
              <a:schemeClr val="accent1"/>
            </a:solidFill>
            <a:prstDash val="sysDot"/>
            <a:round/>
            <a:headEnd type="none" w="sm" len="sm"/>
            <a:tailEnd type="none" w="sm" len="sm"/>
          </a:ln>
          <a:effectLst/>
        </p:spPr>
        <p:txBody>
          <a:bodyPr wrap="none" anchor="ctr">
            <a:prstTxWarp prst="textNoShape">
              <a:avLst/>
            </a:prstTxWarp>
          </a:bodyPr>
          <a:lstStyle/>
          <a:p>
            <a:endParaRPr lang="en-US">
              <a:solidFill>
                <a:srgbClr val="FC0128"/>
              </a:solidFill>
              <a:latin typeface="Calibri"/>
              <a:cs typeface="Calibri"/>
            </a:endParaRPr>
          </a:p>
        </p:txBody>
      </p:sp>
      <p:sp>
        <p:nvSpPr>
          <p:cNvPr id="47" name="Rectangle 44"/>
          <p:cNvSpPr>
            <a:spLocks noChangeArrowheads="1"/>
          </p:cNvSpPr>
          <p:nvPr/>
        </p:nvSpPr>
        <p:spPr bwMode="auto">
          <a:xfrm>
            <a:off x="6842125" y="5745163"/>
            <a:ext cx="1292020" cy="400752"/>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sz="2000">
                <a:solidFill>
                  <a:srgbClr val="000000"/>
                </a:solidFill>
                <a:latin typeface="Calibri"/>
                <a:cs typeface="Calibri"/>
              </a:rPr>
              <a:t>Data Block</a:t>
            </a:r>
          </a:p>
        </p:txBody>
      </p:sp>
      <p:sp>
        <p:nvSpPr>
          <p:cNvPr id="48" name="Rectangle 45"/>
          <p:cNvSpPr>
            <a:spLocks noChangeArrowheads="1"/>
          </p:cNvSpPr>
          <p:nvPr/>
        </p:nvSpPr>
        <p:spPr bwMode="auto">
          <a:xfrm>
            <a:off x="3184525" y="3819525"/>
            <a:ext cx="480901" cy="360741"/>
          </a:xfrm>
          <a:prstGeom prst="rect">
            <a:avLst/>
          </a:prstGeom>
          <a:noFill/>
          <a:ln w="9525">
            <a:noFill/>
            <a:miter lim="800000"/>
            <a:headEnd/>
            <a:tailEnd/>
          </a:ln>
          <a:effectLst/>
        </p:spPr>
        <p:txBody>
          <a:bodyPr wrap="none" lIns="92075" tIns="46038" rIns="92075" bIns="46038">
            <a:prstTxWarp prst="textNoShape">
              <a:avLst/>
            </a:prstTxWarp>
            <a:spAutoFit/>
          </a:bodyPr>
          <a:lstStyle/>
          <a:p>
            <a:pPr>
              <a:lnSpc>
                <a:spcPct val="70000"/>
              </a:lnSpc>
              <a:spcBef>
                <a:spcPct val="0"/>
              </a:spcBef>
            </a:pPr>
            <a:r>
              <a:rPr lang="en-US" sz="1200">
                <a:solidFill>
                  <a:srgbClr val="000000"/>
                </a:solidFill>
                <a:latin typeface="Calibri"/>
                <a:cs typeface="Calibri"/>
              </a:rPr>
              <a:t>Data</a:t>
            </a:r>
          </a:p>
          <a:p>
            <a:pPr>
              <a:lnSpc>
                <a:spcPct val="70000"/>
              </a:lnSpc>
              <a:spcBef>
                <a:spcPct val="0"/>
              </a:spcBef>
            </a:pPr>
            <a:r>
              <a:rPr lang="en-US" sz="1200">
                <a:solidFill>
                  <a:srgbClr val="000000"/>
                </a:solidFill>
                <a:latin typeface="Calibri"/>
                <a:cs typeface="Calibri"/>
              </a:rPr>
              <a:t>Byte</a:t>
            </a:r>
          </a:p>
        </p:txBody>
      </p:sp>
      <p:sp>
        <p:nvSpPr>
          <p:cNvPr id="49" name="Rectangle 46"/>
          <p:cNvSpPr>
            <a:spLocks noChangeArrowheads="1"/>
          </p:cNvSpPr>
          <p:nvPr/>
        </p:nvSpPr>
        <p:spPr bwMode="auto">
          <a:xfrm>
            <a:off x="3641725" y="3819525"/>
            <a:ext cx="480901" cy="360741"/>
          </a:xfrm>
          <a:prstGeom prst="rect">
            <a:avLst/>
          </a:prstGeom>
          <a:noFill/>
          <a:ln w="9525">
            <a:noFill/>
            <a:miter lim="800000"/>
            <a:headEnd/>
            <a:tailEnd/>
          </a:ln>
          <a:effectLst/>
        </p:spPr>
        <p:txBody>
          <a:bodyPr wrap="none" lIns="92075" tIns="46038" rIns="92075" bIns="46038">
            <a:prstTxWarp prst="textNoShape">
              <a:avLst/>
            </a:prstTxWarp>
            <a:spAutoFit/>
          </a:bodyPr>
          <a:lstStyle/>
          <a:p>
            <a:pPr>
              <a:lnSpc>
                <a:spcPct val="70000"/>
              </a:lnSpc>
              <a:spcBef>
                <a:spcPct val="0"/>
              </a:spcBef>
            </a:pPr>
            <a:r>
              <a:rPr lang="en-US" sz="1200">
                <a:solidFill>
                  <a:srgbClr val="000000"/>
                </a:solidFill>
                <a:latin typeface="Calibri"/>
                <a:cs typeface="Calibri"/>
              </a:rPr>
              <a:t>Data</a:t>
            </a:r>
          </a:p>
          <a:p>
            <a:pPr>
              <a:lnSpc>
                <a:spcPct val="70000"/>
              </a:lnSpc>
              <a:spcBef>
                <a:spcPct val="0"/>
              </a:spcBef>
            </a:pPr>
            <a:r>
              <a:rPr lang="en-US" sz="1200">
                <a:solidFill>
                  <a:srgbClr val="000000"/>
                </a:solidFill>
                <a:latin typeface="Calibri"/>
                <a:cs typeface="Calibri"/>
              </a:rPr>
              <a:t>Byte</a:t>
            </a:r>
          </a:p>
        </p:txBody>
      </p:sp>
      <p:sp>
        <p:nvSpPr>
          <p:cNvPr id="50" name="Rectangle 47"/>
          <p:cNvSpPr>
            <a:spLocks noChangeArrowheads="1"/>
          </p:cNvSpPr>
          <p:nvPr/>
        </p:nvSpPr>
        <p:spPr bwMode="auto">
          <a:xfrm>
            <a:off x="3184525" y="4200525"/>
            <a:ext cx="480901" cy="360741"/>
          </a:xfrm>
          <a:prstGeom prst="rect">
            <a:avLst/>
          </a:prstGeom>
          <a:noFill/>
          <a:ln w="9525">
            <a:noFill/>
            <a:miter lim="800000"/>
            <a:headEnd/>
            <a:tailEnd/>
          </a:ln>
          <a:effectLst/>
        </p:spPr>
        <p:txBody>
          <a:bodyPr wrap="none" lIns="92075" tIns="46038" rIns="92075" bIns="46038">
            <a:prstTxWarp prst="textNoShape">
              <a:avLst/>
            </a:prstTxWarp>
            <a:spAutoFit/>
          </a:bodyPr>
          <a:lstStyle/>
          <a:p>
            <a:pPr>
              <a:lnSpc>
                <a:spcPct val="70000"/>
              </a:lnSpc>
              <a:spcBef>
                <a:spcPct val="0"/>
              </a:spcBef>
            </a:pPr>
            <a:r>
              <a:rPr lang="en-US" sz="1200">
                <a:solidFill>
                  <a:srgbClr val="000000"/>
                </a:solidFill>
                <a:latin typeface="Calibri"/>
                <a:cs typeface="Calibri"/>
              </a:rPr>
              <a:t>Data</a:t>
            </a:r>
          </a:p>
          <a:p>
            <a:pPr>
              <a:lnSpc>
                <a:spcPct val="70000"/>
              </a:lnSpc>
              <a:spcBef>
                <a:spcPct val="0"/>
              </a:spcBef>
            </a:pPr>
            <a:r>
              <a:rPr lang="en-US" sz="1200">
                <a:solidFill>
                  <a:srgbClr val="000000"/>
                </a:solidFill>
                <a:latin typeface="Calibri"/>
                <a:cs typeface="Calibri"/>
              </a:rPr>
              <a:t>Byte</a:t>
            </a:r>
          </a:p>
        </p:txBody>
      </p:sp>
      <p:sp>
        <p:nvSpPr>
          <p:cNvPr id="51" name="Rectangle 48"/>
          <p:cNvSpPr>
            <a:spLocks noChangeArrowheads="1"/>
          </p:cNvSpPr>
          <p:nvPr/>
        </p:nvSpPr>
        <p:spPr bwMode="auto">
          <a:xfrm>
            <a:off x="7223125" y="3840163"/>
            <a:ext cx="615002" cy="400752"/>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sz="2000">
                <a:solidFill>
                  <a:srgbClr val="000000"/>
                </a:solidFill>
                <a:latin typeface="Calibri"/>
                <a:cs typeface="Calibri"/>
              </a:rPr>
              <a:t>Line</a:t>
            </a:r>
          </a:p>
        </p:txBody>
      </p:sp>
      <p:sp>
        <p:nvSpPr>
          <p:cNvPr id="52" name="Rectangle 49"/>
          <p:cNvSpPr>
            <a:spLocks noChangeArrowheads="1"/>
          </p:cNvSpPr>
          <p:nvPr/>
        </p:nvSpPr>
        <p:spPr bwMode="auto">
          <a:xfrm>
            <a:off x="2552700" y="3884613"/>
            <a:ext cx="497933" cy="339196"/>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dirty="0">
                <a:solidFill>
                  <a:srgbClr val="000000"/>
                </a:solidFill>
                <a:latin typeface="Calibri"/>
                <a:cs typeface="Calibri"/>
              </a:rPr>
              <a:t>100</a:t>
            </a:r>
          </a:p>
        </p:txBody>
      </p:sp>
      <p:sp>
        <p:nvSpPr>
          <p:cNvPr id="53" name="Rectangle 50"/>
          <p:cNvSpPr>
            <a:spLocks noChangeArrowheads="1"/>
          </p:cNvSpPr>
          <p:nvPr/>
        </p:nvSpPr>
        <p:spPr bwMode="auto">
          <a:xfrm>
            <a:off x="2552700" y="4265613"/>
            <a:ext cx="497933" cy="339196"/>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dirty="0">
                <a:solidFill>
                  <a:srgbClr val="000000"/>
                </a:solidFill>
                <a:latin typeface="Calibri"/>
                <a:cs typeface="Calibri"/>
              </a:rPr>
              <a:t>304</a:t>
            </a:r>
          </a:p>
        </p:txBody>
      </p:sp>
      <p:sp>
        <p:nvSpPr>
          <p:cNvPr id="54" name="Rectangle 51"/>
          <p:cNvSpPr>
            <a:spLocks noChangeArrowheads="1"/>
          </p:cNvSpPr>
          <p:nvPr/>
        </p:nvSpPr>
        <p:spPr bwMode="auto">
          <a:xfrm>
            <a:off x="2438400" y="4648200"/>
            <a:ext cx="601928" cy="339196"/>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dirty="0">
                <a:solidFill>
                  <a:srgbClr val="000000"/>
                </a:solidFill>
                <a:latin typeface="Calibri"/>
                <a:cs typeface="Calibri"/>
              </a:rPr>
              <a:t>6848</a:t>
            </a:r>
          </a:p>
        </p:txBody>
      </p:sp>
      <p:sp>
        <p:nvSpPr>
          <p:cNvPr id="55" name="Line 52"/>
          <p:cNvSpPr>
            <a:spLocks noChangeShapeType="1"/>
          </p:cNvSpPr>
          <p:nvPr/>
        </p:nvSpPr>
        <p:spPr bwMode="auto">
          <a:xfrm flipH="1">
            <a:off x="6705600" y="4038600"/>
            <a:ext cx="533400" cy="0"/>
          </a:xfrm>
          <a:prstGeom prst="line">
            <a:avLst/>
          </a:prstGeom>
          <a:noFill/>
          <a:ln w="25400">
            <a:solidFill>
              <a:schemeClr val="hlink"/>
            </a:solidFill>
            <a:round/>
            <a:headEnd type="stealth" w="med" len="med"/>
            <a:tailEnd type="none" w="sm" len="sm"/>
          </a:ln>
          <a:effectLst/>
        </p:spPr>
        <p:txBody>
          <a:bodyPr wrap="none" anchor="ctr">
            <a:prstTxWarp prst="textNoShape">
              <a:avLst/>
            </a:prstTxWarp>
          </a:bodyPr>
          <a:lstStyle/>
          <a:p>
            <a:endParaRPr lang="en-US">
              <a:solidFill>
                <a:srgbClr val="FC0128"/>
              </a:solidFill>
              <a:latin typeface="Calibri"/>
              <a:cs typeface="Calibri"/>
            </a:endParaRPr>
          </a:p>
        </p:txBody>
      </p:sp>
      <p:sp>
        <p:nvSpPr>
          <p:cNvPr id="56" name="Arc 53"/>
          <p:cNvSpPr>
            <a:spLocks/>
          </p:cNvSpPr>
          <p:nvPr/>
        </p:nvSpPr>
        <p:spPr bwMode="auto">
          <a:xfrm>
            <a:off x="6553200" y="3810000"/>
            <a:ext cx="153988" cy="381000"/>
          </a:xfrm>
          <a:custGeom>
            <a:avLst/>
            <a:gdLst>
              <a:gd name="G0" fmla="+- 224 0 0"/>
              <a:gd name="G1" fmla="+- 21600 0 0"/>
              <a:gd name="G2" fmla="+- 21600 0 0"/>
              <a:gd name="T0" fmla="*/ 0 w 21824"/>
              <a:gd name="T1" fmla="*/ 1 h 43103"/>
              <a:gd name="T2" fmla="*/ 2265 w 21824"/>
              <a:gd name="T3" fmla="*/ 43103 h 43103"/>
              <a:gd name="T4" fmla="*/ 224 w 21824"/>
              <a:gd name="T5" fmla="*/ 21600 h 43103"/>
            </a:gdLst>
            <a:ahLst/>
            <a:cxnLst>
              <a:cxn ang="0">
                <a:pos x="T0" y="T1"/>
              </a:cxn>
              <a:cxn ang="0">
                <a:pos x="T2" y="T3"/>
              </a:cxn>
              <a:cxn ang="0">
                <a:pos x="T4" y="T5"/>
              </a:cxn>
            </a:cxnLst>
            <a:rect l="0" t="0" r="r" b="b"/>
            <a:pathLst>
              <a:path w="21824" h="43103" fill="none" extrusionOk="0">
                <a:moveTo>
                  <a:pt x="0" y="1"/>
                </a:moveTo>
                <a:cubicBezTo>
                  <a:pt x="74" y="0"/>
                  <a:pt x="149" y="-1"/>
                  <a:pt x="224" y="-1"/>
                </a:cubicBezTo>
                <a:cubicBezTo>
                  <a:pt x="12153" y="0"/>
                  <a:pt x="21824" y="9670"/>
                  <a:pt x="21824" y="21600"/>
                </a:cubicBezTo>
                <a:cubicBezTo>
                  <a:pt x="21824" y="32738"/>
                  <a:pt x="13353" y="42050"/>
                  <a:pt x="2265" y="43103"/>
                </a:cubicBezTo>
              </a:path>
              <a:path w="21824" h="43103" stroke="0" extrusionOk="0">
                <a:moveTo>
                  <a:pt x="0" y="1"/>
                </a:moveTo>
                <a:cubicBezTo>
                  <a:pt x="74" y="0"/>
                  <a:pt x="149" y="-1"/>
                  <a:pt x="224" y="-1"/>
                </a:cubicBezTo>
                <a:cubicBezTo>
                  <a:pt x="12153" y="0"/>
                  <a:pt x="21824" y="9670"/>
                  <a:pt x="21824" y="21600"/>
                </a:cubicBezTo>
                <a:cubicBezTo>
                  <a:pt x="21824" y="32738"/>
                  <a:pt x="13353" y="42050"/>
                  <a:pt x="2265" y="43103"/>
                </a:cubicBezTo>
                <a:lnTo>
                  <a:pt x="224" y="21600"/>
                </a:lnTo>
                <a:close/>
              </a:path>
            </a:pathLst>
          </a:custGeom>
          <a:noFill/>
          <a:ln w="12700" cap="rnd">
            <a:solidFill>
              <a:schemeClr val="hlink"/>
            </a:solidFill>
            <a:round/>
            <a:headEnd type="none" w="sm" len="sm"/>
            <a:tailEnd type="none" w="sm" len="sm"/>
          </a:ln>
          <a:effectLst/>
        </p:spPr>
        <p:txBody>
          <a:bodyPr wrap="none" anchor="ctr">
            <a:prstTxWarp prst="textNoShape">
              <a:avLst/>
            </a:prstTxWarp>
          </a:bodyPr>
          <a:lstStyle/>
          <a:p>
            <a:endParaRPr lang="en-US">
              <a:solidFill>
                <a:srgbClr val="FC0128"/>
              </a:solidFill>
              <a:latin typeface="Calibri"/>
              <a:cs typeface="Calibri"/>
            </a:endParaRPr>
          </a:p>
        </p:txBody>
      </p:sp>
      <p:sp>
        <p:nvSpPr>
          <p:cNvPr id="57" name="Rectangle 54"/>
          <p:cNvSpPr>
            <a:spLocks noChangeArrowheads="1"/>
          </p:cNvSpPr>
          <p:nvPr/>
        </p:nvSpPr>
        <p:spPr bwMode="auto">
          <a:xfrm>
            <a:off x="1752600" y="2819400"/>
            <a:ext cx="1396804" cy="845489"/>
          </a:xfrm>
          <a:prstGeom prst="rect">
            <a:avLst/>
          </a:prstGeom>
          <a:noFill/>
          <a:ln w="9525">
            <a:noFill/>
            <a:miter lim="800000"/>
            <a:headEnd/>
            <a:tailEnd/>
          </a:ln>
          <a:effectLst/>
        </p:spPr>
        <p:txBody>
          <a:bodyPr wrap="none" lIns="92075" tIns="46038" rIns="92075" bIns="46038">
            <a:prstTxWarp prst="textNoShape">
              <a:avLst/>
            </a:prstTxWarp>
            <a:spAutoFit/>
          </a:bodyPr>
          <a:lstStyle/>
          <a:p>
            <a:pPr>
              <a:lnSpc>
                <a:spcPct val="90000"/>
              </a:lnSpc>
              <a:spcBef>
                <a:spcPct val="0"/>
              </a:spcBef>
            </a:pPr>
            <a:r>
              <a:rPr lang="en-US" sz="1800">
                <a:solidFill>
                  <a:srgbClr val="000000"/>
                </a:solidFill>
                <a:latin typeface="Calibri"/>
                <a:cs typeface="Calibri"/>
              </a:rPr>
              <a:t>copy of main</a:t>
            </a:r>
          </a:p>
          <a:p>
            <a:pPr>
              <a:lnSpc>
                <a:spcPct val="90000"/>
              </a:lnSpc>
              <a:spcBef>
                <a:spcPct val="0"/>
              </a:spcBef>
            </a:pPr>
            <a:r>
              <a:rPr lang="en-US" sz="1800">
                <a:solidFill>
                  <a:srgbClr val="000000"/>
                </a:solidFill>
                <a:latin typeface="Calibri"/>
                <a:cs typeface="Calibri"/>
              </a:rPr>
              <a:t>memory</a:t>
            </a:r>
          </a:p>
          <a:p>
            <a:pPr>
              <a:lnSpc>
                <a:spcPct val="90000"/>
              </a:lnSpc>
              <a:spcBef>
                <a:spcPct val="0"/>
              </a:spcBef>
            </a:pPr>
            <a:r>
              <a:rPr lang="en-US" sz="1800">
                <a:solidFill>
                  <a:srgbClr val="000000"/>
                </a:solidFill>
                <a:latin typeface="Calibri"/>
                <a:cs typeface="Calibri"/>
              </a:rPr>
              <a:t>location 100</a:t>
            </a:r>
          </a:p>
        </p:txBody>
      </p:sp>
      <p:sp>
        <p:nvSpPr>
          <p:cNvPr id="58" name="Rectangle 55"/>
          <p:cNvSpPr>
            <a:spLocks noChangeArrowheads="1"/>
          </p:cNvSpPr>
          <p:nvPr/>
        </p:nvSpPr>
        <p:spPr bwMode="auto">
          <a:xfrm>
            <a:off x="4343400" y="2819400"/>
            <a:ext cx="1396804" cy="845489"/>
          </a:xfrm>
          <a:prstGeom prst="rect">
            <a:avLst/>
          </a:prstGeom>
          <a:noFill/>
          <a:ln w="9525">
            <a:noFill/>
            <a:miter lim="800000"/>
            <a:headEnd/>
            <a:tailEnd/>
          </a:ln>
          <a:effectLst/>
        </p:spPr>
        <p:txBody>
          <a:bodyPr wrap="none" lIns="92075" tIns="46038" rIns="92075" bIns="46038">
            <a:prstTxWarp prst="textNoShape">
              <a:avLst/>
            </a:prstTxWarp>
            <a:spAutoFit/>
          </a:bodyPr>
          <a:lstStyle/>
          <a:p>
            <a:pPr>
              <a:lnSpc>
                <a:spcPct val="90000"/>
              </a:lnSpc>
              <a:spcBef>
                <a:spcPct val="0"/>
              </a:spcBef>
            </a:pPr>
            <a:r>
              <a:rPr lang="en-US" sz="1800">
                <a:solidFill>
                  <a:srgbClr val="000000"/>
                </a:solidFill>
                <a:latin typeface="Calibri"/>
                <a:cs typeface="Calibri"/>
              </a:rPr>
              <a:t>copy of main</a:t>
            </a:r>
          </a:p>
          <a:p>
            <a:pPr>
              <a:lnSpc>
                <a:spcPct val="90000"/>
              </a:lnSpc>
              <a:spcBef>
                <a:spcPct val="0"/>
              </a:spcBef>
            </a:pPr>
            <a:r>
              <a:rPr lang="en-US" sz="1800">
                <a:solidFill>
                  <a:srgbClr val="000000"/>
                </a:solidFill>
                <a:latin typeface="Calibri"/>
                <a:cs typeface="Calibri"/>
              </a:rPr>
              <a:t>memory</a:t>
            </a:r>
          </a:p>
          <a:p>
            <a:pPr>
              <a:lnSpc>
                <a:spcPct val="90000"/>
              </a:lnSpc>
              <a:spcBef>
                <a:spcPct val="0"/>
              </a:spcBef>
            </a:pPr>
            <a:r>
              <a:rPr lang="en-US" sz="1800">
                <a:solidFill>
                  <a:srgbClr val="000000"/>
                </a:solidFill>
                <a:latin typeface="Calibri"/>
                <a:cs typeface="Calibri"/>
              </a:rPr>
              <a:t>location 101</a:t>
            </a:r>
          </a:p>
        </p:txBody>
      </p:sp>
      <p:sp>
        <p:nvSpPr>
          <p:cNvPr id="59" name="Rectangle 56"/>
          <p:cNvSpPr>
            <a:spLocks noChangeArrowheads="1"/>
          </p:cNvSpPr>
          <p:nvPr/>
        </p:nvSpPr>
        <p:spPr bwMode="auto">
          <a:xfrm>
            <a:off x="2481262" y="4994275"/>
            <a:ext cx="544320" cy="339196"/>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dirty="0">
                <a:solidFill>
                  <a:srgbClr val="000000"/>
                </a:solidFill>
                <a:latin typeface="Calibri"/>
                <a:cs typeface="Calibri"/>
              </a:rPr>
              <a:t> 416</a:t>
            </a:r>
          </a:p>
        </p:txBody>
      </p:sp>
    </p:spTree>
    <p:extLst>
      <p:ext uri="{BB962C8B-B14F-4D97-AF65-F5344CB8AC3E}">
        <p14:creationId xmlns:p14="http://schemas.microsoft.com/office/powerpoint/2010/main" val="41882045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36</a:t>
            </a:fld>
            <a:endParaRPr lang="en-US" altLang="en-US"/>
          </a:p>
        </p:txBody>
      </p:sp>
      <p:sp>
        <p:nvSpPr>
          <p:cNvPr id="45059" name="Text Box 2"/>
          <p:cNvSpPr txBox="1">
            <a:spLocks noChangeArrowheads="1"/>
          </p:cNvSpPr>
          <p:nvPr/>
        </p:nvSpPr>
        <p:spPr bwMode="auto">
          <a:xfrm>
            <a:off x="441324" y="396875"/>
            <a:ext cx="70389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Cache Terminology</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1" name="Text Box 4"/>
          <p:cNvSpPr txBox="1">
            <a:spLocks noChangeArrowheads="1"/>
          </p:cNvSpPr>
          <p:nvPr/>
        </p:nvSpPr>
        <p:spPr bwMode="auto">
          <a:xfrm>
            <a:off x="381001" y="1243694"/>
            <a:ext cx="8270239"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
                <a:srgbClr val="CC0000"/>
              </a:buClr>
            </a:pPr>
            <a:r>
              <a:rPr lang="en-US" altLang="en-US" sz="2400" dirty="0">
                <a:latin typeface="Arial" panose="020B0604020202020204" pitchFamily="34" charset="0"/>
              </a:rPr>
              <a:t> </a:t>
            </a:r>
            <a:r>
              <a:rPr lang="en-US" altLang="en-US" sz="2400" b="1" dirty="0">
                <a:solidFill>
                  <a:srgbClr val="FF0000"/>
                </a:solidFill>
                <a:latin typeface="Arial" panose="020B0604020202020204" pitchFamily="34" charset="0"/>
              </a:rPr>
              <a:t>hit</a:t>
            </a:r>
            <a:r>
              <a:rPr lang="en-US" altLang="en-US" sz="2400" dirty="0">
                <a:latin typeface="Arial" panose="020B0604020202020204" pitchFamily="34" charset="0"/>
              </a:rPr>
              <a:t>: data appears in some block</a:t>
            </a:r>
          </a:p>
          <a:p>
            <a:pPr lvl="1">
              <a:spcBef>
                <a:spcPct val="0"/>
              </a:spcBef>
              <a:buClr>
                <a:srgbClr val="CC0000"/>
              </a:buClr>
            </a:pPr>
            <a:r>
              <a:rPr lang="en-US" altLang="en-US" sz="2000" b="1" dirty="0">
                <a:solidFill>
                  <a:srgbClr val="FF0000"/>
                </a:solidFill>
                <a:latin typeface="Arial" panose="020B0604020202020204" pitchFamily="34" charset="0"/>
              </a:rPr>
              <a:t>hit rate</a:t>
            </a:r>
            <a:r>
              <a:rPr lang="en-US" altLang="en-US" sz="2000" dirty="0">
                <a:latin typeface="Arial" panose="020B0604020202020204" pitchFamily="34" charset="0"/>
              </a:rPr>
              <a:t>: the fraction of accesses found in the level</a:t>
            </a:r>
          </a:p>
          <a:p>
            <a:pPr lvl="1">
              <a:spcBef>
                <a:spcPct val="0"/>
              </a:spcBef>
              <a:buClr>
                <a:srgbClr val="CC0000"/>
              </a:buClr>
            </a:pPr>
            <a:r>
              <a:rPr lang="en-US" altLang="en-US" sz="2000" b="1" dirty="0">
                <a:solidFill>
                  <a:srgbClr val="FF0000"/>
                </a:solidFill>
                <a:latin typeface="Arial" panose="020B0604020202020204" pitchFamily="34" charset="0"/>
              </a:rPr>
              <a:t>hit time</a:t>
            </a:r>
            <a:r>
              <a:rPr lang="en-US" altLang="en-US" sz="2000" dirty="0">
                <a:latin typeface="Arial" panose="020B0604020202020204" pitchFamily="34" charset="0"/>
              </a:rPr>
              <a:t>: time to access the level (consists of RAM access time + time to determine hit)</a:t>
            </a:r>
          </a:p>
          <a:p>
            <a:pPr>
              <a:spcBef>
                <a:spcPct val="0"/>
              </a:spcBef>
              <a:buClr>
                <a:srgbClr val="CC0000"/>
              </a:buClr>
            </a:pPr>
            <a:endParaRPr lang="en-US" altLang="en-US" sz="2400" dirty="0">
              <a:latin typeface="Arial" panose="020B0604020202020204" pitchFamily="34" charset="0"/>
            </a:endParaRPr>
          </a:p>
          <a:p>
            <a:pPr>
              <a:spcBef>
                <a:spcPct val="0"/>
              </a:spcBef>
              <a:buClr>
                <a:srgbClr val="CC0000"/>
              </a:buClr>
            </a:pPr>
            <a:r>
              <a:rPr lang="en-US" altLang="en-US" sz="2400" dirty="0">
                <a:latin typeface="Arial" panose="020B0604020202020204" pitchFamily="34" charset="0"/>
              </a:rPr>
              <a:t> </a:t>
            </a:r>
            <a:r>
              <a:rPr lang="en-US" altLang="en-US" sz="2400" b="1" dirty="0">
                <a:solidFill>
                  <a:srgbClr val="FF0000"/>
                </a:solidFill>
                <a:latin typeface="Arial" panose="020B0604020202020204" pitchFamily="34" charset="0"/>
              </a:rPr>
              <a:t>miss</a:t>
            </a:r>
            <a:r>
              <a:rPr lang="en-US" altLang="en-US" sz="2400" dirty="0">
                <a:latin typeface="Arial" panose="020B0604020202020204" pitchFamily="34" charset="0"/>
              </a:rPr>
              <a:t>: data needs to be retrieved from a block in the lower level (e.g., block Y)</a:t>
            </a:r>
          </a:p>
          <a:p>
            <a:pPr lvl="1">
              <a:spcBef>
                <a:spcPct val="0"/>
              </a:spcBef>
              <a:buClr>
                <a:srgbClr val="CC0000"/>
              </a:buClr>
            </a:pPr>
            <a:r>
              <a:rPr lang="en-US" altLang="en-US" sz="2000" b="1" dirty="0">
                <a:solidFill>
                  <a:srgbClr val="FF0000"/>
                </a:solidFill>
                <a:latin typeface="Arial" panose="020B0604020202020204" pitchFamily="34" charset="0"/>
              </a:rPr>
              <a:t>miss rate  </a:t>
            </a:r>
            <a:r>
              <a:rPr lang="en-US" altLang="en-US" sz="2000" dirty="0">
                <a:latin typeface="Arial" panose="020B0604020202020204" pitchFamily="34" charset="0"/>
              </a:rPr>
              <a:t>= 1 - (hit rate)</a:t>
            </a:r>
          </a:p>
          <a:p>
            <a:pPr lvl="1">
              <a:spcBef>
                <a:spcPct val="0"/>
              </a:spcBef>
              <a:buClr>
                <a:srgbClr val="CC0000"/>
              </a:buClr>
            </a:pPr>
            <a:r>
              <a:rPr lang="en-US" altLang="en-US" sz="2000" b="1" dirty="0">
                <a:solidFill>
                  <a:srgbClr val="FF0000"/>
                </a:solidFill>
                <a:latin typeface="Arial" panose="020B0604020202020204" pitchFamily="34" charset="0"/>
              </a:rPr>
              <a:t>miss penalty</a:t>
            </a:r>
            <a:r>
              <a:rPr lang="en-US" altLang="en-US" sz="2000" dirty="0">
                <a:latin typeface="Arial" panose="020B0604020202020204" pitchFamily="34" charset="0"/>
              </a:rPr>
              <a:t>: time to replace a block in the upper level + time to deliver the  block to the processor</a:t>
            </a:r>
          </a:p>
          <a:p>
            <a:pPr>
              <a:spcBef>
                <a:spcPct val="0"/>
              </a:spcBef>
              <a:buClr>
                <a:srgbClr val="CC0000"/>
              </a:buClr>
            </a:pPr>
            <a:endParaRPr lang="en-US" altLang="en-US" sz="2400" dirty="0">
              <a:latin typeface="Arial" panose="020B0604020202020204" pitchFamily="34" charset="0"/>
            </a:endParaRPr>
          </a:p>
          <a:p>
            <a:pPr>
              <a:spcBef>
                <a:spcPct val="0"/>
              </a:spcBef>
              <a:buClr>
                <a:srgbClr val="CC0000"/>
              </a:buClr>
            </a:pPr>
            <a:r>
              <a:rPr lang="en-US" altLang="en-US" sz="2400" dirty="0">
                <a:latin typeface="Arial" panose="020B0604020202020204" pitchFamily="34" charset="0"/>
              </a:rPr>
              <a:t> hit time &lt;&lt; miss penalty</a:t>
            </a:r>
          </a:p>
          <a:p>
            <a:pPr>
              <a:spcBef>
                <a:spcPct val="0"/>
              </a:spcBef>
              <a:buClr>
                <a:srgbClr val="CC0000"/>
              </a:buClr>
            </a:pPr>
            <a:endParaRPr lang="en-US" altLang="en-US" sz="2400" dirty="0">
              <a:latin typeface="Arial" panose="020B0604020202020204" pitchFamily="34" charset="0"/>
            </a:endParaRPr>
          </a:p>
          <a:p>
            <a:pPr>
              <a:spcBef>
                <a:spcPct val="0"/>
              </a:spcBef>
              <a:buClr>
                <a:srgbClr val="CC0000"/>
              </a:buClr>
            </a:pPr>
            <a:r>
              <a:rPr lang="en-US" altLang="en-US" sz="2400" dirty="0">
                <a:latin typeface="Arial" panose="020B0604020202020204" pitchFamily="34" charset="0"/>
              </a:rPr>
              <a:t> Abbreviation: “$” = cache (a Berkeley innovation!)</a:t>
            </a:r>
          </a:p>
          <a:p>
            <a:pPr>
              <a:spcBef>
                <a:spcPct val="0"/>
              </a:spcBef>
              <a:buClr>
                <a:srgbClr val="CC0000"/>
              </a:buClr>
            </a:pPr>
            <a:endParaRPr lang="en-US" altLang="en-US" sz="2400" dirty="0">
              <a:latin typeface="Arial" panose="020B0604020202020204" pitchFamily="34" charset="0"/>
            </a:endParaRPr>
          </a:p>
        </p:txBody>
      </p:sp>
    </p:spTree>
    <p:extLst>
      <p:ext uri="{BB962C8B-B14F-4D97-AF65-F5344CB8AC3E}">
        <p14:creationId xmlns:p14="http://schemas.microsoft.com/office/powerpoint/2010/main" val="9305697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37</a:t>
            </a:fld>
            <a:endParaRPr lang="en-US" altLang="en-US"/>
          </a:p>
        </p:txBody>
      </p:sp>
      <p:sp>
        <p:nvSpPr>
          <p:cNvPr id="45059" name="Text Box 2"/>
          <p:cNvSpPr txBox="1">
            <a:spLocks noChangeArrowheads="1"/>
          </p:cNvSpPr>
          <p:nvPr/>
        </p:nvSpPr>
        <p:spPr bwMode="auto">
          <a:xfrm>
            <a:off x="441324" y="396875"/>
            <a:ext cx="776795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Average Memory Access Time (AMAT)</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1" name="Text Box 4"/>
          <p:cNvSpPr txBox="1">
            <a:spLocks noChangeArrowheads="1"/>
          </p:cNvSpPr>
          <p:nvPr/>
        </p:nvSpPr>
        <p:spPr bwMode="auto">
          <a:xfrm>
            <a:off x="381001" y="1243694"/>
            <a:ext cx="8270239" cy="5386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
                <a:srgbClr val="CC0000"/>
              </a:buClr>
            </a:pPr>
            <a:r>
              <a:rPr lang="en-US" altLang="en-US" sz="2400" dirty="0">
                <a:latin typeface="Arial" panose="020B0604020202020204" pitchFamily="34" charset="0"/>
              </a:rPr>
              <a:t> Average Memory Access Time (AMAT) is the average time to access memory considering both hits and misses in the cache</a:t>
            </a:r>
          </a:p>
          <a:p>
            <a:pPr>
              <a:spcBef>
                <a:spcPct val="0"/>
              </a:spcBef>
              <a:buClr>
                <a:srgbClr val="CC0000"/>
              </a:buClr>
              <a:buNone/>
            </a:pPr>
            <a:r>
              <a:rPr lang="en-US" altLang="en-US" sz="2400" dirty="0">
                <a:solidFill>
                  <a:srgbClr val="FF0000"/>
                </a:solidFill>
                <a:latin typeface="Arial" panose="020B0604020202020204" pitchFamily="34" charset="0"/>
              </a:rPr>
              <a:t>	</a:t>
            </a:r>
          </a:p>
          <a:p>
            <a:pPr>
              <a:spcBef>
                <a:spcPct val="0"/>
              </a:spcBef>
              <a:buClr>
                <a:srgbClr val="CC0000"/>
              </a:buClr>
              <a:buNone/>
            </a:pPr>
            <a:r>
              <a:rPr lang="en-US" altLang="en-US" sz="2400" dirty="0">
                <a:solidFill>
                  <a:srgbClr val="FF0000"/>
                </a:solidFill>
                <a:latin typeface="Arial" panose="020B0604020202020204" pitchFamily="34" charset="0"/>
              </a:rPr>
              <a:t>	AMAT =  Time for a hit  +  Miss rate × Miss penalty</a:t>
            </a:r>
          </a:p>
          <a:p>
            <a:pPr>
              <a:spcBef>
                <a:spcPct val="0"/>
              </a:spcBef>
              <a:buClr>
                <a:srgbClr val="CC0000"/>
              </a:buClr>
            </a:pPr>
            <a:endParaRPr lang="en-US" altLang="en-US" sz="2400" dirty="0">
              <a:latin typeface="Arial" panose="020B0604020202020204" pitchFamily="34" charset="0"/>
            </a:endParaRPr>
          </a:p>
          <a:p>
            <a:pPr>
              <a:spcBef>
                <a:spcPct val="0"/>
              </a:spcBef>
              <a:buClr>
                <a:srgbClr val="CC0000"/>
              </a:buClr>
            </a:pPr>
            <a:endParaRPr lang="en-US" altLang="en-US" sz="2400" dirty="0">
              <a:latin typeface="Arial" panose="020B0604020202020204" pitchFamily="34" charset="0"/>
            </a:endParaRPr>
          </a:p>
          <a:p>
            <a:pPr>
              <a:spcBef>
                <a:spcPct val="0"/>
              </a:spcBef>
              <a:buClr>
                <a:srgbClr val="CC0000"/>
              </a:buClr>
            </a:pPr>
            <a:endParaRPr lang="en-US" altLang="en-US" sz="2400" dirty="0">
              <a:latin typeface="Arial" panose="020B0604020202020204" pitchFamily="34" charset="0"/>
            </a:endParaRPr>
          </a:p>
          <a:p>
            <a:pPr>
              <a:spcBef>
                <a:spcPct val="0"/>
              </a:spcBef>
              <a:buClr>
                <a:srgbClr val="CC0000"/>
              </a:buClr>
            </a:pPr>
            <a:endParaRPr lang="en-US" altLang="en-US" sz="2400" dirty="0">
              <a:latin typeface="Arial" panose="020B0604020202020204" pitchFamily="34" charset="0"/>
            </a:endParaRPr>
          </a:p>
          <a:p>
            <a:pPr>
              <a:spcBef>
                <a:spcPct val="0"/>
              </a:spcBef>
              <a:buClr>
                <a:srgbClr val="CC0000"/>
              </a:buClr>
            </a:pPr>
            <a:r>
              <a:rPr lang="en-US" altLang="en-US" sz="2400" dirty="0">
                <a:latin typeface="Arial" panose="020B0604020202020204" pitchFamily="34" charset="0"/>
              </a:rPr>
              <a:t> miss penalty: time to fetch a block from lower memory level</a:t>
            </a:r>
          </a:p>
          <a:p>
            <a:pPr lvl="1">
              <a:spcBef>
                <a:spcPct val="0"/>
              </a:spcBef>
              <a:buClr>
                <a:srgbClr val="CC0000"/>
              </a:buClr>
            </a:pPr>
            <a:r>
              <a:rPr lang="en-US" altLang="en-US" sz="2000" dirty="0">
                <a:latin typeface="Arial" panose="020B0604020202020204" pitchFamily="34" charset="0"/>
              </a:rPr>
              <a:t>access time: function of latency</a:t>
            </a:r>
          </a:p>
          <a:p>
            <a:pPr lvl="1">
              <a:spcBef>
                <a:spcPct val="0"/>
              </a:spcBef>
              <a:buClr>
                <a:srgbClr val="CC0000"/>
              </a:buClr>
            </a:pPr>
            <a:r>
              <a:rPr lang="en-US" altLang="en-US" sz="2000" dirty="0">
                <a:latin typeface="Arial" panose="020B0604020202020204" pitchFamily="34" charset="0"/>
              </a:rPr>
              <a:t>transfer time: function of bandwidth b/w levels</a:t>
            </a:r>
          </a:p>
          <a:p>
            <a:pPr lvl="2">
              <a:spcBef>
                <a:spcPct val="0"/>
              </a:spcBef>
              <a:buClr>
                <a:srgbClr val="CC0000"/>
              </a:buClr>
            </a:pPr>
            <a:r>
              <a:rPr lang="en-US" altLang="en-US" sz="2000" dirty="0">
                <a:latin typeface="Arial" panose="020B0604020202020204" pitchFamily="34" charset="0"/>
              </a:rPr>
              <a:t>transfer one “cache line/block” at a time</a:t>
            </a:r>
          </a:p>
          <a:p>
            <a:pPr lvl="2">
              <a:spcBef>
                <a:spcPct val="0"/>
              </a:spcBef>
              <a:buClr>
                <a:srgbClr val="CC0000"/>
              </a:buClr>
            </a:pPr>
            <a:r>
              <a:rPr lang="en-US" altLang="en-US" sz="2000" dirty="0">
                <a:latin typeface="Arial" panose="020B0604020202020204" pitchFamily="34" charset="0"/>
              </a:rPr>
              <a:t>transfer at the size of the memory-bus width</a:t>
            </a:r>
            <a:endParaRPr lang="en-US" altLang="en-US" sz="3200" dirty="0">
              <a:latin typeface="Arial" panose="020B0604020202020204" pitchFamily="34" charset="0"/>
            </a:endParaRPr>
          </a:p>
        </p:txBody>
      </p:sp>
      <p:sp>
        <p:nvSpPr>
          <p:cNvPr id="6" name="TextBox 3"/>
          <p:cNvSpPr txBox="1"/>
          <p:nvPr/>
        </p:nvSpPr>
        <p:spPr>
          <a:xfrm>
            <a:off x="1736384" y="3595003"/>
            <a:ext cx="5559471" cy="854080"/>
          </a:xfrm>
          <a:prstGeom prst="rect">
            <a:avLst/>
          </a:prstGeom>
          <a:noFill/>
        </p:spPr>
        <p:txBody>
          <a:bodyPr wrap="none" rtlCol="0">
            <a:spAutoFit/>
          </a:bodyPr>
          <a:lstStyle/>
          <a:p>
            <a:r>
              <a:rPr lang="en-US" sz="495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Important Equation!</a:t>
            </a:r>
          </a:p>
        </p:txBody>
      </p:sp>
    </p:spTree>
    <p:extLst>
      <p:ext uri="{BB962C8B-B14F-4D97-AF65-F5344CB8AC3E}">
        <p14:creationId xmlns:p14="http://schemas.microsoft.com/office/powerpoint/2010/main" val="13823105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38</a:t>
            </a:fld>
            <a:endParaRPr lang="en-US" altLang="en-US"/>
          </a:p>
        </p:txBody>
      </p:sp>
      <p:sp>
        <p:nvSpPr>
          <p:cNvPr id="45059" name="Text Box 2"/>
          <p:cNvSpPr txBox="1">
            <a:spLocks noChangeArrowheads="1"/>
          </p:cNvSpPr>
          <p:nvPr/>
        </p:nvSpPr>
        <p:spPr bwMode="auto">
          <a:xfrm>
            <a:off x="447675" y="65782"/>
            <a:ext cx="7038975"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Processor Address Fields Used by Cache Controller</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1" name="Text Box 4"/>
          <p:cNvSpPr txBox="1">
            <a:spLocks noChangeArrowheads="1"/>
          </p:cNvSpPr>
          <p:nvPr/>
        </p:nvSpPr>
        <p:spPr bwMode="auto">
          <a:xfrm>
            <a:off x="381001" y="1243694"/>
            <a:ext cx="8270239"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
                <a:srgbClr val="CC0000"/>
              </a:buClr>
            </a:pPr>
            <a:r>
              <a:rPr lang="en-US" altLang="en-US" sz="2400" dirty="0">
                <a:latin typeface="Arial" panose="020B0604020202020204" pitchFamily="34" charset="0"/>
              </a:rPr>
              <a:t> </a:t>
            </a:r>
            <a:r>
              <a:rPr lang="en-US" altLang="en-US" sz="2400" dirty="0">
                <a:solidFill>
                  <a:srgbClr val="0070C0"/>
                </a:solidFill>
                <a:latin typeface="Arial" panose="020B0604020202020204" pitchFamily="34" charset="0"/>
              </a:rPr>
              <a:t>Block Offset: </a:t>
            </a:r>
            <a:r>
              <a:rPr lang="en-US" altLang="en-US" sz="2400" dirty="0">
                <a:latin typeface="Arial" panose="020B0604020202020204" pitchFamily="34" charset="0"/>
              </a:rPr>
              <a:t>Byte address within block</a:t>
            </a:r>
          </a:p>
          <a:p>
            <a:pPr>
              <a:spcBef>
                <a:spcPct val="0"/>
              </a:spcBef>
              <a:buClr>
                <a:srgbClr val="CC0000"/>
              </a:buClr>
            </a:pPr>
            <a:endParaRPr lang="en-US" altLang="en-US" sz="1400" dirty="0">
              <a:latin typeface="Arial" panose="020B0604020202020204" pitchFamily="34" charset="0"/>
            </a:endParaRPr>
          </a:p>
          <a:p>
            <a:pPr>
              <a:spcBef>
                <a:spcPct val="0"/>
              </a:spcBef>
              <a:buClr>
                <a:srgbClr val="CC0000"/>
              </a:buClr>
            </a:pPr>
            <a:r>
              <a:rPr lang="en-US" altLang="en-US" sz="2400" dirty="0">
                <a:latin typeface="Arial" panose="020B0604020202020204" pitchFamily="34" charset="0"/>
              </a:rPr>
              <a:t> </a:t>
            </a:r>
            <a:r>
              <a:rPr lang="en-US" altLang="en-US" sz="2400" dirty="0">
                <a:solidFill>
                  <a:srgbClr val="0070C0"/>
                </a:solidFill>
                <a:latin typeface="Arial" panose="020B0604020202020204" pitchFamily="34" charset="0"/>
              </a:rPr>
              <a:t>Set Index: </a:t>
            </a:r>
            <a:r>
              <a:rPr lang="en-US" altLang="en-US" sz="2400" dirty="0">
                <a:latin typeface="Arial" panose="020B0604020202020204" pitchFamily="34" charset="0"/>
              </a:rPr>
              <a:t>Selects which set</a:t>
            </a:r>
          </a:p>
          <a:p>
            <a:pPr>
              <a:spcBef>
                <a:spcPct val="0"/>
              </a:spcBef>
              <a:buClr>
                <a:srgbClr val="CC0000"/>
              </a:buClr>
            </a:pPr>
            <a:endParaRPr lang="en-US" altLang="en-US" sz="1400" dirty="0">
              <a:latin typeface="Arial" panose="020B0604020202020204" pitchFamily="34" charset="0"/>
            </a:endParaRPr>
          </a:p>
          <a:p>
            <a:pPr>
              <a:spcBef>
                <a:spcPct val="0"/>
              </a:spcBef>
              <a:buClr>
                <a:srgbClr val="CC0000"/>
              </a:buClr>
            </a:pPr>
            <a:r>
              <a:rPr lang="en-US" altLang="en-US" sz="2400" dirty="0">
                <a:latin typeface="Arial" panose="020B0604020202020204" pitchFamily="34" charset="0"/>
              </a:rPr>
              <a:t> </a:t>
            </a:r>
            <a:r>
              <a:rPr lang="en-US" altLang="en-US" sz="2400" dirty="0">
                <a:solidFill>
                  <a:srgbClr val="0070C0"/>
                </a:solidFill>
                <a:latin typeface="Arial" panose="020B0604020202020204" pitchFamily="34" charset="0"/>
              </a:rPr>
              <a:t>Tag:</a:t>
            </a:r>
            <a:r>
              <a:rPr lang="en-US" altLang="en-US" sz="2400" dirty="0">
                <a:latin typeface="Arial" panose="020B0604020202020204" pitchFamily="34" charset="0"/>
              </a:rPr>
              <a:t> Remaining portion of processor address</a:t>
            </a:r>
          </a:p>
          <a:p>
            <a:pPr>
              <a:spcBef>
                <a:spcPct val="0"/>
              </a:spcBef>
              <a:buClr>
                <a:srgbClr val="CC0000"/>
              </a:buClr>
            </a:pPr>
            <a:endParaRPr lang="en-US" altLang="en-US" sz="2400" dirty="0">
              <a:latin typeface="Arial" panose="020B0604020202020204" pitchFamily="34" charset="0"/>
            </a:endParaRPr>
          </a:p>
          <a:p>
            <a:pPr>
              <a:spcBef>
                <a:spcPct val="0"/>
              </a:spcBef>
              <a:buClr>
                <a:srgbClr val="CC0000"/>
              </a:buClr>
            </a:pPr>
            <a:endParaRPr lang="en-US" altLang="en-US" sz="2400" dirty="0">
              <a:latin typeface="Arial" panose="020B0604020202020204" pitchFamily="34" charset="0"/>
            </a:endParaRPr>
          </a:p>
          <a:p>
            <a:pPr>
              <a:spcBef>
                <a:spcPct val="0"/>
              </a:spcBef>
              <a:buClr>
                <a:srgbClr val="CC0000"/>
              </a:buClr>
            </a:pPr>
            <a:endParaRPr lang="en-US" altLang="en-US" sz="2400" dirty="0">
              <a:latin typeface="Arial" panose="020B0604020202020204" pitchFamily="34" charset="0"/>
            </a:endParaRPr>
          </a:p>
          <a:p>
            <a:pPr>
              <a:spcBef>
                <a:spcPct val="0"/>
              </a:spcBef>
              <a:buClr>
                <a:srgbClr val="CC0000"/>
              </a:buClr>
            </a:pPr>
            <a:endParaRPr lang="en-US" altLang="en-US" sz="2400" dirty="0">
              <a:latin typeface="Arial" panose="020B0604020202020204" pitchFamily="34" charset="0"/>
            </a:endParaRPr>
          </a:p>
          <a:p>
            <a:pPr>
              <a:spcBef>
                <a:spcPct val="0"/>
              </a:spcBef>
              <a:buClr>
                <a:srgbClr val="CC0000"/>
              </a:buClr>
            </a:pPr>
            <a:r>
              <a:rPr lang="en-US" altLang="en-US" sz="2400" dirty="0">
                <a:latin typeface="Arial" panose="020B0604020202020204" pitchFamily="34" charset="0"/>
              </a:rPr>
              <a:t> Size of Index = log</a:t>
            </a:r>
            <a:r>
              <a:rPr lang="en-US" altLang="en-US" sz="2400" baseline="-25000" dirty="0">
                <a:latin typeface="Arial" panose="020B0604020202020204" pitchFamily="34" charset="0"/>
              </a:rPr>
              <a:t>2</a:t>
            </a:r>
            <a:r>
              <a:rPr lang="en-US" altLang="en-US" sz="2400" dirty="0">
                <a:latin typeface="Arial" panose="020B0604020202020204" pitchFamily="34" charset="0"/>
              </a:rPr>
              <a:t>(number of sets)</a:t>
            </a:r>
          </a:p>
          <a:p>
            <a:pPr>
              <a:spcBef>
                <a:spcPct val="0"/>
              </a:spcBef>
              <a:buClr>
                <a:srgbClr val="CC0000"/>
              </a:buClr>
            </a:pPr>
            <a:endParaRPr lang="en-US" altLang="en-US" sz="1400" dirty="0">
              <a:latin typeface="Arial" panose="020B0604020202020204" pitchFamily="34" charset="0"/>
            </a:endParaRPr>
          </a:p>
          <a:p>
            <a:pPr>
              <a:spcBef>
                <a:spcPct val="0"/>
              </a:spcBef>
              <a:buClr>
                <a:srgbClr val="CC0000"/>
              </a:buClr>
            </a:pPr>
            <a:r>
              <a:rPr lang="en-US" altLang="en-US" sz="2400" dirty="0">
                <a:latin typeface="Arial" panose="020B0604020202020204" pitchFamily="34" charset="0"/>
              </a:rPr>
              <a:t> Size of Tag = Address size – Size of Index </a:t>
            </a:r>
            <a:br>
              <a:rPr lang="en-US" altLang="en-US" sz="2400" dirty="0">
                <a:latin typeface="Arial" panose="020B0604020202020204" pitchFamily="34" charset="0"/>
              </a:rPr>
            </a:br>
            <a:r>
              <a:rPr lang="en-US" altLang="en-US" sz="2400" dirty="0">
                <a:latin typeface="Arial" panose="020B0604020202020204" pitchFamily="34" charset="0"/>
              </a:rPr>
              <a:t>			             – log</a:t>
            </a:r>
            <a:r>
              <a:rPr lang="en-US" altLang="en-US" sz="2400" baseline="-25000" dirty="0">
                <a:latin typeface="Arial" panose="020B0604020202020204" pitchFamily="34" charset="0"/>
              </a:rPr>
              <a:t>2</a:t>
            </a:r>
            <a:r>
              <a:rPr lang="en-US" altLang="en-US" sz="2400" dirty="0">
                <a:latin typeface="Arial" panose="020B0604020202020204" pitchFamily="34" charset="0"/>
              </a:rPr>
              <a:t>(number of bytes/block)</a:t>
            </a:r>
          </a:p>
          <a:p>
            <a:pPr>
              <a:spcBef>
                <a:spcPct val="0"/>
              </a:spcBef>
              <a:buClr>
                <a:srgbClr val="CC0000"/>
              </a:buClr>
            </a:pPr>
            <a:endParaRPr lang="en-US" altLang="en-US" sz="2400" dirty="0">
              <a:latin typeface="Arial" panose="020B0604020202020204" pitchFamily="34" charset="0"/>
            </a:endParaRPr>
          </a:p>
          <a:p>
            <a:pPr>
              <a:spcBef>
                <a:spcPct val="0"/>
              </a:spcBef>
              <a:buClr>
                <a:srgbClr val="CC0000"/>
              </a:buClr>
            </a:pPr>
            <a:endParaRPr lang="en-US" altLang="en-US" sz="2400" dirty="0">
              <a:latin typeface="Arial" panose="020B0604020202020204" pitchFamily="34" charset="0"/>
            </a:endParaRPr>
          </a:p>
        </p:txBody>
      </p:sp>
      <p:grpSp>
        <p:nvGrpSpPr>
          <p:cNvPr id="6" name="Group 19"/>
          <p:cNvGrpSpPr/>
          <p:nvPr/>
        </p:nvGrpSpPr>
        <p:grpSpPr>
          <a:xfrm>
            <a:off x="1746250" y="3417946"/>
            <a:ext cx="5300858" cy="552922"/>
            <a:chOff x="838200" y="3657599"/>
            <a:chExt cx="7067810" cy="737229"/>
          </a:xfrm>
        </p:grpSpPr>
        <p:sp>
          <p:nvSpPr>
            <p:cNvPr id="7" name="Rectangle 4"/>
            <p:cNvSpPr>
              <a:spLocks noChangeArrowheads="1"/>
            </p:cNvSpPr>
            <p:nvPr/>
          </p:nvSpPr>
          <p:spPr bwMode="auto">
            <a:xfrm>
              <a:off x="838200" y="3657600"/>
              <a:ext cx="7067810" cy="737228"/>
            </a:xfrm>
            <a:prstGeom prst="rect">
              <a:avLst/>
            </a:prstGeom>
            <a:noFill/>
            <a:ln w="12700">
              <a:solidFill>
                <a:schemeClr val="tx1"/>
              </a:solidFill>
              <a:miter lim="800000"/>
              <a:headEnd/>
              <a:tailEnd/>
            </a:ln>
          </p:spPr>
          <p:txBody>
            <a:bodyPr wrap="none" anchor="ctr">
              <a:prstTxWarp prst="textNoShape">
                <a:avLst/>
              </a:prstTxWarp>
            </a:bodyPr>
            <a:lstStyle/>
            <a:p>
              <a:endParaRPr lang="en-US" sz="2400">
                <a:latin typeface="Arial" panose="020B0604020202020204" pitchFamily="34" charset="0"/>
                <a:cs typeface="Arial" panose="020B0604020202020204" pitchFamily="34" charset="0"/>
              </a:endParaRPr>
            </a:p>
          </p:txBody>
        </p:sp>
        <p:sp>
          <p:nvSpPr>
            <p:cNvPr id="8" name="Line 5"/>
            <p:cNvSpPr>
              <a:spLocks noChangeShapeType="1"/>
            </p:cNvSpPr>
            <p:nvPr/>
          </p:nvSpPr>
          <p:spPr bwMode="auto">
            <a:xfrm>
              <a:off x="5940425" y="3657599"/>
              <a:ext cx="0" cy="722959"/>
            </a:xfrm>
            <a:prstGeom prst="line">
              <a:avLst/>
            </a:prstGeom>
            <a:noFill/>
            <a:ln w="12700">
              <a:solidFill>
                <a:schemeClr val="tx1"/>
              </a:solidFill>
              <a:round/>
              <a:headEnd/>
              <a:tailEnd/>
            </a:ln>
          </p:spPr>
          <p:txBody>
            <a:bodyPr>
              <a:prstTxWarp prst="textNoShape">
                <a:avLst/>
              </a:prstTxWarp>
            </a:bodyPr>
            <a:lstStyle/>
            <a:p>
              <a:endParaRPr lang="en-US" sz="2100">
                <a:latin typeface="Arial" panose="020B0604020202020204" pitchFamily="34" charset="0"/>
                <a:cs typeface="Arial" panose="020B0604020202020204" pitchFamily="34" charset="0"/>
              </a:endParaRPr>
            </a:p>
          </p:txBody>
        </p:sp>
        <p:sp>
          <p:nvSpPr>
            <p:cNvPr id="9" name="Line 6"/>
            <p:cNvSpPr>
              <a:spLocks noChangeShapeType="1"/>
            </p:cNvSpPr>
            <p:nvPr/>
          </p:nvSpPr>
          <p:spPr bwMode="auto">
            <a:xfrm>
              <a:off x="4426512" y="3657599"/>
              <a:ext cx="0" cy="722959"/>
            </a:xfrm>
            <a:prstGeom prst="line">
              <a:avLst/>
            </a:prstGeom>
            <a:noFill/>
            <a:ln w="12700">
              <a:solidFill>
                <a:schemeClr val="tx1"/>
              </a:solidFill>
              <a:round/>
              <a:headEnd/>
              <a:tailEnd/>
            </a:ln>
          </p:spPr>
          <p:txBody>
            <a:bodyPr>
              <a:prstTxWarp prst="textNoShape">
                <a:avLst/>
              </a:prstTxWarp>
            </a:bodyPr>
            <a:lstStyle/>
            <a:p>
              <a:endParaRPr lang="en-US" sz="2100">
                <a:latin typeface="Arial" panose="020B0604020202020204" pitchFamily="34" charset="0"/>
                <a:cs typeface="Arial" panose="020B0604020202020204" pitchFamily="34" charset="0"/>
              </a:endParaRPr>
            </a:p>
          </p:txBody>
        </p:sp>
        <p:sp>
          <p:nvSpPr>
            <p:cNvPr id="10" name="Text Box 8"/>
            <p:cNvSpPr txBox="1">
              <a:spLocks noChangeArrowheads="1"/>
            </p:cNvSpPr>
            <p:nvPr/>
          </p:nvSpPr>
          <p:spPr bwMode="auto">
            <a:xfrm>
              <a:off x="5950920" y="3763628"/>
              <a:ext cx="1955090" cy="492442"/>
            </a:xfrm>
            <a:prstGeom prst="rect">
              <a:avLst/>
            </a:prstGeom>
            <a:noFill/>
            <a:ln w="12700">
              <a:noFill/>
              <a:miter lim="800000"/>
              <a:headEnd/>
              <a:tailEnd/>
            </a:ln>
          </p:spPr>
          <p:txBody>
            <a:bodyPr wrap="square">
              <a:prstTxWarp prst="textNoShape">
                <a:avLst/>
              </a:prstTxWarp>
              <a:spAutoFit/>
            </a:bodyPr>
            <a:lstStyle/>
            <a:p>
              <a:r>
                <a:rPr lang="en-US" dirty="0">
                  <a:latin typeface="Arial" panose="020B0604020202020204" pitchFamily="34" charset="0"/>
                  <a:cs typeface="Arial" panose="020B0604020202020204" pitchFamily="34" charset="0"/>
                </a:rPr>
                <a:t>Block offset</a:t>
              </a:r>
            </a:p>
          </p:txBody>
        </p:sp>
        <p:sp>
          <p:nvSpPr>
            <p:cNvPr id="11" name="Text Box 10"/>
            <p:cNvSpPr txBox="1">
              <a:spLocks noChangeArrowheads="1"/>
            </p:cNvSpPr>
            <p:nvPr/>
          </p:nvSpPr>
          <p:spPr bwMode="auto">
            <a:xfrm>
              <a:off x="4520218" y="3773894"/>
              <a:ext cx="1545723" cy="492442"/>
            </a:xfrm>
            <a:prstGeom prst="rect">
              <a:avLst/>
            </a:prstGeom>
            <a:noFill/>
            <a:ln w="12700">
              <a:noFill/>
              <a:miter lim="800000"/>
              <a:headEnd/>
              <a:tailEnd/>
            </a:ln>
          </p:spPr>
          <p:txBody>
            <a:bodyPr wrap="none">
              <a:prstTxWarp prst="textNoShape">
                <a:avLst/>
              </a:prstTxWarp>
              <a:spAutoFit/>
            </a:bodyPr>
            <a:lstStyle/>
            <a:p>
              <a:r>
                <a:rPr lang="en-US" dirty="0">
                  <a:latin typeface="Arial" panose="020B0604020202020204" pitchFamily="34" charset="0"/>
                  <a:cs typeface="Arial" panose="020B0604020202020204" pitchFamily="34" charset="0"/>
                </a:rPr>
                <a:t>Set Index</a:t>
              </a:r>
            </a:p>
          </p:txBody>
        </p:sp>
        <p:sp>
          <p:nvSpPr>
            <p:cNvPr id="12" name="Text Box 11"/>
            <p:cNvSpPr txBox="1">
              <a:spLocks noChangeArrowheads="1"/>
            </p:cNvSpPr>
            <p:nvPr/>
          </p:nvSpPr>
          <p:spPr bwMode="auto">
            <a:xfrm>
              <a:off x="2528336" y="3781184"/>
              <a:ext cx="742169" cy="492442"/>
            </a:xfrm>
            <a:prstGeom prst="rect">
              <a:avLst/>
            </a:prstGeom>
            <a:noFill/>
            <a:ln w="12700">
              <a:noFill/>
              <a:miter lim="800000"/>
              <a:headEnd/>
              <a:tailEnd/>
            </a:ln>
          </p:spPr>
          <p:txBody>
            <a:bodyPr wrap="none">
              <a:prstTxWarp prst="textNoShape">
                <a:avLst/>
              </a:prstTxWarp>
              <a:spAutoFit/>
            </a:bodyPr>
            <a:lstStyle/>
            <a:p>
              <a:r>
                <a:rPr lang="en-US" dirty="0">
                  <a:latin typeface="Arial" panose="020B0604020202020204" pitchFamily="34" charset="0"/>
                  <a:cs typeface="Arial" panose="020B0604020202020204" pitchFamily="34" charset="0"/>
                </a:rPr>
                <a:t>Tag</a:t>
              </a:r>
            </a:p>
          </p:txBody>
        </p:sp>
      </p:grpSp>
      <p:cxnSp>
        <p:nvCxnSpPr>
          <p:cNvPr id="13" name="Straight Arrow Connector 17"/>
          <p:cNvCxnSpPr/>
          <p:nvPr/>
        </p:nvCxnSpPr>
        <p:spPr>
          <a:xfrm>
            <a:off x="1746250" y="3360796"/>
            <a:ext cx="5314950" cy="1191"/>
          </a:xfrm>
          <a:prstGeom prst="straightConnector1">
            <a:avLst/>
          </a:prstGeom>
          <a:ln>
            <a:solidFill>
              <a:schemeClr val="tx1"/>
            </a:solidFill>
            <a:headEnd type="triangle"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14" name="TextBox 18"/>
          <p:cNvSpPr txBox="1"/>
          <p:nvPr/>
        </p:nvSpPr>
        <p:spPr>
          <a:xfrm>
            <a:off x="3069740" y="3061352"/>
            <a:ext cx="3531801"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Processor Address (32-bits total)</a:t>
            </a:r>
          </a:p>
        </p:txBody>
      </p:sp>
    </p:spTree>
    <p:extLst>
      <p:ext uri="{BB962C8B-B14F-4D97-AF65-F5344CB8AC3E}">
        <p14:creationId xmlns:p14="http://schemas.microsoft.com/office/powerpoint/2010/main" val="42395804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39</a:t>
            </a:fld>
            <a:endParaRPr lang="en-US" altLang="en-US"/>
          </a:p>
        </p:txBody>
      </p:sp>
      <p:sp>
        <p:nvSpPr>
          <p:cNvPr id="45059" name="Text Box 2"/>
          <p:cNvSpPr txBox="1">
            <a:spLocks noChangeArrowheads="1"/>
          </p:cNvSpPr>
          <p:nvPr/>
        </p:nvSpPr>
        <p:spPr bwMode="auto">
          <a:xfrm>
            <a:off x="441324" y="396875"/>
            <a:ext cx="70389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Direct-Mapped Cache</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Line 2"/>
          <p:cNvSpPr>
            <a:spLocks noChangeShapeType="1"/>
          </p:cNvSpPr>
          <p:nvPr/>
        </p:nvSpPr>
        <p:spPr bwMode="auto">
          <a:xfrm>
            <a:off x="2438400" y="5105400"/>
            <a:ext cx="0" cy="1524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Calibri"/>
              <a:cs typeface="Calibri"/>
            </a:endParaRPr>
          </a:p>
        </p:txBody>
      </p:sp>
      <p:sp>
        <p:nvSpPr>
          <p:cNvPr id="14" name="Rectangle 3" descr="Large confetti"/>
          <p:cNvSpPr>
            <a:spLocks noChangeArrowheads="1"/>
          </p:cNvSpPr>
          <p:nvPr/>
        </p:nvSpPr>
        <p:spPr bwMode="auto">
          <a:xfrm>
            <a:off x="1758950" y="3511550"/>
            <a:ext cx="4864100" cy="368300"/>
          </a:xfrm>
          <a:prstGeom prst="rect">
            <a:avLst/>
          </a:prstGeom>
          <a:pattFill prst="lgConfetti">
            <a:fgClr>
              <a:schemeClr val="hlink"/>
            </a:fgClr>
            <a:bgClr>
              <a:srgbClr val="FFFFFF"/>
            </a:bgClr>
          </a:pattFill>
          <a:ln w="12700">
            <a:solidFill>
              <a:schemeClr val="tx1"/>
            </a:solidFill>
            <a:miter lim="800000"/>
            <a:headEnd/>
            <a:tailEnd/>
          </a:ln>
          <a:effectLst/>
        </p:spPr>
        <p:txBody>
          <a:bodyPr wrap="none" anchor="ctr">
            <a:prstTxWarp prst="textNoShape">
              <a:avLst/>
            </a:prstTxWarp>
          </a:bodyPr>
          <a:lstStyle/>
          <a:p>
            <a:endParaRPr lang="en-US">
              <a:solidFill>
                <a:srgbClr val="FC0128"/>
              </a:solidFill>
              <a:latin typeface="Calibri"/>
              <a:cs typeface="Calibri"/>
            </a:endParaRPr>
          </a:p>
        </p:txBody>
      </p:sp>
      <p:sp>
        <p:nvSpPr>
          <p:cNvPr id="15" name="Rectangle 5"/>
          <p:cNvSpPr>
            <a:spLocks noChangeArrowheads="1"/>
          </p:cNvSpPr>
          <p:nvPr/>
        </p:nvSpPr>
        <p:spPr bwMode="auto">
          <a:xfrm>
            <a:off x="1765300" y="2755900"/>
            <a:ext cx="4851400" cy="1498600"/>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solidFill>
                <a:srgbClr val="FC0128"/>
              </a:solidFill>
              <a:latin typeface="Calibri"/>
              <a:cs typeface="Calibri"/>
            </a:endParaRPr>
          </a:p>
        </p:txBody>
      </p:sp>
      <p:sp>
        <p:nvSpPr>
          <p:cNvPr id="16" name="Line 6"/>
          <p:cNvSpPr>
            <a:spLocks noChangeShapeType="1"/>
          </p:cNvSpPr>
          <p:nvPr/>
        </p:nvSpPr>
        <p:spPr bwMode="auto">
          <a:xfrm>
            <a:off x="1752600" y="3124200"/>
            <a:ext cx="4876800" cy="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Calibri"/>
              <a:cs typeface="Calibri"/>
            </a:endParaRPr>
          </a:p>
        </p:txBody>
      </p:sp>
      <p:sp>
        <p:nvSpPr>
          <p:cNvPr id="17" name="Line 7"/>
          <p:cNvSpPr>
            <a:spLocks noChangeShapeType="1"/>
          </p:cNvSpPr>
          <p:nvPr/>
        </p:nvSpPr>
        <p:spPr bwMode="auto">
          <a:xfrm>
            <a:off x="1752600" y="3505200"/>
            <a:ext cx="4876800" cy="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Calibri"/>
              <a:cs typeface="Calibri"/>
            </a:endParaRPr>
          </a:p>
        </p:txBody>
      </p:sp>
      <p:sp>
        <p:nvSpPr>
          <p:cNvPr id="18" name="Line 8"/>
          <p:cNvSpPr>
            <a:spLocks noChangeShapeType="1"/>
          </p:cNvSpPr>
          <p:nvPr/>
        </p:nvSpPr>
        <p:spPr bwMode="auto">
          <a:xfrm>
            <a:off x="1752600" y="3886200"/>
            <a:ext cx="4876800" cy="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Calibri"/>
              <a:cs typeface="Calibri"/>
            </a:endParaRPr>
          </a:p>
        </p:txBody>
      </p:sp>
      <p:sp>
        <p:nvSpPr>
          <p:cNvPr id="19" name="Line 9"/>
          <p:cNvSpPr>
            <a:spLocks noChangeShapeType="1"/>
          </p:cNvSpPr>
          <p:nvPr/>
        </p:nvSpPr>
        <p:spPr bwMode="auto">
          <a:xfrm>
            <a:off x="2971800" y="2590800"/>
            <a:ext cx="0" cy="16764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Calibri"/>
              <a:cs typeface="Calibri"/>
            </a:endParaRPr>
          </a:p>
        </p:txBody>
      </p:sp>
      <p:sp>
        <p:nvSpPr>
          <p:cNvPr id="20" name="Line 10"/>
          <p:cNvSpPr>
            <a:spLocks noChangeShapeType="1"/>
          </p:cNvSpPr>
          <p:nvPr/>
        </p:nvSpPr>
        <p:spPr bwMode="auto">
          <a:xfrm>
            <a:off x="3886200" y="2743200"/>
            <a:ext cx="0" cy="15240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Calibri"/>
              <a:cs typeface="Calibri"/>
            </a:endParaRPr>
          </a:p>
        </p:txBody>
      </p:sp>
      <p:sp>
        <p:nvSpPr>
          <p:cNvPr id="21" name="Line 11"/>
          <p:cNvSpPr>
            <a:spLocks noChangeShapeType="1"/>
          </p:cNvSpPr>
          <p:nvPr/>
        </p:nvSpPr>
        <p:spPr bwMode="auto">
          <a:xfrm>
            <a:off x="2057400" y="2590800"/>
            <a:ext cx="0" cy="16764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Calibri"/>
              <a:cs typeface="Calibri"/>
            </a:endParaRPr>
          </a:p>
        </p:txBody>
      </p:sp>
      <p:sp>
        <p:nvSpPr>
          <p:cNvPr id="22" name="Rectangle 12"/>
          <p:cNvSpPr>
            <a:spLocks noChangeArrowheads="1"/>
          </p:cNvSpPr>
          <p:nvPr/>
        </p:nvSpPr>
        <p:spPr bwMode="auto">
          <a:xfrm>
            <a:off x="2041525" y="2392363"/>
            <a:ext cx="670481" cy="400752"/>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sz="2000">
                <a:solidFill>
                  <a:srgbClr val="000000"/>
                </a:solidFill>
                <a:latin typeface="Calibri"/>
                <a:cs typeface="Calibri"/>
              </a:rPr>
              <a:t>  Tag</a:t>
            </a:r>
          </a:p>
        </p:txBody>
      </p:sp>
      <p:sp>
        <p:nvSpPr>
          <p:cNvPr id="23" name="Rectangle 13"/>
          <p:cNvSpPr>
            <a:spLocks noChangeArrowheads="1"/>
          </p:cNvSpPr>
          <p:nvPr/>
        </p:nvSpPr>
        <p:spPr bwMode="auto">
          <a:xfrm>
            <a:off x="4098925" y="2392363"/>
            <a:ext cx="1292020" cy="400752"/>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sz="2000">
                <a:solidFill>
                  <a:srgbClr val="000000"/>
                </a:solidFill>
                <a:latin typeface="Calibri"/>
                <a:cs typeface="Calibri"/>
              </a:rPr>
              <a:t>Data Block</a:t>
            </a:r>
          </a:p>
        </p:txBody>
      </p:sp>
      <p:sp>
        <p:nvSpPr>
          <p:cNvPr id="24" name="Rectangle 14"/>
          <p:cNvSpPr>
            <a:spLocks noChangeArrowheads="1"/>
          </p:cNvSpPr>
          <p:nvPr/>
        </p:nvSpPr>
        <p:spPr bwMode="auto">
          <a:xfrm>
            <a:off x="1584325" y="2392363"/>
            <a:ext cx="455253" cy="400752"/>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sz="2000">
                <a:solidFill>
                  <a:srgbClr val="000000"/>
                </a:solidFill>
                <a:latin typeface="Calibri"/>
                <a:cs typeface="Calibri"/>
              </a:rPr>
              <a:t>  V</a:t>
            </a:r>
          </a:p>
        </p:txBody>
      </p:sp>
      <p:sp>
        <p:nvSpPr>
          <p:cNvPr id="25" name="Line 15"/>
          <p:cNvSpPr>
            <a:spLocks noChangeShapeType="1"/>
          </p:cNvSpPr>
          <p:nvPr/>
        </p:nvSpPr>
        <p:spPr bwMode="auto">
          <a:xfrm>
            <a:off x="4800600" y="2743200"/>
            <a:ext cx="0" cy="15240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Calibri"/>
              <a:cs typeface="Calibri"/>
            </a:endParaRPr>
          </a:p>
        </p:txBody>
      </p:sp>
      <p:sp>
        <p:nvSpPr>
          <p:cNvPr id="26" name="Line 16"/>
          <p:cNvSpPr>
            <a:spLocks noChangeShapeType="1"/>
          </p:cNvSpPr>
          <p:nvPr/>
        </p:nvSpPr>
        <p:spPr bwMode="auto">
          <a:xfrm>
            <a:off x="5715000" y="2743200"/>
            <a:ext cx="0" cy="15240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Calibri"/>
              <a:cs typeface="Calibri"/>
            </a:endParaRPr>
          </a:p>
        </p:txBody>
      </p:sp>
      <p:sp>
        <p:nvSpPr>
          <p:cNvPr id="27" name="Rectangle 17"/>
          <p:cNvSpPr>
            <a:spLocks noChangeArrowheads="1"/>
          </p:cNvSpPr>
          <p:nvPr/>
        </p:nvSpPr>
        <p:spPr bwMode="auto">
          <a:xfrm>
            <a:off x="1079500" y="1308100"/>
            <a:ext cx="4318000" cy="508000"/>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solidFill>
                <a:srgbClr val="FC0128"/>
              </a:solidFill>
              <a:latin typeface="Calibri"/>
              <a:cs typeface="Calibri"/>
            </a:endParaRPr>
          </a:p>
        </p:txBody>
      </p:sp>
      <p:grpSp>
        <p:nvGrpSpPr>
          <p:cNvPr id="28" name="Group 18"/>
          <p:cNvGrpSpPr>
            <a:grpSpLocks/>
          </p:cNvGrpSpPr>
          <p:nvPr/>
        </p:nvGrpSpPr>
        <p:grpSpPr bwMode="auto">
          <a:xfrm>
            <a:off x="1827213" y="5419725"/>
            <a:ext cx="325437" cy="473075"/>
            <a:chOff x="1151" y="3414"/>
            <a:chExt cx="205" cy="298"/>
          </a:xfrm>
        </p:grpSpPr>
        <p:sp>
          <p:nvSpPr>
            <p:cNvPr id="29" name="Line 19"/>
            <p:cNvSpPr>
              <a:spLocks noChangeShapeType="1"/>
            </p:cNvSpPr>
            <p:nvPr/>
          </p:nvSpPr>
          <p:spPr bwMode="auto">
            <a:xfrm>
              <a:off x="1354" y="3414"/>
              <a:ext cx="0" cy="204"/>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Calibri"/>
                <a:cs typeface="Calibri"/>
              </a:endParaRPr>
            </a:p>
          </p:txBody>
        </p:sp>
        <p:sp>
          <p:nvSpPr>
            <p:cNvPr id="30" name="Line 20"/>
            <p:cNvSpPr>
              <a:spLocks noChangeShapeType="1"/>
            </p:cNvSpPr>
            <p:nvPr/>
          </p:nvSpPr>
          <p:spPr bwMode="auto">
            <a:xfrm>
              <a:off x="1152" y="3414"/>
              <a:ext cx="0" cy="204"/>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Calibri"/>
                <a:cs typeface="Calibri"/>
              </a:endParaRPr>
            </a:p>
          </p:txBody>
        </p:sp>
        <p:sp>
          <p:nvSpPr>
            <p:cNvPr id="31" name="Line 21"/>
            <p:cNvSpPr>
              <a:spLocks noChangeShapeType="1"/>
            </p:cNvSpPr>
            <p:nvPr/>
          </p:nvSpPr>
          <p:spPr bwMode="auto">
            <a:xfrm flipH="1">
              <a:off x="1153" y="3416"/>
              <a:ext cx="202" cy="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Calibri"/>
                <a:cs typeface="Calibri"/>
              </a:endParaRPr>
            </a:p>
          </p:txBody>
        </p:sp>
        <p:sp>
          <p:nvSpPr>
            <p:cNvPr id="32" name="Arc 22"/>
            <p:cNvSpPr>
              <a:spLocks/>
            </p:cNvSpPr>
            <p:nvPr/>
          </p:nvSpPr>
          <p:spPr bwMode="auto">
            <a:xfrm>
              <a:off x="1249" y="3617"/>
              <a:ext cx="107" cy="94"/>
            </a:xfrm>
            <a:custGeom>
              <a:avLst/>
              <a:gdLst>
                <a:gd name="G0" fmla="+- 205 0 0"/>
                <a:gd name="G1" fmla="+- 0 0 0"/>
                <a:gd name="G2" fmla="+- 21600 0 0"/>
                <a:gd name="T0" fmla="*/ 21805 w 21805"/>
                <a:gd name="T1" fmla="*/ 0 h 21600"/>
                <a:gd name="T2" fmla="*/ 0 w 21805"/>
                <a:gd name="T3" fmla="*/ 21599 h 21600"/>
                <a:gd name="T4" fmla="*/ 205 w 21805"/>
                <a:gd name="T5" fmla="*/ 0 h 21600"/>
              </a:gdLst>
              <a:ahLst/>
              <a:cxnLst>
                <a:cxn ang="0">
                  <a:pos x="T0" y="T1"/>
                </a:cxn>
                <a:cxn ang="0">
                  <a:pos x="T2" y="T3"/>
                </a:cxn>
                <a:cxn ang="0">
                  <a:pos x="T4" y="T5"/>
                </a:cxn>
              </a:cxnLst>
              <a:rect l="0" t="0" r="r" b="b"/>
              <a:pathLst>
                <a:path w="21805" h="21600" fill="none" extrusionOk="0">
                  <a:moveTo>
                    <a:pt x="21805" y="0"/>
                  </a:moveTo>
                  <a:cubicBezTo>
                    <a:pt x="21805" y="11929"/>
                    <a:pt x="12134" y="21600"/>
                    <a:pt x="205" y="21600"/>
                  </a:cubicBezTo>
                  <a:cubicBezTo>
                    <a:pt x="136" y="21599"/>
                    <a:pt x="68" y="21599"/>
                    <a:pt x="-1" y="21599"/>
                  </a:cubicBezTo>
                </a:path>
                <a:path w="21805" h="21600" stroke="0" extrusionOk="0">
                  <a:moveTo>
                    <a:pt x="21805" y="0"/>
                  </a:moveTo>
                  <a:cubicBezTo>
                    <a:pt x="21805" y="11929"/>
                    <a:pt x="12134" y="21600"/>
                    <a:pt x="205" y="21600"/>
                  </a:cubicBezTo>
                  <a:cubicBezTo>
                    <a:pt x="136" y="21599"/>
                    <a:pt x="68" y="21599"/>
                    <a:pt x="-1" y="21599"/>
                  </a:cubicBezTo>
                  <a:lnTo>
                    <a:pt x="205" y="0"/>
                  </a:lnTo>
                  <a:close/>
                </a:path>
              </a:pathLst>
            </a:custGeom>
            <a:noFill/>
            <a:ln w="25400" cap="rnd">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Calibri"/>
                <a:cs typeface="Calibri"/>
              </a:endParaRPr>
            </a:p>
          </p:txBody>
        </p:sp>
        <p:sp>
          <p:nvSpPr>
            <p:cNvPr id="33" name="Arc 23"/>
            <p:cNvSpPr>
              <a:spLocks/>
            </p:cNvSpPr>
            <p:nvPr/>
          </p:nvSpPr>
          <p:spPr bwMode="auto">
            <a:xfrm>
              <a:off x="1151" y="3618"/>
              <a:ext cx="106" cy="94"/>
            </a:xfrm>
            <a:custGeom>
              <a:avLst/>
              <a:gdLst>
                <a:gd name="G0" fmla="+- 21600 0 0"/>
                <a:gd name="G1" fmla="+- 0 0 0"/>
                <a:gd name="G2" fmla="+- 21600 0 0"/>
                <a:gd name="T0" fmla="*/ 21395 w 21600"/>
                <a:gd name="T1" fmla="*/ 21599 h 21599"/>
                <a:gd name="T2" fmla="*/ 0 w 21600"/>
                <a:gd name="T3" fmla="*/ 0 h 21599"/>
                <a:gd name="T4" fmla="*/ 21600 w 21600"/>
                <a:gd name="T5" fmla="*/ 0 h 21599"/>
              </a:gdLst>
              <a:ahLst/>
              <a:cxnLst>
                <a:cxn ang="0">
                  <a:pos x="T0" y="T1"/>
                </a:cxn>
                <a:cxn ang="0">
                  <a:pos x="T2" y="T3"/>
                </a:cxn>
                <a:cxn ang="0">
                  <a:pos x="T4" y="T5"/>
                </a:cxn>
              </a:cxnLst>
              <a:rect l="0" t="0" r="r" b="b"/>
              <a:pathLst>
                <a:path w="21600" h="21599" fill="none" extrusionOk="0">
                  <a:moveTo>
                    <a:pt x="21394" y="21599"/>
                  </a:moveTo>
                  <a:cubicBezTo>
                    <a:pt x="9546" y="21486"/>
                    <a:pt x="-1" y="11849"/>
                    <a:pt x="-1" y="-1"/>
                  </a:cubicBezTo>
                </a:path>
                <a:path w="21600" h="21599" stroke="0" extrusionOk="0">
                  <a:moveTo>
                    <a:pt x="21394" y="21599"/>
                  </a:moveTo>
                  <a:cubicBezTo>
                    <a:pt x="9546" y="21486"/>
                    <a:pt x="-1" y="11849"/>
                    <a:pt x="-1" y="-1"/>
                  </a:cubicBezTo>
                  <a:lnTo>
                    <a:pt x="21600" y="0"/>
                  </a:lnTo>
                  <a:close/>
                </a:path>
              </a:pathLst>
            </a:custGeom>
            <a:noFill/>
            <a:ln w="25400" cap="rnd">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Calibri"/>
                <a:cs typeface="Calibri"/>
              </a:endParaRPr>
            </a:p>
          </p:txBody>
        </p:sp>
      </p:grpSp>
      <p:sp>
        <p:nvSpPr>
          <p:cNvPr id="34" name="AutoShape 24"/>
          <p:cNvSpPr>
            <a:spLocks noChangeArrowheads="1"/>
          </p:cNvSpPr>
          <p:nvPr/>
        </p:nvSpPr>
        <p:spPr bwMode="auto">
          <a:xfrm rot="-10800000" flipH="1" flipV="1">
            <a:off x="4279900" y="5576888"/>
            <a:ext cx="1117600" cy="277812"/>
          </a:xfrm>
          <a:custGeom>
            <a:avLst/>
            <a:gdLst>
              <a:gd name="G0" fmla="+- 5399 0 0"/>
              <a:gd name="G1" fmla="+- 21600 0 5399"/>
              <a:gd name="G2" fmla="*/ 5399 1 2"/>
              <a:gd name="G3" fmla="+- 21600 0 G2"/>
              <a:gd name="G4" fmla="+/ 5399 21600 2"/>
              <a:gd name="G5" fmla="+/ G1 0 2"/>
              <a:gd name="G6" fmla="*/ 21600 21600 5399"/>
              <a:gd name="G7" fmla="*/ G6 1 2"/>
              <a:gd name="G8" fmla="+- 21600 0 G7"/>
              <a:gd name="G9" fmla="*/ 21600 1 2"/>
              <a:gd name="G10" fmla="+- 5399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399" y="21600"/>
                </a:lnTo>
                <a:lnTo>
                  <a:pt x="16201" y="21600"/>
                </a:lnTo>
                <a:lnTo>
                  <a:pt x="21600" y="0"/>
                </a:lnTo>
                <a:close/>
              </a:path>
            </a:pathLst>
          </a:custGeom>
          <a:solidFill>
            <a:schemeClr val="bg1"/>
          </a:solidFill>
          <a:ln w="25400">
            <a:solidFill>
              <a:schemeClr val="tx1"/>
            </a:solidFill>
            <a:miter lim="800000"/>
            <a:headEnd/>
            <a:tailEnd/>
          </a:ln>
          <a:effectLst/>
        </p:spPr>
        <p:txBody>
          <a:bodyPr wrap="none" anchor="ctr">
            <a:prstTxWarp prst="textNoShape">
              <a:avLst/>
            </a:prstTxWarp>
          </a:bodyPr>
          <a:lstStyle/>
          <a:p>
            <a:endParaRPr lang="en-US">
              <a:solidFill>
                <a:srgbClr val="FC0128"/>
              </a:solidFill>
              <a:latin typeface="Calibri"/>
              <a:cs typeface="Calibri"/>
            </a:endParaRPr>
          </a:p>
        </p:txBody>
      </p:sp>
      <p:sp>
        <p:nvSpPr>
          <p:cNvPr id="35" name="Oval 25"/>
          <p:cNvSpPr>
            <a:spLocks noChangeArrowheads="1"/>
          </p:cNvSpPr>
          <p:nvPr/>
        </p:nvSpPr>
        <p:spPr bwMode="auto">
          <a:xfrm>
            <a:off x="2173288" y="4660900"/>
            <a:ext cx="508000" cy="508000"/>
          </a:xfrm>
          <a:prstGeom prst="ellipse">
            <a:avLst/>
          </a:prstGeom>
          <a:solidFill>
            <a:schemeClr val="bg1"/>
          </a:solidFill>
          <a:ln w="25400">
            <a:solidFill>
              <a:schemeClr val="tx1"/>
            </a:solidFill>
            <a:round/>
            <a:headEnd/>
            <a:tailEnd/>
          </a:ln>
          <a:effectLst/>
        </p:spPr>
        <p:txBody>
          <a:bodyPr wrap="none" anchor="ctr">
            <a:prstTxWarp prst="textNoShape">
              <a:avLst/>
            </a:prstTxWarp>
          </a:bodyPr>
          <a:lstStyle/>
          <a:p>
            <a:endParaRPr lang="en-US">
              <a:solidFill>
                <a:srgbClr val="FC0128"/>
              </a:solidFill>
              <a:latin typeface="Calibri"/>
              <a:cs typeface="Calibri"/>
            </a:endParaRPr>
          </a:p>
        </p:txBody>
      </p:sp>
      <p:sp>
        <p:nvSpPr>
          <p:cNvPr id="36" name="Rectangle 26"/>
          <p:cNvSpPr>
            <a:spLocks noChangeArrowheads="1"/>
          </p:cNvSpPr>
          <p:nvPr/>
        </p:nvSpPr>
        <p:spPr bwMode="auto">
          <a:xfrm>
            <a:off x="2206625" y="4716463"/>
            <a:ext cx="371671" cy="400752"/>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sz="2000">
                <a:solidFill>
                  <a:srgbClr val="000000"/>
                </a:solidFill>
                <a:latin typeface="Calibri"/>
                <a:cs typeface="Calibri"/>
              </a:rPr>
              <a:t> =</a:t>
            </a:r>
          </a:p>
        </p:txBody>
      </p:sp>
      <p:sp>
        <p:nvSpPr>
          <p:cNvPr id="37" name="Rectangle 27"/>
          <p:cNvSpPr>
            <a:spLocks noChangeArrowheads="1"/>
          </p:cNvSpPr>
          <p:nvPr/>
        </p:nvSpPr>
        <p:spPr bwMode="auto">
          <a:xfrm>
            <a:off x="4632325" y="1293813"/>
            <a:ext cx="692597" cy="585418"/>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a:solidFill>
                  <a:srgbClr val="000000"/>
                </a:solidFill>
                <a:latin typeface="Calibri"/>
                <a:cs typeface="Calibri"/>
              </a:rPr>
              <a:t>Block</a:t>
            </a:r>
          </a:p>
          <a:p>
            <a:pPr>
              <a:spcBef>
                <a:spcPct val="0"/>
              </a:spcBef>
            </a:pPr>
            <a:r>
              <a:rPr lang="en-US">
                <a:solidFill>
                  <a:srgbClr val="000000"/>
                </a:solidFill>
                <a:latin typeface="Calibri"/>
                <a:cs typeface="Calibri"/>
              </a:rPr>
              <a:t>Offset</a:t>
            </a:r>
          </a:p>
        </p:txBody>
      </p:sp>
      <p:sp>
        <p:nvSpPr>
          <p:cNvPr id="38" name="Line 28"/>
          <p:cNvSpPr>
            <a:spLocks noChangeShapeType="1"/>
          </p:cNvSpPr>
          <p:nvPr/>
        </p:nvSpPr>
        <p:spPr bwMode="auto">
          <a:xfrm>
            <a:off x="4648200" y="1295400"/>
            <a:ext cx="0" cy="5334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Calibri"/>
              <a:cs typeface="Calibri"/>
            </a:endParaRPr>
          </a:p>
        </p:txBody>
      </p:sp>
      <p:sp>
        <p:nvSpPr>
          <p:cNvPr id="39" name="Line 29"/>
          <p:cNvSpPr>
            <a:spLocks noChangeShapeType="1"/>
          </p:cNvSpPr>
          <p:nvPr/>
        </p:nvSpPr>
        <p:spPr bwMode="auto">
          <a:xfrm>
            <a:off x="2514600" y="1295400"/>
            <a:ext cx="0" cy="5334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Calibri"/>
              <a:cs typeface="Calibri"/>
            </a:endParaRPr>
          </a:p>
        </p:txBody>
      </p:sp>
      <p:sp>
        <p:nvSpPr>
          <p:cNvPr id="40" name="Rectangle 30"/>
          <p:cNvSpPr>
            <a:spLocks noChangeArrowheads="1"/>
          </p:cNvSpPr>
          <p:nvPr/>
        </p:nvSpPr>
        <p:spPr bwMode="auto">
          <a:xfrm>
            <a:off x="1355725" y="1338263"/>
            <a:ext cx="670481" cy="400752"/>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sz="2000">
                <a:solidFill>
                  <a:srgbClr val="000000"/>
                </a:solidFill>
                <a:latin typeface="Calibri"/>
                <a:cs typeface="Calibri"/>
              </a:rPr>
              <a:t>  Tag</a:t>
            </a:r>
          </a:p>
        </p:txBody>
      </p:sp>
      <p:sp>
        <p:nvSpPr>
          <p:cNvPr id="41" name="Rectangle 31"/>
          <p:cNvSpPr>
            <a:spLocks noChangeArrowheads="1"/>
          </p:cNvSpPr>
          <p:nvPr/>
        </p:nvSpPr>
        <p:spPr bwMode="auto">
          <a:xfrm>
            <a:off x="3057525" y="1338263"/>
            <a:ext cx="758771" cy="400752"/>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sz="2000">
                <a:solidFill>
                  <a:srgbClr val="000000"/>
                </a:solidFill>
                <a:latin typeface="Calibri"/>
                <a:cs typeface="Calibri"/>
              </a:rPr>
              <a:t>Index</a:t>
            </a:r>
          </a:p>
        </p:txBody>
      </p:sp>
      <p:sp>
        <p:nvSpPr>
          <p:cNvPr id="42" name="Line 32"/>
          <p:cNvSpPr>
            <a:spLocks noChangeShapeType="1"/>
          </p:cNvSpPr>
          <p:nvPr/>
        </p:nvSpPr>
        <p:spPr bwMode="auto">
          <a:xfrm>
            <a:off x="1905000" y="3733800"/>
            <a:ext cx="0" cy="10668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Calibri"/>
              <a:cs typeface="Calibri"/>
            </a:endParaRPr>
          </a:p>
        </p:txBody>
      </p:sp>
      <p:sp>
        <p:nvSpPr>
          <p:cNvPr id="43" name="Line 33"/>
          <p:cNvSpPr>
            <a:spLocks noChangeShapeType="1"/>
          </p:cNvSpPr>
          <p:nvPr/>
        </p:nvSpPr>
        <p:spPr bwMode="auto">
          <a:xfrm>
            <a:off x="2438400" y="3733800"/>
            <a:ext cx="0" cy="914400"/>
          </a:xfrm>
          <a:prstGeom prst="line">
            <a:avLst/>
          </a:prstGeom>
          <a:noFill/>
          <a:ln w="25400">
            <a:solidFill>
              <a:schemeClr val="tx1"/>
            </a:solidFill>
            <a:round/>
            <a:headEnd type="none" w="sm" len="sm"/>
            <a:tailEnd type="stealth" w="med" len="med"/>
          </a:ln>
          <a:effectLst/>
        </p:spPr>
        <p:txBody>
          <a:bodyPr wrap="none" anchor="ctr">
            <a:prstTxWarp prst="textNoShape">
              <a:avLst/>
            </a:prstTxWarp>
          </a:bodyPr>
          <a:lstStyle/>
          <a:p>
            <a:endParaRPr lang="en-US">
              <a:solidFill>
                <a:srgbClr val="FC0128"/>
              </a:solidFill>
              <a:latin typeface="Calibri"/>
              <a:cs typeface="Calibri"/>
            </a:endParaRPr>
          </a:p>
        </p:txBody>
      </p:sp>
      <p:sp>
        <p:nvSpPr>
          <p:cNvPr id="44" name="Line 34"/>
          <p:cNvSpPr>
            <a:spLocks noChangeShapeType="1"/>
          </p:cNvSpPr>
          <p:nvPr/>
        </p:nvSpPr>
        <p:spPr bwMode="auto">
          <a:xfrm>
            <a:off x="1981200" y="5867400"/>
            <a:ext cx="0" cy="1524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Calibri"/>
              <a:cs typeface="Calibri"/>
            </a:endParaRPr>
          </a:p>
        </p:txBody>
      </p:sp>
      <p:sp>
        <p:nvSpPr>
          <p:cNvPr id="45" name="Line 35"/>
          <p:cNvSpPr>
            <a:spLocks noChangeShapeType="1"/>
          </p:cNvSpPr>
          <p:nvPr/>
        </p:nvSpPr>
        <p:spPr bwMode="auto">
          <a:xfrm flipH="1">
            <a:off x="1447800" y="6019800"/>
            <a:ext cx="533400" cy="0"/>
          </a:xfrm>
          <a:prstGeom prst="line">
            <a:avLst/>
          </a:prstGeom>
          <a:noFill/>
          <a:ln w="25400">
            <a:solidFill>
              <a:schemeClr val="tx1"/>
            </a:solidFill>
            <a:round/>
            <a:headEnd type="none" w="sm" len="sm"/>
            <a:tailEnd type="stealth" w="med" len="lg"/>
          </a:ln>
          <a:effectLst/>
        </p:spPr>
        <p:txBody>
          <a:bodyPr wrap="none" anchor="ctr">
            <a:prstTxWarp prst="textNoShape">
              <a:avLst/>
            </a:prstTxWarp>
          </a:bodyPr>
          <a:lstStyle/>
          <a:p>
            <a:endParaRPr lang="en-US">
              <a:solidFill>
                <a:srgbClr val="FC0128"/>
              </a:solidFill>
              <a:latin typeface="Calibri"/>
              <a:cs typeface="Calibri"/>
            </a:endParaRPr>
          </a:p>
        </p:txBody>
      </p:sp>
      <p:sp>
        <p:nvSpPr>
          <p:cNvPr id="46" name="Line 36"/>
          <p:cNvSpPr>
            <a:spLocks noChangeShapeType="1"/>
          </p:cNvSpPr>
          <p:nvPr/>
        </p:nvSpPr>
        <p:spPr bwMode="auto">
          <a:xfrm flipH="1">
            <a:off x="2057400" y="5257800"/>
            <a:ext cx="381000" cy="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Calibri"/>
              <a:cs typeface="Calibri"/>
            </a:endParaRPr>
          </a:p>
        </p:txBody>
      </p:sp>
      <p:sp>
        <p:nvSpPr>
          <p:cNvPr id="47" name="Line 37"/>
          <p:cNvSpPr>
            <a:spLocks noChangeShapeType="1"/>
          </p:cNvSpPr>
          <p:nvPr/>
        </p:nvSpPr>
        <p:spPr bwMode="auto">
          <a:xfrm>
            <a:off x="2057400" y="5257800"/>
            <a:ext cx="0" cy="1524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Calibri"/>
              <a:cs typeface="Calibri"/>
            </a:endParaRPr>
          </a:p>
        </p:txBody>
      </p:sp>
      <p:sp>
        <p:nvSpPr>
          <p:cNvPr id="48" name="Line 38"/>
          <p:cNvSpPr>
            <a:spLocks noChangeShapeType="1"/>
          </p:cNvSpPr>
          <p:nvPr/>
        </p:nvSpPr>
        <p:spPr bwMode="auto">
          <a:xfrm>
            <a:off x="3440113" y="3733800"/>
            <a:ext cx="0" cy="13716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Calibri"/>
              <a:cs typeface="Calibri"/>
            </a:endParaRPr>
          </a:p>
        </p:txBody>
      </p:sp>
      <p:sp>
        <p:nvSpPr>
          <p:cNvPr id="49" name="Line 39"/>
          <p:cNvSpPr>
            <a:spLocks noChangeShapeType="1"/>
          </p:cNvSpPr>
          <p:nvPr/>
        </p:nvSpPr>
        <p:spPr bwMode="auto">
          <a:xfrm flipH="1">
            <a:off x="3429000" y="5105400"/>
            <a:ext cx="914400" cy="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Calibri"/>
              <a:cs typeface="Calibri"/>
            </a:endParaRPr>
          </a:p>
        </p:txBody>
      </p:sp>
      <p:sp>
        <p:nvSpPr>
          <p:cNvPr id="50" name="Line 40"/>
          <p:cNvSpPr>
            <a:spLocks noChangeShapeType="1"/>
          </p:cNvSpPr>
          <p:nvPr/>
        </p:nvSpPr>
        <p:spPr bwMode="auto">
          <a:xfrm>
            <a:off x="4343400" y="5105400"/>
            <a:ext cx="0" cy="457200"/>
          </a:xfrm>
          <a:prstGeom prst="line">
            <a:avLst/>
          </a:prstGeom>
          <a:noFill/>
          <a:ln w="25400">
            <a:solidFill>
              <a:schemeClr val="tx1"/>
            </a:solidFill>
            <a:round/>
            <a:headEnd type="none" w="sm" len="sm"/>
            <a:tailEnd type="stealth" w="med" len="med"/>
          </a:ln>
          <a:effectLst/>
        </p:spPr>
        <p:txBody>
          <a:bodyPr wrap="none" anchor="ctr">
            <a:prstTxWarp prst="textNoShape">
              <a:avLst/>
            </a:prstTxWarp>
          </a:bodyPr>
          <a:lstStyle/>
          <a:p>
            <a:endParaRPr lang="en-US">
              <a:solidFill>
                <a:srgbClr val="FC0128"/>
              </a:solidFill>
              <a:latin typeface="Calibri"/>
              <a:cs typeface="Calibri"/>
            </a:endParaRPr>
          </a:p>
        </p:txBody>
      </p:sp>
      <p:sp>
        <p:nvSpPr>
          <p:cNvPr id="51" name="Line 41"/>
          <p:cNvSpPr>
            <a:spLocks noChangeShapeType="1"/>
          </p:cNvSpPr>
          <p:nvPr/>
        </p:nvSpPr>
        <p:spPr bwMode="auto">
          <a:xfrm>
            <a:off x="4327525" y="3733800"/>
            <a:ext cx="0" cy="11430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Calibri"/>
              <a:cs typeface="Calibri"/>
            </a:endParaRPr>
          </a:p>
        </p:txBody>
      </p:sp>
      <p:sp>
        <p:nvSpPr>
          <p:cNvPr id="52" name="Line 42"/>
          <p:cNvSpPr>
            <a:spLocks noChangeShapeType="1"/>
          </p:cNvSpPr>
          <p:nvPr/>
        </p:nvSpPr>
        <p:spPr bwMode="auto">
          <a:xfrm flipH="1">
            <a:off x="4343400" y="4876800"/>
            <a:ext cx="304800" cy="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Calibri"/>
              <a:cs typeface="Calibri"/>
            </a:endParaRPr>
          </a:p>
        </p:txBody>
      </p:sp>
      <p:sp>
        <p:nvSpPr>
          <p:cNvPr id="53" name="Line 43"/>
          <p:cNvSpPr>
            <a:spLocks noChangeShapeType="1"/>
          </p:cNvSpPr>
          <p:nvPr/>
        </p:nvSpPr>
        <p:spPr bwMode="auto">
          <a:xfrm>
            <a:off x="4648200" y="4876800"/>
            <a:ext cx="0" cy="685800"/>
          </a:xfrm>
          <a:prstGeom prst="line">
            <a:avLst/>
          </a:prstGeom>
          <a:noFill/>
          <a:ln w="25400">
            <a:solidFill>
              <a:schemeClr val="tx1"/>
            </a:solidFill>
            <a:round/>
            <a:headEnd type="none" w="sm" len="sm"/>
            <a:tailEnd type="stealth" w="med" len="med"/>
          </a:ln>
          <a:effectLst/>
        </p:spPr>
        <p:txBody>
          <a:bodyPr wrap="none" anchor="ctr">
            <a:prstTxWarp prst="textNoShape">
              <a:avLst/>
            </a:prstTxWarp>
          </a:bodyPr>
          <a:lstStyle/>
          <a:p>
            <a:endParaRPr lang="en-US">
              <a:solidFill>
                <a:srgbClr val="FC0128"/>
              </a:solidFill>
              <a:latin typeface="Calibri"/>
              <a:cs typeface="Calibri"/>
            </a:endParaRPr>
          </a:p>
        </p:txBody>
      </p:sp>
      <p:sp>
        <p:nvSpPr>
          <p:cNvPr id="54" name="Line 44"/>
          <p:cNvSpPr>
            <a:spLocks noChangeShapeType="1"/>
          </p:cNvSpPr>
          <p:nvPr/>
        </p:nvSpPr>
        <p:spPr bwMode="auto">
          <a:xfrm>
            <a:off x="5029200" y="4876800"/>
            <a:ext cx="0" cy="685800"/>
          </a:xfrm>
          <a:prstGeom prst="line">
            <a:avLst/>
          </a:prstGeom>
          <a:noFill/>
          <a:ln w="25400">
            <a:solidFill>
              <a:schemeClr val="tx1"/>
            </a:solidFill>
            <a:round/>
            <a:headEnd type="none" w="sm" len="sm"/>
            <a:tailEnd type="stealth" w="med" len="med"/>
          </a:ln>
          <a:effectLst/>
        </p:spPr>
        <p:txBody>
          <a:bodyPr wrap="none" anchor="ctr">
            <a:prstTxWarp prst="textNoShape">
              <a:avLst/>
            </a:prstTxWarp>
          </a:bodyPr>
          <a:lstStyle/>
          <a:p>
            <a:endParaRPr lang="en-US">
              <a:solidFill>
                <a:srgbClr val="FC0128"/>
              </a:solidFill>
              <a:latin typeface="Calibri"/>
              <a:cs typeface="Calibri"/>
            </a:endParaRPr>
          </a:p>
        </p:txBody>
      </p:sp>
      <p:sp>
        <p:nvSpPr>
          <p:cNvPr id="55" name="Line 45"/>
          <p:cNvSpPr>
            <a:spLocks noChangeShapeType="1"/>
          </p:cNvSpPr>
          <p:nvPr/>
        </p:nvSpPr>
        <p:spPr bwMode="auto">
          <a:xfrm>
            <a:off x="5334000" y="5105400"/>
            <a:ext cx="0" cy="457200"/>
          </a:xfrm>
          <a:prstGeom prst="line">
            <a:avLst/>
          </a:prstGeom>
          <a:noFill/>
          <a:ln w="25400">
            <a:solidFill>
              <a:schemeClr val="tx1"/>
            </a:solidFill>
            <a:round/>
            <a:headEnd type="none" w="sm" len="sm"/>
            <a:tailEnd type="stealth" w="med" len="med"/>
          </a:ln>
          <a:effectLst/>
        </p:spPr>
        <p:txBody>
          <a:bodyPr wrap="none" anchor="ctr">
            <a:prstTxWarp prst="textNoShape">
              <a:avLst/>
            </a:prstTxWarp>
          </a:bodyPr>
          <a:lstStyle/>
          <a:p>
            <a:endParaRPr lang="en-US">
              <a:solidFill>
                <a:srgbClr val="FC0128"/>
              </a:solidFill>
              <a:latin typeface="Calibri"/>
              <a:cs typeface="Calibri"/>
            </a:endParaRPr>
          </a:p>
        </p:txBody>
      </p:sp>
      <p:sp>
        <p:nvSpPr>
          <p:cNvPr id="56" name="Line 46"/>
          <p:cNvSpPr>
            <a:spLocks noChangeShapeType="1"/>
          </p:cNvSpPr>
          <p:nvPr/>
        </p:nvSpPr>
        <p:spPr bwMode="auto">
          <a:xfrm flipH="1">
            <a:off x="5029200" y="4876800"/>
            <a:ext cx="304800" cy="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Calibri"/>
              <a:cs typeface="Calibri"/>
            </a:endParaRPr>
          </a:p>
        </p:txBody>
      </p:sp>
      <p:sp>
        <p:nvSpPr>
          <p:cNvPr id="57" name="Line 47"/>
          <p:cNvSpPr>
            <a:spLocks noChangeShapeType="1"/>
          </p:cNvSpPr>
          <p:nvPr/>
        </p:nvSpPr>
        <p:spPr bwMode="auto">
          <a:xfrm flipH="1">
            <a:off x="5334000" y="5105400"/>
            <a:ext cx="838200" cy="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Calibri"/>
              <a:cs typeface="Calibri"/>
            </a:endParaRPr>
          </a:p>
        </p:txBody>
      </p:sp>
      <p:sp>
        <p:nvSpPr>
          <p:cNvPr id="58" name="Line 48"/>
          <p:cNvSpPr>
            <a:spLocks noChangeShapeType="1"/>
          </p:cNvSpPr>
          <p:nvPr/>
        </p:nvSpPr>
        <p:spPr bwMode="auto">
          <a:xfrm>
            <a:off x="5357813" y="3733800"/>
            <a:ext cx="0" cy="11430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Calibri"/>
              <a:cs typeface="Calibri"/>
            </a:endParaRPr>
          </a:p>
        </p:txBody>
      </p:sp>
      <p:sp>
        <p:nvSpPr>
          <p:cNvPr id="59" name="Line 49"/>
          <p:cNvSpPr>
            <a:spLocks noChangeShapeType="1"/>
          </p:cNvSpPr>
          <p:nvPr/>
        </p:nvSpPr>
        <p:spPr bwMode="auto">
          <a:xfrm>
            <a:off x="6178550" y="3733800"/>
            <a:ext cx="0" cy="13716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Calibri"/>
              <a:cs typeface="Calibri"/>
            </a:endParaRPr>
          </a:p>
        </p:txBody>
      </p:sp>
      <p:sp>
        <p:nvSpPr>
          <p:cNvPr id="60" name="Line 50"/>
          <p:cNvSpPr>
            <a:spLocks noChangeShapeType="1"/>
          </p:cNvSpPr>
          <p:nvPr/>
        </p:nvSpPr>
        <p:spPr bwMode="auto">
          <a:xfrm>
            <a:off x="4876800" y="5867400"/>
            <a:ext cx="0" cy="2286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Calibri"/>
              <a:cs typeface="Calibri"/>
            </a:endParaRPr>
          </a:p>
        </p:txBody>
      </p:sp>
      <p:sp>
        <p:nvSpPr>
          <p:cNvPr id="61" name="Line 51"/>
          <p:cNvSpPr>
            <a:spLocks noChangeShapeType="1"/>
          </p:cNvSpPr>
          <p:nvPr/>
        </p:nvSpPr>
        <p:spPr bwMode="auto">
          <a:xfrm flipH="1">
            <a:off x="4876800" y="6096000"/>
            <a:ext cx="990600" cy="0"/>
          </a:xfrm>
          <a:prstGeom prst="line">
            <a:avLst/>
          </a:prstGeom>
          <a:noFill/>
          <a:ln w="25400">
            <a:solidFill>
              <a:schemeClr val="tx1"/>
            </a:solidFill>
            <a:round/>
            <a:headEnd type="stealth" w="med" len="lg"/>
            <a:tailEnd type="none" w="sm" len="sm"/>
          </a:ln>
          <a:effectLst/>
        </p:spPr>
        <p:txBody>
          <a:bodyPr wrap="none" anchor="ctr">
            <a:prstTxWarp prst="textNoShape">
              <a:avLst/>
            </a:prstTxWarp>
          </a:bodyPr>
          <a:lstStyle/>
          <a:p>
            <a:endParaRPr lang="en-US">
              <a:solidFill>
                <a:srgbClr val="FC0128"/>
              </a:solidFill>
              <a:latin typeface="Calibri"/>
              <a:cs typeface="Calibri"/>
            </a:endParaRPr>
          </a:p>
        </p:txBody>
      </p:sp>
      <p:sp>
        <p:nvSpPr>
          <p:cNvPr id="62" name="Line 52"/>
          <p:cNvSpPr>
            <a:spLocks noChangeShapeType="1"/>
          </p:cNvSpPr>
          <p:nvPr/>
        </p:nvSpPr>
        <p:spPr bwMode="auto">
          <a:xfrm>
            <a:off x="3581400" y="1828800"/>
            <a:ext cx="0" cy="3048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Calibri"/>
              <a:cs typeface="Calibri"/>
            </a:endParaRPr>
          </a:p>
        </p:txBody>
      </p:sp>
      <p:sp>
        <p:nvSpPr>
          <p:cNvPr id="63" name="Line 53"/>
          <p:cNvSpPr>
            <a:spLocks noChangeShapeType="1"/>
          </p:cNvSpPr>
          <p:nvPr/>
        </p:nvSpPr>
        <p:spPr bwMode="auto">
          <a:xfrm flipH="1">
            <a:off x="1524000" y="2133600"/>
            <a:ext cx="2057400" cy="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Calibri"/>
              <a:cs typeface="Calibri"/>
            </a:endParaRPr>
          </a:p>
        </p:txBody>
      </p:sp>
      <p:sp>
        <p:nvSpPr>
          <p:cNvPr id="64" name="Line 54"/>
          <p:cNvSpPr>
            <a:spLocks noChangeShapeType="1"/>
          </p:cNvSpPr>
          <p:nvPr/>
        </p:nvSpPr>
        <p:spPr bwMode="auto">
          <a:xfrm>
            <a:off x="1752600" y="1828800"/>
            <a:ext cx="0" cy="1524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Calibri"/>
              <a:cs typeface="Calibri"/>
            </a:endParaRPr>
          </a:p>
        </p:txBody>
      </p:sp>
      <p:sp>
        <p:nvSpPr>
          <p:cNvPr id="65" name="Line 55"/>
          <p:cNvSpPr>
            <a:spLocks noChangeShapeType="1"/>
          </p:cNvSpPr>
          <p:nvPr/>
        </p:nvSpPr>
        <p:spPr bwMode="auto">
          <a:xfrm>
            <a:off x="1524000" y="2133600"/>
            <a:ext cx="0" cy="15240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Calibri"/>
              <a:cs typeface="Calibri"/>
            </a:endParaRPr>
          </a:p>
        </p:txBody>
      </p:sp>
      <p:sp>
        <p:nvSpPr>
          <p:cNvPr id="66" name="Line 56"/>
          <p:cNvSpPr>
            <a:spLocks noChangeShapeType="1"/>
          </p:cNvSpPr>
          <p:nvPr/>
        </p:nvSpPr>
        <p:spPr bwMode="auto">
          <a:xfrm flipH="1">
            <a:off x="1524000" y="3657600"/>
            <a:ext cx="228600" cy="0"/>
          </a:xfrm>
          <a:prstGeom prst="line">
            <a:avLst/>
          </a:prstGeom>
          <a:noFill/>
          <a:ln w="25400">
            <a:solidFill>
              <a:schemeClr val="tx1"/>
            </a:solidFill>
            <a:round/>
            <a:headEnd type="stealth" w="med" len="med"/>
            <a:tailEnd type="none" w="sm" len="sm"/>
          </a:ln>
          <a:effectLst/>
        </p:spPr>
        <p:txBody>
          <a:bodyPr wrap="none" anchor="ctr">
            <a:prstTxWarp prst="textNoShape">
              <a:avLst/>
            </a:prstTxWarp>
          </a:bodyPr>
          <a:lstStyle/>
          <a:p>
            <a:endParaRPr lang="en-US">
              <a:solidFill>
                <a:srgbClr val="FC0128"/>
              </a:solidFill>
              <a:latin typeface="Calibri"/>
              <a:cs typeface="Calibri"/>
            </a:endParaRPr>
          </a:p>
        </p:txBody>
      </p:sp>
      <p:sp>
        <p:nvSpPr>
          <p:cNvPr id="67" name="Line 57"/>
          <p:cNvSpPr>
            <a:spLocks noChangeShapeType="1"/>
          </p:cNvSpPr>
          <p:nvPr/>
        </p:nvSpPr>
        <p:spPr bwMode="auto">
          <a:xfrm flipH="1">
            <a:off x="1066800" y="1981200"/>
            <a:ext cx="685800" cy="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Calibri"/>
              <a:cs typeface="Calibri"/>
            </a:endParaRPr>
          </a:p>
        </p:txBody>
      </p:sp>
      <p:sp>
        <p:nvSpPr>
          <p:cNvPr id="68" name="Line 58"/>
          <p:cNvSpPr>
            <a:spLocks noChangeShapeType="1"/>
          </p:cNvSpPr>
          <p:nvPr/>
        </p:nvSpPr>
        <p:spPr bwMode="auto">
          <a:xfrm>
            <a:off x="1066800" y="1981200"/>
            <a:ext cx="0" cy="28956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Calibri"/>
              <a:cs typeface="Calibri"/>
            </a:endParaRPr>
          </a:p>
        </p:txBody>
      </p:sp>
      <p:sp>
        <p:nvSpPr>
          <p:cNvPr id="69" name="Line 59"/>
          <p:cNvSpPr>
            <a:spLocks noChangeShapeType="1"/>
          </p:cNvSpPr>
          <p:nvPr/>
        </p:nvSpPr>
        <p:spPr bwMode="auto">
          <a:xfrm flipH="1">
            <a:off x="1066800" y="4876800"/>
            <a:ext cx="762000" cy="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Calibri"/>
              <a:cs typeface="Calibri"/>
            </a:endParaRPr>
          </a:p>
        </p:txBody>
      </p:sp>
      <p:sp>
        <p:nvSpPr>
          <p:cNvPr id="70" name="Line 60"/>
          <p:cNvSpPr>
            <a:spLocks noChangeShapeType="1"/>
          </p:cNvSpPr>
          <p:nvPr/>
        </p:nvSpPr>
        <p:spPr bwMode="auto">
          <a:xfrm flipH="1">
            <a:off x="1752600" y="4876800"/>
            <a:ext cx="381000" cy="0"/>
          </a:xfrm>
          <a:prstGeom prst="line">
            <a:avLst/>
          </a:prstGeom>
          <a:noFill/>
          <a:ln w="25400">
            <a:solidFill>
              <a:schemeClr val="tx1"/>
            </a:solidFill>
            <a:round/>
            <a:headEnd type="stealth" w="med" len="med"/>
            <a:tailEnd type="none" w="sm" len="sm"/>
          </a:ln>
          <a:effectLst/>
        </p:spPr>
        <p:txBody>
          <a:bodyPr wrap="none" anchor="ctr">
            <a:prstTxWarp prst="textNoShape">
              <a:avLst/>
            </a:prstTxWarp>
          </a:bodyPr>
          <a:lstStyle/>
          <a:p>
            <a:endParaRPr lang="en-US">
              <a:solidFill>
                <a:srgbClr val="FC0128"/>
              </a:solidFill>
              <a:latin typeface="Calibri"/>
              <a:cs typeface="Calibri"/>
            </a:endParaRPr>
          </a:p>
        </p:txBody>
      </p:sp>
      <p:sp>
        <p:nvSpPr>
          <p:cNvPr id="71" name="Oval 61"/>
          <p:cNvSpPr>
            <a:spLocks noChangeArrowheads="1"/>
          </p:cNvSpPr>
          <p:nvPr/>
        </p:nvSpPr>
        <p:spPr bwMode="auto">
          <a:xfrm>
            <a:off x="1874838" y="3670300"/>
            <a:ext cx="63500" cy="6350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a:solidFill>
                <a:srgbClr val="FC0128"/>
              </a:solidFill>
              <a:latin typeface="Calibri"/>
              <a:cs typeface="Calibri"/>
            </a:endParaRPr>
          </a:p>
        </p:txBody>
      </p:sp>
      <p:sp>
        <p:nvSpPr>
          <p:cNvPr id="72" name="Oval 62"/>
          <p:cNvSpPr>
            <a:spLocks noChangeArrowheads="1"/>
          </p:cNvSpPr>
          <p:nvPr/>
        </p:nvSpPr>
        <p:spPr bwMode="auto">
          <a:xfrm>
            <a:off x="2403475" y="3670300"/>
            <a:ext cx="63500" cy="6350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a:solidFill>
                <a:srgbClr val="FC0128"/>
              </a:solidFill>
              <a:latin typeface="Calibri"/>
              <a:cs typeface="Calibri"/>
            </a:endParaRPr>
          </a:p>
        </p:txBody>
      </p:sp>
      <p:sp>
        <p:nvSpPr>
          <p:cNvPr id="73" name="Oval 63"/>
          <p:cNvSpPr>
            <a:spLocks noChangeArrowheads="1"/>
          </p:cNvSpPr>
          <p:nvPr/>
        </p:nvSpPr>
        <p:spPr bwMode="auto">
          <a:xfrm>
            <a:off x="3408363" y="3670300"/>
            <a:ext cx="63500" cy="6350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a:solidFill>
                <a:srgbClr val="FC0128"/>
              </a:solidFill>
              <a:latin typeface="Calibri"/>
              <a:cs typeface="Calibri"/>
            </a:endParaRPr>
          </a:p>
        </p:txBody>
      </p:sp>
      <p:sp>
        <p:nvSpPr>
          <p:cNvPr id="74" name="Oval 64"/>
          <p:cNvSpPr>
            <a:spLocks noChangeArrowheads="1"/>
          </p:cNvSpPr>
          <p:nvPr/>
        </p:nvSpPr>
        <p:spPr bwMode="auto">
          <a:xfrm>
            <a:off x="4295775" y="3670300"/>
            <a:ext cx="63500" cy="6350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a:solidFill>
                <a:srgbClr val="FC0128"/>
              </a:solidFill>
              <a:latin typeface="Calibri"/>
              <a:cs typeface="Calibri"/>
            </a:endParaRPr>
          </a:p>
        </p:txBody>
      </p:sp>
      <p:sp>
        <p:nvSpPr>
          <p:cNvPr id="75" name="Oval 65"/>
          <p:cNvSpPr>
            <a:spLocks noChangeArrowheads="1"/>
          </p:cNvSpPr>
          <p:nvPr/>
        </p:nvSpPr>
        <p:spPr bwMode="auto">
          <a:xfrm>
            <a:off x="5326063" y="3670300"/>
            <a:ext cx="63500" cy="6350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a:solidFill>
                <a:srgbClr val="FC0128"/>
              </a:solidFill>
              <a:latin typeface="Calibri"/>
              <a:cs typeface="Calibri"/>
            </a:endParaRPr>
          </a:p>
        </p:txBody>
      </p:sp>
      <p:sp>
        <p:nvSpPr>
          <p:cNvPr id="76" name="Oval 66"/>
          <p:cNvSpPr>
            <a:spLocks noChangeArrowheads="1"/>
          </p:cNvSpPr>
          <p:nvPr/>
        </p:nvSpPr>
        <p:spPr bwMode="auto">
          <a:xfrm>
            <a:off x="6146800" y="3670300"/>
            <a:ext cx="63500" cy="6350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a:solidFill>
                <a:srgbClr val="FC0128"/>
              </a:solidFill>
              <a:latin typeface="Calibri"/>
              <a:cs typeface="Calibri"/>
            </a:endParaRPr>
          </a:p>
        </p:txBody>
      </p:sp>
      <p:sp>
        <p:nvSpPr>
          <p:cNvPr id="77" name="Line 67"/>
          <p:cNvSpPr>
            <a:spLocks noChangeShapeType="1"/>
          </p:cNvSpPr>
          <p:nvPr/>
        </p:nvSpPr>
        <p:spPr bwMode="auto">
          <a:xfrm>
            <a:off x="1905000" y="4953000"/>
            <a:ext cx="0" cy="4572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Calibri"/>
              <a:cs typeface="Calibri"/>
            </a:endParaRPr>
          </a:p>
        </p:txBody>
      </p:sp>
      <p:sp>
        <p:nvSpPr>
          <p:cNvPr id="78" name="Line 68"/>
          <p:cNvSpPr>
            <a:spLocks noChangeShapeType="1"/>
          </p:cNvSpPr>
          <p:nvPr/>
        </p:nvSpPr>
        <p:spPr bwMode="auto">
          <a:xfrm>
            <a:off x="5029200" y="1828800"/>
            <a:ext cx="0" cy="3048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Calibri"/>
              <a:cs typeface="Calibri"/>
            </a:endParaRPr>
          </a:p>
        </p:txBody>
      </p:sp>
      <p:sp>
        <p:nvSpPr>
          <p:cNvPr id="79" name="Line 69"/>
          <p:cNvSpPr>
            <a:spLocks noChangeShapeType="1"/>
          </p:cNvSpPr>
          <p:nvPr/>
        </p:nvSpPr>
        <p:spPr bwMode="auto">
          <a:xfrm flipH="1">
            <a:off x="5029200" y="2133600"/>
            <a:ext cx="2590800" cy="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Calibri"/>
              <a:cs typeface="Calibri"/>
            </a:endParaRPr>
          </a:p>
        </p:txBody>
      </p:sp>
      <p:sp>
        <p:nvSpPr>
          <p:cNvPr id="80" name="Line 70"/>
          <p:cNvSpPr>
            <a:spLocks noChangeShapeType="1"/>
          </p:cNvSpPr>
          <p:nvPr/>
        </p:nvSpPr>
        <p:spPr bwMode="auto">
          <a:xfrm>
            <a:off x="7620000" y="2133600"/>
            <a:ext cx="0" cy="35814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Calibri"/>
              <a:cs typeface="Calibri"/>
            </a:endParaRPr>
          </a:p>
        </p:txBody>
      </p:sp>
      <p:sp>
        <p:nvSpPr>
          <p:cNvPr id="81" name="Line 71"/>
          <p:cNvSpPr>
            <a:spLocks noChangeShapeType="1"/>
          </p:cNvSpPr>
          <p:nvPr/>
        </p:nvSpPr>
        <p:spPr bwMode="auto">
          <a:xfrm flipH="1">
            <a:off x="5257800" y="5715000"/>
            <a:ext cx="2362200" cy="0"/>
          </a:xfrm>
          <a:prstGeom prst="line">
            <a:avLst/>
          </a:prstGeom>
          <a:noFill/>
          <a:ln w="25400">
            <a:solidFill>
              <a:schemeClr val="tx1"/>
            </a:solidFill>
            <a:round/>
            <a:headEnd type="none" w="sm" len="sm"/>
            <a:tailEnd type="stealth" w="med" len="med"/>
          </a:ln>
          <a:effectLst/>
        </p:spPr>
        <p:txBody>
          <a:bodyPr wrap="none" anchor="ctr">
            <a:prstTxWarp prst="textNoShape">
              <a:avLst/>
            </a:prstTxWarp>
          </a:bodyPr>
          <a:lstStyle/>
          <a:p>
            <a:endParaRPr lang="en-US">
              <a:solidFill>
                <a:srgbClr val="FC0128"/>
              </a:solidFill>
              <a:latin typeface="Calibri"/>
              <a:cs typeface="Calibri"/>
            </a:endParaRPr>
          </a:p>
        </p:txBody>
      </p:sp>
      <p:sp>
        <p:nvSpPr>
          <p:cNvPr id="82" name="Line 72"/>
          <p:cNvSpPr>
            <a:spLocks noChangeShapeType="1"/>
          </p:cNvSpPr>
          <p:nvPr/>
        </p:nvSpPr>
        <p:spPr bwMode="auto">
          <a:xfrm flipH="1">
            <a:off x="1143000" y="1905000"/>
            <a:ext cx="152400" cy="1524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Calibri"/>
              <a:cs typeface="Calibri"/>
            </a:endParaRPr>
          </a:p>
        </p:txBody>
      </p:sp>
      <p:sp>
        <p:nvSpPr>
          <p:cNvPr id="83" name="Line 73"/>
          <p:cNvSpPr>
            <a:spLocks noChangeShapeType="1"/>
          </p:cNvSpPr>
          <p:nvPr/>
        </p:nvSpPr>
        <p:spPr bwMode="auto">
          <a:xfrm flipH="1">
            <a:off x="3200400" y="2057400"/>
            <a:ext cx="152400" cy="1524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Calibri"/>
              <a:cs typeface="Calibri"/>
            </a:endParaRPr>
          </a:p>
        </p:txBody>
      </p:sp>
      <p:sp>
        <p:nvSpPr>
          <p:cNvPr id="84" name="Line 74"/>
          <p:cNvSpPr>
            <a:spLocks noChangeShapeType="1"/>
          </p:cNvSpPr>
          <p:nvPr/>
        </p:nvSpPr>
        <p:spPr bwMode="auto">
          <a:xfrm flipH="1">
            <a:off x="5715000" y="2057400"/>
            <a:ext cx="152400" cy="1524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Calibri"/>
              <a:cs typeface="Calibri"/>
            </a:endParaRPr>
          </a:p>
        </p:txBody>
      </p:sp>
      <p:sp>
        <p:nvSpPr>
          <p:cNvPr id="85" name="Line 75"/>
          <p:cNvSpPr>
            <a:spLocks noChangeShapeType="1"/>
          </p:cNvSpPr>
          <p:nvPr/>
        </p:nvSpPr>
        <p:spPr bwMode="auto">
          <a:xfrm flipH="1">
            <a:off x="2362200" y="4343400"/>
            <a:ext cx="152400" cy="1524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Calibri"/>
              <a:cs typeface="Calibri"/>
            </a:endParaRPr>
          </a:p>
        </p:txBody>
      </p:sp>
      <p:sp>
        <p:nvSpPr>
          <p:cNvPr id="86" name="Rectangle 76"/>
          <p:cNvSpPr>
            <a:spLocks noChangeArrowheads="1"/>
          </p:cNvSpPr>
          <p:nvPr/>
        </p:nvSpPr>
        <p:spPr bwMode="auto">
          <a:xfrm>
            <a:off x="1050925" y="2011363"/>
            <a:ext cx="329843" cy="400752"/>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sz="2000">
                <a:solidFill>
                  <a:srgbClr val="000000"/>
                </a:solidFill>
                <a:latin typeface="Calibri"/>
                <a:cs typeface="Calibri"/>
              </a:rPr>
              <a:t> t</a:t>
            </a:r>
          </a:p>
        </p:txBody>
      </p:sp>
      <p:sp>
        <p:nvSpPr>
          <p:cNvPr id="87" name="Rectangle 77"/>
          <p:cNvSpPr>
            <a:spLocks noChangeArrowheads="1"/>
          </p:cNvSpPr>
          <p:nvPr/>
        </p:nvSpPr>
        <p:spPr bwMode="auto">
          <a:xfrm>
            <a:off x="3108325" y="2163763"/>
            <a:ext cx="365485" cy="400752"/>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sz="2000">
                <a:solidFill>
                  <a:srgbClr val="000000"/>
                </a:solidFill>
                <a:latin typeface="Calibri"/>
                <a:cs typeface="Calibri"/>
              </a:rPr>
              <a:t> k</a:t>
            </a:r>
          </a:p>
        </p:txBody>
      </p:sp>
      <p:sp>
        <p:nvSpPr>
          <p:cNvPr id="88" name="Rectangle 78"/>
          <p:cNvSpPr>
            <a:spLocks noChangeArrowheads="1"/>
          </p:cNvSpPr>
          <p:nvPr/>
        </p:nvSpPr>
        <p:spPr bwMode="auto">
          <a:xfrm>
            <a:off x="5622925" y="2163763"/>
            <a:ext cx="378684" cy="400752"/>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sz="2000">
                <a:solidFill>
                  <a:srgbClr val="000000"/>
                </a:solidFill>
                <a:latin typeface="Calibri"/>
                <a:cs typeface="Calibri"/>
              </a:rPr>
              <a:t> b</a:t>
            </a:r>
          </a:p>
        </p:txBody>
      </p:sp>
      <p:sp>
        <p:nvSpPr>
          <p:cNvPr id="89" name="Rectangle 79"/>
          <p:cNvSpPr>
            <a:spLocks noChangeArrowheads="1"/>
          </p:cNvSpPr>
          <p:nvPr/>
        </p:nvSpPr>
        <p:spPr bwMode="auto">
          <a:xfrm>
            <a:off x="2498725" y="4297363"/>
            <a:ext cx="329843" cy="400752"/>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sz="2000">
                <a:solidFill>
                  <a:srgbClr val="000000"/>
                </a:solidFill>
                <a:latin typeface="Calibri"/>
                <a:cs typeface="Calibri"/>
              </a:rPr>
              <a:t> t</a:t>
            </a:r>
          </a:p>
        </p:txBody>
      </p:sp>
      <p:sp>
        <p:nvSpPr>
          <p:cNvPr id="90" name="Rectangle 80"/>
          <p:cNvSpPr>
            <a:spLocks noChangeArrowheads="1"/>
          </p:cNvSpPr>
          <p:nvPr/>
        </p:nvSpPr>
        <p:spPr bwMode="auto">
          <a:xfrm>
            <a:off x="898525" y="5821363"/>
            <a:ext cx="545021" cy="400752"/>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sz="2000">
                <a:solidFill>
                  <a:srgbClr val="000000"/>
                </a:solidFill>
                <a:latin typeface="Calibri"/>
                <a:cs typeface="Calibri"/>
              </a:rPr>
              <a:t>HIT</a:t>
            </a:r>
          </a:p>
        </p:txBody>
      </p:sp>
      <p:sp>
        <p:nvSpPr>
          <p:cNvPr id="91" name="Rectangle 81"/>
          <p:cNvSpPr>
            <a:spLocks noChangeArrowheads="1"/>
          </p:cNvSpPr>
          <p:nvPr/>
        </p:nvSpPr>
        <p:spPr bwMode="auto">
          <a:xfrm>
            <a:off x="5851525" y="5897563"/>
            <a:ext cx="2130717" cy="400752"/>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sz="2000">
                <a:solidFill>
                  <a:srgbClr val="000000"/>
                </a:solidFill>
                <a:latin typeface="Calibri"/>
                <a:cs typeface="Calibri"/>
              </a:rPr>
              <a:t>Data Word or Byte</a:t>
            </a:r>
          </a:p>
        </p:txBody>
      </p:sp>
      <p:sp>
        <p:nvSpPr>
          <p:cNvPr id="92" name="Line 82"/>
          <p:cNvSpPr>
            <a:spLocks noChangeShapeType="1"/>
          </p:cNvSpPr>
          <p:nvPr/>
        </p:nvSpPr>
        <p:spPr bwMode="auto">
          <a:xfrm>
            <a:off x="6781800" y="2743200"/>
            <a:ext cx="0" cy="1524000"/>
          </a:xfrm>
          <a:prstGeom prst="line">
            <a:avLst/>
          </a:prstGeom>
          <a:noFill/>
          <a:ln w="12700">
            <a:solidFill>
              <a:schemeClr val="tx1"/>
            </a:solidFill>
            <a:round/>
            <a:headEnd type="stealth" w="med" len="med"/>
            <a:tailEnd type="stealth" w="med" len="med"/>
          </a:ln>
          <a:effectLst/>
        </p:spPr>
        <p:txBody>
          <a:bodyPr wrap="none" anchor="ctr">
            <a:prstTxWarp prst="textNoShape">
              <a:avLst/>
            </a:prstTxWarp>
          </a:bodyPr>
          <a:lstStyle/>
          <a:p>
            <a:endParaRPr lang="en-US">
              <a:solidFill>
                <a:srgbClr val="FC0128"/>
              </a:solidFill>
              <a:latin typeface="Calibri"/>
              <a:cs typeface="Calibri"/>
            </a:endParaRPr>
          </a:p>
        </p:txBody>
      </p:sp>
      <p:sp>
        <p:nvSpPr>
          <p:cNvPr id="93" name="Rectangle 83"/>
          <p:cNvSpPr>
            <a:spLocks noChangeArrowheads="1"/>
          </p:cNvSpPr>
          <p:nvPr/>
        </p:nvSpPr>
        <p:spPr bwMode="auto">
          <a:xfrm>
            <a:off x="6765925" y="3306763"/>
            <a:ext cx="666348" cy="708528"/>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sz="2000">
                <a:solidFill>
                  <a:srgbClr val="000000"/>
                </a:solidFill>
                <a:latin typeface="Calibri"/>
                <a:cs typeface="Calibri"/>
              </a:rPr>
              <a:t>  2</a:t>
            </a:r>
            <a:r>
              <a:rPr lang="en-US" sz="2000" baseline="30000">
                <a:solidFill>
                  <a:srgbClr val="000000"/>
                </a:solidFill>
                <a:latin typeface="Calibri"/>
                <a:cs typeface="Calibri"/>
              </a:rPr>
              <a:t>k</a:t>
            </a:r>
          </a:p>
          <a:p>
            <a:pPr>
              <a:spcBef>
                <a:spcPct val="0"/>
              </a:spcBef>
            </a:pPr>
            <a:r>
              <a:rPr lang="en-US" sz="2000">
                <a:solidFill>
                  <a:srgbClr val="000000"/>
                </a:solidFill>
                <a:latin typeface="Calibri"/>
                <a:cs typeface="Calibri"/>
              </a:rPr>
              <a:t>lines</a:t>
            </a:r>
          </a:p>
        </p:txBody>
      </p:sp>
    </p:spTree>
    <p:extLst>
      <p:ext uri="{BB962C8B-B14F-4D97-AF65-F5344CB8AC3E}">
        <p14:creationId xmlns:p14="http://schemas.microsoft.com/office/powerpoint/2010/main" val="193700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latin typeface="Arial" panose="020B0604020202020204" pitchFamily="34" charset="0"/>
                <a:cs typeface="Arial" panose="020B0604020202020204" pitchFamily="34" charset="0"/>
              </a:rPr>
              <a:pPr>
                <a:defRPr/>
              </a:pPr>
              <a:t>4</a:t>
            </a:fld>
            <a:endParaRPr lang="en-US" altLang="en-US">
              <a:latin typeface="Arial" panose="020B0604020202020204" pitchFamily="34" charset="0"/>
              <a:cs typeface="Arial" panose="020B0604020202020204" pitchFamily="34" charset="0"/>
            </a:endParaRPr>
          </a:p>
        </p:txBody>
      </p:sp>
      <p:sp>
        <p:nvSpPr>
          <p:cNvPr id="45059" name="Text Box 2"/>
          <p:cNvSpPr txBox="1">
            <a:spLocks noChangeArrowheads="1"/>
          </p:cNvSpPr>
          <p:nvPr/>
        </p:nvSpPr>
        <p:spPr bwMode="auto">
          <a:xfrm>
            <a:off x="441324" y="396875"/>
            <a:ext cx="70389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cs typeface="Arial" panose="020B0604020202020204" pitchFamily="34" charset="0"/>
              </a:rPr>
              <a:t>Maximum Clock Speed</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9" name="Rectangle 7"/>
          <p:cNvSpPr/>
          <p:nvPr/>
        </p:nvSpPr>
        <p:spPr>
          <a:xfrm>
            <a:off x="3147646" y="2130149"/>
            <a:ext cx="1254995" cy="939019"/>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latin typeface="Arial" panose="020B0604020202020204" pitchFamily="34" charset="0"/>
                <a:cs typeface="Arial" panose="020B0604020202020204" pitchFamily="34" charset="0"/>
              </a:rPr>
              <a:t>Combinatorial</a:t>
            </a:r>
          </a:p>
          <a:p>
            <a:pPr algn="ctr"/>
            <a:r>
              <a:rPr lang="en-US" sz="1350" dirty="0">
                <a:latin typeface="Arial" panose="020B0604020202020204" pitchFamily="34" charset="0"/>
                <a:cs typeface="Arial" panose="020B0604020202020204" pitchFamily="34" charset="0"/>
              </a:rPr>
              <a:t>Logic</a:t>
            </a:r>
          </a:p>
          <a:p>
            <a:pPr algn="ctr"/>
            <a:r>
              <a:rPr lang="en-US" sz="1350" dirty="0">
                <a:latin typeface="Arial" panose="020B0604020202020204" pitchFamily="34" charset="0"/>
                <a:cs typeface="Arial" panose="020B0604020202020204" pitchFamily="34" charset="0"/>
              </a:rPr>
              <a:t>(CL)</a:t>
            </a:r>
          </a:p>
        </p:txBody>
      </p:sp>
      <p:sp>
        <p:nvSpPr>
          <p:cNvPr id="10" name="Rectangle 10"/>
          <p:cNvSpPr/>
          <p:nvPr/>
        </p:nvSpPr>
        <p:spPr>
          <a:xfrm>
            <a:off x="5097782" y="2130148"/>
            <a:ext cx="1019663" cy="939019"/>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latin typeface="Arial" panose="020B0604020202020204" pitchFamily="34" charset="0"/>
                <a:cs typeface="Arial" panose="020B0604020202020204" pitchFamily="34" charset="0"/>
              </a:rPr>
              <a:t>Register</a:t>
            </a:r>
          </a:p>
          <a:p>
            <a:pPr algn="ctr"/>
            <a:r>
              <a:rPr lang="en-US" sz="1350" dirty="0">
                <a:latin typeface="Arial" panose="020B0604020202020204" pitchFamily="34" charset="0"/>
                <a:cs typeface="Arial" panose="020B0604020202020204" pitchFamily="34" charset="0"/>
              </a:rPr>
              <a:t>(flip-flops)</a:t>
            </a:r>
          </a:p>
        </p:txBody>
      </p:sp>
      <p:cxnSp>
        <p:nvCxnSpPr>
          <p:cNvPr id="11" name="Straight Arrow Connector 12"/>
          <p:cNvCxnSpPr>
            <a:stCxn id="9" idx="3"/>
            <a:endCxn id="10" idx="1"/>
          </p:cNvCxnSpPr>
          <p:nvPr/>
        </p:nvCxnSpPr>
        <p:spPr>
          <a:xfrm flipV="1">
            <a:off x="4402641" y="2599658"/>
            <a:ext cx="695141"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6"/>
          <p:cNvCxnSpPr/>
          <p:nvPr/>
        </p:nvCxnSpPr>
        <p:spPr>
          <a:xfrm>
            <a:off x="5479367" y="2130149"/>
            <a:ext cx="126609" cy="18310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7"/>
          <p:cNvCxnSpPr/>
          <p:nvPr/>
        </p:nvCxnSpPr>
        <p:spPr>
          <a:xfrm flipH="1">
            <a:off x="5604217" y="2130149"/>
            <a:ext cx="126609" cy="18310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8"/>
          <p:cNvCxnSpPr/>
          <p:nvPr/>
        </p:nvCxnSpPr>
        <p:spPr>
          <a:xfrm flipV="1">
            <a:off x="6117446" y="2599657"/>
            <a:ext cx="715694"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9"/>
          <p:cNvCxnSpPr/>
          <p:nvPr/>
        </p:nvCxnSpPr>
        <p:spPr>
          <a:xfrm flipV="1">
            <a:off x="2425162" y="2313258"/>
            <a:ext cx="715694"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20"/>
          <p:cNvCxnSpPr/>
          <p:nvPr/>
        </p:nvCxnSpPr>
        <p:spPr>
          <a:xfrm flipH="1" flipV="1">
            <a:off x="2783009" y="3364304"/>
            <a:ext cx="3692284" cy="1"/>
          </a:xfrm>
          <a:prstGeom prst="straightConnector1">
            <a:avLst/>
          </a:prstGeom>
          <a:ln w="38100">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Connector 24"/>
          <p:cNvCxnSpPr/>
          <p:nvPr/>
        </p:nvCxnSpPr>
        <p:spPr>
          <a:xfrm flipV="1">
            <a:off x="6475292" y="2602314"/>
            <a:ext cx="0" cy="761990"/>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26"/>
          <p:cNvCxnSpPr/>
          <p:nvPr/>
        </p:nvCxnSpPr>
        <p:spPr>
          <a:xfrm flipV="1">
            <a:off x="2783008" y="2861898"/>
            <a:ext cx="0" cy="502406"/>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9" name="Straight Arrow Connector 28"/>
          <p:cNvCxnSpPr/>
          <p:nvPr/>
        </p:nvCxnSpPr>
        <p:spPr>
          <a:xfrm>
            <a:off x="2783009" y="2861897"/>
            <a:ext cx="364639" cy="0"/>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20" name="TextBox 29"/>
          <p:cNvSpPr txBox="1"/>
          <p:nvPr/>
        </p:nvSpPr>
        <p:spPr>
          <a:xfrm>
            <a:off x="4013389" y="3385214"/>
            <a:ext cx="1733167" cy="300082"/>
          </a:xfrm>
          <a:prstGeom prst="rect">
            <a:avLst/>
          </a:prstGeom>
          <a:noFill/>
        </p:spPr>
        <p:txBody>
          <a:bodyPr wrap="none" rtlCol="0">
            <a:spAutoFit/>
          </a:bodyPr>
          <a:lstStyle/>
          <a:p>
            <a:r>
              <a:rPr lang="en-US" sz="1350" b="1">
                <a:solidFill>
                  <a:srgbClr val="3064C0"/>
                </a:solidFill>
                <a:latin typeface="Arial" panose="020B0604020202020204" pitchFamily="34" charset="0"/>
                <a:cs typeface="Arial" panose="020B0604020202020204" pitchFamily="34" charset="0"/>
              </a:rPr>
              <a:t>Optional Feedback</a:t>
            </a:r>
          </a:p>
        </p:txBody>
      </p:sp>
      <p:sp>
        <p:nvSpPr>
          <p:cNvPr id="21" name="TextBox 30"/>
          <p:cNvSpPr txBox="1"/>
          <p:nvPr/>
        </p:nvSpPr>
        <p:spPr>
          <a:xfrm>
            <a:off x="6895771" y="2461156"/>
            <a:ext cx="752129" cy="300082"/>
          </a:xfrm>
          <a:prstGeom prst="rect">
            <a:avLst/>
          </a:prstGeom>
          <a:noFill/>
        </p:spPr>
        <p:txBody>
          <a:bodyPr wrap="none" rtlCol="0">
            <a:spAutoFit/>
          </a:bodyPr>
          <a:lstStyle/>
          <a:p>
            <a:r>
              <a:rPr lang="en-US" sz="1350" b="1">
                <a:solidFill>
                  <a:srgbClr val="3064C0"/>
                </a:solidFill>
                <a:latin typeface="Arial" panose="020B0604020202020204" pitchFamily="34" charset="0"/>
                <a:cs typeface="Arial" panose="020B0604020202020204" pitchFamily="34" charset="0"/>
              </a:rPr>
              <a:t>Output</a:t>
            </a:r>
            <a:endParaRPr lang="en-US" sz="1350" b="1" dirty="0">
              <a:solidFill>
                <a:srgbClr val="3064C0"/>
              </a:solidFill>
              <a:latin typeface="Arial" panose="020B0604020202020204" pitchFamily="34" charset="0"/>
              <a:cs typeface="Arial" panose="020B0604020202020204" pitchFamily="34" charset="0"/>
            </a:endParaRPr>
          </a:p>
        </p:txBody>
      </p:sp>
      <p:sp>
        <p:nvSpPr>
          <p:cNvPr id="22" name="TextBox 31"/>
          <p:cNvSpPr txBox="1"/>
          <p:nvPr/>
        </p:nvSpPr>
        <p:spPr>
          <a:xfrm>
            <a:off x="1865340" y="2174757"/>
            <a:ext cx="607859" cy="300082"/>
          </a:xfrm>
          <a:prstGeom prst="rect">
            <a:avLst/>
          </a:prstGeom>
          <a:noFill/>
        </p:spPr>
        <p:txBody>
          <a:bodyPr wrap="none" rtlCol="0">
            <a:spAutoFit/>
          </a:bodyPr>
          <a:lstStyle/>
          <a:p>
            <a:r>
              <a:rPr lang="en-US" sz="1350" b="1">
                <a:solidFill>
                  <a:srgbClr val="3064C0"/>
                </a:solidFill>
                <a:latin typeface="Arial" panose="020B0604020202020204" pitchFamily="34" charset="0"/>
                <a:cs typeface="Arial" panose="020B0604020202020204" pitchFamily="34" charset="0"/>
              </a:rPr>
              <a:t>Input</a:t>
            </a:r>
            <a:endParaRPr lang="en-US" sz="1350" b="1" dirty="0">
              <a:solidFill>
                <a:srgbClr val="3064C0"/>
              </a:solidFill>
              <a:latin typeface="Arial" panose="020B0604020202020204" pitchFamily="34" charset="0"/>
              <a:cs typeface="Arial" panose="020B0604020202020204" pitchFamily="34" charset="0"/>
            </a:endParaRPr>
          </a:p>
        </p:txBody>
      </p:sp>
      <p:sp>
        <p:nvSpPr>
          <p:cNvPr id="23" name="TextBox 32"/>
          <p:cNvSpPr txBox="1"/>
          <p:nvPr/>
        </p:nvSpPr>
        <p:spPr>
          <a:xfrm>
            <a:off x="5276242" y="1629918"/>
            <a:ext cx="655949" cy="300082"/>
          </a:xfrm>
          <a:prstGeom prst="rect">
            <a:avLst/>
          </a:prstGeom>
          <a:noFill/>
        </p:spPr>
        <p:txBody>
          <a:bodyPr wrap="none" rtlCol="0">
            <a:spAutoFit/>
          </a:bodyPr>
          <a:lstStyle/>
          <a:p>
            <a:r>
              <a:rPr lang="en-US" sz="1350" b="1" dirty="0">
                <a:solidFill>
                  <a:srgbClr val="3064C0"/>
                </a:solidFill>
                <a:latin typeface="Arial" panose="020B0604020202020204" pitchFamily="34" charset="0"/>
                <a:cs typeface="Arial" panose="020B0604020202020204" pitchFamily="34" charset="0"/>
              </a:rPr>
              <a:t>Clock</a:t>
            </a:r>
          </a:p>
        </p:txBody>
      </p:sp>
      <p:cxnSp>
        <p:nvCxnSpPr>
          <p:cNvPr id="24" name="Straight Connector 33"/>
          <p:cNvCxnSpPr>
            <a:stCxn id="10" idx="0"/>
            <a:endCxn id="23" idx="2"/>
          </p:cNvCxnSpPr>
          <p:nvPr/>
        </p:nvCxnSpPr>
        <p:spPr>
          <a:xfrm flipH="1" flipV="1">
            <a:off x="5604217" y="1930000"/>
            <a:ext cx="3397" cy="200148"/>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sp>
        <p:nvSpPr>
          <p:cNvPr id="25" name="TextBox 35"/>
          <p:cNvSpPr txBox="1"/>
          <p:nvPr/>
        </p:nvSpPr>
        <p:spPr>
          <a:xfrm>
            <a:off x="4527492" y="2331727"/>
            <a:ext cx="415498" cy="300082"/>
          </a:xfrm>
          <a:prstGeom prst="rect">
            <a:avLst/>
          </a:prstGeom>
          <a:noFill/>
        </p:spPr>
        <p:txBody>
          <a:bodyPr wrap="none" rtlCol="0">
            <a:spAutoFit/>
          </a:bodyPr>
          <a:lstStyle/>
          <a:p>
            <a:r>
              <a:rPr lang="en-US" sz="1350" b="1" dirty="0">
                <a:solidFill>
                  <a:srgbClr val="3064C0"/>
                </a:solidFill>
                <a:latin typeface="Arial" panose="020B0604020202020204" pitchFamily="34" charset="0"/>
                <a:cs typeface="Arial" panose="020B0604020202020204" pitchFamily="34" charset="0"/>
              </a:rPr>
              <a:t>CL</a:t>
            </a:r>
          </a:p>
        </p:txBody>
      </p:sp>
      <p:pic>
        <p:nvPicPr>
          <p:cNvPr id="26" name="Content Placeholder 37"/>
          <p:cNvPicPr>
            <a:picLocks noChangeAspect="1"/>
          </p:cNvPicPr>
          <p:nvPr/>
        </p:nvPicPr>
        <p:blipFill>
          <a:blip r:embed="rId3"/>
          <a:stretch>
            <a:fillRect/>
          </a:stretch>
        </p:blipFill>
        <p:spPr>
          <a:xfrm>
            <a:off x="510865" y="3694641"/>
            <a:ext cx="8069516" cy="2011631"/>
          </a:xfrm>
          <a:prstGeom prst="rect">
            <a:avLst/>
          </a:prstGeom>
        </p:spPr>
      </p:pic>
      <p:cxnSp>
        <p:nvCxnSpPr>
          <p:cNvPr id="27" name="Straight Arrow Connector 23"/>
          <p:cNvCxnSpPr/>
          <p:nvPr/>
        </p:nvCxnSpPr>
        <p:spPr>
          <a:xfrm>
            <a:off x="3087379" y="2019341"/>
            <a:ext cx="1341707"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5"/>
          <p:cNvSpPr txBox="1"/>
          <p:nvPr/>
        </p:nvSpPr>
        <p:spPr>
          <a:xfrm>
            <a:off x="3538099" y="1566538"/>
            <a:ext cx="559769" cy="461665"/>
          </a:xfrm>
          <a:prstGeom prst="rect">
            <a:avLst/>
          </a:prstGeom>
          <a:noFill/>
        </p:spPr>
        <p:txBody>
          <a:bodyPr wrap="none" rtlCol="0">
            <a:spAutoFit/>
          </a:bodyPr>
          <a:lstStyle/>
          <a:p>
            <a:r>
              <a:rPr lang="en-US" sz="2400" b="1" dirty="0" err="1">
                <a:solidFill>
                  <a:srgbClr val="FF0000"/>
                </a:solidFill>
                <a:latin typeface="Arial" panose="020B0604020202020204" pitchFamily="34" charset="0"/>
                <a:cs typeface="Arial" panose="020B0604020202020204" pitchFamily="34" charset="0"/>
              </a:rPr>
              <a:t>t</a:t>
            </a:r>
            <a:r>
              <a:rPr lang="en-US" sz="2400" b="1" baseline="-25000" dirty="0" err="1">
                <a:solidFill>
                  <a:srgbClr val="FF0000"/>
                </a:solidFill>
                <a:latin typeface="Arial" panose="020B0604020202020204" pitchFamily="34" charset="0"/>
                <a:cs typeface="Arial" panose="020B0604020202020204" pitchFamily="34" charset="0"/>
              </a:rPr>
              <a:t>CL</a:t>
            </a:r>
            <a:endParaRPr lang="en-US" sz="2400" b="1" baseline="-250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4059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40</a:t>
            </a:fld>
            <a:endParaRPr lang="en-US" altLang="en-US"/>
          </a:p>
        </p:txBody>
      </p:sp>
      <p:sp>
        <p:nvSpPr>
          <p:cNvPr id="45059" name="Text Box 2"/>
          <p:cNvSpPr txBox="1">
            <a:spLocks noChangeArrowheads="1"/>
          </p:cNvSpPr>
          <p:nvPr/>
        </p:nvSpPr>
        <p:spPr bwMode="auto">
          <a:xfrm>
            <a:off x="441324" y="396875"/>
            <a:ext cx="835130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Cache Organization: Simple First Example</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 name="Group 3"/>
          <p:cNvGrpSpPr>
            <a:grpSpLocks/>
          </p:cNvGrpSpPr>
          <p:nvPr/>
        </p:nvGrpSpPr>
        <p:grpSpPr bwMode="auto">
          <a:xfrm>
            <a:off x="2800350" y="2781293"/>
            <a:ext cx="742950" cy="914400"/>
            <a:chOff x="1344" y="1056"/>
            <a:chExt cx="624" cy="768"/>
          </a:xfrm>
        </p:grpSpPr>
        <p:sp>
          <p:nvSpPr>
            <p:cNvPr id="7" name="Rectangle 4"/>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sz="1400">
                <a:latin typeface="Arial" panose="020B0604020202020204" pitchFamily="34" charset="0"/>
                <a:cs typeface="Arial" panose="020B0604020202020204" pitchFamily="34" charset="0"/>
              </a:endParaRPr>
            </a:p>
          </p:txBody>
        </p:sp>
        <p:sp>
          <p:nvSpPr>
            <p:cNvPr id="8" name="Line 5"/>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sz="1400">
                <a:latin typeface="Arial" panose="020B0604020202020204" pitchFamily="34" charset="0"/>
                <a:cs typeface="Arial" panose="020B0604020202020204" pitchFamily="34" charset="0"/>
              </a:endParaRPr>
            </a:p>
          </p:txBody>
        </p:sp>
        <p:sp>
          <p:nvSpPr>
            <p:cNvPr id="9" name="Line 6"/>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sz="1400">
                <a:latin typeface="Arial" panose="020B0604020202020204" pitchFamily="34" charset="0"/>
                <a:cs typeface="Arial" panose="020B0604020202020204" pitchFamily="34" charset="0"/>
              </a:endParaRPr>
            </a:p>
          </p:txBody>
        </p:sp>
        <p:sp>
          <p:nvSpPr>
            <p:cNvPr id="10" name="Line 7"/>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sz="1400">
                <a:latin typeface="Arial" panose="020B0604020202020204" pitchFamily="34" charset="0"/>
                <a:cs typeface="Arial" panose="020B0604020202020204" pitchFamily="34" charset="0"/>
              </a:endParaRPr>
            </a:p>
          </p:txBody>
        </p:sp>
      </p:grpSp>
      <p:sp>
        <p:nvSpPr>
          <p:cNvPr id="11" name="Line 8"/>
          <p:cNvSpPr>
            <a:spLocks noChangeShapeType="1"/>
          </p:cNvSpPr>
          <p:nvPr/>
        </p:nvSpPr>
        <p:spPr bwMode="auto">
          <a:xfrm>
            <a:off x="4343400" y="2324093"/>
            <a:ext cx="742950" cy="0"/>
          </a:xfrm>
          <a:prstGeom prst="line">
            <a:avLst/>
          </a:prstGeom>
          <a:noFill/>
          <a:ln w="12700">
            <a:solidFill>
              <a:schemeClr val="tx1"/>
            </a:solidFill>
            <a:round/>
            <a:headEnd/>
            <a:tailEnd/>
          </a:ln>
          <a:effectLst/>
        </p:spPr>
        <p:txBody>
          <a:bodyPr wrap="none" anchor="ctr"/>
          <a:lstStyle/>
          <a:p>
            <a:endParaRPr lang="en-US" sz="1400">
              <a:latin typeface="Arial" panose="020B0604020202020204" pitchFamily="34" charset="0"/>
              <a:cs typeface="Arial" panose="020B0604020202020204" pitchFamily="34" charset="0"/>
            </a:endParaRPr>
          </a:p>
        </p:txBody>
      </p:sp>
      <p:sp>
        <p:nvSpPr>
          <p:cNvPr id="12" name="Line 9"/>
          <p:cNvSpPr>
            <a:spLocks noChangeShapeType="1"/>
          </p:cNvSpPr>
          <p:nvPr/>
        </p:nvSpPr>
        <p:spPr bwMode="auto">
          <a:xfrm>
            <a:off x="4343400" y="2095493"/>
            <a:ext cx="742950" cy="0"/>
          </a:xfrm>
          <a:prstGeom prst="line">
            <a:avLst/>
          </a:prstGeom>
          <a:noFill/>
          <a:ln w="12700">
            <a:solidFill>
              <a:schemeClr val="tx1"/>
            </a:solidFill>
            <a:round/>
            <a:headEnd/>
            <a:tailEnd/>
          </a:ln>
          <a:effectLst/>
        </p:spPr>
        <p:txBody>
          <a:bodyPr wrap="none" anchor="ctr"/>
          <a:lstStyle/>
          <a:p>
            <a:endParaRPr lang="en-US" sz="1400">
              <a:latin typeface="Arial" panose="020B0604020202020204" pitchFamily="34" charset="0"/>
              <a:cs typeface="Arial" panose="020B0604020202020204" pitchFamily="34" charset="0"/>
            </a:endParaRPr>
          </a:p>
        </p:txBody>
      </p:sp>
      <p:sp>
        <p:nvSpPr>
          <p:cNvPr id="13" name="Line 10"/>
          <p:cNvSpPr>
            <a:spLocks noChangeShapeType="1"/>
          </p:cNvSpPr>
          <p:nvPr/>
        </p:nvSpPr>
        <p:spPr bwMode="auto">
          <a:xfrm>
            <a:off x="4343400" y="2552693"/>
            <a:ext cx="742950" cy="0"/>
          </a:xfrm>
          <a:prstGeom prst="line">
            <a:avLst/>
          </a:prstGeom>
          <a:noFill/>
          <a:ln w="12700">
            <a:solidFill>
              <a:schemeClr val="tx1"/>
            </a:solidFill>
            <a:round/>
            <a:headEnd/>
            <a:tailEnd/>
          </a:ln>
          <a:effectLst/>
        </p:spPr>
        <p:txBody>
          <a:bodyPr wrap="none" anchor="ctr"/>
          <a:lstStyle/>
          <a:p>
            <a:endParaRPr lang="en-US" sz="1400">
              <a:latin typeface="Arial" panose="020B0604020202020204" pitchFamily="34" charset="0"/>
              <a:cs typeface="Arial" panose="020B0604020202020204" pitchFamily="34" charset="0"/>
            </a:endParaRPr>
          </a:p>
        </p:txBody>
      </p:sp>
      <p:sp>
        <p:nvSpPr>
          <p:cNvPr id="14" name="Line 11"/>
          <p:cNvSpPr>
            <a:spLocks noChangeShapeType="1"/>
          </p:cNvSpPr>
          <p:nvPr/>
        </p:nvSpPr>
        <p:spPr bwMode="auto">
          <a:xfrm>
            <a:off x="4343400" y="1866893"/>
            <a:ext cx="742950" cy="0"/>
          </a:xfrm>
          <a:prstGeom prst="line">
            <a:avLst/>
          </a:prstGeom>
          <a:noFill/>
          <a:ln w="12700">
            <a:solidFill>
              <a:schemeClr val="tx1"/>
            </a:solidFill>
            <a:round/>
            <a:headEnd/>
            <a:tailEnd/>
          </a:ln>
          <a:effectLst/>
        </p:spPr>
        <p:txBody>
          <a:bodyPr wrap="none" anchor="ctr"/>
          <a:lstStyle/>
          <a:p>
            <a:endParaRPr lang="en-US" sz="1400">
              <a:latin typeface="Arial" panose="020B0604020202020204" pitchFamily="34" charset="0"/>
              <a:cs typeface="Arial" panose="020B0604020202020204" pitchFamily="34" charset="0"/>
            </a:endParaRPr>
          </a:p>
        </p:txBody>
      </p:sp>
      <p:sp>
        <p:nvSpPr>
          <p:cNvPr id="15" name="Line 12"/>
          <p:cNvSpPr>
            <a:spLocks noChangeShapeType="1"/>
          </p:cNvSpPr>
          <p:nvPr/>
        </p:nvSpPr>
        <p:spPr bwMode="auto">
          <a:xfrm>
            <a:off x="4343400" y="1866893"/>
            <a:ext cx="0" cy="2743200"/>
          </a:xfrm>
          <a:prstGeom prst="line">
            <a:avLst/>
          </a:prstGeom>
          <a:noFill/>
          <a:ln w="12700">
            <a:solidFill>
              <a:schemeClr val="tx1"/>
            </a:solidFill>
            <a:round/>
            <a:headEnd/>
            <a:tailEnd/>
          </a:ln>
          <a:effectLst/>
        </p:spPr>
        <p:txBody>
          <a:bodyPr wrap="none" anchor="ctr"/>
          <a:lstStyle/>
          <a:p>
            <a:endParaRPr lang="en-US" sz="1400">
              <a:latin typeface="Arial" panose="020B0604020202020204" pitchFamily="34" charset="0"/>
              <a:cs typeface="Arial" panose="020B0604020202020204" pitchFamily="34" charset="0"/>
            </a:endParaRPr>
          </a:p>
        </p:txBody>
      </p:sp>
      <p:sp>
        <p:nvSpPr>
          <p:cNvPr id="16" name="Line 13"/>
          <p:cNvSpPr>
            <a:spLocks noChangeShapeType="1"/>
          </p:cNvSpPr>
          <p:nvPr/>
        </p:nvSpPr>
        <p:spPr bwMode="auto">
          <a:xfrm>
            <a:off x="5086350" y="1866893"/>
            <a:ext cx="0" cy="2743200"/>
          </a:xfrm>
          <a:prstGeom prst="line">
            <a:avLst/>
          </a:prstGeom>
          <a:noFill/>
          <a:ln w="12700">
            <a:solidFill>
              <a:schemeClr val="tx1"/>
            </a:solidFill>
            <a:round/>
            <a:headEnd/>
            <a:tailEnd/>
          </a:ln>
          <a:effectLst/>
        </p:spPr>
        <p:txBody>
          <a:bodyPr wrap="none" anchor="ctr"/>
          <a:lstStyle/>
          <a:p>
            <a:endParaRPr lang="en-US" sz="1400">
              <a:latin typeface="Arial" panose="020B0604020202020204" pitchFamily="34" charset="0"/>
              <a:cs typeface="Arial" panose="020B0604020202020204" pitchFamily="34" charset="0"/>
            </a:endParaRPr>
          </a:p>
        </p:txBody>
      </p:sp>
      <p:sp>
        <p:nvSpPr>
          <p:cNvPr id="17" name="Line 14"/>
          <p:cNvSpPr>
            <a:spLocks noChangeShapeType="1"/>
          </p:cNvSpPr>
          <p:nvPr/>
        </p:nvSpPr>
        <p:spPr bwMode="auto">
          <a:xfrm flipH="1" flipV="1">
            <a:off x="4343400" y="5067293"/>
            <a:ext cx="742950" cy="0"/>
          </a:xfrm>
          <a:prstGeom prst="line">
            <a:avLst/>
          </a:prstGeom>
          <a:noFill/>
          <a:ln w="12700">
            <a:solidFill>
              <a:schemeClr val="tx1"/>
            </a:solidFill>
            <a:round/>
            <a:headEnd/>
            <a:tailEnd/>
          </a:ln>
          <a:effectLst/>
        </p:spPr>
        <p:txBody>
          <a:bodyPr wrap="none" anchor="ctr"/>
          <a:lstStyle/>
          <a:p>
            <a:endParaRPr lang="en-US" sz="1400">
              <a:latin typeface="Arial" panose="020B0604020202020204" pitchFamily="34" charset="0"/>
              <a:cs typeface="Arial" panose="020B0604020202020204" pitchFamily="34" charset="0"/>
            </a:endParaRPr>
          </a:p>
        </p:txBody>
      </p:sp>
      <p:sp>
        <p:nvSpPr>
          <p:cNvPr id="18" name="Line 15"/>
          <p:cNvSpPr>
            <a:spLocks noChangeShapeType="1"/>
          </p:cNvSpPr>
          <p:nvPr/>
        </p:nvSpPr>
        <p:spPr bwMode="auto">
          <a:xfrm flipH="1" flipV="1">
            <a:off x="4343400" y="5295893"/>
            <a:ext cx="742950" cy="0"/>
          </a:xfrm>
          <a:prstGeom prst="line">
            <a:avLst/>
          </a:prstGeom>
          <a:noFill/>
          <a:ln w="12700">
            <a:solidFill>
              <a:schemeClr val="tx1"/>
            </a:solidFill>
            <a:round/>
            <a:headEnd/>
            <a:tailEnd/>
          </a:ln>
          <a:effectLst/>
        </p:spPr>
        <p:txBody>
          <a:bodyPr wrap="none" anchor="ctr"/>
          <a:lstStyle/>
          <a:p>
            <a:endParaRPr lang="en-US" sz="1400">
              <a:latin typeface="Arial" panose="020B0604020202020204" pitchFamily="34" charset="0"/>
              <a:cs typeface="Arial" panose="020B0604020202020204" pitchFamily="34" charset="0"/>
            </a:endParaRPr>
          </a:p>
        </p:txBody>
      </p:sp>
      <p:sp>
        <p:nvSpPr>
          <p:cNvPr id="19" name="Line 16"/>
          <p:cNvSpPr>
            <a:spLocks noChangeShapeType="1"/>
          </p:cNvSpPr>
          <p:nvPr/>
        </p:nvSpPr>
        <p:spPr bwMode="auto">
          <a:xfrm flipH="1" flipV="1">
            <a:off x="4343400" y="4838693"/>
            <a:ext cx="742950" cy="0"/>
          </a:xfrm>
          <a:prstGeom prst="line">
            <a:avLst/>
          </a:prstGeom>
          <a:noFill/>
          <a:ln w="12700">
            <a:solidFill>
              <a:schemeClr val="tx1"/>
            </a:solidFill>
            <a:round/>
            <a:headEnd/>
            <a:tailEnd/>
          </a:ln>
          <a:effectLst/>
        </p:spPr>
        <p:txBody>
          <a:bodyPr wrap="none" anchor="ctr"/>
          <a:lstStyle/>
          <a:p>
            <a:endParaRPr lang="en-US" sz="1400">
              <a:latin typeface="Arial" panose="020B0604020202020204" pitchFamily="34" charset="0"/>
              <a:cs typeface="Arial" panose="020B0604020202020204" pitchFamily="34" charset="0"/>
            </a:endParaRPr>
          </a:p>
        </p:txBody>
      </p:sp>
      <p:sp>
        <p:nvSpPr>
          <p:cNvPr id="20" name="Line 18"/>
          <p:cNvSpPr>
            <a:spLocks noChangeShapeType="1"/>
          </p:cNvSpPr>
          <p:nvPr/>
        </p:nvSpPr>
        <p:spPr bwMode="auto">
          <a:xfrm flipH="1" flipV="1">
            <a:off x="5086350" y="4610093"/>
            <a:ext cx="0" cy="914400"/>
          </a:xfrm>
          <a:prstGeom prst="line">
            <a:avLst/>
          </a:prstGeom>
          <a:noFill/>
          <a:ln w="12700">
            <a:solidFill>
              <a:schemeClr val="tx1"/>
            </a:solidFill>
            <a:round/>
            <a:headEnd/>
            <a:tailEnd/>
          </a:ln>
          <a:effectLst/>
        </p:spPr>
        <p:txBody>
          <a:bodyPr wrap="none" anchor="ctr"/>
          <a:lstStyle/>
          <a:p>
            <a:endParaRPr lang="en-US" sz="1400">
              <a:latin typeface="Arial" panose="020B0604020202020204" pitchFamily="34" charset="0"/>
              <a:cs typeface="Arial" panose="020B0604020202020204" pitchFamily="34" charset="0"/>
            </a:endParaRPr>
          </a:p>
        </p:txBody>
      </p:sp>
      <p:sp>
        <p:nvSpPr>
          <p:cNvPr id="21" name="Text Box 19"/>
          <p:cNvSpPr txBox="1">
            <a:spLocks noChangeArrowheads="1"/>
          </p:cNvSpPr>
          <p:nvPr/>
        </p:nvSpPr>
        <p:spPr bwMode="auto">
          <a:xfrm>
            <a:off x="1645444" y="2751527"/>
            <a:ext cx="383438" cy="307777"/>
          </a:xfrm>
          <a:prstGeom prst="rect">
            <a:avLst/>
          </a:prstGeom>
          <a:noFill/>
          <a:ln w="12700">
            <a:noFill/>
            <a:miter lim="800000"/>
            <a:headEnd/>
            <a:tailEnd/>
          </a:ln>
          <a:effectLst/>
        </p:spPr>
        <p:txBody>
          <a:bodyPr wrap="none">
            <a:spAutoFit/>
          </a:bodyPr>
          <a:lstStyle/>
          <a:p>
            <a:r>
              <a:rPr lang="en-US" sz="1400">
                <a:latin typeface="Arial" panose="020B0604020202020204" pitchFamily="34" charset="0"/>
                <a:cs typeface="Arial" panose="020B0604020202020204" pitchFamily="34" charset="0"/>
              </a:rPr>
              <a:t>00</a:t>
            </a:r>
          </a:p>
        </p:txBody>
      </p:sp>
      <p:sp>
        <p:nvSpPr>
          <p:cNvPr id="22" name="Text Box 20"/>
          <p:cNvSpPr txBox="1">
            <a:spLocks noChangeArrowheads="1"/>
          </p:cNvSpPr>
          <p:nvPr/>
        </p:nvSpPr>
        <p:spPr bwMode="auto">
          <a:xfrm>
            <a:off x="1657350" y="3009892"/>
            <a:ext cx="383438" cy="307777"/>
          </a:xfrm>
          <a:prstGeom prst="rect">
            <a:avLst/>
          </a:prstGeom>
          <a:noFill/>
          <a:ln w="12700">
            <a:noFill/>
            <a:miter lim="800000"/>
            <a:headEnd/>
            <a:tailEnd/>
          </a:ln>
          <a:effectLst/>
        </p:spPr>
        <p:txBody>
          <a:bodyPr wrap="none">
            <a:spAutoFit/>
          </a:bodyPr>
          <a:lstStyle/>
          <a:p>
            <a:r>
              <a:rPr lang="en-US" sz="1400">
                <a:latin typeface="Arial" panose="020B0604020202020204" pitchFamily="34" charset="0"/>
                <a:cs typeface="Arial" panose="020B0604020202020204" pitchFamily="34" charset="0"/>
              </a:rPr>
              <a:t>01</a:t>
            </a:r>
          </a:p>
        </p:txBody>
      </p:sp>
      <p:sp>
        <p:nvSpPr>
          <p:cNvPr id="23" name="Text Box 21"/>
          <p:cNvSpPr txBox="1">
            <a:spLocks noChangeArrowheads="1"/>
          </p:cNvSpPr>
          <p:nvPr/>
        </p:nvSpPr>
        <p:spPr bwMode="auto">
          <a:xfrm>
            <a:off x="1657350" y="3238492"/>
            <a:ext cx="383438" cy="307777"/>
          </a:xfrm>
          <a:prstGeom prst="rect">
            <a:avLst/>
          </a:prstGeom>
          <a:noFill/>
          <a:ln w="12700">
            <a:noFill/>
            <a:miter lim="800000"/>
            <a:headEnd/>
            <a:tailEnd/>
          </a:ln>
          <a:effectLst/>
        </p:spPr>
        <p:txBody>
          <a:bodyPr wrap="none">
            <a:spAutoFit/>
          </a:bodyPr>
          <a:lstStyle/>
          <a:p>
            <a:r>
              <a:rPr lang="en-US" sz="1400">
                <a:latin typeface="Arial" panose="020B0604020202020204" pitchFamily="34" charset="0"/>
                <a:cs typeface="Arial" panose="020B0604020202020204" pitchFamily="34" charset="0"/>
              </a:rPr>
              <a:t>10</a:t>
            </a:r>
          </a:p>
        </p:txBody>
      </p:sp>
      <p:sp>
        <p:nvSpPr>
          <p:cNvPr id="24" name="Text Box 22"/>
          <p:cNvSpPr txBox="1">
            <a:spLocks noChangeArrowheads="1"/>
          </p:cNvSpPr>
          <p:nvPr/>
        </p:nvSpPr>
        <p:spPr bwMode="auto">
          <a:xfrm>
            <a:off x="1657350" y="3467092"/>
            <a:ext cx="370101" cy="307777"/>
          </a:xfrm>
          <a:prstGeom prst="rect">
            <a:avLst/>
          </a:prstGeom>
          <a:noFill/>
          <a:ln w="12700">
            <a:noFill/>
            <a:miter lim="800000"/>
            <a:headEnd/>
            <a:tailEnd/>
          </a:ln>
          <a:effectLst/>
        </p:spPr>
        <p:txBody>
          <a:bodyPr wrap="none">
            <a:spAutoFit/>
          </a:bodyPr>
          <a:lstStyle/>
          <a:p>
            <a:r>
              <a:rPr lang="en-US" sz="1400">
                <a:latin typeface="Arial" panose="020B0604020202020204" pitchFamily="34" charset="0"/>
                <a:cs typeface="Arial" panose="020B0604020202020204" pitchFamily="34" charset="0"/>
              </a:rPr>
              <a:t>11</a:t>
            </a:r>
          </a:p>
        </p:txBody>
      </p:sp>
      <p:sp>
        <p:nvSpPr>
          <p:cNvPr id="25" name="Text Box 23"/>
          <p:cNvSpPr txBox="1">
            <a:spLocks noChangeArrowheads="1"/>
          </p:cNvSpPr>
          <p:nvPr/>
        </p:nvSpPr>
        <p:spPr bwMode="auto">
          <a:xfrm>
            <a:off x="1409702" y="2184391"/>
            <a:ext cx="798617" cy="338554"/>
          </a:xfrm>
          <a:prstGeom prst="rect">
            <a:avLst/>
          </a:prstGeom>
          <a:noFill/>
          <a:ln w="12700">
            <a:noFill/>
            <a:miter lim="800000"/>
            <a:headEnd/>
            <a:tailEnd/>
          </a:ln>
          <a:effectLst/>
        </p:spPr>
        <p:txBody>
          <a:bodyPr wrap="none">
            <a:spAutoFit/>
          </a:bodyPr>
          <a:lstStyle/>
          <a:p>
            <a:r>
              <a:rPr lang="en-US" sz="1600" b="1" dirty="0">
                <a:latin typeface="Arial" panose="020B0604020202020204" pitchFamily="34" charset="0"/>
                <a:cs typeface="Arial" panose="020B0604020202020204" pitchFamily="34" charset="0"/>
              </a:rPr>
              <a:t>Cache</a:t>
            </a:r>
          </a:p>
        </p:txBody>
      </p:sp>
      <p:sp>
        <p:nvSpPr>
          <p:cNvPr id="26" name="Text Box 25"/>
          <p:cNvSpPr txBox="1">
            <a:spLocks noChangeArrowheads="1"/>
          </p:cNvSpPr>
          <p:nvPr/>
        </p:nvSpPr>
        <p:spPr bwMode="auto">
          <a:xfrm>
            <a:off x="4232276" y="1460068"/>
            <a:ext cx="1497526" cy="338554"/>
          </a:xfrm>
          <a:prstGeom prst="rect">
            <a:avLst/>
          </a:prstGeom>
          <a:noFill/>
          <a:ln w="12700">
            <a:noFill/>
            <a:miter lim="800000"/>
            <a:headEnd/>
            <a:tailEnd/>
          </a:ln>
          <a:effectLst/>
        </p:spPr>
        <p:txBody>
          <a:bodyPr wrap="none">
            <a:spAutoFit/>
          </a:bodyPr>
          <a:lstStyle/>
          <a:p>
            <a:r>
              <a:rPr lang="en-US" sz="1600" b="1" dirty="0">
                <a:latin typeface="Arial" panose="020B0604020202020204" pitchFamily="34" charset="0"/>
                <a:cs typeface="Arial" panose="020B0604020202020204" pitchFamily="34" charset="0"/>
              </a:rPr>
              <a:t>Main Memory</a:t>
            </a:r>
          </a:p>
        </p:txBody>
      </p:sp>
      <p:sp>
        <p:nvSpPr>
          <p:cNvPr id="27" name="Text Box 26"/>
          <p:cNvSpPr txBox="1">
            <a:spLocks noChangeArrowheads="1"/>
          </p:cNvSpPr>
          <p:nvPr/>
        </p:nvSpPr>
        <p:spPr bwMode="auto">
          <a:xfrm>
            <a:off x="5886451" y="3441694"/>
            <a:ext cx="3105150" cy="2062103"/>
          </a:xfrm>
          <a:prstGeom prst="rect">
            <a:avLst/>
          </a:prstGeom>
          <a:noFill/>
          <a:ln w="12700">
            <a:noFill/>
            <a:miter lim="800000"/>
            <a:headEnd/>
            <a:tailEnd/>
          </a:ln>
          <a:effectLst/>
        </p:spPr>
        <p:txBody>
          <a:bodyPr wrap="square">
            <a:spAutoFit/>
          </a:bodyPr>
          <a:lstStyle/>
          <a:p>
            <a:r>
              <a:rPr lang="en-US" sz="1600" dirty="0">
                <a:latin typeface="Arial" panose="020B0604020202020204" pitchFamily="34" charset="0"/>
                <a:cs typeface="Arial" panose="020B0604020202020204" pitchFamily="34" charset="0"/>
              </a:rPr>
              <a:t>Q: Where in the cache is the </a:t>
            </a:r>
            <a:r>
              <a:rPr lang="en-US" sz="1600" dirty="0" err="1">
                <a:latin typeface="Arial" panose="020B0604020202020204" pitchFamily="34" charset="0"/>
                <a:cs typeface="Arial" panose="020B0604020202020204" pitchFamily="34" charset="0"/>
              </a:rPr>
              <a:t>mem</a:t>
            </a:r>
            <a:r>
              <a:rPr lang="en-US" sz="1600" dirty="0">
                <a:latin typeface="Arial" panose="020B0604020202020204" pitchFamily="34" charset="0"/>
                <a:cs typeface="Arial" panose="020B0604020202020204" pitchFamily="34" charset="0"/>
              </a:rPr>
              <a:t> block?</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Use next 2 low-order memory address bits – the index </a:t>
            </a:r>
            <a:r>
              <a:rPr lang="en-US" sz="1400" dirty="0">
                <a:latin typeface="Arial" panose="020B0604020202020204" pitchFamily="34" charset="0"/>
                <a:cs typeface="Arial" panose="020B0604020202020204" pitchFamily="34" charset="0"/>
              </a:rPr>
              <a:t>–</a:t>
            </a:r>
            <a:r>
              <a:rPr lang="en-US" sz="1600" dirty="0">
                <a:latin typeface="Arial" panose="020B0604020202020204" pitchFamily="34" charset="0"/>
                <a:cs typeface="Arial" panose="020B0604020202020204" pitchFamily="34" charset="0"/>
              </a:rPr>
              <a:t> to determine which cache block (i.e., modulo the number of blocks in the cache)</a:t>
            </a:r>
          </a:p>
        </p:txBody>
      </p:sp>
      <p:sp>
        <p:nvSpPr>
          <p:cNvPr id="28" name="Line 27"/>
          <p:cNvSpPr>
            <a:spLocks noChangeShapeType="1"/>
          </p:cNvSpPr>
          <p:nvPr/>
        </p:nvSpPr>
        <p:spPr bwMode="auto">
          <a:xfrm>
            <a:off x="4343400" y="2781293"/>
            <a:ext cx="742950" cy="0"/>
          </a:xfrm>
          <a:prstGeom prst="line">
            <a:avLst/>
          </a:prstGeom>
          <a:noFill/>
          <a:ln w="12700">
            <a:solidFill>
              <a:schemeClr val="tx1"/>
            </a:solidFill>
            <a:round/>
            <a:headEnd/>
            <a:tailEnd/>
          </a:ln>
          <a:effectLst/>
        </p:spPr>
        <p:txBody>
          <a:bodyPr wrap="none" anchor="ctr"/>
          <a:lstStyle/>
          <a:p>
            <a:endParaRPr lang="en-US" sz="1400">
              <a:latin typeface="Arial" panose="020B0604020202020204" pitchFamily="34" charset="0"/>
              <a:cs typeface="Arial" panose="020B0604020202020204" pitchFamily="34" charset="0"/>
            </a:endParaRPr>
          </a:p>
        </p:txBody>
      </p:sp>
      <p:sp>
        <p:nvSpPr>
          <p:cNvPr id="29" name="Line 28"/>
          <p:cNvSpPr>
            <a:spLocks noChangeShapeType="1"/>
          </p:cNvSpPr>
          <p:nvPr/>
        </p:nvSpPr>
        <p:spPr bwMode="auto">
          <a:xfrm>
            <a:off x="4343400" y="3009893"/>
            <a:ext cx="742950" cy="0"/>
          </a:xfrm>
          <a:prstGeom prst="line">
            <a:avLst/>
          </a:prstGeom>
          <a:noFill/>
          <a:ln w="12700">
            <a:solidFill>
              <a:schemeClr val="tx1"/>
            </a:solidFill>
            <a:round/>
            <a:headEnd/>
            <a:tailEnd/>
          </a:ln>
          <a:effectLst/>
        </p:spPr>
        <p:txBody>
          <a:bodyPr wrap="none" anchor="ctr"/>
          <a:lstStyle/>
          <a:p>
            <a:endParaRPr lang="en-US" sz="1400">
              <a:latin typeface="Arial" panose="020B0604020202020204" pitchFamily="34" charset="0"/>
              <a:cs typeface="Arial" panose="020B0604020202020204" pitchFamily="34" charset="0"/>
            </a:endParaRPr>
          </a:p>
        </p:txBody>
      </p:sp>
      <p:sp>
        <p:nvSpPr>
          <p:cNvPr id="30" name="Line 29"/>
          <p:cNvSpPr>
            <a:spLocks noChangeShapeType="1"/>
          </p:cNvSpPr>
          <p:nvPr/>
        </p:nvSpPr>
        <p:spPr bwMode="auto">
          <a:xfrm>
            <a:off x="4343400" y="3238493"/>
            <a:ext cx="742950" cy="0"/>
          </a:xfrm>
          <a:prstGeom prst="line">
            <a:avLst/>
          </a:prstGeom>
          <a:noFill/>
          <a:ln w="12700">
            <a:solidFill>
              <a:schemeClr val="tx1"/>
            </a:solidFill>
            <a:round/>
            <a:headEnd/>
            <a:tailEnd/>
          </a:ln>
          <a:effectLst/>
        </p:spPr>
        <p:txBody>
          <a:bodyPr wrap="none" anchor="ctr"/>
          <a:lstStyle/>
          <a:p>
            <a:endParaRPr lang="en-US" sz="1400">
              <a:latin typeface="Arial" panose="020B0604020202020204" pitchFamily="34" charset="0"/>
              <a:cs typeface="Arial" panose="020B0604020202020204" pitchFamily="34" charset="0"/>
            </a:endParaRPr>
          </a:p>
        </p:txBody>
      </p:sp>
      <p:sp>
        <p:nvSpPr>
          <p:cNvPr id="31" name="Line 30"/>
          <p:cNvSpPr>
            <a:spLocks noChangeShapeType="1"/>
          </p:cNvSpPr>
          <p:nvPr/>
        </p:nvSpPr>
        <p:spPr bwMode="auto">
          <a:xfrm>
            <a:off x="4343400" y="3467093"/>
            <a:ext cx="742950" cy="0"/>
          </a:xfrm>
          <a:prstGeom prst="line">
            <a:avLst/>
          </a:prstGeom>
          <a:noFill/>
          <a:ln w="12700">
            <a:solidFill>
              <a:schemeClr val="tx1"/>
            </a:solidFill>
            <a:round/>
            <a:headEnd/>
            <a:tailEnd/>
          </a:ln>
          <a:effectLst/>
        </p:spPr>
        <p:txBody>
          <a:bodyPr wrap="none" anchor="ctr"/>
          <a:lstStyle/>
          <a:p>
            <a:endParaRPr lang="en-US" sz="1400">
              <a:latin typeface="Arial" panose="020B0604020202020204" pitchFamily="34" charset="0"/>
              <a:cs typeface="Arial" panose="020B0604020202020204" pitchFamily="34" charset="0"/>
            </a:endParaRPr>
          </a:p>
        </p:txBody>
      </p:sp>
      <p:sp>
        <p:nvSpPr>
          <p:cNvPr id="32" name="Line 31"/>
          <p:cNvSpPr>
            <a:spLocks noChangeShapeType="1"/>
          </p:cNvSpPr>
          <p:nvPr/>
        </p:nvSpPr>
        <p:spPr bwMode="auto">
          <a:xfrm>
            <a:off x="4343400" y="3695693"/>
            <a:ext cx="742950" cy="0"/>
          </a:xfrm>
          <a:prstGeom prst="line">
            <a:avLst/>
          </a:prstGeom>
          <a:noFill/>
          <a:ln w="12700">
            <a:solidFill>
              <a:schemeClr val="tx1"/>
            </a:solidFill>
            <a:round/>
            <a:headEnd/>
            <a:tailEnd/>
          </a:ln>
          <a:effectLst/>
        </p:spPr>
        <p:txBody>
          <a:bodyPr wrap="none" anchor="ctr"/>
          <a:lstStyle/>
          <a:p>
            <a:endParaRPr lang="en-US" sz="1400">
              <a:latin typeface="Arial" panose="020B0604020202020204" pitchFamily="34" charset="0"/>
              <a:cs typeface="Arial" panose="020B0604020202020204" pitchFamily="34" charset="0"/>
            </a:endParaRPr>
          </a:p>
        </p:txBody>
      </p:sp>
      <p:sp>
        <p:nvSpPr>
          <p:cNvPr id="33" name="Line 32"/>
          <p:cNvSpPr>
            <a:spLocks noChangeShapeType="1"/>
          </p:cNvSpPr>
          <p:nvPr/>
        </p:nvSpPr>
        <p:spPr bwMode="auto">
          <a:xfrm>
            <a:off x="4343400" y="3924293"/>
            <a:ext cx="742950" cy="0"/>
          </a:xfrm>
          <a:prstGeom prst="line">
            <a:avLst/>
          </a:prstGeom>
          <a:noFill/>
          <a:ln w="12700">
            <a:solidFill>
              <a:schemeClr val="tx1"/>
            </a:solidFill>
            <a:round/>
            <a:headEnd/>
            <a:tailEnd/>
          </a:ln>
          <a:effectLst/>
        </p:spPr>
        <p:txBody>
          <a:bodyPr wrap="none" anchor="ctr"/>
          <a:lstStyle/>
          <a:p>
            <a:endParaRPr lang="en-US" sz="1400">
              <a:latin typeface="Arial" panose="020B0604020202020204" pitchFamily="34" charset="0"/>
              <a:cs typeface="Arial" panose="020B0604020202020204" pitchFamily="34" charset="0"/>
            </a:endParaRPr>
          </a:p>
        </p:txBody>
      </p:sp>
      <p:sp>
        <p:nvSpPr>
          <p:cNvPr id="34" name="Line 33"/>
          <p:cNvSpPr>
            <a:spLocks noChangeShapeType="1"/>
          </p:cNvSpPr>
          <p:nvPr/>
        </p:nvSpPr>
        <p:spPr bwMode="auto">
          <a:xfrm>
            <a:off x="4343400" y="4610093"/>
            <a:ext cx="742950" cy="0"/>
          </a:xfrm>
          <a:prstGeom prst="line">
            <a:avLst/>
          </a:prstGeom>
          <a:noFill/>
          <a:ln w="12700">
            <a:solidFill>
              <a:schemeClr val="tx1"/>
            </a:solidFill>
            <a:round/>
            <a:headEnd/>
            <a:tailEnd/>
          </a:ln>
          <a:effectLst/>
        </p:spPr>
        <p:txBody>
          <a:bodyPr wrap="none" anchor="ctr"/>
          <a:lstStyle/>
          <a:p>
            <a:endParaRPr lang="en-US" sz="1400">
              <a:latin typeface="Arial" panose="020B0604020202020204" pitchFamily="34" charset="0"/>
              <a:cs typeface="Arial" panose="020B0604020202020204" pitchFamily="34" charset="0"/>
            </a:endParaRPr>
          </a:p>
        </p:txBody>
      </p:sp>
      <p:sp>
        <p:nvSpPr>
          <p:cNvPr id="35" name="Line 34"/>
          <p:cNvSpPr>
            <a:spLocks noChangeShapeType="1"/>
          </p:cNvSpPr>
          <p:nvPr/>
        </p:nvSpPr>
        <p:spPr bwMode="auto">
          <a:xfrm>
            <a:off x="4343400" y="4152893"/>
            <a:ext cx="742950" cy="0"/>
          </a:xfrm>
          <a:prstGeom prst="line">
            <a:avLst/>
          </a:prstGeom>
          <a:noFill/>
          <a:ln w="12700">
            <a:solidFill>
              <a:schemeClr val="tx1"/>
            </a:solidFill>
            <a:round/>
            <a:headEnd/>
            <a:tailEnd/>
          </a:ln>
          <a:effectLst/>
        </p:spPr>
        <p:txBody>
          <a:bodyPr wrap="none" anchor="ctr"/>
          <a:lstStyle/>
          <a:p>
            <a:endParaRPr lang="en-US" sz="1400">
              <a:latin typeface="Arial" panose="020B0604020202020204" pitchFamily="34" charset="0"/>
              <a:cs typeface="Arial" panose="020B0604020202020204" pitchFamily="34" charset="0"/>
            </a:endParaRPr>
          </a:p>
        </p:txBody>
      </p:sp>
      <p:sp>
        <p:nvSpPr>
          <p:cNvPr id="36" name="Line 35"/>
          <p:cNvSpPr>
            <a:spLocks noChangeShapeType="1"/>
          </p:cNvSpPr>
          <p:nvPr/>
        </p:nvSpPr>
        <p:spPr bwMode="auto">
          <a:xfrm>
            <a:off x="4343400" y="4381493"/>
            <a:ext cx="742950" cy="0"/>
          </a:xfrm>
          <a:prstGeom prst="line">
            <a:avLst/>
          </a:prstGeom>
          <a:noFill/>
          <a:ln w="12700">
            <a:solidFill>
              <a:schemeClr val="tx1"/>
            </a:solidFill>
            <a:round/>
            <a:headEnd/>
            <a:tailEnd/>
          </a:ln>
          <a:effectLst/>
        </p:spPr>
        <p:txBody>
          <a:bodyPr wrap="none" anchor="ctr"/>
          <a:lstStyle/>
          <a:p>
            <a:endParaRPr lang="en-US" sz="1400">
              <a:latin typeface="Arial" panose="020B0604020202020204" pitchFamily="34" charset="0"/>
              <a:cs typeface="Arial" panose="020B0604020202020204" pitchFamily="34" charset="0"/>
            </a:endParaRPr>
          </a:p>
        </p:txBody>
      </p:sp>
      <p:grpSp>
        <p:nvGrpSpPr>
          <p:cNvPr id="37" name="Group 36"/>
          <p:cNvGrpSpPr>
            <a:grpSpLocks/>
          </p:cNvGrpSpPr>
          <p:nvPr/>
        </p:nvGrpSpPr>
        <p:grpSpPr bwMode="auto">
          <a:xfrm>
            <a:off x="2343150" y="2781293"/>
            <a:ext cx="457200" cy="914400"/>
            <a:chOff x="1344" y="1056"/>
            <a:chExt cx="624" cy="768"/>
          </a:xfrm>
        </p:grpSpPr>
        <p:sp>
          <p:nvSpPr>
            <p:cNvPr id="38" name="Rectangle 37"/>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sz="1400">
                <a:latin typeface="Arial" panose="020B0604020202020204" pitchFamily="34" charset="0"/>
                <a:cs typeface="Arial" panose="020B0604020202020204" pitchFamily="34" charset="0"/>
              </a:endParaRPr>
            </a:p>
          </p:txBody>
        </p:sp>
        <p:sp>
          <p:nvSpPr>
            <p:cNvPr id="39" name="Line 38"/>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sz="1400">
                <a:latin typeface="Arial" panose="020B0604020202020204" pitchFamily="34" charset="0"/>
                <a:cs typeface="Arial" panose="020B0604020202020204" pitchFamily="34" charset="0"/>
              </a:endParaRPr>
            </a:p>
          </p:txBody>
        </p:sp>
        <p:sp>
          <p:nvSpPr>
            <p:cNvPr id="40" name="Line 39"/>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sz="1400">
                <a:latin typeface="Arial" panose="020B0604020202020204" pitchFamily="34" charset="0"/>
                <a:cs typeface="Arial" panose="020B0604020202020204" pitchFamily="34" charset="0"/>
              </a:endParaRPr>
            </a:p>
          </p:txBody>
        </p:sp>
        <p:sp>
          <p:nvSpPr>
            <p:cNvPr id="41" name="Line 40"/>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sz="1400">
                <a:latin typeface="Arial" panose="020B0604020202020204" pitchFamily="34" charset="0"/>
                <a:cs typeface="Arial" panose="020B0604020202020204" pitchFamily="34" charset="0"/>
              </a:endParaRPr>
            </a:p>
          </p:txBody>
        </p:sp>
      </p:grpSp>
      <p:sp>
        <p:nvSpPr>
          <p:cNvPr id="42" name="Text Box 41"/>
          <p:cNvSpPr txBox="1">
            <a:spLocks noChangeArrowheads="1"/>
          </p:cNvSpPr>
          <p:nvPr/>
        </p:nvSpPr>
        <p:spPr bwMode="auto">
          <a:xfrm>
            <a:off x="2343151" y="2438392"/>
            <a:ext cx="472565" cy="307777"/>
          </a:xfrm>
          <a:prstGeom prst="rect">
            <a:avLst/>
          </a:prstGeom>
          <a:noFill/>
          <a:ln w="12700">
            <a:noFill/>
            <a:miter lim="800000"/>
            <a:headEnd/>
            <a:tailEnd/>
          </a:ln>
          <a:effectLst/>
        </p:spPr>
        <p:txBody>
          <a:bodyPr wrap="none">
            <a:spAutoFit/>
          </a:bodyPr>
          <a:lstStyle/>
          <a:p>
            <a:r>
              <a:rPr lang="en-US" sz="1400" dirty="0">
                <a:solidFill>
                  <a:srgbClr val="FF0000"/>
                </a:solidFill>
                <a:latin typeface="Arial" panose="020B0604020202020204" pitchFamily="34" charset="0"/>
                <a:cs typeface="Arial" panose="020B0604020202020204" pitchFamily="34" charset="0"/>
              </a:rPr>
              <a:t>Tag</a:t>
            </a:r>
          </a:p>
        </p:txBody>
      </p:sp>
      <p:sp>
        <p:nvSpPr>
          <p:cNvPr id="43" name="Text Box 42"/>
          <p:cNvSpPr txBox="1">
            <a:spLocks noChangeArrowheads="1"/>
          </p:cNvSpPr>
          <p:nvPr/>
        </p:nvSpPr>
        <p:spPr bwMode="auto">
          <a:xfrm>
            <a:off x="2914651" y="2438392"/>
            <a:ext cx="562975" cy="307777"/>
          </a:xfrm>
          <a:prstGeom prst="rect">
            <a:avLst/>
          </a:prstGeom>
          <a:noFill/>
          <a:ln w="12700">
            <a:noFill/>
            <a:miter lim="800000"/>
            <a:headEnd/>
            <a:tailEnd/>
          </a:ln>
          <a:effectLst/>
        </p:spPr>
        <p:txBody>
          <a:bodyPr wrap="none">
            <a:spAutoFit/>
          </a:bodyPr>
          <a:lstStyle/>
          <a:p>
            <a:r>
              <a:rPr lang="en-US" sz="1400">
                <a:latin typeface="Arial" panose="020B0604020202020204" pitchFamily="34" charset="0"/>
                <a:cs typeface="Arial" panose="020B0604020202020204" pitchFamily="34" charset="0"/>
              </a:rPr>
              <a:t>Data</a:t>
            </a:r>
          </a:p>
        </p:txBody>
      </p:sp>
      <p:sp>
        <p:nvSpPr>
          <p:cNvPr id="44" name="Rectangle 43" descr="5%"/>
          <p:cNvSpPr>
            <a:spLocks noChangeArrowheads="1"/>
          </p:cNvSpPr>
          <p:nvPr/>
        </p:nvSpPr>
        <p:spPr bwMode="auto">
          <a:xfrm>
            <a:off x="4343400" y="1866893"/>
            <a:ext cx="742950" cy="2286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endParaRPr lang="en-US" sz="1400">
              <a:latin typeface="Arial" panose="020B0604020202020204" pitchFamily="34" charset="0"/>
              <a:cs typeface="Arial" panose="020B0604020202020204" pitchFamily="34" charset="0"/>
            </a:endParaRPr>
          </a:p>
        </p:txBody>
      </p:sp>
      <p:sp>
        <p:nvSpPr>
          <p:cNvPr id="45" name="Rectangle 44" descr="5%"/>
          <p:cNvSpPr>
            <a:spLocks noChangeArrowheads="1"/>
          </p:cNvSpPr>
          <p:nvPr/>
        </p:nvSpPr>
        <p:spPr bwMode="auto">
          <a:xfrm>
            <a:off x="2800350" y="2781293"/>
            <a:ext cx="742950" cy="2286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endParaRPr lang="en-US" sz="1400">
              <a:latin typeface="Arial" panose="020B0604020202020204" pitchFamily="34" charset="0"/>
              <a:cs typeface="Arial" panose="020B0604020202020204" pitchFamily="34" charset="0"/>
            </a:endParaRPr>
          </a:p>
        </p:txBody>
      </p:sp>
      <p:sp>
        <p:nvSpPr>
          <p:cNvPr id="46" name="Rectangle 45" descr="5%"/>
          <p:cNvSpPr>
            <a:spLocks noChangeArrowheads="1"/>
          </p:cNvSpPr>
          <p:nvPr/>
        </p:nvSpPr>
        <p:spPr bwMode="auto">
          <a:xfrm>
            <a:off x="4343400" y="2781293"/>
            <a:ext cx="742950" cy="2286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endParaRPr lang="en-US" sz="1400">
              <a:latin typeface="Arial" panose="020B0604020202020204" pitchFamily="34" charset="0"/>
              <a:cs typeface="Arial" panose="020B0604020202020204" pitchFamily="34" charset="0"/>
            </a:endParaRPr>
          </a:p>
        </p:txBody>
      </p:sp>
      <p:sp>
        <p:nvSpPr>
          <p:cNvPr id="47" name="Rectangle 46" descr="5%"/>
          <p:cNvSpPr>
            <a:spLocks noChangeArrowheads="1"/>
          </p:cNvSpPr>
          <p:nvPr/>
        </p:nvSpPr>
        <p:spPr bwMode="auto">
          <a:xfrm>
            <a:off x="4343400" y="3695693"/>
            <a:ext cx="742950" cy="2286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endParaRPr lang="en-US" sz="1400">
              <a:latin typeface="Arial" panose="020B0604020202020204" pitchFamily="34" charset="0"/>
              <a:cs typeface="Arial" panose="020B0604020202020204" pitchFamily="34" charset="0"/>
            </a:endParaRPr>
          </a:p>
        </p:txBody>
      </p:sp>
      <p:sp>
        <p:nvSpPr>
          <p:cNvPr id="48" name="Rectangle 47" descr="5%"/>
          <p:cNvSpPr>
            <a:spLocks noChangeArrowheads="1"/>
          </p:cNvSpPr>
          <p:nvPr/>
        </p:nvSpPr>
        <p:spPr bwMode="auto">
          <a:xfrm>
            <a:off x="4343400" y="4610093"/>
            <a:ext cx="742950" cy="2286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endParaRPr lang="en-US" sz="1400">
              <a:latin typeface="Arial" panose="020B0604020202020204" pitchFamily="34" charset="0"/>
              <a:cs typeface="Arial" panose="020B0604020202020204" pitchFamily="34" charset="0"/>
            </a:endParaRPr>
          </a:p>
        </p:txBody>
      </p:sp>
      <p:sp>
        <p:nvSpPr>
          <p:cNvPr id="49" name="Rectangle 48" descr="5%"/>
          <p:cNvSpPr>
            <a:spLocks noChangeArrowheads="1"/>
          </p:cNvSpPr>
          <p:nvPr/>
        </p:nvSpPr>
        <p:spPr bwMode="auto">
          <a:xfrm>
            <a:off x="4343400" y="5295893"/>
            <a:ext cx="742950" cy="2286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endParaRPr lang="en-US" sz="1400">
              <a:latin typeface="Arial" panose="020B0604020202020204" pitchFamily="34" charset="0"/>
              <a:cs typeface="Arial" panose="020B0604020202020204" pitchFamily="34" charset="0"/>
            </a:endParaRPr>
          </a:p>
        </p:txBody>
      </p:sp>
      <p:sp>
        <p:nvSpPr>
          <p:cNvPr id="50" name="Rectangle 49" descr="5%"/>
          <p:cNvSpPr>
            <a:spLocks noChangeArrowheads="1"/>
          </p:cNvSpPr>
          <p:nvPr/>
        </p:nvSpPr>
        <p:spPr bwMode="auto">
          <a:xfrm>
            <a:off x="4343400" y="4381493"/>
            <a:ext cx="742950" cy="2286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endParaRPr lang="en-US" sz="1400">
              <a:latin typeface="Arial" panose="020B0604020202020204" pitchFamily="34" charset="0"/>
              <a:cs typeface="Arial" panose="020B0604020202020204" pitchFamily="34" charset="0"/>
            </a:endParaRPr>
          </a:p>
        </p:txBody>
      </p:sp>
      <p:sp>
        <p:nvSpPr>
          <p:cNvPr id="51" name="Rectangle 50" descr="5%"/>
          <p:cNvSpPr>
            <a:spLocks noChangeArrowheads="1"/>
          </p:cNvSpPr>
          <p:nvPr/>
        </p:nvSpPr>
        <p:spPr bwMode="auto">
          <a:xfrm>
            <a:off x="4343400" y="3467093"/>
            <a:ext cx="742950" cy="2286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endParaRPr lang="en-US" sz="1400">
              <a:latin typeface="Arial" panose="020B0604020202020204" pitchFamily="34" charset="0"/>
              <a:cs typeface="Arial" panose="020B0604020202020204" pitchFamily="34" charset="0"/>
            </a:endParaRPr>
          </a:p>
        </p:txBody>
      </p:sp>
      <p:sp>
        <p:nvSpPr>
          <p:cNvPr id="52" name="Rectangle 51" descr="5%"/>
          <p:cNvSpPr>
            <a:spLocks noChangeArrowheads="1"/>
          </p:cNvSpPr>
          <p:nvPr/>
        </p:nvSpPr>
        <p:spPr bwMode="auto">
          <a:xfrm>
            <a:off x="4343400" y="2552693"/>
            <a:ext cx="742950" cy="2286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endParaRPr lang="en-US" sz="1400">
              <a:latin typeface="Arial" panose="020B0604020202020204" pitchFamily="34" charset="0"/>
              <a:cs typeface="Arial" panose="020B0604020202020204" pitchFamily="34" charset="0"/>
            </a:endParaRPr>
          </a:p>
        </p:txBody>
      </p:sp>
      <p:sp>
        <p:nvSpPr>
          <p:cNvPr id="53" name="Rectangle 52" descr="5%"/>
          <p:cNvSpPr>
            <a:spLocks noChangeArrowheads="1"/>
          </p:cNvSpPr>
          <p:nvPr/>
        </p:nvSpPr>
        <p:spPr bwMode="auto">
          <a:xfrm>
            <a:off x="2800350" y="3467093"/>
            <a:ext cx="742950" cy="2286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endParaRPr lang="en-US" sz="1400">
              <a:latin typeface="Arial" panose="020B0604020202020204" pitchFamily="34" charset="0"/>
              <a:cs typeface="Arial" panose="020B0604020202020204" pitchFamily="34" charset="0"/>
            </a:endParaRPr>
          </a:p>
        </p:txBody>
      </p:sp>
      <p:sp>
        <p:nvSpPr>
          <p:cNvPr id="54" name="Rectangle 53" descr="5%"/>
          <p:cNvSpPr>
            <a:spLocks noChangeArrowheads="1"/>
          </p:cNvSpPr>
          <p:nvPr/>
        </p:nvSpPr>
        <p:spPr bwMode="auto">
          <a:xfrm>
            <a:off x="4343400" y="2095493"/>
            <a:ext cx="742950" cy="2286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endParaRPr lang="en-US" sz="1400">
              <a:latin typeface="Arial" panose="020B0604020202020204" pitchFamily="34" charset="0"/>
              <a:cs typeface="Arial" panose="020B0604020202020204" pitchFamily="34" charset="0"/>
            </a:endParaRPr>
          </a:p>
        </p:txBody>
      </p:sp>
      <p:sp>
        <p:nvSpPr>
          <p:cNvPr id="55" name="Rectangle 54" descr="5%"/>
          <p:cNvSpPr>
            <a:spLocks noChangeArrowheads="1"/>
          </p:cNvSpPr>
          <p:nvPr/>
        </p:nvSpPr>
        <p:spPr bwMode="auto">
          <a:xfrm>
            <a:off x="2800350" y="3009893"/>
            <a:ext cx="742950" cy="2286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endParaRPr lang="en-US" sz="1400">
              <a:latin typeface="Arial" panose="020B0604020202020204" pitchFamily="34" charset="0"/>
              <a:cs typeface="Arial" panose="020B0604020202020204" pitchFamily="34" charset="0"/>
            </a:endParaRPr>
          </a:p>
        </p:txBody>
      </p:sp>
      <p:sp>
        <p:nvSpPr>
          <p:cNvPr id="56" name="Rectangle 55" descr="5%"/>
          <p:cNvSpPr>
            <a:spLocks noChangeArrowheads="1"/>
          </p:cNvSpPr>
          <p:nvPr/>
        </p:nvSpPr>
        <p:spPr bwMode="auto">
          <a:xfrm>
            <a:off x="4343400" y="3009893"/>
            <a:ext cx="742950" cy="2286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endParaRPr lang="en-US" sz="1400">
              <a:latin typeface="Arial" panose="020B0604020202020204" pitchFamily="34" charset="0"/>
              <a:cs typeface="Arial" panose="020B0604020202020204" pitchFamily="34" charset="0"/>
            </a:endParaRPr>
          </a:p>
        </p:txBody>
      </p:sp>
      <p:sp>
        <p:nvSpPr>
          <p:cNvPr id="57" name="Rectangle 56" descr="5%"/>
          <p:cNvSpPr>
            <a:spLocks noChangeArrowheads="1"/>
          </p:cNvSpPr>
          <p:nvPr/>
        </p:nvSpPr>
        <p:spPr bwMode="auto">
          <a:xfrm>
            <a:off x="4343400" y="3924293"/>
            <a:ext cx="742950" cy="2286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endParaRPr lang="en-US" sz="1400">
              <a:latin typeface="Arial" panose="020B0604020202020204" pitchFamily="34" charset="0"/>
              <a:cs typeface="Arial" panose="020B0604020202020204" pitchFamily="34" charset="0"/>
            </a:endParaRPr>
          </a:p>
        </p:txBody>
      </p:sp>
      <p:sp>
        <p:nvSpPr>
          <p:cNvPr id="58" name="Rectangle 57" descr="5%"/>
          <p:cNvSpPr>
            <a:spLocks noChangeArrowheads="1"/>
          </p:cNvSpPr>
          <p:nvPr/>
        </p:nvSpPr>
        <p:spPr bwMode="auto">
          <a:xfrm>
            <a:off x="4343400" y="4838693"/>
            <a:ext cx="742950" cy="2286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endParaRPr lang="en-US" sz="1400">
              <a:latin typeface="Arial" panose="020B0604020202020204" pitchFamily="34" charset="0"/>
              <a:cs typeface="Arial" panose="020B0604020202020204" pitchFamily="34" charset="0"/>
            </a:endParaRPr>
          </a:p>
        </p:txBody>
      </p:sp>
      <p:sp>
        <p:nvSpPr>
          <p:cNvPr id="59" name="Rectangle 58" descr="5%"/>
          <p:cNvSpPr>
            <a:spLocks noChangeArrowheads="1"/>
          </p:cNvSpPr>
          <p:nvPr/>
        </p:nvSpPr>
        <p:spPr bwMode="auto">
          <a:xfrm>
            <a:off x="4343400" y="5067293"/>
            <a:ext cx="742950" cy="2286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endParaRPr lang="en-US" sz="1400">
              <a:latin typeface="Arial" panose="020B0604020202020204" pitchFamily="34" charset="0"/>
              <a:cs typeface="Arial" panose="020B0604020202020204" pitchFamily="34" charset="0"/>
            </a:endParaRPr>
          </a:p>
        </p:txBody>
      </p:sp>
      <p:sp>
        <p:nvSpPr>
          <p:cNvPr id="60" name="Rectangle 59" descr="5%"/>
          <p:cNvSpPr>
            <a:spLocks noChangeArrowheads="1"/>
          </p:cNvSpPr>
          <p:nvPr/>
        </p:nvSpPr>
        <p:spPr bwMode="auto">
          <a:xfrm>
            <a:off x="4343400" y="4152893"/>
            <a:ext cx="742950" cy="2286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endParaRPr lang="en-US" sz="1400">
              <a:latin typeface="Arial" panose="020B0604020202020204" pitchFamily="34" charset="0"/>
              <a:cs typeface="Arial" panose="020B0604020202020204" pitchFamily="34" charset="0"/>
            </a:endParaRPr>
          </a:p>
        </p:txBody>
      </p:sp>
      <p:sp>
        <p:nvSpPr>
          <p:cNvPr id="61" name="Rectangle 60" descr="5%"/>
          <p:cNvSpPr>
            <a:spLocks noChangeArrowheads="1"/>
          </p:cNvSpPr>
          <p:nvPr/>
        </p:nvSpPr>
        <p:spPr bwMode="auto">
          <a:xfrm>
            <a:off x="4343400" y="3238493"/>
            <a:ext cx="742950" cy="2286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endParaRPr lang="en-US" sz="1400">
              <a:latin typeface="Arial" panose="020B0604020202020204" pitchFamily="34" charset="0"/>
              <a:cs typeface="Arial" panose="020B0604020202020204" pitchFamily="34" charset="0"/>
            </a:endParaRPr>
          </a:p>
        </p:txBody>
      </p:sp>
      <p:sp>
        <p:nvSpPr>
          <p:cNvPr id="62" name="Rectangle 61" descr="5%"/>
          <p:cNvSpPr>
            <a:spLocks noChangeArrowheads="1"/>
          </p:cNvSpPr>
          <p:nvPr/>
        </p:nvSpPr>
        <p:spPr bwMode="auto">
          <a:xfrm>
            <a:off x="4343400" y="2324093"/>
            <a:ext cx="742950" cy="2286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endParaRPr lang="en-US" sz="1400">
              <a:latin typeface="Arial" panose="020B0604020202020204" pitchFamily="34" charset="0"/>
              <a:cs typeface="Arial" panose="020B0604020202020204" pitchFamily="34" charset="0"/>
            </a:endParaRPr>
          </a:p>
        </p:txBody>
      </p:sp>
      <p:sp>
        <p:nvSpPr>
          <p:cNvPr id="63" name="Rectangle 62" descr="5%"/>
          <p:cNvSpPr>
            <a:spLocks noChangeArrowheads="1"/>
          </p:cNvSpPr>
          <p:nvPr/>
        </p:nvSpPr>
        <p:spPr bwMode="auto">
          <a:xfrm>
            <a:off x="2800350" y="3238493"/>
            <a:ext cx="742950" cy="2286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endParaRPr lang="en-US" sz="1400">
              <a:latin typeface="Arial" panose="020B0604020202020204" pitchFamily="34" charset="0"/>
              <a:cs typeface="Arial" panose="020B0604020202020204" pitchFamily="34" charset="0"/>
            </a:endParaRPr>
          </a:p>
        </p:txBody>
      </p:sp>
      <p:sp>
        <p:nvSpPr>
          <p:cNvPr id="64" name="Text Box 63"/>
          <p:cNvSpPr txBox="1">
            <a:spLocks noChangeArrowheads="1"/>
          </p:cNvSpPr>
          <p:nvPr/>
        </p:nvSpPr>
        <p:spPr bwMode="auto">
          <a:xfrm>
            <a:off x="361950" y="3954058"/>
            <a:ext cx="3263900" cy="1323439"/>
          </a:xfrm>
          <a:prstGeom prst="rect">
            <a:avLst/>
          </a:prstGeom>
          <a:noFill/>
          <a:ln w="12700">
            <a:noFill/>
            <a:miter lim="800000"/>
            <a:headEnd/>
            <a:tailEnd/>
          </a:ln>
          <a:effectLst/>
        </p:spPr>
        <p:txBody>
          <a:bodyPr wrap="square">
            <a:spAutoFit/>
          </a:bodyPr>
          <a:lstStyle/>
          <a:p>
            <a:r>
              <a:rPr lang="en-US" sz="1600" dirty="0">
                <a:latin typeface="Arial" panose="020B0604020202020204" pitchFamily="34" charset="0"/>
                <a:cs typeface="Arial" panose="020B0604020202020204" pitchFamily="34" charset="0"/>
              </a:rPr>
              <a:t>Q: Is the memory block in cache?</a:t>
            </a:r>
          </a:p>
          <a:p>
            <a:r>
              <a:rPr lang="en-US" sz="1600" dirty="0">
                <a:latin typeface="Arial" panose="020B0604020202020204" pitchFamily="34" charset="0"/>
                <a:cs typeface="Arial" panose="020B0604020202020204" pitchFamily="34" charset="0"/>
              </a:rPr>
              <a:t>Compare the cache </a:t>
            </a:r>
            <a:r>
              <a:rPr lang="en-US" sz="1600" dirty="0">
                <a:solidFill>
                  <a:srgbClr val="FF0000"/>
                </a:solidFill>
                <a:latin typeface="Arial" panose="020B0604020202020204" pitchFamily="34" charset="0"/>
                <a:cs typeface="Arial" panose="020B0604020202020204" pitchFamily="34" charset="0"/>
              </a:rPr>
              <a:t>tag </a:t>
            </a:r>
            <a:r>
              <a:rPr lang="en-US" sz="1600" dirty="0">
                <a:latin typeface="Arial" panose="020B0604020202020204" pitchFamily="34" charset="0"/>
                <a:cs typeface="Arial" panose="020B0604020202020204" pitchFamily="34" charset="0"/>
              </a:rPr>
              <a:t>to the </a:t>
            </a:r>
            <a:r>
              <a:rPr lang="en-US" sz="1600" dirty="0">
                <a:solidFill>
                  <a:srgbClr val="FF0000"/>
                </a:solidFill>
                <a:latin typeface="Arial" panose="020B0604020202020204" pitchFamily="34" charset="0"/>
                <a:cs typeface="Arial" panose="020B0604020202020204" pitchFamily="34" charset="0"/>
              </a:rPr>
              <a:t>high</a:t>
            </a:r>
            <a:r>
              <a:rPr lang="en-US" sz="1600" dirty="0">
                <a:solidFill>
                  <a:schemeClr val="accent2"/>
                </a:solidFill>
                <a:latin typeface="Arial" panose="020B0604020202020204" pitchFamily="34" charset="0"/>
                <a:cs typeface="Arial" panose="020B0604020202020204" pitchFamily="34" charset="0"/>
              </a:rPr>
              <a:t>-</a:t>
            </a:r>
            <a:r>
              <a:rPr lang="en-US" sz="1600" dirty="0">
                <a:solidFill>
                  <a:srgbClr val="FF0000"/>
                </a:solidFill>
                <a:latin typeface="Arial" panose="020B0604020202020204" pitchFamily="34" charset="0"/>
                <a:cs typeface="Arial" panose="020B0604020202020204" pitchFamily="34" charset="0"/>
              </a:rPr>
              <a:t>order 2 memory address bits </a:t>
            </a:r>
            <a:r>
              <a:rPr lang="en-US" sz="1600" dirty="0">
                <a:latin typeface="Arial" panose="020B0604020202020204" pitchFamily="34" charset="0"/>
                <a:cs typeface="Arial" panose="020B0604020202020204" pitchFamily="34" charset="0"/>
              </a:rPr>
              <a:t>to tell if the memory block is in the cache (provided valid bit is set)</a:t>
            </a:r>
          </a:p>
        </p:txBody>
      </p:sp>
      <p:grpSp>
        <p:nvGrpSpPr>
          <p:cNvPr id="65" name="Group 64"/>
          <p:cNvGrpSpPr>
            <a:grpSpLocks/>
          </p:cNvGrpSpPr>
          <p:nvPr/>
        </p:nvGrpSpPr>
        <p:grpSpPr bwMode="auto">
          <a:xfrm>
            <a:off x="2057400" y="2781293"/>
            <a:ext cx="285750" cy="914400"/>
            <a:chOff x="1344" y="1056"/>
            <a:chExt cx="624" cy="768"/>
          </a:xfrm>
        </p:grpSpPr>
        <p:sp>
          <p:nvSpPr>
            <p:cNvPr id="66" name="Rectangle 65"/>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sz="1400">
                <a:latin typeface="Arial" panose="020B0604020202020204" pitchFamily="34" charset="0"/>
                <a:cs typeface="Arial" panose="020B0604020202020204" pitchFamily="34" charset="0"/>
              </a:endParaRPr>
            </a:p>
          </p:txBody>
        </p:sp>
        <p:sp>
          <p:nvSpPr>
            <p:cNvPr id="67" name="Line 66"/>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sz="1400">
                <a:latin typeface="Arial" panose="020B0604020202020204" pitchFamily="34" charset="0"/>
                <a:cs typeface="Arial" panose="020B0604020202020204" pitchFamily="34" charset="0"/>
              </a:endParaRPr>
            </a:p>
          </p:txBody>
        </p:sp>
        <p:sp>
          <p:nvSpPr>
            <p:cNvPr id="68" name="Line 67"/>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sz="1400">
                <a:latin typeface="Arial" panose="020B0604020202020204" pitchFamily="34" charset="0"/>
                <a:cs typeface="Arial" panose="020B0604020202020204" pitchFamily="34" charset="0"/>
              </a:endParaRPr>
            </a:p>
          </p:txBody>
        </p:sp>
        <p:sp>
          <p:nvSpPr>
            <p:cNvPr id="69" name="Line 68"/>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sz="1400">
                <a:latin typeface="Arial" panose="020B0604020202020204" pitchFamily="34" charset="0"/>
                <a:cs typeface="Arial" panose="020B0604020202020204" pitchFamily="34" charset="0"/>
              </a:endParaRPr>
            </a:p>
          </p:txBody>
        </p:sp>
      </p:grpSp>
      <p:sp>
        <p:nvSpPr>
          <p:cNvPr id="70" name="Text Box 69"/>
          <p:cNvSpPr txBox="1">
            <a:spLocks noChangeArrowheads="1"/>
          </p:cNvSpPr>
          <p:nvPr/>
        </p:nvSpPr>
        <p:spPr bwMode="auto">
          <a:xfrm>
            <a:off x="1885951" y="2438392"/>
            <a:ext cx="570477" cy="307777"/>
          </a:xfrm>
          <a:prstGeom prst="rect">
            <a:avLst/>
          </a:prstGeom>
          <a:noFill/>
          <a:ln w="12700">
            <a:noFill/>
            <a:miter lim="800000"/>
            <a:headEnd/>
            <a:tailEnd/>
          </a:ln>
          <a:effectLst/>
        </p:spPr>
        <p:txBody>
          <a:bodyPr wrap="none">
            <a:spAutoFit/>
          </a:bodyPr>
          <a:lstStyle/>
          <a:p>
            <a:r>
              <a:rPr lang="en-US" sz="1400">
                <a:latin typeface="Arial" panose="020B0604020202020204" pitchFamily="34" charset="0"/>
                <a:cs typeface="Arial" panose="020B0604020202020204" pitchFamily="34" charset="0"/>
              </a:rPr>
              <a:t>Valid</a:t>
            </a:r>
          </a:p>
        </p:txBody>
      </p:sp>
      <p:grpSp>
        <p:nvGrpSpPr>
          <p:cNvPr id="71" name="Group 70"/>
          <p:cNvGrpSpPr>
            <a:grpSpLocks/>
          </p:cNvGrpSpPr>
          <p:nvPr/>
        </p:nvGrpSpPr>
        <p:grpSpPr bwMode="auto">
          <a:xfrm>
            <a:off x="3543300" y="1981193"/>
            <a:ext cx="800100" cy="1600200"/>
            <a:chOff x="2016" y="624"/>
            <a:chExt cx="672" cy="1344"/>
          </a:xfrm>
        </p:grpSpPr>
        <p:sp>
          <p:nvSpPr>
            <p:cNvPr id="72" name="Line 71"/>
            <p:cNvSpPr>
              <a:spLocks noChangeShapeType="1"/>
            </p:cNvSpPr>
            <p:nvPr/>
          </p:nvSpPr>
          <p:spPr bwMode="auto">
            <a:xfrm flipH="1">
              <a:off x="2016" y="624"/>
              <a:ext cx="672" cy="768"/>
            </a:xfrm>
            <a:prstGeom prst="line">
              <a:avLst/>
            </a:prstGeom>
            <a:noFill/>
            <a:ln w="12700">
              <a:solidFill>
                <a:schemeClr val="tx1"/>
              </a:solidFill>
              <a:round/>
              <a:headEnd type="triangle" w="med" len="med"/>
              <a:tailEnd type="triangle" w="med" len="med"/>
            </a:ln>
            <a:effectLst/>
          </p:spPr>
          <p:txBody>
            <a:bodyPr/>
            <a:lstStyle/>
            <a:p>
              <a:endParaRPr lang="en-US" sz="1400">
                <a:latin typeface="Arial" panose="020B0604020202020204" pitchFamily="34" charset="0"/>
                <a:cs typeface="Arial" panose="020B0604020202020204" pitchFamily="34" charset="0"/>
              </a:endParaRPr>
            </a:p>
          </p:txBody>
        </p:sp>
        <p:sp>
          <p:nvSpPr>
            <p:cNvPr id="73" name="Line 72"/>
            <p:cNvSpPr>
              <a:spLocks noChangeShapeType="1"/>
            </p:cNvSpPr>
            <p:nvPr/>
          </p:nvSpPr>
          <p:spPr bwMode="auto">
            <a:xfrm flipH="1">
              <a:off x="2016" y="816"/>
              <a:ext cx="672" cy="768"/>
            </a:xfrm>
            <a:prstGeom prst="line">
              <a:avLst/>
            </a:prstGeom>
            <a:noFill/>
            <a:ln w="12700">
              <a:solidFill>
                <a:schemeClr val="tx1"/>
              </a:solidFill>
              <a:round/>
              <a:headEnd type="triangle" w="med" len="med"/>
              <a:tailEnd type="triangle" w="med" len="med"/>
            </a:ln>
            <a:effectLst/>
          </p:spPr>
          <p:txBody>
            <a:bodyPr/>
            <a:lstStyle/>
            <a:p>
              <a:endParaRPr lang="en-US" sz="1400">
                <a:latin typeface="Arial" panose="020B0604020202020204" pitchFamily="34" charset="0"/>
                <a:cs typeface="Arial" panose="020B0604020202020204" pitchFamily="34" charset="0"/>
              </a:endParaRPr>
            </a:p>
          </p:txBody>
        </p:sp>
        <p:sp>
          <p:nvSpPr>
            <p:cNvPr id="74" name="Line 73"/>
            <p:cNvSpPr>
              <a:spLocks noChangeShapeType="1"/>
            </p:cNvSpPr>
            <p:nvPr/>
          </p:nvSpPr>
          <p:spPr bwMode="auto">
            <a:xfrm flipH="1">
              <a:off x="2016" y="1008"/>
              <a:ext cx="672" cy="768"/>
            </a:xfrm>
            <a:prstGeom prst="line">
              <a:avLst/>
            </a:prstGeom>
            <a:noFill/>
            <a:ln w="12700">
              <a:solidFill>
                <a:schemeClr val="tx1"/>
              </a:solidFill>
              <a:round/>
              <a:headEnd type="triangle" w="med" len="med"/>
              <a:tailEnd type="triangle" w="med" len="med"/>
            </a:ln>
            <a:effectLst/>
          </p:spPr>
          <p:txBody>
            <a:bodyPr/>
            <a:lstStyle/>
            <a:p>
              <a:endParaRPr lang="en-US" sz="1400">
                <a:latin typeface="Arial" panose="020B0604020202020204" pitchFamily="34" charset="0"/>
                <a:cs typeface="Arial" panose="020B0604020202020204" pitchFamily="34" charset="0"/>
              </a:endParaRPr>
            </a:p>
          </p:txBody>
        </p:sp>
        <p:sp>
          <p:nvSpPr>
            <p:cNvPr id="75" name="Line 74"/>
            <p:cNvSpPr>
              <a:spLocks noChangeShapeType="1"/>
            </p:cNvSpPr>
            <p:nvPr/>
          </p:nvSpPr>
          <p:spPr bwMode="auto">
            <a:xfrm flipH="1">
              <a:off x="2016" y="1200"/>
              <a:ext cx="672" cy="768"/>
            </a:xfrm>
            <a:prstGeom prst="line">
              <a:avLst/>
            </a:prstGeom>
            <a:noFill/>
            <a:ln w="12700">
              <a:solidFill>
                <a:schemeClr val="tx1"/>
              </a:solidFill>
              <a:round/>
              <a:headEnd type="triangle" w="med" len="med"/>
              <a:tailEnd type="triangle" w="med" len="med"/>
            </a:ln>
            <a:effectLst/>
          </p:spPr>
          <p:txBody>
            <a:bodyPr/>
            <a:lstStyle/>
            <a:p>
              <a:endParaRPr lang="en-US" sz="1400">
                <a:latin typeface="Arial" panose="020B0604020202020204" pitchFamily="34" charset="0"/>
                <a:cs typeface="Arial" panose="020B0604020202020204" pitchFamily="34" charset="0"/>
              </a:endParaRPr>
            </a:p>
          </p:txBody>
        </p:sp>
      </p:grpSp>
      <p:grpSp>
        <p:nvGrpSpPr>
          <p:cNvPr id="76" name="Group 75"/>
          <p:cNvGrpSpPr>
            <a:grpSpLocks/>
          </p:cNvGrpSpPr>
          <p:nvPr/>
        </p:nvGrpSpPr>
        <p:grpSpPr bwMode="auto">
          <a:xfrm>
            <a:off x="3543300" y="2895593"/>
            <a:ext cx="800100" cy="685800"/>
            <a:chOff x="2016" y="1392"/>
            <a:chExt cx="672" cy="576"/>
          </a:xfrm>
        </p:grpSpPr>
        <p:sp>
          <p:nvSpPr>
            <p:cNvPr id="77" name="Line 76"/>
            <p:cNvSpPr>
              <a:spLocks noChangeShapeType="1"/>
            </p:cNvSpPr>
            <p:nvPr/>
          </p:nvSpPr>
          <p:spPr bwMode="auto">
            <a:xfrm flipH="1">
              <a:off x="2016" y="1392"/>
              <a:ext cx="672" cy="0"/>
            </a:xfrm>
            <a:prstGeom prst="line">
              <a:avLst/>
            </a:prstGeom>
            <a:noFill/>
            <a:ln w="12700">
              <a:solidFill>
                <a:schemeClr val="tx1"/>
              </a:solidFill>
              <a:round/>
              <a:headEnd type="triangle" w="med" len="med"/>
              <a:tailEnd type="triangle" w="med" len="med"/>
            </a:ln>
            <a:effectLst/>
          </p:spPr>
          <p:txBody>
            <a:bodyPr/>
            <a:lstStyle/>
            <a:p>
              <a:endParaRPr lang="en-US" sz="1400">
                <a:latin typeface="Arial" panose="020B0604020202020204" pitchFamily="34" charset="0"/>
                <a:cs typeface="Arial" panose="020B0604020202020204" pitchFamily="34" charset="0"/>
              </a:endParaRPr>
            </a:p>
          </p:txBody>
        </p:sp>
        <p:sp>
          <p:nvSpPr>
            <p:cNvPr id="78" name="Line 77"/>
            <p:cNvSpPr>
              <a:spLocks noChangeShapeType="1"/>
            </p:cNvSpPr>
            <p:nvPr/>
          </p:nvSpPr>
          <p:spPr bwMode="auto">
            <a:xfrm flipH="1">
              <a:off x="2016" y="1584"/>
              <a:ext cx="672" cy="0"/>
            </a:xfrm>
            <a:prstGeom prst="line">
              <a:avLst/>
            </a:prstGeom>
            <a:noFill/>
            <a:ln w="12700">
              <a:solidFill>
                <a:schemeClr val="tx1"/>
              </a:solidFill>
              <a:round/>
              <a:headEnd type="triangle" w="med" len="med"/>
              <a:tailEnd type="triangle" w="med" len="med"/>
            </a:ln>
            <a:effectLst/>
          </p:spPr>
          <p:txBody>
            <a:bodyPr/>
            <a:lstStyle/>
            <a:p>
              <a:endParaRPr lang="en-US" sz="1400">
                <a:latin typeface="Arial" panose="020B0604020202020204" pitchFamily="34" charset="0"/>
                <a:cs typeface="Arial" panose="020B0604020202020204" pitchFamily="34" charset="0"/>
              </a:endParaRPr>
            </a:p>
          </p:txBody>
        </p:sp>
        <p:sp>
          <p:nvSpPr>
            <p:cNvPr id="79" name="Line 78"/>
            <p:cNvSpPr>
              <a:spLocks noChangeShapeType="1"/>
            </p:cNvSpPr>
            <p:nvPr/>
          </p:nvSpPr>
          <p:spPr bwMode="auto">
            <a:xfrm flipH="1">
              <a:off x="2016" y="1776"/>
              <a:ext cx="672" cy="0"/>
            </a:xfrm>
            <a:prstGeom prst="line">
              <a:avLst/>
            </a:prstGeom>
            <a:noFill/>
            <a:ln w="12700">
              <a:solidFill>
                <a:schemeClr val="tx1"/>
              </a:solidFill>
              <a:round/>
              <a:headEnd type="triangle" w="med" len="med"/>
              <a:tailEnd type="triangle" w="med" len="med"/>
            </a:ln>
            <a:effectLst/>
          </p:spPr>
          <p:txBody>
            <a:bodyPr/>
            <a:lstStyle/>
            <a:p>
              <a:endParaRPr lang="en-US" sz="1400">
                <a:latin typeface="Arial" panose="020B0604020202020204" pitchFamily="34" charset="0"/>
                <a:cs typeface="Arial" panose="020B0604020202020204" pitchFamily="34" charset="0"/>
              </a:endParaRPr>
            </a:p>
          </p:txBody>
        </p:sp>
        <p:sp>
          <p:nvSpPr>
            <p:cNvPr id="80" name="Line 79"/>
            <p:cNvSpPr>
              <a:spLocks noChangeShapeType="1"/>
            </p:cNvSpPr>
            <p:nvPr/>
          </p:nvSpPr>
          <p:spPr bwMode="auto">
            <a:xfrm flipH="1">
              <a:off x="2016" y="1968"/>
              <a:ext cx="672" cy="0"/>
            </a:xfrm>
            <a:prstGeom prst="line">
              <a:avLst/>
            </a:prstGeom>
            <a:noFill/>
            <a:ln w="12700">
              <a:solidFill>
                <a:schemeClr val="tx1"/>
              </a:solidFill>
              <a:round/>
              <a:headEnd type="triangle" w="med" len="med"/>
              <a:tailEnd type="triangle" w="med" len="med"/>
            </a:ln>
            <a:effectLst/>
          </p:spPr>
          <p:txBody>
            <a:bodyPr/>
            <a:lstStyle/>
            <a:p>
              <a:endParaRPr lang="en-US" sz="1400">
                <a:latin typeface="Arial" panose="020B0604020202020204" pitchFamily="34" charset="0"/>
                <a:cs typeface="Arial" panose="020B0604020202020204" pitchFamily="34" charset="0"/>
              </a:endParaRPr>
            </a:p>
          </p:txBody>
        </p:sp>
      </p:grpSp>
      <p:grpSp>
        <p:nvGrpSpPr>
          <p:cNvPr id="81" name="Group 80"/>
          <p:cNvGrpSpPr>
            <a:grpSpLocks/>
          </p:cNvGrpSpPr>
          <p:nvPr/>
        </p:nvGrpSpPr>
        <p:grpSpPr bwMode="auto">
          <a:xfrm>
            <a:off x="3543300" y="2952743"/>
            <a:ext cx="800100" cy="1600200"/>
            <a:chOff x="2016" y="1392"/>
            <a:chExt cx="672" cy="1344"/>
          </a:xfrm>
        </p:grpSpPr>
        <p:sp>
          <p:nvSpPr>
            <p:cNvPr id="82" name="Line 81"/>
            <p:cNvSpPr>
              <a:spLocks noChangeShapeType="1"/>
            </p:cNvSpPr>
            <p:nvPr/>
          </p:nvSpPr>
          <p:spPr bwMode="auto">
            <a:xfrm flipH="1" flipV="1">
              <a:off x="2016" y="1392"/>
              <a:ext cx="672" cy="768"/>
            </a:xfrm>
            <a:prstGeom prst="line">
              <a:avLst/>
            </a:prstGeom>
            <a:noFill/>
            <a:ln w="12700">
              <a:solidFill>
                <a:schemeClr val="tx1"/>
              </a:solidFill>
              <a:round/>
              <a:headEnd type="triangle" w="med" len="med"/>
              <a:tailEnd type="triangle" w="med" len="med"/>
            </a:ln>
            <a:effectLst/>
          </p:spPr>
          <p:txBody>
            <a:bodyPr/>
            <a:lstStyle/>
            <a:p>
              <a:endParaRPr lang="en-US" sz="1400">
                <a:latin typeface="Arial" panose="020B0604020202020204" pitchFamily="34" charset="0"/>
                <a:cs typeface="Arial" panose="020B0604020202020204" pitchFamily="34" charset="0"/>
              </a:endParaRPr>
            </a:p>
          </p:txBody>
        </p:sp>
        <p:sp>
          <p:nvSpPr>
            <p:cNvPr id="83" name="Line 82"/>
            <p:cNvSpPr>
              <a:spLocks noChangeShapeType="1"/>
            </p:cNvSpPr>
            <p:nvPr/>
          </p:nvSpPr>
          <p:spPr bwMode="auto">
            <a:xfrm flipH="1" flipV="1">
              <a:off x="2016" y="1584"/>
              <a:ext cx="672" cy="768"/>
            </a:xfrm>
            <a:prstGeom prst="line">
              <a:avLst/>
            </a:prstGeom>
            <a:noFill/>
            <a:ln w="12700">
              <a:solidFill>
                <a:schemeClr val="tx1"/>
              </a:solidFill>
              <a:round/>
              <a:headEnd type="triangle" w="med" len="med"/>
              <a:tailEnd type="triangle" w="med" len="med"/>
            </a:ln>
            <a:effectLst/>
          </p:spPr>
          <p:txBody>
            <a:bodyPr/>
            <a:lstStyle/>
            <a:p>
              <a:endParaRPr lang="en-US" sz="1400">
                <a:latin typeface="Arial" panose="020B0604020202020204" pitchFamily="34" charset="0"/>
                <a:cs typeface="Arial" panose="020B0604020202020204" pitchFamily="34" charset="0"/>
              </a:endParaRPr>
            </a:p>
          </p:txBody>
        </p:sp>
        <p:sp>
          <p:nvSpPr>
            <p:cNvPr id="84" name="Line 83"/>
            <p:cNvSpPr>
              <a:spLocks noChangeShapeType="1"/>
            </p:cNvSpPr>
            <p:nvPr/>
          </p:nvSpPr>
          <p:spPr bwMode="auto">
            <a:xfrm flipH="1" flipV="1">
              <a:off x="2016" y="1776"/>
              <a:ext cx="672" cy="768"/>
            </a:xfrm>
            <a:prstGeom prst="line">
              <a:avLst/>
            </a:prstGeom>
            <a:noFill/>
            <a:ln w="12700">
              <a:solidFill>
                <a:schemeClr val="tx1"/>
              </a:solidFill>
              <a:round/>
              <a:headEnd type="triangle" w="med" len="med"/>
              <a:tailEnd type="triangle" w="med" len="med"/>
            </a:ln>
            <a:effectLst/>
          </p:spPr>
          <p:txBody>
            <a:bodyPr/>
            <a:lstStyle/>
            <a:p>
              <a:endParaRPr lang="en-US" sz="1400">
                <a:latin typeface="Arial" panose="020B0604020202020204" pitchFamily="34" charset="0"/>
                <a:cs typeface="Arial" panose="020B0604020202020204" pitchFamily="34" charset="0"/>
              </a:endParaRPr>
            </a:p>
          </p:txBody>
        </p:sp>
        <p:sp>
          <p:nvSpPr>
            <p:cNvPr id="85" name="Line 84"/>
            <p:cNvSpPr>
              <a:spLocks noChangeShapeType="1"/>
            </p:cNvSpPr>
            <p:nvPr/>
          </p:nvSpPr>
          <p:spPr bwMode="auto">
            <a:xfrm flipH="1" flipV="1">
              <a:off x="2016" y="1968"/>
              <a:ext cx="672" cy="768"/>
            </a:xfrm>
            <a:prstGeom prst="line">
              <a:avLst/>
            </a:prstGeom>
            <a:noFill/>
            <a:ln w="12700">
              <a:solidFill>
                <a:schemeClr val="tx1"/>
              </a:solidFill>
              <a:round/>
              <a:headEnd type="triangle" w="med" len="med"/>
              <a:tailEnd type="triangle" w="med" len="med"/>
            </a:ln>
            <a:effectLst/>
          </p:spPr>
          <p:txBody>
            <a:bodyPr/>
            <a:lstStyle/>
            <a:p>
              <a:endParaRPr lang="en-US" sz="1400">
                <a:latin typeface="Arial" panose="020B0604020202020204" pitchFamily="34" charset="0"/>
                <a:cs typeface="Arial" panose="020B0604020202020204" pitchFamily="34" charset="0"/>
              </a:endParaRPr>
            </a:p>
          </p:txBody>
        </p:sp>
      </p:grpSp>
      <p:grpSp>
        <p:nvGrpSpPr>
          <p:cNvPr id="86" name="Group 93"/>
          <p:cNvGrpSpPr>
            <a:grpSpLocks/>
          </p:cNvGrpSpPr>
          <p:nvPr/>
        </p:nvGrpSpPr>
        <p:grpSpPr bwMode="auto">
          <a:xfrm>
            <a:off x="3543300" y="2895593"/>
            <a:ext cx="800100" cy="2514600"/>
            <a:chOff x="2016" y="2112"/>
            <a:chExt cx="672" cy="2112"/>
          </a:xfrm>
        </p:grpSpPr>
        <p:sp>
          <p:nvSpPr>
            <p:cNvPr id="87" name="Line 87"/>
            <p:cNvSpPr>
              <a:spLocks noChangeShapeType="1"/>
            </p:cNvSpPr>
            <p:nvPr/>
          </p:nvSpPr>
          <p:spPr bwMode="auto">
            <a:xfrm>
              <a:off x="2016" y="2112"/>
              <a:ext cx="672" cy="1536"/>
            </a:xfrm>
            <a:prstGeom prst="line">
              <a:avLst/>
            </a:prstGeom>
            <a:noFill/>
            <a:ln w="12700">
              <a:solidFill>
                <a:schemeClr val="tx1"/>
              </a:solidFill>
              <a:round/>
              <a:headEnd type="triangle" w="med" len="med"/>
              <a:tailEnd type="triangle" w="med" len="med"/>
            </a:ln>
            <a:effectLst/>
          </p:spPr>
          <p:txBody>
            <a:bodyPr/>
            <a:lstStyle/>
            <a:p>
              <a:endParaRPr lang="en-US" sz="1400">
                <a:latin typeface="Arial" panose="020B0604020202020204" pitchFamily="34" charset="0"/>
                <a:cs typeface="Arial" panose="020B0604020202020204" pitchFamily="34" charset="0"/>
              </a:endParaRPr>
            </a:p>
          </p:txBody>
        </p:sp>
        <p:sp>
          <p:nvSpPr>
            <p:cNvPr id="88" name="Line 88"/>
            <p:cNvSpPr>
              <a:spLocks noChangeShapeType="1"/>
            </p:cNvSpPr>
            <p:nvPr/>
          </p:nvSpPr>
          <p:spPr bwMode="auto">
            <a:xfrm>
              <a:off x="2016" y="2304"/>
              <a:ext cx="672" cy="1536"/>
            </a:xfrm>
            <a:prstGeom prst="line">
              <a:avLst/>
            </a:prstGeom>
            <a:noFill/>
            <a:ln w="12700">
              <a:solidFill>
                <a:schemeClr val="tx1"/>
              </a:solidFill>
              <a:round/>
              <a:headEnd type="triangle" w="med" len="med"/>
              <a:tailEnd type="triangle" w="med" len="med"/>
            </a:ln>
            <a:effectLst/>
          </p:spPr>
          <p:txBody>
            <a:bodyPr/>
            <a:lstStyle/>
            <a:p>
              <a:endParaRPr lang="en-US" sz="1400">
                <a:latin typeface="Arial" panose="020B0604020202020204" pitchFamily="34" charset="0"/>
                <a:cs typeface="Arial" panose="020B0604020202020204" pitchFamily="34" charset="0"/>
              </a:endParaRPr>
            </a:p>
          </p:txBody>
        </p:sp>
        <p:sp>
          <p:nvSpPr>
            <p:cNvPr id="89" name="Line 89"/>
            <p:cNvSpPr>
              <a:spLocks noChangeShapeType="1"/>
            </p:cNvSpPr>
            <p:nvPr/>
          </p:nvSpPr>
          <p:spPr bwMode="auto">
            <a:xfrm>
              <a:off x="2016" y="2496"/>
              <a:ext cx="672" cy="1536"/>
            </a:xfrm>
            <a:prstGeom prst="line">
              <a:avLst/>
            </a:prstGeom>
            <a:noFill/>
            <a:ln w="12700">
              <a:solidFill>
                <a:schemeClr val="tx1"/>
              </a:solidFill>
              <a:round/>
              <a:headEnd type="triangle" w="med" len="med"/>
              <a:tailEnd type="triangle" w="med" len="med"/>
            </a:ln>
            <a:effectLst/>
          </p:spPr>
          <p:txBody>
            <a:bodyPr/>
            <a:lstStyle/>
            <a:p>
              <a:endParaRPr lang="en-US" sz="1400">
                <a:latin typeface="Arial" panose="020B0604020202020204" pitchFamily="34" charset="0"/>
                <a:cs typeface="Arial" panose="020B0604020202020204" pitchFamily="34" charset="0"/>
              </a:endParaRPr>
            </a:p>
          </p:txBody>
        </p:sp>
        <p:sp>
          <p:nvSpPr>
            <p:cNvPr id="90" name="Line 90"/>
            <p:cNvSpPr>
              <a:spLocks noChangeShapeType="1"/>
            </p:cNvSpPr>
            <p:nvPr/>
          </p:nvSpPr>
          <p:spPr bwMode="auto">
            <a:xfrm>
              <a:off x="2016" y="2688"/>
              <a:ext cx="672" cy="1536"/>
            </a:xfrm>
            <a:prstGeom prst="line">
              <a:avLst/>
            </a:prstGeom>
            <a:noFill/>
            <a:ln w="12700">
              <a:solidFill>
                <a:schemeClr val="tx1"/>
              </a:solidFill>
              <a:round/>
              <a:headEnd type="triangle" w="med" len="med"/>
              <a:tailEnd type="triangle" w="med" len="med"/>
            </a:ln>
            <a:effectLst/>
          </p:spPr>
          <p:txBody>
            <a:bodyPr/>
            <a:lstStyle/>
            <a:p>
              <a:endParaRPr lang="en-US" sz="1400">
                <a:latin typeface="Arial" panose="020B0604020202020204" pitchFamily="34" charset="0"/>
                <a:cs typeface="Arial" panose="020B0604020202020204" pitchFamily="34" charset="0"/>
              </a:endParaRPr>
            </a:p>
          </p:txBody>
        </p:sp>
      </p:grpSp>
      <p:sp>
        <p:nvSpPr>
          <p:cNvPr id="91" name="Text Box 91"/>
          <p:cNvSpPr txBox="1">
            <a:spLocks noChangeArrowheads="1"/>
          </p:cNvSpPr>
          <p:nvPr/>
        </p:nvSpPr>
        <p:spPr bwMode="auto">
          <a:xfrm>
            <a:off x="5029199" y="1866893"/>
            <a:ext cx="960967" cy="3884140"/>
          </a:xfrm>
          <a:prstGeom prst="rect">
            <a:avLst/>
          </a:prstGeom>
          <a:noFill/>
          <a:ln w="12700">
            <a:noFill/>
            <a:miter lim="800000"/>
            <a:headEnd/>
            <a:tailEnd/>
          </a:ln>
          <a:effectLst/>
        </p:spPr>
        <p:txBody>
          <a:bodyPr wrap="square">
            <a:spAutoFit/>
          </a:bodyPr>
          <a:lstStyle/>
          <a:p>
            <a:pPr>
              <a:lnSpc>
                <a:spcPct val="110000"/>
              </a:lnSpc>
            </a:pPr>
            <a:r>
              <a:rPr lang="en-US" sz="1400" dirty="0">
                <a:solidFill>
                  <a:srgbClr val="FF0000"/>
                </a:solidFill>
                <a:latin typeface="Arial" panose="020B0604020202020204" pitchFamily="34" charset="0"/>
                <a:cs typeface="Arial" panose="020B0604020202020204" pitchFamily="34" charset="0"/>
              </a:rPr>
              <a:t>00</a:t>
            </a:r>
            <a:r>
              <a:rPr lang="en-US" sz="1400" dirty="0">
                <a:latin typeface="Arial" panose="020B0604020202020204" pitchFamily="34" charset="0"/>
                <a:cs typeface="Arial" panose="020B0604020202020204" pitchFamily="34" charset="0"/>
              </a:rPr>
              <a:t>00xx</a:t>
            </a:r>
          </a:p>
          <a:p>
            <a:pPr>
              <a:lnSpc>
                <a:spcPct val="110000"/>
              </a:lnSpc>
            </a:pPr>
            <a:r>
              <a:rPr lang="en-US" sz="1400" dirty="0">
                <a:solidFill>
                  <a:srgbClr val="FF0000"/>
                </a:solidFill>
                <a:latin typeface="Arial" panose="020B0604020202020204" pitchFamily="34" charset="0"/>
                <a:cs typeface="Arial" panose="020B0604020202020204" pitchFamily="34" charset="0"/>
              </a:rPr>
              <a:t>00</a:t>
            </a:r>
            <a:r>
              <a:rPr lang="en-US" sz="1400" dirty="0">
                <a:latin typeface="Arial" panose="020B0604020202020204" pitchFamily="34" charset="0"/>
                <a:cs typeface="Arial" panose="020B0604020202020204" pitchFamily="34" charset="0"/>
              </a:rPr>
              <a:t>01xx</a:t>
            </a:r>
          </a:p>
          <a:p>
            <a:pPr>
              <a:lnSpc>
                <a:spcPct val="110000"/>
              </a:lnSpc>
            </a:pPr>
            <a:r>
              <a:rPr lang="en-US" sz="1400" dirty="0">
                <a:solidFill>
                  <a:srgbClr val="FF0000"/>
                </a:solidFill>
                <a:latin typeface="Arial" panose="020B0604020202020204" pitchFamily="34" charset="0"/>
                <a:cs typeface="Arial" panose="020B0604020202020204" pitchFamily="34" charset="0"/>
              </a:rPr>
              <a:t>00</a:t>
            </a:r>
            <a:r>
              <a:rPr lang="en-US" sz="1400" dirty="0">
                <a:latin typeface="Arial" panose="020B0604020202020204" pitchFamily="34" charset="0"/>
                <a:cs typeface="Arial" panose="020B0604020202020204" pitchFamily="34" charset="0"/>
              </a:rPr>
              <a:t>10xx</a:t>
            </a:r>
          </a:p>
          <a:p>
            <a:pPr>
              <a:lnSpc>
                <a:spcPct val="110000"/>
              </a:lnSpc>
            </a:pPr>
            <a:r>
              <a:rPr lang="en-US" sz="1400" dirty="0">
                <a:solidFill>
                  <a:srgbClr val="FF0000"/>
                </a:solidFill>
                <a:latin typeface="Arial" panose="020B0604020202020204" pitchFamily="34" charset="0"/>
                <a:cs typeface="Arial" panose="020B0604020202020204" pitchFamily="34" charset="0"/>
              </a:rPr>
              <a:t>00</a:t>
            </a:r>
            <a:r>
              <a:rPr lang="en-US" sz="1400" dirty="0">
                <a:latin typeface="Arial" panose="020B0604020202020204" pitchFamily="34" charset="0"/>
                <a:cs typeface="Arial" panose="020B0604020202020204" pitchFamily="34" charset="0"/>
              </a:rPr>
              <a:t>11xx</a:t>
            </a:r>
          </a:p>
          <a:p>
            <a:pPr>
              <a:lnSpc>
                <a:spcPct val="110000"/>
              </a:lnSpc>
            </a:pPr>
            <a:r>
              <a:rPr lang="en-US" sz="1400" dirty="0">
                <a:solidFill>
                  <a:srgbClr val="FF0000"/>
                </a:solidFill>
                <a:latin typeface="Arial" panose="020B0604020202020204" pitchFamily="34" charset="0"/>
                <a:cs typeface="Arial" panose="020B0604020202020204" pitchFamily="34" charset="0"/>
              </a:rPr>
              <a:t>01</a:t>
            </a:r>
            <a:r>
              <a:rPr lang="en-US" sz="1400" dirty="0">
                <a:latin typeface="Arial" panose="020B0604020202020204" pitchFamily="34" charset="0"/>
                <a:cs typeface="Arial" panose="020B0604020202020204" pitchFamily="34" charset="0"/>
              </a:rPr>
              <a:t>00xx</a:t>
            </a:r>
          </a:p>
          <a:p>
            <a:pPr>
              <a:lnSpc>
                <a:spcPct val="110000"/>
              </a:lnSpc>
            </a:pPr>
            <a:r>
              <a:rPr lang="en-US" sz="1400" dirty="0">
                <a:solidFill>
                  <a:srgbClr val="FF0000"/>
                </a:solidFill>
                <a:latin typeface="Arial" panose="020B0604020202020204" pitchFamily="34" charset="0"/>
                <a:cs typeface="Arial" panose="020B0604020202020204" pitchFamily="34" charset="0"/>
              </a:rPr>
              <a:t>01</a:t>
            </a:r>
            <a:r>
              <a:rPr lang="en-US" sz="1400" dirty="0">
                <a:latin typeface="Arial" panose="020B0604020202020204" pitchFamily="34" charset="0"/>
                <a:cs typeface="Arial" panose="020B0604020202020204" pitchFamily="34" charset="0"/>
              </a:rPr>
              <a:t>01xx</a:t>
            </a:r>
          </a:p>
          <a:p>
            <a:pPr>
              <a:lnSpc>
                <a:spcPct val="110000"/>
              </a:lnSpc>
            </a:pPr>
            <a:r>
              <a:rPr lang="en-US" sz="1400" dirty="0">
                <a:solidFill>
                  <a:srgbClr val="FF0000"/>
                </a:solidFill>
                <a:latin typeface="Arial" panose="020B0604020202020204" pitchFamily="34" charset="0"/>
                <a:cs typeface="Arial" panose="020B0604020202020204" pitchFamily="34" charset="0"/>
              </a:rPr>
              <a:t>01</a:t>
            </a:r>
            <a:r>
              <a:rPr lang="en-US" sz="1400" dirty="0">
                <a:latin typeface="Arial" panose="020B0604020202020204" pitchFamily="34" charset="0"/>
                <a:cs typeface="Arial" panose="020B0604020202020204" pitchFamily="34" charset="0"/>
              </a:rPr>
              <a:t>10xx</a:t>
            </a:r>
          </a:p>
          <a:p>
            <a:pPr>
              <a:lnSpc>
                <a:spcPct val="110000"/>
              </a:lnSpc>
            </a:pPr>
            <a:r>
              <a:rPr lang="en-US" sz="1400" dirty="0">
                <a:solidFill>
                  <a:srgbClr val="FF0000"/>
                </a:solidFill>
                <a:latin typeface="Arial" panose="020B0604020202020204" pitchFamily="34" charset="0"/>
                <a:cs typeface="Arial" panose="020B0604020202020204" pitchFamily="34" charset="0"/>
              </a:rPr>
              <a:t>01</a:t>
            </a:r>
            <a:r>
              <a:rPr lang="en-US" sz="1400" dirty="0">
                <a:latin typeface="Arial" panose="020B0604020202020204" pitchFamily="34" charset="0"/>
                <a:cs typeface="Arial" panose="020B0604020202020204" pitchFamily="34" charset="0"/>
              </a:rPr>
              <a:t>11xx</a:t>
            </a:r>
          </a:p>
          <a:p>
            <a:pPr>
              <a:lnSpc>
                <a:spcPct val="110000"/>
              </a:lnSpc>
            </a:pPr>
            <a:r>
              <a:rPr lang="en-US" sz="1400" dirty="0">
                <a:solidFill>
                  <a:srgbClr val="FF0000"/>
                </a:solidFill>
                <a:latin typeface="Arial" panose="020B0604020202020204" pitchFamily="34" charset="0"/>
                <a:cs typeface="Arial" panose="020B0604020202020204" pitchFamily="34" charset="0"/>
              </a:rPr>
              <a:t>10</a:t>
            </a:r>
            <a:r>
              <a:rPr lang="en-US" sz="1400" dirty="0">
                <a:latin typeface="Arial" panose="020B0604020202020204" pitchFamily="34" charset="0"/>
                <a:cs typeface="Arial" panose="020B0604020202020204" pitchFamily="34" charset="0"/>
              </a:rPr>
              <a:t>00xx</a:t>
            </a:r>
          </a:p>
          <a:p>
            <a:pPr>
              <a:lnSpc>
                <a:spcPct val="110000"/>
              </a:lnSpc>
            </a:pPr>
            <a:r>
              <a:rPr lang="en-US" sz="1400" dirty="0">
                <a:solidFill>
                  <a:srgbClr val="FF0000"/>
                </a:solidFill>
                <a:latin typeface="Arial" panose="020B0604020202020204" pitchFamily="34" charset="0"/>
                <a:cs typeface="Arial" panose="020B0604020202020204" pitchFamily="34" charset="0"/>
              </a:rPr>
              <a:t>10</a:t>
            </a:r>
            <a:r>
              <a:rPr lang="en-US" sz="1400" dirty="0">
                <a:latin typeface="Arial" panose="020B0604020202020204" pitchFamily="34" charset="0"/>
                <a:cs typeface="Arial" panose="020B0604020202020204" pitchFamily="34" charset="0"/>
              </a:rPr>
              <a:t>01xx</a:t>
            </a:r>
          </a:p>
          <a:p>
            <a:pPr>
              <a:lnSpc>
                <a:spcPct val="110000"/>
              </a:lnSpc>
            </a:pPr>
            <a:r>
              <a:rPr lang="en-US" sz="1400" dirty="0">
                <a:solidFill>
                  <a:srgbClr val="FF0000"/>
                </a:solidFill>
                <a:latin typeface="Arial" panose="020B0604020202020204" pitchFamily="34" charset="0"/>
                <a:cs typeface="Arial" panose="020B0604020202020204" pitchFamily="34" charset="0"/>
              </a:rPr>
              <a:t>10</a:t>
            </a:r>
            <a:r>
              <a:rPr lang="en-US" sz="1400" dirty="0">
                <a:latin typeface="Arial" panose="020B0604020202020204" pitchFamily="34" charset="0"/>
                <a:cs typeface="Arial" panose="020B0604020202020204" pitchFamily="34" charset="0"/>
              </a:rPr>
              <a:t>10xx</a:t>
            </a:r>
          </a:p>
          <a:p>
            <a:pPr>
              <a:lnSpc>
                <a:spcPct val="110000"/>
              </a:lnSpc>
            </a:pPr>
            <a:r>
              <a:rPr lang="en-US" sz="1400" dirty="0">
                <a:solidFill>
                  <a:srgbClr val="FF0000"/>
                </a:solidFill>
                <a:latin typeface="Arial" panose="020B0604020202020204" pitchFamily="34" charset="0"/>
                <a:cs typeface="Arial" panose="020B0604020202020204" pitchFamily="34" charset="0"/>
              </a:rPr>
              <a:t>10</a:t>
            </a:r>
            <a:r>
              <a:rPr lang="en-US" sz="1400" dirty="0">
                <a:latin typeface="Arial" panose="020B0604020202020204" pitchFamily="34" charset="0"/>
                <a:cs typeface="Arial" panose="020B0604020202020204" pitchFamily="34" charset="0"/>
              </a:rPr>
              <a:t>11xx</a:t>
            </a:r>
          </a:p>
          <a:p>
            <a:pPr>
              <a:lnSpc>
                <a:spcPct val="110000"/>
              </a:lnSpc>
            </a:pPr>
            <a:r>
              <a:rPr lang="en-US" sz="1400" dirty="0">
                <a:solidFill>
                  <a:srgbClr val="FF0000"/>
                </a:solidFill>
                <a:latin typeface="Arial" panose="020B0604020202020204" pitchFamily="34" charset="0"/>
                <a:cs typeface="Arial" panose="020B0604020202020204" pitchFamily="34" charset="0"/>
              </a:rPr>
              <a:t>11</a:t>
            </a:r>
            <a:r>
              <a:rPr lang="en-US" sz="1400" dirty="0">
                <a:latin typeface="Arial" panose="020B0604020202020204" pitchFamily="34" charset="0"/>
                <a:cs typeface="Arial" panose="020B0604020202020204" pitchFamily="34" charset="0"/>
              </a:rPr>
              <a:t>00xx</a:t>
            </a:r>
          </a:p>
          <a:p>
            <a:pPr>
              <a:lnSpc>
                <a:spcPct val="110000"/>
              </a:lnSpc>
            </a:pPr>
            <a:r>
              <a:rPr lang="en-US" sz="1400" dirty="0">
                <a:solidFill>
                  <a:srgbClr val="FF0000"/>
                </a:solidFill>
                <a:latin typeface="Arial" panose="020B0604020202020204" pitchFamily="34" charset="0"/>
                <a:cs typeface="Arial" panose="020B0604020202020204" pitchFamily="34" charset="0"/>
              </a:rPr>
              <a:t>11</a:t>
            </a:r>
            <a:r>
              <a:rPr lang="en-US" sz="1400" dirty="0">
                <a:latin typeface="Arial" panose="020B0604020202020204" pitchFamily="34" charset="0"/>
                <a:cs typeface="Arial" panose="020B0604020202020204" pitchFamily="34" charset="0"/>
              </a:rPr>
              <a:t>01xx</a:t>
            </a:r>
          </a:p>
          <a:p>
            <a:pPr>
              <a:lnSpc>
                <a:spcPct val="110000"/>
              </a:lnSpc>
            </a:pPr>
            <a:r>
              <a:rPr lang="en-US" sz="1400" dirty="0">
                <a:solidFill>
                  <a:srgbClr val="FF0000"/>
                </a:solidFill>
                <a:latin typeface="Arial" panose="020B0604020202020204" pitchFamily="34" charset="0"/>
                <a:cs typeface="Arial" panose="020B0604020202020204" pitchFamily="34" charset="0"/>
              </a:rPr>
              <a:t>11</a:t>
            </a:r>
            <a:r>
              <a:rPr lang="en-US" sz="1400" dirty="0">
                <a:latin typeface="Arial" panose="020B0604020202020204" pitchFamily="34" charset="0"/>
                <a:cs typeface="Arial" panose="020B0604020202020204" pitchFamily="34" charset="0"/>
              </a:rPr>
              <a:t>10xx</a:t>
            </a:r>
          </a:p>
          <a:p>
            <a:pPr>
              <a:lnSpc>
                <a:spcPct val="110000"/>
              </a:lnSpc>
            </a:pPr>
            <a:r>
              <a:rPr lang="en-US" sz="1400" dirty="0">
                <a:solidFill>
                  <a:srgbClr val="FF0000"/>
                </a:solidFill>
                <a:latin typeface="Arial" panose="020B0604020202020204" pitchFamily="34" charset="0"/>
                <a:cs typeface="Arial" panose="020B0604020202020204" pitchFamily="34" charset="0"/>
              </a:rPr>
              <a:t>11</a:t>
            </a:r>
            <a:r>
              <a:rPr lang="en-US" sz="1400" dirty="0">
                <a:latin typeface="Arial" panose="020B0604020202020204" pitchFamily="34" charset="0"/>
                <a:cs typeface="Arial" panose="020B0604020202020204" pitchFamily="34" charset="0"/>
              </a:rPr>
              <a:t>11xx</a:t>
            </a:r>
          </a:p>
        </p:txBody>
      </p:sp>
      <p:sp>
        <p:nvSpPr>
          <p:cNvPr id="92" name="Text Box 92"/>
          <p:cNvSpPr txBox="1">
            <a:spLocks noChangeArrowheads="1"/>
          </p:cNvSpPr>
          <p:nvPr/>
        </p:nvSpPr>
        <p:spPr bwMode="auto">
          <a:xfrm>
            <a:off x="5888562" y="2038344"/>
            <a:ext cx="2914650" cy="738664"/>
          </a:xfrm>
          <a:prstGeom prst="rect">
            <a:avLst/>
          </a:prstGeom>
          <a:noFill/>
          <a:ln w="12700">
            <a:noFill/>
            <a:miter lim="800000"/>
            <a:headEnd/>
            <a:tailEnd/>
          </a:ln>
          <a:effectLst/>
        </p:spPr>
        <p:txBody>
          <a:bodyPr wrap="square">
            <a:spAutoFit/>
          </a:bodyPr>
          <a:lstStyle/>
          <a:p>
            <a:r>
              <a:rPr lang="en-US" sz="1400" dirty="0">
                <a:latin typeface="Arial" panose="020B0604020202020204" pitchFamily="34" charset="0"/>
                <a:cs typeface="Arial" panose="020B0604020202020204" pitchFamily="34" charset="0"/>
              </a:rPr>
              <a:t>One word blocks</a:t>
            </a:r>
          </a:p>
          <a:p>
            <a:r>
              <a:rPr lang="en-US" sz="1400" dirty="0">
                <a:latin typeface="Arial" panose="020B0604020202020204" pitchFamily="34" charset="0"/>
                <a:cs typeface="Arial" panose="020B0604020202020204" pitchFamily="34" charset="0"/>
              </a:rPr>
              <a:t>Two low order bits (xx) define the byte in the block (32b words)</a:t>
            </a:r>
          </a:p>
        </p:txBody>
      </p:sp>
      <p:sp>
        <p:nvSpPr>
          <p:cNvPr id="93" name="Text Box 95"/>
          <p:cNvSpPr txBox="1">
            <a:spLocks noChangeArrowheads="1"/>
          </p:cNvSpPr>
          <p:nvPr/>
        </p:nvSpPr>
        <p:spPr bwMode="auto">
          <a:xfrm>
            <a:off x="1428750" y="2438392"/>
            <a:ext cx="622286" cy="307777"/>
          </a:xfrm>
          <a:prstGeom prst="rect">
            <a:avLst/>
          </a:prstGeom>
          <a:noFill/>
          <a:ln w="12700">
            <a:noFill/>
            <a:miter lim="800000"/>
            <a:headEnd/>
            <a:tailEnd/>
          </a:ln>
          <a:effectLst/>
        </p:spPr>
        <p:txBody>
          <a:bodyPr wrap="none">
            <a:spAutoFit/>
          </a:bodyPr>
          <a:lstStyle/>
          <a:p>
            <a:r>
              <a:rPr lang="en-US" sz="1400">
                <a:latin typeface="Arial" panose="020B0604020202020204" pitchFamily="34" charset="0"/>
                <a:cs typeface="Arial" panose="020B0604020202020204" pitchFamily="34" charset="0"/>
              </a:rPr>
              <a:t>Index</a:t>
            </a:r>
          </a:p>
        </p:txBody>
      </p:sp>
      <p:sp>
        <p:nvSpPr>
          <p:cNvPr id="94" name="Rectangle 95"/>
          <p:cNvSpPr>
            <a:spLocks noChangeArrowheads="1"/>
          </p:cNvSpPr>
          <p:nvPr/>
        </p:nvSpPr>
        <p:spPr bwMode="auto">
          <a:xfrm>
            <a:off x="2406651" y="3270251"/>
            <a:ext cx="336549" cy="171443"/>
          </a:xfrm>
          <a:prstGeom prst="rect">
            <a:avLst/>
          </a:prstGeom>
          <a:noFill/>
          <a:ln w="28575">
            <a:solidFill>
              <a:srgbClr val="FF0000"/>
            </a:solidFill>
            <a:miter lim="800000"/>
            <a:headEnd/>
            <a:tailEnd/>
          </a:ln>
          <a:effectLst/>
        </p:spPr>
        <p:txBody>
          <a:bodyPr wrap="none" anchor="ctr"/>
          <a:lstStyle/>
          <a:p>
            <a:endParaRPr lang="en-US" sz="1400">
              <a:latin typeface="Arial" panose="020B0604020202020204" pitchFamily="34" charset="0"/>
              <a:cs typeface="Arial" panose="020B0604020202020204" pitchFamily="34" charset="0"/>
            </a:endParaRPr>
          </a:p>
        </p:txBody>
      </p:sp>
      <p:sp>
        <p:nvSpPr>
          <p:cNvPr id="95" name="Rectangle 94"/>
          <p:cNvSpPr>
            <a:spLocks noChangeArrowheads="1"/>
          </p:cNvSpPr>
          <p:nvPr/>
        </p:nvSpPr>
        <p:spPr bwMode="auto">
          <a:xfrm>
            <a:off x="5108576" y="5203819"/>
            <a:ext cx="225424" cy="209555"/>
          </a:xfrm>
          <a:prstGeom prst="rect">
            <a:avLst/>
          </a:prstGeom>
          <a:noFill/>
          <a:ln w="28575">
            <a:solidFill>
              <a:srgbClr val="FF0000"/>
            </a:solidFill>
            <a:miter lim="800000"/>
            <a:headEnd/>
            <a:tailEnd/>
          </a:ln>
          <a:effectLst/>
        </p:spPr>
        <p:txBody>
          <a:bodyPr wrap="none" anchor="ctr"/>
          <a:lstStyle/>
          <a:p>
            <a:endParaRPr lang="en-US" sz="1400">
              <a:latin typeface="Arial" panose="020B0604020202020204" pitchFamily="34" charset="0"/>
              <a:cs typeface="Arial" panose="020B0604020202020204" pitchFamily="34" charset="0"/>
            </a:endParaRPr>
          </a:p>
        </p:txBody>
      </p:sp>
      <p:sp>
        <p:nvSpPr>
          <p:cNvPr id="96" name="Rectangle 94"/>
          <p:cNvSpPr>
            <a:spLocks noChangeArrowheads="1"/>
          </p:cNvSpPr>
          <p:nvPr/>
        </p:nvSpPr>
        <p:spPr bwMode="auto">
          <a:xfrm>
            <a:off x="5108576" y="4267194"/>
            <a:ext cx="225424" cy="209555"/>
          </a:xfrm>
          <a:prstGeom prst="rect">
            <a:avLst/>
          </a:prstGeom>
          <a:noFill/>
          <a:ln w="28575">
            <a:solidFill>
              <a:srgbClr val="FF0000"/>
            </a:solidFill>
            <a:miter lim="800000"/>
            <a:headEnd/>
            <a:tailEnd/>
          </a:ln>
          <a:effectLst/>
        </p:spPr>
        <p:txBody>
          <a:bodyPr wrap="none" anchor="ctr"/>
          <a:lstStyle/>
          <a:p>
            <a:endParaRPr lang="en-US" sz="1400">
              <a:latin typeface="Arial" panose="020B0604020202020204" pitchFamily="34" charset="0"/>
              <a:cs typeface="Arial" panose="020B0604020202020204" pitchFamily="34" charset="0"/>
            </a:endParaRPr>
          </a:p>
        </p:txBody>
      </p:sp>
      <p:sp>
        <p:nvSpPr>
          <p:cNvPr id="97" name="Rectangle 95"/>
          <p:cNvSpPr>
            <a:spLocks noChangeArrowheads="1"/>
          </p:cNvSpPr>
          <p:nvPr/>
        </p:nvSpPr>
        <p:spPr bwMode="auto">
          <a:xfrm>
            <a:off x="5102226" y="3330574"/>
            <a:ext cx="225424" cy="209555"/>
          </a:xfrm>
          <a:prstGeom prst="rect">
            <a:avLst/>
          </a:prstGeom>
          <a:noFill/>
          <a:ln w="28575">
            <a:solidFill>
              <a:srgbClr val="FF0000"/>
            </a:solidFill>
            <a:miter lim="800000"/>
            <a:headEnd/>
            <a:tailEnd/>
          </a:ln>
          <a:effectLst/>
        </p:spPr>
        <p:txBody>
          <a:bodyPr wrap="none" anchor="ctr"/>
          <a:lstStyle/>
          <a:p>
            <a:endParaRPr lang="en-US" sz="1400">
              <a:latin typeface="Arial" panose="020B0604020202020204" pitchFamily="34" charset="0"/>
              <a:cs typeface="Arial" panose="020B0604020202020204" pitchFamily="34" charset="0"/>
            </a:endParaRPr>
          </a:p>
        </p:txBody>
      </p:sp>
      <p:sp>
        <p:nvSpPr>
          <p:cNvPr id="98" name="Rectangle 96"/>
          <p:cNvSpPr>
            <a:spLocks noChangeArrowheads="1"/>
          </p:cNvSpPr>
          <p:nvPr/>
        </p:nvSpPr>
        <p:spPr bwMode="auto">
          <a:xfrm>
            <a:off x="5102226" y="2400299"/>
            <a:ext cx="225424" cy="209555"/>
          </a:xfrm>
          <a:prstGeom prst="rect">
            <a:avLst/>
          </a:prstGeom>
          <a:noFill/>
          <a:ln w="28575">
            <a:solidFill>
              <a:srgbClr val="FF0000"/>
            </a:solidFill>
            <a:miter lim="800000"/>
            <a:headEnd/>
            <a:tailEnd/>
          </a:ln>
          <a:effectLst/>
        </p:spPr>
        <p:txBody>
          <a:bodyPr wrap="none" anchor="ctr"/>
          <a:lstStyle/>
          <a:p>
            <a:endParaRPr lang="en-US" sz="1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91922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500"/>
                                  </p:stCondLst>
                                  <p:childTnLst>
                                    <p:set>
                                      <p:cBhvr>
                                        <p:cTn id="13" dur="1" fill="hold">
                                          <p:stCondLst>
                                            <p:cond delay="0"/>
                                          </p:stCondLst>
                                        </p:cTn>
                                        <p:tgtEl>
                                          <p:spTgt spid="76"/>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nodeType="afterEffect">
                                  <p:stCondLst>
                                    <p:cond delay="500"/>
                                  </p:stCondLst>
                                  <p:childTnLst>
                                    <p:set>
                                      <p:cBhvr>
                                        <p:cTn id="16" dur="1" fill="hold">
                                          <p:stCondLst>
                                            <p:cond delay="0"/>
                                          </p:stCondLst>
                                        </p:cTn>
                                        <p:tgtEl>
                                          <p:spTgt spid="81"/>
                                        </p:tgtEl>
                                        <p:attrNameLst>
                                          <p:attrName>style.visibility</p:attrName>
                                        </p:attrNameLst>
                                      </p:cBhvr>
                                      <p:to>
                                        <p:strVal val="visible"/>
                                      </p:to>
                                    </p:set>
                                  </p:childTnLst>
                                </p:cTn>
                              </p:par>
                            </p:childTnLst>
                          </p:cTn>
                        </p:par>
                        <p:par>
                          <p:cTn id="17" fill="hold">
                            <p:stCondLst>
                              <p:cond delay="1000"/>
                            </p:stCondLst>
                            <p:childTnLst>
                              <p:par>
                                <p:cTn id="18" presetID="1" presetClass="entr" presetSubtype="0" fill="hold" nodeType="afterEffect">
                                  <p:stCondLst>
                                    <p:cond delay="500"/>
                                  </p:stCondLst>
                                  <p:childTnLst>
                                    <p:set>
                                      <p:cBhvr>
                                        <p:cTn id="19" dur="1" fill="hold">
                                          <p:stCondLst>
                                            <p:cond delay="0"/>
                                          </p:stCondLst>
                                        </p:cTn>
                                        <p:tgtEl>
                                          <p:spTgt spid="8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64"/>
                                        </p:tgtEl>
                                        <p:attrNameLst>
                                          <p:attrName>style.visibility</p:attrName>
                                        </p:attrNameLst>
                                      </p:cBhvr>
                                      <p:to>
                                        <p:strVal val="visible"/>
                                      </p:to>
                                    </p:set>
                                  </p:childTnLst>
                                </p:cTn>
                              </p:par>
                              <p:par>
                                <p:cTn id="24" presetID="1" presetClass="entr" presetSubtype="0" fill="hold" grpId="0" nodeType="withEffect">
                                  <p:stCondLst>
                                    <p:cond delay="2000"/>
                                  </p:stCondLst>
                                  <p:childTnLst>
                                    <p:set>
                                      <p:cBhvr>
                                        <p:cTn id="25" dur="1" fill="hold">
                                          <p:stCondLst>
                                            <p:cond delay="0"/>
                                          </p:stCondLst>
                                        </p:cTn>
                                        <p:tgtEl>
                                          <p:spTgt spid="94"/>
                                        </p:tgtEl>
                                        <p:attrNameLst>
                                          <p:attrName>style.visibility</p:attrName>
                                        </p:attrNameLst>
                                      </p:cBhvr>
                                      <p:to>
                                        <p:strVal val="visible"/>
                                      </p:to>
                                    </p:set>
                                  </p:childTnLst>
                                </p:cTn>
                              </p:par>
                              <p:par>
                                <p:cTn id="26" presetID="1" presetClass="entr" presetSubtype="0" fill="hold" grpId="0" nodeType="withEffect">
                                  <p:stCondLst>
                                    <p:cond delay="2000"/>
                                  </p:stCondLst>
                                  <p:childTnLst>
                                    <p:set>
                                      <p:cBhvr>
                                        <p:cTn id="27" dur="1" fill="hold">
                                          <p:stCondLst>
                                            <p:cond delay="0"/>
                                          </p:stCondLst>
                                        </p:cTn>
                                        <p:tgtEl>
                                          <p:spTgt spid="95"/>
                                        </p:tgtEl>
                                        <p:attrNameLst>
                                          <p:attrName>style.visibility</p:attrName>
                                        </p:attrNameLst>
                                      </p:cBhvr>
                                      <p:to>
                                        <p:strVal val="visible"/>
                                      </p:to>
                                    </p:set>
                                  </p:childTnLst>
                                </p:cTn>
                              </p:par>
                              <p:par>
                                <p:cTn id="28" presetID="1" presetClass="entr" presetSubtype="0" fill="hold" grpId="0" nodeType="withEffect">
                                  <p:stCondLst>
                                    <p:cond delay="2000"/>
                                  </p:stCondLst>
                                  <p:childTnLst>
                                    <p:set>
                                      <p:cBhvr>
                                        <p:cTn id="29" dur="1" fill="hold">
                                          <p:stCondLst>
                                            <p:cond delay="0"/>
                                          </p:stCondLst>
                                        </p:cTn>
                                        <p:tgtEl>
                                          <p:spTgt spid="96"/>
                                        </p:tgtEl>
                                        <p:attrNameLst>
                                          <p:attrName>style.visibility</p:attrName>
                                        </p:attrNameLst>
                                      </p:cBhvr>
                                      <p:to>
                                        <p:strVal val="visible"/>
                                      </p:to>
                                    </p:set>
                                  </p:childTnLst>
                                </p:cTn>
                              </p:par>
                              <p:par>
                                <p:cTn id="30" presetID="1" presetClass="entr" presetSubtype="0" fill="hold" grpId="0" nodeType="withEffect">
                                  <p:stCondLst>
                                    <p:cond delay="2000"/>
                                  </p:stCondLst>
                                  <p:childTnLst>
                                    <p:set>
                                      <p:cBhvr>
                                        <p:cTn id="31" dur="1" fill="hold">
                                          <p:stCondLst>
                                            <p:cond delay="0"/>
                                          </p:stCondLst>
                                        </p:cTn>
                                        <p:tgtEl>
                                          <p:spTgt spid="97"/>
                                        </p:tgtEl>
                                        <p:attrNameLst>
                                          <p:attrName>style.visibility</p:attrName>
                                        </p:attrNameLst>
                                      </p:cBhvr>
                                      <p:to>
                                        <p:strVal val="visible"/>
                                      </p:to>
                                    </p:set>
                                  </p:childTnLst>
                                </p:cTn>
                              </p:par>
                              <p:par>
                                <p:cTn id="32" presetID="1" presetClass="entr" presetSubtype="0" fill="hold" grpId="0" nodeType="withEffect">
                                  <p:stCondLst>
                                    <p:cond delay="2000"/>
                                  </p:stCondLst>
                                  <p:childTnLst>
                                    <p:set>
                                      <p:cBhvr>
                                        <p:cTn id="33"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utoUpdateAnimBg="0"/>
      <p:bldP spid="64" grpId="0" autoUpdateAnimBg="0"/>
      <p:bldP spid="94" grpId="0" animBg="1"/>
      <p:bldP spid="95" grpId="0" animBg="1"/>
      <p:bldP spid="96" grpId="0" animBg="1"/>
      <p:bldP spid="97" grpId="0" animBg="1"/>
      <p:bldP spid="9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41</a:t>
            </a:fld>
            <a:endParaRPr lang="en-US" altLang="en-US"/>
          </a:p>
        </p:txBody>
      </p:sp>
      <p:sp>
        <p:nvSpPr>
          <p:cNvPr id="45059" name="Text Box 2"/>
          <p:cNvSpPr txBox="1">
            <a:spLocks noChangeArrowheads="1"/>
          </p:cNvSpPr>
          <p:nvPr/>
        </p:nvSpPr>
        <p:spPr bwMode="auto">
          <a:xfrm>
            <a:off x="441324" y="396875"/>
            <a:ext cx="775766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Multiword-Block Direct-Mapped Cache</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1" name="Text Box 4"/>
          <p:cNvSpPr txBox="1">
            <a:spLocks noChangeArrowheads="1"/>
          </p:cNvSpPr>
          <p:nvPr/>
        </p:nvSpPr>
        <p:spPr bwMode="auto">
          <a:xfrm>
            <a:off x="381001" y="1243694"/>
            <a:ext cx="827023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
                <a:srgbClr val="CC0000"/>
              </a:buClr>
            </a:pPr>
            <a:r>
              <a:rPr lang="en-US" altLang="en-US" sz="2400" dirty="0">
                <a:latin typeface="Arial" panose="020B0604020202020204" pitchFamily="34" charset="0"/>
              </a:rPr>
              <a:t> Four  words/block, cache size = 1K words</a:t>
            </a:r>
            <a:br>
              <a:rPr lang="en-US" altLang="en-US" sz="2400" dirty="0">
                <a:latin typeface="Arial" panose="020B0604020202020204" pitchFamily="34" charset="0"/>
              </a:rPr>
            </a:br>
            <a:r>
              <a:rPr lang="en-US" altLang="en-US" sz="2400" dirty="0">
                <a:latin typeface="Arial" panose="020B0604020202020204" pitchFamily="34" charset="0"/>
              </a:rPr>
              <a:t> </a:t>
            </a:r>
          </a:p>
        </p:txBody>
      </p:sp>
      <p:grpSp>
        <p:nvGrpSpPr>
          <p:cNvPr id="6" name="Group 18"/>
          <p:cNvGrpSpPr/>
          <p:nvPr/>
        </p:nvGrpSpPr>
        <p:grpSpPr>
          <a:xfrm>
            <a:off x="1515551" y="2462973"/>
            <a:ext cx="2377736" cy="2568179"/>
            <a:chOff x="2286000" y="1998130"/>
            <a:chExt cx="3170315" cy="3424238"/>
          </a:xfrm>
        </p:grpSpPr>
        <p:grpSp>
          <p:nvGrpSpPr>
            <p:cNvPr id="7" name="Group 17"/>
            <p:cNvGrpSpPr/>
            <p:nvPr/>
          </p:nvGrpSpPr>
          <p:grpSpPr>
            <a:xfrm>
              <a:off x="2286000" y="1998130"/>
              <a:ext cx="3170315" cy="3424238"/>
              <a:chOff x="2286000" y="1998130"/>
              <a:chExt cx="3170315" cy="3424238"/>
            </a:xfrm>
          </p:grpSpPr>
          <p:grpSp>
            <p:nvGrpSpPr>
              <p:cNvPr id="9" name="Group 16"/>
              <p:cNvGrpSpPr/>
              <p:nvPr/>
            </p:nvGrpSpPr>
            <p:grpSpPr>
              <a:xfrm>
                <a:off x="2286000" y="1998130"/>
                <a:ext cx="3170315" cy="3276600"/>
                <a:chOff x="2286000" y="1998130"/>
                <a:chExt cx="3170315" cy="3276600"/>
              </a:xfrm>
            </p:grpSpPr>
            <p:sp>
              <p:nvSpPr>
                <p:cNvPr id="11" name="Line 52"/>
                <p:cNvSpPr>
                  <a:spLocks noChangeShapeType="1"/>
                </p:cNvSpPr>
                <p:nvPr/>
              </p:nvSpPr>
              <p:spPr bwMode="auto">
                <a:xfrm>
                  <a:off x="4953001" y="1998130"/>
                  <a:ext cx="0" cy="381000"/>
                </a:xfrm>
                <a:prstGeom prst="line">
                  <a:avLst/>
                </a:prstGeom>
                <a:noFill/>
                <a:ln w="28575">
                  <a:solidFill>
                    <a:schemeClr val="tx1"/>
                  </a:solidFill>
                  <a:round/>
                  <a:headEnd/>
                  <a:tailEnd/>
                </a:ln>
                <a:effectLst/>
              </p:spPr>
              <p:txBody>
                <a:bodyPr/>
                <a:lstStyle/>
                <a:p>
                  <a:endParaRPr lang="en-US" sz="1400">
                    <a:latin typeface="Arial" panose="020B0604020202020204" pitchFamily="34" charset="0"/>
                    <a:cs typeface="Arial" panose="020B0604020202020204" pitchFamily="34" charset="0"/>
                  </a:endParaRPr>
                </a:p>
              </p:txBody>
            </p:sp>
            <p:grpSp>
              <p:nvGrpSpPr>
                <p:cNvPr id="12" name="Group 15"/>
                <p:cNvGrpSpPr/>
                <p:nvPr/>
              </p:nvGrpSpPr>
              <p:grpSpPr>
                <a:xfrm>
                  <a:off x="2286000" y="2047343"/>
                  <a:ext cx="3170315" cy="3227387"/>
                  <a:chOff x="2286000" y="2047343"/>
                  <a:chExt cx="3170315" cy="3227387"/>
                </a:xfrm>
              </p:grpSpPr>
              <p:sp>
                <p:nvSpPr>
                  <p:cNvPr id="13" name="Line 49"/>
                  <p:cNvSpPr>
                    <a:spLocks noChangeShapeType="1"/>
                  </p:cNvSpPr>
                  <p:nvPr/>
                </p:nvSpPr>
                <p:spPr bwMode="auto">
                  <a:xfrm>
                    <a:off x="4800601" y="2150530"/>
                    <a:ext cx="230188" cy="87313"/>
                  </a:xfrm>
                  <a:prstGeom prst="line">
                    <a:avLst/>
                  </a:prstGeom>
                  <a:noFill/>
                  <a:ln w="20638">
                    <a:solidFill>
                      <a:srgbClr val="000000"/>
                    </a:solidFill>
                    <a:round/>
                    <a:headEnd/>
                    <a:tailEnd/>
                  </a:ln>
                </p:spPr>
                <p:txBody>
                  <a:bodyPr/>
                  <a:lstStyle/>
                  <a:p>
                    <a:endParaRPr lang="en-US" sz="1400">
                      <a:latin typeface="Arial" panose="020B0604020202020204" pitchFamily="34" charset="0"/>
                      <a:cs typeface="Arial" panose="020B0604020202020204" pitchFamily="34" charset="0"/>
                    </a:endParaRPr>
                  </a:p>
                </p:txBody>
              </p:sp>
              <p:sp>
                <p:nvSpPr>
                  <p:cNvPr id="14" name="Text Box 50"/>
                  <p:cNvSpPr txBox="1">
                    <a:spLocks noChangeArrowheads="1"/>
                  </p:cNvSpPr>
                  <p:nvPr/>
                </p:nvSpPr>
                <p:spPr bwMode="auto">
                  <a:xfrm>
                    <a:off x="4945064" y="2066392"/>
                    <a:ext cx="511251" cy="410369"/>
                  </a:xfrm>
                  <a:prstGeom prst="rect">
                    <a:avLst/>
                  </a:prstGeom>
                  <a:noFill/>
                  <a:ln w="12700">
                    <a:noFill/>
                    <a:miter lim="800000"/>
                    <a:headEnd/>
                    <a:tailEnd/>
                  </a:ln>
                  <a:effectLst/>
                </p:spPr>
                <p:txBody>
                  <a:bodyPr wrap="none">
                    <a:spAutoFit/>
                  </a:bodyPr>
                  <a:lstStyle/>
                  <a:p>
                    <a:r>
                      <a:rPr lang="en-US" sz="1400" dirty="0">
                        <a:latin typeface="Arial" panose="020B0604020202020204" pitchFamily="34" charset="0"/>
                        <a:cs typeface="Arial" panose="020B0604020202020204" pitchFamily="34" charset="0"/>
                      </a:rPr>
                      <a:t>20</a:t>
                    </a:r>
                  </a:p>
                </p:txBody>
              </p:sp>
              <p:sp>
                <p:nvSpPr>
                  <p:cNvPr id="15" name="Text Box 51"/>
                  <p:cNvSpPr txBox="1">
                    <a:spLocks noChangeArrowheads="1"/>
                  </p:cNvSpPr>
                  <p:nvPr/>
                </p:nvSpPr>
                <p:spPr bwMode="auto">
                  <a:xfrm>
                    <a:off x="3429001" y="2047343"/>
                    <a:ext cx="630087" cy="410369"/>
                  </a:xfrm>
                  <a:prstGeom prst="rect">
                    <a:avLst/>
                  </a:prstGeom>
                  <a:noFill/>
                  <a:ln w="12700">
                    <a:noFill/>
                    <a:miter lim="800000"/>
                    <a:headEnd/>
                    <a:tailEnd/>
                  </a:ln>
                  <a:effectLst/>
                </p:spPr>
                <p:txBody>
                  <a:bodyPr wrap="none">
                    <a:spAutoFit/>
                  </a:bodyPr>
                  <a:lstStyle/>
                  <a:p>
                    <a:r>
                      <a:rPr lang="en-US" sz="1400" dirty="0">
                        <a:latin typeface="Arial" panose="020B0604020202020204" pitchFamily="34" charset="0"/>
                        <a:cs typeface="Arial" panose="020B0604020202020204" pitchFamily="34" charset="0"/>
                      </a:rPr>
                      <a:t>Tag</a:t>
                    </a:r>
                  </a:p>
                </p:txBody>
              </p:sp>
              <p:sp>
                <p:nvSpPr>
                  <p:cNvPr id="16" name="Line 53"/>
                  <p:cNvSpPr>
                    <a:spLocks noChangeShapeType="1"/>
                  </p:cNvSpPr>
                  <p:nvPr/>
                </p:nvSpPr>
                <p:spPr bwMode="auto">
                  <a:xfrm>
                    <a:off x="2286000" y="2379130"/>
                    <a:ext cx="2667001" cy="0"/>
                  </a:xfrm>
                  <a:prstGeom prst="line">
                    <a:avLst/>
                  </a:prstGeom>
                  <a:noFill/>
                  <a:ln w="38100">
                    <a:solidFill>
                      <a:schemeClr val="tx1"/>
                    </a:solidFill>
                    <a:round/>
                    <a:headEnd/>
                    <a:tailEnd/>
                  </a:ln>
                  <a:effectLst/>
                </p:spPr>
                <p:txBody>
                  <a:bodyPr/>
                  <a:lstStyle/>
                  <a:p>
                    <a:endParaRPr lang="en-US" sz="1400">
                      <a:latin typeface="Arial" panose="020B0604020202020204" pitchFamily="34" charset="0"/>
                      <a:cs typeface="Arial" panose="020B0604020202020204" pitchFamily="34" charset="0"/>
                    </a:endParaRPr>
                  </a:p>
                </p:txBody>
              </p:sp>
              <p:sp>
                <p:nvSpPr>
                  <p:cNvPr id="17" name="Line 54"/>
                  <p:cNvSpPr>
                    <a:spLocks noChangeShapeType="1"/>
                  </p:cNvSpPr>
                  <p:nvPr/>
                </p:nvSpPr>
                <p:spPr bwMode="auto">
                  <a:xfrm>
                    <a:off x="2286000" y="2379130"/>
                    <a:ext cx="0" cy="2895600"/>
                  </a:xfrm>
                  <a:prstGeom prst="line">
                    <a:avLst/>
                  </a:prstGeom>
                  <a:noFill/>
                  <a:ln w="28575">
                    <a:solidFill>
                      <a:schemeClr val="tx1"/>
                    </a:solidFill>
                    <a:round/>
                    <a:headEnd/>
                    <a:tailEnd/>
                  </a:ln>
                  <a:effectLst/>
                </p:spPr>
                <p:txBody>
                  <a:bodyPr/>
                  <a:lstStyle/>
                  <a:p>
                    <a:endParaRPr lang="en-US" sz="1400">
                      <a:latin typeface="Arial" panose="020B0604020202020204" pitchFamily="34" charset="0"/>
                      <a:cs typeface="Arial" panose="020B0604020202020204" pitchFamily="34" charset="0"/>
                    </a:endParaRPr>
                  </a:p>
                </p:txBody>
              </p:sp>
              <p:sp>
                <p:nvSpPr>
                  <p:cNvPr id="18" name="Line 55"/>
                  <p:cNvSpPr>
                    <a:spLocks noChangeShapeType="1"/>
                  </p:cNvSpPr>
                  <p:nvPr/>
                </p:nvSpPr>
                <p:spPr bwMode="auto">
                  <a:xfrm>
                    <a:off x="2286000" y="5274730"/>
                    <a:ext cx="1143001" cy="0"/>
                  </a:xfrm>
                  <a:prstGeom prst="line">
                    <a:avLst/>
                  </a:prstGeom>
                  <a:noFill/>
                  <a:ln w="28575">
                    <a:solidFill>
                      <a:schemeClr val="tx1"/>
                    </a:solidFill>
                    <a:round/>
                    <a:headEnd/>
                    <a:tailEnd type="triangle" w="med" len="med"/>
                  </a:ln>
                  <a:effectLst/>
                </p:spPr>
                <p:txBody>
                  <a:bodyPr/>
                  <a:lstStyle/>
                  <a:p>
                    <a:endParaRPr lang="en-US" sz="1400">
                      <a:latin typeface="Arial" panose="020B0604020202020204" pitchFamily="34" charset="0"/>
                      <a:cs typeface="Arial" panose="020B0604020202020204" pitchFamily="34" charset="0"/>
                    </a:endParaRPr>
                  </a:p>
                </p:txBody>
              </p:sp>
            </p:grpSp>
          </p:grpSp>
          <p:sp>
            <p:nvSpPr>
              <p:cNvPr id="10" name="Freeform 56"/>
              <p:cNvSpPr>
                <a:spLocks/>
              </p:cNvSpPr>
              <p:nvPr/>
            </p:nvSpPr>
            <p:spPr bwMode="auto">
              <a:xfrm>
                <a:off x="3400426" y="5160430"/>
                <a:ext cx="395288" cy="261938"/>
              </a:xfrm>
              <a:custGeom>
                <a:avLst/>
                <a:gdLst/>
                <a:ahLst/>
                <a:cxnLst>
                  <a:cxn ang="0">
                    <a:pos x="125" y="162"/>
                  </a:cxn>
                  <a:cxn ang="0">
                    <a:pos x="145" y="162"/>
                  </a:cxn>
                  <a:cxn ang="0">
                    <a:pos x="165" y="160"/>
                  </a:cxn>
                  <a:cxn ang="0">
                    <a:pos x="182" y="154"/>
                  </a:cxn>
                  <a:cxn ang="0">
                    <a:pos x="199" y="147"/>
                  </a:cxn>
                  <a:cxn ang="0">
                    <a:pos x="216" y="140"/>
                  </a:cxn>
                  <a:cxn ang="0">
                    <a:pos x="226" y="130"/>
                  </a:cxn>
                  <a:cxn ang="0">
                    <a:pos x="236" y="121"/>
                  </a:cxn>
                  <a:cxn ang="0">
                    <a:pos x="246" y="108"/>
                  </a:cxn>
                  <a:cxn ang="0">
                    <a:pos x="249" y="94"/>
                  </a:cxn>
                  <a:cxn ang="0">
                    <a:pos x="249" y="81"/>
                  </a:cxn>
                  <a:cxn ang="0">
                    <a:pos x="249" y="68"/>
                  </a:cxn>
                  <a:cxn ang="0">
                    <a:pos x="246" y="57"/>
                  </a:cxn>
                  <a:cxn ang="0">
                    <a:pos x="236" y="44"/>
                  </a:cxn>
                  <a:cxn ang="0">
                    <a:pos x="226" y="35"/>
                  </a:cxn>
                  <a:cxn ang="0">
                    <a:pos x="216" y="24"/>
                  </a:cxn>
                  <a:cxn ang="0">
                    <a:pos x="199" y="15"/>
                  </a:cxn>
                  <a:cxn ang="0">
                    <a:pos x="182" y="9"/>
                  </a:cxn>
                  <a:cxn ang="0">
                    <a:pos x="165" y="4"/>
                  </a:cxn>
                  <a:cxn ang="0">
                    <a:pos x="145" y="2"/>
                  </a:cxn>
                  <a:cxn ang="0">
                    <a:pos x="125" y="0"/>
                  </a:cxn>
                  <a:cxn ang="0">
                    <a:pos x="105" y="2"/>
                  </a:cxn>
                  <a:cxn ang="0">
                    <a:pos x="88" y="4"/>
                  </a:cxn>
                  <a:cxn ang="0">
                    <a:pos x="68" y="9"/>
                  </a:cxn>
                  <a:cxn ang="0">
                    <a:pos x="51" y="15"/>
                  </a:cxn>
                  <a:cxn ang="0">
                    <a:pos x="37" y="24"/>
                  </a:cxn>
                  <a:cxn ang="0">
                    <a:pos x="24" y="35"/>
                  </a:cxn>
                  <a:cxn ang="0">
                    <a:pos x="14" y="44"/>
                  </a:cxn>
                  <a:cxn ang="0">
                    <a:pos x="7" y="57"/>
                  </a:cxn>
                  <a:cxn ang="0">
                    <a:pos x="4" y="68"/>
                  </a:cxn>
                  <a:cxn ang="0">
                    <a:pos x="0" y="81"/>
                  </a:cxn>
                  <a:cxn ang="0">
                    <a:pos x="4" y="94"/>
                  </a:cxn>
                  <a:cxn ang="0">
                    <a:pos x="7" y="108"/>
                  </a:cxn>
                  <a:cxn ang="0">
                    <a:pos x="14" y="121"/>
                  </a:cxn>
                  <a:cxn ang="0">
                    <a:pos x="24" y="130"/>
                  </a:cxn>
                  <a:cxn ang="0">
                    <a:pos x="37" y="140"/>
                  </a:cxn>
                  <a:cxn ang="0">
                    <a:pos x="51" y="147"/>
                  </a:cxn>
                  <a:cxn ang="0">
                    <a:pos x="68" y="154"/>
                  </a:cxn>
                  <a:cxn ang="0">
                    <a:pos x="88" y="160"/>
                  </a:cxn>
                  <a:cxn ang="0">
                    <a:pos x="105" y="162"/>
                  </a:cxn>
                  <a:cxn ang="0">
                    <a:pos x="125" y="165"/>
                  </a:cxn>
                  <a:cxn ang="0">
                    <a:pos x="125" y="165"/>
                  </a:cxn>
                </a:cxnLst>
                <a:rect l="0" t="0" r="r" b="b"/>
                <a:pathLst>
                  <a:path w="249" h="165">
                    <a:moveTo>
                      <a:pt x="125" y="162"/>
                    </a:moveTo>
                    <a:lnTo>
                      <a:pt x="145" y="162"/>
                    </a:lnTo>
                    <a:lnTo>
                      <a:pt x="165" y="160"/>
                    </a:lnTo>
                    <a:lnTo>
                      <a:pt x="182" y="154"/>
                    </a:lnTo>
                    <a:lnTo>
                      <a:pt x="199" y="147"/>
                    </a:lnTo>
                    <a:lnTo>
                      <a:pt x="216" y="140"/>
                    </a:lnTo>
                    <a:lnTo>
                      <a:pt x="226" y="130"/>
                    </a:lnTo>
                    <a:lnTo>
                      <a:pt x="236" y="121"/>
                    </a:lnTo>
                    <a:lnTo>
                      <a:pt x="246" y="108"/>
                    </a:lnTo>
                    <a:lnTo>
                      <a:pt x="249" y="94"/>
                    </a:lnTo>
                    <a:lnTo>
                      <a:pt x="249" y="81"/>
                    </a:lnTo>
                    <a:lnTo>
                      <a:pt x="249" y="68"/>
                    </a:lnTo>
                    <a:lnTo>
                      <a:pt x="246" y="57"/>
                    </a:lnTo>
                    <a:lnTo>
                      <a:pt x="236" y="44"/>
                    </a:lnTo>
                    <a:lnTo>
                      <a:pt x="226" y="35"/>
                    </a:lnTo>
                    <a:lnTo>
                      <a:pt x="216" y="24"/>
                    </a:lnTo>
                    <a:lnTo>
                      <a:pt x="199" y="15"/>
                    </a:lnTo>
                    <a:lnTo>
                      <a:pt x="182" y="9"/>
                    </a:lnTo>
                    <a:lnTo>
                      <a:pt x="165" y="4"/>
                    </a:lnTo>
                    <a:lnTo>
                      <a:pt x="145" y="2"/>
                    </a:lnTo>
                    <a:lnTo>
                      <a:pt x="125" y="0"/>
                    </a:lnTo>
                    <a:lnTo>
                      <a:pt x="105" y="2"/>
                    </a:lnTo>
                    <a:lnTo>
                      <a:pt x="88" y="4"/>
                    </a:lnTo>
                    <a:lnTo>
                      <a:pt x="68" y="9"/>
                    </a:lnTo>
                    <a:lnTo>
                      <a:pt x="51" y="15"/>
                    </a:lnTo>
                    <a:lnTo>
                      <a:pt x="37" y="24"/>
                    </a:lnTo>
                    <a:lnTo>
                      <a:pt x="24" y="35"/>
                    </a:lnTo>
                    <a:lnTo>
                      <a:pt x="14" y="44"/>
                    </a:lnTo>
                    <a:lnTo>
                      <a:pt x="7" y="57"/>
                    </a:lnTo>
                    <a:lnTo>
                      <a:pt x="4" y="68"/>
                    </a:lnTo>
                    <a:lnTo>
                      <a:pt x="0" y="81"/>
                    </a:lnTo>
                    <a:lnTo>
                      <a:pt x="4" y="94"/>
                    </a:lnTo>
                    <a:lnTo>
                      <a:pt x="7" y="108"/>
                    </a:lnTo>
                    <a:lnTo>
                      <a:pt x="14" y="121"/>
                    </a:lnTo>
                    <a:lnTo>
                      <a:pt x="24" y="130"/>
                    </a:lnTo>
                    <a:lnTo>
                      <a:pt x="37" y="140"/>
                    </a:lnTo>
                    <a:lnTo>
                      <a:pt x="51" y="147"/>
                    </a:lnTo>
                    <a:lnTo>
                      <a:pt x="68" y="154"/>
                    </a:lnTo>
                    <a:lnTo>
                      <a:pt x="88" y="160"/>
                    </a:lnTo>
                    <a:lnTo>
                      <a:pt x="105" y="162"/>
                    </a:lnTo>
                    <a:lnTo>
                      <a:pt x="125" y="165"/>
                    </a:lnTo>
                    <a:lnTo>
                      <a:pt x="125" y="165"/>
                    </a:lnTo>
                  </a:path>
                </a:pathLst>
              </a:custGeom>
              <a:noFill/>
              <a:ln w="20638">
                <a:solidFill>
                  <a:srgbClr val="000000"/>
                </a:solidFill>
                <a:prstDash val="solid"/>
                <a:round/>
                <a:headEnd/>
                <a:tailEnd/>
              </a:ln>
            </p:spPr>
            <p:txBody>
              <a:bodyPr/>
              <a:lstStyle/>
              <a:p>
                <a:endParaRPr lang="en-US" sz="1400">
                  <a:latin typeface="Arial" panose="020B0604020202020204" pitchFamily="34" charset="0"/>
                  <a:cs typeface="Arial" panose="020B0604020202020204" pitchFamily="34" charset="0"/>
                </a:endParaRPr>
              </a:p>
            </p:txBody>
          </p:sp>
        </p:grpSp>
        <p:sp>
          <p:nvSpPr>
            <p:cNvPr id="8" name="Freeform 57"/>
            <p:cNvSpPr>
              <a:spLocks noEditPoints="1"/>
            </p:cNvSpPr>
            <p:nvPr/>
          </p:nvSpPr>
          <p:spPr bwMode="auto">
            <a:xfrm>
              <a:off x="3540126" y="5274730"/>
              <a:ext cx="117475" cy="39688"/>
            </a:xfrm>
            <a:custGeom>
              <a:avLst/>
              <a:gdLst/>
              <a:ahLst/>
              <a:cxnLst>
                <a:cxn ang="0">
                  <a:pos x="0" y="0"/>
                </a:cxn>
                <a:cxn ang="0">
                  <a:pos x="74" y="0"/>
                </a:cxn>
                <a:cxn ang="0">
                  <a:pos x="74" y="7"/>
                </a:cxn>
                <a:cxn ang="0">
                  <a:pos x="3" y="7"/>
                </a:cxn>
                <a:cxn ang="0">
                  <a:pos x="3" y="0"/>
                </a:cxn>
                <a:cxn ang="0">
                  <a:pos x="3" y="0"/>
                </a:cxn>
                <a:cxn ang="0">
                  <a:pos x="0" y="0"/>
                </a:cxn>
                <a:cxn ang="0">
                  <a:pos x="3" y="18"/>
                </a:cxn>
                <a:cxn ang="0">
                  <a:pos x="74" y="18"/>
                </a:cxn>
                <a:cxn ang="0">
                  <a:pos x="74" y="25"/>
                </a:cxn>
                <a:cxn ang="0">
                  <a:pos x="3" y="25"/>
                </a:cxn>
                <a:cxn ang="0">
                  <a:pos x="3" y="18"/>
                </a:cxn>
                <a:cxn ang="0">
                  <a:pos x="3" y="18"/>
                </a:cxn>
              </a:cxnLst>
              <a:rect l="0" t="0" r="r" b="b"/>
              <a:pathLst>
                <a:path w="74" h="25">
                  <a:moveTo>
                    <a:pt x="0" y="0"/>
                  </a:moveTo>
                  <a:lnTo>
                    <a:pt x="74" y="0"/>
                  </a:lnTo>
                  <a:lnTo>
                    <a:pt x="74" y="7"/>
                  </a:lnTo>
                  <a:lnTo>
                    <a:pt x="3" y="7"/>
                  </a:lnTo>
                  <a:lnTo>
                    <a:pt x="3" y="0"/>
                  </a:lnTo>
                  <a:lnTo>
                    <a:pt x="3" y="0"/>
                  </a:lnTo>
                  <a:lnTo>
                    <a:pt x="0" y="0"/>
                  </a:lnTo>
                  <a:close/>
                  <a:moveTo>
                    <a:pt x="3" y="18"/>
                  </a:moveTo>
                  <a:lnTo>
                    <a:pt x="74" y="18"/>
                  </a:lnTo>
                  <a:lnTo>
                    <a:pt x="74" y="25"/>
                  </a:lnTo>
                  <a:lnTo>
                    <a:pt x="3" y="25"/>
                  </a:lnTo>
                  <a:lnTo>
                    <a:pt x="3" y="18"/>
                  </a:lnTo>
                  <a:lnTo>
                    <a:pt x="3" y="18"/>
                  </a:lnTo>
                  <a:close/>
                </a:path>
              </a:pathLst>
            </a:custGeom>
            <a:solidFill>
              <a:srgbClr val="000000"/>
            </a:solidFill>
            <a:ln w="9525">
              <a:noFill/>
              <a:round/>
              <a:headEnd/>
              <a:tailEnd/>
            </a:ln>
          </p:spPr>
          <p:txBody>
            <a:bodyPr/>
            <a:lstStyle/>
            <a:p>
              <a:endParaRPr lang="en-US" sz="1400">
                <a:latin typeface="Arial" panose="020B0604020202020204" pitchFamily="34" charset="0"/>
                <a:cs typeface="Arial" panose="020B0604020202020204" pitchFamily="34" charset="0"/>
              </a:endParaRPr>
            </a:p>
          </p:txBody>
        </p:sp>
      </p:grpSp>
      <p:grpSp>
        <p:nvGrpSpPr>
          <p:cNvPr id="19" name="Group 14"/>
          <p:cNvGrpSpPr/>
          <p:nvPr/>
        </p:nvGrpSpPr>
        <p:grpSpPr>
          <a:xfrm>
            <a:off x="1629851" y="2462975"/>
            <a:ext cx="2880806" cy="1371600"/>
            <a:chOff x="2438400" y="1998132"/>
            <a:chExt cx="3841075" cy="1828800"/>
          </a:xfrm>
        </p:grpSpPr>
        <p:sp>
          <p:nvSpPr>
            <p:cNvPr id="20" name="Line 9"/>
            <p:cNvSpPr>
              <a:spLocks noChangeShapeType="1"/>
            </p:cNvSpPr>
            <p:nvPr/>
          </p:nvSpPr>
          <p:spPr bwMode="auto">
            <a:xfrm>
              <a:off x="5867401" y="1998132"/>
              <a:ext cx="0" cy="609600"/>
            </a:xfrm>
            <a:prstGeom prst="line">
              <a:avLst/>
            </a:prstGeom>
            <a:noFill/>
            <a:ln w="28575">
              <a:solidFill>
                <a:schemeClr val="tx1"/>
              </a:solidFill>
              <a:round/>
              <a:headEnd/>
              <a:tailEnd/>
            </a:ln>
            <a:effectLst/>
          </p:spPr>
          <p:txBody>
            <a:bodyPr/>
            <a:lstStyle/>
            <a:p>
              <a:endParaRPr lang="en-US" sz="1400">
                <a:latin typeface="Arial" panose="020B0604020202020204" pitchFamily="34" charset="0"/>
                <a:cs typeface="Arial" panose="020B0604020202020204" pitchFamily="34" charset="0"/>
              </a:endParaRPr>
            </a:p>
          </p:txBody>
        </p:sp>
        <p:grpSp>
          <p:nvGrpSpPr>
            <p:cNvPr id="21" name="Group 13"/>
            <p:cNvGrpSpPr/>
            <p:nvPr/>
          </p:nvGrpSpPr>
          <p:grpSpPr>
            <a:xfrm>
              <a:off x="2438400" y="2074332"/>
              <a:ext cx="3841075" cy="1752600"/>
              <a:chOff x="2438400" y="2074332"/>
              <a:chExt cx="3841075" cy="1752600"/>
            </a:xfrm>
          </p:grpSpPr>
          <p:sp>
            <p:nvSpPr>
              <p:cNvPr id="22" name="Text Box 8"/>
              <p:cNvSpPr txBox="1">
                <a:spLocks noChangeArrowheads="1"/>
              </p:cNvSpPr>
              <p:nvPr/>
            </p:nvSpPr>
            <p:spPr bwMode="auto">
              <a:xfrm>
                <a:off x="5029203" y="2275944"/>
                <a:ext cx="829715" cy="410369"/>
              </a:xfrm>
              <a:prstGeom prst="rect">
                <a:avLst/>
              </a:prstGeom>
              <a:noFill/>
              <a:ln w="12700">
                <a:noFill/>
                <a:miter lim="800000"/>
                <a:headEnd/>
                <a:tailEnd/>
              </a:ln>
              <a:effectLst/>
            </p:spPr>
            <p:txBody>
              <a:bodyPr wrap="none">
                <a:spAutoFit/>
              </a:bodyPr>
              <a:lstStyle/>
              <a:p>
                <a:r>
                  <a:rPr lang="en-US" sz="1400" dirty="0">
                    <a:latin typeface="Arial" panose="020B0604020202020204" pitchFamily="34" charset="0"/>
                    <a:cs typeface="Arial" panose="020B0604020202020204" pitchFamily="34" charset="0"/>
                  </a:rPr>
                  <a:t>Index</a:t>
                </a:r>
              </a:p>
            </p:txBody>
          </p:sp>
          <p:sp>
            <p:nvSpPr>
              <p:cNvPr id="23" name="Line 6"/>
              <p:cNvSpPr>
                <a:spLocks noChangeShapeType="1"/>
              </p:cNvSpPr>
              <p:nvPr/>
            </p:nvSpPr>
            <p:spPr bwMode="auto">
              <a:xfrm>
                <a:off x="5715001" y="2150532"/>
                <a:ext cx="234950" cy="90488"/>
              </a:xfrm>
              <a:prstGeom prst="line">
                <a:avLst/>
              </a:prstGeom>
              <a:noFill/>
              <a:ln w="20638">
                <a:solidFill>
                  <a:srgbClr val="000000"/>
                </a:solidFill>
                <a:round/>
                <a:headEnd/>
                <a:tailEnd/>
              </a:ln>
            </p:spPr>
            <p:txBody>
              <a:bodyPr/>
              <a:lstStyle/>
              <a:p>
                <a:endParaRPr lang="en-US" sz="1400">
                  <a:latin typeface="Arial" panose="020B0604020202020204" pitchFamily="34" charset="0"/>
                  <a:cs typeface="Arial" panose="020B0604020202020204" pitchFamily="34" charset="0"/>
                </a:endParaRPr>
              </a:p>
            </p:txBody>
          </p:sp>
          <p:sp>
            <p:nvSpPr>
              <p:cNvPr id="24" name="Text Box 7"/>
              <p:cNvSpPr txBox="1">
                <a:spLocks noChangeArrowheads="1"/>
              </p:cNvSpPr>
              <p:nvPr/>
            </p:nvSpPr>
            <p:spPr bwMode="auto">
              <a:xfrm>
                <a:off x="5900739" y="2074332"/>
                <a:ext cx="378736" cy="410369"/>
              </a:xfrm>
              <a:prstGeom prst="rect">
                <a:avLst/>
              </a:prstGeom>
              <a:noFill/>
              <a:ln w="12700">
                <a:noFill/>
                <a:miter lim="800000"/>
                <a:headEnd/>
                <a:tailEnd/>
              </a:ln>
              <a:effectLst/>
            </p:spPr>
            <p:txBody>
              <a:bodyPr wrap="none">
                <a:spAutoFit/>
              </a:bodyPr>
              <a:lstStyle/>
              <a:p>
                <a:r>
                  <a:rPr lang="en-US" sz="1400" dirty="0">
                    <a:latin typeface="Arial" panose="020B0604020202020204" pitchFamily="34" charset="0"/>
                    <a:cs typeface="Arial" panose="020B0604020202020204" pitchFamily="34" charset="0"/>
                  </a:rPr>
                  <a:t>8</a:t>
                </a:r>
              </a:p>
            </p:txBody>
          </p:sp>
          <p:sp>
            <p:nvSpPr>
              <p:cNvPr id="25" name="Line 10"/>
              <p:cNvSpPr>
                <a:spLocks noChangeShapeType="1"/>
              </p:cNvSpPr>
              <p:nvPr/>
            </p:nvSpPr>
            <p:spPr bwMode="auto">
              <a:xfrm>
                <a:off x="2438400" y="2607732"/>
                <a:ext cx="3429001" cy="0"/>
              </a:xfrm>
              <a:prstGeom prst="line">
                <a:avLst/>
              </a:prstGeom>
              <a:noFill/>
              <a:ln w="38100">
                <a:solidFill>
                  <a:schemeClr val="tx1"/>
                </a:solidFill>
                <a:round/>
                <a:headEnd/>
                <a:tailEnd/>
              </a:ln>
              <a:effectLst/>
            </p:spPr>
            <p:txBody>
              <a:bodyPr/>
              <a:lstStyle/>
              <a:p>
                <a:endParaRPr lang="en-US" sz="1400">
                  <a:latin typeface="Arial" panose="020B0604020202020204" pitchFamily="34" charset="0"/>
                  <a:cs typeface="Arial" panose="020B0604020202020204" pitchFamily="34" charset="0"/>
                </a:endParaRPr>
              </a:p>
            </p:txBody>
          </p:sp>
          <p:sp>
            <p:nvSpPr>
              <p:cNvPr id="26" name="Line 11"/>
              <p:cNvSpPr>
                <a:spLocks noChangeShapeType="1"/>
              </p:cNvSpPr>
              <p:nvPr/>
            </p:nvSpPr>
            <p:spPr bwMode="auto">
              <a:xfrm>
                <a:off x="2438400" y="2607732"/>
                <a:ext cx="0" cy="1219200"/>
              </a:xfrm>
              <a:prstGeom prst="line">
                <a:avLst/>
              </a:prstGeom>
              <a:noFill/>
              <a:ln w="28575">
                <a:solidFill>
                  <a:schemeClr val="tx1"/>
                </a:solidFill>
                <a:round/>
                <a:headEnd/>
                <a:tailEnd/>
              </a:ln>
              <a:effectLst/>
            </p:spPr>
            <p:txBody>
              <a:bodyPr/>
              <a:lstStyle/>
              <a:p>
                <a:endParaRPr lang="en-US" sz="1400">
                  <a:latin typeface="Arial" panose="020B0604020202020204" pitchFamily="34" charset="0"/>
                  <a:cs typeface="Arial" panose="020B0604020202020204" pitchFamily="34" charset="0"/>
                </a:endParaRPr>
              </a:p>
            </p:txBody>
          </p:sp>
          <p:sp>
            <p:nvSpPr>
              <p:cNvPr id="27" name="Line 12"/>
              <p:cNvSpPr>
                <a:spLocks noChangeShapeType="1"/>
              </p:cNvSpPr>
              <p:nvPr/>
            </p:nvSpPr>
            <p:spPr bwMode="auto">
              <a:xfrm>
                <a:off x="2438400" y="3826932"/>
                <a:ext cx="609600" cy="0"/>
              </a:xfrm>
              <a:prstGeom prst="line">
                <a:avLst/>
              </a:prstGeom>
              <a:noFill/>
              <a:ln w="28575">
                <a:solidFill>
                  <a:schemeClr val="tx1"/>
                </a:solidFill>
                <a:round/>
                <a:headEnd/>
                <a:tailEnd type="triangle" w="med" len="med"/>
              </a:ln>
              <a:effectLst/>
            </p:spPr>
            <p:txBody>
              <a:bodyPr/>
              <a:lstStyle/>
              <a:p>
                <a:endParaRPr lang="en-US" sz="1400">
                  <a:latin typeface="Arial" panose="020B0604020202020204" pitchFamily="34" charset="0"/>
                  <a:cs typeface="Arial" panose="020B0604020202020204" pitchFamily="34" charset="0"/>
                </a:endParaRPr>
              </a:p>
            </p:txBody>
          </p:sp>
        </p:grpSp>
      </p:grpSp>
      <p:sp>
        <p:nvSpPr>
          <p:cNvPr id="28" name="Freeform 14"/>
          <p:cNvSpPr>
            <a:spLocks/>
          </p:cNvSpPr>
          <p:nvPr/>
        </p:nvSpPr>
        <p:spPr bwMode="auto">
          <a:xfrm>
            <a:off x="2087051" y="3777425"/>
            <a:ext cx="5072063" cy="114300"/>
          </a:xfrm>
          <a:custGeom>
            <a:avLst/>
            <a:gdLst/>
            <a:ahLst/>
            <a:cxnLst>
              <a:cxn ang="0">
                <a:pos x="1608" y="110"/>
              </a:cxn>
              <a:cxn ang="0">
                <a:pos x="1608" y="0"/>
              </a:cxn>
              <a:cxn ang="0">
                <a:pos x="0" y="0"/>
              </a:cxn>
              <a:cxn ang="0">
                <a:pos x="0" y="110"/>
              </a:cxn>
              <a:cxn ang="0">
                <a:pos x="1608" y="110"/>
              </a:cxn>
              <a:cxn ang="0">
                <a:pos x="1608" y="110"/>
              </a:cxn>
            </a:cxnLst>
            <a:rect l="0" t="0" r="r" b="b"/>
            <a:pathLst>
              <a:path w="1608" h="110">
                <a:moveTo>
                  <a:pt x="1608" y="110"/>
                </a:moveTo>
                <a:lnTo>
                  <a:pt x="1608" y="0"/>
                </a:lnTo>
                <a:lnTo>
                  <a:pt x="0" y="0"/>
                </a:lnTo>
                <a:lnTo>
                  <a:pt x="0" y="110"/>
                </a:lnTo>
                <a:lnTo>
                  <a:pt x="1608" y="110"/>
                </a:lnTo>
                <a:lnTo>
                  <a:pt x="1608" y="110"/>
                </a:lnTo>
                <a:close/>
              </a:path>
            </a:pathLst>
          </a:custGeom>
          <a:solidFill>
            <a:schemeClr val="hlink"/>
          </a:solidFill>
          <a:ln w="9525">
            <a:solidFill>
              <a:schemeClr val="hlink"/>
            </a:solidFill>
            <a:round/>
            <a:headEnd/>
            <a:tailEnd/>
          </a:ln>
        </p:spPr>
        <p:txBody>
          <a:bodyPr/>
          <a:lstStyle/>
          <a:p>
            <a:endParaRPr lang="en-US" sz="1400">
              <a:latin typeface="Arial" panose="020B0604020202020204" pitchFamily="34" charset="0"/>
              <a:cs typeface="Arial" panose="020B0604020202020204" pitchFamily="34" charset="0"/>
            </a:endParaRPr>
          </a:p>
        </p:txBody>
      </p:sp>
      <p:sp>
        <p:nvSpPr>
          <p:cNvPr id="29" name="Freeform 15"/>
          <p:cNvSpPr>
            <a:spLocks/>
          </p:cNvSpPr>
          <p:nvPr/>
        </p:nvSpPr>
        <p:spPr bwMode="auto">
          <a:xfrm>
            <a:off x="2087051" y="3777425"/>
            <a:ext cx="5086350" cy="114300"/>
          </a:xfrm>
          <a:custGeom>
            <a:avLst/>
            <a:gdLst/>
            <a:ahLst/>
            <a:cxnLst>
              <a:cxn ang="0">
                <a:pos x="1608" y="110"/>
              </a:cxn>
              <a:cxn ang="0">
                <a:pos x="1608" y="0"/>
              </a:cxn>
              <a:cxn ang="0">
                <a:pos x="0" y="0"/>
              </a:cxn>
              <a:cxn ang="0">
                <a:pos x="0" y="110"/>
              </a:cxn>
              <a:cxn ang="0">
                <a:pos x="1608" y="110"/>
              </a:cxn>
              <a:cxn ang="0">
                <a:pos x="1608" y="110"/>
              </a:cxn>
            </a:cxnLst>
            <a:rect l="0" t="0" r="r" b="b"/>
            <a:pathLst>
              <a:path w="1608" h="110">
                <a:moveTo>
                  <a:pt x="1608" y="110"/>
                </a:moveTo>
                <a:lnTo>
                  <a:pt x="1608" y="0"/>
                </a:lnTo>
                <a:lnTo>
                  <a:pt x="0" y="0"/>
                </a:lnTo>
                <a:lnTo>
                  <a:pt x="0" y="110"/>
                </a:lnTo>
                <a:lnTo>
                  <a:pt x="1608" y="110"/>
                </a:lnTo>
                <a:lnTo>
                  <a:pt x="1608" y="110"/>
                </a:lnTo>
              </a:path>
            </a:pathLst>
          </a:custGeom>
          <a:noFill/>
          <a:ln w="20638">
            <a:solidFill>
              <a:srgbClr val="000000"/>
            </a:solidFill>
            <a:prstDash val="solid"/>
            <a:round/>
            <a:headEnd/>
            <a:tailEnd/>
          </a:ln>
        </p:spPr>
        <p:txBody>
          <a:bodyPr/>
          <a:lstStyle/>
          <a:p>
            <a:endParaRPr lang="en-US" sz="1400">
              <a:latin typeface="Arial" panose="020B0604020202020204" pitchFamily="34" charset="0"/>
              <a:cs typeface="Arial" panose="020B0604020202020204" pitchFamily="34" charset="0"/>
            </a:endParaRPr>
          </a:p>
        </p:txBody>
      </p:sp>
      <p:sp>
        <p:nvSpPr>
          <p:cNvPr id="30" name="Line 16"/>
          <p:cNvSpPr>
            <a:spLocks noChangeShapeType="1"/>
          </p:cNvSpPr>
          <p:nvPr/>
        </p:nvSpPr>
        <p:spPr bwMode="auto">
          <a:xfrm flipH="1">
            <a:off x="2087051" y="3371422"/>
            <a:ext cx="5072063" cy="0"/>
          </a:xfrm>
          <a:prstGeom prst="line">
            <a:avLst/>
          </a:prstGeom>
          <a:noFill/>
          <a:ln w="20638">
            <a:solidFill>
              <a:srgbClr val="000000"/>
            </a:solidFill>
            <a:round/>
            <a:headEnd/>
            <a:tailEnd/>
          </a:ln>
        </p:spPr>
        <p:txBody>
          <a:bodyPr/>
          <a:lstStyle/>
          <a:p>
            <a:endParaRPr lang="en-US" sz="1400">
              <a:latin typeface="Arial" panose="020B0604020202020204" pitchFamily="34" charset="0"/>
              <a:cs typeface="Arial" panose="020B0604020202020204" pitchFamily="34" charset="0"/>
            </a:endParaRPr>
          </a:p>
        </p:txBody>
      </p:sp>
      <p:sp>
        <p:nvSpPr>
          <p:cNvPr id="31" name="Line 17"/>
          <p:cNvSpPr>
            <a:spLocks noChangeShapeType="1"/>
          </p:cNvSpPr>
          <p:nvPr/>
        </p:nvSpPr>
        <p:spPr bwMode="auto">
          <a:xfrm flipH="1">
            <a:off x="2087051" y="3502390"/>
            <a:ext cx="5072063" cy="0"/>
          </a:xfrm>
          <a:prstGeom prst="line">
            <a:avLst/>
          </a:prstGeom>
          <a:noFill/>
          <a:ln w="20638">
            <a:solidFill>
              <a:srgbClr val="000000"/>
            </a:solidFill>
            <a:round/>
            <a:headEnd/>
            <a:tailEnd/>
          </a:ln>
        </p:spPr>
        <p:txBody>
          <a:bodyPr/>
          <a:lstStyle/>
          <a:p>
            <a:endParaRPr lang="en-US" sz="1400">
              <a:latin typeface="Arial" panose="020B0604020202020204" pitchFamily="34" charset="0"/>
              <a:cs typeface="Arial" panose="020B0604020202020204" pitchFamily="34" charset="0"/>
            </a:endParaRPr>
          </a:p>
        </p:txBody>
      </p:sp>
      <p:sp>
        <p:nvSpPr>
          <p:cNvPr id="32" name="Line 18"/>
          <p:cNvSpPr>
            <a:spLocks noChangeShapeType="1"/>
          </p:cNvSpPr>
          <p:nvPr/>
        </p:nvSpPr>
        <p:spPr bwMode="auto">
          <a:xfrm flipH="1">
            <a:off x="2087051" y="3632169"/>
            <a:ext cx="5072063" cy="0"/>
          </a:xfrm>
          <a:prstGeom prst="line">
            <a:avLst/>
          </a:prstGeom>
          <a:noFill/>
          <a:ln w="20638">
            <a:solidFill>
              <a:srgbClr val="000000"/>
            </a:solidFill>
            <a:round/>
            <a:headEnd/>
            <a:tailEnd/>
          </a:ln>
        </p:spPr>
        <p:txBody>
          <a:bodyPr/>
          <a:lstStyle/>
          <a:p>
            <a:endParaRPr lang="en-US" sz="1400">
              <a:latin typeface="Arial" panose="020B0604020202020204" pitchFamily="34" charset="0"/>
              <a:cs typeface="Arial" panose="020B0604020202020204" pitchFamily="34" charset="0"/>
            </a:endParaRPr>
          </a:p>
        </p:txBody>
      </p:sp>
      <p:sp>
        <p:nvSpPr>
          <p:cNvPr id="33" name="Line 19"/>
          <p:cNvSpPr>
            <a:spLocks noChangeShapeType="1"/>
          </p:cNvSpPr>
          <p:nvPr/>
        </p:nvSpPr>
        <p:spPr bwMode="auto">
          <a:xfrm flipH="1">
            <a:off x="2087051" y="4023885"/>
            <a:ext cx="5072063" cy="0"/>
          </a:xfrm>
          <a:prstGeom prst="line">
            <a:avLst/>
          </a:prstGeom>
          <a:noFill/>
          <a:ln w="20638">
            <a:solidFill>
              <a:srgbClr val="000000"/>
            </a:solidFill>
            <a:round/>
            <a:headEnd/>
            <a:tailEnd/>
          </a:ln>
        </p:spPr>
        <p:txBody>
          <a:bodyPr/>
          <a:lstStyle/>
          <a:p>
            <a:endParaRPr lang="en-US" sz="1400">
              <a:latin typeface="Arial" panose="020B0604020202020204" pitchFamily="34" charset="0"/>
              <a:cs typeface="Arial" panose="020B0604020202020204" pitchFamily="34" charset="0"/>
            </a:endParaRPr>
          </a:p>
        </p:txBody>
      </p:sp>
      <p:sp>
        <p:nvSpPr>
          <p:cNvPr id="34" name="Line 20"/>
          <p:cNvSpPr>
            <a:spLocks noChangeShapeType="1"/>
          </p:cNvSpPr>
          <p:nvPr/>
        </p:nvSpPr>
        <p:spPr bwMode="auto">
          <a:xfrm flipH="1">
            <a:off x="2087051" y="4154854"/>
            <a:ext cx="5072063" cy="0"/>
          </a:xfrm>
          <a:prstGeom prst="line">
            <a:avLst/>
          </a:prstGeom>
          <a:noFill/>
          <a:ln w="20638">
            <a:solidFill>
              <a:srgbClr val="000000"/>
            </a:solidFill>
            <a:round/>
            <a:headEnd/>
            <a:tailEnd/>
          </a:ln>
        </p:spPr>
        <p:txBody>
          <a:bodyPr/>
          <a:lstStyle/>
          <a:p>
            <a:endParaRPr lang="en-US" sz="1400">
              <a:latin typeface="Arial" panose="020B0604020202020204" pitchFamily="34" charset="0"/>
              <a:cs typeface="Arial" panose="020B0604020202020204" pitchFamily="34" charset="0"/>
            </a:endParaRPr>
          </a:p>
        </p:txBody>
      </p:sp>
      <p:sp>
        <p:nvSpPr>
          <p:cNvPr id="35" name="Line 21"/>
          <p:cNvSpPr>
            <a:spLocks noChangeShapeType="1"/>
          </p:cNvSpPr>
          <p:nvPr/>
        </p:nvSpPr>
        <p:spPr bwMode="auto">
          <a:xfrm flipH="1">
            <a:off x="2087051" y="4285822"/>
            <a:ext cx="5072063" cy="0"/>
          </a:xfrm>
          <a:prstGeom prst="line">
            <a:avLst/>
          </a:prstGeom>
          <a:noFill/>
          <a:ln w="20638">
            <a:solidFill>
              <a:srgbClr val="000000"/>
            </a:solidFill>
            <a:round/>
            <a:headEnd/>
            <a:tailEnd/>
          </a:ln>
        </p:spPr>
        <p:txBody>
          <a:bodyPr/>
          <a:lstStyle/>
          <a:p>
            <a:endParaRPr lang="en-US" sz="1400">
              <a:latin typeface="Arial" panose="020B0604020202020204" pitchFamily="34" charset="0"/>
              <a:cs typeface="Arial" panose="020B0604020202020204" pitchFamily="34" charset="0"/>
            </a:endParaRPr>
          </a:p>
        </p:txBody>
      </p:sp>
      <p:sp>
        <p:nvSpPr>
          <p:cNvPr id="36" name="Line 22"/>
          <p:cNvSpPr>
            <a:spLocks noChangeShapeType="1"/>
          </p:cNvSpPr>
          <p:nvPr/>
        </p:nvSpPr>
        <p:spPr bwMode="auto">
          <a:xfrm flipH="1">
            <a:off x="2087051" y="4416791"/>
            <a:ext cx="5072063" cy="0"/>
          </a:xfrm>
          <a:prstGeom prst="line">
            <a:avLst/>
          </a:prstGeom>
          <a:noFill/>
          <a:ln w="20638">
            <a:solidFill>
              <a:srgbClr val="000000"/>
            </a:solidFill>
            <a:round/>
            <a:headEnd/>
            <a:tailEnd/>
          </a:ln>
        </p:spPr>
        <p:txBody>
          <a:bodyPr/>
          <a:lstStyle/>
          <a:p>
            <a:endParaRPr lang="en-US" sz="1400">
              <a:latin typeface="Arial" panose="020B0604020202020204" pitchFamily="34" charset="0"/>
              <a:cs typeface="Arial" panose="020B0604020202020204" pitchFamily="34" charset="0"/>
            </a:endParaRPr>
          </a:p>
        </p:txBody>
      </p:sp>
      <p:sp>
        <p:nvSpPr>
          <p:cNvPr id="37" name="Text Box 23"/>
          <p:cNvSpPr txBox="1">
            <a:spLocks noChangeArrowheads="1"/>
          </p:cNvSpPr>
          <p:nvPr/>
        </p:nvSpPr>
        <p:spPr bwMode="auto">
          <a:xfrm>
            <a:off x="4773101" y="2945178"/>
            <a:ext cx="482824" cy="261610"/>
          </a:xfrm>
          <a:prstGeom prst="rect">
            <a:avLst/>
          </a:prstGeom>
          <a:noFill/>
          <a:ln w="12700">
            <a:noFill/>
            <a:miter lim="800000"/>
            <a:headEnd/>
            <a:tailEnd/>
          </a:ln>
          <a:effectLst/>
        </p:spPr>
        <p:txBody>
          <a:bodyPr wrap="none">
            <a:spAutoFit/>
          </a:bodyPr>
          <a:lstStyle/>
          <a:p>
            <a:r>
              <a:rPr lang="en-US" sz="1100" dirty="0">
                <a:latin typeface="Arial" panose="020B0604020202020204" pitchFamily="34" charset="0"/>
                <a:cs typeface="Arial" panose="020B0604020202020204" pitchFamily="34" charset="0"/>
              </a:rPr>
              <a:t>Data</a:t>
            </a:r>
          </a:p>
        </p:txBody>
      </p:sp>
      <p:sp>
        <p:nvSpPr>
          <p:cNvPr id="38" name="Text Box 24"/>
          <p:cNvSpPr txBox="1">
            <a:spLocks noChangeArrowheads="1"/>
          </p:cNvSpPr>
          <p:nvPr/>
        </p:nvSpPr>
        <p:spPr bwMode="auto">
          <a:xfrm>
            <a:off x="1629851" y="3034475"/>
            <a:ext cx="529312" cy="261610"/>
          </a:xfrm>
          <a:prstGeom prst="rect">
            <a:avLst/>
          </a:prstGeom>
          <a:noFill/>
          <a:ln w="12700">
            <a:noFill/>
            <a:miter lim="800000"/>
            <a:headEnd/>
            <a:tailEnd/>
          </a:ln>
          <a:effectLst/>
        </p:spPr>
        <p:txBody>
          <a:bodyPr wrap="none">
            <a:spAutoFit/>
          </a:bodyPr>
          <a:lstStyle/>
          <a:p>
            <a:r>
              <a:rPr lang="en-US" sz="1100">
                <a:latin typeface="Arial" panose="020B0604020202020204" pitchFamily="34" charset="0"/>
                <a:cs typeface="Arial" panose="020B0604020202020204" pitchFamily="34" charset="0"/>
              </a:rPr>
              <a:t>Index</a:t>
            </a:r>
          </a:p>
        </p:txBody>
      </p:sp>
      <p:sp>
        <p:nvSpPr>
          <p:cNvPr id="39" name="Text Box 25"/>
          <p:cNvSpPr txBox="1">
            <a:spLocks noChangeArrowheads="1"/>
          </p:cNvSpPr>
          <p:nvPr/>
        </p:nvSpPr>
        <p:spPr bwMode="auto">
          <a:xfrm>
            <a:off x="2372801" y="3034475"/>
            <a:ext cx="428322" cy="261610"/>
          </a:xfrm>
          <a:prstGeom prst="rect">
            <a:avLst/>
          </a:prstGeom>
          <a:noFill/>
          <a:ln w="12700">
            <a:noFill/>
            <a:miter lim="800000"/>
            <a:headEnd/>
            <a:tailEnd/>
          </a:ln>
          <a:effectLst/>
        </p:spPr>
        <p:txBody>
          <a:bodyPr wrap="none">
            <a:spAutoFit/>
          </a:bodyPr>
          <a:lstStyle/>
          <a:p>
            <a:r>
              <a:rPr lang="en-US" sz="1100">
                <a:latin typeface="Arial" panose="020B0604020202020204" pitchFamily="34" charset="0"/>
                <a:cs typeface="Arial" panose="020B0604020202020204" pitchFamily="34" charset="0"/>
              </a:rPr>
              <a:t>Tag</a:t>
            </a:r>
          </a:p>
        </p:txBody>
      </p:sp>
      <p:sp>
        <p:nvSpPr>
          <p:cNvPr id="40" name="Text Box 26"/>
          <p:cNvSpPr txBox="1">
            <a:spLocks noChangeArrowheads="1"/>
          </p:cNvSpPr>
          <p:nvPr/>
        </p:nvSpPr>
        <p:spPr bwMode="auto">
          <a:xfrm>
            <a:off x="1972751" y="3034475"/>
            <a:ext cx="500458" cy="261610"/>
          </a:xfrm>
          <a:prstGeom prst="rect">
            <a:avLst/>
          </a:prstGeom>
          <a:noFill/>
          <a:ln w="12700">
            <a:noFill/>
            <a:miter lim="800000"/>
            <a:headEnd/>
            <a:tailEnd/>
          </a:ln>
          <a:effectLst/>
        </p:spPr>
        <p:txBody>
          <a:bodyPr wrap="none">
            <a:spAutoFit/>
          </a:bodyPr>
          <a:lstStyle/>
          <a:p>
            <a:r>
              <a:rPr lang="en-US" sz="1100">
                <a:latin typeface="Arial" panose="020B0604020202020204" pitchFamily="34" charset="0"/>
                <a:cs typeface="Arial" panose="020B0604020202020204" pitchFamily="34" charset="0"/>
              </a:rPr>
              <a:t>Valid</a:t>
            </a:r>
          </a:p>
        </p:txBody>
      </p:sp>
      <p:sp>
        <p:nvSpPr>
          <p:cNvPr id="41" name="Text Box 27"/>
          <p:cNvSpPr txBox="1">
            <a:spLocks noChangeArrowheads="1"/>
          </p:cNvSpPr>
          <p:nvPr/>
        </p:nvSpPr>
        <p:spPr bwMode="auto">
          <a:xfrm>
            <a:off x="1681265" y="3205925"/>
            <a:ext cx="396262" cy="1615827"/>
          </a:xfrm>
          <a:prstGeom prst="rect">
            <a:avLst/>
          </a:prstGeom>
          <a:noFill/>
          <a:ln w="12700">
            <a:noFill/>
            <a:miter lim="800000"/>
            <a:headEnd/>
            <a:tailEnd/>
          </a:ln>
          <a:effectLst/>
        </p:spPr>
        <p:txBody>
          <a:bodyPr wrap="none">
            <a:spAutoFit/>
          </a:bodyPr>
          <a:lstStyle/>
          <a:p>
            <a:pPr algn="r">
              <a:lnSpc>
                <a:spcPct val="110000"/>
              </a:lnSpc>
            </a:pPr>
            <a:r>
              <a:rPr lang="en-US" sz="1000" dirty="0">
                <a:latin typeface="Arial" panose="020B0604020202020204" pitchFamily="34" charset="0"/>
                <a:cs typeface="Arial" panose="020B0604020202020204" pitchFamily="34" charset="0"/>
              </a:rPr>
              <a:t>0</a:t>
            </a:r>
          </a:p>
          <a:p>
            <a:pPr algn="r">
              <a:lnSpc>
                <a:spcPct val="110000"/>
              </a:lnSpc>
            </a:pPr>
            <a:r>
              <a:rPr lang="en-US" sz="1000" dirty="0">
                <a:latin typeface="Arial" panose="020B0604020202020204" pitchFamily="34" charset="0"/>
                <a:cs typeface="Arial" panose="020B0604020202020204" pitchFamily="34" charset="0"/>
              </a:rPr>
              <a:t>1</a:t>
            </a:r>
          </a:p>
          <a:p>
            <a:pPr algn="r">
              <a:lnSpc>
                <a:spcPct val="110000"/>
              </a:lnSpc>
            </a:pPr>
            <a:r>
              <a:rPr lang="en-US" sz="1000" dirty="0">
                <a:latin typeface="Arial" panose="020B0604020202020204" pitchFamily="34" charset="0"/>
                <a:cs typeface="Arial" panose="020B0604020202020204" pitchFamily="34" charset="0"/>
              </a:rPr>
              <a:t>2</a:t>
            </a:r>
          </a:p>
          <a:p>
            <a:pPr algn="r">
              <a:lnSpc>
                <a:spcPct val="110000"/>
              </a:lnSpc>
            </a:pPr>
            <a:r>
              <a:rPr lang="en-US" sz="1000" dirty="0">
                <a:latin typeface="Arial" panose="020B0604020202020204" pitchFamily="34" charset="0"/>
                <a:cs typeface="Arial" panose="020B0604020202020204" pitchFamily="34" charset="0"/>
              </a:rPr>
              <a:t>.</a:t>
            </a:r>
          </a:p>
          <a:p>
            <a:pPr algn="r">
              <a:lnSpc>
                <a:spcPct val="110000"/>
              </a:lnSpc>
            </a:pPr>
            <a:r>
              <a:rPr lang="en-US" sz="1000" dirty="0">
                <a:latin typeface="Arial" panose="020B0604020202020204" pitchFamily="34" charset="0"/>
                <a:cs typeface="Arial" panose="020B0604020202020204" pitchFamily="34" charset="0"/>
              </a:rPr>
              <a:t>.</a:t>
            </a:r>
          </a:p>
          <a:p>
            <a:pPr algn="r">
              <a:lnSpc>
                <a:spcPct val="110000"/>
              </a:lnSpc>
            </a:pPr>
            <a:r>
              <a:rPr lang="en-US" sz="1000" dirty="0">
                <a:latin typeface="Arial" panose="020B0604020202020204" pitchFamily="34" charset="0"/>
                <a:cs typeface="Arial" panose="020B0604020202020204" pitchFamily="34" charset="0"/>
              </a:rPr>
              <a:t>.</a:t>
            </a:r>
          </a:p>
          <a:p>
            <a:pPr algn="r">
              <a:lnSpc>
                <a:spcPct val="110000"/>
              </a:lnSpc>
            </a:pPr>
            <a:r>
              <a:rPr lang="en-US" sz="1000" dirty="0">
                <a:latin typeface="Arial" panose="020B0604020202020204" pitchFamily="34" charset="0"/>
                <a:cs typeface="Arial" panose="020B0604020202020204" pitchFamily="34" charset="0"/>
              </a:rPr>
              <a:t>253</a:t>
            </a:r>
          </a:p>
          <a:p>
            <a:pPr algn="r">
              <a:lnSpc>
                <a:spcPct val="110000"/>
              </a:lnSpc>
            </a:pPr>
            <a:r>
              <a:rPr lang="en-US" sz="1000" dirty="0">
                <a:latin typeface="Arial" panose="020B0604020202020204" pitchFamily="34" charset="0"/>
                <a:cs typeface="Arial" panose="020B0604020202020204" pitchFamily="34" charset="0"/>
              </a:rPr>
              <a:t>254</a:t>
            </a:r>
          </a:p>
          <a:p>
            <a:pPr algn="r">
              <a:lnSpc>
                <a:spcPct val="110000"/>
              </a:lnSpc>
            </a:pPr>
            <a:r>
              <a:rPr lang="en-US" sz="1000" dirty="0">
                <a:latin typeface="Arial" panose="020B0604020202020204" pitchFamily="34" charset="0"/>
                <a:cs typeface="Arial" panose="020B0604020202020204" pitchFamily="34" charset="0"/>
              </a:rPr>
              <a:t>255</a:t>
            </a:r>
          </a:p>
        </p:txBody>
      </p:sp>
      <p:sp>
        <p:nvSpPr>
          <p:cNvPr id="42" name="Rectangle 28"/>
          <p:cNvSpPr>
            <a:spLocks noChangeArrowheads="1"/>
          </p:cNvSpPr>
          <p:nvPr/>
        </p:nvSpPr>
        <p:spPr bwMode="auto">
          <a:xfrm>
            <a:off x="2087051" y="3263075"/>
            <a:ext cx="5086350" cy="1314451"/>
          </a:xfrm>
          <a:prstGeom prst="rect">
            <a:avLst/>
          </a:prstGeom>
          <a:noFill/>
          <a:ln w="28575">
            <a:solidFill>
              <a:schemeClr val="tx1"/>
            </a:solidFill>
            <a:miter lim="800000"/>
            <a:headEnd/>
            <a:tailEnd/>
          </a:ln>
          <a:effectLst/>
        </p:spPr>
        <p:txBody>
          <a:bodyPr wrap="none" anchor="ctr"/>
          <a:lstStyle/>
          <a:p>
            <a:endParaRPr lang="en-US" sz="1400">
              <a:latin typeface="Arial" panose="020B0604020202020204" pitchFamily="34" charset="0"/>
              <a:cs typeface="Arial" panose="020B0604020202020204" pitchFamily="34" charset="0"/>
            </a:endParaRPr>
          </a:p>
        </p:txBody>
      </p:sp>
      <p:sp>
        <p:nvSpPr>
          <p:cNvPr id="43" name="Line 29"/>
          <p:cNvSpPr>
            <a:spLocks noChangeShapeType="1"/>
          </p:cNvSpPr>
          <p:nvPr/>
        </p:nvSpPr>
        <p:spPr bwMode="auto">
          <a:xfrm>
            <a:off x="5001701" y="3263075"/>
            <a:ext cx="1191" cy="1316832"/>
          </a:xfrm>
          <a:prstGeom prst="line">
            <a:avLst/>
          </a:prstGeom>
          <a:noFill/>
          <a:ln w="20638">
            <a:solidFill>
              <a:srgbClr val="000000"/>
            </a:solidFill>
            <a:round/>
            <a:headEnd/>
            <a:tailEnd/>
          </a:ln>
        </p:spPr>
        <p:txBody>
          <a:bodyPr/>
          <a:lstStyle/>
          <a:p>
            <a:endParaRPr lang="en-US" sz="1400">
              <a:latin typeface="Arial" panose="020B0604020202020204" pitchFamily="34" charset="0"/>
              <a:cs typeface="Arial" panose="020B0604020202020204" pitchFamily="34" charset="0"/>
            </a:endParaRPr>
          </a:p>
        </p:txBody>
      </p:sp>
      <p:sp>
        <p:nvSpPr>
          <p:cNvPr id="44" name="Line 30"/>
          <p:cNvSpPr>
            <a:spLocks noChangeShapeType="1"/>
          </p:cNvSpPr>
          <p:nvPr/>
        </p:nvSpPr>
        <p:spPr bwMode="auto">
          <a:xfrm>
            <a:off x="6087551" y="3263075"/>
            <a:ext cx="1191" cy="1316832"/>
          </a:xfrm>
          <a:prstGeom prst="line">
            <a:avLst/>
          </a:prstGeom>
          <a:noFill/>
          <a:ln w="20638">
            <a:solidFill>
              <a:srgbClr val="000000"/>
            </a:solidFill>
            <a:round/>
            <a:headEnd/>
            <a:tailEnd/>
          </a:ln>
        </p:spPr>
        <p:txBody>
          <a:bodyPr/>
          <a:lstStyle/>
          <a:p>
            <a:endParaRPr lang="en-US" sz="1400">
              <a:latin typeface="Arial" panose="020B0604020202020204" pitchFamily="34" charset="0"/>
              <a:cs typeface="Arial" panose="020B0604020202020204" pitchFamily="34" charset="0"/>
            </a:endParaRPr>
          </a:p>
        </p:txBody>
      </p:sp>
      <p:sp>
        <p:nvSpPr>
          <p:cNvPr id="45" name="Line 31"/>
          <p:cNvSpPr>
            <a:spLocks noChangeShapeType="1"/>
          </p:cNvSpPr>
          <p:nvPr/>
        </p:nvSpPr>
        <p:spPr bwMode="auto">
          <a:xfrm>
            <a:off x="3915851" y="3263075"/>
            <a:ext cx="1191" cy="1316832"/>
          </a:xfrm>
          <a:prstGeom prst="line">
            <a:avLst/>
          </a:prstGeom>
          <a:noFill/>
          <a:ln w="20638">
            <a:solidFill>
              <a:srgbClr val="000000"/>
            </a:solidFill>
            <a:round/>
            <a:headEnd/>
            <a:tailEnd/>
          </a:ln>
        </p:spPr>
        <p:txBody>
          <a:bodyPr/>
          <a:lstStyle/>
          <a:p>
            <a:endParaRPr lang="en-US" sz="1400">
              <a:latin typeface="Arial" panose="020B0604020202020204" pitchFamily="34" charset="0"/>
              <a:cs typeface="Arial" panose="020B0604020202020204" pitchFamily="34" charset="0"/>
            </a:endParaRPr>
          </a:p>
        </p:txBody>
      </p:sp>
      <p:sp>
        <p:nvSpPr>
          <p:cNvPr id="46" name="Line 32"/>
          <p:cNvSpPr>
            <a:spLocks noChangeShapeType="1"/>
          </p:cNvSpPr>
          <p:nvPr/>
        </p:nvSpPr>
        <p:spPr bwMode="auto">
          <a:xfrm>
            <a:off x="2830001" y="3263075"/>
            <a:ext cx="0" cy="1314451"/>
          </a:xfrm>
          <a:prstGeom prst="line">
            <a:avLst/>
          </a:prstGeom>
          <a:noFill/>
          <a:ln w="20638">
            <a:solidFill>
              <a:srgbClr val="000000"/>
            </a:solidFill>
            <a:round/>
            <a:headEnd/>
            <a:tailEnd/>
          </a:ln>
        </p:spPr>
        <p:txBody>
          <a:bodyPr/>
          <a:lstStyle/>
          <a:p>
            <a:endParaRPr lang="en-US" sz="1400">
              <a:latin typeface="Arial" panose="020B0604020202020204" pitchFamily="34" charset="0"/>
              <a:cs typeface="Arial" panose="020B0604020202020204" pitchFamily="34" charset="0"/>
            </a:endParaRPr>
          </a:p>
        </p:txBody>
      </p:sp>
      <p:sp>
        <p:nvSpPr>
          <p:cNvPr id="47" name="Line 33"/>
          <p:cNvSpPr>
            <a:spLocks noChangeShapeType="1"/>
          </p:cNvSpPr>
          <p:nvPr/>
        </p:nvSpPr>
        <p:spPr bwMode="auto">
          <a:xfrm>
            <a:off x="2201351" y="3263075"/>
            <a:ext cx="1191" cy="1316832"/>
          </a:xfrm>
          <a:prstGeom prst="line">
            <a:avLst/>
          </a:prstGeom>
          <a:noFill/>
          <a:ln w="20638">
            <a:solidFill>
              <a:srgbClr val="000000"/>
            </a:solidFill>
            <a:round/>
            <a:headEnd/>
            <a:tailEnd/>
          </a:ln>
        </p:spPr>
        <p:txBody>
          <a:bodyPr/>
          <a:lstStyle/>
          <a:p>
            <a:endParaRPr lang="en-US" sz="1400">
              <a:latin typeface="Arial" panose="020B0604020202020204" pitchFamily="34" charset="0"/>
              <a:cs typeface="Arial" panose="020B0604020202020204" pitchFamily="34" charset="0"/>
            </a:endParaRPr>
          </a:p>
        </p:txBody>
      </p:sp>
      <p:sp>
        <p:nvSpPr>
          <p:cNvPr id="48" name="Line 34"/>
          <p:cNvSpPr>
            <a:spLocks noChangeShapeType="1"/>
          </p:cNvSpPr>
          <p:nvPr/>
        </p:nvSpPr>
        <p:spPr bwMode="auto">
          <a:xfrm>
            <a:off x="2830001" y="3148775"/>
            <a:ext cx="4343400" cy="0"/>
          </a:xfrm>
          <a:prstGeom prst="line">
            <a:avLst/>
          </a:prstGeom>
          <a:noFill/>
          <a:ln w="12700">
            <a:solidFill>
              <a:schemeClr val="tx1"/>
            </a:solidFill>
            <a:round/>
            <a:headEnd type="triangle" w="med" len="med"/>
            <a:tailEnd type="triangle" w="med" len="med"/>
          </a:ln>
          <a:effectLst/>
        </p:spPr>
        <p:txBody>
          <a:bodyPr/>
          <a:lstStyle/>
          <a:p>
            <a:endParaRPr lang="en-US" sz="1400">
              <a:latin typeface="Arial" panose="020B0604020202020204" pitchFamily="34" charset="0"/>
              <a:cs typeface="Arial" panose="020B0604020202020204" pitchFamily="34" charset="0"/>
            </a:endParaRPr>
          </a:p>
        </p:txBody>
      </p:sp>
      <p:grpSp>
        <p:nvGrpSpPr>
          <p:cNvPr id="49" name="Group 35"/>
          <p:cNvGrpSpPr>
            <a:grpSpLocks/>
          </p:cNvGrpSpPr>
          <p:nvPr/>
        </p:nvGrpSpPr>
        <p:grpSpPr bwMode="auto">
          <a:xfrm>
            <a:off x="2887151" y="2005772"/>
            <a:ext cx="3028950" cy="475059"/>
            <a:chOff x="1632" y="864"/>
            <a:chExt cx="2544" cy="399"/>
          </a:xfrm>
        </p:grpSpPr>
        <p:sp>
          <p:nvSpPr>
            <p:cNvPr id="50" name="Line 36"/>
            <p:cNvSpPr>
              <a:spLocks noChangeShapeType="1"/>
            </p:cNvSpPr>
            <p:nvPr/>
          </p:nvSpPr>
          <p:spPr bwMode="auto">
            <a:xfrm flipV="1">
              <a:off x="2528" y="1114"/>
              <a:ext cx="3" cy="149"/>
            </a:xfrm>
            <a:prstGeom prst="line">
              <a:avLst/>
            </a:prstGeom>
            <a:noFill/>
            <a:ln w="20638">
              <a:solidFill>
                <a:srgbClr val="000000"/>
              </a:solidFill>
              <a:round/>
              <a:headEnd/>
              <a:tailEnd/>
            </a:ln>
          </p:spPr>
          <p:txBody>
            <a:bodyPr/>
            <a:lstStyle/>
            <a:p>
              <a:endParaRPr lang="en-US" sz="1400">
                <a:latin typeface="Arial" panose="020B0604020202020204" pitchFamily="34" charset="0"/>
                <a:cs typeface="Arial" panose="020B0604020202020204" pitchFamily="34" charset="0"/>
              </a:endParaRPr>
            </a:p>
          </p:txBody>
        </p:sp>
        <p:sp>
          <p:nvSpPr>
            <p:cNvPr id="51" name="Freeform 38"/>
            <p:cNvSpPr>
              <a:spLocks/>
            </p:cNvSpPr>
            <p:nvPr/>
          </p:nvSpPr>
          <p:spPr bwMode="auto">
            <a:xfrm>
              <a:off x="1660" y="1112"/>
              <a:ext cx="1570" cy="151"/>
            </a:xfrm>
            <a:custGeom>
              <a:avLst/>
              <a:gdLst/>
              <a:ahLst/>
              <a:cxnLst>
                <a:cxn ang="0">
                  <a:pos x="0" y="149"/>
                </a:cxn>
                <a:cxn ang="0">
                  <a:pos x="3" y="0"/>
                </a:cxn>
                <a:cxn ang="0">
                  <a:pos x="1570" y="0"/>
                </a:cxn>
                <a:cxn ang="0">
                  <a:pos x="1570" y="151"/>
                </a:cxn>
                <a:cxn ang="0">
                  <a:pos x="3" y="151"/>
                </a:cxn>
                <a:cxn ang="0">
                  <a:pos x="3" y="151"/>
                </a:cxn>
              </a:cxnLst>
              <a:rect l="0" t="0" r="r" b="b"/>
              <a:pathLst>
                <a:path w="1570" h="151">
                  <a:moveTo>
                    <a:pt x="0" y="149"/>
                  </a:moveTo>
                  <a:lnTo>
                    <a:pt x="3" y="0"/>
                  </a:lnTo>
                  <a:lnTo>
                    <a:pt x="1570" y="0"/>
                  </a:lnTo>
                  <a:lnTo>
                    <a:pt x="1570" y="151"/>
                  </a:lnTo>
                  <a:lnTo>
                    <a:pt x="3" y="151"/>
                  </a:lnTo>
                  <a:lnTo>
                    <a:pt x="3" y="151"/>
                  </a:lnTo>
                </a:path>
              </a:pathLst>
            </a:custGeom>
            <a:noFill/>
            <a:ln w="20638">
              <a:solidFill>
                <a:srgbClr val="000000"/>
              </a:solidFill>
              <a:prstDash val="solid"/>
              <a:round/>
              <a:headEnd/>
              <a:tailEnd/>
            </a:ln>
          </p:spPr>
          <p:txBody>
            <a:bodyPr/>
            <a:lstStyle/>
            <a:p>
              <a:endParaRPr lang="en-US" sz="1400">
                <a:latin typeface="Arial" panose="020B0604020202020204" pitchFamily="34" charset="0"/>
                <a:cs typeface="Arial" panose="020B0604020202020204" pitchFamily="34" charset="0"/>
              </a:endParaRPr>
            </a:p>
          </p:txBody>
        </p:sp>
        <p:sp>
          <p:nvSpPr>
            <p:cNvPr id="52" name="Text Box 39"/>
            <p:cNvSpPr txBox="1">
              <a:spLocks noChangeArrowheads="1"/>
            </p:cNvSpPr>
            <p:nvPr/>
          </p:nvSpPr>
          <p:spPr bwMode="auto">
            <a:xfrm>
              <a:off x="1632" y="960"/>
              <a:ext cx="1930" cy="207"/>
            </a:xfrm>
            <a:prstGeom prst="rect">
              <a:avLst/>
            </a:prstGeom>
            <a:noFill/>
            <a:ln w="12700">
              <a:noFill/>
              <a:miter lim="800000"/>
              <a:headEnd/>
              <a:tailEnd/>
            </a:ln>
            <a:effectLst/>
          </p:spPr>
          <p:txBody>
            <a:bodyPr>
              <a:spAutoFit/>
            </a:bodyPr>
            <a:lstStyle/>
            <a:p>
              <a:r>
                <a:rPr lang="en-US" sz="1000" dirty="0">
                  <a:latin typeface="Arial" panose="020B0604020202020204" pitchFamily="34" charset="0"/>
                  <a:cs typeface="Arial" panose="020B0604020202020204" pitchFamily="34" charset="0"/>
                </a:rPr>
                <a:t>31 30  . . .    13 12  11. . . 4 . . .  0</a:t>
              </a:r>
            </a:p>
          </p:txBody>
        </p:sp>
        <p:sp>
          <p:nvSpPr>
            <p:cNvPr id="53" name="Line 40"/>
            <p:cNvSpPr>
              <a:spLocks noChangeShapeType="1"/>
            </p:cNvSpPr>
            <p:nvPr/>
          </p:nvSpPr>
          <p:spPr bwMode="auto">
            <a:xfrm flipV="1">
              <a:off x="2928" y="1104"/>
              <a:ext cx="1" cy="145"/>
            </a:xfrm>
            <a:prstGeom prst="line">
              <a:avLst/>
            </a:prstGeom>
            <a:noFill/>
            <a:ln w="20638">
              <a:solidFill>
                <a:srgbClr val="000000"/>
              </a:solidFill>
              <a:round/>
              <a:headEnd/>
              <a:tailEnd/>
            </a:ln>
          </p:spPr>
          <p:txBody>
            <a:bodyPr/>
            <a:lstStyle/>
            <a:p>
              <a:endParaRPr lang="en-US" sz="1400">
                <a:latin typeface="Arial" panose="020B0604020202020204" pitchFamily="34" charset="0"/>
                <a:cs typeface="Arial" panose="020B0604020202020204" pitchFamily="34" charset="0"/>
              </a:endParaRPr>
            </a:p>
          </p:txBody>
        </p:sp>
        <p:sp>
          <p:nvSpPr>
            <p:cNvPr id="54" name="Text Box 41"/>
            <p:cNvSpPr txBox="1">
              <a:spLocks noChangeArrowheads="1"/>
            </p:cNvSpPr>
            <p:nvPr/>
          </p:nvSpPr>
          <p:spPr bwMode="auto">
            <a:xfrm>
              <a:off x="3312" y="864"/>
              <a:ext cx="864" cy="259"/>
            </a:xfrm>
            <a:prstGeom prst="rect">
              <a:avLst/>
            </a:prstGeom>
            <a:noFill/>
            <a:ln w="12700">
              <a:noFill/>
              <a:miter lim="800000"/>
              <a:headEnd/>
              <a:tailEnd/>
            </a:ln>
            <a:effectLst/>
          </p:spPr>
          <p:txBody>
            <a:bodyPr wrap="square">
              <a:spAutoFit/>
            </a:bodyPr>
            <a:lstStyle/>
            <a:p>
              <a:r>
                <a:rPr lang="en-US" sz="1400" dirty="0">
                  <a:latin typeface="Arial" panose="020B0604020202020204" pitchFamily="34" charset="0"/>
                  <a:cs typeface="Arial" panose="020B0604020202020204" pitchFamily="34" charset="0"/>
                </a:rPr>
                <a:t>Byte offset</a:t>
              </a:r>
            </a:p>
          </p:txBody>
        </p:sp>
        <p:sp>
          <p:nvSpPr>
            <p:cNvPr id="55" name="Line 42"/>
            <p:cNvSpPr>
              <a:spLocks noChangeShapeType="1"/>
            </p:cNvSpPr>
            <p:nvPr/>
          </p:nvSpPr>
          <p:spPr bwMode="auto">
            <a:xfrm flipH="1">
              <a:off x="3168" y="1056"/>
              <a:ext cx="192" cy="144"/>
            </a:xfrm>
            <a:prstGeom prst="line">
              <a:avLst/>
            </a:prstGeom>
            <a:noFill/>
            <a:ln w="12700">
              <a:solidFill>
                <a:schemeClr val="tx1"/>
              </a:solidFill>
              <a:round/>
              <a:headEnd/>
              <a:tailEnd type="triangle" w="med" len="med"/>
            </a:ln>
            <a:effectLst/>
          </p:spPr>
          <p:txBody>
            <a:bodyPr/>
            <a:lstStyle/>
            <a:p>
              <a:endParaRPr lang="en-US" sz="1400">
                <a:latin typeface="Arial" panose="020B0604020202020204" pitchFamily="34" charset="0"/>
                <a:cs typeface="Arial" panose="020B0604020202020204" pitchFamily="34" charset="0"/>
              </a:endParaRPr>
            </a:p>
          </p:txBody>
        </p:sp>
      </p:grpSp>
      <p:grpSp>
        <p:nvGrpSpPr>
          <p:cNvPr id="56" name="Group 43"/>
          <p:cNvGrpSpPr>
            <a:grpSpLocks/>
          </p:cNvGrpSpPr>
          <p:nvPr/>
        </p:nvGrpSpPr>
        <p:grpSpPr bwMode="auto">
          <a:xfrm>
            <a:off x="2429951" y="3834574"/>
            <a:ext cx="602457" cy="1070372"/>
            <a:chOff x="1229" y="2400"/>
            <a:chExt cx="506" cy="899"/>
          </a:xfrm>
        </p:grpSpPr>
        <p:sp>
          <p:nvSpPr>
            <p:cNvPr id="57" name="Line 44"/>
            <p:cNvSpPr>
              <a:spLocks noChangeShapeType="1"/>
            </p:cNvSpPr>
            <p:nvPr/>
          </p:nvSpPr>
          <p:spPr bwMode="auto">
            <a:xfrm>
              <a:off x="1229" y="3071"/>
              <a:ext cx="196" cy="54"/>
            </a:xfrm>
            <a:prstGeom prst="line">
              <a:avLst/>
            </a:prstGeom>
            <a:noFill/>
            <a:ln w="20638">
              <a:solidFill>
                <a:srgbClr val="000000"/>
              </a:solidFill>
              <a:round/>
              <a:headEnd/>
              <a:tailEnd/>
            </a:ln>
          </p:spPr>
          <p:txBody>
            <a:bodyPr/>
            <a:lstStyle/>
            <a:p>
              <a:endParaRPr lang="en-US" sz="1400">
                <a:latin typeface="Arial" panose="020B0604020202020204" pitchFamily="34" charset="0"/>
                <a:cs typeface="Arial" panose="020B0604020202020204" pitchFamily="34" charset="0"/>
              </a:endParaRPr>
            </a:p>
          </p:txBody>
        </p:sp>
        <p:sp>
          <p:nvSpPr>
            <p:cNvPr id="58" name="Text Box 45"/>
            <p:cNvSpPr txBox="1">
              <a:spLocks noChangeArrowheads="1"/>
            </p:cNvSpPr>
            <p:nvPr/>
          </p:nvSpPr>
          <p:spPr bwMode="auto">
            <a:xfrm>
              <a:off x="1413" y="3040"/>
              <a:ext cx="322" cy="259"/>
            </a:xfrm>
            <a:prstGeom prst="rect">
              <a:avLst/>
            </a:prstGeom>
            <a:noFill/>
            <a:ln w="12700">
              <a:noFill/>
              <a:miter lim="800000"/>
              <a:headEnd/>
              <a:tailEnd/>
            </a:ln>
            <a:effectLst/>
          </p:spPr>
          <p:txBody>
            <a:bodyPr wrap="none">
              <a:spAutoFit/>
            </a:bodyPr>
            <a:lstStyle/>
            <a:p>
              <a:r>
                <a:rPr lang="en-US" sz="1400" dirty="0">
                  <a:latin typeface="Arial" panose="020B0604020202020204" pitchFamily="34" charset="0"/>
                  <a:cs typeface="Arial" panose="020B0604020202020204" pitchFamily="34" charset="0"/>
                </a:rPr>
                <a:t>20</a:t>
              </a:r>
            </a:p>
          </p:txBody>
        </p:sp>
        <p:sp>
          <p:nvSpPr>
            <p:cNvPr id="59" name="Line 46"/>
            <p:cNvSpPr>
              <a:spLocks noChangeShapeType="1"/>
            </p:cNvSpPr>
            <p:nvPr/>
          </p:nvSpPr>
          <p:spPr bwMode="auto">
            <a:xfrm>
              <a:off x="1296" y="2400"/>
              <a:ext cx="0" cy="864"/>
            </a:xfrm>
            <a:prstGeom prst="line">
              <a:avLst/>
            </a:prstGeom>
            <a:noFill/>
            <a:ln w="28575">
              <a:solidFill>
                <a:schemeClr val="tx1"/>
              </a:solidFill>
              <a:round/>
              <a:headEnd type="oval" w="sm" len="sm"/>
              <a:tailEnd type="triangle" w="med" len="med"/>
            </a:ln>
            <a:effectLst/>
          </p:spPr>
          <p:txBody>
            <a:bodyPr/>
            <a:lstStyle/>
            <a:p>
              <a:endParaRPr lang="en-US" sz="1400">
                <a:latin typeface="Arial" panose="020B0604020202020204" pitchFamily="34" charset="0"/>
                <a:cs typeface="Arial" panose="020B0604020202020204" pitchFamily="34" charset="0"/>
              </a:endParaRPr>
            </a:p>
          </p:txBody>
        </p:sp>
      </p:grpSp>
      <p:grpSp>
        <p:nvGrpSpPr>
          <p:cNvPr id="60" name="Group 58"/>
          <p:cNvGrpSpPr>
            <a:grpSpLocks/>
          </p:cNvGrpSpPr>
          <p:nvPr/>
        </p:nvGrpSpPr>
        <p:grpSpPr bwMode="auto">
          <a:xfrm>
            <a:off x="1172652" y="2120074"/>
            <a:ext cx="1327547" cy="3429000"/>
            <a:chOff x="192" y="960"/>
            <a:chExt cx="1115" cy="2880"/>
          </a:xfrm>
        </p:grpSpPr>
        <p:sp>
          <p:nvSpPr>
            <p:cNvPr id="61" name="Freeform 59"/>
            <p:cNvSpPr>
              <a:spLocks/>
            </p:cNvSpPr>
            <p:nvPr/>
          </p:nvSpPr>
          <p:spPr bwMode="auto">
            <a:xfrm>
              <a:off x="912" y="3552"/>
              <a:ext cx="222" cy="172"/>
            </a:xfrm>
            <a:custGeom>
              <a:avLst/>
              <a:gdLst/>
              <a:ahLst/>
              <a:cxnLst>
                <a:cxn ang="0">
                  <a:pos x="0" y="101"/>
                </a:cxn>
                <a:cxn ang="0">
                  <a:pos x="3" y="114"/>
                </a:cxn>
                <a:cxn ang="0">
                  <a:pos x="7" y="125"/>
                </a:cxn>
                <a:cxn ang="0">
                  <a:pos x="13" y="134"/>
                </a:cxn>
                <a:cxn ang="0">
                  <a:pos x="23" y="143"/>
                </a:cxn>
                <a:cxn ang="0">
                  <a:pos x="33" y="152"/>
                </a:cxn>
                <a:cxn ang="0">
                  <a:pos x="47" y="158"/>
                </a:cxn>
                <a:cxn ang="0">
                  <a:pos x="60" y="165"/>
                </a:cxn>
                <a:cxn ang="0">
                  <a:pos x="77" y="169"/>
                </a:cxn>
                <a:cxn ang="0">
                  <a:pos x="94" y="172"/>
                </a:cxn>
                <a:cxn ang="0">
                  <a:pos x="111" y="172"/>
                </a:cxn>
                <a:cxn ang="0">
                  <a:pos x="131" y="172"/>
                </a:cxn>
                <a:cxn ang="0">
                  <a:pos x="148" y="169"/>
                </a:cxn>
                <a:cxn ang="0">
                  <a:pos x="161" y="165"/>
                </a:cxn>
                <a:cxn ang="0">
                  <a:pos x="178" y="158"/>
                </a:cxn>
                <a:cxn ang="0">
                  <a:pos x="188" y="152"/>
                </a:cxn>
                <a:cxn ang="0">
                  <a:pos x="202" y="143"/>
                </a:cxn>
                <a:cxn ang="0">
                  <a:pos x="208" y="134"/>
                </a:cxn>
                <a:cxn ang="0">
                  <a:pos x="215" y="125"/>
                </a:cxn>
                <a:cxn ang="0">
                  <a:pos x="222" y="114"/>
                </a:cxn>
                <a:cxn ang="0">
                  <a:pos x="222" y="104"/>
                </a:cxn>
                <a:cxn ang="0">
                  <a:pos x="222" y="0"/>
                </a:cxn>
                <a:cxn ang="0">
                  <a:pos x="3" y="0"/>
                </a:cxn>
                <a:cxn ang="0">
                  <a:pos x="3" y="104"/>
                </a:cxn>
                <a:cxn ang="0">
                  <a:pos x="3" y="104"/>
                </a:cxn>
              </a:cxnLst>
              <a:rect l="0" t="0" r="r" b="b"/>
              <a:pathLst>
                <a:path w="222" h="172">
                  <a:moveTo>
                    <a:pt x="0" y="101"/>
                  </a:moveTo>
                  <a:lnTo>
                    <a:pt x="3" y="114"/>
                  </a:lnTo>
                  <a:lnTo>
                    <a:pt x="7" y="125"/>
                  </a:lnTo>
                  <a:lnTo>
                    <a:pt x="13" y="134"/>
                  </a:lnTo>
                  <a:lnTo>
                    <a:pt x="23" y="143"/>
                  </a:lnTo>
                  <a:lnTo>
                    <a:pt x="33" y="152"/>
                  </a:lnTo>
                  <a:lnTo>
                    <a:pt x="47" y="158"/>
                  </a:lnTo>
                  <a:lnTo>
                    <a:pt x="60" y="165"/>
                  </a:lnTo>
                  <a:lnTo>
                    <a:pt x="77" y="169"/>
                  </a:lnTo>
                  <a:lnTo>
                    <a:pt x="94" y="172"/>
                  </a:lnTo>
                  <a:lnTo>
                    <a:pt x="111" y="172"/>
                  </a:lnTo>
                  <a:lnTo>
                    <a:pt x="131" y="172"/>
                  </a:lnTo>
                  <a:lnTo>
                    <a:pt x="148" y="169"/>
                  </a:lnTo>
                  <a:lnTo>
                    <a:pt x="161" y="165"/>
                  </a:lnTo>
                  <a:lnTo>
                    <a:pt x="178" y="158"/>
                  </a:lnTo>
                  <a:lnTo>
                    <a:pt x="188" y="152"/>
                  </a:lnTo>
                  <a:lnTo>
                    <a:pt x="202" y="143"/>
                  </a:lnTo>
                  <a:lnTo>
                    <a:pt x="208" y="134"/>
                  </a:lnTo>
                  <a:lnTo>
                    <a:pt x="215" y="125"/>
                  </a:lnTo>
                  <a:lnTo>
                    <a:pt x="222" y="114"/>
                  </a:lnTo>
                  <a:lnTo>
                    <a:pt x="222" y="104"/>
                  </a:lnTo>
                  <a:lnTo>
                    <a:pt x="222" y="0"/>
                  </a:lnTo>
                  <a:lnTo>
                    <a:pt x="3" y="0"/>
                  </a:lnTo>
                  <a:lnTo>
                    <a:pt x="3" y="104"/>
                  </a:lnTo>
                  <a:lnTo>
                    <a:pt x="3" y="104"/>
                  </a:lnTo>
                </a:path>
              </a:pathLst>
            </a:custGeom>
            <a:noFill/>
            <a:ln w="20638">
              <a:solidFill>
                <a:srgbClr val="000000"/>
              </a:solidFill>
              <a:prstDash val="solid"/>
              <a:round/>
              <a:headEnd/>
              <a:tailEnd/>
            </a:ln>
          </p:spPr>
          <p:txBody>
            <a:bodyPr/>
            <a:lstStyle/>
            <a:p>
              <a:endParaRPr lang="en-US" sz="1400">
                <a:latin typeface="Arial" panose="020B0604020202020204" pitchFamily="34" charset="0"/>
                <a:cs typeface="Arial" panose="020B0604020202020204" pitchFamily="34" charset="0"/>
              </a:endParaRPr>
            </a:p>
          </p:txBody>
        </p:sp>
        <p:sp>
          <p:nvSpPr>
            <p:cNvPr id="62" name="Line 60"/>
            <p:cNvSpPr>
              <a:spLocks noChangeShapeType="1"/>
            </p:cNvSpPr>
            <p:nvPr/>
          </p:nvSpPr>
          <p:spPr bwMode="auto">
            <a:xfrm>
              <a:off x="1004" y="2391"/>
              <a:ext cx="4" cy="1161"/>
            </a:xfrm>
            <a:prstGeom prst="line">
              <a:avLst/>
            </a:prstGeom>
            <a:noFill/>
            <a:ln w="20701">
              <a:solidFill>
                <a:srgbClr val="000000"/>
              </a:solidFill>
              <a:round/>
              <a:headEnd type="oval" w="sm" len="sm"/>
              <a:tailEnd/>
            </a:ln>
          </p:spPr>
          <p:txBody>
            <a:bodyPr/>
            <a:lstStyle/>
            <a:p>
              <a:endParaRPr lang="en-US" sz="1400">
                <a:latin typeface="Arial" panose="020B0604020202020204" pitchFamily="34" charset="0"/>
                <a:cs typeface="Arial" panose="020B0604020202020204" pitchFamily="34" charset="0"/>
              </a:endParaRPr>
            </a:p>
          </p:txBody>
        </p:sp>
        <p:sp>
          <p:nvSpPr>
            <p:cNvPr id="63" name="Freeform 61"/>
            <p:cNvSpPr>
              <a:spLocks/>
            </p:cNvSpPr>
            <p:nvPr/>
          </p:nvSpPr>
          <p:spPr bwMode="auto">
            <a:xfrm>
              <a:off x="1055" y="3405"/>
              <a:ext cx="252" cy="136"/>
            </a:xfrm>
            <a:custGeom>
              <a:avLst/>
              <a:gdLst/>
              <a:ahLst/>
              <a:cxnLst>
                <a:cxn ang="0">
                  <a:pos x="248" y="0"/>
                </a:cxn>
                <a:cxn ang="0">
                  <a:pos x="252" y="68"/>
                </a:cxn>
                <a:cxn ang="0">
                  <a:pos x="0" y="68"/>
                </a:cxn>
                <a:cxn ang="0">
                  <a:pos x="0" y="136"/>
                </a:cxn>
              </a:cxnLst>
              <a:rect l="0" t="0" r="r" b="b"/>
              <a:pathLst>
                <a:path w="252" h="136">
                  <a:moveTo>
                    <a:pt x="248" y="0"/>
                  </a:moveTo>
                  <a:lnTo>
                    <a:pt x="252" y="68"/>
                  </a:lnTo>
                  <a:lnTo>
                    <a:pt x="0" y="68"/>
                  </a:lnTo>
                  <a:lnTo>
                    <a:pt x="0" y="136"/>
                  </a:lnTo>
                </a:path>
              </a:pathLst>
            </a:custGeom>
            <a:noFill/>
            <a:ln w="20638">
              <a:solidFill>
                <a:srgbClr val="000000"/>
              </a:solidFill>
              <a:prstDash val="solid"/>
              <a:round/>
              <a:headEnd/>
              <a:tailEnd/>
            </a:ln>
          </p:spPr>
          <p:txBody>
            <a:bodyPr/>
            <a:lstStyle/>
            <a:p>
              <a:endParaRPr lang="en-US" sz="1400">
                <a:latin typeface="Arial" panose="020B0604020202020204" pitchFamily="34" charset="0"/>
                <a:cs typeface="Arial" panose="020B0604020202020204" pitchFamily="34" charset="0"/>
              </a:endParaRPr>
            </a:p>
          </p:txBody>
        </p:sp>
        <p:sp>
          <p:nvSpPr>
            <p:cNvPr id="64" name="Text Box 62"/>
            <p:cNvSpPr txBox="1">
              <a:spLocks noChangeArrowheads="1"/>
            </p:cNvSpPr>
            <p:nvPr/>
          </p:nvSpPr>
          <p:spPr bwMode="auto">
            <a:xfrm>
              <a:off x="192" y="960"/>
              <a:ext cx="340" cy="259"/>
            </a:xfrm>
            <a:prstGeom prst="rect">
              <a:avLst/>
            </a:prstGeom>
            <a:noFill/>
            <a:ln w="12700">
              <a:noFill/>
              <a:miter lim="800000"/>
              <a:headEnd/>
              <a:tailEnd/>
            </a:ln>
            <a:effectLst/>
          </p:spPr>
          <p:txBody>
            <a:bodyPr wrap="none">
              <a:spAutoFit/>
            </a:bodyPr>
            <a:lstStyle/>
            <a:p>
              <a:r>
                <a:rPr lang="en-US" sz="1400">
                  <a:latin typeface="Arial" panose="020B0604020202020204" pitchFamily="34" charset="0"/>
                  <a:cs typeface="Arial" panose="020B0604020202020204" pitchFamily="34" charset="0"/>
                </a:rPr>
                <a:t>Hit</a:t>
              </a:r>
            </a:p>
          </p:txBody>
        </p:sp>
        <p:sp>
          <p:nvSpPr>
            <p:cNvPr id="65" name="Line 63"/>
            <p:cNvSpPr>
              <a:spLocks noChangeShapeType="1"/>
            </p:cNvSpPr>
            <p:nvPr/>
          </p:nvSpPr>
          <p:spPr bwMode="auto">
            <a:xfrm>
              <a:off x="1008" y="3744"/>
              <a:ext cx="0" cy="96"/>
            </a:xfrm>
            <a:prstGeom prst="line">
              <a:avLst/>
            </a:prstGeom>
            <a:noFill/>
            <a:ln w="12700">
              <a:solidFill>
                <a:schemeClr val="tx1"/>
              </a:solidFill>
              <a:round/>
              <a:headEnd/>
              <a:tailEnd/>
            </a:ln>
            <a:effectLst/>
          </p:spPr>
          <p:txBody>
            <a:bodyPr/>
            <a:lstStyle/>
            <a:p>
              <a:endParaRPr lang="en-US" sz="1400">
                <a:latin typeface="Arial" panose="020B0604020202020204" pitchFamily="34" charset="0"/>
                <a:cs typeface="Arial" panose="020B0604020202020204" pitchFamily="34" charset="0"/>
              </a:endParaRPr>
            </a:p>
          </p:txBody>
        </p:sp>
        <p:sp>
          <p:nvSpPr>
            <p:cNvPr id="66" name="Line 64"/>
            <p:cNvSpPr>
              <a:spLocks noChangeShapeType="1"/>
            </p:cNvSpPr>
            <p:nvPr/>
          </p:nvSpPr>
          <p:spPr bwMode="auto">
            <a:xfrm flipH="1">
              <a:off x="288" y="3840"/>
              <a:ext cx="720" cy="0"/>
            </a:xfrm>
            <a:prstGeom prst="line">
              <a:avLst/>
            </a:prstGeom>
            <a:noFill/>
            <a:ln w="12700">
              <a:solidFill>
                <a:schemeClr val="tx1"/>
              </a:solidFill>
              <a:round/>
              <a:headEnd/>
              <a:tailEnd/>
            </a:ln>
            <a:effectLst/>
          </p:spPr>
          <p:txBody>
            <a:bodyPr/>
            <a:lstStyle/>
            <a:p>
              <a:endParaRPr lang="en-US" sz="1400">
                <a:latin typeface="Arial" panose="020B0604020202020204" pitchFamily="34" charset="0"/>
                <a:cs typeface="Arial" panose="020B0604020202020204" pitchFamily="34" charset="0"/>
              </a:endParaRPr>
            </a:p>
          </p:txBody>
        </p:sp>
        <p:sp>
          <p:nvSpPr>
            <p:cNvPr id="67" name="Line 65"/>
            <p:cNvSpPr>
              <a:spLocks noChangeShapeType="1"/>
            </p:cNvSpPr>
            <p:nvPr/>
          </p:nvSpPr>
          <p:spPr bwMode="auto">
            <a:xfrm flipV="1">
              <a:off x="288" y="1200"/>
              <a:ext cx="0" cy="2640"/>
            </a:xfrm>
            <a:prstGeom prst="line">
              <a:avLst/>
            </a:prstGeom>
            <a:noFill/>
            <a:ln w="12700">
              <a:solidFill>
                <a:schemeClr val="tx1"/>
              </a:solidFill>
              <a:round/>
              <a:headEnd/>
              <a:tailEnd type="triangle" w="med" len="med"/>
            </a:ln>
            <a:effectLst/>
          </p:spPr>
          <p:txBody>
            <a:bodyPr/>
            <a:lstStyle/>
            <a:p>
              <a:endParaRPr lang="en-US" sz="1400">
                <a:latin typeface="Arial" panose="020B0604020202020204" pitchFamily="34" charset="0"/>
                <a:cs typeface="Arial" panose="020B0604020202020204" pitchFamily="34" charset="0"/>
              </a:endParaRPr>
            </a:p>
          </p:txBody>
        </p:sp>
      </p:grpSp>
      <p:sp>
        <p:nvSpPr>
          <p:cNvPr id="68" name="Rectangle 92"/>
          <p:cNvSpPr>
            <a:spLocks noChangeArrowheads="1"/>
          </p:cNvSpPr>
          <p:nvPr/>
        </p:nvSpPr>
        <p:spPr bwMode="auto">
          <a:xfrm>
            <a:off x="1344101" y="5536376"/>
            <a:ext cx="6057900" cy="342900"/>
          </a:xfrm>
          <a:prstGeom prst="rect">
            <a:avLst/>
          </a:prstGeom>
          <a:noFill/>
          <a:ln w="12700">
            <a:noFill/>
            <a:miter lim="800000"/>
            <a:headEnd/>
            <a:tailEnd/>
          </a:ln>
          <a:effectLst/>
        </p:spPr>
        <p:txBody>
          <a:bodyPr lIns="67866" tIns="33338" rIns="67866" bIns="33338"/>
          <a:lstStyle/>
          <a:p>
            <a:pPr marL="257175" indent="-257175" algn="ctr">
              <a:lnSpc>
                <a:spcPct val="90000"/>
              </a:lnSpc>
              <a:spcBef>
                <a:spcPct val="65000"/>
              </a:spcBef>
              <a:buClr>
                <a:schemeClr val="accent1"/>
              </a:buClr>
              <a:buSzPct val="75000"/>
            </a:pPr>
            <a:r>
              <a:rPr lang="en-US" sz="2000" i="1" dirty="0">
                <a:latin typeface="Arial" panose="020B0604020202020204" pitchFamily="34" charset="0"/>
                <a:cs typeface="Arial" panose="020B0604020202020204" pitchFamily="34" charset="0"/>
              </a:rPr>
              <a:t>What kind of locality are we taking advantage of?</a:t>
            </a:r>
          </a:p>
        </p:txBody>
      </p:sp>
      <p:grpSp>
        <p:nvGrpSpPr>
          <p:cNvPr id="69" name="Group 19"/>
          <p:cNvGrpSpPr/>
          <p:nvPr/>
        </p:nvGrpSpPr>
        <p:grpSpPr>
          <a:xfrm>
            <a:off x="3287202" y="2120074"/>
            <a:ext cx="4449365" cy="3623072"/>
            <a:chOff x="4648200" y="1540930"/>
            <a:chExt cx="5932488" cy="4830763"/>
          </a:xfrm>
        </p:grpSpPr>
        <p:sp>
          <p:nvSpPr>
            <p:cNvPr id="70" name="Text Box 7"/>
            <p:cNvSpPr txBox="1">
              <a:spLocks noChangeArrowheads="1"/>
            </p:cNvSpPr>
            <p:nvPr/>
          </p:nvSpPr>
          <p:spPr bwMode="auto">
            <a:xfrm>
              <a:off x="6934201" y="1980669"/>
              <a:ext cx="378736" cy="410369"/>
            </a:xfrm>
            <a:prstGeom prst="rect">
              <a:avLst/>
            </a:prstGeom>
            <a:noFill/>
            <a:ln w="12700">
              <a:noFill/>
              <a:miter lim="800000"/>
              <a:headEnd/>
              <a:tailEnd/>
            </a:ln>
            <a:effectLst/>
          </p:spPr>
          <p:txBody>
            <a:bodyPr wrap="none">
              <a:spAutoFit/>
            </a:bodyPr>
            <a:lstStyle/>
            <a:p>
              <a:r>
                <a:rPr lang="en-US" sz="1400" dirty="0">
                  <a:latin typeface="Arial" panose="020B0604020202020204" pitchFamily="34" charset="0"/>
                  <a:cs typeface="Arial" panose="020B0604020202020204" pitchFamily="34" charset="0"/>
                </a:rPr>
                <a:t>2</a:t>
              </a:r>
            </a:p>
          </p:txBody>
        </p:sp>
        <p:grpSp>
          <p:nvGrpSpPr>
            <p:cNvPr id="71" name="Group 66"/>
            <p:cNvGrpSpPr>
              <a:grpSpLocks/>
            </p:cNvGrpSpPr>
            <p:nvPr/>
          </p:nvGrpSpPr>
          <p:grpSpPr bwMode="auto">
            <a:xfrm>
              <a:off x="4648200" y="1540930"/>
              <a:ext cx="5932488" cy="4830763"/>
              <a:chOff x="1968" y="960"/>
              <a:chExt cx="3737" cy="3043"/>
            </a:xfrm>
          </p:grpSpPr>
          <p:sp>
            <p:nvSpPr>
              <p:cNvPr id="73" name="Line 67"/>
              <p:cNvSpPr>
                <a:spLocks noChangeShapeType="1"/>
              </p:cNvSpPr>
              <p:nvPr/>
            </p:nvSpPr>
            <p:spPr bwMode="auto">
              <a:xfrm>
                <a:off x="3888" y="3696"/>
                <a:ext cx="144" cy="96"/>
              </a:xfrm>
              <a:prstGeom prst="line">
                <a:avLst/>
              </a:prstGeom>
              <a:noFill/>
              <a:ln w="20638">
                <a:solidFill>
                  <a:srgbClr val="000000"/>
                </a:solidFill>
                <a:round/>
                <a:headEnd/>
                <a:tailEnd/>
              </a:ln>
            </p:spPr>
            <p:txBody>
              <a:bodyPr/>
              <a:lstStyle/>
              <a:p>
                <a:endParaRPr lang="en-US" sz="1400">
                  <a:latin typeface="Arial" panose="020B0604020202020204" pitchFamily="34" charset="0"/>
                  <a:cs typeface="Arial" panose="020B0604020202020204" pitchFamily="34" charset="0"/>
                </a:endParaRPr>
              </a:p>
            </p:txBody>
          </p:sp>
          <p:sp>
            <p:nvSpPr>
              <p:cNvPr id="74" name="Text Box 68"/>
              <p:cNvSpPr txBox="1">
                <a:spLocks noChangeArrowheads="1"/>
              </p:cNvSpPr>
              <p:nvPr/>
            </p:nvSpPr>
            <p:spPr bwMode="auto">
              <a:xfrm>
                <a:off x="5232" y="960"/>
                <a:ext cx="473" cy="259"/>
              </a:xfrm>
              <a:prstGeom prst="rect">
                <a:avLst/>
              </a:prstGeom>
              <a:noFill/>
              <a:ln w="12700">
                <a:noFill/>
                <a:miter lim="800000"/>
                <a:headEnd/>
                <a:tailEnd/>
              </a:ln>
              <a:effectLst/>
            </p:spPr>
            <p:txBody>
              <a:bodyPr wrap="none">
                <a:spAutoFit/>
              </a:bodyPr>
              <a:lstStyle/>
              <a:p>
                <a:r>
                  <a:rPr lang="en-US" sz="1400">
                    <a:latin typeface="Arial" panose="020B0604020202020204" pitchFamily="34" charset="0"/>
                    <a:cs typeface="Arial" panose="020B0604020202020204" pitchFamily="34" charset="0"/>
                  </a:rPr>
                  <a:t>Data</a:t>
                </a:r>
              </a:p>
            </p:txBody>
          </p:sp>
          <p:sp>
            <p:nvSpPr>
              <p:cNvPr id="75" name="Text Box 69"/>
              <p:cNvSpPr txBox="1">
                <a:spLocks noChangeArrowheads="1"/>
              </p:cNvSpPr>
              <p:nvPr/>
            </p:nvSpPr>
            <p:spPr bwMode="auto">
              <a:xfrm>
                <a:off x="3984" y="3744"/>
                <a:ext cx="322" cy="259"/>
              </a:xfrm>
              <a:prstGeom prst="rect">
                <a:avLst/>
              </a:prstGeom>
              <a:noFill/>
              <a:ln w="12700">
                <a:noFill/>
                <a:miter lim="800000"/>
                <a:headEnd/>
                <a:tailEnd/>
              </a:ln>
              <a:effectLst/>
            </p:spPr>
            <p:txBody>
              <a:bodyPr wrap="none">
                <a:spAutoFit/>
              </a:bodyPr>
              <a:lstStyle/>
              <a:p>
                <a:r>
                  <a:rPr lang="en-US" sz="1400" dirty="0">
                    <a:latin typeface="Arial" panose="020B0604020202020204" pitchFamily="34" charset="0"/>
                    <a:cs typeface="Arial" panose="020B0604020202020204" pitchFamily="34" charset="0"/>
                  </a:rPr>
                  <a:t>32</a:t>
                </a:r>
              </a:p>
            </p:txBody>
          </p:sp>
          <p:sp>
            <p:nvSpPr>
              <p:cNvPr id="76" name="Text Box 70"/>
              <p:cNvSpPr txBox="1">
                <a:spLocks noChangeArrowheads="1"/>
              </p:cNvSpPr>
              <p:nvPr/>
            </p:nvSpPr>
            <p:spPr bwMode="auto">
              <a:xfrm>
                <a:off x="3984" y="1248"/>
                <a:ext cx="1008" cy="259"/>
              </a:xfrm>
              <a:prstGeom prst="rect">
                <a:avLst/>
              </a:prstGeom>
              <a:noFill/>
              <a:ln w="12700">
                <a:noFill/>
                <a:miter lim="800000"/>
                <a:headEnd/>
                <a:tailEnd/>
              </a:ln>
              <a:effectLst/>
            </p:spPr>
            <p:txBody>
              <a:bodyPr>
                <a:spAutoFit/>
              </a:bodyPr>
              <a:lstStyle/>
              <a:p>
                <a:r>
                  <a:rPr lang="en-US" sz="1400" dirty="0">
                    <a:latin typeface="Arial" panose="020B0604020202020204" pitchFamily="34" charset="0"/>
                    <a:cs typeface="Arial" panose="020B0604020202020204" pitchFamily="34" charset="0"/>
                  </a:rPr>
                  <a:t>Word offset</a:t>
                </a:r>
              </a:p>
            </p:txBody>
          </p:sp>
          <p:sp>
            <p:nvSpPr>
              <p:cNvPr id="77" name="Line 71"/>
              <p:cNvSpPr>
                <a:spLocks noChangeShapeType="1"/>
              </p:cNvSpPr>
              <p:nvPr/>
            </p:nvSpPr>
            <p:spPr bwMode="auto">
              <a:xfrm>
                <a:off x="5424" y="1200"/>
                <a:ext cx="0" cy="2544"/>
              </a:xfrm>
              <a:prstGeom prst="line">
                <a:avLst/>
              </a:prstGeom>
              <a:noFill/>
              <a:ln w="28575">
                <a:solidFill>
                  <a:schemeClr val="tx1"/>
                </a:solidFill>
                <a:round/>
                <a:headEnd type="triangle" w="med" len="med"/>
                <a:tailEnd/>
              </a:ln>
              <a:effectLst/>
            </p:spPr>
            <p:txBody>
              <a:bodyPr/>
              <a:lstStyle/>
              <a:p>
                <a:endParaRPr lang="en-US" sz="1400">
                  <a:latin typeface="Arial" panose="020B0604020202020204" pitchFamily="34" charset="0"/>
                  <a:cs typeface="Arial" panose="020B0604020202020204" pitchFamily="34" charset="0"/>
                </a:endParaRPr>
              </a:p>
            </p:txBody>
          </p:sp>
          <p:sp>
            <p:nvSpPr>
              <p:cNvPr id="78" name="AutoShape 72"/>
              <p:cNvSpPr>
                <a:spLocks noChangeArrowheads="1"/>
              </p:cNvSpPr>
              <p:nvPr/>
            </p:nvSpPr>
            <p:spPr bwMode="auto">
              <a:xfrm>
                <a:off x="2832" y="3456"/>
                <a:ext cx="1008"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sz="1400">
                  <a:latin typeface="Arial" panose="020B0604020202020204" pitchFamily="34" charset="0"/>
                  <a:cs typeface="Arial" panose="020B0604020202020204" pitchFamily="34" charset="0"/>
                </a:endParaRPr>
              </a:p>
            </p:txBody>
          </p:sp>
          <p:sp>
            <p:nvSpPr>
              <p:cNvPr id="79" name="Line 73"/>
              <p:cNvSpPr>
                <a:spLocks noChangeShapeType="1"/>
              </p:cNvSpPr>
              <p:nvPr/>
            </p:nvSpPr>
            <p:spPr bwMode="auto">
              <a:xfrm>
                <a:off x="1968" y="2400"/>
                <a:ext cx="0" cy="864"/>
              </a:xfrm>
              <a:prstGeom prst="line">
                <a:avLst/>
              </a:prstGeom>
              <a:noFill/>
              <a:ln w="28575">
                <a:solidFill>
                  <a:schemeClr val="tx1"/>
                </a:solidFill>
                <a:round/>
                <a:headEnd type="oval" w="sm" len="sm"/>
                <a:tailEnd/>
              </a:ln>
              <a:effectLst/>
            </p:spPr>
            <p:txBody>
              <a:bodyPr/>
              <a:lstStyle/>
              <a:p>
                <a:endParaRPr lang="en-US" sz="1400">
                  <a:latin typeface="Arial" panose="020B0604020202020204" pitchFamily="34" charset="0"/>
                  <a:cs typeface="Arial" panose="020B0604020202020204" pitchFamily="34" charset="0"/>
                </a:endParaRPr>
              </a:p>
            </p:txBody>
          </p:sp>
          <p:sp>
            <p:nvSpPr>
              <p:cNvPr id="80" name="Line 74"/>
              <p:cNvSpPr>
                <a:spLocks noChangeShapeType="1"/>
              </p:cNvSpPr>
              <p:nvPr/>
            </p:nvSpPr>
            <p:spPr bwMode="auto">
              <a:xfrm>
                <a:off x="2928" y="2400"/>
                <a:ext cx="0" cy="768"/>
              </a:xfrm>
              <a:prstGeom prst="line">
                <a:avLst/>
              </a:prstGeom>
              <a:noFill/>
              <a:ln w="28575">
                <a:solidFill>
                  <a:schemeClr val="tx1"/>
                </a:solidFill>
                <a:round/>
                <a:headEnd type="oval" w="sm" len="sm"/>
                <a:tailEnd/>
              </a:ln>
              <a:effectLst/>
            </p:spPr>
            <p:txBody>
              <a:bodyPr/>
              <a:lstStyle/>
              <a:p>
                <a:endParaRPr lang="en-US" sz="1400">
                  <a:latin typeface="Arial" panose="020B0604020202020204" pitchFamily="34" charset="0"/>
                  <a:cs typeface="Arial" panose="020B0604020202020204" pitchFamily="34" charset="0"/>
                </a:endParaRPr>
              </a:p>
            </p:txBody>
          </p:sp>
          <p:sp>
            <p:nvSpPr>
              <p:cNvPr id="81" name="Line 75"/>
              <p:cNvSpPr>
                <a:spLocks noChangeShapeType="1"/>
              </p:cNvSpPr>
              <p:nvPr/>
            </p:nvSpPr>
            <p:spPr bwMode="auto">
              <a:xfrm>
                <a:off x="3840" y="2400"/>
                <a:ext cx="0" cy="768"/>
              </a:xfrm>
              <a:prstGeom prst="line">
                <a:avLst/>
              </a:prstGeom>
              <a:noFill/>
              <a:ln w="28575">
                <a:solidFill>
                  <a:schemeClr val="tx1"/>
                </a:solidFill>
                <a:round/>
                <a:headEnd type="oval" w="sm" len="sm"/>
                <a:tailEnd/>
              </a:ln>
              <a:effectLst/>
            </p:spPr>
            <p:txBody>
              <a:bodyPr/>
              <a:lstStyle/>
              <a:p>
                <a:endParaRPr lang="en-US" sz="1400">
                  <a:latin typeface="Arial" panose="020B0604020202020204" pitchFamily="34" charset="0"/>
                  <a:cs typeface="Arial" panose="020B0604020202020204" pitchFamily="34" charset="0"/>
                </a:endParaRPr>
              </a:p>
            </p:txBody>
          </p:sp>
          <p:sp>
            <p:nvSpPr>
              <p:cNvPr id="82" name="Line 76"/>
              <p:cNvSpPr>
                <a:spLocks noChangeShapeType="1"/>
              </p:cNvSpPr>
              <p:nvPr/>
            </p:nvSpPr>
            <p:spPr bwMode="auto">
              <a:xfrm>
                <a:off x="4752" y="2400"/>
                <a:ext cx="0" cy="864"/>
              </a:xfrm>
              <a:prstGeom prst="line">
                <a:avLst/>
              </a:prstGeom>
              <a:noFill/>
              <a:ln w="28575">
                <a:solidFill>
                  <a:schemeClr val="tx1"/>
                </a:solidFill>
                <a:round/>
                <a:headEnd type="oval" w="sm" len="sm"/>
                <a:tailEnd/>
              </a:ln>
              <a:effectLst/>
            </p:spPr>
            <p:txBody>
              <a:bodyPr/>
              <a:lstStyle/>
              <a:p>
                <a:endParaRPr lang="en-US" sz="1400">
                  <a:latin typeface="Arial" panose="020B0604020202020204" pitchFamily="34" charset="0"/>
                  <a:cs typeface="Arial" panose="020B0604020202020204" pitchFamily="34" charset="0"/>
                </a:endParaRPr>
              </a:p>
            </p:txBody>
          </p:sp>
          <p:sp>
            <p:nvSpPr>
              <p:cNvPr id="83" name="Line 77"/>
              <p:cNvSpPr>
                <a:spLocks noChangeShapeType="1"/>
              </p:cNvSpPr>
              <p:nvPr/>
            </p:nvSpPr>
            <p:spPr bwMode="auto">
              <a:xfrm>
                <a:off x="1968" y="3264"/>
                <a:ext cx="1056" cy="0"/>
              </a:xfrm>
              <a:prstGeom prst="line">
                <a:avLst/>
              </a:prstGeom>
              <a:noFill/>
              <a:ln w="28575">
                <a:solidFill>
                  <a:schemeClr val="tx1"/>
                </a:solidFill>
                <a:round/>
                <a:headEnd/>
                <a:tailEnd/>
              </a:ln>
              <a:effectLst/>
            </p:spPr>
            <p:txBody>
              <a:bodyPr/>
              <a:lstStyle/>
              <a:p>
                <a:endParaRPr lang="en-US" sz="1400">
                  <a:latin typeface="Arial" panose="020B0604020202020204" pitchFamily="34" charset="0"/>
                  <a:cs typeface="Arial" panose="020B0604020202020204" pitchFamily="34" charset="0"/>
                </a:endParaRPr>
              </a:p>
            </p:txBody>
          </p:sp>
          <p:sp>
            <p:nvSpPr>
              <p:cNvPr id="84" name="Line 78"/>
              <p:cNvSpPr>
                <a:spLocks noChangeShapeType="1"/>
              </p:cNvSpPr>
              <p:nvPr/>
            </p:nvSpPr>
            <p:spPr bwMode="auto">
              <a:xfrm>
                <a:off x="3744" y="3264"/>
                <a:ext cx="1008" cy="0"/>
              </a:xfrm>
              <a:prstGeom prst="line">
                <a:avLst/>
              </a:prstGeom>
              <a:noFill/>
              <a:ln w="28575">
                <a:solidFill>
                  <a:schemeClr val="tx1"/>
                </a:solidFill>
                <a:round/>
                <a:headEnd/>
                <a:tailEnd/>
              </a:ln>
              <a:effectLst/>
            </p:spPr>
            <p:txBody>
              <a:bodyPr/>
              <a:lstStyle/>
              <a:p>
                <a:endParaRPr lang="en-US" sz="1400">
                  <a:latin typeface="Arial" panose="020B0604020202020204" pitchFamily="34" charset="0"/>
                  <a:cs typeface="Arial" panose="020B0604020202020204" pitchFamily="34" charset="0"/>
                </a:endParaRPr>
              </a:p>
            </p:txBody>
          </p:sp>
          <p:sp>
            <p:nvSpPr>
              <p:cNvPr id="85" name="Line 79"/>
              <p:cNvSpPr>
                <a:spLocks noChangeShapeType="1"/>
              </p:cNvSpPr>
              <p:nvPr/>
            </p:nvSpPr>
            <p:spPr bwMode="auto">
              <a:xfrm>
                <a:off x="3504" y="3168"/>
                <a:ext cx="336" cy="0"/>
              </a:xfrm>
              <a:prstGeom prst="line">
                <a:avLst/>
              </a:prstGeom>
              <a:noFill/>
              <a:ln w="28575">
                <a:solidFill>
                  <a:schemeClr val="tx1"/>
                </a:solidFill>
                <a:round/>
                <a:headEnd/>
                <a:tailEnd/>
              </a:ln>
              <a:effectLst/>
            </p:spPr>
            <p:txBody>
              <a:bodyPr/>
              <a:lstStyle/>
              <a:p>
                <a:endParaRPr lang="en-US" sz="1400">
                  <a:latin typeface="Arial" panose="020B0604020202020204" pitchFamily="34" charset="0"/>
                  <a:cs typeface="Arial" panose="020B0604020202020204" pitchFamily="34" charset="0"/>
                </a:endParaRPr>
              </a:p>
            </p:txBody>
          </p:sp>
          <p:sp>
            <p:nvSpPr>
              <p:cNvPr id="86" name="Line 80"/>
              <p:cNvSpPr>
                <a:spLocks noChangeShapeType="1"/>
              </p:cNvSpPr>
              <p:nvPr/>
            </p:nvSpPr>
            <p:spPr bwMode="auto">
              <a:xfrm>
                <a:off x="2928" y="3168"/>
                <a:ext cx="336" cy="0"/>
              </a:xfrm>
              <a:prstGeom prst="line">
                <a:avLst/>
              </a:prstGeom>
              <a:noFill/>
              <a:ln w="28575">
                <a:solidFill>
                  <a:schemeClr val="tx1"/>
                </a:solidFill>
                <a:round/>
                <a:headEnd/>
                <a:tailEnd/>
              </a:ln>
              <a:effectLst/>
            </p:spPr>
            <p:txBody>
              <a:bodyPr/>
              <a:lstStyle/>
              <a:p>
                <a:endParaRPr lang="en-US" sz="1400">
                  <a:latin typeface="Arial" panose="020B0604020202020204" pitchFamily="34" charset="0"/>
                  <a:cs typeface="Arial" panose="020B0604020202020204" pitchFamily="34" charset="0"/>
                </a:endParaRPr>
              </a:p>
            </p:txBody>
          </p:sp>
          <p:sp>
            <p:nvSpPr>
              <p:cNvPr id="87" name="Line 81"/>
              <p:cNvSpPr>
                <a:spLocks noChangeShapeType="1"/>
              </p:cNvSpPr>
              <p:nvPr/>
            </p:nvSpPr>
            <p:spPr bwMode="auto">
              <a:xfrm>
                <a:off x="3264" y="3168"/>
                <a:ext cx="0" cy="288"/>
              </a:xfrm>
              <a:prstGeom prst="line">
                <a:avLst/>
              </a:prstGeom>
              <a:noFill/>
              <a:ln w="28575">
                <a:solidFill>
                  <a:schemeClr val="tx1"/>
                </a:solidFill>
                <a:round/>
                <a:headEnd/>
                <a:tailEnd type="triangle" w="med" len="med"/>
              </a:ln>
              <a:effectLst/>
            </p:spPr>
            <p:txBody>
              <a:bodyPr/>
              <a:lstStyle/>
              <a:p>
                <a:endParaRPr lang="en-US" sz="1400">
                  <a:latin typeface="Arial" panose="020B0604020202020204" pitchFamily="34" charset="0"/>
                  <a:cs typeface="Arial" panose="020B0604020202020204" pitchFamily="34" charset="0"/>
                </a:endParaRPr>
              </a:p>
            </p:txBody>
          </p:sp>
          <p:sp>
            <p:nvSpPr>
              <p:cNvPr id="88" name="Line 82"/>
              <p:cNvSpPr>
                <a:spLocks noChangeShapeType="1"/>
              </p:cNvSpPr>
              <p:nvPr/>
            </p:nvSpPr>
            <p:spPr bwMode="auto">
              <a:xfrm>
                <a:off x="3504" y="3168"/>
                <a:ext cx="0" cy="288"/>
              </a:xfrm>
              <a:prstGeom prst="line">
                <a:avLst/>
              </a:prstGeom>
              <a:noFill/>
              <a:ln w="28575">
                <a:solidFill>
                  <a:schemeClr val="tx1"/>
                </a:solidFill>
                <a:round/>
                <a:headEnd/>
                <a:tailEnd type="triangle" w="med" len="med"/>
              </a:ln>
              <a:effectLst/>
            </p:spPr>
            <p:txBody>
              <a:bodyPr/>
              <a:lstStyle/>
              <a:p>
                <a:endParaRPr lang="en-US" sz="1400">
                  <a:latin typeface="Arial" panose="020B0604020202020204" pitchFamily="34" charset="0"/>
                  <a:cs typeface="Arial" panose="020B0604020202020204" pitchFamily="34" charset="0"/>
                </a:endParaRPr>
              </a:p>
            </p:txBody>
          </p:sp>
          <p:sp>
            <p:nvSpPr>
              <p:cNvPr id="89" name="Line 83"/>
              <p:cNvSpPr>
                <a:spLocks noChangeShapeType="1"/>
              </p:cNvSpPr>
              <p:nvPr/>
            </p:nvSpPr>
            <p:spPr bwMode="auto">
              <a:xfrm>
                <a:off x="3744" y="3264"/>
                <a:ext cx="0" cy="192"/>
              </a:xfrm>
              <a:prstGeom prst="line">
                <a:avLst/>
              </a:prstGeom>
              <a:noFill/>
              <a:ln w="28575">
                <a:solidFill>
                  <a:schemeClr val="tx1"/>
                </a:solidFill>
                <a:round/>
                <a:headEnd/>
                <a:tailEnd type="triangle" w="med" len="med"/>
              </a:ln>
              <a:effectLst/>
            </p:spPr>
            <p:txBody>
              <a:bodyPr/>
              <a:lstStyle/>
              <a:p>
                <a:endParaRPr lang="en-US" sz="1400">
                  <a:latin typeface="Arial" panose="020B0604020202020204" pitchFamily="34" charset="0"/>
                  <a:cs typeface="Arial" panose="020B0604020202020204" pitchFamily="34" charset="0"/>
                </a:endParaRPr>
              </a:p>
            </p:txBody>
          </p:sp>
          <p:sp>
            <p:nvSpPr>
              <p:cNvPr id="90" name="Line 84"/>
              <p:cNvSpPr>
                <a:spLocks noChangeShapeType="1"/>
              </p:cNvSpPr>
              <p:nvPr/>
            </p:nvSpPr>
            <p:spPr bwMode="auto">
              <a:xfrm>
                <a:off x="3024" y="3264"/>
                <a:ext cx="0" cy="192"/>
              </a:xfrm>
              <a:prstGeom prst="line">
                <a:avLst/>
              </a:prstGeom>
              <a:noFill/>
              <a:ln w="28575">
                <a:solidFill>
                  <a:schemeClr val="tx1"/>
                </a:solidFill>
                <a:round/>
                <a:headEnd/>
                <a:tailEnd type="triangle" w="med" len="med"/>
              </a:ln>
              <a:effectLst/>
            </p:spPr>
            <p:txBody>
              <a:bodyPr/>
              <a:lstStyle/>
              <a:p>
                <a:endParaRPr lang="en-US" sz="1400">
                  <a:latin typeface="Arial" panose="020B0604020202020204" pitchFamily="34" charset="0"/>
                  <a:cs typeface="Arial" panose="020B0604020202020204" pitchFamily="34" charset="0"/>
                </a:endParaRPr>
              </a:p>
            </p:txBody>
          </p:sp>
          <p:sp>
            <p:nvSpPr>
              <p:cNvPr id="91" name="Line 85"/>
              <p:cNvSpPr>
                <a:spLocks noChangeShapeType="1"/>
              </p:cNvSpPr>
              <p:nvPr/>
            </p:nvSpPr>
            <p:spPr bwMode="auto">
              <a:xfrm>
                <a:off x="3024" y="1248"/>
                <a:ext cx="0" cy="192"/>
              </a:xfrm>
              <a:prstGeom prst="line">
                <a:avLst/>
              </a:prstGeom>
              <a:noFill/>
              <a:ln w="12700">
                <a:solidFill>
                  <a:schemeClr val="tx1"/>
                </a:solidFill>
                <a:round/>
                <a:headEnd/>
                <a:tailEnd/>
              </a:ln>
              <a:effectLst/>
            </p:spPr>
            <p:txBody>
              <a:bodyPr/>
              <a:lstStyle/>
              <a:p>
                <a:endParaRPr lang="en-US" sz="1400">
                  <a:latin typeface="Arial" panose="020B0604020202020204" pitchFamily="34" charset="0"/>
                  <a:cs typeface="Arial" panose="020B0604020202020204" pitchFamily="34" charset="0"/>
                </a:endParaRPr>
              </a:p>
            </p:txBody>
          </p:sp>
          <p:sp>
            <p:nvSpPr>
              <p:cNvPr id="92" name="Line 86"/>
              <p:cNvSpPr>
                <a:spLocks noChangeShapeType="1"/>
              </p:cNvSpPr>
              <p:nvPr/>
            </p:nvSpPr>
            <p:spPr bwMode="auto">
              <a:xfrm>
                <a:off x="3024" y="1440"/>
                <a:ext cx="2304" cy="0"/>
              </a:xfrm>
              <a:prstGeom prst="line">
                <a:avLst/>
              </a:prstGeom>
              <a:noFill/>
              <a:ln w="12700">
                <a:solidFill>
                  <a:schemeClr val="tx1"/>
                </a:solidFill>
                <a:round/>
                <a:headEnd/>
                <a:tailEnd/>
              </a:ln>
              <a:effectLst/>
            </p:spPr>
            <p:txBody>
              <a:bodyPr/>
              <a:lstStyle/>
              <a:p>
                <a:endParaRPr lang="en-US" sz="1400">
                  <a:latin typeface="Arial" panose="020B0604020202020204" pitchFamily="34" charset="0"/>
                  <a:cs typeface="Arial" panose="020B0604020202020204" pitchFamily="34" charset="0"/>
                </a:endParaRPr>
              </a:p>
            </p:txBody>
          </p:sp>
          <p:sp>
            <p:nvSpPr>
              <p:cNvPr id="93" name="Line 87"/>
              <p:cNvSpPr>
                <a:spLocks noChangeShapeType="1"/>
              </p:cNvSpPr>
              <p:nvPr/>
            </p:nvSpPr>
            <p:spPr bwMode="auto">
              <a:xfrm>
                <a:off x="5328" y="1440"/>
                <a:ext cx="0" cy="2112"/>
              </a:xfrm>
              <a:prstGeom prst="line">
                <a:avLst/>
              </a:prstGeom>
              <a:noFill/>
              <a:ln w="12700">
                <a:solidFill>
                  <a:schemeClr val="tx1"/>
                </a:solidFill>
                <a:round/>
                <a:headEnd/>
                <a:tailEnd/>
              </a:ln>
              <a:effectLst/>
            </p:spPr>
            <p:txBody>
              <a:bodyPr/>
              <a:lstStyle/>
              <a:p>
                <a:endParaRPr lang="en-US" sz="1400">
                  <a:latin typeface="Arial" panose="020B0604020202020204" pitchFamily="34" charset="0"/>
                  <a:cs typeface="Arial" panose="020B0604020202020204" pitchFamily="34" charset="0"/>
                </a:endParaRPr>
              </a:p>
            </p:txBody>
          </p:sp>
          <p:sp>
            <p:nvSpPr>
              <p:cNvPr id="94" name="Line 88"/>
              <p:cNvSpPr>
                <a:spLocks noChangeShapeType="1"/>
              </p:cNvSpPr>
              <p:nvPr/>
            </p:nvSpPr>
            <p:spPr bwMode="auto">
              <a:xfrm flipH="1">
                <a:off x="3696" y="3552"/>
                <a:ext cx="1632" cy="0"/>
              </a:xfrm>
              <a:prstGeom prst="line">
                <a:avLst/>
              </a:prstGeom>
              <a:noFill/>
              <a:ln w="12700">
                <a:solidFill>
                  <a:schemeClr val="tx1"/>
                </a:solidFill>
                <a:round/>
                <a:headEnd/>
                <a:tailEnd type="triangle" w="med" len="med"/>
              </a:ln>
              <a:effectLst/>
            </p:spPr>
            <p:txBody>
              <a:bodyPr/>
              <a:lstStyle/>
              <a:p>
                <a:endParaRPr lang="en-US" sz="1400">
                  <a:latin typeface="Arial" panose="020B0604020202020204" pitchFamily="34" charset="0"/>
                  <a:cs typeface="Arial" panose="020B0604020202020204" pitchFamily="34" charset="0"/>
                </a:endParaRPr>
              </a:p>
            </p:txBody>
          </p:sp>
          <p:sp>
            <p:nvSpPr>
              <p:cNvPr id="95" name="Line 89"/>
              <p:cNvSpPr>
                <a:spLocks noChangeShapeType="1"/>
              </p:cNvSpPr>
              <p:nvPr/>
            </p:nvSpPr>
            <p:spPr bwMode="auto">
              <a:xfrm>
                <a:off x="3360" y="3600"/>
                <a:ext cx="0" cy="144"/>
              </a:xfrm>
              <a:prstGeom prst="line">
                <a:avLst/>
              </a:prstGeom>
              <a:noFill/>
              <a:ln w="28575">
                <a:solidFill>
                  <a:schemeClr val="tx1"/>
                </a:solidFill>
                <a:round/>
                <a:headEnd/>
                <a:tailEnd/>
              </a:ln>
              <a:effectLst/>
            </p:spPr>
            <p:txBody>
              <a:bodyPr/>
              <a:lstStyle/>
              <a:p>
                <a:endParaRPr lang="en-US" sz="1400">
                  <a:latin typeface="Arial" panose="020B0604020202020204" pitchFamily="34" charset="0"/>
                  <a:cs typeface="Arial" panose="020B0604020202020204" pitchFamily="34" charset="0"/>
                </a:endParaRPr>
              </a:p>
            </p:txBody>
          </p:sp>
          <p:sp>
            <p:nvSpPr>
              <p:cNvPr id="96" name="Line 90"/>
              <p:cNvSpPr>
                <a:spLocks noChangeShapeType="1"/>
              </p:cNvSpPr>
              <p:nvPr/>
            </p:nvSpPr>
            <p:spPr bwMode="auto">
              <a:xfrm>
                <a:off x="3360" y="3744"/>
                <a:ext cx="2064" cy="0"/>
              </a:xfrm>
              <a:prstGeom prst="line">
                <a:avLst/>
              </a:prstGeom>
              <a:noFill/>
              <a:ln w="28575">
                <a:solidFill>
                  <a:schemeClr val="tx1"/>
                </a:solidFill>
                <a:round/>
                <a:headEnd/>
                <a:tailEnd/>
              </a:ln>
              <a:effectLst/>
            </p:spPr>
            <p:txBody>
              <a:bodyPr/>
              <a:lstStyle/>
              <a:p>
                <a:endParaRPr lang="en-US" sz="1400">
                  <a:latin typeface="Arial" panose="020B0604020202020204" pitchFamily="34" charset="0"/>
                  <a:cs typeface="Arial" panose="020B0604020202020204" pitchFamily="34" charset="0"/>
                </a:endParaRPr>
              </a:p>
            </p:txBody>
          </p:sp>
        </p:grpSp>
        <p:cxnSp>
          <p:nvCxnSpPr>
            <p:cNvPr id="72" name="Straight Connector 11"/>
            <p:cNvCxnSpPr/>
            <p:nvPr/>
          </p:nvCxnSpPr>
          <p:spPr>
            <a:xfrm>
              <a:off x="6858000" y="2209800"/>
              <a:ext cx="152400" cy="1524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66407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42</a:t>
            </a:fld>
            <a:endParaRPr lang="en-US" altLang="en-US"/>
          </a:p>
        </p:txBody>
      </p:sp>
      <p:sp>
        <p:nvSpPr>
          <p:cNvPr id="45059" name="Text Box 2"/>
          <p:cNvSpPr txBox="1">
            <a:spLocks noChangeArrowheads="1"/>
          </p:cNvSpPr>
          <p:nvPr/>
        </p:nvSpPr>
        <p:spPr bwMode="auto">
          <a:xfrm>
            <a:off x="228600" y="88200"/>
            <a:ext cx="885951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sz="2800" dirty="0">
                <a:solidFill>
                  <a:srgbClr val="CC0000"/>
                </a:solidFill>
                <a:latin typeface="Arial" panose="020B0604020202020204" pitchFamily="34" charset="0"/>
              </a:rPr>
              <a:t>Ping Pong Cache Example: Direct-Mapped Cache</a:t>
            </a:r>
            <a:br>
              <a:rPr lang="en-US" altLang="en-US" sz="2800" dirty="0">
                <a:solidFill>
                  <a:srgbClr val="CC0000"/>
                </a:solidFill>
                <a:latin typeface="Arial" panose="020B0604020202020204" pitchFamily="34" charset="0"/>
              </a:rPr>
            </a:br>
            <a:r>
              <a:rPr lang="en-US" altLang="en-US" sz="2800" dirty="0">
                <a:solidFill>
                  <a:srgbClr val="CC0000"/>
                </a:solidFill>
                <a:latin typeface="Arial" panose="020B0604020202020204" pitchFamily="34" charset="0"/>
              </a:rPr>
              <a:t>w/4 Single-Word Blocks, Worst-Case Reference String</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1" name="Text Box 4"/>
          <p:cNvSpPr txBox="1">
            <a:spLocks noChangeArrowheads="1"/>
          </p:cNvSpPr>
          <p:nvPr/>
        </p:nvSpPr>
        <p:spPr bwMode="auto">
          <a:xfrm>
            <a:off x="381001" y="1243694"/>
            <a:ext cx="8270239"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
                <a:srgbClr val="CC0000"/>
              </a:buClr>
            </a:pPr>
            <a:r>
              <a:rPr lang="en-US" altLang="en-US" sz="2400" dirty="0">
                <a:latin typeface="Arial" panose="020B0604020202020204" pitchFamily="34" charset="0"/>
              </a:rPr>
              <a:t> Consider the main memory address reference string of word numbers:                             </a:t>
            </a:r>
          </a:p>
          <a:p>
            <a:pPr>
              <a:spcBef>
                <a:spcPct val="0"/>
              </a:spcBef>
              <a:buClr>
                <a:srgbClr val="CC0000"/>
              </a:buClr>
              <a:buNone/>
            </a:pPr>
            <a:r>
              <a:rPr lang="en-US" altLang="en-US" sz="2400" dirty="0">
                <a:latin typeface="Arial" panose="020B0604020202020204" pitchFamily="34" charset="0"/>
              </a:rPr>
              <a:t>	 0   4   0   4   0   4   0   4</a:t>
            </a:r>
          </a:p>
          <a:p>
            <a:pPr>
              <a:spcBef>
                <a:spcPct val="0"/>
              </a:spcBef>
              <a:buClr>
                <a:srgbClr val="CC0000"/>
              </a:buClr>
            </a:pPr>
            <a:endParaRPr lang="en-US" altLang="en-US" sz="2400" dirty="0">
              <a:latin typeface="Arial" panose="020B0604020202020204" pitchFamily="34" charset="0"/>
            </a:endParaRPr>
          </a:p>
        </p:txBody>
      </p:sp>
      <p:grpSp>
        <p:nvGrpSpPr>
          <p:cNvPr id="95" name="Group 3"/>
          <p:cNvGrpSpPr>
            <a:grpSpLocks/>
          </p:cNvGrpSpPr>
          <p:nvPr/>
        </p:nvGrpSpPr>
        <p:grpSpPr bwMode="auto">
          <a:xfrm>
            <a:off x="2048510" y="3389809"/>
            <a:ext cx="742950" cy="914400"/>
            <a:chOff x="1344" y="1056"/>
            <a:chExt cx="624" cy="768"/>
          </a:xfrm>
        </p:grpSpPr>
        <p:sp>
          <p:nvSpPr>
            <p:cNvPr id="96" name="Rectangle 4"/>
            <p:cNvSpPr>
              <a:spLocks noChangeArrowheads="1"/>
            </p:cNvSpPr>
            <p:nvPr/>
          </p:nvSpPr>
          <p:spPr bwMode="auto">
            <a:xfrm>
              <a:off x="1344" y="1056"/>
              <a:ext cx="624" cy="768"/>
            </a:xfrm>
            <a:prstGeom prst="rect">
              <a:avLst/>
            </a:prstGeom>
            <a:noFill/>
            <a:ln w="12700">
              <a:solidFill>
                <a:schemeClr val="tx1"/>
              </a:solidFill>
              <a:miter lim="800000"/>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97" name="Line 5"/>
            <p:cNvSpPr>
              <a:spLocks noChangeShapeType="1"/>
            </p:cNvSpPr>
            <p:nvPr/>
          </p:nvSpPr>
          <p:spPr bwMode="auto">
            <a:xfrm>
              <a:off x="1344" y="1440"/>
              <a:ext cx="624"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98" name="Line 6"/>
            <p:cNvSpPr>
              <a:spLocks noChangeShapeType="1"/>
            </p:cNvSpPr>
            <p:nvPr/>
          </p:nvSpPr>
          <p:spPr bwMode="auto">
            <a:xfrm>
              <a:off x="1344" y="1248"/>
              <a:ext cx="624"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99" name="Line 7"/>
            <p:cNvSpPr>
              <a:spLocks noChangeShapeType="1"/>
            </p:cNvSpPr>
            <p:nvPr/>
          </p:nvSpPr>
          <p:spPr bwMode="auto">
            <a:xfrm>
              <a:off x="1344" y="1632"/>
              <a:ext cx="624"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grpSp>
      <p:grpSp>
        <p:nvGrpSpPr>
          <p:cNvPr id="100" name="Group 8"/>
          <p:cNvGrpSpPr>
            <a:grpSpLocks/>
          </p:cNvGrpSpPr>
          <p:nvPr/>
        </p:nvGrpSpPr>
        <p:grpSpPr bwMode="auto">
          <a:xfrm>
            <a:off x="3534410" y="3389809"/>
            <a:ext cx="742950" cy="914400"/>
            <a:chOff x="1344" y="1056"/>
            <a:chExt cx="624" cy="768"/>
          </a:xfrm>
        </p:grpSpPr>
        <p:sp>
          <p:nvSpPr>
            <p:cNvPr id="101" name="Rectangle 9"/>
            <p:cNvSpPr>
              <a:spLocks noChangeArrowheads="1"/>
            </p:cNvSpPr>
            <p:nvPr/>
          </p:nvSpPr>
          <p:spPr bwMode="auto">
            <a:xfrm>
              <a:off x="1344" y="1056"/>
              <a:ext cx="624" cy="768"/>
            </a:xfrm>
            <a:prstGeom prst="rect">
              <a:avLst/>
            </a:prstGeom>
            <a:noFill/>
            <a:ln w="12700">
              <a:solidFill>
                <a:schemeClr val="tx1"/>
              </a:solidFill>
              <a:miter lim="800000"/>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102" name="Line 10"/>
            <p:cNvSpPr>
              <a:spLocks noChangeShapeType="1"/>
            </p:cNvSpPr>
            <p:nvPr/>
          </p:nvSpPr>
          <p:spPr bwMode="auto">
            <a:xfrm>
              <a:off x="1344" y="1440"/>
              <a:ext cx="624"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103" name="Line 11"/>
            <p:cNvSpPr>
              <a:spLocks noChangeShapeType="1"/>
            </p:cNvSpPr>
            <p:nvPr/>
          </p:nvSpPr>
          <p:spPr bwMode="auto">
            <a:xfrm>
              <a:off x="1344" y="1248"/>
              <a:ext cx="624"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104" name="Line 12"/>
            <p:cNvSpPr>
              <a:spLocks noChangeShapeType="1"/>
            </p:cNvSpPr>
            <p:nvPr/>
          </p:nvSpPr>
          <p:spPr bwMode="auto">
            <a:xfrm>
              <a:off x="1344" y="1632"/>
              <a:ext cx="624"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grpSp>
      <p:grpSp>
        <p:nvGrpSpPr>
          <p:cNvPr id="105" name="Group 13"/>
          <p:cNvGrpSpPr>
            <a:grpSpLocks/>
          </p:cNvGrpSpPr>
          <p:nvPr/>
        </p:nvGrpSpPr>
        <p:grpSpPr bwMode="auto">
          <a:xfrm>
            <a:off x="5077460" y="3389809"/>
            <a:ext cx="742950" cy="914400"/>
            <a:chOff x="1344" y="1056"/>
            <a:chExt cx="624" cy="768"/>
          </a:xfrm>
        </p:grpSpPr>
        <p:sp>
          <p:nvSpPr>
            <p:cNvPr id="106" name="Rectangle 14"/>
            <p:cNvSpPr>
              <a:spLocks noChangeArrowheads="1"/>
            </p:cNvSpPr>
            <p:nvPr/>
          </p:nvSpPr>
          <p:spPr bwMode="auto">
            <a:xfrm>
              <a:off x="1344" y="1056"/>
              <a:ext cx="624" cy="768"/>
            </a:xfrm>
            <a:prstGeom prst="rect">
              <a:avLst/>
            </a:prstGeom>
            <a:noFill/>
            <a:ln w="12700">
              <a:solidFill>
                <a:schemeClr val="tx1"/>
              </a:solidFill>
              <a:miter lim="800000"/>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107" name="Line 15"/>
            <p:cNvSpPr>
              <a:spLocks noChangeShapeType="1"/>
            </p:cNvSpPr>
            <p:nvPr/>
          </p:nvSpPr>
          <p:spPr bwMode="auto">
            <a:xfrm>
              <a:off x="1344" y="1440"/>
              <a:ext cx="624"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108" name="Line 16"/>
            <p:cNvSpPr>
              <a:spLocks noChangeShapeType="1"/>
            </p:cNvSpPr>
            <p:nvPr/>
          </p:nvSpPr>
          <p:spPr bwMode="auto">
            <a:xfrm>
              <a:off x="1344" y="1248"/>
              <a:ext cx="624"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109" name="Line 17"/>
            <p:cNvSpPr>
              <a:spLocks noChangeShapeType="1"/>
            </p:cNvSpPr>
            <p:nvPr/>
          </p:nvSpPr>
          <p:spPr bwMode="auto">
            <a:xfrm>
              <a:off x="1344" y="1632"/>
              <a:ext cx="624"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grpSp>
      <p:grpSp>
        <p:nvGrpSpPr>
          <p:cNvPr id="110" name="Group 18"/>
          <p:cNvGrpSpPr>
            <a:grpSpLocks/>
          </p:cNvGrpSpPr>
          <p:nvPr/>
        </p:nvGrpSpPr>
        <p:grpSpPr bwMode="auto">
          <a:xfrm>
            <a:off x="6620510" y="3389809"/>
            <a:ext cx="742950" cy="914400"/>
            <a:chOff x="1344" y="1056"/>
            <a:chExt cx="624" cy="768"/>
          </a:xfrm>
        </p:grpSpPr>
        <p:sp>
          <p:nvSpPr>
            <p:cNvPr id="111" name="Rectangle 19"/>
            <p:cNvSpPr>
              <a:spLocks noChangeArrowheads="1"/>
            </p:cNvSpPr>
            <p:nvPr/>
          </p:nvSpPr>
          <p:spPr bwMode="auto">
            <a:xfrm>
              <a:off x="1344" y="1056"/>
              <a:ext cx="624" cy="768"/>
            </a:xfrm>
            <a:prstGeom prst="rect">
              <a:avLst/>
            </a:prstGeom>
            <a:noFill/>
            <a:ln w="12700">
              <a:solidFill>
                <a:schemeClr val="tx1"/>
              </a:solidFill>
              <a:miter lim="800000"/>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112" name="Line 20"/>
            <p:cNvSpPr>
              <a:spLocks noChangeShapeType="1"/>
            </p:cNvSpPr>
            <p:nvPr/>
          </p:nvSpPr>
          <p:spPr bwMode="auto">
            <a:xfrm>
              <a:off x="1344" y="1440"/>
              <a:ext cx="624"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113" name="Line 21"/>
            <p:cNvSpPr>
              <a:spLocks noChangeShapeType="1"/>
            </p:cNvSpPr>
            <p:nvPr/>
          </p:nvSpPr>
          <p:spPr bwMode="auto">
            <a:xfrm>
              <a:off x="1344" y="1248"/>
              <a:ext cx="624"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114" name="Line 22"/>
            <p:cNvSpPr>
              <a:spLocks noChangeShapeType="1"/>
            </p:cNvSpPr>
            <p:nvPr/>
          </p:nvSpPr>
          <p:spPr bwMode="auto">
            <a:xfrm>
              <a:off x="1344" y="1632"/>
              <a:ext cx="624"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grpSp>
      <p:grpSp>
        <p:nvGrpSpPr>
          <p:cNvPr id="115" name="Group 23"/>
          <p:cNvGrpSpPr>
            <a:grpSpLocks/>
          </p:cNvGrpSpPr>
          <p:nvPr/>
        </p:nvGrpSpPr>
        <p:grpSpPr bwMode="auto">
          <a:xfrm>
            <a:off x="6620510" y="4761409"/>
            <a:ext cx="742950" cy="914400"/>
            <a:chOff x="1344" y="1056"/>
            <a:chExt cx="624" cy="768"/>
          </a:xfrm>
        </p:grpSpPr>
        <p:sp>
          <p:nvSpPr>
            <p:cNvPr id="116" name="Rectangle 24"/>
            <p:cNvSpPr>
              <a:spLocks noChangeArrowheads="1"/>
            </p:cNvSpPr>
            <p:nvPr/>
          </p:nvSpPr>
          <p:spPr bwMode="auto">
            <a:xfrm>
              <a:off x="1344" y="1056"/>
              <a:ext cx="624" cy="768"/>
            </a:xfrm>
            <a:prstGeom prst="rect">
              <a:avLst/>
            </a:prstGeom>
            <a:noFill/>
            <a:ln w="12700">
              <a:solidFill>
                <a:schemeClr val="tx1"/>
              </a:solidFill>
              <a:miter lim="800000"/>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117" name="Line 25"/>
            <p:cNvSpPr>
              <a:spLocks noChangeShapeType="1"/>
            </p:cNvSpPr>
            <p:nvPr/>
          </p:nvSpPr>
          <p:spPr bwMode="auto">
            <a:xfrm>
              <a:off x="1344" y="1440"/>
              <a:ext cx="624"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118" name="Line 26"/>
            <p:cNvSpPr>
              <a:spLocks noChangeShapeType="1"/>
            </p:cNvSpPr>
            <p:nvPr/>
          </p:nvSpPr>
          <p:spPr bwMode="auto">
            <a:xfrm>
              <a:off x="1344" y="1248"/>
              <a:ext cx="624"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119" name="Line 27"/>
            <p:cNvSpPr>
              <a:spLocks noChangeShapeType="1"/>
            </p:cNvSpPr>
            <p:nvPr/>
          </p:nvSpPr>
          <p:spPr bwMode="auto">
            <a:xfrm>
              <a:off x="1344" y="1632"/>
              <a:ext cx="624"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grpSp>
      <p:grpSp>
        <p:nvGrpSpPr>
          <p:cNvPr id="120" name="Group 28"/>
          <p:cNvGrpSpPr>
            <a:grpSpLocks/>
          </p:cNvGrpSpPr>
          <p:nvPr/>
        </p:nvGrpSpPr>
        <p:grpSpPr bwMode="auto">
          <a:xfrm>
            <a:off x="5077460" y="4761409"/>
            <a:ext cx="742950" cy="914400"/>
            <a:chOff x="1344" y="1056"/>
            <a:chExt cx="624" cy="768"/>
          </a:xfrm>
        </p:grpSpPr>
        <p:sp>
          <p:nvSpPr>
            <p:cNvPr id="121" name="Rectangle 29"/>
            <p:cNvSpPr>
              <a:spLocks noChangeArrowheads="1"/>
            </p:cNvSpPr>
            <p:nvPr/>
          </p:nvSpPr>
          <p:spPr bwMode="auto">
            <a:xfrm>
              <a:off x="1344" y="1056"/>
              <a:ext cx="624" cy="768"/>
            </a:xfrm>
            <a:prstGeom prst="rect">
              <a:avLst/>
            </a:prstGeom>
            <a:noFill/>
            <a:ln w="12700">
              <a:solidFill>
                <a:schemeClr val="tx1"/>
              </a:solidFill>
              <a:miter lim="800000"/>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122" name="Line 30"/>
            <p:cNvSpPr>
              <a:spLocks noChangeShapeType="1"/>
            </p:cNvSpPr>
            <p:nvPr/>
          </p:nvSpPr>
          <p:spPr bwMode="auto">
            <a:xfrm>
              <a:off x="1344" y="1440"/>
              <a:ext cx="624"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123" name="Line 31"/>
            <p:cNvSpPr>
              <a:spLocks noChangeShapeType="1"/>
            </p:cNvSpPr>
            <p:nvPr/>
          </p:nvSpPr>
          <p:spPr bwMode="auto">
            <a:xfrm>
              <a:off x="1344" y="1248"/>
              <a:ext cx="624"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124" name="Line 32"/>
            <p:cNvSpPr>
              <a:spLocks noChangeShapeType="1"/>
            </p:cNvSpPr>
            <p:nvPr/>
          </p:nvSpPr>
          <p:spPr bwMode="auto">
            <a:xfrm>
              <a:off x="1344" y="1632"/>
              <a:ext cx="624"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grpSp>
      <p:grpSp>
        <p:nvGrpSpPr>
          <p:cNvPr id="125" name="Group 33"/>
          <p:cNvGrpSpPr>
            <a:grpSpLocks/>
          </p:cNvGrpSpPr>
          <p:nvPr/>
        </p:nvGrpSpPr>
        <p:grpSpPr bwMode="auto">
          <a:xfrm>
            <a:off x="3591560" y="4761409"/>
            <a:ext cx="742950" cy="914400"/>
            <a:chOff x="1344" y="1056"/>
            <a:chExt cx="624" cy="768"/>
          </a:xfrm>
        </p:grpSpPr>
        <p:sp>
          <p:nvSpPr>
            <p:cNvPr id="126" name="Rectangle 34"/>
            <p:cNvSpPr>
              <a:spLocks noChangeArrowheads="1"/>
            </p:cNvSpPr>
            <p:nvPr/>
          </p:nvSpPr>
          <p:spPr bwMode="auto">
            <a:xfrm>
              <a:off x="1344" y="1056"/>
              <a:ext cx="624" cy="768"/>
            </a:xfrm>
            <a:prstGeom prst="rect">
              <a:avLst/>
            </a:prstGeom>
            <a:noFill/>
            <a:ln w="12700">
              <a:solidFill>
                <a:schemeClr val="tx1"/>
              </a:solidFill>
              <a:miter lim="800000"/>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127" name="Line 35"/>
            <p:cNvSpPr>
              <a:spLocks noChangeShapeType="1"/>
            </p:cNvSpPr>
            <p:nvPr/>
          </p:nvSpPr>
          <p:spPr bwMode="auto">
            <a:xfrm>
              <a:off x="1344" y="1440"/>
              <a:ext cx="624"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128" name="Line 36"/>
            <p:cNvSpPr>
              <a:spLocks noChangeShapeType="1"/>
            </p:cNvSpPr>
            <p:nvPr/>
          </p:nvSpPr>
          <p:spPr bwMode="auto">
            <a:xfrm>
              <a:off x="1344" y="1248"/>
              <a:ext cx="624"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129" name="Line 37"/>
            <p:cNvSpPr>
              <a:spLocks noChangeShapeType="1"/>
            </p:cNvSpPr>
            <p:nvPr/>
          </p:nvSpPr>
          <p:spPr bwMode="auto">
            <a:xfrm>
              <a:off x="1344" y="1632"/>
              <a:ext cx="624"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grpSp>
      <p:grpSp>
        <p:nvGrpSpPr>
          <p:cNvPr id="130" name="Group 38"/>
          <p:cNvGrpSpPr>
            <a:grpSpLocks/>
          </p:cNvGrpSpPr>
          <p:nvPr/>
        </p:nvGrpSpPr>
        <p:grpSpPr bwMode="auto">
          <a:xfrm>
            <a:off x="2048510" y="4761409"/>
            <a:ext cx="742950" cy="914400"/>
            <a:chOff x="1344" y="1056"/>
            <a:chExt cx="624" cy="768"/>
          </a:xfrm>
        </p:grpSpPr>
        <p:sp>
          <p:nvSpPr>
            <p:cNvPr id="131" name="Rectangle 39"/>
            <p:cNvSpPr>
              <a:spLocks noChangeArrowheads="1"/>
            </p:cNvSpPr>
            <p:nvPr/>
          </p:nvSpPr>
          <p:spPr bwMode="auto">
            <a:xfrm>
              <a:off x="1344" y="1056"/>
              <a:ext cx="624" cy="768"/>
            </a:xfrm>
            <a:prstGeom prst="rect">
              <a:avLst/>
            </a:prstGeom>
            <a:noFill/>
            <a:ln w="12700">
              <a:solidFill>
                <a:schemeClr val="tx1"/>
              </a:solidFill>
              <a:miter lim="800000"/>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132" name="Line 40"/>
            <p:cNvSpPr>
              <a:spLocks noChangeShapeType="1"/>
            </p:cNvSpPr>
            <p:nvPr/>
          </p:nvSpPr>
          <p:spPr bwMode="auto">
            <a:xfrm>
              <a:off x="1344" y="1440"/>
              <a:ext cx="624"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133" name="Line 41"/>
            <p:cNvSpPr>
              <a:spLocks noChangeShapeType="1"/>
            </p:cNvSpPr>
            <p:nvPr/>
          </p:nvSpPr>
          <p:spPr bwMode="auto">
            <a:xfrm>
              <a:off x="1344" y="1248"/>
              <a:ext cx="624"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134" name="Line 42"/>
            <p:cNvSpPr>
              <a:spLocks noChangeShapeType="1"/>
            </p:cNvSpPr>
            <p:nvPr/>
          </p:nvSpPr>
          <p:spPr bwMode="auto">
            <a:xfrm>
              <a:off x="1344" y="1632"/>
              <a:ext cx="624"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grpSp>
      <p:sp>
        <p:nvSpPr>
          <p:cNvPr id="135" name="Text Box 43"/>
          <p:cNvSpPr txBox="1">
            <a:spLocks noChangeArrowheads="1"/>
          </p:cNvSpPr>
          <p:nvPr/>
        </p:nvSpPr>
        <p:spPr bwMode="auto">
          <a:xfrm>
            <a:off x="2007394" y="3076711"/>
            <a:ext cx="284052" cy="307777"/>
          </a:xfrm>
          <a:prstGeom prst="rect">
            <a:avLst/>
          </a:prstGeom>
          <a:noFill/>
          <a:ln w="12700">
            <a:noFill/>
            <a:miter lim="800000"/>
            <a:headEnd/>
            <a:tailEnd/>
          </a:ln>
        </p:spPr>
        <p:txBody>
          <a:bodyPr wrap="none">
            <a:prstTxWarp prst="textNoShape">
              <a:avLst/>
            </a:prstTxWarp>
            <a:spAutoFit/>
          </a:bodyPr>
          <a:lstStyle/>
          <a:p>
            <a:r>
              <a:rPr lang="en-US" sz="1400" b="1" dirty="0">
                <a:latin typeface="Arial" panose="020B0604020202020204" pitchFamily="34" charset="0"/>
                <a:cs typeface="Arial" panose="020B0604020202020204" pitchFamily="34" charset="0"/>
              </a:rPr>
              <a:t>0</a:t>
            </a:r>
          </a:p>
        </p:txBody>
      </p:sp>
      <p:sp>
        <p:nvSpPr>
          <p:cNvPr id="136" name="Text Box 44"/>
          <p:cNvSpPr txBox="1">
            <a:spLocks noChangeArrowheads="1"/>
          </p:cNvSpPr>
          <p:nvPr/>
        </p:nvSpPr>
        <p:spPr bwMode="auto">
          <a:xfrm>
            <a:off x="3471704" y="3066551"/>
            <a:ext cx="284052" cy="307777"/>
          </a:xfrm>
          <a:prstGeom prst="rect">
            <a:avLst/>
          </a:prstGeom>
          <a:noFill/>
          <a:ln w="12700">
            <a:noFill/>
            <a:miter lim="800000"/>
            <a:headEnd/>
            <a:tailEnd/>
          </a:ln>
        </p:spPr>
        <p:txBody>
          <a:bodyPr wrap="none">
            <a:prstTxWarp prst="textNoShape">
              <a:avLst/>
            </a:prstTxWarp>
            <a:spAutoFit/>
          </a:bodyPr>
          <a:lstStyle/>
          <a:p>
            <a:r>
              <a:rPr lang="en-US" sz="1400" b="1" dirty="0">
                <a:latin typeface="Arial" panose="020B0604020202020204" pitchFamily="34" charset="0"/>
                <a:cs typeface="Arial" panose="020B0604020202020204" pitchFamily="34" charset="0"/>
              </a:rPr>
              <a:t>4</a:t>
            </a:r>
          </a:p>
        </p:txBody>
      </p:sp>
      <p:sp>
        <p:nvSpPr>
          <p:cNvPr id="137" name="Text Box 45"/>
          <p:cNvSpPr txBox="1">
            <a:spLocks noChangeArrowheads="1"/>
          </p:cNvSpPr>
          <p:nvPr/>
        </p:nvSpPr>
        <p:spPr bwMode="auto">
          <a:xfrm>
            <a:off x="5008404" y="3066551"/>
            <a:ext cx="284052" cy="307777"/>
          </a:xfrm>
          <a:prstGeom prst="rect">
            <a:avLst/>
          </a:prstGeom>
          <a:noFill/>
          <a:ln w="12700">
            <a:noFill/>
            <a:miter lim="800000"/>
            <a:headEnd/>
            <a:tailEnd/>
          </a:ln>
        </p:spPr>
        <p:txBody>
          <a:bodyPr wrap="none">
            <a:prstTxWarp prst="textNoShape">
              <a:avLst/>
            </a:prstTxWarp>
            <a:spAutoFit/>
          </a:bodyPr>
          <a:lstStyle/>
          <a:p>
            <a:r>
              <a:rPr lang="en-US" sz="1400" b="1">
                <a:latin typeface="Arial" panose="020B0604020202020204" pitchFamily="34" charset="0"/>
                <a:cs typeface="Arial" panose="020B0604020202020204" pitchFamily="34" charset="0"/>
              </a:rPr>
              <a:t>0</a:t>
            </a:r>
          </a:p>
        </p:txBody>
      </p:sp>
      <p:sp>
        <p:nvSpPr>
          <p:cNvPr id="138" name="Text Box 46"/>
          <p:cNvSpPr txBox="1">
            <a:spLocks noChangeArrowheads="1"/>
          </p:cNvSpPr>
          <p:nvPr/>
        </p:nvSpPr>
        <p:spPr bwMode="auto">
          <a:xfrm>
            <a:off x="6573044" y="3066551"/>
            <a:ext cx="284052" cy="307777"/>
          </a:xfrm>
          <a:prstGeom prst="rect">
            <a:avLst/>
          </a:prstGeom>
          <a:noFill/>
          <a:ln w="12700">
            <a:noFill/>
            <a:miter lim="800000"/>
            <a:headEnd/>
            <a:tailEnd/>
          </a:ln>
        </p:spPr>
        <p:txBody>
          <a:bodyPr wrap="none">
            <a:prstTxWarp prst="textNoShape">
              <a:avLst/>
            </a:prstTxWarp>
            <a:spAutoFit/>
          </a:bodyPr>
          <a:lstStyle/>
          <a:p>
            <a:r>
              <a:rPr lang="en-US" sz="1400" b="1">
                <a:latin typeface="Arial" panose="020B0604020202020204" pitchFamily="34" charset="0"/>
                <a:cs typeface="Arial" panose="020B0604020202020204" pitchFamily="34" charset="0"/>
              </a:rPr>
              <a:t>4</a:t>
            </a:r>
          </a:p>
        </p:txBody>
      </p:sp>
      <p:sp>
        <p:nvSpPr>
          <p:cNvPr id="139" name="Text Box 47"/>
          <p:cNvSpPr txBox="1">
            <a:spLocks noChangeArrowheads="1"/>
          </p:cNvSpPr>
          <p:nvPr/>
        </p:nvSpPr>
        <p:spPr bwMode="auto">
          <a:xfrm>
            <a:off x="1991360" y="4475659"/>
            <a:ext cx="284052" cy="307777"/>
          </a:xfrm>
          <a:prstGeom prst="rect">
            <a:avLst/>
          </a:prstGeom>
          <a:noFill/>
          <a:ln w="12700">
            <a:noFill/>
            <a:miter lim="800000"/>
            <a:headEnd/>
            <a:tailEnd/>
          </a:ln>
        </p:spPr>
        <p:txBody>
          <a:bodyPr wrap="none">
            <a:prstTxWarp prst="textNoShape">
              <a:avLst/>
            </a:prstTxWarp>
            <a:spAutoFit/>
          </a:bodyPr>
          <a:lstStyle/>
          <a:p>
            <a:r>
              <a:rPr lang="en-US" sz="1400" b="1">
                <a:latin typeface="Arial" panose="020B0604020202020204" pitchFamily="34" charset="0"/>
                <a:cs typeface="Arial" panose="020B0604020202020204" pitchFamily="34" charset="0"/>
              </a:rPr>
              <a:t>0</a:t>
            </a:r>
          </a:p>
        </p:txBody>
      </p:sp>
      <p:sp>
        <p:nvSpPr>
          <p:cNvPr id="140" name="Text Box 48"/>
          <p:cNvSpPr txBox="1">
            <a:spLocks noChangeArrowheads="1"/>
          </p:cNvSpPr>
          <p:nvPr/>
        </p:nvSpPr>
        <p:spPr bwMode="auto">
          <a:xfrm>
            <a:off x="3522504" y="4445894"/>
            <a:ext cx="284052" cy="307777"/>
          </a:xfrm>
          <a:prstGeom prst="rect">
            <a:avLst/>
          </a:prstGeom>
          <a:noFill/>
          <a:ln w="12700">
            <a:noFill/>
            <a:miter lim="800000"/>
            <a:headEnd/>
            <a:tailEnd/>
          </a:ln>
        </p:spPr>
        <p:txBody>
          <a:bodyPr wrap="none">
            <a:prstTxWarp prst="textNoShape">
              <a:avLst/>
            </a:prstTxWarp>
            <a:spAutoFit/>
          </a:bodyPr>
          <a:lstStyle/>
          <a:p>
            <a:r>
              <a:rPr lang="en-US" sz="1400" b="1">
                <a:latin typeface="Arial" panose="020B0604020202020204" pitchFamily="34" charset="0"/>
                <a:cs typeface="Arial" panose="020B0604020202020204" pitchFamily="34" charset="0"/>
              </a:rPr>
              <a:t>4</a:t>
            </a:r>
          </a:p>
        </p:txBody>
      </p:sp>
      <p:sp>
        <p:nvSpPr>
          <p:cNvPr id="141" name="Text Box 49"/>
          <p:cNvSpPr txBox="1">
            <a:spLocks noChangeArrowheads="1"/>
          </p:cNvSpPr>
          <p:nvPr/>
        </p:nvSpPr>
        <p:spPr bwMode="auto">
          <a:xfrm>
            <a:off x="5065554" y="4445894"/>
            <a:ext cx="284052" cy="307777"/>
          </a:xfrm>
          <a:prstGeom prst="rect">
            <a:avLst/>
          </a:prstGeom>
          <a:noFill/>
          <a:ln w="12700">
            <a:noFill/>
            <a:miter lim="800000"/>
            <a:headEnd/>
            <a:tailEnd/>
          </a:ln>
        </p:spPr>
        <p:txBody>
          <a:bodyPr wrap="none">
            <a:prstTxWarp prst="textNoShape">
              <a:avLst/>
            </a:prstTxWarp>
            <a:spAutoFit/>
          </a:bodyPr>
          <a:lstStyle/>
          <a:p>
            <a:r>
              <a:rPr lang="en-US" sz="1400" b="1">
                <a:latin typeface="Arial" panose="020B0604020202020204" pitchFamily="34" charset="0"/>
                <a:cs typeface="Arial" panose="020B0604020202020204" pitchFamily="34" charset="0"/>
              </a:rPr>
              <a:t>0</a:t>
            </a:r>
          </a:p>
        </p:txBody>
      </p:sp>
      <p:sp>
        <p:nvSpPr>
          <p:cNvPr id="142" name="Text Box 50"/>
          <p:cNvSpPr txBox="1">
            <a:spLocks noChangeArrowheads="1"/>
          </p:cNvSpPr>
          <p:nvPr/>
        </p:nvSpPr>
        <p:spPr bwMode="auto">
          <a:xfrm>
            <a:off x="6551454" y="4445894"/>
            <a:ext cx="284052" cy="307777"/>
          </a:xfrm>
          <a:prstGeom prst="rect">
            <a:avLst/>
          </a:prstGeom>
          <a:noFill/>
          <a:ln w="12700">
            <a:noFill/>
            <a:miter lim="800000"/>
            <a:headEnd/>
            <a:tailEnd/>
          </a:ln>
        </p:spPr>
        <p:txBody>
          <a:bodyPr wrap="none">
            <a:prstTxWarp prst="textNoShape">
              <a:avLst/>
            </a:prstTxWarp>
            <a:spAutoFit/>
          </a:bodyPr>
          <a:lstStyle/>
          <a:p>
            <a:r>
              <a:rPr lang="en-US" sz="1400" b="1">
                <a:latin typeface="Arial" panose="020B0604020202020204" pitchFamily="34" charset="0"/>
                <a:cs typeface="Arial" panose="020B0604020202020204" pitchFamily="34" charset="0"/>
              </a:rPr>
              <a:t>4</a:t>
            </a:r>
          </a:p>
        </p:txBody>
      </p:sp>
      <p:grpSp>
        <p:nvGrpSpPr>
          <p:cNvPr id="143" name="Group 51"/>
          <p:cNvGrpSpPr>
            <a:grpSpLocks/>
          </p:cNvGrpSpPr>
          <p:nvPr/>
        </p:nvGrpSpPr>
        <p:grpSpPr bwMode="auto">
          <a:xfrm>
            <a:off x="1648460" y="3389809"/>
            <a:ext cx="400050" cy="914400"/>
            <a:chOff x="1344" y="1056"/>
            <a:chExt cx="624" cy="768"/>
          </a:xfrm>
        </p:grpSpPr>
        <p:sp>
          <p:nvSpPr>
            <p:cNvPr id="144" name="Rectangle 52"/>
            <p:cNvSpPr>
              <a:spLocks noChangeArrowheads="1"/>
            </p:cNvSpPr>
            <p:nvPr/>
          </p:nvSpPr>
          <p:spPr bwMode="auto">
            <a:xfrm>
              <a:off x="1344" y="1056"/>
              <a:ext cx="624" cy="768"/>
            </a:xfrm>
            <a:prstGeom prst="rect">
              <a:avLst/>
            </a:prstGeom>
            <a:noFill/>
            <a:ln w="12700">
              <a:solidFill>
                <a:schemeClr val="tx1"/>
              </a:solidFill>
              <a:miter lim="800000"/>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145" name="Line 53"/>
            <p:cNvSpPr>
              <a:spLocks noChangeShapeType="1"/>
            </p:cNvSpPr>
            <p:nvPr/>
          </p:nvSpPr>
          <p:spPr bwMode="auto">
            <a:xfrm>
              <a:off x="1344" y="1440"/>
              <a:ext cx="624"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146" name="Line 54"/>
            <p:cNvSpPr>
              <a:spLocks noChangeShapeType="1"/>
            </p:cNvSpPr>
            <p:nvPr/>
          </p:nvSpPr>
          <p:spPr bwMode="auto">
            <a:xfrm>
              <a:off x="1344" y="1248"/>
              <a:ext cx="624"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147" name="Line 55"/>
            <p:cNvSpPr>
              <a:spLocks noChangeShapeType="1"/>
            </p:cNvSpPr>
            <p:nvPr/>
          </p:nvSpPr>
          <p:spPr bwMode="auto">
            <a:xfrm>
              <a:off x="1344" y="1632"/>
              <a:ext cx="624"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grpSp>
      <p:grpSp>
        <p:nvGrpSpPr>
          <p:cNvPr id="148" name="Group 56"/>
          <p:cNvGrpSpPr>
            <a:grpSpLocks/>
          </p:cNvGrpSpPr>
          <p:nvPr/>
        </p:nvGrpSpPr>
        <p:grpSpPr bwMode="auto">
          <a:xfrm>
            <a:off x="3134360" y="3389809"/>
            <a:ext cx="400050" cy="914400"/>
            <a:chOff x="1344" y="1056"/>
            <a:chExt cx="624" cy="768"/>
          </a:xfrm>
        </p:grpSpPr>
        <p:sp>
          <p:nvSpPr>
            <p:cNvPr id="149" name="Rectangle 57"/>
            <p:cNvSpPr>
              <a:spLocks noChangeArrowheads="1"/>
            </p:cNvSpPr>
            <p:nvPr/>
          </p:nvSpPr>
          <p:spPr bwMode="auto">
            <a:xfrm>
              <a:off x="1344" y="1056"/>
              <a:ext cx="624" cy="768"/>
            </a:xfrm>
            <a:prstGeom prst="rect">
              <a:avLst/>
            </a:prstGeom>
            <a:noFill/>
            <a:ln w="12700">
              <a:solidFill>
                <a:schemeClr val="tx1"/>
              </a:solidFill>
              <a:miter lim="800000"/>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150" name="Line 58"/>
            <p:cNvSpPr>
              <a:spLocks noChangeShapeType="1"/>
            </p:cNvSpPr>
            <p:nvPr/>
          </p:nvSpPr>
          <p:spPr bwMode="auto">
            <a:xfrm>
              <a:off x="1344" y="1440"/>
              <a:ext cx="624"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151" name="Line 59"/>
            <p:cNvSpPr>
              <a:spLocks noChangeShapeType="1"/>
            </p:cNvSpPr>
            <p:nvPr/>
          </p:nvSpPr>
          <p:spPr bwMode="auto">
            <a:xfrm>
              <a:off x="1344" y="1248"/>
              <a:ext cx="624"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152" name="Line 60"/>
            <p:cNvSpPr>
              <a:spLocks noChangeShapeType="1"/>
            </p:cNvSpPr>
            <p:nvPr/>
          </p:nvSpPr>
          <p:spPr bwMode="auto">
            <a:xfrm>
              <a:off x="1344" y="1632"/>
              <a:ext cx="624"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grpSp>
      <p:grpSp>
        <p:nvGrpSpPr>
          <p:cNvPr id="153" name="Group 61"/>
          <p:cNvGrpSpPr>
            <a:grpSpLocks/>
          </p:cNvGrpSpPr>
          <p:nvPr/>
        </p:nvGrpSpPr>
        <p:grpSpPr bwMode="auto">
          <a:xfrm>
            <a:off x="4677410" y="3389809"/>
            <a:ext cx="400050" cy="914400"/>
            <a:chOff x="1344" y="1056"/>
            <a:chExt cx="624" cy="768"/>
          </a:xfrm>
        </p:grpSpPr>
        <p:sp>
          <p:nvSpPr>
            <p:cNvPr id="154" name="Rectangle 62"/>
            <p:cNvSpPr>
              <a:spLocks noChangeArrowheads="1"/>
            </p:cNvSpPr>
            <p:nvPr/>
          </p:nvSpPr>
          <p:spPr bwMode="auto">
            <a:xfrm>
              <a:off x="1344" y="1056"/>
              <a:ext cx="624" cy="768"/>
            </a:xfrm>
            <a:prstGeom prst="rect">
              <a:avLst/>
            </a:prstGeom>
            <a:noFill/>
            <a:ln w="12700">
              <a:solidFill>
                <a:schemeClr val="tx1"/>
              </a:solidFill>
              <a:miter lim="800000"/>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155" name="Line 63"/>
            <p:cNvSpPr>
              <a:spLocks noChangeShapeType="1"/>
            </p:cNvSpPr>
            <p:nvPr/>
          </p:nvSpPr>
          <p:spPr bwMode="auto">
            <a:xfrm>
              <a:off x="1344" y="1440"/>
              <a:ext cx="624"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156" name="Line 64"/>
            <p:cNvSpPr>
              <a:spLocks noChangeShapeType="1"/>
            </p:cNvSpPr>
            <p:nvPr/>
          </p:nvSpPr>
          <p:spPr bwMode="auto">
            <a:xfrm>
              <a:off x="1344" y="1248"/>
              <a:ext cx="624"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157" name="Line 65"/>
            <p:cNvSpPr>
              <a:spLocks noChangeShapeType="1"/>
            </p:cNvSpPr>
            <p:nvPr/>
          </p:nvSpPr>
          <p:spPr bwMode="auto">
            <a:xfrm>
              <a:off x="1344" y="1632"/>
              <a:ext cx="624"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grpSp>
      <p:grpSp>
        <p:nvGrpSpPr>
          <p:cNvPr id="158" name="Group 66"/>
          <p:cNvGrpSpPr>
            <a:grpSpLocks/>
          </p:cNvGrpSpPr>
          <p:nvPr/>
        </p:nvGrpSpPr>
        <p:grpSpPr bwMode="auto">
          <a:xfrm>
            <a:off x="6220460" y="3389809"/>
            <a:ext cx="400050" cy="914400"/>
            <a:chOff x="1344" y="1056"/>
            <a:chExt cx="624" cy="768"/>
          </a:xfrm>
        </p:grpSpPr>
        <p:sp>
          <p:nvSpPr>
            <p:cNvPr id="159" name="Rectangle 67"/>
            <p:cNvSpPr>
              <a:spLocks noChangeArrowheads="1"/>
            </p:cNvSpPr>
            <p:nvPr/>
          </p:nvSpPr>
          <p:spPr bwMode="auto">
            <a:xfrm>
              <a:off x="1344" y="1056"/>
              <a:ext cx="624" cy="768"/>
            </a:xfrm>
            <a:prstGeom prst="rect">
              <a:avLst/>
            </a:prstGeom>
            <a:noFill/>
            <a:ln w="12700">
              <a:solidFill>
                <a:schemeClr val="tx1"/>
              </a:solidFill>
              <a:miter lim="800000"/>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160" name="Line 68"/>
            <p:cNvSpPr>
              <a:spLocks noChangeShapeType="1"/>
            </p:cNvSpPr>
            <p:nvPr/>
          </p:nvSpPr>
          <p:spPr bwMode="auto">
            <a:xfrm>
              <a:off x="1344" y="1440"/>
              <a:ext cx="624"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161" name="Line 69"/>
            <p:cNvSpPr>
              <a:spLocks noChangeShapeType="1"/>
            </p:cNvSpPr>
            <p:nvPr/>
          </p:nvSpPr>
          <p:spPr bwMode="auto">
            <a:xfrm>
              <a:off x="1344" y="1248"/>
              <a:ext cx="624"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162" name="Line 70"/>
            <p:cNvSpPr>
              <a:spLocks noChangeShapeType="1"/>
            </p:cNvSpPr>
            <p:nvPr/>
          </p:nvSpPr>
          <p:spPr bwMode="auto">
            <a:xfrm>
              <a:off x="1344" y="1632"/>
              <a:ext cx="624"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grpSp>
      <p:grpSp>
        <p:nvGrpSpPr>
          <p:cNvPr id="163" name="Group 71"/>
          <p:cNvGrpSpPr>
            <a:grpSpLocks/>
          </p:cNvGrpSpPr>
          <p:nvPr/>
        </p:nvGrpSpPr>
        <p:grpSpPr bwMode="auto">
          <a:xfrm>
            <a:off x="1648460" y="4761409"/>
            <a:ext cx="400050" cy="914400"/>
            <a:chOff x="1344" y="1056"/>
            <a:chExt cx="624" cy="768"/>
          </a:xfrm>
        </p:grpSpPr>
        <p:sp>
          <p:nvSpPr>
            <p:cNvPr id="164" name="Rectangle 72"/>
            <p:cNvSpPr>
              <a:spLocks noChangeArrowheads="1"/>
            </p:cNvSpPr>
            <p:nvPr/>
          </p:nvSpPr>
          <p:spPr bwMode="auto">
            <a:xfrm>
              <a:off x="1344" y="1056"/>
              <a:ext cx="624" cy="768"/>
            </a:xfrm>
            <a:prstGeom prst="rect">
              <a:avLst/>
            </a:prstGeom>
            <a:noFill/>
            <a:ln w="12700">
              <a:solidFill>
                <a:schemeClr val="tx1"/>
              </a:solidFill>
              <a:miter lim="800000"/>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165" name="Line 73"/>
            <p:cNvSpPr>
              <a:spLocks noChangeShapeType="1"/>
            </p:cNvSpPr>
            <p:nvPr/>
          </p:nvSpPr>
          <p:spPr bwMode="auto">
            <a:xfrm>
              <a:off x="1344" y="1440"/>
              <a:ext cx="624"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166" name="Line 74"/>
            <p:cNvSpPr>
              <a:spLocks noChangeShapeType="1"/>
            </p:cNvSpPr>
            <p:nvPr/>
          </p:nvSpPr>
          <p:spPr bwMode="auto">
            <a:xfrm>
              <a:off x="1344" y="1248"/>
              <a:ext cx="624"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167" name="Line 75"/>
            <p:cNvSpPr>
              <a:spLocks noChangeShapeType="1"/>
            </p:cNvSpPr>
            <p:nvPr/>
          </p:nvSpPr>
          <p:spPr bwMode="auto">
            <a:xfrm>
              <a:off x="1344" y="1632"/>
              <a:ext cx="624"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grpSp>
      <p:grpSp>
        <p:nvGrpSpPr>
          <p:cNvPr id="168" name="Group 76"/>
          <p:cNvGrpSpPr>
            <a:grpSpLocks/>
          </p:cNvGrpSpPr>
          <p:nvPr/>
        </p:nvGrpSpPr>
        <p:grpSpPr bwMode="auto">
          <a:xfrm>
            <a:off x="3191510" y="4761409"/>
            <a:ext cx="400050" cy="914400"/>
            <a:chOff x="1344" y="1056"/>
            <a:chExt cx="624" cy="768"/>
          </a:xfrm>
        </p:grpSpPr>
        <p:sp>
          <p:nvSpPr>
            <p:cNvPr id="169" name="Rectangle 77"/>
            <p:cNvSpPr>
              <a:spLocks noChangeArrowheads="1"/>
            </p:cNvSpPr>
            <p:nvPr/>
          </p:nvSpPr>
          <p:spPr bwMode="auto">
            <a:xfrm>
              <a:off x="1344" y="1056"/>
              <a:ext cx="624" cy="768"/>
            </a:xfrm>
            <a:prstGeom prst="rect">
              <a:avLst/>
            </a:prstGeom>
            <a:noFill/>
            <a:ln w="12700">
              <a:solidFill>
                <a:schemeClr val="tx1"/>
              </a:solidFill>
              <a:miter lim="800000"/>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170" name="Line 78"/>
            <p:cNvSpPr>
              <a:spLocks noChangeShapeType="1"/>
            </p:cNvSpPr>
            <p:nvPr/>
          </p:nvSpPr>
          <p:spPr bwMode="auto">
            <a:xfrm>
              <a:off x="1344" y="1440"/>
              <a:ext cx="624"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171" name="Line 79"/>
            <p:cNvSpPr>
              <a:spLocks noChangeShapeType="1"/>
            </p:cNvSpPr>
            <p:nvPr/>
          </p:nvSpPr>
          <p:spPr bwMode="auto">
            <a:xfrm>
              <a:off x="1344" y="1248"/>
              <a:ext cx="624"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172" name="Line 80"/>
            <p:cNvSpPr>
              <a:spLocks noChangeShapeType="1"/>
            </p:cNvSpPr>
            <p:nvPr/>
          </p:nvSpPr>
          <p:spPr bwMode="auto">
            <a:xfrm>
              <a:off x="1344" y="1632"/>
              <a:ext cx="624"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grpSp>
      <p:grpSp>
        <p:nvGrpSpPr>
          <p:cNvPr id="173" name="Group 81"/>
          <p:cNvGrpSpPr>
            <a:grpSpLocks/>
          </p:cNvGrpSpPr>
          <p:nvPr/>
        </p:nvGrpSpPr>
        <p:grpSpPr bwMode="auto">
          <a:xfrm>
            <a:off x="4677410" y="4761409"/>
            <a:ext cx="400050" cy="914400"/>
            <a:chOff x="1344" y="1056"/>
            <a:chExt cx="624" cy="768"/>
          </a:xfrm>
        </p:grpSpPr>
        <p:sp>
          <p:nvSpPr>
            <p:cNvPr id="174" name="Rectangle 82"/>
            <p:cNvSpPr>
              <a:spLocks noChangeArrowheads="1"/>
            </p:cNvSpPr>
            <p:nvPr/>
          </p:nvSpPr>
          <p:spPr bwMode="auto">
            <a:xfrm>
              <a:off x="1344" y="1056"/>
              <a:ext cx="624" cy="768"/>
            </a:xfrm>
            <a:prstGeom prst="rect">
              <a:avLst/>
            </a:prstGeom>
            <a:noFill/>
            <a:ln w="12700">
              <a:solidFill>
                <a:schemeClr val="tx1"/>
              </a:solidFill>
              <a:miter lim="800000"/>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175" name="Line 83"/>
            <p:cNvSpPr>
              <a:spLocks noChangeShapeType="1"/>
            </p:cNvSpPr>
            <p:nvPr/>
          </p:nvSpPr>
          <p:spPr bwMode="auto">
            <a:xfrm>
              <a:off x="1344" y="1440"/>
              <a:ext cx="624"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176" name="Line 84"/>
            <p:cNvSpPr>
              <a:spLocks noChangeShapeType="1"/>
            </p:cNvSpPr>
            <p:nvPr/>
          </p:nvSpPr>
          <p:spPr bwMode="auto">
            <a:xfrm>
              <a:off x="1344" y="1248"/>
              <a:ext cx="624"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177" name="Line 85"/>
            <p:cNvSpPr>
              <a:spLocks noChangeShapeType="1"/>
            </p:cNvSpPr>
            <p:nvPr/>
          </p:nvSpPr>
          <p:spPr bwMode="auto">
            <a:xfrm>
              <a:off x="1344" y="1632"/>
              <a:ext cx="624"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grpSp>
      <p:grpSp>
        <p:nvGrpSpPr>
          <p:cNvPr id="178" name="Group 86"/>
          <p:cNvGrpSpPr>
            <a:grpSpLocks/>
          </p:cNvGrpSpPr>
          <p:nvPr/>
        </p:nvGrpSpPr>
        <p:grpSpPr bwMode="auto">
          <a:xfrm>
            <a:off x="6220460" y="4761409"/>
            <a:ext cx="400050" cy="914400"/>
            <a:chOff x="1344" y="1056"/>
            <a:chExt cx="624" cy="768"/>
          </a:xfrm>
        </p:grpSpPr>
        <p:sp>
          <p:nvSpPr>
            <p:cNvPr id="179" name="Rectangle 87"/>
            <p:cNvSpPr>
              <a:spLocks noChangeArrowheads="1"/>
            </p:cNvSpPr>
            <p:nvPr/>
          </p:nvSpPr>
          <p:spPr bwMode="auto">
            <a:xfrm>
              <a:off x="1344" y="1056"/>
              <a:ext cx="624" cy="768"/>
            </a:xfrm>
            <a:prstGeom prst="rect">
              <a:avLst/>
            </a:prstGeom>
            <a:noFill/>
            <a:ln w="12700">
              <a:solidFill>
                <a:schemeClr val="tx1"/>
              </a:solidFill>
              <a:miter lim="800000"/>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180" name="Line 88"/>
            <p:cNvSpPr>
              <a:spLocks noChangeShapeType="1"/>
            </p:cNvSpPr>
            <p:nvPr/>
          </p:nvSpPr>
          <p:spPr bwMode="auto">
            <a:xfrm>
              <a:off x="1344" y="1440"/>
              <a:ext cx="624"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181" name="Line 89"/>
            <p:cNvSpPr>
              <a:spLocks noChangeShapeType="1"/>
            </p:cNvSpPr>
            <p:nvPr/>
          </p:nvSpPr>
          <p:spPr bwMode="auto">
            <a:xfrm>
              <a:off x="1344" y="1248"/>
              <a:ext cx="624"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182" name="Line 90"/>
            <p:cNvSpPr>
              <a:spLocks noChangeShapeType="1"/>
            </p:cNvSpPr>
            <p:nvPr/>
          </p:nvSpPr>
          <p:spPr bwMode="auto">
            <a:xfrm>
              <a:off x="1344" y="1632"/>
              <a:ext cx="624"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grpSp>
      <p:sp>
        <p:nvSpPr>
          <p:cNvPr id="183" name="Text Box 93"/>
          <p:cNvSpPr txBox="1">
            <a:spLocks noChangeArrowheads="1"/>
          </p:cNvSpPr>
          <p:nvPr/>
        </p:nvSpPr>
        <p:spPr bwMode="auto">
          <a:xfrm>
            <a:off x="875603" y="2490188"/>
            <a:ext cx="4416853" cy="646331"/>
          </a:xfrm>
          <a:prstGeom prst="rect">
            <a:avLst/>
          </a:prstGeom>
          <a:noFill/>
          <a:ln w="12700">
            <a:noFill/>
            <a:miter lim="800000"/>
            <a:headEnd/>
            <a:tailEnd/>
          </a:ln>
        </p:spPr>
        <p:txBody>
          <a:bodyPr wrap="square">
            <a:prstTxWarp prst="textNoShape">
              <a:avLst/>
            </a:prstTxWarp>
            <a:spAutoFit/>
          </a:bodyPr>
          <a:lstStyle/>
          <a:p>
            <a:r>
              <a:rPr lang="en-US" dirty="0">
                <a:latin typeface="Arial" panose="020B0604020202020204" pitchFamily="34" charset="0"/>
                <a:cs typeface="Arial" panose="020B0604020202020204" pitchFamily="34" charset="0"/>
              </a:rPr>
              <a:t>Start with an empty cache - all blocks initially marked as not valid</a:t>
            </a:r>
          </a:p>
        </p:txBody>
      </p:sp>
    </p:spTree>
    <p:extLst>
      <p:ext uri="{BB962C8B-B14F-4D97-AF65-F5344CB8AC3E}">
        <p14:creationId xmlns:p14="http://schemas.microsoft.com/office/powerpoint/2010/main" val="31304993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43</a:t>
            </a:fld>
            <a:endParaRPr lang="en-US" altLang="en-US"/>
          </a:p>
        </p:txBody>
      </p:sp>
      <p:sp>
        <p:nvSpPr>
          <p:cNvPr id="45059" name="Text Box 2"/>
          <p:cNvSpPr txBox="1">
            <a:spLocks noChangeArrowheads="1"/>
          </p:cNvSpPr>
          <p:nvPr/>
        </p:nvSpPr>
        <p:spPr bwMode="auto">
          <a:xfrm>
            <a:off x="228600" y="88200"/>
            <a:ext cx="885951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sz="2800" dirty="0">
                <a:solidFill>
                  <a:srgbClr val="CC0000"/>
                </a:solidFill>
                <a:latin typeface="Arial" panose="020B0604020202020204" pitchFamily="34" charset="0"/>
              </a:rPr>
              <a:t>Ping Pong Cache Example: Direct-Mapped Cache</a:t>
            </a:r>
            <a:br>
              <a:rPr lang="en-US" altLang="en-US" sz="2800" dirty="0">
                <a:solidFill>
                  <a:srgbClr val="CC0000"/>
                </a:solidFill>
                <a:latin typeface="Arial" panose="020B0604020202020204" pitchFamily="34" charset="0"/>
              </a:rPr>
            </a:br>
            <a:r>
              <a:rPr lang="en-US" altLang="en-US" sz="2800" dirty="0">
                <a:solidFill>
                  <a:srgbClr val="CC0000"/>
                </a:solidFill>
                <a:latin typeface="Arial" panose="020B0604020202020204" pitchFamily="34" charset="0"/>
              </a:rPr>
              <a:t>w/4 Single-Word Blocks, Worst-Case Reference String</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1" name="Text Box 4"/>
          <p:cNvSpPr txBox="1">
            <a:spLocks noChangeArrowheads="1"/>
          </p:cNvSpPr>
          <p:nvPr/>
        </p:nvSpPr>
        <p:spPr bwMode="auto">
          <a:xfrm>
            <a:off x="381001" y="1243694"/>
            <a:ext cx="8270239"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
                <a:srgbClr val="CC0000"/>
              </a:buClr>
            </a:pPr>
            <a:r>
              <a:rPr lang="en-US" altLang="en-US" sz="2400" dirty="0">
                <a:latin typeface="Arial" panose="020B0604020202020204" pitchFamily="34" charset="0"/>
              </a:rPr>
              <a:t> Consider the main memory address reference string of word numbers:                             </a:t>
            </a:r>
          </a:p>
          <a:p>
            <a:pPr>
              <a:spcBef>
                <a:spcPct val="0"/>
              </a:spcBef>
              <a:buClr>
                <a:srgbClr val="CC0000"/>
              </a:buClr>
              <a:buNone/>
            </a:pPr>
            <a:r>
              <a:rPr lang="en-US" altLang="en-US" sz="2400" dirty="0">
                <a:latin typeface="Arial" panose="020B0604020202020204" pitchFamily="34" charset="0"/>
              </a:rPr>
              <a:t>	 0   4   0   4   0   4   0   4</a:t>
            </a:r>
          </a:p>
          <a:p>
            <a:pPr>
              <a:spcBef>
                <a:spcPct val="0"/>
              </a:spcBef>
              <a:buClr>
                <a:srgbClr val="CC0000"/>
              </a:buClr>
            </a:pPr>
            <a:endParaRPr lang="en-US" altLang="en-US" sz="2400" dirty="0">
              <a:latin typeface="Arial" panose="020B0604020202020204" pitchFamily="34" charset="0"/>
            </a:endParaRPr>
          </a:p>
        </p:txBody>
      </p:sp>
      <p:sp>
        <p:nvSpPr>
          <p:cNvPr id="184" name="Rectangle 3"/>
          <p:cNvSpPr>
            <a:spLocks noChangeArrowheads="1"/>
          </p:cNvSpPr>
          <p:nvPr/>
        </p:nvSpPr>
        <p:spPr bwMode="auto">
          <a:xfrm>
            <a:off x="2104390" y="3230554"/>
            <a:ext cx="742950" cy="914400"/>
          </a:xfrm>
          <a:prstGeom prst="rect">
            <a:avLst/>
          </a:prstGeom>
          <a:noFill/>
          <a:ln w="12700">
            <a:solidFill>
              <a:schemeClr val="tx1"/>
            </a:solidFill>
            <a:miter lim="800000"/>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185" name="Line 4"/>
          <p:cNvSpPr>
            <a:spLocks noChangeShapeType="1"/>
          </p:cNvSpPr>
          <p:nvPr/>
        </p:nvSpPr>
        <p:spPr bwMode="auto">
          <a:xfrm>
            <a:off x="2104390" y="3687754"/>
            <a:ext cx="742950"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186" name="Line 5"/>
          <p:cNvSpPr>
            <a:spLocks noChangeShapeType="1"/>
          </p:cNvSpPr>
          <p:nvPr/>
        </p:nvSpPr>
        <p:spPr bwMode="auto">
          <a:xfrm>
            <a:off x="2104390" y="3459154"/>
            <a:ext cx="742950"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187" name="Line 6"/>
          <p:cNvSpPr>
            <a:spLocks noChangeShapeType="1"/>
          </p:cNvSpPr>
          <p:nvPr/>
        </p:nvSpPr>
        <p:spPr bwMode="auto">
          <a:xfrm>
            <a:off x="2104390" y="3916354"/>
            <a:ext cx="742950"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188" name="Rectangle 7"/>
          <p:cNvSpPr>
            <a:spLocks noChangeArrowheads="1"/>
          </p:cNvSpPr>
          <p:nvPr/>
        </p:nvSpPr>
        <p:spPr bwMode="auto">
          <a:xfrm>
            <a:off x="3590290" y="3230554"/>
            <a:ext cx="742950" cy="914400"/>
          </a:xfrm>
          <a:prstGeom prst="rect">
            <a:avLst/>
          </a:prstGeom>
          <a:noFill/>
          <a:ln w="12700">
            <a:solidFill>
              <a:schemeClr val="tx1"/>
            </a:solidFill>
            <a:miter lim="800000"/>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189" name="Line 8"/>
          <p:cNvSpPr>
            <a:spLocks noChangeShapeType="1"/>
          </p:cNvSpPr>
          <p:nvPr/>
        </p:nvSpPr>
        <p:spPr bwMode="auto">
          <a:xfrm>
            <a:off x="3590290" y="3687754"/>
            <a:ext cx="742950"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190" name="Line 9"/>
          <p:cNvSpPr>
            <a:spLocks noChangeShapeType="1"/>
          </p:cNvSpPr>
          <p:nvPr/>
        </p:nvSpPr>
        <p:spPr bwMode="auto">
          <a:xfrm>
            <a:off x="3590290" y="3459154"/>
            <a:ext cx="742950"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191" name="Line 10"/>
          <p:cNvSpPr>
            <a:spLocks noChangeShapeType="1"/>
          </p:cNvSpPr>
          <p:nvPr/>
        </p:nvSpPr>
        <p:spPr bwMode="auto">
          <a:xfrm>
            <a:off x="3590290" y="3916354"/>
            <a:ext cx="742950"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192" name="Rectangle 11"/>
          <p:cNvSpPr>
            <a:spLocks noChangeArrowheads="1"/>
          </p:cNvSpPr>
          <p:nvPr/>
        </p:nvSpPr>
        <p:spPr bwMode="auto">
          <a:xfrm>
            <a:off x="5133340" y="3230554"/>
            <a:ext cx="742950" cy="914400"/>
          </a:xfrm>
          <a:prstGeom prst="rect">
            <a:avLst/>
          </a:prstGeom>
          <a:noFill/>
          <a:ln w="12700">
            <a:solidFill>
              <a:schemeClr val="tx1"/>
            </a:solidFill>
            <a:miter lim="800000"/>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193" name="Line 12"/>
          <p:cNvSpPr>
            <a:spLocks noChangeShapeType="1"/>
          </p:cNvSpPr>
          <p:nvPr/>
        </p:nvSpPr>
        <p:spPr bwMode="auto">
          <a:xfrm>
            <a:off x="5133340" y="3687754"/>
            <a:ext cx="742950"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194" name="Line 13"/>
          <p:cNvSpPr>
            <a:spLocks noChangeShapeType="1"/>
          </p:cNvSpPr>
          <p:nvPr/>
        </p:nvSpPr>
        <p:spPr bwMode="auto">
          <a:xfrm>
            <a:off x="5133340" y="3459154"/>
            <a:ext cx="742950"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195" name="Line 14"/>
          <p:cNvSpPr>
            <a:spLocks noChangeShapeType="1"/>
          </p:cNvSpPr>
          <p:nvPr/>
        </p:nvSpPr>
        <p:spPr bwMode="auto">
          <a:xfrm>
            <a:off x="5133340" y="3916354"/>
            <a:ext cx="742950"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196" name="Rectangle 15"/>
          <p:cNvSpPr>
            <a:spLocks noChangeArrowheads="1"/>
          </p:cNvSpPr>
          <p:nvPr/>
        </p:nvSpPr>
        <p:spPr bwMode="auto">
          <a:xfrm>
            <a:off x="6676390" y="3230554"/>
            <a:ext cx="742950" cy="914400"/>
          </a:xfrm>
          <a:prstGeom prst="rect">
            <a:avLst/>
          </a:prstGeom>
          <a:noFill/>
          <a:ln w="12700">
            <a:solidFill>
              <a:schemeClr val="tx1"/>
            </a:solidFill>
            <a:miter lim="800000"/>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197" name="Line 16"/>
          <p:cNvSpPr>
            <a:spLocks noChangeShapeType="1"/>
          </p:cNvSpPr>
          <p:nvPr/>
        </p:nvSpPr>
        <p:spPr bwMode="auto">
          <a:xfrm>
            <a:off x="6676390" y="3687754"/>
            <a:ext cx="742950"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198" name="Line 17"/>
          <p:cNvSpPr>
            <a:spLocks noChangeShapeType="1"/>
          </p:cNvSpPr>
          <p:nvPr/>
        </p:nvSpPr>
        <p:spPr bwMode="auto">
          <a:xfrm>
            <a:off x="6676390" y="3459154"/>
            <a:ext cx="742950"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199" name="Line 18"/>
          <p:cNvSpPr>
            <a:spLocks noChangeShapeType="1"/>
          </p:cNvSpPr>
          <p:nvPr/>
        </p:nvSpPr>
        <p:spPr bwMode="auto">
          <a:xfrm>
            <a:off x="6676390" y="3916354"/>
            <a:ext cx="742950"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200" name="Rectangle 19"/>
          <p:cNvSpPr>
            <a:spLocks noChangeArrowheads="1"/>
          </p:cNvSpPr>
          <p:nvPr/>
        </p:nvSpPr>
        <p:spPr bwMode="auto">
          <a:xfrm>
            <a:off x="6676390" y="4602154"/>
            <a:ext cx="742950" cy="914400"/>
          </a:xfrm>
          <a:prstGeom prst="rect">
            <a:avLst/>
          </a:prstGeom>
          <a:noFill/>
          <a:ln w="12700">
            <a:solidFill>
              <a:schemeClr val="tx1"/>
            </a:solidFill>
            <a:miter lim="800000"/>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201" name="Line 20"/>
          <p:cNvSpPr>
            <a:spLocks noChangeShapeType="1"/>
          </p:cNvSpPr>
          <p:nvPr/>
        </p:nvSpPr>
        <p:spPr bwMode="auto">
          <a:xfrm>
            <a:off x="6676390" y="5059354"/>
            <a:ext cx="742950"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202" name="Line 21"/>
          <p:cNvSpPr>
            <a:spLocks noChangeShapeType="1"/>
          </p:cNvSpPr>
          <p:nvPr/>
        </p:nvSpPr>
        <p:spPr bwMode="auto">
          <a:xfrm>
            <a:off x="6676390" y="4830754"/>
            <a:ext cx="742950"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203" name="Line 22"/>
          <p:cNvSpPr>
            <a:spLocks noChangeShapeType="1"/>
          </p:cNvSpPr>
          <p:nvPr/>
        </p:nvSpPr>
        <p:spPr bwMode="auto">
          <a:xfrm>
            <a:off x="6676390" y="5287954"/>
            <a:ext cx="742950"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204" name="Rectangle 23"/>
          <p:cNvSpPr>
            <a:spLocks noChangeArrowheads="1"/>
          </p:cNvSpPr>
          <p:nvPr/>
        </p:nvSpPr>
        <p:spPr bwMode="auto">
          <a:xfrm>
            <a:off x="5133340" y="4602154"/>
            <a:ext cx="742950" cy="914400"/>
          </a:xfrm>
          <a:prstGeom prst="rect">
            <a:avLst/>
          </a:prstGeom>
          <a:noFill/>
          <a:ln w="12700">
            <a:solidFill>
              <a:schemeClr val="tx1"/>
            </a:solidFill>
            <a:miter lim="800000"/>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205" name="Line 24"/>
          <p:cNvSpPr>
            <a:spLocks noChangeShapeType="1"/>
          </p:cNvSpPr>
          <p:nvPr/>
        </p:nvSpPr>
        <p:spPr bwMode="auto">
          <a:xfrm>
            <a:off x="5133340" y="5059354"/>
            <a:ext cx="742950"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206" name="Line 25"/>
          <p:cNvSpPr>
            <a:spLocks noChangeShapeType="1"/>
          </p:cNvSpPr>
          <p:nvPr/>
        </p:nvSpPr>
        <p:spPr bwMode="auto">
          <a:xfrm>
            <a:off x="5133340" y="4830754"/>
            <a:ext cx="742950"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207" name="Line 26"/>
          <p:cNvSpPr>
            <a:spLocks noChangeShapeType="1"/>
          </p:cNvSpPr>
          <p:nvPr/>
        </p:nvSpPr>
        <p:spPr bwMode="auto">
          <a:xfrm>
            <a:off x="5133340" y="5287954"/>
            <a:ext cx="742950"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208" name="Rectangle 27"/>
          <p:cNvSpPr>
            <a:spLocks noChangeArrowheads="1"/>
          </p:cNvSpPr>
          <p:nvPr/>
        </p:nvSpPr>
        <p:spPr bwMode="auto">
          <a:xfrm>
            <a:off x="3647440" y="4602154"/>
            <a:ext cx="742950" cy="914400"/>
          </a:xfrm>
          <a:prstGeom prst="rect">
            <a:avLst/>
          </a:prstGeom>
          <a:noFill/>
          <a:ln w="12700">
            <a:solidFill>
              <a:schemeClr val="tx1"/>
            </a:solidFill>
            <a:miter lim="800000"/>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209" name="Line 28"/>
          <p:cNvSpPr>
            <a:spLocks noChangeShapeType="1"/>
          </p:cNvSpPr>
          <p:nvPr/>
        </p:nvSpPr>
        <p:spPr bwMode="auto">
          <a:xfrm>
            <a:off x="3647440" y="5059354"/>
            <a:ext cx="742950"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210" name="Line 29"/>
          <p:cNvSpPr>
            <a:spLocks noChangeShapeType="1"/>
          </p:cNvSpPr>
          <p:nvPr/>
        </p:nvSpPr>
        <p:spPr bwMode="auto">
          <a:xfrm>
            <a:off x="3647440" y="4830754"/>
            <a:ext cx="742950"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211" name="Line 30"/>
          <p:cNvSpPr>
            <a:spLocks noChangeShapeType="1"/>
          </p:cNvSpPr>
          <p:nvPr/>
        </p:nvSpPr>
        <p:spPr bwMode="auto">
          <a:xfrm>
            <a:off x="3647440" y="5287954"/>
            <a:ext cx="742950"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212" name="Rectangle 31"/>
          <p:cNvSpPr>
            <a:spLocks noChangeArrowheads="1"/>
          </p:cNvSpPr>
          <p:nvPr/>
        </p:nvSpPr>
        <p:spPr bwMode="auto">
          <a:xfrm>
            <a:off x="2104390" y="4602154"/>
            <a:ext cx="742950" cy="914400"/>
          </a:xfrm>
          <a:prstGeom prst="rect">
            <a:avLst/>
          </a:prstGeom>
          <a:noFill/>
          <a:ln w="12700">
            <a:solidFill>
              <a:schemeClr val="tx1"/>
            </a:solidFill>
            <a:miter lim="800000"/>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213" name="Line 32"/>
          <p:cNvSpPr>
            <a:spLocks noChangeShapeType="1"/>
          </p:cNvSpPr>
          <p:nvPr/>
        </p:nvSpPr>
        <p:spPr bwMode="auto">
          <a:xfrm>
            <a:off x="2104390" y="5059354"/>
            <a:ext cx="742950"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214" name="Line 33"/>
          <p:cNvSpPr>
            <a:spLocks noChangeShapeType="1"/>
          </p:cNvSpPr>
          <p:nvPr/>
        </p:nvSpPr>
        <p:spPr bwMode="auto">
          <a:xfrm>
            <a:off x="2104390" y="4830754"/>
            <a:ext cx="742950"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215" name="Line 34"/>
          <p:cNvSpPr>
            <a:spLocks noChangeShapeType="1"/>
          </p:cNvSpPr>
          <p:nvPr/>
        </p:nvSpPr>
        <p:spPr bwMode="auto">
          <a:xfrm>
            <a:off x="2104390" y="5287954"/>
            <a:ext cx="742950"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216" name="Text Box 35"/>
          <p:cNvSpPr txBox="1">
            <a:spLocks noChangeArrowheads="1"/>
          </p:cNvSpPr>
          <p:nvPr/>
        </p:nvSpPr>
        <p:spPr bwMode="auto">
          <a:xfrm>
            <a:off x="2149634" y="2915039"/>
            <a:ext cx="284052" cy="307777"/>
          </a:xfrm>
          <a:prstGeom prst="rect">
            <a:avLst/>
          </a:prstGeom>
          <a:noFill/>
          <a:ln w="12700">
            <a:noFill/>
            <a:miter lim="800000"/>
            <a:headEnd/>
            <a:tailEnd/>
          </a:ln>
        </p:spPr>
        <p:txBody>
          <a:bodyPr wrap="none">
            <a:prstTxWarp prst="textNoShape">
              <a:avLst/>
            </a:prstTxWarp>
            <a:spAutoFit/>
          </a:bodyPr>
          <a:lstStyle/>
          <a:p>
            <a:r>
              <a:rPr lang="en-US" sz="1400" b="1" dirty="0">
                <a:latin typeface="Arial" panose="020B0604020202020204" pitchFamily="34" charset="0"/>
                <a:cs typeface="Arial" panose="020B0604020202020204" pitchFamily="34" charset="0"/>
              </a:rPr>
              <a:t>0</a:t>
            </a:r>
          </a:p>
        </p:txBody>
      </p:sp>
      <p:sp>
        <p:nvSpPr>
          <p:cNvPr id="217" name="Text Box 36"/>
          <p:cNvSpPr txBox="1">
            <a:spLocks noChangeArrowheads="1"/>
          </p:cNvSpPr>
          <p:nvPr/>
        </p:nvSpPr>
        <p:spPr bwMode="auto">
          <a:xfrm>
            <a:off x="3578384" y="2915039"/>
            <a:ext cx="284052" cy="307777"/>
          </a:xfrm>
          <a:prstGeom prst="rect">
            <a:avLst/>
          </a:prstGeom>
          <a:noFill/>
          <a:ln w="12700">
            <a:noFill/>
            <a:miter lim="800000"/>
            <a:headEnd/>
            <a:tailEnd/>
          </a:ln>
        </p:spPr>
        <p:txBody>
          <a:bodyPr wrap="none">
            <a:prstTxWarp prst="textNoShape">
              <a:avLst/>
            </a:prstTxWarp>
            <a:spAutoFit/>
          </a:bodyPr>
          <a:lstStyle/>
          <a:p>
            <a:r>
              <a:rPr lang="en-US" sz="1400" b="1">
                <a:latin typeface="Arial" panose="020B0604020202020204" pitchFamily="34" charset="0"/>
                <a:cs typeface="Arial" panose="020B0604020202020204" pitchFamily="34" charset="0"/>
              </a:rPr>
              <a:t>4</a:t>
            </a:r>
          </a:p>
        </p:txBody>
      </p:sp>
      <p:sp>
        <p:nvSpPr>
          <p:cNvPr id="218" name="Text Box 37"/>
          <p:cNvSpPr txBox="1">
            <a:spLocks noChangeArrowheads="1"/>
          </p:cNvSpPr>
          <p:nvPr/>
        </p:nvSpPr>
        <p:spPr bwMode="auto">
          <a:xfrm>
            <a:off x="5064284" y="2915039"/>
            <a:ext cx="284052" cy="307777"/>
          </a:xfrm>
          <a:prstGeom prst="rect">
            <a:avLst/>
          </a:prstGeom>
          <a:noFill/>
          <a:ln w="12700">
            <a:noFill/>
            <a:miter lim="800000"/>
            <a:headEnd/>
            <a:tailEnd/>
          </a:ln>
        </p:spPr>
        <p:txBody>
          <a:bodyPr wrap="none">
            <a:prstTxWarp prst="textNoShape">
              <a:avLst/>
            </a:prstTxWarp>
            <a:spAutoFit/>
          </a:bodyPr>
          <a:lstStyle/>
          <a:p>
            <a:r>
              <a:rPr lang="en-US" sz="1400" b="1">
                <a:latin typeface="Arial" panose="020B0604020202020204" pitchFamily="34" charset="0"/>
                <a:cs typeface="Arial" panose="020B0604020202020204" pitchFamily="34" charset="0"/>
              </a:rPr>
              <a:t>0</a:t>
            </a:r>
          </a:p>
        </p:txBody>
      </p:sp>
      <p:sp>
        <p:nvSpPr>
          <p:cNvPr id="219" name="Text Box 38"/>
          <p:cNvSpPr txBox="1">
            <a:spLocks noChangeArrowheads="1"/>
          </p:cNvSpPr>
          <p:nvPr/>
        </p:nvSpPr>
        <p:spPr bwMode="auto">
          <a:xfrm>
            <a:off x="6664484" y="2915039"/>
            <a:ext cx="284052" cy="307777"/>
          </a:xfrm>
          <a:prstGeom prst="rect">
            <a:avLst/>
          </a:prstGeom>
          <a:noFill/>
          <a:ln w="12700">
            <a:noFill/>
            <a:miter lim="800000"/>
            <a:headEnd/>
            <a:tailEnd/>
          </a:ln>
        </p:spPr>
        <p:txBody>
          <a:bodyPr wrap="none">
            <a:prstTxWarp prst="textNoShape">
              <a:avLst/>
            </a:prstTxWarp>
            <a:spAutoFit/>
          </a:bodyPr>
          <a:lstStyle/>
          <a:p>
            <a:r>
              <a:rPr lang="en-US" sz="1400" b="1">
                <a:latin typeface="Arial" panose="020B0604020202020204" pitchFamily="34" charset="0"/>
                <a:cs typeface="Arial" panose="020B0604020202020204" pitchFamily="34" charset="0"/>
              </a:rPr>
              <a:t>4</a:t>
            </a:r>
          </a:p>
        </p:txBody>
      </p:sp>
      <p:sp>
        <p:nvSpPr>
          <p:cNvPr id="220" name="Text Box 39"/>
          <p:cNvSpPr txBox="1">
            <a:spLocks noChangeArrowheads="1"/>
          </p:cNvSpPr>
          <p:nvPr/>
        </p:nvSpPr>
        <p:spPr bwMode="auto">
          <a:xfrm>
            <a:off x="2047240" y="4316405"/>
            <a:ext cx="284052" cy="307777"/>
          </a:xfrm>
          <a:prstGeom prst="rect">
            <a:avLst/>
          </a:prstGeom>
          <a:noFill/>
          <a:ln w="12700">
            <a:noFill/>
            <a:miter lim="800000"/>
            <a:headEnd/>
            <a:tailEnd/>
          </a:ln>
        </p:spPr>
        <p:txBody>
          <a:bodyPr wrap="none">
            <a:prstTxWarp prst="textNoShape">
              <a:avLst/>
            </a:prstTxWarp>
            <a:spAutoFit/>
          </a:bodyPr>
          <a:lstStyle/>
          <a:p>
            <a:r>
              <a:rPr lang="en-US" sz="1400" b="1">
                <a:latin typeface="Arial" panose="020B0604020202020204" pitchFamily="34" charset="0"/>
                <a:cs typeface="Arial" panose="020B0604020202020204" pitchFamily="34" charset="0"/>
              </a:rPr>
              <a:t>0</a:t>
            </a:r>
          </a:p>
        </p:txBody>
      </p:sp>
      <p:sp>
        <p:nvSpPr>
          <p:cNvPr id="221" name="Text Box 40"/>
          <p:cNvSpPr txBox="1">
            <a:spLocks noChangeArrowheads="1"/>
          </p:cNvSpPr>
          <p:nvPr/>
        </p:nvSpPr>
        <p:spPr bwMode="auto">
          <a:xfrm>
            <a:off x="3578384" y="4286639"/>
            <a:ext cx="284052" cy="307777"/>
          </a:xfrm>
          <a:prstGeom prst="rect">
            <a:avLst/>
          </a:prstGeom>
          <a:noFill/>
          <a:ln w="12700">
            <a:noFill/>
            <a:miter lim="800000"/>
            <a:headEnd/>
            <a:tailEnd/>
          </a:ln>
        </p:spPr>
        <p:txBody>
          <a:bodyPr wrap="none">
            <a:prstTxWarp prst="textNoShape">
              <a:avLst/>
            </a:prstTxWarp>
            <a:spAutoFit/>
          </a:bodyPr>
          <a:lstStyle/>
          <a:p>
            <a:r>
              <a:rPr lang="en-US" sz="1400" b="1">
                <a:latin typeface="Arial" panose="020B0604020202020204" pitchFamily="34" charset="0"/>
                <a:cs typeface="Arial" panose="020B0604020202020204" pitchFamily="34" charset="0"/>
              </a:rPr>
              <a:t>4</a:t>
            </a:r>
          </a:p>
        </p:txBody>
      </p:sp>
      <p:sp>
        <p:nvSpPr>
          <p:cNvPr id="222" name="Text Box 41"/>
          <p:cNvSpPr txBox="1">
            <a:spLocks noChangeArrowheads="1"/>
          </p:cNvSpPr>
          <p:nvPr/>
        </p:nvSpPr>
        <p:spPr bwMode="auto">
          <a:xfrm>
            <a:off x="5121434" y="4286639"/>
            <a:ext cx="284052" cy="307777"/>
          </a:xfrm>
          <a:prstGeom prst="rect">
            <a:avLst/>
          </a:prstGeom>
          <a:noFill/>
          <a:ln w="12700">
            <a:noFill/>
            <a:miter lim="800000"/>
            <a:headEnd/>
            <a:tailEnd/>
          </a:ln>
        </p:spPr>
        <p:txBody>
          <a:bodyPr wrap="none">
            <a:prstTxWarp prst="textNoShape">
              <a:avLst/>
            </a:prstTxWarp>
            <a:spAutoFit/>
          </a:bodyPr>
          <a:lstStyle/>
          <a:p>
            <a:r>
              <a:rPr lang="en-US" sz="1400" b="1">
                <a:latin typeface="Arial" panose="020B0604020202020204" pitchFamily="34" charset="0"/>
                <a:cs typeface="Arial" panose="020B0604020202020204" pitchFamily="34" charset="0"/>
              </a:rPr>
              <a:t>0</a:t>
            </a:r>
          </a:p>
        </p:txBody>
      </p:sp>
      <p:sp>
        <p:nvSpPr>
          <p:cNvPr id="223" name="Text Box 42"/>
          <p:cNvSpPr txBox="1">
            <a:spLocks noChangeArrowheads="1"/>
          </p:cNvSpPr>
          <p:nvPr/>
        </p:nvSpPr>
        <p:spPr bwMode="auto">
          <a:xfrm>
            <a:off x="6607334" y="4286639"/>
            <a:ext cx="284052" cy="307777"/>
          </a:xfrm>
          <a:prstGeom prst="rect">
            <a:avLst/>
          </a:prstGeom>
          <a:noFill/>
          <a:ln w="12700">
            <a:noFill/>
            <a:miter lim="800000"/>
            <a:headEnd/>
            <a:tailEnd/>
          </a:ln>
        </p:spPr>
        <p:txBody>
          <a:bodyPr wrap="none">
            <a:prstTxWarp prst="textNoShape">
              <a:avLst/>
            </a:prstTxWarp>
            <a:spAutoFit/>
          </a:bodyPr>
          <a:lstStyle/>
          <a:p>
            <a:r>
              <a:rPr lang="en-US" sz="1400" b="1">
                <a:latin typeface="Arial" panose="020B0604020202020204" pitchFamily="34" charset="0"/>
                <a:cs typeface="Arial" panose="020B0604020202020204" pitchFamily="34" charset="0"/>
              </a:rPr>
              <a:t>4</a:t>
            </a:r>
          </a:p>
        </p:txBody>
      </p:sp>
      <p:sp>
        <p:nvSpPr>
          <p:cNvPr id="224" name="Rectangle 43"/>
          <p:cNvSpPr>
            <a:spLocks noChangeArrowheads="1"/>
          </p:cNvSpPr>
          <p:nvPr/>
        </p:nvSpPr>
        <p:spPr bwMode="auto">
          <a:xfrm>
            <a:off x="1704340" y="3230554"/>
            <a:ext cx="400050" cy="914400"/>
          </a:xfrm>
          <a:prstGeom prst="rect">
            <a:avLst/>
          </a:prstGeom>
          <a:noFill/>
          <a:ln w="12700">
            <a:solidFill>
              <a:schemeClr val="tx1"/>
            </a:solidFill>
            <a:miter lim="800000"/>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225" name="Line 44"/>
          <p:cNvSpPr>
            <a:spLocks noChangeShapeType="1"/>
          </p:cNvSpPr>
          <p:nvPr/>
        </p:nvSpPr>
        <p:spPr bwMode="auto">
          <a:xfrm>
            <a:off x="1704340" y="3687754"/>
            <a:ext cx="400050"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226" name="Line 45"/>
          <p:cNvSpPr>
            <a:spLocks noChangeShapeType="1"/>
          </p:cNvSpPr>
          <p:nvPr/>
        </p:nvSpPr>
        <p:spPr bwMode="auto">
          <a:xfrm>
            <a:off x="1704340" y="3459154"/>
            <a:ext cx="400050"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227" name="Line 46"/>
          <p:cNvSpPr>
            <a:spLocks noChangeShapeType="1"/>
          </p:cNvSpPr>
          <p:nvPr/>
        </p:nvSpPr>
        <p:spPr bwMode="auto">
          <a:xfrm>
            <a:off x="1704340" y="3916354"/>
            <a:ext cx="400050"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228" name="Rectangle 47"/>
          <p:cNvSpPr>
            <a:spLocks noChangeArrowheads="1"/>
          </p:cNvSpPr>
          <p:nvPr/>
        </p:nvSpPr>
        <p:spPr bwMode="auto">
          <a:xfrm>
            <a:off x="3190240" y="3230554"/>
            <a:ext cx="400050" cy="914400"/>
          </a:xfrm>
          <a:prstGeom prst="rect">
            <a:avLst/>
          </a:prstGeom>
          <a:noFill/>
          <a:ln w="12700">
            <a:solidFill>
              <a:schemeClr val="tx1"/>
            </a:solidFill>
            <a:miter lim="800000"/>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229" name="Line 48"/>
          <p:cNvSpPr>
            <a:spLocks noChangeShapeType="1"/>
          </p:cNvSpPr>
          <p:nvPr/>
        </p:nvSpPr>
        <p:spPr bwMode="auto">
          <a:xfrm>
            <a:off x="3190240" y="3687754"/>
            <a:ext cx="400050"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230" name="Line 49"/>
          <p:cNvSpPr>
            <a:spLocks noChangeShapeType="1"/>
          </p:cNvSpPr>
          <p:nvPr/>
        </p:nvSpPr>
        <p:spPr bwMode="auto">
          <a:xfrm>
            <a:off x="3190240" y="3459154"/>
            <a:ext cx="400050"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231" name="Line 50"/>
          <p:cNvSpPr>
            <a:spLocks noChangeShapeType="1"/>
          </p:cNvSpPr>
          <p:nvPr/>
        </p:nvSpPr>
        <p:spPr bwMode="auto">
          <a:xfrm>
            <a:off x="3190240" y="3916354"/>
            <a:ext cx="400050"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232" name="Rectangle 51"/>
          <p:cNvSpPr>
            <a:spLocks noChangeArrowheads="1"/>
          </p:cNvSpPr>
          <p:nvPr/>
        </p:nvSpPr>
        <p:spPr bwMode="auto">
          <a:xfrm>
            <a:off x="4733290" y="3230554"/>
            <a:ext cx="400050" cy="914400"/>
          </a:xfrm>
          <a:prstGeom prst="rect">
            <a:avLst/>
          </a:prstGeom>
          <a:noFill/>
          <a:ln w="12700">
            <a:solidFill>
              <a:schemeClr val="tx1"/>
            </a:solidFill>
            <a:miter lim="800000"/>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233" name="Line 52"/>
          <p:cNvSpPr>
            <a:spLocks noChangeShapeType="1"/>
          </p:cNvSpPr>
          <p:nvPr/>
        </p:nvSpPr>
        <p:spPr bwMode="auto">
          <a:xfrm>
            <a:off x="4733290" y="3687754"/>
            <a:ext cx="400050"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234" name="Line 53"/>
          <p:cNvSpPr>
            <a:spLocks noChangeShapeType="1"/>
          </p:cNvSpPr>
          <p:nvPr/>
        </p:nvSpPr>
        <p:spPr bwMode="auto">
          <a:xfrm>
            <a:off x="4733290" y="3459154"/>
            <a:ext cx="400050"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235" name="Line 54"/>
          <p:cNvSpPr>
            <a:spLocks noChangeShapeType="1"/>
          </p:cNvSpPr>
          <p:nvPr/>
        </p:nvSpPr>
        <p:spPr bwMode="auto">
          <a:xfrm>
            <a:off x="4733290" y="3916354"/>
            <a:ext cx="400050"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236" name="Rectangle 55"/>
          <p:cNvSpPr>
            <a:spLocks noChangeArrowheads="1"/>
          </p:cNvSpPr>
          <p:nvPr/>
        </p:nvSpPr>
        <p:spPr bwMode="auto">
          <a:xfrm>
            <a:off x="6276340" y="3230554"/>
            <a:ext cx="400050" cy="914400"/>
          </a:xfrm>
          <a:prstGeom prst="rect">
            <a:avLst/>
          </a:prstGeom>
          <a:noFill/>
          <a:ln w="12700">
            <a:solidFill>
              <a:schemeClr val="tx1"/>
            </a:solidFill>
            <a:miter lim="800000"/>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237" name="Line 56"/>
          <p:cNvSpPr>
            <a:spLocks noChangeShapeType="1"/>
          </p:cNvSpPr>
          <p:nvPr/>
        </p:nvSpPr>
        <p:spPr bwMode="auto">
          <a:xfrm>
            <a:off x="6276340" y="3687754"/>
            <a:ext cx="400050"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238" name="Line 57"/>
          <p:cNvSpPr>
            <a:spLocks noChangeShapeType="1"/>
          </p:cNvSpPr>
          <p:nvPr/>
        </p:nvSpPr>
        <p:spPr bwMode="auto">
          <a:xfrm>
            <a:off x="6276340" y="3459154"/>
            <a:ext cx="400050"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239" name="Line 58"/>
          <p:cNvSpPr>
            <a:spLocks noChangeShapeType="1"/>
          </p:cNvSpPr>
          <p:nvPr/>
        </p:nvSpPr>
        <p:spPr bwMode="auto">
          <a:xfrm>
            <a:off x="6276340" y="3916354"/>
            <a:ext cx="400050"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240" name="Rectangle 59"/>
          <p:cNvSpPr>
            <a:spLocks noChangeArrowheads="1"/>
          </p:cNvSpPr>
          <p:nvPr/>
        </p:nvSpPr>
        <p:spPr bwMode="auto">
          <a:xfrm>
            <a:off x="1704340" y="4602154"/>
            <a:ext cx="400050" cy="914400"/>
          </a:xfrm>
          <a:prstGeom prst="rect">
            <a:avLst/>
          </a:prstGeom>
          <a:noFill/>
          <a:ln w="12700">
            <a:solidFill>
              <a:schemeClr val="tx1"/>
            </a:solidFill>
            <a:miter lim="800000"/>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241" name="Line 60"/>
          <p:cNvSpPr>
            <a:spLocks noChangeShapeType="1"/>
          </p:cNvSpPr>
          <p:nvPr/>
        </p:nvSpPr>
        <p:spPr bwMode="auto">
          <a:xfrm>
            <a:off x="1704340" y="5059354"/>
            <a:ext cx="400050"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242" name="Line 61"/>
          <p:cNvSpPr>
            <a:spLocks noChangeShapeType="1"/>
          </p:cNvSpPr>
          <p:nvPr/>
        </p:nvSpPr>
        <p:spPr bwMode="auto">
          <a:xfrm>
            <a:off x="1704340" y="4830754"/>
            <a:ext cx="400050"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243" name="Line 62"/>
          <p:cNvSpPr>
            <a:spLocks noChangeShapeType="1"/>
          </p:cNvSpPr>
          <p:nvPr/>
        </p:nvSpPr>
        <p:spPr bwMode="auto">
          <a:xfrm>
            <a:off x="1704340" y="5287954"/>
            <a:ext cx="400050"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244" name="Rectangle 63"/>
          <p:cNvSpPr>
            <a:spLocks noChangeArrowheads="1"/>
          </p:cNvSpPr>
          <p:nvPr/>
        </p:nvSpPr>
        <p:spPr bwMode="auto">
          <a:xfrm>
            <a:off x="3247390" y="4602154"/>
            <a:ext cx="400050" cy="914400"/>
          </a:xfrm>
          <a:prstGeom prst="rect">
            <a:avLst/>
          </a:prstGeom>
          <a:noFill/>
          <a:ln w="12700">
            <a:solidFill>
              <a:schemeClr val="tx1"/>
            </a:solidFill>
            <a:miter lim="800000"/>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245" name="Line 64"/>
          <p:cNvSpPr>
            <a:spLocks noChangeShapeType="1"/>
          </p:cNvSpPr>
          <p:nvPr/>
        </p:nvSpPr>
        <p:spPr bwMode="auto">
          <a:xfrm>
            <a:off x="3247390" y="5059354"/>
            <a:ext cx="400050"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246" name="Line 65"/>
          <p:cNvSpPr>
            <a:spLocks noChangeShapeType="1"/>
          </p:cNvSpPr>
          <p:nvPr/>
        </p:nvSpPr>
        <p:spPr bwMode="auto">
          <a:xfrm>
            <a:off x="3247390" y="4830754"/>
            <a:ext cx="400050"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247" name="Line 66"/>
          <p:cNvSpPr>
            <a:spLocks noChangeShapeType="1"/>
          </p:cNvSpPr>
          <p:nvPr/>
        </p:nvSpPr>
        <p:spPr bwMode="auto">
          <a:xfrm>
            <a:off x="3247390" y="5287954"/>
            <a:ext cx="400050"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248" name="Rectangle 67"/>
          <p:cNvSpPr>
            <a:spLocks noChangeArrowheads="1"/>
          </p:cNvSpPr>
          <p:nvPr/>
        </p:nvSpPr>
        <p:spPr bwMode="auto">
          <a:xfrm>
            <a:off x="4733290" y="4602154"/>
            <a:ext cx="400050" cy="914400"/>
          </a:xfrm>
          <a:prstGeom prst="rect">
            <a:avLst/>
          </a:prstGeom>
          <a:noFill/>
          <a:ln w="12700">
            <a:solidFill>
              <a:schemeClr val="tx1"/>
            </a:solidFill>
            <a:miter lim="800000"/>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249" name="Line 68"/>
          <p:cNvSpPr>
            <a:spLocks noChangeShapeType="1"/>
          </p:cNvSpPr>
          <p:nvPr/>
        </p:nvSpPr>
        <p:spPr bwMode="auto">
          <a:xfrm>
            <a:off x="4733290" y="5059354"/>
            <a:ext cx="400050"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250" name="Line 69"/>
          <p:cNvSpPr>
            <a:spLocks noChangeShapeType="1"/>
          </p:cNvSpPr>
          <p:nvPr/>
        </p:nvSpPr>
        <p:spPr bwMode="auto">
          <a:xfrm>
            <a:off x="4733290" y="4830754"/>
            <a:ext cx="400050"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251" name="Line 70"/>
          <p:cNvSpPr>
            <a:spLocks noChangeShapeType="1"/>
          </p:cNvSpPr>
          <p:nvPr/>
        </p:nvSpPr>
        <p:spPr bwMode="auto">
          <a:xfrm>
            <a:off x="4733290" y="5287954"/>
            <a:ext cx="400050"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252" name="Rectangle 71"/>
          <p:cNvSpPr>
            <a:spLocks noChangeArrowheads="1"/>
          </p:cNvSpPr>
          <p:nvPr/>
        </p:nvSpPr>
        <p:spPr bwMode="auto">
          <a:xfrm>
            <a:off x="6276340" y="4602154"/>
            <a:ext cx="400050" cy="914400"/>
          </a:xfrm>
          <a:prstGeom prst="rect">
            <a:avLst/>
          </a:prstGeom>
          <a:noFill/>
          <a:ln w="12700">
            <a:solidFill>
              <a:schemeClr val="tx1"/>
            </a:solidFill>
            <a:miter lim="800000"/>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253" name="Line 72"/>
          <p:cNvSpPr>
            <a:spLocks noChangeShapeType="1"/>
          </p:cNvSpPr>
          <p:nvPr/>
        </p:nvSpPr>
        <p:spPr bwMode="auto">
          <a:xfrm>
            <a:off x="6276340" y="5059354"/>
            <a:ext cx="400050"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254" name="Line 73"/>
          <p:cNvSpPr>
            <a:spLocks noChangeShapeType="1"/>
          </p:cNvSpPr>
          <p:nvPr/>
        </p:nvSpPr>
        <p:spPr bwMode="auto">
          <a:xfrm>
            <a:off x="6276340" y="4830754"/>
            <a:ext cx="400050"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255" name="Line 74"/>
          <p:cNvSpPr>
            <a:spLocks noChangeShapeType="1"/>
          </p:cNvSpPr>
          <p:nvPr/>
        </p:nvSpPr>
        <p:spPr bwMode="auto">
          <a:xfrm>
            <a:off x="6276340" y="5287954"/>
            <a:ext cx="400050"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256" name="Text Box 77"/>
          <p:cNvSpPr txBox="1">
            <a:spLocks noChangeArrowheads="1"/>
          </p:cNvSpPr>
          <p:nvPr/>
        </p:nvSpPr>
        <p:spPr bwMode="auto">
          <a:xfrm>
            <a:off x="2334465" y="2905513"/>
            <a:ext cx="606256" cy="338554"/>
          </a:xfrm>
          <a:prstGeom prst="rect">
            <a:avLst/>
          </a:prstGeom>
          <a:noFill/>
          <a:ln w="12700">
            <a:noFill/>
            <a:miter lim="800000"/>
            <a:headEnd/>
            <a:tailEnd/>
          </a:ln>
        </p:spPr>
        <p:txBody>
          <a:bodyPr wrap="none">
            <a:prstTxWarp prst="textNoShape">
              <a:avLst/>
            </a:prstTxWarp>
            <a:spAutoFit/>
          </a:bodyPr>
          <a:lstStyle/>
          <a:p>
            <a:r>
              <a:rPr lang="en-US" sz="1600" dirty="0">
                <a:latin typeface="Arial" panose="020B0604020202020204" pitchFamily="34" charset="0"/>
                <a:cs typeface="Arial" panose="020B0604020202020204" pitchFamily="34" charset="0"/>
              </a:rPr>
              <a:t>miss</a:t>
            </a:r>
          </a:p>
        </p:txBody>
      </p:sp>
      <p:sp>
        <p:nvSpPr>
          <p:cNvPr id="257" name="Text Box 78"/>
          <p:cNvSpPr txBox="1">
            <a:spLocks noChangeArrowheads="1"/>
          </p:cNvSpPr>
          <p:nvPr/>
        </p:nvSpPr>
        <p:spPr bwMode="auto">
          <a:xfrm>
            <a:off x="3761741" y="2887654"/>
            <a:ext cx="606256" cy="338554"/>
          </a:xfrm>
          <a:prstGeom prst="rect">
            <a:avLst/>
          </a:prstGeom>
          <a:noFill/>
          <a:ln w="12700">
            <a:noFill/>
            <a:miter lim="800000"/>
            <a:headEnd/>
            <a:tailEnd/>
          </a:ln>
        </p:spPr>
        <p:txBody>
          <a:bodyPr wrap="none">
            <a:prstTxWarp prst="textNoShape">
              <a:avLst/>
            </a:prstTxWarp>
            <a:spAutoFit/>
          </a:bodyPr>
          <a:lstStyle/>
          <a:p>
            <a:r>
              <a:rPr lang="en-US" sz="1600">
                <a:latin typeface="Arial" panose="020B0604020202020204" pitchFamily="34" charset="0"/>
                <a:cs typeface="Arial" panose="020B0604020202020204" pitchFamily="34" charset="0"/>
              </a:rPr>
              <a:t>miss</a:t>
            </a:r>
          </a:p>
        </p:txBody>
      </p:sp>
      <p:sp>
        <p:nvSpPr>
          <p:cNvPr id="258" name="Text Box 79"/>
          <p:cNvSpPr txBox="1">
            <a:spLocks noChangeArrowheads="1"/>
          </p:cNvSpPr>
          <p:nvPr/>
        </p:nvSpPr>
        <p:spPr bwMode="auto">
          <a:xfrm>
            <a:off x="5247641" y="2887654"/>
            <a:ext cx="606256" cy="338554"/>
          </a:xfrm>
          <a:prstGeom prst="rect">
            <a:avLst/>
          </a:prstGeom>
          <a:noFill/>
          <a:ln w="12700">
            <a:noFill/>
            <a:miter lim="800000"/>
            <a:headEnd/>
            <a:tailEnd/>
          </a:ln>
        </p:spPr>
        <p:txBody>
          <a:bodyPr wrap="none">
            <a:prstTxWarp prst="textNoShape">
              <a:avLst/>
            </a:prstTxWarp>
            <a:spAutoFit/>
          </a:bodyPr>
          <a:lstStyle/>
          <a:p>
            <a:r>
              <a:rPr lang="en-US" sz="1600">
                <a:latin typeface="Arial" panose="020B0604020202020204" pitchFamily="34" charset="0"/>
                <a:cs typeface="Arial" panose="020B0604020202020204" pitchFamily="34" charset="0"/>
              </a:rPr>
              <a:t>miss</a:t>
            </a:r>
          </a:p>
        </p:txBody>
      </p:sp>
      <p:sp>
        <p:nvSpPr>
          <p:cNvPr id="259" name="Text Box 80"/>
          <p:cNvSpPr txBox="1">
            <a:spLocks noChangeArrowheads="1"/>
          </p:cNvSpPr>
          <p:nvPr/>
        </p:nvSpPr>
        <p:spPr bwMode="auto">
          <a:xfrm>
            <a:off x="6847841" y="2887654"/>
            <a:ext cx="606256" cy="338554"/>
          </a:xfrm>
          <a:prstGeom prst="rect">
            <a:avLst/>
          </a:prstGeom>
          <a:noFill/>
          <a:ln w="12700">
            <a:noFill/>
            <a:miter lim="800000"/>
            <a:headEnd/>
            <a:tailEnd/>
          </a:ln>
        </p:spPr>
        <p:txBody>
          <a:bodyPr wrap="none">
            <a:prstTxWarp prst="textNoShape">
              <a:avLst/>
            </a:prstTxWarp>
            <a:spAutoFit/>
          </a:bodyPr>
          <a:lstStyle/>
          <a:p>
            <a:r>
              <a:rPr lang="en-US" sz="1600">
                <a:latin typeface="Arial" panose="020B0604020202020204" pitchFamily="34" charset="0"/>
                <a:cs typeface="Arial" panose="020B0604020202020204" pitchFamily="34" charset="0"/>
              </a:rPr>
              <a:t>miss</a:t>
            </a:r>
          </a:p>
        </p:txBody>
      </p:sp>
      <p:sp>
        <p:nvSpPr>
          <p:cNvPr id="260" name="Text Box 81"/>
          <p:cNvSpPr txBox="1">
            <a:spLocks noChangeArrowheads="1"/>
          </p:cNvSpPr>
          <p:nvPr/>
        </p:nvSpPr>
        <p:spPr bwMode="auto">
          <a:xfrm>
            <a:off x="2218691" y="4316404"/>
            <a:ext cx="606256" cy="338554"/>
          </a:xfrm>
          <a:prstGeom prst="rect">
            <a:avLst/>
          </a:prstGeom>
          <a:noFill/>
          <a:ln w="12700">
            <a:noFill/>
            <a:miter lim="800000"/>
            <a:headEnd/>
            <a:tailEnd/>
          </a:ln>
        </p:spPr>
        <p:txBody>
          <a:bodyPr wrap="none">
            <a:prstTxWarp prst="textNoShape">
              <a:avLst/>
            </a:prstTxWarp>
            <a:spAutoFit/>
          </a:bodyPr>
          <a:lstStyle/>
          <a:p>
            <a:r>
              <a:rPr lang="en-US" sz="1600" dirty="0">
                <a:latin typeface="Arial" panose="020B0604020202020204" pitchFamily="34" charset="0"/>
                <a:cs typeface="Arial" panose="020B0604020202020204" pitchFamily="34" charset="0"/>
              </a:rPr>
              <a:t>miss</a:t>
            </a:r>
          </a:p>
        </p:txBody>
      </p:sp>
      <p:sp>
        <p:nvSpPr>
          <p:cNvPr id="261" name="Text Box 82"/>
          <p:cNvSpPr txBox="1">
            <a:spLocks noChangeArrowheads="1"/>
          </p:cNvSpPr>
          <p:nvPr/>
        </p:nvSpPr>
        <p:spPr bwMode="auto">
          <a:xfrm>
            <a:off x="3761741" y="4316404"/>
            <a:ext cx="606256" cy="338554"/>
          </a:xfrm>
          <a:prstGeom prst="rect">
            <a:avLst/>
          </a:prstGeom>
          <a:noFill/>
          <a:ln w="12700">
            <a:noFill/>
            <a:miter lim="800000"/>
            <a:headEnd/>
            <a:tailEnd/>
          </a:ln>
        </p:spPr>
        <p:txBody>
          <a:bodyPr wrap="none">
            <a:prstTxWarp prst="textNoShape">
              <a:avLst/>
            </a:prstTxWarp>
            <a:spAutoFit/>
          </a:bodyPr>
          <a:lstStyle/>
          <a:p>
            <a:r>
              <a:rPr lang="en-US" sz="1600" dirty="0">
                <a:latin typeface="Arial" panose="020B0604020202020204" pitchFamily="34" charset="0"/>
                <a:cs typeface="Arial" panose="020B0604020202020204" pitchFamily="34" charset="0"/>
              </a:rPr>
              <a:t>miss</a:t>
            </a:r>
          </a:p>
        </p:txBody>
      </p:sp>
      <p:sp>
        <p:nvSpPr>
          <p:cNvPr id="262" name="Text Box 83"/>
          <p:cNvSpPr txBox="1">
            <a:spLocks noChangeArrowheads="1"/>
          </p:cNvSpPr>
          <p:nvPr/>
        </p:nvSpPr>
        <p:spPr bwMode="auto">
          <a:xfrm>
            <a:off x="5361941" y="4316404"/>
            <a:ext cx="606256" cy="338554"/>
          </a:xfrm>
          <a:prstGeom prst="rect">
            <a:avLst/>
          </a:prstGeom>
          <a:noFill/>
          <a:ln w="12700">
            <a:noFill/>
            <a:miter lim="800000"/>
            <a:headEnd/>
            <a:tailEnd/>
          </a:ln>
        </p:spPr>
        <p:txBody>
          <a:bodyPr wrap="none">
            <a:prstTxWarp prst="textNoShape">
              <a:avLst/>
            </a:prstTxWarp>
            <a:spAutoFit/>
          </a:bodyPr>
          <a:lstStyle/>
          <a:p>
            <a:r>
              <a:rPr lang="en-US" sz="1600">
                <a:latin typeface="Arial" panose="020B0604020202020204" pitchFamily="34" charset="0"/>
                <a:cs typeface="Arial" panose="020B0604020202020204" pitchFamily="34" charset="0"/>
              </a:rPr>
              <a:t>miss</a:t>
            </a:r>
          </a:p>
        </p:txBody>
      </p:sp>
      <p:sp>
        <p:nvSpPr>
          <p:cNvPr id="263" name="Text Box 84"/>
          <p:cNvSpPr txBox="1">
            <a:spLocks noChangeArrowheads="1"/>
          </p:cNvSpPr>
          <p:nvPr/>
        </p:nvSpPr>
        <p:spPr bwMode="auto">
          <a:xfrm>
            <a:off x="6847841" y="4316404"/>
            <a:ext cx="606256" cy="338554"/>
          </a:xfrm>
          <a:prstGeom prst="rect">
            <a:avLst/>
          </a:prstGeom>
          <a:noFill/>
          <a:ln w="12700">
            <a:noFill/>
            <a:miter lim="800000"/>
            <a:headEnd/>
            <a:tailEnd/>
          </a:ln>
        </p:spPr>
        <p:txBody>
          <a:bodyPr wrap="none">
            <a:prstTxWarp prst="textNoShape">
              <a:avLst/>
            </a:prstTxWarp>
            <a:spAutoFit/>
          </a:bodyPr>
          <a:lstStyle/>
          <a:p>
            <a:r>
              <a:rPr lang="en-US" sz="1600">
                <a:latin typeface="Arial" panose="020B0604020202020204" pitchFamily="34" charset="0"/>
                <a:cs typeface="Arial" panose="020B0604020202020204" pitchFamily="34" charset="0"/>
              </a:rPr>
              <a:t>miss</a:t>
            </a:r>
          </a:p>
        </p:txBody>
      </p:sp>
      <p:sp>
        <p:nvSpPr>
          <p:cNvPr id="264" name="Text Box 85"/>
          <p:cNvSpPr txBox="1">
            <a:spLocks noChangeArrowheads="1"/>
          </p:cNvSpPr>
          <p:nvPr/>
        </p:nvSpPr>
        <p:spPr bwMode="auto">
          <a:xfrm>
            <a:off x="1761490" y="3196026"/>
            <a:ext cx="1197764" cy="307777"/>
          </a:xfrm>
          <a:prstGeom prst="rect">
            <a:avLst/>
          </a:prstGeom>
          <a:noFill/>
          <a:ln w="12700">
            <a:noFill/>
            <a:miter lim="800000"/>
            <a:headEnd/>
            <a:tailEnd/>
          </a:ln>
        </p:spPr>
        <p:txBody>
          <a:bodyPr wrap="none">
            <a:prstTxWarp prst="textNoShape">
              <a:avLst/>
            </a:prstTxWarp>
            <a:spAutoFit/>
          </a:bodyPr>
          <a:lstStyle/>
          <a:p>
            <a:r>
              <a:rPr lang="en-US" sz="1400">
                <a:latin typeface="Arial" panose="020B0604020202020204" pitchFamily="34" charset="0"/>
                <a:cs typeface="Arial" panose="020B0604020202020204" pitchFamily="34" charset="0"/>
              </a:rPr>
              <a:t>00    Mem(0)</a:t>
            </a:r>
          </a:p>
        </p:txBody>
      </p:sp>
      <p:sp>
        <p:nvSpPr>
          <p:cNvPr id="265" name="Text Box 86"/>
          <p:cNvSpPr txBox="1">
            <a:spLocks noChangeArrowheads="1"/>
          </p:cNvSpPr>
          <p:nvPr/>
        </p:nvSpPr>
        <p:spPr bwMode="auto">
          <a:xfrm>
            <a:off x="3224769" y="3196026"/>
            <a:ext cx="1197764" cy="307777"/>
          </a:xfrm>
          <a:prstGeom prst="rect">
            <a:avLst/>
          </a:prstGeom>
          <a:noFill/>
          <a:ln w="12700">
            <a:noFill/>
            <a:miter lim="800000"/>
            <a:headEnd/>
            <a:tailEnd/>
          </a:ln>
        </p:spPr>
        <p:txBody>
          <a:bodyPr wrap="none">
            <a:prstTxWarp prst="textNoShape">
              <a:avLst/>
            </a:prstTxWarp>
            <a:spAutoFit/>
          </a:bodyPr>
          <a:lstStyle/>
          <a:p>
            <a:r>
              <a:rPr lang="en-US" sz="1400">
                <a:latin typeface="Arial" panose="020B0604020202020204" pitchFamily="34" charset="0"/>
                <a:cs typeface="Arial" panose="020B0604020202020204" pitchFamily="34" charset="0"/>
              </a:rPr>
              <a:t>00    Mem(0)</a:t>
            </a:r>
          </a:p>
        </p:txBody>
      </p:sp>
      <p:grpSp>
        <p:nvGrpSpPr>
          <p:cNvPr id="266" name="Group 87"/>
          <p:cNvGrpSpPr>
            <a:grpSpLocks/>
          </p:cNvGrpSpPr>
          <p:nvPr/>
        </p:nvGrpSpPr>
        <p:grpSpPr bwMode="auto">
          <a:xfrm>
            <a:off x="3018791" y="2988859"/>
            <a:ext cx="1497807" cy="458390"/>
            <a:chOff x="1584" y="901"/>
            <a:chExt cx="1258" cy="385"/>
          </a:xfrm>
        </p:grpSpPr>
        <p:sp>
          <p:nvSpPr>
            <p:cNvPr id="267" name="Line 88"/>
            <p:cNvSpPr>
              <a:spLocks noChangeShapeType="1"/>
            </p:cNvSpPr>
            <p:nvPr/>
          </p:nvSpPr>
          <p:spPr bwMode="auto">
            <a:xfrm>
              <a:off x="1776" y="1132"/>
              <a:ext cx="240" cy="144"/>
            </a:xfrm>
            <a:prstGeom prst="line">
              <a:avLst/>
            </a:prstGeom>
            <a:noFill/>
            <a:ln w="28575">
              <a:solidFill>
                <a:srgbClr val="FF0000"/>
              </a:solidFill>
              <a:round/>
              <a:headEnd/>
              <a:tailEnd/>
            </a:ln>
          </p:spPr>
          <p:txBody>
            <a:bodyP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268" name="Text Box 89"/>
            <p:cNvSpPr txBox="1">
              <a:spLocks noChangeArrowheads="1"/>
            </p:cNvSpPr>
            <p:nvPr/>
          </p:nvSpPr>
          <p:spPr bwMode="auto">
            <a:xfrm>
              <a:off x="1584" y="901"/>
              <a:ext cx="322" cy="259"/>
            </a:xfrm>
            <a:prstGeom prst="rect">
              <a:avLst/>
            </a:prstGeom>
            <a:noFill/>
            <a:ln w="12700">
              <a:noFill/>
              <a:miter lim="800000"/>
              <a:headEnd/>
              <a:tailEnd/>
            </a:ln>
          </p:spPr>
          <p:txBody>
            <a:bodyPr wrap="none">
              <a:prstTxWarp prst="textNoShape">
                <a:avLst/>
              </a:prstTxWarp>
              <a:spAutoFit/>
            </a:bodyPr>
            <a:lstStyle/>
            <a:p>
              <a:r>
                <a:rPr lang="en-US" sz="1400">
                  <a:latin typeface="Arial" panose="020B0604020202020204" pitchFamily="34" charset="0"/>
                  <a:cs typeface="Arial" panose="020B0604020202020204" pitchFamily="34" charset="0"/>
                </a:rPr>
                <a:t>01</a:t>
              </a:r>
            </a:p>
          </p:txBody>
        </p:sp>
        <p:sp>
          <p:nvSpPr>
            <p:cNvPr id="269" name="Text Box 90"/>
            <p:cNvSpPr txBox="1">
              <a:spLocks noChangeArrowheads="1"/>
            </p:cNvSpPr>
            <p:nvPr/>
          </p:nvSpPr>
          <p:spPr bwMode="auto">
            <a:xfrm>
              <a:off x="2603" y="910"/>
              <a:ext cx="239" cy="259"/>
            </a:xfrm>
            <a:prstGeom prst="rect">
              <a:avLst/>
            </a:prstGeom>
            <a:noFill/>
            <a:ln w="12700">
              <a:noFill/>
              <a:miter lim="800000"/>
              <a:headEnd/>
              <a:tailEnd/>
            </a:ln>
          </p:spPr>
          <p:txBody>
            <a:bodyPr wrap="none">
              <a:prstTxWarp prst="textNoShape">
                <a:avLst/>
              </a:prstTxWarp>
              <a:spAutoFit/>
            </a:bodyPr>
            <a:lstStyle/>
            <a:p>
              <a:r>
                <a:rPr lang="en-US" sz="1400">
                  <a:latin typeface="Arial" panose="020B0604020202020204" pitchFamily="34" charset="0"/>
                  <a:cs typeface="Arial" panose="020B0604020202020204" pitchFamily="34" charset="0"/>
                </a:rPr>
                <a:t>4</a:t>
              </a:r>
            </a:p>
          </p:txBody>
        </p:sp>
        <p:sp>
          <p:nvSpPr>
            <p:cNvPr id="270" name="Line 91"/>
            <p:cNvSpPr>
              <a:spLocks noChangeShapeType="1"/>
            </p:cNvSpPr>
            <p:nvPr/>
          </p:nvSpPr>
          <p:spPr bwMode="auto">
            <a:xfrm>
              <a:off x="2419" y="1142"/>
              <a:ext cx="144" cy="144"/>
            </a:xfrm>
            <a:prstGeom prst="line">
              <a:avLst/>
            </a:prstGeom>
            <a:noFill/>
            <a:ln w="28575">
              <a:solidFill>
                <a:srgbClr val="FF0000"/>
              </a:solidFill>
              <a:round/>
              <a:headEnd/>
              <a:tailEnd/>
            </a:ln>
          </p:spPr>
          <p:txBody>
            <a:bodyPr>
              <a:prstTxWarp prst="textNoShape">
                <a:avLst/>
              </a:prstTxWarp>
            </a:bodyPr>
            <a:lstStyle/>
            <a:p>
              <a:endParaRPr lang="en-US" sz="1400">
                <a:latin typeface="Arial" panose="020B0604020202020204" pitchFamily="34" charset="0"/>
                <a:cs typeface="Arial" panose="020B0604020202020204" pitchFamily="34" charset="0"/>
              </a:endParaRPr>
            </a:p>
          </p:txBody>
        </p:sp>
      </p:grpSp>
      <p:sp>
        <p:nvSpPr>
          <p:cNvPr id="271" name="Text Box 92"/>
          <p:cNvSpPr txBox="1">
            <a:spLocks noChangeArrowheads="1"/>
          </p:cNvSpPr>
          <p:nvPr/>
        </p:nvSpPr>
        <p:spPr bwMode="auto">
          <a:xfrm>
            <a:off x="4767819" y="3196026"/>
            <a:ext cx="1197764" cy="307777"/>
          </a:xfrm>
          <a:prstGeom prst="rect">
            <a:avLst/>
          </a:prstGeom>
          <a:noFill/>
          <a:ln w="12700">
            <a:noFill/>
            <a:miter lim="800000"/>
            <a:headEnd/>
            <a:tailEnd/>
          </a:ln>
        </p:spPr>
        <p:txBody>
          <a:bodyPr wrap="none">
            <a:prstTxWarp prst="textNoShape">
              <a:avLst/>
            </a:prstTxWarp>
            <a:spAutoFit/>
          </a:bodyPr>
          <a:lstStyle/>
          <a:p>
            <a:r>
              <a:rPr lang="en-US" sz="1400">
                <a:latin typeface="Arial" panose="020B0604020202020204" pitchFamily="34" charset="0"/>
                <a:cs typeface="Arial" panose="020B0604020202020204" pitchFamily="34" charset="0"/>
              </a:rPr>
              <a:t>01    Mem(4)</a:t>
            </a:r>
          </a:p>
        </p:txBody>
      </p:sp>
      <p:grpSp>
        <p:nvGrpSpPr>
          <p:cNvPr id="272" name="Group 93"/>
          <p:cNvGrpSpPr>
            <a:grpSpLocks/>
          </p:cNvGrpSpPr>
          <p:nvPr/>
        </p:nvGrpSpPr>
        <p:grpSpPr bwMode="auto">
          <a:xfrm>
            <a:off x="4561840" y="2988857"/>
            <a:ext cx="1508522" cy="470297"/>
            <a:chOff x="2880" y="949"/>
            <a:chExt cx="1267" cy="395"/>
          </a:xfrm>
        </p:grpSpPr>
        <p:sp>
          <p:nvSpPr>
            <p:cNvPr id="273" name="Line 94"/>
            <p:cNvSpPr>
              <a:spLocks noChangeShapeType="1"/>
            </p:cNvSpPr>
            <p:nvPr/>
          </p:nvSpPr>
          <p:spPr bwMode="auto">
            <a:xfrm>
              <a:off x="3072" y="1200"/>
              <a:ext cx="240" cy="144"/>
            </a:xfrm>
            <a:prstGeom prst="line">
              <a:avLst/>
            </a:prstGeom>
            <a:noFill/>
            <a:ln w="28575">
              <a:solidFill>
                <a:srgbClr val="FF0000"/>
              </a:solidFill>
              <a:round/>
              <a:headEnd/>
              <a:tailEnd/>
            </a:ln>
          </p:spPr>
          <p:txBody>
            <a:bodyP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274" name="Line 95"/>
            <p:cNvSpPr>
              <a:spLocks noChangeShapeType="1"/>
            </p:cNvSpPr>
            <p:nvPr/>
          </p:nvSpPr>
          <p:spPr bwMode="auto">
            <a:xfrm>
              <a:off x="3744" y="1200"/>
              <a:ext cx="144" cy="144"/>
            </a:xfrm>
            <a:prstGeom prst="line">
              <a:avLst/>
            </a:prstGeom>
            <a:noFill/>
            <a:ln w="28575">
              <a:solidFill>
                <a:srgbClr val="FF0000"/>
              </a:solidFill>
              <a:round/>
              <a:headEnd/>
              <a:tailEnd/>
            </a:ln>
          </p:spPr>
          <p:txBody>
            <a:bodyP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275" name="Text Box 96"/>
            <p:cNvSpPr txBox="1">
              <a:spLocks noChangeArrowheads="1"/>
            </p:cNvSpPr>
            <p:nvPr/>
          </p:nvSpPr>
          <p:spPr bwMode="auto">
            <a:xfrm>
              <a:off x="3908" y="958"/>
              <a:ext cx="239" cy="259"/>
            </a:xfrm>
            <a:prstGeom prst="rect">
              <a:avLst/>
            </a:prstGeom>
            <a:noFill/>
            <a:ln w="12700">
              <a:noFill/>
              <a:miter lim="800000"/>
              <a:headEnd/>
              <a:tailEnd/>
            </a:ln>
          </p:spPr>
          <p:txBody>
            <a:bodyPr wrap="none">
              <a:prstTxWarp prst="textNoShape">
                <a:avLst/>
              </a:prstTxWarp>
              <a:spAutoFit/>
            </a:bodyPr>
            <a:lstStyle/>
            <a:p>
              <a:r>
                <a:rPr lang="en-US" sz="1400">
                  <a:latin typeface="Arial" panose="020B0604020202020204" pitchFamily="34" charset="0"/>
                  <a:cs typeface="Arial" panose="020B0604020202020204" pitchFamily="34" charset="0"/>
                </a:rPr>
                <a:t>0</a:t>
              </a:r>
            </a:p>
          </p:txBody>
        </p:sp>
        <p:sp>
          <p:nvSpPr>
            <p:cNvPr id="276" name="Text Box 97"/>
            <p:cNvSpPr txBox="1">
              <a:spLocks noChangeArrowheads="1"/>
            </p:cNvSpPr>
            <p:nvPr/>
          </p:nvSpPr>
          <p:spPr bwMode="auto">
            <a:xfrm>
              <a:off x="2880" y="949"/>
              <a:ext cx="322" cy="259"/>
            </a:xfrm>
            <a:prstGeom prst="rect">
              <a:avLst/>
            </a:prstGeom>
            <a:noFill/>
            <a:ln w="12700">
              <a:noFill/>
              <a:miter lim="800000"/>
              <a:headEnd/>
              <a:tailEnd/>
            </a:ln>
          </p:spPr>
          <p:txBody>
            <a:bodyPr wrap="none">
              <a:prstTxWarp prst="textNoShape">
                <a:avLst/>
              </a:prstTxWarp>
              <a:spAutoFit/>
            </a:bodyPr>
            <a:lstStyle/>
            <a:p>
              <a:r>
                <a:rPr lang="en-US" sz="1400">
                  <a:latin typeface="Arial" panose="020B0604020202020204" pitchFamily="34" charset="0"/>
                  <a:cs typeface="Arial" panose="020B0604020202020204" pitchFamily="34" charset="0"/>
                </a:rPr>
                <a:t>00</a:t>
              </a:r>
            </a:p>
          </p:txBody>
        </p:sp>
      </p:grpSp>
      <p:sp>
        <p:nvSpPr>
          <p:cNvPr id="277" name="Text Box 98"/>
          <p:cNvSpPr txBox="1">
            <a:spLocks noChangeArrowheads="1"/>
          </p:cNvSpPr>
          <p:nvPr/>
        </p:nvSpPr>
        <p:spPr bwMode="auto">
          <a:xfrm>
            <a:off x="6310869" y="3206741"/>
            <a:ext cx="1197764" cy="307777"/>
          </a:xfrm>
          <a:prstGeom prst="rect">
            <a:avLst/>
          </a:prstGeom>
          <a:noFill/>
          <a:ln w="12700">
            <a:noFill/>
            <a:miter lim="800000"/>
            <a:headEnd/>
            <a:tailEnd/>
          </a:ln>
        </p:spPr>
        <p:txBody>
          <a:bodyPr wrap="none">
            <a:prstTxWarp prst="textNoShape">
              <a:avLst/>
            </a:prstTxWarp>
            <a:spAutoFit/>
          </a:bodyPr>
          <a:lstStyle/>
          <a:p>
            <a:r>
              <a:rPr lang="en-US" sz="1400">
                <a:latin typeface="Arial" panose="020B0604020202020204" pitchFamily="34" charset="0"/>
                <a:cs typeface="Arial" panose="020B0604020202020204" pitchFamily="34" charset="0"/>
              </a:rPr>
              <a:t>00    Mem(0)</a:t>
            </a:r>
          </a:p>
        </p:txBody>
      </p:sp>
      <p:grpSp>
        <p:nvGrpSpPr>
          <p:cNvPr id="278" name="Group 99"/>
          <p:cNvGrpSpPr>
            <a:grpSpLocks/>
          </p:cNvGrpSpPr>
          <p:nvPr/>
        </p:nvGrpSpPr>
        <p:grpSpPr bwMode="auto">
          <a:xfrm>
            <a:off x="6104890" y="2987666"/>
            <a:ext cx="1532335" cy="471488"/>
            <a:chOff x="4176" y="948"/>
            <a:chExt cx="1287" cy="396"/>
          </a:xfrm>
        </p:grpSpPr>
        <p:sp>
          <p:nvSpPr>
            <p:cNvPr id="279" name="Line 100"/>
            <p:cNvSpPr>
              <a:spLocks noChangeShapeType="1"/>
            </p:cNvSpPr>
            <p:nvPr/>
          </p:nvSpPr>
          <p:spPr bwMode="auto">
            <a:xfrm>
              <a:off x="4368" y="1200"/>
              <a:ext cx="240" cy="144"/>
            </a:xfrm>
            <a:prstGeom prst="line">
              <a:avLst/>
            </a:prstGeom>
            <a:noFill/>
            <a:ln w="28575">
              <a:solidFill>
                <a:srgbClr val="FF0000"/>
              </a:solidFill>
              <a:round/>
              <a:headEnd/>
              <a:tailEnd/>
            </a:ln>
          </p:spPr>
          <p:txBody>
            <a:bodyP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280" name="Text Box 101"/>
            <p:cNvSpPr txBox="1">
              <a:spLocks noChangeArrowheads="1"/>
            </p:cNvSpPr>
            <p:nvPr/>
          </p:nvSpPr>
          <p:spPr bwMode="auto">
            <a:xfrm>
              <a:off x="4176" y="949"/>
              <a:ext cx="322" cy="259"/>
            </a:xfrm>
            <a:prstGeom prst="rect">
              <a:avLst/>
            </a:prstGeom>
            <a:noFill/>
            <a:ln w="12700">
              <a:noFill/>
              <a:miter lim="800000"/>
              <a:headEnd/>
              <a:tailEnd/>
            </a:ln>
          </p:spPr>
          <p:txBody>
            <a:bodyPr wrap="none">
              <a:prstTxWarp prst="textNoShape">
                <a:avLst/>
              </a:prstTxWarp>
              <a:spAutoFit/>
            </a:bodyPr>
            <a:lstStyle/>
            <a:p>
              <a:r>
                <a:rPr lang="en-US" sz="1400">
                  <a:latin typeface="Arial" panose="020B0604020202020204" pitchFamily="34" charset="0"/>
                  <a:cs typeface="Arial" panose="020B0604020202020204" pitchFamily="34" charset="0"/>
                </a:rPr>
                <a:t>01</a:t>
              </a:r>
            </a:p>
          </p:txBody>
        </p:sp>
        <p:sp>
          <p:nvSpPr>
            <p:cNvPr id="281" name="Text Box 102"/>
            <p:cNvSpPr txBox="1">
              <a:spLocks noChangeArrowheads="1"/>
            </p:cNvSpPr>
            <p:nvPr/>
          </p:nvSpPr>
          <p:spPr bwMode="auto">
            <a:xfrm>
              <a:off x="5224" y="948"/>
              <a:ext cx="239" cy="259"/>
            </a:xfrm>
            <a:prstGeom prst="rect">
              <a:avLst/>
            </a:prstGeom>
            <a:noFill/>
            <a:ln w="12700">
              <a:noFill/>
              <a:miter lim="800000"/>
              <a:headEnd/>
              <a:tailEnd/>
            </a:ln>
          </p:spPr>
          <p:txBody>
            <a:bodyPr wrap="none">
              <a:prstTxWarp prst="textNoShape">
                <a:avLst/>
              </a:prstTxWarp>
              <a:spAutoFit/>
            </a:bodyPr>
            <a:lstStyle/>
            <a:p>
              <a:r>
                <a:rPr lang="en-US" sz="1400">
                  <a:latin typeface="Arial" panose="020B0604020202020204" pitchFamily="34" charset="0"/>
                  <a:cs typeface="Arial" panose="020B0604020202020204" pitchFamily="34" charset="0"/>
                </a:rPr>
                <a:t>4</a:t>
              </a:r>
            </a:p>
          </p:txBody>
        </p:sp>
        <p:sp>
          <p:nvSpPr>
            <p:cNvPr id="282" name="Line 103"/>
            <p:cNvSpPr>
              <a:spLocks noChangeShapeType="1"/>
            </p:cNvSpPr>
            <p:nvPr/>
          </p:nvSpPr>
          <p:spPr bwMode="auto">
            <a:xfrm>
              <a:off x="5040" y="1200"/>
              <a:ext cx="144" cy="144"/>
            </a:xfrm>
            <a:prstGeom prst="line">
              <a:avLst/>
            </a:prstGeom>
            <a:noFill/>
            <a:ln w="28575">
              <a:solidFill>
                <a:srgbClr val="FF0000"/>
              </a:solidFill>
              <a:round/>
              <a:headEnd/>
              <a:tailEnd/>
            </a:ln>
          </p:spPr>
          <p:txBody>
            <a:bodyPr>
              <a:prstTxWarp prst="textNoShape">
                <a:avLst/>
              </a:prstTxWarp>
            </a:bodyPr>
            <a:lstStyle/>
            <a:p>
              <a:endParaRPr lang="en-US" sz="1400">
                <a:latin typeface="Arial" panose="020B0604020202020204" pitchFamily="34" charset="0"/>
                <a:cs typeface="Arial" panose="020B0604020202020204" pitchFamily="34" charset="0"/>
              </a:endParaRPr>
            </a:p>
          </p:txBody>
        </p:sp>
      </p:grpSp>
      <p:sp>
        <p:nvSpPr>
          <p:cNvPr id="283" name="Text Box 104"/>
          <p:cNvSpPr txBox="1">
            <a:spLocks noChangeArrowheads="1"/>
          </p:cNvSpPr>
          <p:nvPr/>
        </p:nvSpPr>
        <p:spPr bwMode="auto">
          <a:xfrm>
            <a:off x="3305731" y="4567626"/>
            <a:ext cx="1197764" cy="307777"/>
          </a:xfrm>
          <a:prstGeom prst="rect">
            <a:avLst/>
          </a:prstGeom>
          <a:noFill/>
          <a:ln w="12700">
            <a:noFill/>
            <a:miter lim="800000"/>
            <a:headEnd/>
            <a:tailEnd/>
          </a:ln>
        </p:spPr>
        <p:txBody>
          <a:bodyPr wrap="none">
            <a:prstTxWarp prst="textNoShape">
              <a:avLst/>
            </a:prstTxWarp>
            <a:spAutoFit/>
          </a:bodyPr>
          <a:lstStyle/>
          <a:p>
            <a:r>
              <a:rPr lang="en-US" sz="1400">
                <a:latin typeface="Arial" panose="020B0604020202020204" pitchFamily="34" charset="0"/>
                <a:cs typeface="Arial" panose="020B0604020202020204" pitchFamily="34" charset="0"/>
              </a:rPr>
              <a:t>00    Mem(0)</a:t>
            </a:r>
          </a:p>
        </p:txBody>
      </p:sp>
      <p:grpSp>
        <p:nvGrpSpPr>
          <p:cNvPr id="284" name="Group 105"/>
          <p:cNvGrpSpPr>
            <a:grpSpLocks/>
          </p:cNvGrpSpPr>
          <p:nvPr/>
        </p:nvGrpSpPr>
        <p:grpSpPr bwMode="auto">
          <a:xfrm>
            <a:off x="3075940" y="4327121"/>
            <a:ext cx="1508522" cy="492919"/>
            <a:chOff x="1632" y="3234"/>
            <a:chExt cx="1267" cy="414"/>
          </a:xfrm>
        </p:grpSpPr>
        <p:sp>
          <p:nvSpPr>
            <p:cNvPr id="285" name="Line 106"/>
            <p:cNvSpPr>
              <a:spLocks noChangeShapeType="1"/>
            </p:cNvSpPr>
            <p:nvPr/>
          </p:nvSpPr>
          <p:spPr bwMode="auto">
            <a:xfrm>
              <a:off x="1824" y="3504"/>
              <a:ext cx="240" cy="144"/>
            </a:xfrm>
            <a:prstGeom prst="line">
              <a:avLst/>
            </a:prstGeom>
            <a:noFill/>
            <a:ln w="28575">
              <a:solidFill>
                <a:srgbClr val="FF0000"/>
              </a:solidFill>
              <a:round/>
              <a:headEnd/>
              <a:tailEnd/>
            </a:ln>
          </p:spPr>
          <p:txBody>
            <a:bodyP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286" name="Text Box 107"/>
            <p:cNvSpPr txBox="1">
              <a:spLocks noChangeArrowheads="1"/>
            </p:cNvSpPr>
            <p:nvPr/>
          </p:nvSpPr>
          <p:spPr bwMode="auto">
            <a:xfrm>
              <a:off x="1632" y="3234"/>
              <a:ext cx="322" cy="259"/>
            </a:xfrm>
            <a:prstGeom prst="rect">
              <a:avLst/>
            </a:prstGeom>
            <a:noFill/>
            <a:ln w="12700">
              <a:noFill/>
              <a:miter lim="800000"/>
              <a:headEnd/>
              <a:tailEnd/>
            </a:ln>
          </p:spPr>
          <p:txBody>
            <a:bodyPr wrap="none">
              <a:prstTxWarp prst="textNoShape">
                <a:avLst/>
              </a:prstTxWarp>
              <a:spAutoFit/>
            </a:bodyPr>
            <a:lstStyle/>
            <a:p>
              <a:r>
                <a:rPr lang="en-US" sz="1400">
                  <a:latin typeface="Arial" panose="020B0604020202020204" pitchFamily="34" charset="0"/>
                  <a:cs typeface="Arial" panose="020B0604020202020204" pitchFamily="34" charset="0"/>
                </a:rPr>
                <a:t>01</a:t>
              </a:r>
            </a:p>
          </p:txBody>
        </p:sp>
        <p:sp>
          <p:nvSpPr>
            <p:cNvPr id="287" name="Text Box 108"/>
            <p:cNvSpPr txBox="1">
              <a:spLocks noChangeArrowheads="1"/>
            </p:cNvSpPr>
            <p:nvPr/>
          </p:nvSpPr>
          <p:spPr bwMode="auto">
            <a:xfrm>
              <a:off x="2660" y="3253"/>
              <a:ext cx="239" cy="259"/>
            </a:xfrm>
            <a:prstGeom prst="rect">
              <a:avLst/>
            </a:prstGeom>
            <a:noFill/>
            <a:ln w="12700">
              <a:noFill/>
              <a:miter lim="800000"/>
              <a:headEnd/>
              <a:tailEnd/>
            </a:ln>
          </p:spPr>
          <p:txBody>
            <a:bodyPr wrap="none">
              <a:prstTxWarp prst="textNoShape">
                <a:avLst/>
              </a:prstTxWarp>
              <a:spAutoFit/>
            </a:bodyPr>
            <a:lstStyle/>
            <a:p>
              <a:r>
                <a:rPr lang="en-US" sz="1400">
                  <a:latin typeface="Arial" panose="020B0604020202020204" pitchFamily="34" charset="0"/>
                  <a:cs typeface="Arial" panose="020B0604020202020204" pitchFamily="34" charset="0"/>
                </a:rPr>
                <a:t>4</a:t>
              </a:r>
            </a:p>
          </p:txBody>
        </p:sp>
        <p:sp>
          <p:nvSpPr>
            <p:cNvPr id="288" name="Line 109"/>
            <p:cNvSpPr>
              <a:spLocks noChangeShapeType="1"/>
            </p:cNvSpPr>
            <p:nvPr/>
          </p:nvSpPr>
          <p:spPr bwMode="auto">
            <a:xfrm>
              <a:off x="2496" y="3504"/>
              <a:ext cx="144" cy="144"/>
            </a:xfrm>
            <a:prstGeom prst="line">
              <a:avLst/>
            </a:prstGeom>
            <a:noFill/>
            <a:ln w="28575">
              <a:solidFill>
                <a:srgbClr val="FF0000"/>
              </a:solidFill>
              <a:round/>
              <a:headEnd/>
              <a:tailEnd/>
            </a:ln>
          </p:spPr>
          <p:txBody>
            <a:bodyPr>
              <a:prstTxWarp prst="textNoShape">
                <a:avLst/>
              </a:prstTxWarp>
            </a:bodyPr>
            <a:lstStyle/>
            <a:p>
              <a:endParaRPr lang="en-US" sz="1400">
                <a:latin typeface="Arial" panose="020B0604020202020204" pitchFamily="34" charset="0"/>
                <a:cs typeface="Arial" panose="020B0604020202020204" pitchFamily="34" charset="0"/>
              </a:endParaRPr>
            </a:p>
          </p:txBody>
        </p:sp>
      </p:grpSp>
      <p:sp>
        <p:nvSpPr>
          <p:cNvPr id="289" name="Text Box 110"/>
          <p:cNvSpPr txBox="1">
            <a:spLocks noChangeArrowheads="1"/>
          </p:cNvSpPr>
          <p:nvPr/>
        </p:nvSpPr>
        <p:spPr bwMode="auto">
          <a:xfrm>
            <a:off x="6346588" y="4578341"/>
            <a:ext cx="1197764" cy="307777"/>
          </a:xfrm>
          <a:prstGeom prst="rect">
            <a:avLst/>
          </a:prstGeom>
          <a:noFill/>
          <a:ln w="12700">
            <a:noFill/>
            <a:miter lim="800000"/>
            <a:headEnd/>
            <a:tailEnd/>
          </a:ln>
        </p:spPr>
        <p:txBody>
          <a:bodyPr wrap="none">
            <a:prstTxWarp prst="textNoShape">
              <a:avLst/>
            </a:prstTxWarp>
            <a:spAutoFit/>
          </a:bodyPr>
          <a:lstStyle/>
          <a:p>
            <a:r>
              <a:rPr lang="en-US" sz="1400">
                <a:latin typeface="Arial" panose="020B0604020202020204" pitchFamily="34" charset="0"/>
                <a:cs typeface="Arial" panose="020B0604020202020204" pitchFamily="34" charset="0"/>
              </a:rPr>
              <a:t>00    Mem(0)</a:t>
            </a:r>
          </a:p>
        </p:txBody>
      </p:sp>
      <p:grpSp>
        <p:nvGrpSpPr>
          <p:cNvPr id="290" name="Group 111"/>
          <p:cNvGrpSpPr>
            <a:grpSpLocks/>
          </p:cNvGrpSpPr>
          <p:nvPr/>
        </p:nvGrpSpPr>
        <p:grpSpPr bwMode="auto">
          <a:xfrm>
            <a:off x="6104891" y="4339026"/>
            <a:ext cx="1520428" cy="481013"/>
            <a:chOff x="4176" y="3340"/>
            <a:chExt cx="1277" cy="404"/>
          </a:xfrm>
        </p:grpSpPr>
        <p:sp>
          <p:nvSpPr>
            <p:cNvPr id="291" name="Line 112"/>
            <p:cNvSpPr>
              <a:spLocks noChangeShapeType="1"/>
            </p:cNvSpPr>
            <p:nvPr/>
          </p:nvSpPr>
          <p:spPr bwMode="auto">
            <a:xfrm>
              <a:off x="4368" y="3600"/>
              <a:ext cx="240" cy="144"/>
            </a:xfrm>
            <a:prstGeom prst="line">
              <a:avLst/>
            </a:prstGeom>
            <a:noFill/>
            <a:ln w="28575">
              <a:solidFill>
                <a:srgbClr val="FF0000"/>
              </a:solidFill>
              <a:round/>
              <a:headEnd/>
              <a:tailEnd/>
            </a:ln>
          </p:spPr>
          <p:txBody>
            <a:bodyP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292" name="Text Box 113"/>
            <p:cNvSpPr txBox="1">
              <a:spLocks noChangeArrowheads="1"/>
            </p:cNvSpPr>
            <p:nvPr/>
          </p:nvSpPr>
          <p:spPr bwMode="auto">
            <a:xfrm>
              <a:off x="4176" y="3340"/>
              <a:ext cx="322" cy="259"/>
            </a:xfrm>
            <a:prstGeom prst="rect">
              <a:avLst/>
            </a:prstGeom>
            <a:noFill/>
            <a:ln w="12700">
              <a:noFill/>
              <a:miter lim="800000"/>
              <a:headEnd/>
              <a:tailEnd/>
            </a:ln>
          </p:spPr>
          <p:txBody>
            <a:bodyPr wrap="none">
              <a:prstTxWarp prst="textNoShape">
                <a:avLst/>
              </a:prstTxWarp>
              <a:spAutoFit/>
            </a:bodyPr>
            <a:lstStyle/>
            <a:p>
              <a:r>
                <a:rPr lang="en-US" sz="1400">
                  <a:latin typeface="Arial" panose="020B0604020202020204" pitchFamily="34" charset="0"/>
                  <a:cs typeface="Arial" panose="020B0604020202020204" pitchFamily="34" charset="0"/>
                </a:rPr>
                <a:t>01</a:t>
              </a:r>
            </a:p>
          </p:txBody>
        </p:sp>
        <p:sp>
          <p:nvSpPr>
            <p:cNvPr id="293" name="Text Box 114"/>
            <p:cNvSpPr txBox="1">
              <a:spLocks noChangeArrowheads="1"/>
            </p:cNvSpPr>
            <p:nvPr/>
          </p:nvSpPr>
          <p:spPr bwMode="auto">
            <a:xfrm>
              <a:off x="5214" y="3348"/>
              <a:ext cx="239" cy="259"/>
            </a:xfrm>
            <a:prstGeom prst="rect">
              <a:avLst/>
            </a:prstGeom>
            <a:noFill/>
            <a:ln w="12700">
              <a:noFill/>
              <a:miter lim="800000"/>
              <a:headEnd/>
              <a:tailEnd/>
            </a:ln>
          </p:spPr>
          <p:txBody>
            <a:bodyPr wrap="none">
              <a:prstTxWarp prst="textNoShape">
                <a:avLst/>
              </a:prstTxWarp>
              <a:spAutoFit/>
            </a:bodyPr>
            <a:lstStyle/>
            <a:p>
              <a:r>
                <a:rPr lang="en-US" sz="1400">
                  <a:latin typeface="Arial" panose="020B0604020202020204" pitchFamily="34" charset="0"/>
                  <a:cs typeface="Arial" panose="020B0604020202020204" pitchFamily="34" charset="0"/>
                </a:rPr>
                <a:t>4</a:t>
              </a:r>
            </a:p>
          </p:txBody>
        </p:sp>
        <p:sp>
          <p:nvSpPr>
            <p:cNvPr id="294" name="Line 115"/>
            <p:cNvSpPr>
              <a:spLocks noChangeShapeType="1"/>
            </p:cNvSpPr>
            <p:nvPr/>
          </p:nvSpPr>
          <p:spPr bwMode="auto">
            <a:xfrm>
              <a:off x="5040" y="3600"/>
              <a:ext cx="144" cy="144"/>
            </a:xfrm>
            <a:prstGeom prst="line">
              <a:avLst/>
            </a:prstGeom>
            <a:noFill/>
            <a:ln w="28575">
              <a:solidFill>
                <a:srgbClr val="FF0000"/>
              </a:solidFill>
              <a:round/>
              <a:headEnd/>
              <a:tailEnd/>
            </a:ln>
          </p:spPr>
          <p:txBody>
            <a:bodyPr>
              <a:prstTxWarp prst="textNoShape">
                <a:avLst/>
              </a:prstTxWarp>
            </a:bodyPr>
            <a:lstStyle/>
            <a:p>
              <a:endParaRPr lang="en-US" sz="1400">
                <a:latin typeface="Arial" panose="020B0604020202020204" pitchFamily="34" charset="0"/>
                <a:cs typeface="Arial" panose="020B0604020202020204" pitchFamily="34" charset="0"/>
              </a:endParaRPr>
            </a:p>
          </p:txBody>
        </p:sp>
      </p:grpSp>
      <p:sp>
        <p:nvSpPr>
          <p:cNvPr id="295" name="Text Box 116"/>
          <p:cNvSpPr txBox="1">
            <a:spLocks noChangeArrowheads="1"/>
          </p:cNvSpPr>
          <p:nvPr/>
        </p:nvSpPr>
        <p:spPr bwMode="auto">
          <a:xfrm>
            <a:off x="1774588" y="4578341"/>
            <a:ext cx="1197764" cy="307777"/>
          </a:xfrm>
          <a:prstGeom prst="rect">
            <a:avLst/>
          </a:prstGeom>
          <a:noFill/>
          <a:ln w="12700">
            <a:noFill/>
            <a:miter lim="800000"/>
            <a:headEnd/>
            <a:tailEnd/>
          </a:ln>
        </p:spPr>
        <p:txBody>
          <a:bodyPr wrap="none">
            <a:prstTxWarp prst="textNoShape">
              <a:avLst/>
            </a:prstTxWarp>
            <a:spAutoFit/>
          </a:bodyPr>
          <a:lstStyle/>
          <a:p>
            <a:r>
              <a:rPr lang="en-US" sz="1400">
                <a:latin typeface="Arial" panose="020B0604020202020204" pitchFamily="34" charset="0"/>
                <a:cs typeface="Arial" panose="020B0604020202020204" pitchFamily="34" charset="0"/>
              </a:rPr>
              <a:t>01    Mem(4)</a:t>
            </a:r>
          </a:p>
        </p:txBody>
      </p:sp>
      <p:grpSp>
        <p:nvGrpSpPr>
          <p:cNvPr id="296" name="Group 117"/>
          <p:cNvGrpSpPr>
            <a:grpSpLocks/>
          </p:cNvGrpSpPr>
          <p:nvPr/>
        </p:nvGrpSpPr>
        <p:grpSpPr bwMode="auto">
          <a:xfrm>
            <a:off x="1532890" y="4349741"/>
            <a:ext cx="1508522" cy="481013"/>
            <a:chOff x="336" y="2428"/>
            <a:chExt cx="1267" cy="404"/>
          </a:xfrm>
        </p:grpSpPr>
        <p:sp>
          <p:nvSpPr>
            <p:cNvPr id="297" name="Line 118"/>
            <p:cNvSpPr>
              <a:spLocks noChangeShapeType="1"/>
            </p:cNvSpPr>
            <p:nvPr/>
          </p:nvSpPr>
          <p:spPr bwMode="auto">
            <a:xfrm>
              <a:off x="528" y="2688"/>
              <a:ext cx="240" cy="144"/>
            </a:xfrm>
            <a:prstGeom prst="line">
              <a:avLst/>
            </a:prstGeom>
            <a:noFill/>
            <a:ln w="28575">
              <a:solidFill>
                <a:srgbClr val="FF0000"/>
              </a:solidFill>
              <a:round/>
              <a:headEnd/>
              <a:tailEnd/>
            </a:ln>
          </p:spPr>
          <p:txBody>
            <a:bodyP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298" name="Line 119"/>
            <p:cNvSpPr>
              <a:spLocks noChangeShapeType="1"/>
            </p:cNvSpPr>
            <p:nvPr/>
          </p:nvSpPr>
          <p:spPr bwMode="auto">
            <a:xfrm>
              <a:off x="1200" y="2688"/>
              <a:ext cx="144" cy="144"/>
            </a:xfrm>
            <a:prstGeom prst="line">
              <a:avLst/>
            </a:prstGeom>
            <a:noFill/>
            <a:ln w="28575">
              <a:solidFill>
                <a:srgbClr val="FF0000"/>
              </a:solidFill>
              <a:round/>
              <a:headEnd/>
              <a:tailEnd/>
            </a:ln>
          </p:spPr>
          <p:txBody>
            <a:bodyP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299" name="Text Box 120"/>
            <p:cNvSpPr txBox="1">
              <a:spLocks noChangeArrowheads="1"/>
            </p:cNvSpPr>
            <p:nvPr/>
          </p:nvSpPr>
          <p:spPr bwMode="auto">
            <a:xfrm>
              <a:off x="1364" y="2446"/>
              <a:ext cx="239" cy="259"/>
            </a:xfrm>
            <a:prstGeom prst="rect">
              <a:avLst/>
            </a:prstGeom>
            <a:noFill/>
            <a:ln w="12700">
              <a:noFill/>
              <a:miter lim="800000"/>
              <a:headEnd/>
              <a:tailEnd/>
            </a:ln>
          </p:spPr>
          <p:txBody>
            <a:bodyPr wrap="none">
              <a:prstTxWarp prst="textNoShape">
                <a:avLst/>
              </a:prstTxWarp>
              <a:spAutoFit/>
            </a:bodyPr>
            <a:lstStyle/>
            <a:p>
              <a:r>
                <a:rPr lang="en-US" sz="1400">
                  <a:latin typeface="Arial" panose="020B0604020202020204" pitchFamily="34" charset="0"/>
                  <a:cs typeface="Arial" panose="020B0604020202020204" pitchFamily="34" charset="0"/>
                </a:rPr>
                <a:t>0</a:t>
              </a:r>
            </a:p>
          </p:txBody>
        </p:sp>
        <p:sp>
          <p:nvSpPr>
            <p:cNvPr id="300" name="Text Box 121"/>
            <p:cNvSpPr txBox="1">
              <a:spLocks noChangeArrowheads="1"/>
            </p:cNvSpPr>
            <p:nvPr/>
          </p:nvSpPr>
          <p:spPr bwMode="auto">
            <a:xfrm>
              <a:off x="336" y="2428"/>
              <a:ext cx="322" cy="259"/>
            </a:xfrm>
            <a:prstGeom prst="rect">
              <a:avLst/>
            </a:prstGeom>
            <a:noFill/>
            <a:ln w="12700">
              <a:noFill/>
              <a:miter lim="800000"/>
              <a:headEnd/>
              <a:tailEnd/>
            </a:ln>
          </p:spPr>
          <p:txBody>
            <a:bodyPr wrap="none">
              <a:prstTxWarp prst="textNoShape">
                <a:avLst/>
              </a:prstTxWarp>
              <a:spAutoFit/>
            </a:bodyPr>
            <a:lstStyle/>
            <a:p>
              <a:r>
                <a:rPr lang="en-US" sz="1400">
                  <a:latin typeface="Arial" panose="020B0604020202020204" pitchFamily="34" charset="0"/>
                  <a:cs typeface="Arial" panose="020B0604020202020204" pitchFamily="34" charset="0"/>
                </a:rPr>
                <a:t>00</a:t>
              </a:r>
            </a:p>
          </p:txBody>
        </p:sp>
      </p:grpSp>
      <p:sp>
        <p:nvSpPr>
          <p:cNvPr id="301" name="Text Box 122"/>
          <p:cNvSpPr txBox="1">
            <a:spLocks noChangeArrowheads="1"/>
          </p:cNvSpPr>
          <p:nvPr/>
        </p:nvSpPr>
        <p:spPr bwMode="auto">
          <a:xfrm>
            <a:off x="4803538" y="4578341"/>
            <a:ext cx="1197764" cy="307777"/>
          </a:xfrm>
          <a:prstGeom prst="rect">
            <a:avLst/>
          </a:prstGeom>
          <a:noFill/>
          <a:ln w="12700">
            <a:noFill/>
            <a:miter lim="800000"/>
            <a:headEnd/>
            <a:tailEnd/>
          </a:ln>
        </p:spPr>
        <p:txBody>
          <a:bodyPr wrap="none">
            <a:prstTxWarp prst="textNoShape">
              <a:avLst/>
            </a:prstTxWarp>
            <a:spAutoFit/>
          </a:bodyPr>
          <a:lstStyle/>
          <a:p>
            <a:r>
              <a:rPr lang="en-US" sz="1400">
                <a:latin typeface="Arial" panose="020B0604020202020204" pitchFamily="34" charset="0"/>
                <a:cs typeface="Arial" panose="020B0604020202020204" pitchFamily="34" charset="0"/>
              </a:rPr>
              <a:t>01    Mem(4)</a:t>
            </a:r>
          </a:p>
        </p:txBody>
      </p:sp>
      <p:grpSp>
        <p:nvGrpSpPr>
          <p:cNvPr id="302" name="Group 123"/>
          <p:cNvGrpSpPr>
            <a:grpSpLocks/>
          </p:cNvGrpSpPr>
          <p:nvPr/>
        </p:nvGrpSpPr>
        <p:grpSpPr bwMode="auto">
          <a:xfrm>
            <a:off x="4561841" y="4337835"/>
            <a:ext cx="1520428" cy="482204"/>
            <a:chOff x="2880" y="3291"/>
            <a:chExt cx="1277" cy="405"/>
          </a:xfrm>
        </p:grpSpPr>
        <p:sp>
          <p:nvSpPr>
            <p:cNvPr id="303" name="Line 124"/>
            <p:cNvSpPr>
              <a:spLocks noChangeShapeType="1"/>
            </p:cNvSpPr>
            <p:nvPr/>
          </p:nvSpPr>
          <p:spPr bwMode="auto">
            <a:xfrm>
              <a:off x="3072" y="3552"/>
              <a:ext cx="240" cy="144"/>
            </a:xfrm>
            <a:prstGeom prst="line">
              <a:avLst/>
            </a:prstGeom>
            <a:noFill/>
            <a:ln w="28575">
              <a:solidFill>
                <a:srgbClr val="FF0000"/>
              </a:solidFill>
              <a:round/>
              <a:headEnd/>
              <a:tailEnd/>
            </a:ln>
          </p:spPr>
          <p:txBody>
            <a:bodyP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304" name="Line 125"/>
            <p:cNvSpPr>
              <a:spLocks noChangeShapeType="1"/>
            </p:cNvSpPr>
            <p:nvPr/>
          </p:nvSpPr>
          <p:spPr bwMode="auto">
            <a:xfrm>
              <a:off x="3744" y="3552"/>
              <a:ext cx="144" cy="144"/>
            </a:xfrm>
            <a:prstGeom prst="line">
              <a:avLst/>
            </a:prstGeom>
            <a:noFill/>
            <a:ln w="28575">
              <a:solidFill>
                <a:srgbClr val="FF0000"/>
              </a:solidFill>
              <a:round/>
              <a:headEnd/>
              <a:tailEnd/>
            </a:ln>
          </p:spPr>
          <p:txBody>
            <a:bodyP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305" name="Text Box 126"/>
            <p:cNvSpPr txBox="1">
              <a:spLocks noChangeArrowheads="1"/>
            </p:cNvSpPr>
            <p:nvPr/>
          </p:nvSpPr>
          <p:spPr bwMode="auto">
            <a:xfrm>
              <a:off x="3918" y="3291"/>
              <a:ext cx="239" cy="258"/>
            </a:xfrm>
            <a:prstGeom prst="rect">
              <a:avLst/>
            </a:prstGeom>
            <a:noFill/>
            <a:ln w="12700">
              <a:noFill/>
              <a:miter lim="800000"/>
              <a:headEnd/>
              <a:tailEnd/>
            </a:ln>
          </p:spPr>
          <p:txBody>
            <a:bodyPr wrap="none">
              <a:prstTxWarp prst="textNoShape">
                <a:avLst/>
              </a:prstTxWarp>
              <a:spAutoFit/>
            </a:bodyPr>
            <a:lstStyle/>
            <a:p>
              <a:r>
                <a:rPr lang="en-US" sz="1400">
                  <a:latin typeface="Arial" panose="020B0604020202020204" pitchFamily="34" charset="0"/>
                  <a:cs typeface="Arial" panose="020B0604020202020204" pitchFamily="34" charset="0"/>
                </a:rPr>
                <a:t>0</a:t>
              </a:r>
            </a:p>
          </p:txBody>
        </p:sp>
        <p:sp>
          <p:nvSpPr>
            <p:cNvPr id="306" name="Text Box 127"/>
            <p:cNvSpPr txBox="1">
              <a:spLocks noChangeArrowheads="1"/>
            </p:cNvSpPr>
            <p:nvPr/>
          </p:nvSpPr>
          <p:spPr bwMode="auto">
            <a:xfrm>
              <a:off x="2880" y="3292"/>
              <a:ext cx="322" cy="258"/>
            </a:xfrm>
            <a:prstGeom prst="rect">
              <a:avLst/>
            </a:prstGeom>
            <a:noFill/>
            <a:ln w="12700">
              <a:noFill/>
              <a:miter lim="800000"/>
              <a:headEnd/>
              <a:tailEnd/>
            </a:ln>
          </p:spPr>
          <p:txBody>
            <a:bodyPr wrap="none">
              <a:prstTxWarp prst="textNoShape">
                <a:avLst/>
              </a:prstTxWarp>
              <a:spAutoFit/>
            </a:bodyPr>
            <a:lstStyle/>
            <a:p>
              <a:r>
                <a:rPr lang="en-US" sz="1400">
                  <a:latin typeface="Arial" panose="020B0604020202020204" pitchFamily="34" charset="0"/>
                  <a:cs typeface="Arial" panose="020B0604020202020204" pitchFamily="34" charset="0"/>
                </a:rPr>
                <a:t>00</a:t>
              </a:r>
            </a:p>
          </p:txBody>
        </p:sp>
      </p:grpSp>
      <p:sp>
        <p:nvSpPr>
          <p:cNvPr id="307" name="Text Box 128"/>
          <p:cNvSpPr txBox="1">
            <a:spLocks noChangeArrowheads="1"/>
          </p:cNvSpPr>
          <p:nvPr/>
        </p:nvSpPr>
        <p:spPr bwMode="auto">
          <a:xfrm>
            <a:off x="1009523" y="2383557"/>
            <a:ext cx="4214305" cy="646331"/>
          </a:xfrm>
          <a:prstGeom prst="rect">
            <a:avLst/>
          </a:prstGeom>
          <a:noFill/>
          <a:ln w="12700">
            <a:noFill/>
            <a:miter lim="800000"/>
            <a:headEnd/>
            <a:tailEnd/>
          </a:ln>
        </p:spPr>
        <p:txBody>
          <a:bodyPr wrap="square">
            <a:prstTxWarp prst="textNoShape">
              <a:avLst/>
            </a:prstTxWarp>
            <a:spAutoFit/>
          </a:bodyPr>
          <a:lstStyle/>
          <a:p>
            <a:r>
              <a:rPr lang="en-US" dirty="0">
                <a:latin typeface="Arial" panose="020B0604020202020204" pitchFamily="34" charset="0"/>
                <a:cs typeface="Arial" panose="020B0604020202020204" pitchFamily="34" charset="0"/>
              </a:rPr>
              <a:t>Start with an empty cache - all blocks initially marked as not valid</a:t>
            </a:r>
          </a:p>
        </p:txBody>
      </p:sp>
      <p:sp>
        <p:nvSpPr>
          <p:cNvPr id="308" name="Rectangle 129"/>
          <p:cNvSpPr>
            <a:spLocks noChangeArrowheads="1"/>
          </p:cNvSpPr>
          <p:nvPr/>
        </p:nvSpPr>
        <p:spPr bwMode="auto">
          <a:xfrm>
            <a:off x="1420863" y="5919999"/>
            <a:ext cx="6115050" cy="592470"/>
          </a:xfrm>
          <a:prstGeom prst="rect">
            <a:avLst/>
          </a:prstGeom>
          <a:noFill/>
          <a:ln w="12700">
            <a:noFill/>
            <a:miter lim="800000"/>
            <a:headEnd/>
            <a:tailEnd/>
          </a:ln>
        </p:spPr>
        <p:txBody>
          <a:bodyPr lIns="47625" tIns="19050" rIns="47625" bIns="19050">
            <a:prstTxWarp prst="textNoShape">
              <a:avLst/>
            </a:prstTxWarp>
            <a:spAutoFit/>
          </a:bodyPr>
          <a:lstStyle/>
          <a:p>
            <a:pPr algn="ctr">
              <a:lnSpc>
                <a:spcPct val="90000"/>
              </a:lnSpc>
              <a:spcBef>
                <a:spcPct val="30000"/>
              </a:spcBef>
              <a:buSzPct val="100000"/>
            </a:pPr>
            <a:r>
              <a:rPr lang="en-US" sz="2000" dirty="0" err="1">
                <a:latin typeface="Arial" panose="020B0604020202020204" pitchFamily="34" charset="0"/>
                <a:cs typeface="Arial" panose="020B0604020202020204" pitchFamily="34" charset="0"/>
              </a:rPr>
              <a:t>Ping-pong</a:t>
            </a:r>
            <a:r>
              <a:rPr lang="en-US" sz="2000" dirty="0">
                <a:latin typeface="Arial" panose="020B0604020202020204" pitchFamily="34" charset="0"/>
                <a:cs typeface="Arial" panose="020B0604020202020204" pitchFamily="34" charset="0"/>
              </a:rPr>
              <a:t> effect due to conflict misses - two memory locations that map into the same cache block</a:t>
            </a:r>
          </a:p>
        </p:txBody>
      </p:sp>
      <p:sp>
        <p:nvSpPr>
          <p:cNvPr id="309" name="Rectangle 130"/>
          <p:cNvSpPr>
            <a:spLocks noChangeArrowheads="1"/>
          </p:cNvSpPr>
          <p:nvPr/>
        </p:nvSpPr>
        <p:spPr bwMode="auto">
          <a:xfrm>
            <a:off x="1532890" y="5541558"/>
            <a:ext cx="6115050" cy="315471"/>
          </a:xfrm>
          <a:prstGeom prst="rect">
            <a:avLst/>
          </a:prstGeom>
          <a:noFill/>
          <a:ln w="12700">
            <a:noFill/>
            <a:miter lim="800000"/>
            <a:headEnd/>
            <a:tailEnd/>
          </a:ln>
        </p:spPr>
        <p:txBody>
          <a:bodyPr lIns="47625" tIns="19050" rIns="47625" bIns="19050">
            <a:prstTxWarp prst="textNoShape">
              <a:avLst/>
            </a:prstTxWarp>
            <a:spAutoFit/>
          </a:bodyPr>
          <a:lstStyle/>
          <a:p>
            <a:pPr marL="556022" lvl="1" indent="-184547">
              <a:spcBef>
                <a:spcPct val="30000"/>
              </a:spcBef>
              <a:buClr>
                <a:srgbClr val="C00000"/>
              </a:buClr>
              <a:buSzPct val="100000"/>
              <a:buFont typeface="Arial" charset="0"/>
              <a:buChar char="•"/>
            </a:pPr>
            <a:r>
              <a:rPr lang="en-US" dirty="0">
                <a:latin typeface="Arial" panose="020B0604020202020204" pitchFamily="34" charset="0"/>
                <a:cs typeface="Arial" panose="020B0604020202020204" pitchFamily="34" charset="0"/>
              </a:rPr>
              <a:t>8 requests, 8 misses</a:t>
            </a:r>
          </a:p>
        </p:txBody>
      </p:sp>
    </p:spTree>
    <p:extLst>
      <p:ext uri="{BB962C8B-B14F-4D97-AF65-F5344CB8AC3E}">
        <p14:creationId xmlns:p14="http://schemas.microsoft.com/office/powerpoint/2010/main" val="2617372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6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5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26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5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27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7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5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27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9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26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499"/>
                                          </p:stCondLst>
                                        </p:cTn>
                                        <p:tgtEl>
                                          <p:spTgt spid="296"/>
                                        </p:tgtEl>
                                        <p:attrNameLst>
                                          <p:attrName>style.visibility</p:attrName>
                                        </p:attrNameLst>
                                      </p:cBhvr>
                                      <p:to>
                                        <p:strVal val="visible"/>
                                      </p:to>
                                    </p:set>
                                  </p:childTnLst>
                                </p:cTn>
                              </p:par>
                            </p:childTnLst>
                          </p:cTn>
                        </p:par>
                        <p:par>
                          <p:cTn id="59" fill="hold">
                            <p:stCondLst>
                              <p:cond delay="500"/>
                            </p:stCondLst>
                            <p:childTnLst>
                              <p:par>
                                <p:cTn id="60" presetID="1" presetClass="entr" presetSubtype="0" fill="hold" grpId="0" nodeType="afterEffect">
                                  <p:stCondLst>
                                    <p:cond delay="0"/>
                                  </p:stCondLst>
                                  <p:childTnLst>
                                    <p:set>
                                      <p:cBhvr>
                                        <p:cTn id="61" dur="1" fill="hold">
                                          <p:stCondLst>
                                            <p:cond delay="0"/>
                                          </p:stCondLst>
                                        </p:cTn>
                                        <p:tgtEl>
                                          <p:spTgt spid="283"/>
                                        </p:tgtEl>
                                        <p:attrNameLst>
                                          <p:attrName>style.visibility</p:attrName>
                                        </p:attrNameLst>
                                      </p:cBhvr>
                                      <p:to>
                                        <p:strVal val="visible"/>
                                      </p:to>
                                    </p:set>
                                  </p:childTnLst>
                                </p:cTn>
                              </p:par>
                            </p:childTnLst>
                          </p:cTn>
                        </p:par>
                        <p:par>
                          <p:cTn id="62" fill="hold">
                            <p:stCondLst>
                              <p:cond delay="500"/>
                            </p:stCondLst>
                            <p:childTnLst>
                              <p:par>
                                <p:cTn id="63" presetID="1" presetClass="entr" presetSubtype="0" fill="hold" grpId="0" nodeType="afterEffect">
                                  <p:stCondLst>
                                    <p:cond delay="0"/>
                                  </p:stCondLst>
                                  <p:childTnLst>
                                    <p:set>
                                      <p:cBhvr>
                                        <p:cTn id="64" dur="1" fill="hold">
                                          <p:stCondLst>
                                            <p:cond delay="499"/>
                                          </p:stCondLst>
                                        </p:cTn>
                                        <p:tgtEl>
                                          <p:spTgt spid="261"/>
                                        </p:tgtEl>
                                        <p:attrNameLst>
                                          <p:attrName>style.visibility</p:attrName>
                                        </p:attrNameLst>
                                      </p:cBhvr>
                                      <p:to>
                                        <p:strVal val="visible"/>
                                      </p:to>
                                    </p:set>
                                  </p:childTnLst>
                                </p:cTn>
                              </p:par>
                            </p:childTnLst>
                          </p:cTn>
                        </p:par>
                        <p:par>
                          <p:cTn id="65" fill="hold">
                            <p:stCondLst>
                              <p:cond delay="1000"/>
                            </p:stCondLst>
                            <p:childTnLst>
                              <p:par>
                                <p:cTn id="66" presetID="1" presetClass="entr" presetSubtype="0" fill="hold" nodeType="afterEffect">
                                  <p:stCondLst>
                                    <p:cond delay="0"/>
                                  </p:stCondLst>
                                  <p:childTnLst>
                                    <p:set>
                                      <p:cBhvr>
                                        <p:cTn id="67" dur="1" fill="hold">
                                          <p:stCondLst>
                                            <p:cond delay="499"/>
                                          </p:stCondLst>
                                        </p:cTn>
                                        <p:tgtEl>
                                          <p:spTgt spid="284"/>
                                        </p:tgtEl>
                                        <p:attrNameLst>
                                          <p:attrName>style.visibility</p:attrName>
                                        </p:attrNameLst>
                                      </p:cBhvr>
                                      <p:to>
                                        <p:strVal val="visible"/>
                                      </p:to>
                                    </p:set>
                                  </p:childTnLst>
                                </p:cTn>
                              </p:par>
                            </p:childTnLst>
                          </p:cTn>
                        </p:par>
                        <p:par>
                          <p:cTn id="68" fill="hold">
                            <p:stCondLst>
                              <p:cond delay="1500"/>
                            </p:stCondLst>
                            <p:childTnLst>
                              <p:par>
                                <p:cTn id="69" presetID="1" presetClass="entr" presetSubtype="0" fill="hold" grpId="0" nodeType="afterEffect">
                                  <p:stCondLst>
                                    <p:cond delay="0"/>
                                  </p:stCondLst>
                                  <p:childTnLst>
                                    <p:set>
                                      <p:cBhvr>
                                        <p:cTn id="70" dur="1" fill="hold">
                                          <p:stCondLst>
                                            <p:cond delay="0"/>
                                          </p:stCondLst>
                                        </p:cTn>
                                        <p:tgtEl>
                                          <p:spTgt spid="301"/>
                                        </p:tgtEl>
                                        <p:attrNameLst>
                                          <p:attrName>style.visibility</p:attrName>
                                        </p:attrNameLst>
                                      </p:cBhvr>
                                      <p:to>
                                        <p:strVal val="visible"/>
                                      </p:to>
                                    </p:set>
                                  </p:childTnLst>
                                </p:cTn>
                              </p:par>
                            </p:childTnLst>
                          </p:cTn>
                        </p:par>
                        <p:par>
                          <p:cTn id="71" fill="hold">
                            <p:stCondLst>
                              <p:cond delay="1500"/>
                            </p:stCondLst>
                            <p:childTnLst>
                              <p:par>
                                <p:cTn id="72" presetID="1" presetClass="entr" presetSubtype="0" fill="hold" grpId="0" nodeType="afterEffect">
                                  <p:stCondLst>
                                    <p:cond delay="0"/>
                                  </p:stCondLst>
                                  <p:childTnLst>
                                    <p:set>
                                      <p:cBhvr>
                                        <p:cTn id="73" dur="1" fill="hold">
                                          <p:stCondLst>
                                            <p:cond delay="499"/>
                                          </p:stCondLst>
                                        </p:cTn>
                                        <p:tgtEl>
                                          <p:spTgt spid="262"/>
                                        </p:tgtEl>
                                        <p:attrNameLst>
                                          <p:attrName>style.visibility</p:attrName>
                                        </p:attrNameLst>
                                      </p:cBhvr>
                                      <p:to>
                                        <p:strVal val="visible"/>
                                      </p:to>
                                    </p:set>
                                  </p:childTnLst>
                                </p:cTn>
                              </p:par>
                            </p:childTnLst>
                          </p:cTn>
                        </p:par>
                        <p:par>
                          <p:cTn id="74" fill="hold">
                            <p:stCondLst>
                              <p:cond delay="2000"/>
                            </p:stCondLst>
                            <p:childTnLst>
                              <p:par>
                                <p:cTn id="75" presetID="1" presetClass="entr" presetSubtype="0" fill="hold" nodeType="afterEffect">
                                  <p:stCondLst>
                                    <p:cond delay="0"/>
                                  </p:stCondLst>
                                  <p:childTnLst>
                                    <p:set>
                                      <p:cBhvr>
                                        <p:cTn id="76" dur="1" fill="hold">
                                          <p:stCondLst>
                                            <p:cond delay="499"/>
                                          </p:stCondLst>
                                        </p:cTn>
                                        <p:tgtEl>
                                          <p:spTgt spid="302"/>
                                        </p:tgtEl>
                                        <p:attrNameLst>
                                          <p:attrName>style.visibility</p:attrName>
                                        </p:attrNameLst>
                                      </p:cBhvr>
                                      <p:to>
                                        <p:strVal val="visible"/>
                                      </p:to>
                                    </p:set>
                                  </p:childTnLst>
                                </p:cTn>
                              </p:par>
                            </p:childTnLst>
                          </p:cTn>
                        </p:par>
                        <p:par>
                          <p:cTn id="77" fill="hold">
                            <p:stCondLst>
                              <p:cond delay="2500"/>
                            </p:stCondLst>
                            <p:childTnLst>
                              <p:par>
                                <p:cTn id="78" presetID="1" presetClass="entr" presetSubtype="0" fill="hold" grpId="0" nodeType="afterEffect">
                                  <p:stCondLst>
                                    <p:cond delay="0"/>
                                  </p:stCondLst>
                                  <p:childTnLst>
                                    <p:set>
                                      <p:cBhvr>
                                        <p:cTn id="79" dur="1" fill="hold">
                                          <p:stCondLst>
                                            <p:cond delay="0"/>
                                          </p:stCondLst>
                                        </p:cTn>
                                        <p:tgtEl>
                                          <p:spTgt spid="289"/>
                                        </p:tgtEl>
                                        <p:attrNameLst>
                                          <p:attrName>style.visibility</p:attrName>
                                        </p:attrNameLst>
                                      </p:cBhvr>
                                      <p:to>
                                        <p:strVal val="visible"/>
                                      </p:to>
                                    </p:set>
                                  </p:childTnLst>
                                </p:cTn>
                              </p:par>
                            </p:childTnLst>
                          </p:cTn>
                        </p:par>
                        <p:par>
                          <p:cTn id="80" fill="hold">
                            <p:stCondLst>
                              <p:cond delay="2500"/>
                            </p:stCondLst>
                            <p:childTnLst>
                              <p:par>
                                <p:cTn id="81" presetID="1" presetClass="entr" presetSubtype="0" fill="hold" grpId="0" nodeType="afterEffect">
                                  <p:stCondLst>
                                    <p:cond delay="0"/>
                                  </p:stCondLst>
                                  <p:childTnLst>
                                    <p:set>
                                      <p:cBhvr>
                                        <p:cTn id="82" dur="1" fill="hold">
                                          <p:stCondLst>
                                            <p:cond delay="499"/>
                                          </p:stCondLst>
                                        </p:cTn>
                                        <p:tgtEl>
                                          <p:spTgt spid="263"/>
                                        </p:tgtEl>
                                        <p:attrNameLst>
                                          <p:attrName>style.visibility</p:attrName>
                                        </p:attrNameLst>
                                      </p:cBhvr>
                                      <p:to>
                                        <p:strVal val="visible"/>
                                      </p:to>
                                    </p:set>
                                  </p:childTnLst>
                                </p:cTn>
                              </p:par>
                            </p:childTnLst>
                          </p:cTn>
                        </p:par>
                        <p:par>
                          <p:cTn id="83" fill="hold">
                            <p:stCondLst>
                              <p:cond delay="3000"/>
                            </p:stCondLst>
                            <p:childTnLst>
                              <p:par>
                                <p:cTn id="84" presetID="1" presetClass="entr" presetSubtype="0" fill="hold" nodeType="afterEffect">
                                  <p:stCondLst>
                                    <p:cond delay="0"/>
                                  </p:stCondLst>
                                  <p:childTnLst>
                                    <p:set>
                                      <p:cBhvr>
                                        <p:cTn id="85" dur="1" fill="hold">
                                          <p:stCondLst>
                                            <p:cond delay="499"/>
                                          </p:stCondLst>
                                        </p:cTn>
                                        <p:tgtEl>
                                          <p:spTgt spid="290"/>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309"/>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3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 grpId="0" autoUpdateAnimBg="0"/>
      <p:bldP spid="257" grpId="0" autoUpdateAnimBg="0"/>
      <p:bldP spid="258" grpId="0" autoUpdateAnimBg="0"/>
      <p:bldP spid="259" grpId="0" autoUpdateAnimBg="0"/>
      <p:bldP spid="260" grpId="0" autoUpdateAnimBg="0"/>
      <p:bldP spid="261" grpId="0" autoUpdateAnimBg="0"/>
      <p:bldP spid="262" grpId="0" autoUpdateAnimBg="0"/>
      <p:bldP spid="263" grpId="0" autoUpdateAnimBg="0"/>
      <p:bldP spid="264" grpId="0" autoUpdateAnimBg="0"/>
      <p:bldP spid="265" grpId="0"/>
      <p:bldP spid="271" grpId="0"/>
      <p:bldP spid="277" grpId="0"/>
      <p:bldP spid="283" grpId="0"/>
      <p:bldP spid="289" grpId="0"/>
      <p:bldP spid="295" grpId="0"/>
      <p:bldP spid="301" grpId="0"/>
      <p:bldP spid="308" grpId="0"/>
      <p:bldP spid="30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44</a:t>
            </a:fld>
            <a:endParaRPr lang="en-US" altLang="en-US"/>
          </a:p>
        </p:txBody>
      </p:sp>
      <p:sp>
        <p:nvSpPr>
          <p:cNvPr id="45059" name="Text Box 2"/>
          <p:cNvSpPr txBox="1">
            <a:spLocks noChangeArrowheads="1"/>
          </p:cNvSpPr>
          <p:nvPr/>
        </p:nvSpPr>
        <p:spPr bwMode="auto">
          <a:xfrm>
            <a:off x="447675" y="76990"/>
            <a:ext cx="703897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Example: 2-Way Set Associative $</a:t>
            </a:r>
            <a:br>
              <a:rPr lang="en-US" altLang="en-US" dirty="0">
                <a:solidFill>
                  <a:srgbClr val="CC0000"/>
                </a:solidFill>
                <a:latin typeface="Arial" panose="020B0604020202020204" pitchFamily="34" charset="0"/>
              </a:rPr>
            </a:br>
            <a:r>
              <a:rPr lang="en-US" altLang="en-US" sz="2800" dirty="0">
                <a:solidFill>
                  <a:srgbClr val="CC0000"/>
                </a:solidFill>
                <a:latin typeface="Arial" panose="020B0604020202020204" pitchFamily="34" charset="0"/>
              </a:rPr>
              <a:t>(4 words = 2 sets x 2 ways per set)</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 name="Group 3"/>
          <p:cNvGrpSpPr>
            <a:grpSpLocks/>
          </p:cNvGrpSpPr>
          <p:nvPr/>
        </p:nvGrpSpPr>
        <p:grpSpPr bwMode="auto">
          <a:xfrm>
            <a:off x="2800350" y="2933700"/>
            <a:ext cx="742950" cy="914400"/>
            <a:chOff x="1344" y="1056"/>
            <a:chExt cx="624" cy="768"/>
          </a:xfrm>
        </p:grpSpPr>
        <p:sp>
          <p:nvSpPr>
            <p:cNvPr id="7" name="Rectangle 4"/>
            <p:cNvSpPr>
              <a:spLocks noChangeArrowheads="1"/>
            </p:cNvSpPr>
            <p:nvPr/>
          </p:nvSpPr>
          <p:spPr bwMode="auto">
            <a:xfrm>
              <a:off x="1344" y="1056"/>
              <a:ext cx="624" cy="768"/>
            </a:xfrm>
            <a:prstGeom prst="rect">
              <a:avLst/>
            </a:prstGeom>
            <a:noFill/>
            <a:ln w="12700">
              <a:solidFill>
                <a:schemeClr val="tx1"/>
              </a:solidFill>
              <a:miter lim="800000"/>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8" name="Line 5"/>
            <p:cNvSpPr>
              <a:spLocks noChangeShapeType="1"/>
            </p:cNvSpPr>
            <p:nvPr/>
          </p:nvSpPr>
          <p:spPr bwMode="auto">
            <a:xfrm>
              <a:off x="1344" y="1440"/>
              <a:ext cx="624"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9" name="Line 6"/>
            <p:cNvSpPr>
              <a:spLocks noChangeShapeType="1"/>
            </p:cNvSpPr>
            <p:nvPr/>
          </p:nvSpPr>
          <p:spPr bwMode="auto">
            <a:xfrm>
              <a:off x="1344" y="1248"/>
              <a:ext cx="624"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10" name="Line 7"/>
            <p:cNvSpPr>
              <a:spLocks noChangeShapeType="1"/>
            </p:cNvSpPr>
            <p:nvPr/>
          </p:nvSpPr>
          <p:spPr bwMode="auto">
            <a:xfrm>
              <a:off x="1344" y="1632"/>
              <a:ext cx="624"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grpSp>
      <p:sp>
        <p:nvSpPr>
          <p:cNvPr id="11" name="Line 8"/>
          <p:cNvSpPr>
            <a:spLocks noChangeShapeType="1"/>
          </p:cNvSpPr>
          <p:nvPr/>
        </p:nvSpPr>
        <p:spPr bwMode="auto">
          <a:xfrm>
            <a:off x="4343400" y="2476500"/>
            <a:ext cx="742950"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12" name="Line 9"/>
          <p:cNvSpPr>
            <a:spLocks noChangeShapeType="1"/>
          </p:cNvSpPr>
          <p:nvPr/>
        </p:nvSpPr>
        <p:spPr bwMode="auto">
          <a:xfrm>
            <a:off x="4343400" y="2247900"/>
            <a:ext cx="742950"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13" name="Line 10"/>
          <p:cNvSpPr>
            <a:spLocks noChangeShapeType="1"/>
          </p:cNvSpPr>
          <p:nvPr/>
        </p:nvSpPr>
        <p:spPr bwMode="auto">
          <a:xfrm>
            <a:off x="4343400" y="2705100"/>
            <a:ext cx="742950"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14" name="Line 11"/>
          <p:cNvSpPr>
            <a:spLocks noChangeShapeType="1"/>
          </p:cNvSpPr>
          <p:nvPr/>
        </p:nvSpPr>
        <p:spPr bwMode="auto">
          <a:xfrm>
            <a:off x="4343400" y="2019300"/>
            <a:ext cx="742950"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15" name="Line 12"/>
          <p:cNvSpPr>
            <a:spLocks noChangeShapeType="1"/>
          </p:cNvSpPr>
          <p:nvPr/>
        </p:nvSpPr>
        <p:spPr bwMode="auto">
          <a:xfrm>
            <a:off x="4343400" y="2019300"/>
            <a:ext cx="0" cy="274320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16" name="Line 13"/>
          <p:cNvSpPr>
            <a:spLocks noChangeShapeType="1"/>
          </p:cNvSpPr>
          <p:nvPr/>
        </p:nvSpPr>
        <p:spPr bwMode="auto">
          <a:xfrm>
            <a:off x="5101654" y="2026952"/>
            <a:ext cx="0" cy="274320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17" name="Line 14"/>
          <p:cNvSpPr>
            <a:spLocks noChangeShapeType="1"/>
          </p:cNvSpPr>
          <p:nvPr/>
        </p:nvSpPr>
        <p:spPr bwMode="auto">
          <a:xfrm flipH="1" flipV="1">
            <a:off x="4343400" y="5219700"/>
            <a:ext cx="742950"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18" name="Line 15"/>
          <p:cNvSpPr>
            <a:spLocks noChangeShapeType="1"/>
          </p:cNvSpPr>
          <p:nvPr/>
        </p:nvSpPr>
        <p:spPr bwMode="auto">
          <a:xfrm flipH="1" flipV="1">
            <a:off x="4343400" y="5448300"/>
            <a:ext cx="742950"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19" name="Line 16"/>
          <p:cNvSpPr>
            <a:spLocks noChangeShapeType="1"/>
          </p:cNvSpPr>
          <p:nvPr/>
        </p:nvSpPr>
        <p:spPr bwMode="auto">
          <a:xfrm flipH="1" flipV="1">
            <a:off x="4343400" y="4991100"/>
            <a:ext cx="742950"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20" name="Line 18"/>
          <p:cNvSpPr>
            <a:spLocks noChangeShapeType="1"/>
          </p:cNvSpPr>
          <p:nvPr/>
        </p:nvSpPr>
        <p:spPr bwMode="auto">
          <a:xfrm flipH="1" flipV="1">
            <a:off x="5101654" y="4770152"/>
            <a:ext cx="0" cy="91440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21" name="Text Box 19"/>
          <p:cNvSpPr txBox="1">
            <a:spLocks noChangeArrowheads="1"/>
          </p:cNvSpPr>
          <p:nvPr/>
        </p:nvSpPr>
        <p:spPr bwMode="auto">
          <a:xfrm>
            <a:off x="1812131" y="2903935"/>
            <a:ext cx="284052" cy="307777"/>
          </a:xfrm>
          <a:prstGeom prst="rect">
            <a:avLst/>
          </a:prstGeom>
          <a:noFill/>
          <a:ln w="12700">
            <a:noFill/>
            <a:miter lim="800000"/>
            <a:headEnd/>
            <a:tailEnd/>
          </a:ln>
        </p:spPr>
        <p:txBody>
          <a:bodyPr wrap="none">
            <a:prstTxWarp prst="textNoShape">
              <a:avLst/>
            </a:prstTxWarp>
            <a:spAutoFit/>
          </a:bodyPr>
          <a:lstStyle/>
          <a:p>
            <a:r>
              <a:rPr lang="en-US" sz="1400">
                <a:latin typeface="Arial" panose="020B0604020202020204" pitchFamily="34" charset="0"/>
                <a:cs typeface="Arial" panose="020B0604020202020204" pitchFamily="34" charset="0"/>
              </a:rPr>
              <a:t>0</a:t>
            </a:r>
          </a:p>
        </p:txBody>
      </p:sp>
      <p:sp>
        <p:nvSpPr>
          <p:cNvPr id="22" name="Text Box 23"/>
          <p:cNvSpPr txBox="1">
            <a:spLocks noChangeArrowheads="1"/>
          </p:cNvSpPr>
          <p:nvPr/>
        </p:nvSpPr>
        <p:spPr bwMode="auto">
          <a:xfrm>
            <a:off x="1485901" y="2247900"/>
            <a:ext cx="721672" cy="307777"/>
          </a:xfrm>
          <a:prstGeom prst="rect">
            <a:avLst/>
          </a:prstGeom>
          <a:noFill/>
          <a:ln w="12700">
            <a:noFill/>
            <a:miter lim="800000"/>
            <a:headEnd/>
            <a:tailEnd/>
          </a:ln>
        </p:spPr>
        <p:txBody>
          <a:bodyPr wrap="none">
            <a:prstTxWarp prst="textNoShape">
              <a:avLst/>
            </a:prstTxWarp>
            <a:spAutoFit/>
          </a:bodyPr>
          <a:lstStyle/>
          <a:p>
            <a:r>
              <a:rPr lang="en-US" sz="1400" b="1">
                <a:latin typeface="Arial" panose="020B0604020202020204" pitchFamily="34" charset="0"/>
                <a:cs typeface="Arial" panose="020B0604020202020204" pitchFamily="34" charset="0"/>
              </a:rPr>
              <a:t>Cache</a:t>
            </a:r>
          </a:p>
        </p:txBody>
      </p:sp>
      <p:sp>
        <p:nvSpPr>
          <p:cNvPr id="23" name="Text Box 24"/>
          <p:cNvSpPr txBox="1">
            <a:spLocks noChangeArrowheads="1"/>
          </p:cNvSpPr>
          <p:nvPr/>
        </p:nvSpPr>
        <p:spPr bwMode="auto">
          <a:xfrm>
            <a:off x="5429251" y="1847850"/>
            <a:ext cx="1329210" cy="307777"/>
          </a:xfrm>
          <a:prstGeom prst="rect">
            <a:avLst/>
          </a:prstGeom>
          <a:noFill/>
          <a:ln w="12700">
            <a:noFill/>
            <a:miter lim="800000"/>
            <a:headEnd/>
            <a:tailEnd/>
          </a:ln>
        </p:spPr>
        <p:txBody>
          <a:bodyPr wrap="none">
            <a:prstTxWarp prst="textNoShape">
              <a:avLst/>
            </a:prstTxWarp>
            <a:spAutoFit/>
          </a:bodyPr>
          <a:lstStyle/>
          <a:p>
            <a:r>
              <a:rPr lang="en-US" sz="1400" b="1">
                <a:latin typeface="Arial" panose="020B0604020202020204" pitchFamily="34" charset="0"/>
                <a:cs typeface="Arial" panose="020B0604020202020204" pitchFamily="34" charset="0"/>
              </a:rPr>
              <a:t>Main Memory</a:t>
            </a:r>
          </a:p>
        </p:txBody>
      </p:sp>
      <p:sp>
        <p:nvSpPr>
          <p:cNvPr id="24" name="Text Box 25"/>
          <p:cNvSpPr txBox="1">
            <a:spLocks noChangeArrowheads="1"/>
          </p:cNvSpPr>
          <p:nvPr/>
        </p:nvSpPr>
        <p:spPr bwMode="auto">
          <a:xfrm>
            <a:off x="5920316" y="3733800"/>
            <a:ext cx="2427817" cy="2062103"/>
          </a:xfrm>
          <a:prstGeom prst="rect">
            <a:avLst/>
          </a:prstGeom>
          <a:noFill/>
          <a:ln w="12700">
            <a:noFill/>
            <a:miter lim="800000"/>
            <a:headEnd/>
            <a:tailEnd/>
          </a:ln>
        </p:spPr>
        <p:txBody>
          <a:bodyPr wrap="square">
            <a:prstTxWarp prst="textNoShape">
              <a:avLst/>
            </a:prstTxWarp>
            <a:spAutoFit/>
          </a:bodyPr>
          <a:lstStyle/>
          <a:p>
            <a:r>
              <a:rPr lang="en-US" sz="1600" dirty="0">
                <a:latin typeface="Arial" panose="020B0604020202020204" pitchFamily="34" charset="0"/>
                <a:cs typeface="Arial" panose="020B0604020202020204" pitchFamily="34" charset="0"/>
              </a:rPr>
              <a:t>Q: How do we find it?</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Use next 1 low order memory address bit to determine which cache set (i.e., modulo the number of sets in the cache)</a:t>
            </a:r>
          </a:p>
        </p:txBody>
      </p:sp>
      <p:sp>
        <p:nvSpPr>
          <p:cNvPr id="25" name="Line 26"/>
          <p:cNvSpPr>
            <a:spLocks noChangeShapeType="1"/>
          </p:cNvSpPr>
          <p:nvPr/>
        </p:nvSpPr>
        <p:spPr bwMode="auto">
          <a:xfrm>
            <a:off x="4343400" y="2933700"/>
            <a:ext cx="742950"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26" name="Line 27"/>
          <p:cNvSpPr>
            <a:spLocks noChangeShapeType="1"/>
          </p:cNvSpPr>
          <p:nvPr/>
        </p:nvSpPr>
        <p:spPr bwMode="auto">
          <a:xfrm>
            <a:off x="4343400" y="3162300"/>
            <a:ext cx="742950"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27" name="Line 28"/>
          <p:cNvSpPr>
            <a:spLocks noChangeShapeType="1"/>
          </p:cNvSpPr>
          <p:nvPr/>
        </p:nvSpPr>
        <p:spPr bwMode="auto">
          <a:xfrm>
            <a:off x="4343400" y="3390900"/>
            <a:ext cx="742950"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28" name="Line 29"/>
          <p:cNvSpPr>
            <a:spLocks noChangeShapeType="1"/>
          </p:cNvSpPr>
          <p:nvPr/>
        </p:nvSpPr>
        <p:spPr bwMode="auto">
          <a:xfrm>
            <a:off x="4343400" y="3619500"/>
            <a:ext cx="742950"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29" name="Line 30"/>
          <p:cNvSpPr>
            <a:spLocks noChangeShapeType="1"/>
          </p:cNvSpPr>
          <p:nvPr/>
        </p:nvSpPr>
        <p:spPr bwMode="auto">
          <a:xfrm>
            <a:off x="4343400" y="3848100"/>
            <a:ext cx="742950"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30" name="Line 31"/>
          <p:cNvSpPr>
            <a:spLocks noChangeShapeType="1"/>
          </p:cNvSpPr>
          <p:nvPr/>
        </p:nvSpPr>
        <p:spPr bwMode="auto">
          <a:xfrm>
            <a:off x="4343400" y="4076700"/>
            <a:ext cx="742950"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31" name="Line 32"/>
          <p:cNvSpPr>
            <a:spLocks noChangeShapeType="1"/>
          </p:cNvSpPr>
          <p:nvPr/>
        </p:nvSpPr>
        <p:spPr bwMode="auto">
          <a:xfrm>
            <a:off x="4343400" y="4762500"/>
            <a:ext cx="742950"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32" name="Line 33"/>
          <p:cNvSpPr>
            <a:spLocks noChangeShapeType="1"/>
          </p:cNvSpPr>
          <p:nvPr/>
        </p:nvSpPr>
        <p:spPr bwMode="auto">
          <a:xfrm>
            <a:off x="4343400" y="4305300"/>
            <a:ext cx="742950"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33" name="Line 34"/>
          <p:cNvSpPr>
            <a:spLocks noChangeShapeType="1"/>
          </p:cNvSpPr>
          <p:nvPr/>
        </p:nvSpPr>
        <p:spPr bwMode="auto">
          <a:xfrm>
            <a:off x="4343400" y="4533900"/>
            <a:ext cx="742950"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grpSp>
        <p:nvGrpSpPr>
          <p:cNvPr id="34" name="Group 35"/>
          <p:cNvGrpSpPr>
            <a:grpSpLocks/>
          </p:cNvGrpSpPr>
          <p:nvPr/>
        </p:nvGrpSpPr>
        <p:grpSpPr bwMode="auto">
          <a:xfrm>
            <a:off x="2343150" y="2933700"/>
            <a:ext cx="457200" cy="914400"/>
            <a:chOff x="1344" y="1056"/>
            <a:chExt cx="624" cy="768"/>
          </a:xfrm>
        </p:grpSpPr>
        <p:sp>
          <p:nvSpPr>
            <p:cNvPr id="35" name="Rectangle 36"/>
            <p:cNvSpPr>
              <a:spLocks noChangeArrowheads="1"/>
            </p:cNvSpPr>
            <p:nvPr/>
          </p:nvSpPr>
          <p:spPr bwMode="auto">
            <a:xfrm>
              <a:off x="1344" y="1056"/>
              <a:ext cx="624" cy="768"/>
            </a:xfrm>
            <a:prstGeom prst="rect">
              <a:avLst/>
            </a:prstGeom>
            <a:noFill/>
            <a:ln w="12700">
              <a:solidFill>
                <a:schemeClr val="tx1"/>
              </a:solidFill>
              <a:miter lim="800000"/>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36" name="Line 37"/>
            <p:cNvSpPr>
              <a:spLocks noChangeShapeType="1"/>
            </p:cNvSpPr>
            <p:nvPr/>
          </p:nvSpPr>
          <p:spPr bwMode="auto">
            <a:xfrm>
              <a:off x="1344" y="1440"/>
              <a:ext cx="624"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37" name="Line 38"/>
            <p:cNvSpPr>
              <a:spLocks noChangeShapeType="1"/>
            </p:cNvSpPr>
            <p:nvPr/>
          </p:nvSpPr>
          <p:spPr bwMode="auto">
            <a:xfrm>
              <a:off x="1344" y="1248"/>
              <a:ext cx="624"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38" name="Line 39"/>
            <p:cNvSpPr>
              <a:spLocks noChangeShapeType="1"/>
            </p:cNvSpPr>
            <p:nvPr/>
          </p:nvSpPr>
          <p:spPr bwMode="auto">
            <a:xfrm>
              <a:off x="1344" y="1632"/>
              <a:ext cx="624"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grpSp>
      <p:sp>
        <p:nvSpPr>
          <p:cNvPr id="39" name="Text Box 40"/>
          <p:cNvSpPr txBox="1">
            <a:spLocks noChangeArrowheads="1"/>
          </p:cNvSpPr>
          <p:nvPr/>
        </p:nvSpPr>
        <p:spPr bwMode="auto">
          <a:xfrm>
            <a:off x="2343151" y="2590800"/>
            <a:ext cx="472565" cy="307777"/>
          </a:xfrm>
          <a:prstGeom prst="rect">
            <a:avLst/>
          </a:prstGeom>
          <a:noFill/>
          <a:ln w="12700">
            <a:noFill/>
            <a:miter lim="800000"/>
            <a:headEnd/>
            <a:tailEnd/>
          </a:ln>
        </p:spPr>
        <p:txBody>
          <a:bodyPr wrap="none">
            <a:prstTxWarp prst="textNoShape">
              <a:avLst/>
            </a:prstTxWarp>
            <a:spAutoFit/>
          </a:bodyPr>
          <a:lstStyle/>
          <a:p>
            <a:r>
              <a:rPr lang="en-US" sz="1400" dirty="0">
                <a:solidFill>
                  <a:srgbClr val="FF0000"/>
                </a:solidFill>
                <a:latin typeface="Arial" panose="020B0604020202020204" pitchFamily="34" charset="0"/>
                <a:cs typeface="Arial" panose="020B0604020202020204" pitchFamily="34" charset="0"/>
              </a:rPr>
              <a:t>Tag</a:t>
            </a:r>
          </a:p>
        </p:txBody>
      </p:sp>
      <p:sp>
        <p:nvSpPr>
          <p:cNvPr id="40" name="Text Box 41"/>
          <p:cNvSpPr txBox="1">
            <a:spLocks noChangeArrowheads="1"/>
          </p:cNvSpPr>
          <p:nvPr/>
        </p:nvSpPr>
        <p:spPr bwMode="auto">
          <a:xfrm>
            <a:off x="2914651" y="2590800"/>
            <a:ext cx="562975" cy="307777"/>
          </a:xfrm>
          <a:prstGeom prst="rect">
            <a:avLst/>
          </a:prstGeom>
          <a:noFill/>
          <a:ln w="12700">
            <a:noFill/>
            <a:miter lim="800000"/>
            <a:headEnd/>
            <a:tailEnd/>
          </a:ln>
        </p:spPr>
        <p:txBody>
          <a:bodyPr wrap="none">
            <a:prstTxWarp prst="textNoShape">
              <a:avLst/>
            </a:prstTxWarp>
            <a:spAutoFit/>
          </a:bodyPr>
          <a:lstStyle/>
          <a:p>
            <a:r>
              <a:rPr lang="en-US" sz="1400" dirty="0">
                <a:latin typeface="Arial" panose="020B0604020202020204" pitchFamily="34" charset="0"/>
                <a:cs typeface="Arial" panose="020B0604020202020204" pitchFamily="34" charset="0"/>
              </a:rPr>
              <a:t>Data</a:t>
            </a:r>
          </a:p>
        </p:txBody>
      </p:sp>
      <p:sp>
        <p:nvSpPr>
          <p:cNvPr id="41" name="Rectangle 42" descr="5%"/>
          <p:cNvSpPr>
            <a:spLocks noChangeArrowheads="1"/>
          </p:cNvSpPr>
          <p:nvPr/>
        </p:nvSpPr>
        <p:spPr bwMode="auto">
          <a:xfrm>
            <a:off x="4343400" y="2019300"/>
            <a:ext cx="742950" cy="228600"/>
          </a:xfrm>
          <a:prstGeom prst="rect">
            <a:avLst/>
          </a:prstGeom>
          <a:pattFill prst="pct5">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42" name="Rectangle 43" descr="10%"/>
          <p:cNvSpPr>
            <a:spLocks noChangeArrowheads="1"/>
          </p:cNvSpPr>
          <p:nvPr/>
        </p:nvSpPr>
        <p:spPr bwMode="auto">
          <a:xfrm>
            <a:off x="2800350" y="2933700"/>
            <a:ext cx="742950" cy="228600"/>
          </a:xfrm>
          <a:prstGeom prst="rect">
            <a:avLst/>
          </a:prstGeom>
          <a:pattFill prst="pct10">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43" name="Rectangle 44" descr="5%"/>
          <p:cNvSpPr>
            <a:spLocks noChangeArrowheads="1"/>
          </p:cNvSpPr>
          <p:nvPr/>
        </p:nvSpPr>
        <p:spPr bwMode="auto">
          <a:xfrm>
            <a:off x="4343400" y="2933700"/>
            <a:ext cx="742950" cy="228600"/>
          </a:xfrm>
          <a:prstGeom prst="rect">
            <a:avLst/>
          </a:prstGeom>
          <a:pattFill prst="pct5">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44" name="Rectangle 45" descr="5%"/>
          <p:cNvSpPr>
            <a:spLocks noChangeArrowheads="1"/>
          </p:cNvSpPr>
          <p:nvPr/>
        </p:nvSpPr>
        <p:spPr bwMode="auto">
          <a:xfrm>
            <a:off x="4343400" y="3848100"/>
            <a:ext cx="742950" cy="228600"/>
          </a:xfrm>
          <a:prstGeom prst="rect">
            <a:avLst/>
          </a:prstGeom>
          <a:pattFill prst="pct5">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45" name="Rectangle 46" descr="5%"/>
          <p:cNvSpPr>
            <a:spLocks noChangeArrowheads="1"/>
          </p:cNvSpPr>
          <p:nvPr/>
        </p:nvSpPr>
        <p:spPr bwMode="auto">
          <a:xfrm>
            <a:off x="4343400" y="4762500"/>
            <a:ext cx="742950" cy="228600"/>
          </a:xfrm>
          <a:prstGeom prst="rect">
            <a:avLst/>
          </a:prstGeom>
          <a:pattFill prst="pct5">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46" name="Rectangle 47" descr="5%"/>
          <p:cNvSpPr>
            <a:spLocks noChangeArrowheads="1"/>
          </p:cNvSpPr>
          <p:nvPr/>
        </p:nvSpPr>
        <p:spPr bwMode="auto">
          <a:xfrm>
            <a:off x="4343400" y="5448300"/>
            <a:ext cx="742950" cy="228600"/>
          </a:xfrm>
          <a:prstGeom prst="rect">
            <a:avLst/>
          </a:prstGeom>
          <a:pattFill prst="pct5">
            <a:fgClr>
              <a:srgbClr val="009900"/>
            </a:fgClr>
            <a:bgClr>
              <a:srgbClr val="FFFFFF"/>
            </a:bgClr>
          </a:pattFill>
          <a:ln w="12700">
            <a:solidFill>
              <a:srgbClr val="009900"/>
            </a:solidFill>
            <a:miter lim="800000"/>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47" name="Rectangle 48" descr="5%"/>
          <p:cNvSpPr>
            <a:spLocks noChangeArrowheads="1"/>
          </p:cNvSpPr>
          <p:nvPr/>
        </p:nvSpPr>
        <p:spPr bwMode="auto">
          <a:xfrm>
            <a:off x="4343400" y="4533900"/>
            <a:ext cx="742950" cy="228600"/>
          </a:xfrm>
          <a:prstGeom prst="rect">
            <a:avLst/>
          </a:prstGeom>
          <a:pattFill prst="pct5">
            <a:fgClr>
              <a:srgbClr val="009900"/>
            </a:fgClr>
            <a:bgClr>
              <a:srgbClr val="FFFFFF"/>
            </a:bgClr>
          </a:pattFill>
          <a:ln w="12700">
            <a:solidFill>
              <a:srgbClr val="009900"/>
            </a:solidFill>
            <a:miter lim="800000"/>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48" name="Rectangle 49" descr="5%"/>
          <p:cNvSpPr>
            <a:spLocks noChangeArrowheads="1"/>
          </p:cNvSpPr>
          <p:nvPr/>
        </p:nvSpPr>
        <p:spPr bwMode="auto">
          <a:xfrm>
            <a:off x="4343400" y="3619500"/>
            <a:ext cx="742950" cy="228600"/>
          </a:xfrm>
          <a:prstGeom prst="rect">
            <a:avLst/>
          </a:prstGeom>
          <a:pattFill prst="pct5">
            <a:fgClr>
              <a:srgbClr val="009900"/>
            </a:fgClr>
            <a:bgClr>
              <a:srgbClr val="FFFFFF"/>
            </a:bgClr>
          </a:pattFill>
          <a:ln w="12700">
            <a:solidFill>
              <a:srgbClr val="009900"/>
            </a:solidFill>
            <a:miter lim="800000"/>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49" name="Rectangle 50" descr="5%"/>
          <p:cNvSpPr>
            <a:spLocks noChangeArrowheads="1"/>
          </p:cNvSpPr>
          <p:nvPr/>
        </p:nvSpPr>
        <p:spPr bwMode="auto">
          <a:xfrm>
            <a:off x="4343400" y="2705100"/>
            <a:ext cx="742950" cy="228600"/>
          </a:xfrm>
          <a:prstGeom prst="rect">
            <a:avLst/>
          </a:prstGeom>
          <a:pattFill prst="pct5">
            <a:fgClr>
              <a:srgbClr val="009900"/>
            </a:fgClr>
            <a:bgClr>
              <a:srgbClr val="FFFFFF"/>
            </a:bgClr>
          </a:pattFill>
          <a:ln w="12700">
            <a:solidFill>
              <a:srgbClr val="009900"/>
            </a:solidFill>
            <a:miter lim="800000"/>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50" name="Rectangle 51" descr="5%"/>
          <p:cNvSpPr>
            <a:spLocks noChangeArrowheads="1"/>
          </p:cNvSpPr>
          <p:nvPr/>
        </p:nvSpPr>
        <p:spPr bwMode="auto">
          <a:xfrm>
            <a:off x="2800350" y="3162300"/>
            <a:ext cx="742950" cy="228600"/>
          </a:xfrm>
          <a:prstGeom prst="rect">
            <a:avLst/>
          </a:prstGeom>
          <a:pattFill prst="pct5">
            <a:fgClr>
              <a:srgbClr val="009900"/>
            </a:fgClr>
            <a:bgClr>
              <a:srgbClr val="FFFFFF"/>
            </a:bgClr>
          </a:pattFill>
          <a:ln w="12700">
            <a:solidFill>
              <a:srgbClr val="009900"/>
            </a:solidFill>
            <a:miter lim="800000"/>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51" name="Text Box 62"/>
          <p:cNvSpPr txBox="1">
            <a:spLocks noChangeArrowheads="1"/>
          </p:cNvSpPr>
          <p:nvPr/>
        </p:nvSpPr>
        <p:spPr bwMode="auto">
          <a:xfrm>
            <a:off x="1543050" y="4051697"/>
            <a:ext cx="2114550" cy="2062103"/>
          </a:xfrm>
          <a:prstGeom prst="rect">
            <a:avLst/>
          </a:prstGeom>
          <a:noFill/>
          <a:ln w="12700">
            <a:noFill/>
            <a:miter lim="800000"/>
            <a:headEnd/>
            <a:tailEnd/>
          </a:ln>
        </p:spPr>
        <p:txBody>
          <a:bodyPr>
            <a:prstTxWarp prst="textNoShape">
              <a:avLst/>
            </a:prstTxWarp>
            <a:spAutoFit/>
          </a:bodyPr>
          <a:lstStyle/>
          <a:p>
            <a:r>
              <a:rPr lang="en-US" sz="1600" dirty="0">
                <a:latin typeface="Arial" panose="020B0604020202020204" pitchFamily="34" charset="0"/>
                <a:cs typeface="Arial" panose="020B0604020202020204" pitchFamily="34" charset="0"/>
              </a:rPr>
              <a:t>Q: Is it there?</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Compare </a:t>
            </a:r>
            <a:r>
              <a:rPr lang="en-US" sz="1600" i="1" dirty="0">
                <a:latin typeface="Arial" panose="020B0604020202020204" pitchFamily="34" charset="0"/>
                <a:cs typeface="Arial" panose="020B0604020202020204" pitchFamily="34" charset="0"/>
              </a:rPr>
              <a:t>all</a:t>
            </a:r>
            <a:r>
              <a:rPr lang="en-US" sz="1600" dirty="0">
                <a:latin typeface="Arial" panose="020B0604020202020204" pitchFamily="34" charset="0"/>
                <a:cs typeface="Arial" panose="020B0604020202020204" pitchFamily="34" charset="0"/>
              </a:rPr>
              <a:t> the cache </a:t>
            </a:r>
            <a:r>
              <a:rPr lang="en-US" sz="1600" dirty="0">
                <a:solidFill>
                  <a:srgbClr val="FF0000"/>
                </a:solidFill>
                <a:latin typeface="Arial" panose="020B0604020202020204" pitchFamily="34" charset="0"/>
                <a:cs typeface="Arial" panose="020B0604020202020204" pitchFamily="34" charset="0"/>
              </a:rPr>
              <a:t>tags </a:t>
            </a:r>
            <a:r>
              <a:rPr lang="en-US" sz="1600" dirty="0">
                <a:latin typeface="Arial" panose="020B0604020202020204" pitchFamily="34" charset="0"/>
                <a:cs typeface="Arial" panose="020B0604020202020204" pitchFamily="34" charset="0"/>
              </a:rPr>
              <a:t>in the set to the </a:t>
            </a:r>
            <a:r>
              <a:rPr lang="en-US" sz="1600" dirty="0">
                <a:solidFill>
                  <a:srgbClr val="FF0000"/>
                </a:solidFill>
                <a:latin typeface="Arial" panose="020B0604020202020204" pitchFamily="34" charset="0"/>
                <a:cs typeface="Arial" panose="020B0604020202020204" pitchFamily="34" charset="0"/>
              </a:rPr>
              <a:t>high order 3 memory address bits</a:t>
            </a:r>
            <a:r>
              <a:rPr lang="en-US" sz="1600" dirty="0">
                <a:latin typeface="Arial" panose="020B0604020202020204" pitchFamily="34" charset="0"/>
                <a:cs typeface="Arial" panose="020B0604020202020204" pitchFamily="34" charset="0"/>
              </a:rPr>
              <a:t> to tell if the memory block is in the cache</a:t>
            </a:r>
          </a:p>
        </p:txBody>
      </p:sp>
      <p:grpSp>
        <p:nvGrpSpPr>
          <p:cNvPr id="52" name="Group 63"/>
          <p:cNvGrpSpPr>
            <a:grpSpLocks/>
          </p:cNvGrpSpPr>
          <p:nvPr/>
        </p:nvGrpSpPr>
        <p:grpSpPr bwMode="auto">
          <a:xfrm>
            <a:off x="2057400" y="2933700"/>
            <a:ext cx="285750" cy="914400"/>
            <a:chOff x="1344" y="1056"/>
            <a:chExt cx="624" cy="768"/>
          </a:xfrm>
        </p:grpSpPr>
        <p:sp>
          <p:nvSpPr>
            <p:cNvPr id="53" name="Rectangle 64"/>
            <p:cNvSpPr>
              <a:spLocks noChangeArrowheads="1"/>
            </p:cNvSpPr>
            <p:nvPr/>
          </p:nvSpPr>
          <p:spPr bwMode="auto">
            <a:xfrm>
              <a:off x="1344" y="1056"/>
              <a:ext cx="624" cy="768"/>
            </a:xfrm>
            <a:prstGeom prst="rect">
              <a:avLst/>
            </a:prstGeom>
            <a:noFill/>
            <a:ln w="12700">
              <a:solidFill>
                <a:schemeClr val="tx1"/>
              </a:solidFill>
              <a:miter lim="800000"/>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54" name="Line 65"/>
            <p:cNvSpPr>
              <a:spLocks noChangeShapeType="1"/>
            </p:cNvSpPr>
            <p:nvPr/>
          </p:nvSpPr>
          <p:spPr bwMode="auto">
            <a:xfrm>
              <a:off x="1344" y="1440"/>
              <a:ext cx="624"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55" name="Line 66"/>
            <p:cNvSpPr>
              <a:spLocks noChangeShapeType="1"/>
            </p:cNvSpPr>
            <p:nvPr/>
          </p:nvSpPr>
          <p:spPr bwMode="auto">
            <a:xfrm>
              <a:off x="1344" y="1248"/>
              <a:ext cx="624"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56" name="Line 67"/>
            <p:cNvSpPr>
              <a:spLocks noChangeShapeType="1"/>
            </p:cNvSpPr>
            <p:nvPr/>
          </p:nvSpPr>
          <p:spPr bwMode="auto">
            <a:xfrm>
              <a:off x="1344" y="1632"/>
              <a:ext cx="624"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grpSp>
      <p:sp>
        <p:nvSpPr>
          <p:cNvPr id="57" name="Text Box 68"/>
          <p:cNvSpPr txBox="1">
            <a:spLocks noChangeArrowheads="1"/>
          </p:cNvSpPr>
          <p:nvPr/>
        </p:nvSpPr>
        <p:spPr bwMode="auto">
          <a:xfrm>
            <a:off x="2057400" y="2590800"/>
            <a:ext cx="304892" cy="307777"/>
          </a:xfrm>
          <a:prstGeom prst="rect">
            <a:avLst/>
          </a:prstGeom>
          <a:noFill/>
          <a:ln w="12700">
            <a:noFill/>
            <a:miter lim="800000"/>
            <a:headEnd/>
            <a:tailEnd/>
          </a:ln>
        </p:spPr>
        <p:txBody>
          <a:bodyPr wrap="none">
            <a:prstTxWarp prst="textNoShape">
              <a:avLst/>
            </a:prstTxWarp>
            <a:spAutoFit/>
          </a:bodyPr>
          <a:lstStyle/>
          <a:p>
            <a:r>
              <a:rPr lang="en-US" sz="1400">
                <a:latin typeface="Arial" panose="020B0604020202020204" pitchFamily="34" charset="0"/>
                <a:cs typeface="Arial" panose="020B0604020202020204" pitchFamily="34" charset="0"/>
              </a:rPr>
              <a:t>V</a:t>
            </a:r>
          </a:p>
        </p:txBody>
      </p:sp>
      <p:grpSp>
        <p:nvGrpSpPr>
          <p:cNvPr id="58" name="Group 112"/>
          <p:cNvGrpSpPr>
            <a:grpSpLocks/>
          </p:cNvGrpSpPr>
          <p:nvPr/>
        </p:nvGrpSpPr>
        <p:grpSpPr bwMode="auto">
          <a:xfrm>
            <a:off x="3543300" y="2133600"/>
            <a:ext cx="800100" cy="1428750"/>
            <a:chOff x="2016" y="624"/>
            <a:chExt cx="672" cy="1200"/>
          </a:xfrm>
        </p:grpSpPr>
        <p:sp>
          <p:nvSpPr>
            <p:cNvPr id="59" name="Line 70"/>
            <p:cNvSpPr>
              <a:spLocks noChangeShapeType="1"/>
            </p:cNvSpPr>
            <p:nvPr/>
          </p:nvSpPr>
          <p:spPr bwMode="auto">
            <a:xfrm flipH="1">
              <a:off x="2016" y="624"/>
              <a:ext cx="672" cy="768"/>
            </a:xfrm>
            <a:prstGeom prst="line">
              <a:avLst/>
            </a:prstGeom>
            <a:noFill/>
            <a:ln w="12700">
              <a:solidFill>
                <a:schemeClr val="tx1"/>
              </a:solidFill>
              <a:round/>
              <a:headEnd type="triangle" w="med" len="med"/>
              <a:tailEnd type="triangle" w="med" len="med"/>
            </a:ln>
          </p:spPr>
          <p:txBody>
            <a:bodyP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60" name="Line 72"/>
            <p:cNvSpPr>
              <a:spLocks noChangeShapeType="1"/>
            </p:cNvSpPr>
            <p:nvPr/>
          </p:nvSpPr>
          <p:spPr bwMode="auto">
            <a:xfrm flipH="1">
              <a:off x="2016" y="624"/>
              <a:ext cx="672" cy="1200"/>
            </a:xfrm>
            <a:prstGeom prst="line">
              <a:avLst/>
            </a:prstGeom>
            <a:noFill/>
            <a:ln w="12700">
              <a:solidFill>
                <a:schemeClr val="tx1"/>
              </a:solidFill>
              <a:round/>
              <a:headEnd type="triangle" w="med" len="med"/>
              <a:tailEnd type="triangle" w="med" len="med"/>
            </a:ln>
          </p:spPr>
          <p:txBody>
            <a:bodyPr>
              <a:prstTxWarp prst="textNoShape">
                <a:avLst/>
              </a:prstTxWarp>
            </a:bodyPr>
            <a:lstStyle/>
            <a:p>
              <a:endParaRPr lang="en-US" sz="1400">
                <a:latin typeface="Arial" panose="020B0604020202020204" pitchFamily="34" charset="0"/>
                <a:cs typeface="Arial" panose="020B0604020202020204" pitchFamily="34" charset="0"/>
              </a:endParaRPr>
            </a:p>
          </p:txBody>
        </p:sp>
      </p:grpSp>
      <p:grpSp>
        <p:nvGrpSpPr>
          <p:cNvPr id="61" name="Group 113"/>
          <p:cNvGrpSpPr>
            <a:grpSpLocks/>
          </p:cNvGrpSpPr>
          <p:nvPr/>
        </p:nvGrpSpPr>
        <p:grpSpPr bwMode="auto">
          <a:xfrm>
            <a:off x="3543300" y="3276600"/>
            <a:ext cx="800100" cy="2286000"/>
            <a:chOff x="2016" y="1584"/>
            <a:chExt cx="672" cy="1920"/>
          </a:xfrm>
        </p:grpSpPr>
        <p:sp>
          <p:nvSpPr>
            <p:cNvPr id="62" name="Line 86"/>
            <p:cNvSpPr>
              <a:spLocks noChangeShapeType="1"/>
            </p:cNvSpPr>
            <p:nvPr/>
          </p:nvSpPr>
          <p:spPr bwMode="auto">
            <a:xfrm>
              <a:off x="2016" y="1968"/>
              <a:ext cx="672" cy="1536"/>
            </a:xfrm>
            <a:prstGeom prst="line">
              <a:avLst/>
            </a:prstGeom>
            <a:noFill/>
            <a:ln w="12700">
              <a:solidFill>
                <a:schemeClr val="tx1"/>
              </a:solidFill>
              <a:round/>
              <a:headEnd type="triangle" w="med" len="med"/>
              <a:tailEnd type="triangle" w="med" len="med"/>
            </a:ln>
          </p:spPr>
          <p:txBody>
            <a:bodyP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63" name="Line 87"/>
            <p:cNvSpPr>
              <a:spLocks noChangeShapeType="1"/>
            </p:cNvSpPr>
            <p:nvPr/>
          </p:nvSpPr>
          <p:spPr bwMode="auto">
            <a:xfrm>
              <a:off x="2016" y="1584"/>
              <a:ext cx="672" cy="1920"/>
            </a:xfrm>
            <a:prstGeom prst="line">
              <a:avLst/>
            </a:prstGeom>
            <a:noFill/>
            <a:ln w="12700">
              <a:solidFill>
                <a:schemeClr val="tx1"/>
              </a:solidFill>
              <a:round/>
              <a:headEnd type="triangle" w="med" len="med"/>
              <a:tailEnd type="triangle" w="med" len="med"/>
            </a:ln>
          </p:spPr>
          <p:txBody>
            <a:bodyPr>
              <a:prstTxWarp prst="textNoShape">
                <a:avLst/>
              </a:prstTxWarp>
            </a:bodyPr>
            <a:lstStyle/>
            <a:p>
              <a:endParaRPr lang="en-US" sz="1400">
                <a:latin typeface="Arial" panose="020B0604020202020204" pitchFamily="34" charset="0"/>
                <a:cs typeface="Arial" panose="020B0604020202020204" pitchFamily="34" charset="0"/>
              </a:endParaRPr>
            </a:p>
          </p:txBody>
        </p:sp>
      </p:grpSp>
      <p:sp>
        <p:nvSpPr>
          <p:cNvPr id="64" name="Text Box 90"/>
          <p:cNvSpPr txBox="1">
            <a:spLocks noChangeArrowheads="1"/>
          </p:cNvSpPr>
          <p:nvPr/>
        </p:nvSpPr>
        <p:spPr bwMode="auto">
          <a:xfrm>
            <a:off x="5053013" y="1972867"/>
            <a:ext cx="899054" cy="3884140"/>
          </a:xfrm>
          <a:prstGeom prst="rect">
            <a:avLst/>
          </a:prstGeom>
          <a:noFill/>
          <a:ln w="12700">
            <a:noFill/>
            <a:miter lim="800000"/>
            <a:headEnd/>
            <a:tailEnd/>
          </a:ln>
        </p:spPr>
        <p:txBody>
          <a:bodyPr wrap="square">
            <a:prstTxWarp prst="textNoShape">
              <a:avLst/>
            </a:prstTxWarp>
            <a:spAutoFit/>
          </a:bodyPr>
          <a:lstStyle/>
          <a:p>
            <a:pPr>
              <a:lnSpc>
                <a:spcPct val="110000"/>
              </a:lnSpc>
            </a:pPr>
            <a:r>
              <a:rPr lang="en-US" sz="1400" dirty="0">
                <a:solidFill>
                  <a:srgbClr val="FF0000"/>
                </a:solidFill>
                <a:latin typeface="Arial" panose="020B0604020202020204" pitchFamily="34" charset="0"/>
                <a:cs typeface="Arial" panose="020B0604020202020204" pitchFamily="34" charset="0"/>
              </a:rPr>
              <a:t>000</a:t>
            </a:r>
            <a:r>
              <a:rPr lang="en-US" sz="1400" dirty="0">
                <a:latin typeface="Arial" panose="020B0604020202020204" pitchFamily="34" charset="0"/>
                <a:cs typeface="Arial" panose="020B0604020202020204" pitchFamily="34" charset="0"/>
              </a:rPr>
              <a:t>0xx</a:t>
            </a:r>
          </a:p>
          <a:p>
            <a:pPr>
              <a:lnSpc>
                <a:spcPct val="110000"/>
              </a:lnSpc>
            </a:pPr>
            <a:r>
              <a:rPr lang="en-US" sz="1400" dirty="0">
                <a:solidFill>
                  <a:srgbClr val="FF0000"/>
                </a:solidFill>
                <a:latin typeface="Arial" panose="020B0604020202020204" pitchFamily="34" charset="0"/>
                <a:cs typeface="Arial" panose="020B0604020202020204" pitchFamily="34" charset="0"/>
              </a:rPr>
              <a:t>000</a:t>
            </a:r>
            <a:r>
              <a:rPr lang="en-US" sz="1400" dirty="0">
                <a:solidFill>
                  <a:srgbClr val="009900"/>
                </a:solidFill>
                <a:latin typeface="Arial" panose="020B0604020202020204" pitchFamily="34" charset="0"/>
                <a:cs typeface="Arial" panose="020B0604020202020204" pitchFamily="34" charset="0"/>
              </a:rPr>
              <a:t>1</a:t>
            </a:r>
            <a:r>
              <a:rPr lang="en-US" sz="1400" dirty="0">
                <a:latin typeface="Arial" panose="020B0604020202020204" pitchFamily="34" charset="0"/>
                <a:cs typeface="Arial" panose="020B0604020202020204" pitchFamily="34" charset="0"/>
              </a:rPr>
              <a:t>xx</a:t>
            </a:r>
          </a:p>
          <a:p>
            <a:pPr>
              <a:lnSpc>
                <a:spcPct val="110000"/>
              </a:lnSpc>
            </a:pPr>
            <a:r>
              <a:rPr lang="en-US" sz="1400" dirty="0">
                <a:solidFill>
                  <a:srgbClr val="FF0000"/>
                </a:solidFill>
                <a:latin typeface="Arial" panose="020B0604020202020204" pitchFamily="34" charset="0"/>
                <a:cs typeface="Arial" panose="020B0604020202020204" pitchFamily="34" charset="0"/>
              </a:rPr>
              <a:t>001</a:t>
            </a:r>
            <a:r>
              <a:rPr lang="en-US" sz="1400" dirty="0">
                <a:latin typeface="Arial" panose="020B0604020202020204" pitchFamily="34" charset="0"/>
                <a:cs typeface="Arial" panose="020B0604020202020204" pitchFamily="34" charset="0"/>
              </a:rPr>
              <a:t>0xx</a:t>
            </a:r>
          </a:p>
          <a:p>
            <a:pPr>
              <a:lnSpc>
                <a:spcPct val="110000"/>
              </a:lnSpc>
            </a:pPr>
            <a:r>
              <a:rPr lang="en-US" sz="1400" dirty="0">
                <a:solidFill>
                  <a:srgbClr val="FF0000"/>
                </a:solidFill>
                <a:latin typeface="Arial" panose="020B0604020202020204" pitchFamily="34" charset="0"/>
                <a:cs typeface="Arial" panose="020B0604020202020204" pitchFamily="34" charset="0"/>
              </a:rPr>
              <a:t>001</a:t>
            </a:r>
            <a:r>
              <a:rPr lang="en-US" sz="1400" dirty="0">
                <a:solidFill>
                  <a:srgbClr val="009900"/>
                </a:solidFill>
                <a:latin typeface="Arial" panose="020B0604020202020204" pitchFamily="34" charset="0"/>
                <a:cs typeface="Arial" panose="020B0604020202020204" pitchFamily="34" charset="0"/>
              </a:rPr>
              <a:t>1</a:t>
            </a:r>
            <a:r>
              <a:rPr lang="en-US" sz="1400" dirty="0">
                <a:latin typeface="Arial" panose="020B0604020202020204" pitchFamily="34" charset="0"/>
                <a:cs typeface="Arial" panose="020B0604020202020204" pitchFamily="34" charset="0"/>
              </a:rPr>
              <a:t>xx</a:t>
            </a:r>
          </a:p>
          <a:p>
            <a:pPr>
              <a:lnSpc>
                <a:spcPct val="110000"/>
              </a:lnSpc>
            </a:pPr>
            <a:r>
              <a:rPr lang="en-US" sz="1400" dirty="0">
                <a:solidFill>
                  <a:srgbClr val="FF0000"/>
                </a:solidFill>
                <a:latin typeface="Arial" panose="020B0604020202020204" pitchFamily="34" charset="0"/>
                <a:cs typeface="Arial" panose="020B0604020202020204" pitchFamily="34" charset="0"/>
              </a:rPr>
              <a:t>010</a:t>
            </a:r>
            <a:r>
              <a:rPr lang="en-US" sz="1400" dirty="0">
                <a:latin typeface="Arial" panose="020B0604020202020204" pitchFamily="34" charset="0"/>
                <a:cs typeface="Arial" panose="020B0604020202020204" pitchFamily="34" charset="0"/>
              </a:rPr>
              <a:t>0xx</a:t>
            </a:r>
          </a:p>
          <a:p>
            <a:pPr>
              <a:lnSpc>
                <a:spcPct val="110000"/>
              </a:lnSpc>
            </a:pPr>
            <a:r>
              <a:rPr lang="en-US" sz="1400" dirty="0">
                <a:solidFill>
                  <a:srgbClr val="FF0000"/>
                </a:solidFill>
                <a:latin typeface="Arial" panose="020B0604020202020204" pitchFamily="34" charset="0"/>
                <a:cs typeface="Arial" panose="020B0604020202020204" pitchFamily="34" charset="0"/>
              </a:rPr>
              <a:t>010</a:t>
            </a:r>
            <a:r>
              <a:rPr lang="en-US" sz="1400" dirty="0">
                <a:solidFill>
                  <a:srgbClr val="009900"/>
                </a:solidFill>
                <a:latin typeface="Arial" panose="020B0604020202020204" pitchFamily="34" charset="0"/>
                <a:cs typeface="Arial" panose="020B0604020202020204" pitchFamily="34" charset="0"/>
              </a:rPr>
              <a:t>1</a:t>
            </a:r>
            <a:r>
              <a:rPr lang="en-US" sz="1400" dirty="0">
                <a:latin typeface="Arial" panose="020B0604020202020204" pitchFamily="34" charset="0"/>
                <a:cs typeface="Arial" panose="020B0604020202020204" pitchFamily="34" charset="0"/>
              </a:rPr>
              <a:t>xx</a:t>
            </a:r>
          </a:p>
          <a:p>
            <a:pPr>
              <a:lnSpc>
                <a:spcPct val="110000"/>
              </a:lnSpc>
            </a:pPr>
            <a:r>
              <a:rPr lang="en-US" sz="1400" dirty="0">
                <a:solidFill>
                  <a:srgbClr val="FF0000"/>
                </a:solidFill>
                <a:latin typeface="Arial" panose="020B0604020202020204" pitchFamily="34" charset="0"/>
                <a:cs typeface="Arial" panose="020B0604020202020204" pitchFamily="34" charset="0"/>
              </a:rPr>
              <a:t>011</a:t>
            </a:r>
            <a:r>
              <a:rPr lang="en-US" sz="1400" dirty="0">
                <a:latin typeface="Arial" panose="020B0604020202020204" pitchFamily="34" charset="0"/>
                <a:cs typeface="Arial" panose="020B0604020202020204" pitchFamily="34" charset="0"/>
              </a:rPr>
              <a:t>0xx</a:t>
            </a:r>
          </a:p>
          <a:p>
            <a:pPr>
              <a:lnSpc>
                <a:spcPct val="110000"/>
              </a:lnSpc>
            </a:pPr>
            <a:r>
              <a:rPr lang="en-US" sz="1400" dirty="0">
                <a:solidFill>
                  <a:srgbClr val="FF0000"/>
                </a:solidFill>
                <a:latin typeface="Arial" panose="020B0604020202020204" pitchFamily="34" charset="0"/>
                <a:cs typeface="Arial" panose="020B0604020202020204" pitchFamily="34" charset="0"/>
              </a:rPr>
              <a:t>011</a:t>
            </a:r>
            <a:r>
              <a:rPr lang="en-US" sz="1400" dirty="0">
                <a:solidFill>
                  <a:srgbClr val="009900"/>
                </a:solidFill>
                <a:latin typeface="Arial" panose="020B0604020202020204" pitchFamily="34" charset="0"/>
                <a:cs typeface="Arial" panose="020B0604020202020204" pitchFamily="34" charset="0"/>
              </a:rPr>
              <a:t>1</a:t>
            </a:r>
            <a:r>
              <a:rPr lang="en-US" sz="1400" dirty="0">
                <a:latin typeface="Arial" panose="020B0604020202020204" pitchFamily="34" charset="0"/>
                <a:cs typeface="Arial" panose="020B0604020202020204" pitchFamily="34" charset="0"/>
              </a:rPr>
              <a:t>xx</a:t>
            </a:r>
          </a:p>
          <a:p>
            <a:pPr>
              <a:lnSpc>
                <a:spcPct val="110000"/>
              </a:lnSpc>
            </a:pPr>
            <a:r>
              <a:rPr lang="en-US" sz="1400" dirty="0">
                <a:solidFill>
                  <a:srgbClr val="FF0000"/>
                </a:solidFill>
                <a:latin typeface="Arial" panose="020B0604020202020204" pitchFamily="34" charset="0"/>
                <a:cs typeface="Arial" panose="020B0604020202020204" pitchFamily="34" charset="0"/>
              </a:rPr>
              <a:t>100</a:t>
            </a:r>
            <a:r>
              <a:rPr lang="en-US" sz="1400" dirty="0">
                <a:latin typeface="Arial" panose="020B0604020202020204" pitchFamily="34" charset="0"/>
                <a:cs typeface="Arial" panose="020B0604020202020204" pitchFamily="34" charset="0"/>
              </a:rPr>
              <a:t>0xx</a:t>
            </a:r>
          </a:p>
          <a:p>
            <a:pPr>
              <a:lnSpc>
                <a:spcPct val="110000"/>
              </a:lnSpc>
            </a:pPr>
            <a:r>
              <a:rPr lang="en-US" sz="1400" dirty="0">
                <a:solidFill>
                  <a:srgbClr val="FF0000"/>
                </a:solidFill>
                <a:latin typeface="Arial" panose="020B0604020202020204" pitchFamily="34" charset="0"/>
                <a:cs typeface="Arial" panose="020B0604020202020204" pitchFamily="34" charset="0"/>
              </a:rPr>
              <a:t>100</a:t>
            </a:r>
            <a:r>
              <a:rPr lang="en-US" sz="1400" dirty="0">
                <a:solidFill>
                  <a:srgbClr val="009900"/>
                </a:solidFill>
                <a:latin typeface="Arial" panose="020B0604020202020204" pitchFamily="34" charset="0"/>
                <a:cs typeface="Arial" panose="020B0604020202020204" pitchFamily="34" charset="0"/>
              </a:rPr>
              <a:t>1</a:t>
            </a:r>
            <a:r>
              <a:rPr lang="en-US" sz="1400" dirty="0">
                <a:latin typeface="Arial" panose="020B0604020202020204" pitchFamily="34" charset="0"/>
                <a:cs typeface="Arial" panose="020B0604020202020204" pitchFamily="34" charset="0"/>
              </a:rPr>
              <a:t>xx</a:t>
            </a:r>
          </a:p>
          <a:p>
            <a:pPr>
              <a:lnSpc>
                <a:spcPct val="110000"/>
              </a:lnSpc>
            </a:pPr>
            <a:r>
              <a:rPr lang="en-US" sz="1400" dirty="0">
                <a:solidFill>
                  <a:srgbClr val="FF0000"/>
                </a:solidFill>
                <a:latin typeface="Arial" panose="020B0604020202020204" pitchFamily="34" charset="0"/>
                <a:cs typeface="Arial" panose="020B0604020202020204" pitchFamily="34" charset="0"/>
              </a:rPr>
              <a:t>101</a:t>
            </a:r>
            <a:r>
              <a:rPr lang="en-US" sz="1400" dirty="0">
                <a:latin typeface="Arial" panose="020B0604020202020204" pitchFamily="34" charset="0"/>
                <a:cs typeface="Arial" panose="020B0604020202020204" pitchFamily="34" charset="0"/>
              </a:rPr>
              <a:t>0xx</a:t>
            </a:r>
          </a:p>
          <a:p>
            <a:pPr>
              <a:lnSpc>
                <a:spcPct val="110000"/>
              </a:lnSpc>
            </a:pPr>
            <a:r>
              <a:rPr lang="en-US" sz="1400" dirty="0">
                <a:solidFill>
                  <a:srgbClr val="FF0000"/>
                </a:solidFill>
                <a:latin typeface="Arial" panose="020B0604020202020204" pitchFamily="34" charset="0"/>
                <a:cs typeface="Arial" panose="020B0604020202020204" pitchFamily="34" charset="0"/>
              </a:rPr>
              <a:t>101</a:t>
            </a:r>
            <a:r>
              <a:rPr lang="en-US" sz="1400" dirty="0">
                <a:solidFill>
                  <a:srgbClr val="009900"/>
                </a:solidFill>
                <a:latin typeface="Arial" panose="020B0604020202020204" pitchFamily="34" charset="0"/>
                <a:cs typeface="Arial" panose="020B0604020202020204" pitchFamily="34" charset="0"/>
              </a:rPr>
              <a:t>1</a:t>
            </a:r>
            <a:r>
              <a:rPr lang="en-US" sz="1400" dirty="0">
                <a:latin typeface="Arial" panose="020B0604020202020204" pitchFamily="34" charset="0"/>
                <a:cs typeface="Arial" panose="020B0604020202020204" pitchFamily="34" charset="0"/>
              </a:rPr>
              <a:t>xx</a:t>
            </a:r>
          </a:p>
          <a:p>
            <a:pPr>
              <a:lnSpc>
                <a:spcPct val="110000"/>
              </a:lnSpc>
            </a:pPr>
            <a:r>
              <a:rPr lang="en-US" sz="1400" dirty="0">
                <a:solidFill>
                  <a:srgbClr val="FF0000"/>
                </a:solidFill>
                <a:latin typeface="Arial" panose="020B0604020202020204" pitchFamily="34" charset="0"/>
                <a:cs typeface="Arial" panose="020B0604020202020204" pitchFamily="34" charset="0"/>
              </a:rPr>
              <a:t>110</a:t>
            </a:r>
            <a:r>
              <a:rPr lang="en-US" sz="1400" dirty="0">
                <a:latin typeface="Arial" panose="020B0604020202020204" pitchFamily="34" charset="0"/>
                <a:cs typeface="Arial" panose="020B0604020202020204" pitchFamily="34" charset="0"/>
              </a:rPr>
              <a:t>0xx</a:t>
            </a:r>
          </a:p>
          <a:p>
            <a:pPr>
              <a:lnSpc>
                <a:spcPct val="110000"/>
              </a:lnSpc>
            </a:pPr>
            <a:r>
              <a:rPr lang="en-US" sz="1400" dirty="0">
                <a:solidFill>
                  <a:srgbClr val="FF0000"/>
                </a:solidFill>
                <a:latin typeface="Arial" panose="020B0604020202020204" pitchFamily="34" charset="0"/>
                <a:cs typeface="Arial" panose="020B0604020202020204" pitchFamily="34" charset="0"/>
              </a:rPr>
              <a:t>110</a:t>
            </a:r>
            <a:r>
              <a:rPr lang="en-US" sz="1400" dirty="0">
                <a:solidFill>
                  <a:srgbClr val="009900"/>
                </a:solidFill>
                <a:latin typeface="Arial" panose="020B0604020202020204" pitchFamily="34" charset="0"/>
                <a:cs typeface="Arial" panose="020B0604020202020204" pitchFamily="34" charset="0"/>
              </a:rPr>
              <a:t>1</a:t>
            </a:r>
            <a:r>
              <a:rPr lang="en-US" sz="1400" dirty="0">
                <a:latin typeface="Arial" panose="020B0604020202020204" pitchFamily="34" charset="0"/>
                <a:cs typeface="Arial" panose="020B0604020202020204" pitchFamily="34" charset="0"/>
              </a:rPr>
              <a:t>xx</a:t>
            </a:r>
          </a:p>
          <a:p>
            <a:pPr>
              <a:lnSpc>
                <a:spcPct val="110000"/>
              </a:lnSpc>
            </a:pPr>
            <a:r>
              <a:rPr lang="en-US" sz="1400" dirty="0">
                <a:solidFill>
                  <a:srgbClr val="FF0000"/>
                </a:solidFill>
                <a:latin typeface="Arial" panose="020B0604020202020204" pitchFamily="34" charset="0"/>
                <a:cs typeface="Arial" panose="020B0604020202020204" pitchFamily="34" charset="0"/>
              </a:rPr>
              <a:t>111</a:t>
            </a:r>
            <a:r>
              <a:rPr lang="en-US" sz="1400" dirty="0">
                <a:latin typeface="Arial" panose="020B0604020202020204" pitchFamily="34" charset="0"/>
                <a:cs typeface="Arial" panose="020B0604020202020204" pitchFamily="34" charset="0"/>
              </a:rPr>
              <a:t>0xx</a:t>
            </a:r>
          </a:p>
          <a:p>
            <a:pPr>
              <a:lnSpc>
                <a:spcPct val="110000"/>
              </a:lnSpc>
            </a:pPr>
            <a:r>
              <a:rPr lang="en-US" sz="1400" dirty="0">
                <a:solidFill>
                  <a:srgbClr val="FF0000"/>
                </a:solidFill>
                <a:latin typeface="Arial" panose="020B0604020202020204" pitchFamily="34" charset="0"/>
                <a:cs typeface="Arial" panose="020B0604020202020204" pitchFamily="34" charset="0"/>
              </a:rPr>
              <a:t>111</a:t>
            </a:r>
            <a:r>
              <a:rPr lang="en-US" sz="1400" dirty="0">
                <a:solidFill>
                  <a:srgbClr val="009900"/>
                </a:solidFill>
                <a:latin typeface="Arial" panose="020B0604020202020204" pitchFamily="34" charset="0"/>
                <a:cs typeface="Arial" panose="020B0604020202020204" pitchFamily="34" charset="0"/>
              </a:rPr>
              <a:t>1</a:t>
            </a:r>
            <a:r>
              <a:rPr lang="en-US" sz="1400" dirty="0">
                <a:latin typeface="Arial" panose="020B0604020202020204" pitchFamily="34" charset="0"/>
                <a:cs typeface="Arial" panose="020B0604020202020204" pitchFamily="34" charset="0"/>
              </a:rPr>
              <a:t>xx</a:t>
            </a:r>
          </a:p>
        </p:txBody>
      </p:sp>
      <p:sp>
        <p:nvSpPr>
          <p:cNvPr id="65" name="Rectangle 92" descr="10%"/>
          <p:cNvSpPr>
            <a:spLocks noChangeArrowheads="1"/>
          </p:cNvSpPr>
          <p:nvPr/>
        </p:nvSpPr>
        <p:spPr bwMode="auto">
          <a:xfrm>
            <a:off x="2800350" y="3390900"/>
            <a:ext cx="742950" cy="228600"/>
          </a:xfrm>
          <a:prstGeom prst="rect">
            <a:avLst/>
          </a:prstGeom>
          <a:pattFill prst="pct10">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66" name="Rectangle 93" descr="5%"/>
          <p:cNvSpPr>
            <a:spLocks noChangeArrowheads="1"/>
          </p:cNvSpPr>
          <p:nvPr/>
        </p:nvSpPr>
        <p:spPr bwMode="auto">
          <a:xfrm>
            <a:off x="2800350" y="3619500"/>
            <a:ext cx="742950" cy="228600"/>
          </a:xfrm>
          <a:prstGeom prst="rect">
            <a:avLst/>
          </a:prstGeom>
          <a:pattFill prst="pct5">
            <a:fgClr>
              <a:srgbClr val="009900"/>
            </a:fgClr>
            <a:bgClr>
              <a:srgbClr val="FFFFFF"/>
            </a:bgClr>
          </a:pattFill>
          <a:ln w="12700">
            <a:solidFill>
              <a:srgbClr val="009900"/>
            </a:solidFill>
            <a:miter lim="800000"/>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67" name="Line 94"/>
          <p:cNvSpPr>
            <a:spLocks noChangeShapeType="1"/>
          </p:cNvSpPr>
          <p:nvPr/>
        </p:nvSpPr>
        <p:spPr bwMode="auto">
          <a:xfrm>
            <a:off x="1657350" y="3390900"/>
            <a:ext cx="1943100" cy="0"/>
          </a:xfrm>
          <a:prstGeom prst="line">
            <a:avLst/>
          </a:prstGeom>
          <a:noFill/>
          <a:ln w="28575">
            <a:solidFill>
              <a:schemeClr val="tx1"/>
            </a:solidFill>
            <a:round/>
            <a:headEnd/>
            <a:tailEnd/>
          </a:ln>
        </p:spPr>
        <p:txBody>
          <a:bodyP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68" name="Text Box 95"/>
          <p:cNvSpPr txBox="1">
            <a:spLocks noChangeArrowheads="1"/>
          </p:cNvSpPr>
          <p:nvPr/>
        </p:nvSpPr>
        <p:spPr bwMode="auto">
          <a:xfrm>
            <a:off x="1714500" y="2590800"/>
            <a:ext cx="453970" cy="307777"/>
          </a:xfrm>
          <a:prstGeom prst="rect">
            <a:avLst/>
          </a:prstGeom>
          <a:noFill/>
          <a:ln w="12700">
            <a:noFill/>
            <a:miter lim="800000"/>
            <a:headEnd/>
            <a:tailEnd/>
          </a:ln>
        </p:spPr>
        <p:txBody>
          <a:bodyPr wrap="none">
            <a:prstTxWarp prst="textNoShape">
              <a:avLst/>
            </a:prstTxWarp>
            <a:spAutoFit/>
          </a:bodyPr>
          <a:lstStyle/>
          <a:p>
            <a:r>
              <a:rPr lang="en-US" sz="1400" dirty="0">
                <a:latin typeface="Arial" panose="020B0604020202020204" pitchFamily="34" charset="0"/>
                <a:cs typeface="Arial" panose="020B0604020202020204" pitchFamily="34" charset="0"/>
              </a:rPr>
              <a:t>Set</a:t>
            </a:r>
          </a:p>
        </p:txBody>
      </p:sp>
      <p:sp>
        <p:nvSpPr>
          <p:cNvPr id="69" name="Rectangle 96" descr="5%"/>
          <p:cNvSpPr>
            <a:spLocks noChangeArrowheads="1"/>
          </p:cNvSpPr>
          <p:nvPr/>
        </p:nvSpPr>
        <p:spPr bwMode="auto">
          <a:xfrm>
            <a:off x="4343400" y="2247900"/>
            <a:ext cx="742950" cy="228600"/>
          </a:xfrm>
          <a:prstGeom prst="rect">
            <a:avLst/>
          </a:prstGeom>
          <a:pattFill prst="pct5">
            <a:fgClr>
              <a:srgbClr val="009900"/>
            </a:fgClr>
            <a:bgClr>
              <a:srgbClr val="FFFFFF"/>
            </a:bgClr>
          </a:pattFill>
          <a:ln w="12700">
            <a:solidFill>
              <a:srgbClr val="009900"/>
            </a:solidFill>
            <a:miter lim="800000"/>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70" name="Rectangle 97" descr="5%"/>
          <p:cNvSpPr>
            <a:spLocks noChangeArrowheads="1"/>
          </p:cNvSpPr>
          <p:nvPr/>
        </p:nvSpPr>
        <p:spPr bwMode="auto">
          <a:xfrm>
            <a:off x="4343400" y="2476500"/>
            <a:ext cx="742950" cy="228600"/>
          </a:xfrm>
          <a:prstGeom prst="rect">
            <a:avLst/>
          </a:prstGeom>
          <a:pattFill prst="pct5">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71" name="Rectangle 98" descr="5%"/>
          <p:cNvSpPr>
            <a:spLocks noChangeArrowheads="1"/>
          </p:cNvSpPr>
          <p:nvPr/>
        </p:nvSpPr>
        <p:spPr bwMode="auto">
          <a:xfrm>
            <a:off x="4343400" y="3162300"/>
            <a:ext cx="742950" cy="228600"/>
          </a:xfrm>
          <a:prstGeom prst="rect">
            <a:avLst/>
          </a:prstGeom>
          <a:pattFill prst="pct5">
            <a:fgClr>
              <a:srgbClr val="009900"/>
            </a:fgClr>
            <a:bgClr>
              <a:srgbClr val="FFFFFF"/>
            </a:bgClr>
          </a:pattFill>
          <a:ln w="12700">
            <a:solidFill>
              <a:srgbClr val="009900"/>
            </a:solidFill>
            <a:miter lim="800000"/>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72" name="Rectangle 99" descr="5%"/>
          <p:cNvSpPr>
            <a:spLocks noChangeArrowheads="1"/>
          </p:cNvSpPr>
          <p:nvPr/>
        </p:nvSpPr>
        <p:spPr bwMode="auto">
          <a:xfrm>
            <a:off x="4343400" y="3390900"/>
            <a:ext cx="742950" cy="228600"/>
          </a:xfrm>
          <a:prstGeom prst="rect">
            <a:avLst/>
          </a:prstGeom>
          <a:pattFill prst="pct5">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73" name="Rectangle 100" descr="5%"/>
          <p:cNvSpPr>
            <a:spLocks noChangeArrowheads="1"/>
          </p:cNvSpPr>
          <p:nvPr/>
        </p:nvSpPr>
        <p:spPr bwMode="auto">
          <a:xfrm>
            <a:off x="4343400" y="4076700"/>
            <a:ext cx="742950" cy="228600"/>
          </a:xfrm>
          <a:prstGeom prst="rect">
            <a:avLst/>
          </a:prstGeom>
          <a:pattFill prst="pct5">
            <a:fgClr>
              <a:srgbClr val="009900"/>
            </a:fgClr>
            <a:bgClr>
              <a:srgbClr val="FFFFFF"/>
            </a:bgClr>
          </a:pattFill>
          <a:ln w="12700">
            <a:solidFill>
              <a:srgbClr val="009900"/>
            </a:solidFill>
            <a:miter lim="800000"/>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74" name="Rectangle 101" descr="5%"/>
          <p:cNvSpPr>
            <a:spLocks noChangeArrowheads="1"/>
          </p:cNvSpPr>
          <p:nvPr/>
        </p:nvSpPr>
        <p:spPr bwMode="auto">
          <a:xfrm>
            <a:off x="4343400" y="4305300"/>
            <a:ext cx="742950" cy="228600"/>
          </a:xfrm>
          <a:prstGeom prst="rect">
            <a:avLst/>
          </a:prstGeom>
          <a:pattFill prst="pct5">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75" name="Rectangle 102" descr="5%"/>
          <p:cNvSpPr>
            <a:spLocks noChangeArrowheads="1"/>
          </p:cNvSpPr>
          <p:nvPr/>
        </p:nvSpPr>
        <p:spPr bwMode="auto">
          <a:xfrm>
            <a:off x="4343400" y="4991100"/>
            <a:ext cx="742950" cy="228600"/>
          </a:xfrm>
          <a:prstGeom prst="rect">
            <a:avLst/>
          </a:prstGeom>
          <a:pattFill prst="pct5">
            <a:fgClr>
              <a:srgbClr val="009900"/>
            </a:fgClr>
            <a:bgClr>
              <a:srgbClr val="FFFFFF"/>
            </a:bgClr>
          </a:pattFill>
          <a:ln w="12700">
            <a:solidFill>
              <a:srgbClr val="009900"/>
            </a:solidFill>
            <a:miter lim="800000"/>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76" name="Rectangle 103" descr="5%"/>
          <p:cNvSpPr>
            <a:spLocks noChangeArrowheads="1"/>
          </p:cNvSpPr>
          <p:nvPr/>
        </p:nvSpPr>
        <p:spPr bwMode="auto">
          <a:xfrm>
            <a:off x="4343400" y="5219700"/>
            <a:ext cx="742950" cy="228600"/>
          </a:xfrm>
          <a:prstGeom prst="rect">
            <a:avLst/>
          </a:prstGeom>
          <a:pattFill prst="pct5">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77" name="Text Box 106"/>
          <p:cNvSpPr txBox="1">
            <a:spLocks noChangeArrowheads="1"/>
          </p:cNvSpPr>
          <p:nvPr/>
        </p:nvSpPr>
        <p:spPr bwMode="auto">
          <a:xfrm>
            <a:off x="1824038" y="3105151"/>
            <a:ext cx="284052" cy="307777"/>
          </a:xfrm>
          <a:prstGeom prst="rect">
            <a:avLst/>
          </a:prstGeom>
          <a:noFill/>
          <a:ln w="12700">
            <a:noFill/>
            <a:miter lim="800000"/>
            <a:headEnd/>
            <a:tailEnd/>
          </a:ln>
        </p:spPr>
        <p:txBody>
          <a:bodyPr wrap="none">
            <a:prstTxWarp prst="textNoShape">
              <a:avLst/>
            </a:prstTxWarp>
            <a:spAutoFit/>
          </a:bodyPr>
          <a:lstStyle/>
          <a:p>
            <a:r>
              <a:rPr lang="en-US" sz="1400">
                <a:solidFill>
                  <a:srgbClr val="009900"/>
                </a:solidFill>
                <a:latin typeface="Arial" panose="020B0604020202020204" pitchFamily="34" charset="0"/>
                <a:cs typeface="Arial" panose="020B0604020202020204" pitchFamily="34" charset="0"/>
              </a:rPr>
              <a:t>1</a:t>
            </a:r>
          </a:p>
        </p:txBody>
      </p:sp>
      <p:sp>
        <p:nvSpPr>
          <p:cNvPr id="78" name="Text Box 107"/>
          <p:cNvSpPr txBox="1">
            <a:spLocks noChangeArrowheads="1"/>
          </p:cNvSpPr>
          <p:nvPr/>
        </p:nvSpPr>
        <p:spPr bwMode="auto">
          <a:xfrm>
            <a:off x="1816894" y="3390901"/>
            <a:ext cx="284052" cy="307777"/>
          </a:xfrm>
          <a:prstGeom prst="rect">
            <a:avLst/>
          </a:prstGeom>
          <a:noFill/>
          <a:ln w="12700">
            <a:noFill/>
            <a:miter lim="800000"/>
            <a:headEnd/>
            <a:tailEnd/>
          </a:ln>
        </p:spPr>
        <p:txBody>
          <a:bodyPr wrap="none">
            <a:prstTxWarp prst="textNoShape">
              <a:avLst/>
            </a:prstTxWarp>
            <a:spAutoFit/>
          </a:bodyPr>
          <a:lstStyle/>
          <a:p>
            <a:r>
              <a:rPr lang="en-US" sz="1400">
                <a:latin typeface="Arial" panose="020B0604020202020204" pitchFamily="34" charset="0"/>
                <a:cs typeface="Arial" panose="020B0604020202020204" pitchFamily="34" charset="0"/>
              </a:rPr>
              <a:t>0</a:t>
            </a:r>
          </a:p>
        </p:txBody>
      </p:sp>
      <p:sp>
        <p:nvSpPr>
          <p:cNvPr id="79" name="Text Box 108"/>
          <p:cNvSpPr txBox="1">
            <a:spLocks noChangeArrowheads="1"/>
          </p:cNvSpPr>
          <p:nvPr/>
        </p:nvSpPr>
        <p:spPr bwMode="auto">
          <a:xfrm>
            <a:off x="1828800" y="3592116"/>
            <a:ext cx="284052" cy="307777"/>
          </a:xfrm>
          <a:prstGeom prst="rect">
            <a:avLst/>
          </a:prstGeom>
          <a:noFill/>
          <a:ln w="12700">
            <a:noFill/>
            <a:miter lim="800000"/>
            <a:headEnd/>
            <a:tailEnd/>
          </a:ln>
        </p:spPr>
        <p:txBody>
          <a:bodyPr wrap="none">
            <a:prstTxWarp prst="textNoShape">
              <a:avLst/>
            </a:prstTxWarp>
            <a:spAutoFit/>
          </a:bodyPr>
          <a:lstStyle/>
          <a:p>
            <a:r>
              <a:rPr lang="en-US" sz="1400">
                <a:solidFill>
                  <a:srgbClr val="009900"/>
                </a:solidFill>
                <a:latin typeface="Arial" panose="020B0604020202020204" pitchFamily="34" charset="0"/>
                <a:cs typeface="Arial" panose="020B0604020202020204" pitchFamily="34" charset="0"/>
              </a:rPr>
              <a:t>1</a:t>
            </a:r>
          </a:p>
        </p:txBody>
      </p:sp>
      <p:sp>
        <p:nvSpPr>
          <p:cNvPr id="80" name="Text Box 109"/>
          <p:cNvSpPr txBox="1">
            <a:spLocks noChangeArrowheads="1"/>
          </p:cNvSpPr>
          <p:nvPr/>
        </p:nvSpPr>
        <p:spPr bwMode="auto">
          <a:xfrm>
            <a:off x="1314451" y="2590800"/>
            <a:ext cx="537070" cy="307777"/>
          </a:xfrm>
          <a:prstGeom prst="rect">
            <a:avLst/>
          </a:prstGeom>
          <a:noFill/>
          <a:ln w="12700">
            <a:noFill/>
            <a:miter lim="800000"/>
            <a:headEnd/>
            <a:tailEnd/>
          </a:ln>
        </p:spPr>
        <p:txBody>
          <a:bodyPr wrap="none">
            <a:prstTxWarp prst="textNoShape">
              <a:avLst/>
            </a:prstTxWarp>
            <a:spAutoFit/>
          </a:bodyPr>
          <a:lstStyle/>
          <a:p>
            <a:r>
              <a:rPr lang="en-US" sz="1400">
                <a:latin typeface="Arial" panose="020B0604020202020204" pitchFamily="34" charset="0"/>
                <a:cs typeface="Arial" panose="020B0604020202020204" pitchFamily="34" charset="0"/>
              </a:rPr>
              <a:t>Way</a:t>
            </a:r>
          </a:p>
        </p:txBody>
      </p:sp>
      <p:sp>
        <p:nvSpPr>
          <p:cNvPr id="81" name="Text Box 110"/>
          <p:cNvSpPr txBox="1">
            <a:spLocks noChangeArrowheads="1"/>
          </p:cNvSpPr>
          <p:nvPr/>
        </p:nvSpPr>
        <p:spPr bwMode="auto">
          <a:xfrm>
            <a:off x="1485900" y="2990851"/>
            <a:ext cx="284052" cy="307777"/>
          </a:xfrm>
          <a:prstGeom prst="rect">
            <a:avLst/>
          </a:prstGeom>
          <a:noFill/>
          <a:ln w="12700">
            <a:noFill/>
            <a:miter lim="800000"/>
            <a:headEnd/>
            <a:tailEnd/>
          </a:ln>
        </p:spPr>
        <p:txBody>
          <a:bodyPr wrap="none">
            <a:prstTxWarp prst="textNoShape">
              <a:avLst/>
            </a:prstTxWarp>
            <a:spAutoFit/>
          </a:bodyPr>
          <a:lstStyle/>
          <a:p>
            <a:r>
              <a:rPr lang="en-US" sz="1400">
                <a:latin typeface="Arial" panose="020B0604020202020204" pitchFamily="34" charset="0"/>
                <a:cs typeface="Arial" panose="020B0604020202020204" pitchFamily="34" charset="0"/>
              </a:rPr>
              <a:t>0</a:t>
            </a:r>
          </a:p>
        </p:txBody>
      </p:sp>
      <p:sp>
        <p:nvSpPr>
          <p:cNvPr id="82" name="Text Box 111"/>
          <p:cNvSpPr txBox="1">
            <a:spLocks noChangeArrowheads="1"/>
          </p:cNvSpPr>
          <p:nvPr/>
        </p:nvSpPr>
        <p:spPr bwMode="auto">
          <a:xfrm>
            <a:off x="1485900" y="3505201"/>
            <a:ext cx="284052" cy="307777"/>
          </a:xfrm>
          <a:prstGeom prst="rect">
            <a:avLst/>
          </a:prstGeom>
          <a:noFill/>
          <a:ln w="12700">
            <a:noFill/>
            <a:miter lim="800000"/>
            <a:headEnd/>
            <a:tailEnd/>
          </a:ln>
        </p:spPr>
        <p:txBody>
          <a:bodyPr wrap="none">
            <a:prstTxWarp prst="textNoShape">
              <a:avLst/>
            </a:prstTxWarp>
            <a:spAutoFit/>
          </a:bodyPr>
          <a:lstStyle/>
          <a:p>
            <a:r>
              <a:rPr lang="en-US" sz="1400">
                <a:latin typeface="Arial" panose="020B0604020202020204" pitchFamily="34" charset="0"/>
                <a:cs typeface="Arial" panose="020B0604020202020204" pitchFamily="34" charset="0"/>
              </a:rPr>
              <a:t>1</a:t>
            </a:r>
          </a:p>
        </p:txBody>
      </p:sp>
      <p:sp>
        <p:nvSpPr>
          <p:cNvPr id="83" name="Rectangle 95"/>
          <p:cNvSpPr>
            <a:spLocks noChangeArrowheads="1"/>
          </p:cNvSpPr>
          <p:nvPr/>
        </p:nvSpPr>
        <p:spPr bwMode="auto">
          <a:xfrm>
            <a:off x="2457450" y="3448050"/>
            <a:ext cx="285750" cy="171450"/>
          </a:xfrm>
          <a:prstGeom prst="rect">
            <a:avLst/>
          </a:prstGeom>
          <a:noFill/>
          <a:ln w="28575">
            <a:solidFill>
              <a:srgbClr val="FF0000"/>
            </a:solidFill>
            <a:miter lim="800000"/>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84" name="Rectangle 95"/>
          <p:cNvSpPr>
            <a:spLocks noChangeArrowheads="1"/>
          </p:cNvSpPr>
          <p:nvPr/>
        </p:nvSpPr>
        <p:spPr bwMode="auto">
          <a:xfrm>
            <a:off x="5101653" y="4831368"/>
            <a:ext cx="342901" cy="228600"/>
          </a:xfrm>
          <a:prstGeom prst="rect">
            <a:avLst/>
          </a:prstGeom>
          <a:noFill/>
          <a:ln w="28575">
            <a:solidFill>
              <a:srgbClr val="FF0000"/>
            </a:solidFill>
            <a:miter lim="800000"/>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85" name="Rectangle 95"/>
          <p:cNvSpPr>
            <a:spLocks noChangeArrowheads="1"/>
          </p:cNvSpPr>
          <p:nvPr/>
        </p:nvSpPr>
        <p:spPr bwMode="auto">
          <a:xfrm>
            <a:off x="2457450" y="2990850"/>
            <a:ext cx="285750" cy="171450"/>
          </a:xfrm>
          <a:prstGeom prst="rect">
            <a:avLst/>
          </a:prstGeom>
          <a:noFill/>
          <a:ln w="28575">
            <a:solidFill>
              <a:srgbClr val="FF0000"/>
            </a:solidFill>
            <a:miter lim="800000"/>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86" name="Rectangle 84"/>
          <p:cNvSpPr>
            <a:spLocks noChangeArrowheads="1"/>
          </p:cNvSpPr>
          <p:nvPr/>
        </p:nvSpPr>
        <p:spPr bwMode="auto">
          <a:xfrm>
            <a:off x="5886450" y="2133600"/>
            <a:ext cx="1828800" cy="954107"/>
          </a:xfrm>
          <a:prstGeom prst="rect">
            <a:avLst/>
          </a:prstGeom>
          <a:noFill/>
          <a:ln w="9525">
            <a:noFill/>
            <a:miter lim="800000"/>
            <a:headEnd/>
            <a:tailEnd/>
          </a:ln>
        </p:spPr>
        <p:txBody>
          <a:bodyPr>
            <a:prstTxWarp prst="textNoShape">
              <a:avLst/>
            </a:prstTxWarp>
            <a:spAutoFit/>
          </a:bodyPr>
          <a:lstStyle/>
          <a:p>
            <a:r>
              <a:rPr lang="en-US" sz="1400" dirty="0">
                <a:latin typeface="Arial" panose="020B0604020202020204" pitchFamily="34" charset="0"/>
                <a:cs typeface="Arial" panose="020B0604020202020204" pitchFamily="34" charset="0"/>
              </a:rPr>
              <a:t>One word blocks</a:t>
            </a:r>
          </a:p>
          <a:p>
            <a:r>
              <a:rPr lang="en-US" sz="1400" dirty="0">
                <a:latin typeface="Arial" panose="020B0604020202020204" pitchFamily="34" charset="0"/>
                <a:cs typeface="Arial" panose="020B0604020202020204" pitchFamily="34" charset="0"/>
              </a:rPr>
              <a:t>Two low order bits define the byte in the word (32b words)</a:t>
            </a:r>
          </a:p>
        </p:txBody>
      </p:sp>
      <p:sp>
        <p:nvSpPr>
          <p:cNvPr id="87" name="Rectangle 95"/>
          <p:cNvSpPr>
            <a:spLocks noChangeArrowheads="1"/>
          </p:cNvSpPr>
          <p:nvPr/>
        </p:nvSpPr>
        <p:spPr bwMode="auto">
          <a:xfrm>
            <a:off x="5101653" y="5292394"/>
            <a:ext cx="342901" cy="228600"/>
          </a:xfrm>
          <a:prstGeom prst="rect">
            <a:avLst/>
          </a:prstGeom>
          <a:noFill/>
          <a:ln w="28575">
            <a:solidFill>
              <a:srgbClr val="FF0000"/>
            </a:solidFill>
            <a:miter lim="800000"/>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88" name="Rectangle 95"/>
          <p:cNvSpPr>
            <a:spLocks noChangeArrowheads="1"/>
          </p:cNvSpPr>
          <p:nvPr/>
        </p:nvSpPr>
        <p:spPr bwMode="auto">
          <a:xfrm>
            <a:off x="5101653" y="3421508"/>
            <a:ext cx="342901" cy="228600"/>
          </a:xfrm>
          <a:prstGeom prst="rect">
            <a:avLst/>
          </a:prstGeom>
          <a:noFill/>
          <a:ln w="28575">
            <a:solidFill>
              <a:srgbClr val="FF0000"/>
            </a:solidFill>
            <a:miter lim="800000"/>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89" name="Rectangle 95"/>
          <p:cNvSpPr>
            <a:spLocks noChangeArrowheads="1"/>
          </p:cNvSpPr>
          <p:nvPr/>
        </p:nvSpPr>
        <p:spPr bwMode="auto">
          <a:xfrm>
            <a:off x="5105479" y="3882534"/>
            <a:ext cx="342901" cy="228600"/>
          </a:xfrm>
          <a:prstGeom prst="rect">
            <a:avLst/>
          </a:prstGeom>
          <a:noFill/>
          <a:ln w="28575">
            <a:solidFill>
              <a:srgbClr val="FF0000"/>
            </a:solidFill>
            <a:miter lim="800000"/>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90" name="Rectangle 95"/>
          <p:cNvSpPr>
            <a:spLocks noChangeArrowheads="1"/>
          </p:cNvSpPr>
          <p:nvPr/>
        </p:nvSpPr>
        <p:spPr bwMode="auto">
          <a:xfrm>
            <a:off x="5101653" y="4358864"/>
            <a:ext cx="342901" cy="228600"/>
          </a:xfrm>
          <a:prstGeom prst="rect">
            <a:avLst/>
          </a:prstGeom>
          <a:noFill/>
          <a:ln w="28575">
            <a:solidFill>
              <a:srgbClr val="FF0000"/>
            </a:solidFill>
            <a:miter lim="800000"/>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91" name="Rectangle 95"/>
          <p:cNvSpPr>
            <a:spLocks noChangeArrowheads="1"/>
          </p:cNvSpPr>
          <p:nvPr/>
        </p:nvSpPr>
        <p:spPr bwMode="auto">
          <a:xfrm>
            <a:off x="5101653" y="2952830"/>
            <a:ext cx="342901" cy="228600"/>
          </a:xfrm>
          <a:prstGeom prst="rect">
            <a:avLst/>
          </a:prstGeom>
          <a:noFill/>
          <a:ln w="28575">
            <a:solidFill>
              <a:srgbClr val="FF0000"/>
            </a:solidFill>
            <a:miter lim="800000"/>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92" name="Rectangle 95"/>
          <p:cNvSpPr>
            <a:spLocks noChangeArrowheads="1"/>
          </p:cNvSpPr>
          <p:nvPr/>
        </p:nvSpPr>
        <p:spPr bwMode="auto">
          <a:xfrm>
            <a:off x="5101653" y="2484152"/>
            <a:ext cx="342901" cy="228600"/>
          </a:xfrm>
          <a:prstGeom prst="rect">
            <a:avLst/>
          </a:prstGeom>
          <a:noFill/>
          <a:ln w="28575">
            <a:solidFill>
              <a:srgbClr val="FF0000"/>
            </a:solidFill>
            <a:miter lim="800000"/>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93" name="Rectangle 95"/>
          <p:cNvSpPr>
            <a:spLocks noChangeArrowheads="1"/>
          </p:cNvSpPr>
          <p:nvPr/>
        </p:nvSpPr>
        <p:spPr bwMode="auto">
          <a:xfrm>
            <a:off x="5101653" y="2026952"/>
            <a:ext cx="342901" cy="228600"/>
          </a:xfrm>
          <a:prstGeom prst="rect">
            <a:avLst/>
          </a:prstGeom>
          <a:noFill/>
          <a:ln w="28575">
            <a:solidFill>
              <a:srgbClr val="FF0000"/>
            </a:solidFill>
            <a:miter lim="800000"/>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1067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1"/>
                                        </p:tgtEl>
                                        <p:attrNameLst>
                                          <p:attrName>style.visibility</p:attrName>
                                        </p:attrNameLst>
                                      </p:cBhvr>
                                      <p:to>
                                        <p:strVal val="visible"/>
                                      </p:to>
                                    </p:set>
                                  </p:childTnLst>
                                </p:cTn>
                              </p:par>
                              <p:par>
                                <p:cTn id="11" presetID="1" presetClass="entr" presetSubtype="0" fill="hold" grpId="0" nodeType="withEffect">
                                  <p:stCondLst>
                                    <p:cond delay="2000"/>
                                  </p:stCondLst>
                                  <p:childTnLst>
                                    <p:set>
                                      <p:cBhvr>
                                        <p:cTn id="12" dur="1" fill="hold">
                                          <p:stCondLst>
                                            <p:cond delay="0"/>
                                          </p:stCondLst>
                                        </p:cTn>
                                        <p:tgtEl>
                                          <p:spTgt spid="83"/>
                                        </p:tgtEl>
                                        <p:attrNameLst>
                                          <p:attrName>style.visibility</p:attrName>
                                        </p:attrNameLst>
                                      </p:cBhvr>
                                      <p:to>
                                        <p:strVal val="visible"/>
                                      </p:to>
                                    </p:set>
                                  </p:childTnLst>
                                </p:cTn>
                              </p:par>
                              <p:par>
                                <p:cTn id="13" presetID="1" presetClass="entr" presetSubtype="0" fill="hold" grpId="0" nodeType="withEffect">
                                  <p:stCondLst>
                                    <p:cond delay="2000"/>
                                  </p:stCondLst>
                                  <p:childTnLst>
                                    <p:set>
                                      <p:cBhvr>
                                        <p:cTn id="14" dur="1" fill="hold">
                                          <p:stCondLst>
                                            <p:cond delay="0"/>
                                          </p:stCondLst>
                                        </p:cTn>
                                        <p:tgtEl>
                                          <p:spTgt spid="84"/>
                                        </p:tgtEl>
                                        <p:attrNameLst>
                                          <p:attrName>style.visibility</p:attrName>
                                        </p:attrNameLst>
                                      </p:cBhvr>
                                      <p:to>
                                        <p:strVal val="visible"/>
                                      </p:to>
                                    </p:set>
                                  </p:childTnLst>
                                </p:cTn>
                              </p:par>
                              <p:par>
                                <p:cTn id="15" presetID="1" presetClass="entr" presetSubtype="0" fill="hold" grpId="0" nodeType="withEffect">
                                  <p:stCondLst>
                                    <p:cond delay="2000"/>
                                  </p:stCondLst>
                                  <p:childTnLst>
                                    <p:set>
                                      <p:cBhvr>
                                        <p:cTn id="16" dur="1" fill="hold">
                                          <p:stCondLst>
                                            <p:cond delay="0"/>
                                          </p:stCondLst>
                                        </p:cTn>
                                        <p:tgtEl>
                                          <p:spTgt spid="85"/>
                                        </p:tgtEl>
                                        <p:attrNameLst>
                                          <p:attrName>style.visibility</p:attrName>
                                        </p:attrNameLst>
                                      </p:cBhvr>
                                      <p:to>
                                        <p:strVal val="visible"/>
                                      </p:to>
                                    </p:set>
                                  </p:childTnLst>
                                </p:cTn>
                              </p:par>
                              <p:par>
                                <p:cTn id="17" presetID="1" presetClass="entr" presetSubtype="0" fill="hold" grpId="0" nodeType="withEffect">
                                  <p:stCondLst>
                                    <p:cond delay="200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grpId="0" nodeType="withEffect">
                                  <p:stCondLst>
                                    <p:cond delay="2000"/>
                                  </p:stCondLst>
                                  <p:childTnLst>
                                    <p:set>
                                      <p:cBhvr>
                                        <p:cTn id="20" dur="1" fill="hold">
                                          <p:stCondLst>
                                            <p:cond delay="0"/>
                                          </p:stCondLst>
                                        </p:cTn>
                                        <p:tgtEl>
                                          <p:spTgt spid="88"/>
                                        </p:tgtEl>
                                        <p:attrNameLst>
                                          <p:attrName>style.visibility</p:attrName>
                                        </p:attrNameLst>
                                      </p:cBhvr>
                                      <p:to>
                                        <p:strVal val="visible"/>
                                      </p:to>
                                    </p:set>
                                  </p:childTnLst>
                                </p:cTn>
                              </p:par>
                              <p:par>
                                <p:cTn id="21" presetID="1" presetClass="entr" presetSubtype="0" fill="hold" grpId="0" nodeType="withEffect">
                                  <p:stCondLst>
                                    <p:cond delay="2000"/>
                                  </p:stCondLst>
                                  <p:childTnLst>
                                    <p:set>
                                      <p:cBhvr>
                                        <p:cTn id="22" dur="1" fill="hold">
                                          <p:stCondLst>
                                            <p:cond delay="0"/>
                                          </p:stCondLst>
                                        </p:cTn>
                                        <p:tgtEl>
                                          <p:spTgt spid="89"/>
                                        </p:tgtEl>
                                        <p:attrNameLst>
                                          <p:attrName>style.visibility</p:attrName>
                                        </p:attrNameLst>
                                      </p:cBhvr>
                                      <p:to>
                                        <p:strVal val="visible"/>
                                      </p:to>
                                    </p:set>
                                  </p:childTnLst>
                                </p:cTn>
                              </p:par>
                              <p:par>
                                <p:cTn id="23" presetID="1" presetClass="entr" presetSubtype="0" fill="hold" grpId="0" nodeType="withEffect">
                                  <p:stCondLst>
                                    <p:cond delay="2000"/>
                                  </p:stCondLst>
                                  <p:childTnLst>
                                    <p:set>
                                      <p:cBhvr>
                                        <p:cTn id="24" dur="1" fill="hold">
                                          <p:stCondLst>
                                            <p:cond delay="0"/>
                                          </p:stCondLst>
                                        </p:cTn>
                                        <p:tgtEl>
                                          <p:spTgt spid="90"/>
                                        </p:tgtEl>
                                        <p:attrNameLst>
                                          <p:attrName>style.visibility</p:attrName>
                                        </p:attrNameLst>
                                      </p:cBhvr>
                                      <p:to>
                                        <p:strVal val="visible"/>
                                      </p:to>
                                    </p:set>
                                  </p:childTnLst>
                                </p:cTn>
                              </p:par>
                              <p:par>
                                <p:cTn id="25" presetID="1" presetClass="entr" presetSubtype="0" fill="hold" grpId="0" nodeType="withEffect">
                                  <p:stCondLst>
                                    <p:cond delay="2000"/>
                                  </p:stCondLst>
                                  <p:childTnLst>
                                    <p:set>
                                      <p:cBhvr>
                                        <p:cTn id="26" dur="1" fill="hold">
                                          <p:stCondLst>
                                            <p:cond delay="0"/>
                                          </p:stCondLst>
                                        </p:cTn>
                                        <p:tgtEl>
                                          <p:spTgt spid="91"/>
                                        </p:tgtEl>
                                        <p:attrNameLst>
                                          <p:attrName>style.visibility</p:attrName>
                                        </p:attrNameLst>
                                      </p:cBhvr>
                                      <p:to>
                                        <p:strVal val="visible"/>
                                      </p:to>
                                    </p:set>
                                  </p:childTnLst>
                                </p:cTn>
                              </p:par>
                              <p:par>
                                <p:cTn id="27" presetID="1" presetClass="entr" presetSubtype="0" fill="hold" grpId="0" nodeType="withEffect">
                                  <p:stCondLst>
                                    <p:cond delay="2000"/>
                                  </p:stCondLst>
                                  <p:childTnLst>
                                    <p:set>
                                      <p:cBhvr>
                                        <p:cTn id="28" dur="1" fill="hold">
                                          <p:stCondLst>
                                            <p:cond delay="0"/>
                                          </p:stCondLst>
                                        </p:cTn>
                                        <p:tgtEl>
                                          <p:spTgt spid="92"/>
                                        </p:tgtEl>
                                        <p:attrNameLst>
                                          <p:attrName>style.visibility</p:attrName>
                                        </p:attrNameLst>
                                      </p:cBhvr>
                                      <p:to>
                                        <p:strVal val="visible"/>
                                      </p:to>
                                    </p:set>
                                  </p:childTnLst>
                                </p:cTn>
                              </p:par>
                              <p:par>
                                <p:cTn id="29" presetID="1" presetClass="entr" presetSubtype="0" fill="hold" grpId="0" nodeType="withEffect">
                                  <p:stCondLst>
                                    <p:cond delay="2000"/>
                                  </p:stCondLst>
                                  <p:childTnLst>
                                    <p:set>
                                      <p:cBhvr>
                                        <p:cTn id="30"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utoUpdateAnimBg="0"/>
      <p:bldP spid="51" grpId="0" autoUpdateAnimBg="0"/>
      <p:bldP spid="83" grpId="0" animBg="1"/>
      <p:bldP spid="84" grpId="0" animBg="1"/>
      <p:bldP spid="85" grpId="0" animBg="1"/>
      <p:bldP spid="87" grpId="0" animBg="1"/>
      <p:bldP spid="88" grpId="0" animBg="1"/>
      <p:bldP spid="89" grpId="0" animBg="1"/>
      <p:bldP spid="90" grpId="0" animBg="1"/>
      <p:bldP spid="91" grpId="0" animBg="1"/>
      <p:bldP spid="92" grpId="0" animBg="1"/>
      <p:bldP spid="9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45</a:t>
            </a:fld>
            <a:endParaRPr lang="en-US" altLang="en-US"/>
          </a:p>
        </p:txBody>
      </p:sp>
      <p:sp>
        <p:nvSpPr>
          <p:cNvPr id="45059" name="Text Box 2"/>
          <p:cNvSpPr txBox="1">
            <a:spLocks noChangeArrowheads="1"/>
          </p:cNvSpPr>
          <p:nvPr/>
        </p:nvSpPr>
        <p:spPr bwMode="auto">
          <a:xfrm>
            <a:off x="441324" y="396875"/>
            <a:ext cx="70389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2-Way Set-Associative Cache</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 name="Group 126"/>
          <p:cNvGrpSpPr/>
          <p:nvPr/>
        </p:nvGrpSpPr>
        <p:grpSpPr>
          <a:xfrm>
            <a:off x="990600" y="1266825"/>
            <a:ext cx="7323070" cy="5210175"/>
            <a:chOff x="974725" y="1293813"/>
            <a:chExt cx="7323070" cy="5210175"/>
          </a:xfrm>
        </p:grpSpPr>
        <p:sp>
          <p:nvSpPr>
            <p:cNvPr id="7" name="Line 3"/>
            <p:cNvSpPr>
              <a:spLocks noChangeShapeType="1"/>
            </p:cNvSpPr>
            <p:nvPr/>
          </p:nvSpPr>
          <p:spPr bwMode="auto">
            <a:xfrm>
              <a:off x="6324600" y="4800600"/>
              <a:ext cx="381000" cy="0"/>
            </a:xfrm>
            <a:prstGeom prst="line">
              <a:avLst/>
            </a:prstGeom>
            <a:noFill/>
            <a:ln w="25400">
              <a:solidFill>
                <a:schemeClr val="tx1"/>
              </a:solidFill>
              <a:round/>
              <a:headEnd type="none" w="sm" len="sm"/>
              <a:tailEnd type="stealth" w="med" len="med"/>
            </a:ln>
            <a:effectLst/>
          </p:spPr>
          <p:txBody>
            <a:bodyPr wrap="none" anchor="ctr">
              <a:prstTxWarp prst="textNoShape">
                <a:avLst/>
              </a:prstTxWarp>
            </a:bodyPr>
            <a:lstStyle/>
            <a:p>
              <a:endParaRPr lang="en-US">
                <a:solidFill>
                  <a:srgbClr val="FC0128"/>
                </a:solidFill>
                <a:latin typeface=" Calibri"/>
                <a:cs typeface=" Calibri"/>
              </a:endParaRPr>
            </a:p>
          </p:txBody>
        </p:sp>
        <p:sp>
          <p:nvSpPr>
            <p:cNvPr id="8" name="Line 4"/>
            <p:cNvSpPr>
              <a:spLocks noChangeShapeType="1"/>
            </p:cNvSpPr>
            <p:nvPr/>
          </p:nvSpPr>
          <p:spPr bwMode="auto">
            <a:xfrm>
              <a:off x="6324600" y="5029200"/>
              <a:ext cx="381000" cy="0"/>
            </a:xfrm>
            <a:prstGeom prst="line">
              <a:avLst/>
            </a:prstGeom>
            <a:noFill/>
            <a:ln w="25400">
              <a:solidFill>
                <a:schemeClr val="tx1"/>
              </a:solidFill>
              <a:round/>
              <a:headEnd type="none" w="sm" len="sm"/>
              <a:tailEnd type="stealth" w="med" len="med"/>
            </a:ln>
            <a:effectLst/>
          </p:spPr>
          <p:txBody>
            <a:bodyPr wrap="none" anchor="ctr">
              <a:prstTxWarp prst="textNoShape">
                <a:avLst/>
              </a:prstTxWarp>
            </a:bodyPr>
            <a:lstStyle/>
            <a:p>
              <a:endParaRPr lang="en-US">
                <a:solidFill>
                  <a:srgbClr val="FC0128"/>
                </a:solidFill>
                <a:latin typeface=" Calibri"/>
                <a:cs typeface=" Calibri"/>
              </a:endParaRPr>
            </a:p>
          </p:txBody>
        </p:sp>
        <p:sp>
          <p:nvSpPr>
            <p:cNvPr id="9" name="Line 5"/>
            <p:cNvSpPr>
              <a:spLocks noChangeShapeType="1"/>
            </p:cNvSpPr>
            <p:nvPr/>
          </p:nvSpPr>
          <p:spPr bwMode="auto">
            <a:xfrm>
              <a:off x="6324600" y="5257800"/>
              <a:ext cx="381000" cy="0"/>
            </a:xfrm>
            <a:prstGeom prst="line">
              <a:avLst/>
            </a:prstGeom>
            <a:noFill/>
            <a:ln w="25400">
              <a:solidFill>
                <a:schemeClr val="tx1"/>
              </a:solidFill>
              <a:round/>
              <a:headEnd type="none" w="sm" len="sm"/>
              <a:tailEnd type="stealth" w="med" len="med"/>
            </a:ln>
            <a:effectLst/>
          </p:spPr>
          <p:txBody>
            <a:bodyPr wrap="none" anchor="ctr">
              <a:prstTxWarp prst="textNoShape">
                <a:avLst/>
              </a:prstTxWarp>
            </a:bodyPr>
            <a:lstStyle/>
            <a:p>
              <a:endParaRPr lang="en-US">
                <a:solidFill>
                  <a:srgbClr val="FC0128"/>
                </a:solidFill>
                <a:latin typeface=" Calibri"/>
                <a:cs typeface=" Calibri"/>
              </a:endParaRPr>
            </a:p>
          </p:txBody>
        </p:sp>
        <p:sp>
          <p:nvSpPr>
            <p:cNvPr id="10" name="Line 6"/>
            <p:cNvSpPr>
              <a:spLocks noChangeShapeType="1"/>
            </p:cNvSpPr>
            <p:nvPr/>
          </p:nvSpPr>
          <p:spPr bwMode="auto">
            <a:xfrm>
              <a:off x="6324600" y="5486400"/>
              <a:ext cx="381000" cy="0"/>
            </a:xfrm>
            <a:prstGeom prst="line">
              <a:avLst/>
            </a:prstGeom>
            <a:noFill/>
            <a:ln w="25400">
              <a:solidFill>
                <a:schemeClr val="tx1"/>
              </a:solidFill>
              <a:round/>
              <a:headEnd type="none" w="sm" len="sm"/>
              <a:tailEnd type="stealth" w="med" len="med"/>
            </a:ln>
            <a:effectLst/>
          </p:spPr>
          <p:txBody>
            <a:bodyPr wrap="none" anchor="ctr">
              <a:prstTxWarp prst="textNoShape">
                <a:avLst/>
              </a:prstTxWarp>
            </a:bodyPr>
            <a:lstStyle/>
            <a:p>
              <a:endParaRPr lang="en-US">
                <a:solidFill>
                  <a:srgbClr val="FC0128"/>
                </a:solidFill>
                <a:latin typeface=" Calibri"/>
                <a:cs typeface=" Calibri"/>
              </a:endParaRPr>
            </a:p>
          </p:txBody>
        </p:sp>
        <p:sp>
          <p:nvSpPr>
            <p:cNvPr id="11" name="Line 7"/>
            <p:cNvSpPr>
              <a:spLocks noChangeShapeType="1"/>
            </p:cNvSpPr>
            <p:nvPr/>
          </p:nvSpPr>
          <p:spPr bwMode="auto">
            <a:xfrm>
              <a:off x="2286000" y="5181600"/>
              <a:ext cx="0" cy="3048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 Calibri"/>
                <a:cs typeface=" Calibri"/>
              </a:endParaRPr>
            </a:p>
          </p:txBody>
        </p:sp>
        <p:sp>
          <p:nvSpPr>
            <p:cNvPr id="12" name="Line 8"/>
            <p:cNvSpPr>
              <a:spLocks noChangeShapeType="1"/>
            </p:cNvSpPr>
            <p:nvPr/>
          </p:nvSpPr>
          <p:spPr bwMode="auto">
            <a:xfrm flipH="1">
              <a:off x="6934200" y="5105400"/>
              <a:ext cx="381000" cy="0"/>
            </a:xfrm>
            <a:prstGeom prst="line">
              <a:avLst/>
            </a:prstGeom>
            <a:noFill/>
            <a:ln w="25400">
              <a:solidFill>
                <a:schemeClr val="tx1"/>
              </a:solidFill>
              <a:round/>
              <a:headEnd type="stealth" w="med" len="lg"/>
              <a:tailEnd type="none" w="sm" len="sm"/>
            </a:ln>
            <a:effectLst/>
          </p:spPr>
          <p:txBody>
            <a:bodyPr wrap="none" anchor="ctr">
              <a:prstTxWarp prst="textNoShape">
                <a:avLst/>
              </a:prstTxWarp>
            </a:bodyPr>
            <a:lstStyle/>
            <a:p>
              <a:endParaRPr lang="en-US">
                <a:solidFill>
                  <a:srgbClr val="FC0128"/>
                </a:solidFill>
                <a:latin typeface=" Calibri"/>
                <a:cs typeface=" Calibri"/>
              </a:endParaRPr>
            </a:p>
          </p:txBody>
        </p:sp>
        <p:sp>
          <p:nvSpPr>
            <p:cNvPr id="13" name="Rectangle 9" descr="Large confetti"/>
            <p:cNvSpPr>
              <a:spLocks noChangeArrowheads="1"/>
            </p:cNvSpPr>
            <p:nvPr/>
          </p:nvSpPr>
          <p:spPr bwMode="auto">
            <a:xfrm>
              <a:off x="1606550" y="3435350"/>
              <a:ext cx="2349500" cy="292100"/>
            </a:xfrm>
            <a:prstGeom prst="rect">
              <a:avLst/>
            </a:prstGeom>
            <a:pattFill prst="lgConfetti">
              <a:fgClr>
                <a:schemeClr val="hlink"/>
              </a:fgClr>
              <a:bgClr>
                <a:srgbClr val="FFFFFF"/>
              </a:bgClr>
            </a:pattFill>
            <a:ln w="12700">
              <a:solidFill>
                <a:schemeClr val="tx1"/>
              </a:solidFill>
              <a:miter lim="800000"/>
              <a:headEnd/>
              <a:tailEnd/>
            </a:ln>
            <a:effectLst/>
          </p:spPr>
          <p:txBody>
            <a:bodyPr wrap="none" anchor="ctr">
              <a:prstTxWarp prst="textNoShape">
                <a:avLst/>
              </a:prstTxWarp>
            </a:bodyPr>
            <a:lstStyle/>
            <a:p>
              <a:endParaRPr lang="en-US">
                <a:solidFill>
                  <a:srgbClr val="FC0128"/>
                </a:solidFill>
                <a:latin typeface=" Calibri"/>
                <a:cs typeface=" Calibri"/>
              </a:endParaRPr>
            </a:p>
          </p:txBody>
        </p:sp>
        <p:sp>
          <p:nvSpPr>
            <p:cNvPr id="14" name="Rectangle 10"/>
            <p:cNvSpPr>
              <a:spLocks noChangeArrowheads="1"/>
            </p:cNvSpPr>
            <p:nvPr/>
          </p:nvSpPr>
          <p:spPr bwMode="auto">
            <a:xfrm>
              <a:off x="1612900" y="2832100"/>
              <a:ext cx="2336800" cy="1193800"/>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solidFill>
                  <a:srgbClr val="FC0128"/>
                </a:solidFill>
                <a:latin typeface=" Calibri"/>
                <a:cs typeface=" Calibri"/>
              </a:endParaRPr>
            </a:p>
          </p:txBody>
        </p:sp>
        <p:sp>
          <p:nvSpPr>
            <p:cNvPr id="15" name="Line 11"/>
            <p:cNvSpPr>
              <a:spLocks noChangeShapeType="1"/>
            </p:cNvSpPr>
            <p:nvPr/>
          </p:nvSpPr>
          <p:spPr bwMode="auto">
            <a:xfrm>
              <a:off x="1600200" y="3124200"/>
              <a:ext cx="2362200" cy="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 Calibri"/>
                <a:cs typeface=" Calibri"/>
              </a:endParaRPr>
            </a:p>
          </p:txBody>
        </p:sp>
        <p:sp>
          <p:nvSpPr>
            <p:cNvPr id="16" name="Line 12"/>
            <p:cNvSpPr>
              <a:spLocks noChangeShapeType="1"/>
            </p:cNvSpPr>
            <p:nvPr/>
          </p:nvSpPr>
          <p:spPr bwMode="auto">
            <a:xfrm>
              <a:off x="1600200" y="3429000"/>
              <a:ext cx="2362200" cy="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 Calibri"/>
                <a:cs typeface=" Calibri"/>
              </a:endParaRPr>
            </a:p>
          </p:txBody>
        </p:sp>
        <p:sp>
          <p:nvSpPr>
            <p:cNvPr id="17" name="Line 13"/>
            <p:cNvSpPr>
              <a:spLocks noChangeShapeType="1"/>
            </p:cNvSpPr>
            <p:nvPr/>
          </p:nvSpPr>
          <p:spPr bwMode="auto">
            <a:xfrm>
              <a:off x="1600200" y="3733800"/>
              <a:ext cx="2362200" cy="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 Calibri"/>
                <a:cs typeface=" Calibri"/>
              </a:endParaRPr>
            </a:p>
          </p:txBody>
        </p:sp>
        <p:sp>
          <p:nvSpPr>
            <p:cNvPr id="18" name="Line 14"/>
            <p:cNvSpPr>
              <a:spLocks noChangeShapeType="1"/>
            </p:cNvSpPr>
            <p:nvPr/>
          </p:nvSpPr>
          <p:spPr bwMode="auto">
            <a:xfrm>
              <a:off x="2590800" y="2667000"/>
              <a:ext cx="0" cy="13716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 Calibri"/>
                <a:cs typeface=" Calibri"/>
              </a:endParaRPr>
            </a:p>
          </p:txBody>
        </p:sp>
        <p:sp>
          <p:nvSpPr>
            <p:cNvPr id="19" name="Line 15"/>
            <p:cNvSpPr>
              <a:spLocks noChangeShapeType="1"/>
            </p:cNvSpPr>
            <p:nvPr/>
          </p:nvSpPr>
          <p:spPr bwMode="auto">
            <a:xfrm>
              <a:off x="1905000" y="2667000"/>
              <a:ext cx="0" cy="13716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 Calibri"/>
                <a:cs typeface=" Calibri"/>
              </a:endParaRPr>
            </a:p>
          </p:txBody>
        </p:sp>
        <p:sp>
          <p:nvSpPr>
            <p:cNvPr id="20" name="Rectangle 16"/>
            <p:cNvSpPr>
              <a:spLocks noChangeArrowheads="1"/>
            </p:cNvSpPr>
            <p:nvPr/>
          </p:nvSpPr>
          <p:spPr bwMode="auto">
            <a:xfrm>
              <a:off x="1736725" y="2468563"/>
              <a:ext cx="737356" cy="400752"/>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sz="2000">
                  <a:solidFill>
                    <a:srgbClr val="000000"/>
                  </a:solidFill>
                  <a:latin typeface=" Calibri"/>
                  <a:cs typeface=" Calibri"/>
                </a:rPr>
                <a:t>  Tag</a:t>
              </a:r>
            </a:p>
          </p:txBody>
        </p:sp>
        <p:sp>
          <p:nvSpPr>
            <p:cNvPr id="21" name="Rectangle 17"/>
            <p:cNvSpPr>
              <a:spLocks noChangeArrowheads="1"/>
            </p:cNvSpPr>
            <p:nvPr/>
          </p:nvSpPr>
          <p:spPr bwMode="auto">
            <a:xfrm>
              <a:off x="2574925" y="2468563"/>
              <a:ext cx="1429879" cy="400752"/>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sz="2000" dirty="0">
                  <a:solidFill>
                    <a:srgbClr val="000000"/>
                  </a:solidFill>
                  <a:latin typeface=" Calibri"/>
                  <a:cs typeface=" Calibri"/>
                </a:rPr>
                <a:t>Data Block</a:t>
              </a:r>
            </a:p>
          </p:txBody>
        </p:sp>
        <p:sp>
          <p:nvSpPr>
            <p:cNvPr id="22" name="Rectangle 18"/>
            <p:cNvSpPr>
              <a:spLocks noChangeArrowheads="1"/>
            </p:cNvSpPr>
            <p:nvPr/>
          </p:nvSpPr>
          <p:spPr bwMode="auto">
            <a:xfrm>
              <a:off x="1431925" y="2468563"/>
              <a:ext cx="506549" cy="400752"/>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sz="2000">
                  <a:solidFill>
                    <a:srgbClr val="000000"/>
                  </a:solidFill>
                  <a:latin typeface=" Calibri"/>
                  <a:cs typeface=" Calibri"/>
                </a:rPr>
                <a:t>  V</a:t>
              </a:r>
            </a:p>
          </p:txBody>
        </p:sp>
        <p:sp>
          <p:nvSpPr>
            <p:cNvPr id="23" name="Rectangle 19"/>
            <p:cNvSpPr>
              <a:spLocks noChangeArrowheads="1"/>
            </p:cNvSpPr>
            <p:nvPr/>
          </p:nvSpPr>
          <p:spPr bwMode="auto">
            <a:xfrm>
              <a:off x="1003300" y="1308100"/>
              <a:ext cx="4241800" cy="508000"/>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solidFill>
                  <a:srgbClr val="FC0128"/>
                </a:solidFill>
                <a:latin typeface=" Calibri"/>
                <a:cs typeface=" Calibri"/>
              </a:endParaRPr>
            </a:p>
          </p:txBody>
        </p:sp>
        <p:grpSp>
          <p:nvGrpSpPr>
            <p:cNvPr id="24" name="Group 20"/>
            <p:cNvGrpSpPr>
              <a:grpSpLocks/>
            </p:cNvGrpSpPr>
            <p:nvPr/>
          </p:nvGrpSpPr>
          <p:grpSpPr bwMode="auto">
            <a:xfrm>
              <a:off x="2436813" y="5416550"/>
              <a:ext cx="473075" cy="327025"/>
              <a:chOff x="1535" y="3412"/>
              <a:chExt cx="298" cy="206"/>
            </a:xfrm>
          </p:grpSpPr>
          <p:sp>
            <p:nvSpPr>
              <p:cNvPr id="126" name="Line 21"/>
              <p:cNvSpPr>
                <a:spLocks noChangeShapeType="1"/>
              </p:cNvSpPr>
              <p:nvPr/>
            </p:nvSpPr>
            <p:spPr bwMode="auto">
              <a:xfrm>
                <a:off x="1535" y="3413"/>
                <a:ext cx="204" cy="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 Calibri"/>
                  <a:cs typeface=" Calibri"/>
                </a:endParaRPr>
              </a:p>
            </p:txBody>
          </p:sp>
          <p:sp>
            <p:nvSpPr>
              <p:cNvPr id="127" name="Line 22"/>
              <p:cNvSpPr>
                <a:spLocks noChangeShapeType="1"/>
              </p:cNvSpPr>
              <p:nvPr/>
            </p:nvSpPr>
            <p:spPr bwMode="auto">
              <a:xfrm>
                <a:off x="1535" y="3615"/>
                <a:ext cx="204" cy="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 Calibri"/>
                  <a:cs typeface=" Calibri"/>
                </a:endParaRPr>
              </a:p>
            </p:txBody>
          </p:sp>
          <p:sp>
            <p:nvSpPr>
              <p:cNvPr id="128" name="Line 23"/>
              <p:cNvSpPr>
                <a:spLocks noChangeShapeType="1"/>
              </p:cNvSpPr>
              <p:nvPr/>
            </p:nvSpPr>
            <p:spPr bwMode="auto">
              <a:xfrm>
                <a:off x="1537" y="3412"/>
                <a:ext cx="0" cy="202"/>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 Calibri"/>
                  <a:cs typeface=" Calibri"/>
                </a:endParaRPr>
              </a:p>
            </p:txBody>
          </p:sp>
          <p:sp>
            <p:nvSpPr>
              <p:cNvPr id="129" name="Arc 24"/>
              <p:cNvSpPr>
                <a:spLocks/>
              </p:cNvSpPr>
              <p:nvPr/>
            </p:nvSpPr>
            <p:spPr bwMode="auto">
              <a:xfrm>
                <a:off x="1738" y="3413"/>
                <a:ext cx="94" cy="106"/>
              </a:xfrm>
              <a:custGeom>
                <a:avLst/>
                <a:gdLst>
                  <a:gd name="G0" fmla="+- 0 0 0"/>
                  <a:gd name="G1" fmla="+- 21600 0 0"/>
                  <a:gd name="G2" fmla="+- 21600 0 0"/>
                  <a:gd name="T0" fmla="*/ 0 w 21599"/>
                  <a:gd name="T1" fmla="*/ 0 h 21600"/>
                  <a:gd name="T2" fmla="*/ 21599 w 21599"/>
                  <a:gd name="T3" fmla="*/ 21395 h 21600"/>
                  <a:gd name="T4" fmla="*/ 0 w 21599"/>
                  <a:gd name="T5" fmla="*/ 21600 h 21600"/>
                </a:gdLst>
                <a:ahLst/>
                <a:cxnLst>
                  <a:cxn ang="0">
                    <a:pos x="T0" y="T1"/>
                  </a:cxn>
                  <a:cxn ang="0">
                    <a:pos x="T2" y="T3"/>
                  </a:cxn>
                  <a:cxn ang="0">
                    <a:pos x="T4" y="T5"/>
                  </a:cxn>
                </a:cxnLst>
                <a:rect l="0" t="0" r="r" b="b"/>
                <a:pathLst>
                  <a:path w="21599" h="21600" fill="none" extrusionOk="0">
                    <a:moveTo>
                      <a:pt x="0" y="-1"/>
                    </a:moveTo>
                    <a:cubicBezTo>
                      <a:pt x="11849" y="-1"/>
                      <a:pt x="21486" y="9546"/>
                      <a:pt x="21599" y="21394"/>
                    </a:cubicBezTo>
                  </a:path>
                  <a:path w="21599" h="21600" stroke="0" extrusionOk="0">
                    <a:moveTo>
                      <a:pt x="0" y="-1"/>
                    </a:moveTo>
                    <a:cubicBezTo>
                      <a:pt x="11849" y="-1"/>
                      <a:pt x="21486" y="9546"/>
                      <a:pt x="21599" y="21394"/>
                    </a:cubicBezTo>
                    <a:lnTo>
                      <a:pt x="0" y="21600"/>
                    </a:lnTo>
                    <a:close/>
                  </a:path>
                </a:pathLst>
              </a:custGeom>
              <a:noFill/>
              <a:ln w="25400" cap="rnd">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 Calibri"/>
                  <a:cs typeface=" Calibri"/>
                </a:endParaRPr>
              </a:p>
            </p:txBody>
          </p:sp>
          <p:sp>
            <p:nvSpPr>
              <p:cNvPr id="130" name="Arc 25"/>
              <p:cNvSpPr>
                <a:spLocks/>
              </p:cNvSpPr>
              <p:nvPr/>
            </p:nvSpPr>
            <p:spPr bwMode="auto">
              <a:xfrm>
                <a:off x="1739" y="3511"/>
                <a:ext cx="94" cy="107"/>
              </a:xfrm>
              <a:custGeom>
                <a:avLst/>
                <a:gdLst>
                  <a:gd name="G0" fmla="+- 0 0 0"/>
                  <a:gd name="G1" fmla="+- 205 0 0"/>
                  <a:gd name="G2" fmla="+- 21600 0 0"/>
                  <a:gd name="T0" fmla="*/ 21599 w 21600"/>
                  <a:gd name="T1" fmla="*/ 0 h 21805"/>
                  <a:gd name="T2" fmla="*/ 0 w 21600"/>
                  <a:gd name="T3" fmla="*/ 21805 h 21805"/>
                  <a:gd name="T4" fmla="*/ 0 w 21600"/>
                  <a:gd name="T5" fmla="*/ 205 h 21805"/>
                </a:gdLst>
                <a:ahLst/>
                <a:cxnLst>
                  <a:cxn ang="0">
                    <a:pos x="T0" y="T1"/>
                  </a:cxn>
                  <a:cxn ang="0">
                    <a:pos x="T2" y="T3"/>
                  </a:cxn>
                  <a:cxn ang="0">
                    <a:pos x="T4" y="T5"/>
                  </a:cxn>
                </a:cxnLst>
                <a:rect l="0" t="0" r="r" b="b"/>
                <a:pathLst>
                  <a:path w="21600" h="21805" fill="none" extrusionOk="0">
                    <a:moveTo>
                      <a:pt x="21599" y="-1"/>
                    </a:moveTo>
                    <a:cubicBezTo>
                      <a:pt x="21599" y="68"/>
                      <a:pt x="21600" y="136"/>
                      <a:pt x="21600" y="205"/>
                    </a:cubicBezTo>
                    <a:cubicBezTo>
                      <a:pt x="21600" y="12134"/>
                      <a:pt x="11929" y="21805"/>
                      <a:pt x="-1" y="21805"/>
                    </a:cubicBezTo>
                  </a:path>
                  <a:path w="21600" h="21805" stroke="0" extrusionOk="0">
                    <a:moveTo>
                      <a:pt x="21599" y="-1"/>
                    </a:moveTo>
                    <a:cubicBezTo>
                      <a:pt x="21599" y="68"/>
                      <a:pt x="21600" y="136"/>
                      <a:pt x="21600" y="205"/>
                    </a:cubicBezTo>
                    <a:cubicBezTo>
                      <a:pt x="21600" y="12134"/>
                      <a:pt x="11929" y="21805"/>
                      <a:pt x="-1" y="21805"/>
                    </a:cubicBezTo>
                    <a:lnTo>
                      <a:pt x="0" y="205"/>
                    </a:lnTo>
                    <a:close/>
                  </a:path>
                </a:pathLst>
              </a:custGeom>
              <a:noFill/>
              <a:ln w="25400" cap="rnd">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 Calibri"/>
                  <a:cs typeface=" Calibri"/>
                </a:endParaRPr>
              </a:p>
            </p:txBody>
          </p:sp>
        </p:grpSp>
        <p:sp>
          <p:nvSpPr>
            <p:cNvPr id="25" name="Oval 26"/>
            <p:cNvSpPr>
              <a:spLocks noChangeArrowheads="1"/>
            </p:cNvSpPr>
            <p:nvPr/>
          </p:nvSpPr>
          <p:spPr bwMode="auto">
            <a:xfrm>
              <a:off x="2020888" y="4737100"/>
              <a:ext cx="508000" cy="508000"/>
            </a:xfrm>
            <a:prstGeom prst="ellipse">
              <a:avLst/>
            </a:prstGeom>
            <a:solidFill>
              <a:schemeClr val="bg1"/>
            </a:solidFill>
            <a:ln w="25400">
              <a:solidFill>
                <a:schemeClr val="tx1"/>
              </a:solidFill>
              <a:round/>
              <a:headEnd/>
              <a:tailEnd/>
            </a:ln>
            <a:effectLst/>
          </p:spPr>
          <p:txBody>
            <a:bodyPr wrap="none" anchor="ctr">
              <a:prstTxWarp prst="textNoShape">
                <a:avLst/>
              </a:prstTxWarp>
            </a:bodyPr>
            <a:lstStyle/>
            <a:p>
              <a:endParaRPr lang="en-US">
                <a:solidFill>
                  <a:srgbClr val="FC0128"/>
                </a:solidFill>
                <a:latin typeface=" Calibri"/>
                <a:cs typeface=" Calibri"/>
              </a:endParaRPr>
            </a:p>
          </p:txBody>
        </p:sp>
        <p:sp>
          <p:nvSpPr>
            <p:cNvPr id="26" name="Rectangle 27"/>
            <p:cNvSpPr>
              <a:spLocks noChangeArrowheads="1"/>
            </p:cNvSpPr>
            <p:nvPr/>
          </p:nvSpPr>
          <p:spPr bwMode="auto">
            <a:xfrm>
              <a:off x="2054225" y="4792663"/>
              <a:ext cx="406987" cy="400752"/>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sz="2000" dirty="0">
                  <a:solidFill>
                    <a:srgbClr val="000000"/>
                  </a:solidFill>
                  <a:latin typeface=" Calibri"/>
                  <a:cs typeface=" Calibri"/>
                </a:rPr>
                <a:t> =</a:t>
              </a:r>
            </a:p>
          </p:txBody>
        </p:sp>
        <p:sp>
          <p:nvSpPr>
            <p:cNvPr id="27" name="Rectangle 28"/>
            <p:cNvSpPr>
              <a:spLocks noChangeArrowheads="1"/>
            </p:cNvSpPr>
            <p:nvPr/>
          </p:nvSpPr>
          <p:spPr bwMode="auto">
            <a:xfrm>
              <a:off x="4479925" y="1293813"/>
              <a:ext cx="729567" cy="585418"/>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a:solidFill>
                    <a:srgbClr val="000000"/>
                  </a:solidFill>
                  <a:latin typeface=" Calibri"/>
                  <a:cs typeface=" Calibri"/>
                </a:rPr>
                <a:t>Block</a:t>
              </a:r>
            </a:p>
            <a:p>
              <a:pPr>
                <a:spcBef>
                  <a:spcPct val="0"/>
                </a:spcBef>
              </a:pPr>
              <a:r>
                <a:rPr lang="en-US">
                  <a:solidFill>
                    <a:srgbClr val="000000"/>
                  </a:solidFill>
                  <a:latin typeface=" Calibri"/>
                  <a:cs typeface=" Calibri"/>
                </a:rPr>
                <a:t>Offset</a:t>
              </a:r>
            </a:p>
          </p:txBody>
        </p:sp>
        <p:sp>
          <p:nvSpPr>
            <p:cNvPr id="28" name="Line 29"/>
            <p:cNvSpPr>
              <a:spLocks noChangeShapeType="1"/>
            </p:cNvSpPr>
            <p:nvPr/>
          </p:nvSpPr>
          <p:spPr bwMode="auto">
            <a:xfrm>
              <a:off x="4495800" y="1295400"/>
              <a:ext cx="0" cy="5334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 Calibri"/>
                <a:cs typeface=" Calibri"/>
              </a:endParaRPr>
            </a:p>
          </p:txBody>
        </p:sp>
        <p:sp>
          <p:nvSpPr>
            <p:cNvPr id="29" name="Line 30"/>
            <p:cNvSpPr>
              <a:spLocks noChangeShapeType="1"/>
            </p:cNvSpPr>
            <p:nvPr/>
          </p:nvSpPr>
          <p:spPr bwMode="auto">
            <a:xfrm>
              <a:off x="2362200" y="1295400"/>
              <a:ext cx="0" cy="5334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 Calibri"/>
                <a:cs typeface=" Calibri"/>
              </a:endParaRPr>
            </a:p>
          </p:txBody>
        </p:sp>
        <p:sp>
          <p:nvSpPr>
            <p:cNvPr id="30" name="Rectangle 31"/>
            <p:cNvSpPr>
              <a:spLocks noChangeArrowheads="1"/>
            </p:cNvSpPr>
            <p:nvPr/>
          </p:nvSpPr>
          <p:spPr bwMode="auto">
            <a:xfrm>
              <a:off x="1127125" y="1325563"/>
              <a:ext cx="737356" cy="400752"/>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sz="2000">
                  <a:solidFill>
                    <a:srgbClr val="000000"/>
                  </a:solidFill>
                  <a:latin typeface=" Calibri"/>
                  <a:cs typeface=" Calibri"/>
                </a:rPr>
                <a:t>  Tag</a:t>
              </a:r>
            </a:p>
          </p:txBody>
        </p:sp>
        <p:sp>
          <p:nvSpPr>
            <p:cNvPr id="31" name="Rectangle 32"/>
            <p:cNvSpPr>
              <a:spLocks noChangeArrowheads="1"/>
            </p:cNvSpPr>
            <p:nvPr/>
          </p:nvSpPr>
          <p:spPr bwMode="auto">
            <a:xfrm>
              <a:off x="2955925" y="1325563"/>
              <a:ext cx="814325" cy="400752"/>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sz="2000">
                  <a:solidFill>
                    <a:srgbClr val="000000"/>
                  </a:solidFill>
                  <a:latin typeface=" Calibri"/>
                  <a:cs typeface=" Calibri"/>
                </a:rPr>
                <a:t>Index</a:t>
              </a:r>
            </a:p>
          </p:txBody>
        </p:sp>
        <p:sp>
          <p:nvSpPr>
            <p:cNvPr id="32" name="Line 33"/>
            <p:cNvSpPr>
              <a:spLocks noChangeShapeType="1"/>
            </p:cNvSpPr>
            <p:nvPr/>
          </p:nvSpPr>
          <p:spPr bwMode="auto">
            <a:xfrm>
              <a:off x="1752600" y="3581400"/>
              <a:ext cx="0" cy="8382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 Calibri"/>
                <a:cs typeface=" Calibri"/>
              </a:endParaRPr>
            </a:p>
          </p:txBody>
        </p:sp>
        <p:sp>
          <p:nvSpPr>
            <p:cNvPr id="33" name="Line 34"/>
            <p:cNvSpPr>
              <a:spLocks noChangeShapeType="1"/>
            </p:cNvSpPr>
            <p:nvPr/>
          </p:nvSpPr>
          <p:spPr bwMode="auto">
            <a:xfrm>
              <a:off x="2286000" y="3581400"/>
              <a:ext cx="0" cy="8382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 Calibri"/>
                <a:cs typeface=" Calibri"/>
              </a:endParaRPr>
            </a:p>
          </p:txBody>
        </p:sp>
        <p:sp>
          <p:nvSpPr>
            <p:cNvPr id="34" name="Line 35"/>
            <p:cNvSpPr>
              <a:spLocks noChangeShapeType="1"/>
            </p:cNvSpPr>
            <p:nvPr/>
          </p:nvSpPr>
          <p:spPr bwMode="auto">
            <a:xfrm>
              <a:off x="3252788" y="5627688"/>
              <a:ext cx="0" cy="304800"/>
            </a:xfrm>
            <a:prstGeom prst="line">
              <a:avLst/>
            </a:prstGeom>
            <a:noFill/>
            <a:ln w="25400">
              <a:solidFill>
                <a:schemeClr val="tx1"/>
              </a:solidFill>
              <a:round/>
              <a:headEnd type="none" w="sm" len="sm"/>
              <a:tailEnd type="stealth" w="med" len="med"/>
            </a:ln>
            <a:effectLst/>
          </p:spPr>
          <p:txBody>
            <a:bodyPr wrap="none" anchor="ctr">
              <a:prstTxWarp prst="textNoShape">
                <a:avLst/>
              </a:prstTxWarp>
            </a:bodyPr>
            <a:lstStyle/>
            <a:p>
              <a:endParaRPr lang="en-US">
                <a:solidFill>
                  <a:srgbClr val="FC0128"/>
                </a:solidFill>
                <a:latin typeface=" Calibri"/>
                <a:cs typeface=" Calibri"/>
              </a:endParaRPr>
            </a:p>
          </p:txBody>
        </p:sp>
        <p:sp>
          <p:nvSpPr>
            <p:cNvPr id="35" name="Line 36"/>
            <p:cNvSpPr>
              <a:spLocks noChangeShapeType="1"/>
            </p:cNvSpPr>
            <p:nvPr/>
          </p:nvSpPr>
          <p:spPr bwMode="auto">
            <a:xfrm flipH="1">
              <a:off x="1752600" y="5638800"/>
              <a:ext cx="685800" cy="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 Calibri"/>
                <a:cs typeface=" Calibri"/>
              </a:endParaRPr>
            </a:p>
          </p:txBody>
        </p:sp>
        <p:sp>
          <p:nvSpPr>
            <p:cNvPr id="36" name="Line 37"/>
            <p:cNvSpPr>
              <a:spLocks noChangeShapeType="1"/>
            </p:cNvSpPr>
            <p:nvPr/>
          </p:nvSpPr>
          <p:spPr bwMode="auto">
            <a:xfrm>
              <a:off x="3429000" y="1828800"/>
              <a:ext cx="0" cy="3048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 Calibri"/>
                <a:cs typeface=" Calibri"/>
              </a:endParaRPr>
            </a:p>
          </p:txBody>
        </p:sp>
        <p:sp>
          <p:nvSpPr>
            <p:cNvPr id="37" name="Line 38"/>
            <p:cNvSpPr>
              <a:spLocks noChangeShapeType="1"/>
            </p:cNvSpPr>
            <p:nvPr/>
          </p:nvSpPr>
          <p:spPr bwMode="auto">
            <a:xfrm flipH="1">
              <a:off x="1371600" y="2133600"/>
              <a:ext cx="2057400" cy="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 Calibri"/>
                <a:cs typeface=" Calibri"/>
              </a:endParaRPr>
            </a:p>
          </p:txBody>
        </p:sp>
        <p:sp>
          <p:nvSpPr>
            <p:cNvPr id="38" name="Line 39"/>
            <p:cNvSpPr>
              <a:spLocks noChangeShapeType="1"/>
            </p:cNvSpPr>
            <p:nvPr/>
          </p:nvSpPr>
          <p:spPr bwMode="auto">
            <a:xfrm>
              <a:off x="1600200" y="1828800"/>
              <a:ext cx="0" cy="1524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 Calibri"/>
                <a:cs typeface=" Calibri"/>
              </a:endParaRPr>
            </a:p>
          </p:txBody>
        </p:sp>
        <p:sp>
          <p:nvSpPr>
            <p:cNvPr id="39" name="Line 40"/>
            <p:cNvSpPr>
              <a:spLocks noChangeShapeType="1"/>
            </p:cNvSpPr>
            <p:nvPr/>
          </p:nvSpPr>
          <p:spPr bwMode="auto">
            <a:xfrm>
              <a:off x="1371600" y="2133600"/>
              <a:ext cx="0" cy="14478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 Calibri"/>
                <a:cs typeface=" Calibri"/>
              </a:endParaRPr>
            </a:p>
          </p:txBody>
        </p:sp>
        <p:sp>
          <p:nvSpPr>
            <p:cNvPr id="40" name="Line 41"/>
            <p:cNvSpPr>
              <a:spLocks noChangeShapeType="1"/>
            </p:cNvSpPr>
            <p:nvPr/>
          </p:nvSpPr>
          <p:spPr bwMode="auto">
            <a:xfrm flipH="1">
              <a:off x="1371600" y="3581400"/>
              <a:ext cx="228600" cy="0"/>
            </a:xfrm>
            <a:prstGeom prst="line">
              <a:avLst/>
            </a:prstGeom>
            <a:noFill/>
            <a:ln w="25400">
              <a:solidFill>
                <a:schemeClr val="tx1"/>
              </a:solidFill>
              <a:round/>
              <a:headEnd type="stealth" w="med" len="med"/>
              <a:tailEnd type="none" w="sm" len="sm"/>
            </a:ln>
            <a:effectLst/>
          </p:spPr>
          <p:txBody>
            <a:bodyPr wrap="none" anchor="ctr">
              <a:prstTxWarp prst="textNoShape">
                <a:avLst/>
              </a:prstTxWarp>
            </a:bodyPr>
            <a:lstStyle/>
            <a:p>
              <a:endParaRPr lang="en-US">
                <a:solidFill>
                  <a:srgbClr val="FC0128"/>
                </a:solidFill>
                <a:latin typeface=" Calibri"/>
                <a:cs typeface=" Calibri"/>
              </a:endParaRPr>
            </a:p>
          </p:txBody>
        </p:sp>
        <p:sp>
          <p:nvSpPr>
            <p:cNvPr id="41" name="Line 42"/>
            <p:cNvSpPr>
              <a:spLocks noChangeShapeType="1"/>
            </p:cNvSpPr>
            <p:nvPr/>
          </p:nvSpPr>
          <p:spPr bwMode="auto">
            <a:xfrm flipH="1">
              <a:off x="990600" y="1981200"/>
              <a:ext cx="609600" cy="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 Calibri"/>
                <a:cs typeface=" Calibri"/>
              </a:endParaRPr>
            </a:p>
          </p:txBody>
        </p:sp>
        <p:sp>
          <p:nvSpPr>
            <p:cNvPr id="42" name="Line 43"/>
            <p:cNvSpPr>
              <a:spLocks noChangeShapeType="1"/>
            </p:cNvSpPr>
            <p:nvPr/>
          </p:nvSpPr>
          <p:spPr bwMode="auto">
            <a:xfrm>
              <a:off x="990600" y="1981200"/>
              <a:ext cx="0" cy="29718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 Calibri"/>
                <a:cs typeface=" Calibri"/>
              </a:endParaRPr>
            </a:p>
          </p:txBody>
        </p:sp>
        <p:sp>
          <p:nvSpPr>
            <p:cNvPr id="43" name="Line 44"/>
            <p:cNvSpPr>
              <a:spLocks noChangeShapeType="1"/>
            </p:cNvSpPr>
            <p:nvPr/>
          </p:nvSpPr>
          <p:spPr bwMode="auto">
            <a:xfrm flipH="1">
              <a:off x="990600" y="4953000"/>
              <a:ext cx="685800" cy="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 Calibri"/>
                <a:cs typeface=" Calibri"/>
              </a:endParaRPr>
            </a:p>
          </p:txBody>
        </p:sp>
        <p:sp>
          <p:nvSpPr>
            <p:cNvPr id="44" name="Line 45"/>
            <p:cNvSpPr>
              <a:spLocks noChangeShapeType="1"/>
            </p:cNvSpPr>
            <p:nvPr/>
          </p:nvSpPr>
          <p:spPr bwMode="auto">
            <a:xfrm flipH="1">
              <a:off x="1600200" y="4953000"/>
              <a:ext cx="381000" cy="0"/>
            </a:xfrm>
            <a:prstGeom prst="line">
              <a:avLst/>
            </a:prstGeom>
            <a:noFill/>
            <a:ln w="25400">
              <a:solidFill>
                <a:schemeClr val="tx1"/>
              </a:solidFill>
              <a:round/>
              <a:headEnd type="stealth" w="med" len="med"/>
              <a:tailEnd type="none" w="sm" len="sm"/>
            </a:ln>
            <a:effectLst/>
          </p:spPr>
          <p:txBody>
            <a:bodyPr wrap="none" anchor="ctr">
              <a:prstTxWarp prst="textNoShape">
                <a:avLst/>
              </a:prstTxWarp>
            </a:bodyPr>
            <a:lstStyle/>
            <a:p>
              <a:endParaRPr lang="en-US">
                <a:solidFill>
                  <a:srgbClr val="FC0128"/>
                </a:solidFill>
                <a:latin typeface=" Calibri"/>
                <a:cs typeface=" Calibri"/>
              </a:endParaRPr>
            </a:p>
          </p:txBody>
        </p:sp>
        <p:sp>
          <p:nvSpPr>
            <p:cNvPr id="45" name="Oval 46"/>
            <p:cNvSpPr>
              <a:spLocks noChangeArrowheads="1"/>
            </p:cNvSpPr>
            <p:nvPr/>
          </p:nvSpPr>
          <p:spPr bwMode="auto">
            <a:xfrm>
              <a:off x="1722438" y="3548063"/>
              <a:ext cx="63500" cy="6350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a:solidFill>
                  <a:srgbClr val="FC0128"/>
                </a:solidFill>
                <a:latin typeface=" Calibri"/>
                <a:cs typeface=" Calibri"/>
              </a:endParaRPr>
            </a:p>
          </p:txBody>
        </p:sp>
        <p:sp>
          <p:nvSpPr>
            <p:cNvPr id="46" name="Oval 47"/>
            <p:cNvSpPr>
              <a:spLocks noChangeArrowheads="1"/>
            </p:cNvSpPr>
            <p:nvPr/>
          </p:nvSpPr>
          <p:spPr bwMode="auto">
            <a:xfrm>
              <a:off x="2257425" y="3548063"/>
              <a:ext cx="63500" cy="6350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a:solidFill>
                  <a:srgbClr val="FC0128"/>
                </a:solidFill>
                <a:latin typeface=" Calibri"/>
                <a:cs typeface=" Calibri"/>
              </a:endParaRPr>
            </a:p>
          </p:txBody>
        </p:sp>
        <p:sp>
          <p:nvSpPr>
            <p:cNvPr id="47" name="Oval 48"/>
            <p:cNvSpPr>
              <a:spLocks noChangeArrowheads="1"/>
            </p:cNvSpPr>
            <p:nvPr/>
          </p:nvSpPr>
          <p:spPr bwMode="auto">
            <a:xfrm>
              <a:off x="3241675" y="3548063"/>
              <a:ext cx="63500" cy="6350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a:solidFill>
                  <a:srgbClr val="FC0128"/>
                </a:solidFill>
                <a:latin typeface=" Calibri"/>
                <a:cs typeface=" Calibri"/>
              </a:endParaRPr>
            </a:p>
          </p:txBody>
        </p:sp>
        <p:sp>
          <p:nvSpPr>
            <p:cNvPr id="48" name="Line 49"/>
            <p:cNvSpPr>
              <a:spLocks noChangeShapeType="1"/>
            </p:cNvSpPr>
            <p:nvPr/>
          </p:nvSpPr>
          <p:spPr bwMode="auto">
            <a:xfrm>
              <a:off x="1752600" y="5029200"/>
              <a:ext cx="0" cy="6096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 Calibri"/>
                <a:cs typeface=" Calibri"/>
              </a:endParaRPr>
            </a:p>
          </p:txBody>
        </p:sp>
        <p:sp>
          <p:nvSpPr>
            <p:cNvPr id="49" name="Line 50"/>
            <p:cNvSpPr>
              <a:spLocks noChangeShapeType="1"/>
            </p:cNvSpPr>
            <p:nvPr/>
          </p:nvSpPr>
          <p:spPr bwMode="auto">
            <a:xfrm flipH="1">
              <a:off x="5257800" y="1524000"/>
              <a:ext cx="1600200" cy="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 Calibri"/>
                <a:cs typeface=" Calibri"/>
              </a:endParaRPr>
            </a:p>
          </p:txBody>
        </p:sp>
        <p:sp>
          <p:nvSpPr>
            <p:cNvPr id="50" name="Line 51"/>
            <p:cNvSpPr>
              <a:spLocks noChangeShapeType="1"/>
            </p:cNvSpPr>
            <p:nvPr/>
          </p:nvSpPr>
          <p:spPr bwMode="auto">
            <a:xfrm flipH="1">
              <a:off x="1066800" y="1905000"/>
              <a:ext cx="152400" cy="1524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 Calibri"/>
                <a:cs typeface=" Calibri"/>
              </a:endParaRPr>
            </a:p>
          </p:txBody>
        </p:sp>
        <p:sp>
          <p:nvSpPr>
            <p:cNvPr id="51" name="Line 52"/>
            <p:cNvSpPr>
              <a:spLocks noChangeShapeType="1"/>
            </p:cNvSpPr>
            <p:nvPr/>
          </p:nvSpPr>
          <p:spPr bwMode="auto">
            <a:xfrm flipH="1">
              <a:off x="2590800" y="2057400"/>
              <a:ext cx="152400" cy="1524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 Calibri"/>
                <a:cs typeface=" Calibri"/>
              </a:endParaRPr>
            </a:p>
          </p:txBody>
        </p:sp>
        <p:sp>
          <p:nvSpPr>
            <p:cNvPr id="52" name="Line 53"/>
            <p:cNvSpPr>
              <a:spLocks noChangeShapeType="1"/>
            </p:cNvSpPr>
            <p:nvPr/>
          </p:nvSpPr>
          <p:spPr bwMode="auto">
            <a:xfrm flipH="1">
              <a:off x="5562600" y="1447800"/>
              <a:ext cx="152400" cy="1524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 Calibri"/>
                <a:cs typeface=" Calibri"/>
              </a:endParaRPr>
            </a:p>
          </p:txBody>
        </p:sp>
        <p:sp>
          <p:nvSpPr>
            <p:cNvPr id="53" name="Rectangle 54"/>
            <p:cNvSpPr>
              <a:spLocks noChangeArrowheads="1"/>
            </p:cNvSpPr>
            <p:nvPr/>
          </p:nvSpPr>
          <p:spPr bwMode="auto">
            <a:xfrm>
              <a:off x="974725" y="2011363"/>
              <a:ext cx="328465" cy="400752"/>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sz="2000">
                  <a:solidFill>
                    <a:srgbClr val="000000"/>
                  </a:solidFill>
                  <a:latin typeface=" Calibri"/>
                  <a:cs typeface=" Calibri"/>
                </a:rPr>
                <a:t> t</a:t>
              </a:r>
            </a:p>
          </p:txBody>
        </p:sp>
        <p:sp>
          <p:nvSpPr>
            <p:cNvPr id="54" name="Rectangle 55"/>
            <p:cNvSpPr>
              <a:spLocks noChangeArrowheads="1"/>
            </p:cNvSpPr>
            <p:nvPr/>
          </p:nvSpPr>
          <p:spPr bwMode="auto">
            <a:xfrm>
              <a:off x="2574925" y="2163763"/>
              <a:ext cx="391133" cy="400752"/>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sz="2000">
                  <a:solidFill>
                    <a:srgbClr val="000000"/>
                  </a:solidFill>
                  <a:latin typeface=" Calibri"/>
                  <a:cs typeface=" Calibri"/>
                </a:rPr>
                <a:t> k</a:t>
              </a:r>
            </a:p>
          </p:txBody>
        </p:sp>
        <p:sp>
          <p:nvSpPr>
            <p:cNvPr id="55" name="Rectangle 56"/>
            <p:cNvSpPr>
              <a:spLocks noChangeArrowheads="1"/>
            </p:cNvSpPr>
            <p:nvPr/>
          </p:nvSpPr>
          <p:spPr bwMode="auto">
            <a:xfrm>
              <a:off x="5470525" y="1554163"/>
              <a:ext cx="399849" cy="400752"/>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sz="2000">
                  <a:solidFill>
                    <a:srgbClr val="000000"/>
                  </a:solidFill>
                  <a:latin typeface=" Calibri"/>
                  <a:cs typeface=" Calibri"/>
                </a:rPr>
                <a:t> b</a:t>
              </a:r>
            </a:p>
          </p:txBody>
        </p:sp>
        <p:sp>
          <p:nvSpPr>
            <p:cNvPr id="56" name="Rectangle 57"/>
            <p:cNvSpPr>
              <a:spLocks noChangeArrowheads="1"/>
            </p:cNvSpPr>
            <p:nvPr/>
          </p:nvSpPr>
          <p:spPr bwMode="auto">
            <a:xfrm>
              <a:off x="7615238" y="6049963"/>
              <a:ext cx="596317" cy="400752"/>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sz="2000">
                  <a:solidFill>
                    <a:srgbClr val="000000"/>
                  </a:solidFill>
                  <a:latin typeface=" Calibri"/>
                  <a:cs typeface=" Calibri"/>
                </a:rPr>
                <a:t>HIT</a:t>
              </a:r>
            </a:p>
          </p:txBody>
        </p:sp>
        <p:sp>
          <p:nvSpPr>
            <p:cNvPr id="57" name="Line 58"/>
            <p:cNvSpPr>
              <a:spLocks noChangeShapeType="1"/>
            </p:cNvSpPr>
            <p:nvPr/>
          </p:nvSpPr>
          <p:spPr bwMode="auto">
            <a:xfrm flipH="1">
              <a:off x="990600" y="4495800"/>
              <a:ext cx="3124200" cy="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 Calibri"/>
                <a:cs typeface=" Calibri"/>
              </a:endParaRPr>
            </a:p>
          </p:txBody>
        </p:sp>
        <p:sp>
          <p:nvSpPr>
            <p:cNvPr id="58" name="Line 59"/>
            <p:cNvSpPr>
              <a:spLocks noChangeShapeType="1"/>
            </p:cNvSpPr>
            <p:nvPr/>
          </p:nvSpPr>
          <p:spPr bwMode="auto">
            <a:xfrm>
              <a:off x="4114800" y="4495800"/>
              <a:ext cx="0" cy="4572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 Calibri"/>
                <a:cs typeface=" Calibri"/>
              </a:endParaRPr>
            </a:p>
          </p:txBody>
        </p:sp>
        <p:sp>
          <p:nvSpPr>
            <p:cNvPr id="59" name="Rectangle 60" descr="Large confetti"/>
            <p:cNvSpPr>
              <a:spLocks noChangeArrowheads="1"/>
            </p:cNvSpPr>
            <p:nvPr/>
          </p:nvSpPr>
          <p:spPr bwMode="auto">
            <a:xfrm>
              <a:off x="4273550" y="3435350"/>
              <a:ext cx="2349500" cy="292100"/>
            </a:xfrm>
            <a:prstGeom prst="rect">
              <a:avLst/>
            </a:prstGeom>
            <a:pattFill prst="lgConfetti">
              <a:fgClr>
                <a:schemeClr val="hlink"/>
              </a:fgClr>
              <a:bgClr>
                <a:srgbClr val="FFFFFF"/>
              </a:bgClr>
            </a:pattFill>
            <a:ln w="12700">
              <a:solidFill>
                <a:schemeClr val="tx1"/>
              </a:solidFill>
              <a:miter lim="800000"/>
              <a:headEnd/>
              <a:tailEnd/>
            </a:ln>
            <a:effectLst/>
          </p:spPr>
          <p:txBody>
            <a:bodyPr wrap="none" anchor="ctr">
              <a:prstTxWarp prst="textNoShape">
                <a:avLst/>
              </a:prstTxWarp>
            </a:bodyPr>
            <a:lstStyle/>
            <a:p>
              <a:endParaRPr lang="en-US">
                <a:solidFill>
                  <a:srgbClr val="FC0128"/>
                </a:solidFill>
                <a:latin typeface=" Calibri"/>
                <a:cs typeface=" Calibri"/>
              </a:endParaRPr>
            </a:p>
          </p:txBody>
        </p:sp>
        <p:sp>
          <p:nvSpPr>
            <p:cNvPr id="60" name="Rectangle 61"/>
            <p:cNvSpPr>
              <a:spLocks noChangeArrowheads="1"/>
            </p:cNvSpPr>
            <p:nvPr/>
          </p:nvSpPr>
          <p:spPr bwMode="auto">
            <a:xfrm>
              <a:off x="4279900" y="2832100"/>
              <a:ext cx="2336800" cy="1193800"/>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solidFill>
                  <a:srgbClr val="FC0128"/>
                </a:solidFill>
                <a:latin typeface=" Calibri"/>
                <a:cs typeface=" Calibri"/>
              </a:endParaRPr>
            </a:p>
          </p:txBody>
        </p:sp>
        <p:sp>
          <p:nvSpPr>
            <p:cNvPr id="61" name="Line 62"/>
            <p:cNvSpPr>
              <a:spLocks noChangeShapeType="1"/>
            </p:cNvSpPr>
            <p:nvPr/>
          </p:nvSpPr>
          <p:spPr bwMode="auto">
            <a:xfrm>
              <a:off x="4267200" y="3124200"/>
              <a:ext cx="2362200" cy="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 Calibri"/>
                <a:cs typeface=" Calibri"/>
              </a:endParaRPr>
            </a:p>
          </p:txBody>
        </p:sp>
        <p:sp>
          <p:nvSpPr>
            <p:cNvPr id="62" name="Line 63"/>
            <p:cNvSpPr>
              <a:spLocks noChangeShapeType="1"/>
            </p:cNvSpPr>
            <p:nvPr/>
          </p:nvSpPr>
          <p:spPr bwMode="auto">
            <a:xfrm>
              <a:off x="4267200" y="3429000"/>
              <a:ext cx="2362200" cy="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 Calibri"/>
                <a:cs typeface=" Calibri"/>
              </a:endParaRPr>
            </a:p>
          </p:txBody>
        </p:sp>
        <p:sp>
          <p:nvSpPr>
            <p:cNvPr id="63" name="Line 64"/>
            <p:cNvSpPr>
              <a:spLocks noChangeShapeType="1"/>
            </p:cNvSpPr>
            <p:nvPr/>
          </p:nvSpPr>
          <p:spPr bwMode="auto">
            <a:xfrm>
              <a:off x="4267200" y="3733800"/>
              <a:ext cx="2362200" cy="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 Calibri"/>
                <a:cs typeface=" Calibri"/>
              </a:endParaRPr>
            </a:p>
          </p:txBody>
        </p:sp>
        <p:sp>
          <p:nvSpPr>
            <p:cNvPr id="64" name="Line 65"/>
            <p:cNvSpPr>
              <a:spLocks noChangeShapeType="1"/>
            </p:cNvSpPr>
            <p:nvPr/>
          </p:nvSpPr>
          <p:spPr bwMode="auto">
            <a:xfrm>
              <a:off x="5257800" y="2667000"/>
              <a:ext cx="0" cy="13716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 Calibri"/>
                <a:cs typeface=" Calibri"/>
              </a:endParaRPr>
            </a:p>
          </p:txBody>
        </p:sp>
        <p:sp>
          <p:nvSpPr>
            <p:cNvPr id="65" name="Rectangle 66"/>
            <p:cNvSpPr>
              <a:spLocks noChangeArrowheads="1"/>
            </p:cNvSpPr>
            <p:nvPr/>
          </p:nvSpPr>
          <p:spPr bwMode="auto">
            <a:xfrm>
              <a:off x="4708525" y="3351213"/>
              <a:ext cx="185948" cy="339196"/>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a:solidFill>
                    <a:srgbClr val="000000"/>
                  </a:solidFill>
                  <a:latin typeface=" Calibri"/>
                  <a:cs typeface=" Calibri"/>
                </a:rPr>
                <a:t> </a:t>
              </a:r>
            </a:p>
          </p:txBody>
        </p:sp>
        <p:sp>
          <p:nvSpPr>
            <p:cNvPr id="66" name="Line 67"/>
            <p:cNvSpPr>
              <a:spLocks noChangeShapeType="1"/>
            </p:cNvSpPr>
            <p:nvPr/>
          </p:nvSpPr>
          <p:spPr bwMode="auto">
            <a:xfrm>
              <a:off x="4572000" y="2667000"/>
              <a:ext cx="0" cy="13716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 Calibri"/>
                <a:cs typeface=" Calibri"/>
              </a:endParaRPr>
            </a:p>
          </p:txBody>
        </p:sp>
        <p:sp>
          <p:nvSpPr>
            <p:cNvPr id="67" name="Rectangle 68"/>
            <p:cNvSpPr>
              <a:spLocks noChangeArrowheads="1"/>
            </p:cNvSpPr>
            <p:nvPr/>
          </p:nvSpPr>
          <p:spPr bwMode="auto">
            <a:xfrm>
              <a:off x="4403725" y="2468563"/>
              <a:ext cx="737356" cy="400752"/>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sz="2000">
                  <a:solidFill>
                    <a:srgbClr val="000000"/>
                  </a:solidFill>
                  <a:latin typeface=" Calibri"/>
                  <a:cs typeface=" Calibri"/>
                </a:rPr>
                <a:t>  Tag</a:t>
              </a:r>
            </a:p>
          </p:txBody>
        </p:sp>
        <p:sp>
          <p:nvSpPr>
            <p:cNvPr id="68" name="Rectangle 69"/>
            <p:cNvSpPr>
              <a:spLocks noChangeArrowheads="1"/>
            </p:cNvSpPr>
            <p:nvPr/>
          </p:nvSpPr>
          <p:spPr bwMode="auto">
            <a:xfrm>
              <a:off x="5241925" y="2468563"/>
              <a:ext cx="1429879" cy="400752"/>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sz="2000">
                  <a:solidFill>
                    <a:srgbClr val="000000"/>
                  </a:solidFill>
                  <a:latin typeface=" Calibri"/>
                  <a:cs typeface=" Calibri"/>
                </a:rPr>
                <a:t>Data Block</a:t>
              </a:r>
            </a:p>
          </p:txBody>
        </p:sp>
        <p:sp>
          <p:nvSpPr>
            <p:cNvPr id="69" name="Oval 70"/>
            <p:cNvSpPr>
              <a:spLocks noChangeArrowheads="1"/>
            </p:cNvSpPr>
            <p:nvPr/>
          </p:nvSpPr>
          <p:spPr bwMode="auto">
            <a:xfrm>
              <a:off x="4389438" y="3548063"/>
              <a:ext cx="63500" cy="6350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a:solidFill>
                  <a:srgbClr val="FC0128"/>
                </a:solidFill>
                <a:latin typeface=" Calibri"/>
                <a:cs typeface=" Calibri"/>
              </a:endParaRPr>
            </a:p>
          </p:txBody>
        </p:sp>
        <p:sp>
          <p:nvSpPr>
            <p:cNvPr id="70" name="Oval 71"/>
            <p:cNvSpPr>
              <a:spLocks noChangeArrowheads="1"/>
            </p:cNvSpPr>
            <p:nvPr/>
          </p:nvSpPr>
          <p:spPr bwMode="auto">
            <a:xfrm>
              <a:off x="4911725" y="3548063"/>
              <a:ext cx="63500" cy="6350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a:solidFill>
                  <a:srgbClr val="FC0128"/>
                </a:solidFill>
                <a:latin typeface=" Calibri"/>
                <a:cs typeface=" Calibri"/>
              </a:endParaRPr>
            </a:p>
          </p:txBody>
        </p:sp>
        <p:sp>
          <p:nvSpPr>
            <p:cNvPr id="71" name="Oval 72"/>
            <p:cNvSpPr>
              <a:spLocks noChangeArrowheads="1"/>
            </p:cNvSpPr>
            <p:nvPr/>
          </p:nvSpPr>
          <p:spPr bwMode="auto">
            <a:xfrm>
              <a:off x="5905500" y="3548063"/>
              <a:ext cx="63500" cy="6350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endParaRPr lang="en-US">
                <a:solidFill>
                  <a:srgbClr val="FC0128"/>
                </a:solidFill>
                <a:latin typeface=" Calibri"/>
                <a:cs typeface=" Calibri"/>
              </a:endParaRPr>
            </a:p>
          </p:txBody>
        </p:sp>
        <p:sp>
          <p:nvSpPr>
            <p:cNvPr id="72" name="Rectangle 73"/>
            <p:cNvSpPr>
              <a:spLocks noChangeArrowheads="1"/>
            </p:cNvSpPr>
            <p:nvPr/>
          </p:nvSpPr>
          <p:spPr bwMode="auto">
            <a:xfrm>
              <a:off x="4098925" y="2468563"/>
              <a:ext cx="506549" cy="400752"/>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sz="2000">
                  <a:solidFill>
                    <a:srgbClr val="000000"/>
                  </a:solidFill>
                  <a:latin typeface=" Calibri"/>
                  <a:cs typeface=" Calibri"/>
                </a:rPr>
                <a:t>  V</a:t>
              </a:r>
            </a:p>
          </p:txBody>
        </p:sp>
        <p:sp>
          <p:nvSpPr>
            <p:cNvPr id="73" name="Line 74"/>
            <p:cNvSpPr>
              <a:spLocks noChangeShapeType="1"/>
            </p:cNvSpPr>
            <p:nvPr/>
          </p:nvSpPr>
          <p:spPr bwMode="auto">
            <a:xfrm>
              <a:off x="4419600" y="3581400"/>
              <a:ext cx="0" cy="6858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 Calibri"/>
                <a:cs typeface=" Calibri"/>
              </a:endParaRPr>
            </a:p>
          </p:txBody>
        </p:sp>
        <p:sp>
          <p:nvSpPr>
            <p:cNvPr id="74" name="Line 75"/>
            <p:cNvSpPr>
              <a:spLocks noChangeShapeType="1"/>
            </p:cNvSpPr>
            <p:nvPr/>
          </p:nvSpPr>
          <p:spPr bwMode="auto">
            <a:xfrm>
              <a:off x="4953000" y="3581400"/>
              <a:ext cx="0" cy="6858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 Calibri"/>
                <a:cs typeface=" Calibri"/>
              </a:endParaRPr>
            </a:p>
          </p:txBody>
        </p:sp>
        <p:sp>
          <p:nvSpPr>
            <p:cNvPr id="75" name="Line 76"/>
            <p:cNvSpPr>
              <a:spLocks noChangeShapeType="1"/>
            </p:cNvSpPr>
            <p:nvPr/>
          </p:nvSpPr>
          <p:spPr bwMode="auto">
            <a:xfrm>
              <a:off x="3276600" y="3581400"/>
              <a:ext cx="0" cy="18288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 Calibri"/>
                <a:cs typeface=" Calibri"/>
              </a:endParaRPr>
            </a:p>
          </p:txBody>
        </p:sp>
        <p:sp>
          <p:nvSpPr>
            <p:cNvPr id="76" name="Line 77"/>
            <p:cNvSpPr>
              <a:spLocks noChangeShapeType="1"/>
            </p:cNvSpPr>
            <p:nvPr/>
          </p:nvSpPr>
          <p:spPr bwMode="auto">
            <a:xfrm>
              <a:off x="5943600" y="3581400"/>
              <a:ext cx="0" cy="18288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 Calibri"/>
                <a:cs typeface=" Calibri"/>
              </a:endParaRPr>
            </a:p>
          </p:txBody>
        </p:sp>
        <p:sp>
          <p:nvSpPr>
            <p:cNvPr id="77" name="Line 78"/>
            <p:cNvSpPr>
              <a:spLocks noChangeShapeType="1"/>
            </p:cNvSpPr>
            <p:nvPr/>
          </p:nvSpPr>
          <p:spPr bwMode="auto">
            <a:xfrm flipH="1">
              <a:off x="3124200" y="5943600"/>
              <a:ext cx="3200400" cy="0"/>
            </a:xfrm>
            <a:prstGeom prst="line">
              <a:avLst/>
            </a:prstGeom>
            <a:noFill/>
            <a:ln w="508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 Calibri"/>
                <a:cs typeface=" Calibri"/>
              </a:endParaRPr>
            </a:p>
          </p:txBody>
        </p:sp>
        <p:sp>
          <p:nvSpPr>
            <p:cNvPr id="78" name="AutoShape 79"/>
            <p:cNvSpPr>
              <a:spLocks noChangeArrowheads="1"/>
            </p:cNvSpPr>
            <p:nvPr/>
          </p:nvSpPr>
          <p:spPr bwMode="auto">
            <a:xfrm rot="5400000" flipV="1">
              <a:off x="6261101" y="4967287"/>
              <a:ext cx="1117600" cy="276225"/>
            </a:xfrm>
            <a:custGeom>
              <a:avLst/>
              <a:gdLst>
                <a:gd name="G0" fmla="+- 5399 0 0"/>
                <a:gd name="G1" fmla="+- 21600 0 5399"/>
                <a:gd name="G2" fmla="*/ 5399 1 2"/>
                <a:gd name="G3" fmla="+- 21600 0 G2"/>
                <a:gd name="G4" fmla="+/ 5399 21600 2"/>
                <a:gd name="G5" fmla="+/ G1 0 2"/>
                <a:gd name="G6" fmla="*/ 21600 21600 5399"/>
                <a:gd name="G7" fmla="*/ G6 1 2"/>
                <a:gd name="G8" fmla="+- 21600 0 G7"/>
                <a:gd name="G9" fmla="*/ 21600 1 2"/>
                <a:gd name="G10" fmla="+- 5399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399" y="21600"/>
                  </a:lnTo>
                  <a:lnTo>
                    <a:pt x="16201" y="21600"/>
                  </a:lnTo>
                  <a:lnTo>
                    <a:pt x="21600" y="0"/>
                  </a:lnTo>
                  <a:close/>
                </a:path>
              </a:pathLst>
            </a:custGeom>
            <a:solidFill>
              <a:schemeClr val="bg1"/>
            </a:solidFill>
            <a:ln w="25400">
              <a:solidFill>
                <a:schemeClr val="tx1"/>
              </a:solidFill>
              <a:miter lim="800000"/>
              <a:headEnd/>
              <a:tailEnd/>
            </a:ln>
            <a:effectLst/>
          </p:spPr>
          <p:txBody>
            <a:bodyPr wrap="none" anchor="ctr">
              <a:prstTxWarp prst="textNoShape">
                <a:avLst/>
              </a:prstTxWarp>
            </a:bodyPr>
            <a:lstStyle/>
            <a:p>
              <a:endParaRPr lang="en-US">
                <a:solidFill>
                  <a:srgbClr val="FC0128"/>
                </a:solidFill>
                <a:latin typeface=" Calibri"/>
                <a:cs typeface=" Calibri"/>
              </a:endParaRPr>
            </a:p>
          </p:txBody>
        </p:sp>
        <p:sp>
          <p:nvSpPr>
            <p:cNvPr id="79" name="Line 80"/>
            <p:cNvSpPr>
              <a:spLocks noChangeShapeType="1"/>
            </p:cNvSpPr>
            <p:nvPr/>
          </p:nvSpPr>
          <p:spPr bwMode="auto">
            <a:xfrm>
              <a:off x="6858000" y="1524000"/>
              <a:ext cx="0" cy="3200400"/>
            </a:xfrm>
            <a:prstGeom prst="line">
              <a:avLst/>
            </a:prstGeom>
            <a:noFill/>
            <a:ln w="25400">
              <a:solidFill>
                <a:schemeClr val="tx1"/>
              </a:solidFill>
              <a:round/>
              <a:headEnd type="none" w="sm" len="sm"/>
              <a:tailEnd type="stealth" w="med" len="med"/>
            </a:ln>
            <a:effectLst/>
          </p:spPr>
          <p:txBody>
            <a:bodyPr wrap="none" anchor="ctr">
              <a:prstTxWarp prst="textNoShape">
                <a:avLst/>
              </a:prstTxWarp>
            </a:bodyPr>
            <a:lstStyle/>
            <a:p>
              <a:endParaRPr lang="en-US">
                <a:solidFill>
                  <a:srgbClr val="FC0128"/>
                </a:solidFill>
                <a:latin typeface=" Calibri"/>
                <a:cs typeface=" Calibri"/>
              </a:endParaRPr>
            </a:p>
          </p:txBody>
        </p:sp>
        <p:sp>
          <p:nvSpPr>
            <p:cNvPr id="80" name="Rectangle 81"/>
            <p:cNvSpPr>
              <a:spLocks noChangeArrowheads="1"/>
            </p:cNvSpPr>
            <p:nvPr/>
          </p:nvSpPr>
          <p:spPr bwMode="auto">
            <a:xfrm>
              <a:off x="7299325" y="4678363"/>
              <a:ext cx="998470" cy="1016305"/>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sz="2000">
                  <a:solidFill>
                    <a:srgbClr val="000000"/>
                  </a:solidFill>
                  <a:latin typeface=" Calibri"/>
                  <a:cs typeface=" Calibri"/>
                </a:rPr>
                <a:t>Data</a:t>
              </a:r>
            </a:p>
            <a:p>
              <a:pPr>
                <a:spcBef>
                  <a:spcPct val="0"/>
                </a:spcBef>
              </a:pPr>
              <a:r>
                <a:rPr lang="en-US" sz="2000">
                  <a:solidFill>
                    <a:srgbClr val="000000"/>
                  </a:solidFill>
                  <a:latin typeface=" Calibri"/>
                  <a:cs typeface=" Calibri"/>
                </a:rPr>
                <a:t>Word</a:t>
              </a:r>
            </a:p>
            <a:p>
              <a:pPr>
                <a:spcBef>
                  <a:spcPct val="0"/>
                </a:spcBef>
              </a:pPr>
              <a:r>
                <a:rPr lang="en-US" sz="2000">
                  <a:solidFill>
                    <a:srgbClr val="000000"/>
                  </a:solidFill>
                  <a:latin typeface=" Calibri"/>
                  <a:cs typeface=" Calibri"/>
                </a:rPr>
                <a:t>or Byte</a:t>
              </a:r>
            </a:p>
          </p:txBody>
        </p:sp>
        <p:sp>
          <p:nvSpPr>
            <p:cNvPr id="81" name="Line 82"/>
            <p:cNvSpPr>
              <a:spLocks noChangeShapeType="1"/>
            </p:cNvSpPr>
            <p:nvPr/>
          </p:nvSpPr>
          <p:spPr bwMode="auto">
            <a:xfrm>
              <a:off x="1752600" y="4572000"/>
              <a:ext cx="0" cy="3048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 Calibri"/>
                <a:cs typeface=" Calibri"/>
              </a:endParaRPr>
            </a:p>
          </p:txBody>
        </p:sp>
        <p:sp>
          <p:nvSpPr>
            <p:cNvPr id="82" name="Line 83"/>
            <p:cNvSpPr>
              <a:spLocks noChangeShapeType="1"/>
            </p:cNvSpPr>
            <p:nvPr/>
          </p:nvSpPr>
          <p:spPr bwMode="auto">
            <a:xfrm>
              <a:off x="2286000" y="4572000"/>
              <a:ext cx="0" cy="152400"/>
            </a:xfrm>
            <a:prstGeom prst="line">
              <a:avLst/>
            </a:prstGeom>
            <a:noFill/>
            <a:ln w="25400">
              <a:solidFill>
                <a:schemeClr val="tx1"/>
              </a:solidFill>
              <a:round/>
              <a:headEnd type="none" w="sm" len="sm"/>
              <a:tailEnd type="stealth" w="med" len="med"/>
            </a:ln>
            <a:effectLst/>
          </p:spPr>
          <p:txBody>
            <a:bodyPr wrap="none" anchor="ctr">
              <a:prstTxWarp prst="textNoShape">
                <a:avLst/>
              </a:prstTxWarp>
            </a:bodyPr>
            <a:lstStyle/>
            <a:p>
              <a:endParaRPr lang="en-US">
                <a:solidFill>
                  <a:srgbClr val="FC0128"/>
                </a:solidFill>
                <a:latin typeface=" Calibri"/>
                <a:cs typeface=" Calibri"/>
              </a:endParaRPr>
            </a:p>
          </p:txBody>
        </p:sp>
        <p:sp>
          <p:nvSpPr>
            <p:cNvPr id="83" name="Line 84"/>
            <p:cNvSpPr>
              <a:spLocks noChangeShapeType="1"/>
            </p:cNvSpPr>
            <p:nvPr/>
          </p:nvSpPr>
          <p:spPr bwMode="auto">
            <a:xfrm>
              <a:off x="4419600" y="4191000"/>
              <a:ext cx="0" cy="6858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 Calibri"/>
                <a:cs typeface=" Calibri"/>
              </a:endParaRPr>
            </a:p>
          </p:txBody>
        </p:sp>
        <p:sp>
          <p:nvSpPr>
            <p:cNvPr id="84" name="Line 85"/>
            <p:cNvSpPr>
              <a:spLocks noChangeShapeType="1"/>
            </p:cNvSpPr>
            <p:nvPr/>
          </p:nvSpPr>
          <p:spPr bwMode="auto">
            <a:xfrm>
              <a:off x="4953000" y="4267200"/>
              <a:ext cx="0" cy="457200"/>
            </a:xfrm>
            <a:prstGeom prst="line">
              <a:avLst/>
            </a:prstGeom>
            <a:noFill/>
            <a:ln w="25400">
              <a:solidFill>
                <a:schemeClr val="tx1"/>
              </a:solidFill>
              <a:round/>
              <a:headEnd type="none" w="sm" len="sm"/>
              <a:tailEnd type="stealth" w="med" len="med"/>
            </a:ln>
            <a:effectLst/>
          </p:spPr>
          <p:txBody>
            <a:bodyPr wrap="none" anchor="ctr">
              <a:prstTxWarp prst="textNoShape">
                <a:avLst/>
              </a:prstTxWarp>
            </a:bodyPr>
            <a:lstStyle/>
            <a:p>
              <a:endParaRPr lang="en-US">
                <a:solidFill>
                  <a:srgbClr val="FC0128"/>
                </a:solidFill>
                <a:latin typeface=" Calibri"/>
                <a:cs typeface=" Calibri"/>
              </a:endParaRPr>
            </a:p>
          </p:txBody>
        </p:sp>
        <p:grpSp>
          <p:nvGrpSpPr>
            <p:cNvPr id="85" name="Group 86"/>
            <p:cNvGrpSpPr>
              <a:grpSpLocks/>
            </p:cNvGrpSpPr>
            <p:nvPr/>
          </p:nvGrpSpPr>
          <p:grpSpPr bwMode="auto">
            <a:xfrm>
              <a:off x="3100388" y="5434013"/>
              <a:ext cx="279400" cy="215900"/>
              <a:chOff x="1953" y="3423"/>
              <a:chExt cx="176" cy="136"/>
            </a:xfrm>
          </p:grpSpPr>
          <p:sp>
            <p:nvSpPr>
              <p:cNvPr id="123" name="Line 87"/>
              <p:cNvSpPr>
                <a:spLocks noChangeShapeType="1"/>
              </p:cNvSpPr>
              <p:nvPr/>
            </p:nvSpPr>
            <p:spPr bwMode="auto">
              <a:xfrm flipH="1">
                <a:off x="2037" y="3426"/>
                <a:ext cx="92" cy="133"/>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 Calibri"/>
                  <a:cs typeface=" Calibri"/>
                </a:endParaRPr>
              </a:p>
            </p:txBody>
          </p:sp>
          <p:sp>
            <p:nvSpPr>
              <p:cNvPr id="124" name="Line 88"/>
              <p:cNvSpPr>
                <a:spLocks noChangeShapeType="1"/>
              </p:cNvSpPr>
              <p:nvPr/>
            </p:nvSpPr>
            <p:spPr bwMode="auto">
              <a:xfrm>
                <a:off x="1953" y="3426"/>
                <a:ext cx="92" cy="133"/>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 Calibri"/>
                  <a:cs typeface=" Calibri"/>
                </a:endParaRPr>
              </a:p>
            </p:txBody>
          </p:sp>
          <p:sp>
            <p:nvSpPr>
              <p:cNvPr id="125" name="Line 89"/>
              <p:cNvSpPr>
                <a:spLocks noChangeShapeType="1"/>
              </p:cNvSpPr>
              <p:nvPr/>
            </p:nvSpPr>
            <p:spPr bwMode="auto">
              <a:xfrm flipH="1">
                <a:off x="1958" y="3423"/>
                <a:ext cx="168" cy="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 Calibri"/>
                  <a:cs typeface=" Calibri"/>
                </a:endParaRPr>
              </a:p>
            </p:txBody>
          </p:sp>
        </p:grpSp>
        <p:sp>
          <p:nvSpPr>
            <p:cNvPr id="86" name="Line 90"/>
            <p:cNvSpPr>
              <a:spLocks noChangeShapeType="1"/>
            </p:cNvSpPr>
            <p:nvPr/>
          </p:nvSpPr>
          <p:spPr bwMode="auto">
            <a:xfrm flipH="1">
              <a:off x="2286000" y="5486400"/>
              <a:ext cx="152400" cy="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 Calibri"/>
                <a:cs typeface=" Calibri"/>
              </a:endParaRPr>
            </a:p>
          </p:txBody>
        </p:sp>
        <p:sp>
          <p:nvSpPr>
            <p:cNvPr id="87" name="Line 91"/>
            <p:cNvSpPr>
              <a:spLocks noChangeShapeType="1"/>
            </p:cNvSpPr>
            <p:nvPr/>
          </p:nvSpPr>
          <p:spPr bwMode="auto">
            <a:xfrm flipH="1">
              <a:off x="2895600" y="5562600"/>
              <a:ext cx="304800" cy="0"/>
            </a:xfrm>
            <a:prstGeom prst="line">
              <a:avLst/>
            </a:prstGeom>
            <a:noFill/>
            <a:ln w="25400">
              <a:solidFill>
                <a:schemeClr val="tx1"/>
              </a:solidFill>
              <a:round/>
              <a:headEnd type="stealth" w="med" len="med"/>
              <a:tailEnd type="none" w="sm" len="sm"/>
            </a:ln>
            <a:effectLst/>
          </p:spPr>
          <p:txBody>
            <a:bodyPr wrap="none" anchor="ctr">
              <a:prstTxWarp prst="textNoShape">
                <a:avLst/>
              </a:prstTxWarp>
            </a:bodyPr>
            <a:lstStyle/>
            <a:p>
              <a:endParaRPr lang="en-US">
                <a:solidFill>
                  <a:srgbClr val="FC0128"/>
                </a:solidFill>
                <a:latin typeface=" Calibri"/>
                <a:cs typeface=" Calibri"/>
              </a:endParaRPr>
            </a:p>
          </p:txBody>
        </p:sp>
        <p:sp>
          <p:nvSpPr>
            <p:cNvPr id="88" name="Line 92"/>
            <p:cNvSpPr>
              <a:spLocks noChangeShapeType="1"/>
            </p:cNvSpPr>
            <p:nvPr/>
          </p:nvSpPr>
          <p:spPr bwMode="auto">
            <a:xfrm>
              <a:off x="4953000" y="5181600"/>
              <a:ext cx="0" cy="3048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 Calibri"/>
                <a:cs typeface=" Calibri"/>
              </a:endParaRPr>
            </a:p>
          </p:txBody>
        </p:sp>
        <p:grpSp>
          <p:nvGrpSpPr>
            <p:cNvPr id="89" name="Group 93"/>
            <p:cNvGrpSpPr>
              <a:grpSpLocks/>
            </p:cNvGrpSpPr>
            <p:nvPr/>
          </p:nvGrpSpPr>
          <p:grpSpPr bwMode="auto">
            <a:xfrm>
              <a:off x="5103813" y="5416550"/>
              <a:ext cx="473075" cy="327025"/>
              <a:chOff x="3215" y="3412"/>
              <a:chExt cx="298" cy="206"/>
            </a:xfrm>
          </p:grpSpPr>
          <p:sp>
            <p:nvSpPr>
              <p:cNvPr id="118" name="Line 94"/>
              <p:cNvSpPr>
                <a:spLocks noChangeShapeType="1"/>
              </p:cNvSpPr>
              <p:nvPr/>
            </p:nvSpPr>
            <p:spPr bwMode="auto">
              <a:xfrm>
                <a:off x="3215" y="3413"/>
                <a:ext cx="204" cy="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 Calibri"/>
                  <a:cs typeface=" Calibri"/>
                </a:endParaRPr>
              </a:p>
            </p:txBody>
          </p:sp>
          <p:sp>
            <p:nvSpPr>
              <p:cNvPr id="119" name="Line 95"/>
              <p:cNvSpPr>
                <a:spLocks noChangeShapeType="1"/>
              </p:cNvSpPr>
              <p:nvPr/>
            </p:nvSpPr>
            <p:spPr bwMode="auto">
              <a:xfrm>
                <a:off x="3215" y="3615"/>
                <a:ext cx="204" cy="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 Calibri"/>
                  <a:cs typeface=" Calibri"/>
                </a:endParaRPr>
              </a:p>
            </p:txBody>
          </p:sp>
          <p:sp>
            <p:nvSpPr>
              <p:cNvPr id="120" name="Line 96"/>
              <p:cNvSpPr>
                <a:spLocks noChangeShapeType="1"/>
              </p:cNvSpPr>
              <p:nvPr/>
            </p:nvSpPr>
            <p:spPr bwMode="auto">
              <a:xfrm>
                <a:off x="3217" y="3412"/>
                <a:ext cx="0" cy="202"/>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 Calibri"/>
                  <a:cs typeface=" Calibri"/>
                </a:endParaRPr>
              </a:p>
            </p:txBody>
          </p:sp>
          <p:sp>
            <p:nvSpPr>
              <p:cNvPr id="121" name="Arc 97"/>
              <p:cNvSpPr>
                <a:spLocks/>
              </p:cNvSpPr>
              <p:nvPr/>
            </p:nvSpPr>
            <p:spPr bwMode="auto">
              <a:xfrm>
                <a:off x="3418" y="3413"/>
                <a:ext cx="94" cy="106"/>
              </a:xfrm>
              <a:custGeom>
                <a:avLst/>
                <a:gdLst>
                  <a:gd name="G0" fmla="+- 0 0 0"/>
                  <a:gd name="G1" fmla="+- 21600 0 0"/>
                  <a:gd name="G2" fmla="+- 21600 0 0"/>
                  <a:gd name="T0" fmla="*/ 0 w 21599"/>
                  <a:gd name="T1" fmla="*/ 0 h 21600"/>
                  <a:gd name="T2" fmla="*/ 21599 w 21599"/>
                  <a:gd name="T3" fmla="*/ 21395 h 21600"/>
                  <a:gd name="T4" fmla="*/ 0 w 21599"/>
                  <a:gd name="T5" fmla="*/ 21600 h 21600"/>
                </a:gdLst>
                <a:ahLst/>
                <a:cxnLst>
                  <a:cxn ang="0">
                    <a:pos x="T0" y="T1"/>
                  </a:cxn>
                  <a:cxn ang="0">
                    <a:pos x="T2" y="T3"/>
                  </a:cxn>
                  <a:cxn ang="0">
                    <a:pos x="T4" y="T5"/>
                  </a:cxn>
                </a:cxnLst>
                <a:rect l="0" t="0" r="r" b="b"/>
                <a:pathLst>
                  <a:path w="21599" h="21600" fill="none" extrusionOk="0">
                    <a:moveTo>
                      <a:pt x="0" y="-1"/>
                    </a:moveTo>
                    <a:cubicBezTo>
                      <a:pt x="11849" y="-1"/>
                      <a:pt x="21486" y="9546"/>
                      <a:pt x="21599" y="21394"/>
                    </a:cubicBezTo>
                  </a:path>
                  <a:path w="21599" h="21600" stroke="0" extrusionOk="0">
                    <a:moveTo>
                      <a:pt x="0" y="-1"/>
                    </a:moveTo>
                    <a:cubicBezTo>
                      <a:pt x="11849" y="-1"/>
                      <a:pt x="21486" y="9546"/>
                      <a:pt x="21599" y="21394"/>
                    </a:cubicBezTo>
                    <a:lnTo>
                      <a:pt x="0" y="21600"/>
                    </a:lnTo>
                    <a:close/>
                  </a:path>
                </a:pathLst>
              </a:custGeom>
              <a:noFill/>
              <a:ln w="25400" cap="rnd">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 Calibri"/>
                  <a:cs typeface=" Calibri"/>
                </a:endParaRPr>
              </a:p>
            </p:txBody>
          </p:sp>
          <p:sp>
            <p:nvSpPr>
              <p:cNvPr id="122" name="Arc 98"/>
              <p:cNvSpPr>
                <a:spLocks/>
              </p:cNvSpPr>
              <p:nvPr/>
            </p:nvSpPr>
            <p:spPr bwMode="auto">
              <a:xfrm>
                <a:off x="3419" y="3511"/>
                <a:ext cx="94" cy="107"/>
              </a:xfrm>
              <a:custGeom>
                <a:avLst/>
                <a:gdLst>
                  <a:gd name="G0" fmla="+- 0 0 0"/>
                  <a:gd name="G1" fmla="+- 205 0 0"/>
                  <a:gd name="G2" fmla="+- 21600 0 0"/>
                  <a:gd name="T0" fmla="*/ 21599 w 21600"/>
                  <a:gd name="T1" fmla="*/ 0 h 21805"/>
                  <a:gd name="T2" fmla="*/ 0 w 21600"/>
                  <a:gd name="T3" fmla="*/ 21805 h 21805"/>
                  <a:gd name="T4" fmla="*/ 0 w 21600"/>
                  <a:gd name="T5" fmla="*/ 205 h 21805"/>
                </a:gdLst>
                <a:ahLst/>
                <a:cxnLst>
                  <a:cxn ang="0">
                    <a:pos x="T0" y="T1"/>
                  </a:cxn>
                  <a:cxn ang="0">
                    <a:pos x="T2" y="T3"/>
                  </a:cxn>
                  <a:cxn ang="0">
                    <a:pos x="T4" y="T5"/>
                  </a:cxn>
                </a:cxnLst>
                <a:rect l="0" t="0" r="r" b="b"/>
                <a:pathLst>
                  <a:path w="21600" h="21805" fill="none" extrusionOk="0">
                    <a:moveTo>
                      <a:pt x="21599" y="-1"/>
                    </a:moveTo>
                    <a:cubicBezTo>
                      <a:pt x="21599" y="68"/>
                      <a:pt x="21600" y="136"/>
                      <a:pt x="21600" y="205"/>
                    </a:cubicBezTo>
                    <a:cubicBezTo>
                      <a:pt x="21600" y="12134"/>
                      <a:pt x="11929" y="21805"/>
                      <a:pt x="-1" y="21805"/>
                    </a:cubicBezTo>
                  </a:path>
                  <a:path w="21600" h="21805" stroke="0" extrusionOk="0">
                    <a:moveTo>
                      <a:pt x="21599" y="-1"/>
                    </a:moveTo>
                    <a:cubicBezTo>
                      <a:pt x="21599" y="68"/>
                      <a:pt x="21600" y="136"/>
                      <a:pt x="21600" y="205"/>
                    </a:cubicBezTo>
                    <a:cubicBezTo>
                      <a:pt x="21600" y="12134"/>
                      <a:pt x="11929" y="21805"/>
                      <a:pt x="-1" y="21805"/>
                    </a:cubicBezTo>
                    <a:lnTo>
                      <a:pt x="0" y="205"/>
                    </a:lnTo>
                    <a:close/>
                  </a:path>
                </a:pathLst>
              </a:custGeom>
              <a:noFill/>
              <a:ln w="25400" cap="rnd">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 Calibri"/>
                  <a:cs typeface=" Calibri"/>
                </a:endParaRPr>
              </a:p>
            </p:txBody>
          </p:sp>
        </p:grpSp>
        <p:sp>
          <p:nvSpPr>
            <p:cNvPr id="90" name="Oval 99"/>
            <p:cNvSpPr>
              <a:spLocks noChangeArrowheads="1"/>
            </p:cNvSpPr>
            <p:nvPr/>
          </p:nvSpPr>
          <p:spPr bwMode="auto">
            <a:xfrm>
              <a:off x="4687888" y="4737100"/>
              <a:ext cx="508000" cy="508000"/>
            </a:xfrm>
            <a:prstGeom prst="ellipse">
              <a:avLst/>
            </a:prstGeom>
            <a:solidFill>
              <a:schemeClr val="bg1"/>
            </a:solidFill>
            <a:ln w="25400">
              <a:solidFill>
                <a:schemeClr val="tx1"/>
              </a:solidFill>
              <a:round/>
              <a:headEnd/>
              <a:tailEnd/>
            </a:ln>
            <a:effectLst/>
          </p:spPr>
          <p:txBody>
            <a:bodyPr wrap="none" anchor="ctr">
              <a:prstTxWarp prst="textNoShape">
                <a:avLst/>
              </a:prstTxWarp>
            </a:bodyPr>
            <a:lstStyle/>
            <a:p>
              <a:endParaRPr lang="en-US">
                <a:solidFill>
                  <a:srgbClr val="FC0128"/>
                </a:solidFill>
                <a:latin typeface=" Calibri"/>
                <a:cs typeface=" Calibri"/>
              </a:endParaRPr>
            </a:p>
          </p:txBody>
        </p:sp>
        <p:sp>
          <p:nvSpPr>
            <p:cNvPr id="91" name="Rectangle 100"/>
            <p:cNvSpPr>
              <a:spLocks noChangeArrowheads="1"/>
            </p:cNvSpPr>
            <p:nvPr/>
          </p:nvSpPr>
          <p:spPr bwMode="auto">
            <a:xfrm>
              <a:off x="4721225" y="4792663"/>
              <a:ext cx="406987" cy="400752"/>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sz="2000">
                  <a:solidFill>
                    <a:srgbClr val="000000"/>
                  </a:solidFill>
                  <a:latin typeface=" Calibri"/>
                  <a:cs typeface=" Calibri"/>
                </a:rPr>
                <a:t> =</a:t>
              </a:r>
            </a:p>
          </p:txBody>
        </p:sp>
        <p:sp>
          <p:nvSpPr>
            <p:cNvPr id="92" name="Line 101"/>
            <p:cNvSpPr>
              <a:spLocks noChangeShapeType="1"/>
            </p:cNvSpPr>
            <p:nvPr/>
          </p:nvSpPr>
          <p:spPr bwMode="auto">
            <a:xfrm>
              <a:off x="5919788" y="5638800"/>
              <a:ext cx="0" cy="304800"/>
            </a:xfrm>
            <a:prstGeom prst="line">
              <a:avLst/>
            </a:prstGeom>
            <a:noFill/>
            <a:ln w="25400">
              <a:solidFill>
                <a:schemeClr val="tx1"/>
              </a:solidFill>
              <a:round/>
              <a:headEnd type="none" w="sm" len="sm"/>
              <a:tailEnd type="stealth" w="med" len="med"/>
            </a:ln>
            <a:effectLst/>
          </p:spPr>
          <p:txBody>
            <a:bodyPr wrap="none" anchor="ctr">
              <a:prstTxWarp prst="textNoShape">
                <a:avLst/>
              </a:prstTxWarp>
            </a:bodyPr>
            <a:lstStyle/>
            <a:p>
              <a:endParaRPr lang="en-US">
                <a:solidFill>
                  <a:srgbClr val="FC0128"/>
                </a:solidFill>
                <a:latin typeface=" Calibri"/>
                <a:cs typeface=" Calibri"/>
              </a:endParaRPr>
            </a:p>
          </p:txBody>
        </p:sp>
        <p:sp>
          <p:nvSpPr>
            <p:cNvPr id="93" name="Line 102"/>
            <p:cNvSpPr>
              <a:spLocks noChangeShapeType="1"/>
            </p:cNvSpPr>
            <p:nvPr/>
          </p:nvSpPr>
          <p:spPr bwMode="auto">
            <a:xfrm flipH="1">
              <a:off x="4419600" y="5638800"/>
              <a:ext cx="685800" cy="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 Calibri"/>
                <a:cs typeface=" Calibri"/>
              </a:endParaRPr>
            </a:p>
          </p:txBody>
        </p:sp>
        <p:sp>
          <p:nvSpPr>
            <p:cNvPr id="94" name="Line 103"/>
            <p:cNvSpPr>
              <a:spLocks noChangeShapeType="1"/>
            </p:cNvSpPr>
            <p:nvPr/>
          </p:nvSpPr>
          <p:spPr bwMode="auto">
            <a:xfrm flipH="1">
              <a:off x="4114800" y="4953000"/>
              <a:ext cx="533400" cy="0"/>
            </a:xfrm>
            <a:prstGeom prst="line">
              <a:avLst/>
            </a:prstGeom>
            <a:noFill/>
            <a:ln w="25400">
              <a:solidFill>
                <a:schemeClr val="tx1"/>
              </a:solidFill>
              <a:round/>
              <a:headEnd type="stealth" w="med" len="med"/>
              <a:tailEnd type="none" w="sm" len="sm"/>
            </a:ln>
            <a:effectLst/>
          </p:spPr>
          <p:txBody>
            <a:bodyPr wrap="none" anchor="ctr">
              <a:prstTxWarp prst="textNoShape">
                <a:avLst/>
              </a:prstTxWarp>
            </a:bodyPr>
            <a:lstStyle/>
            <a:p>
              <a:endParaRPr lang="en-US">
                <a:solidFill>
                  <a:srgbClr val="FC0128"/>
                </a:solidFill>
                <a:latin typeface=" Calibri"/>
                <a:cs typeface=" Calibri"/>
              </a:endParaRPr>
            </a:p>
          </p:txBody>
        </p:sp>
        <p:sp>
          <p:nvSpPr>
            <p:cNvPr id="95" name="Line 104"/>
            <p:cNvSpPr>
              <a:spLocks noChangeShapeType="1"/>
            </p:cNvSpPr>
            <p:nvPr/>
          </p:nvSpPr>
          <p:spPr bwMode="auto">
            <a:xfrm>
              <a:off x="4419600" y="5029200"/>
              <a:ext cx="0" cy="6096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 Calibri"/>
                <a:cs typeface=" Calibri"/>
              </a:endParaRPr>
            </a:p>
          </p:txBody>
        </p:sp>
        <p:grpSp>
          <p:nvGrpSpPr>
            <p:cNvPr id="96" name="Group 105"/>
            <p:cNvGrpSpPr>
              <a:grpSpLocks/>
            </p:cNvGrpSpPr>
            <p:nvPr/>
          </p:nvGrpSpPr>
          <p:grpSpPr bwMode="auto">
            <a:xfrm>
              <a:off x="5767388" y="5434013"/>
              <a:ext cx="279400" cy="215900"/>
              <a:chOff x="3633" y="3423"/>
              <a:chExt cx="176" cy="136"/>
            </a:xfrm>
          </p:grpSpPr>
          <p:sp>
            <p:nvSpPr>
              <p:cNvPr id="115" name="Line 106"/>
              <p:cNvSpPr>
                <a:spLocks noChangeShapeType="1"/>
              </p:cNvSpPr>
              <p:nvPr/>
            </p:nvSpPr>
            <p:spPr bwMode="auto">
              <a:xfrm flipH="1">
                <a:off x="3717" y="3426"/>
                <a:ext cx="92" cy="133"/>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 Calibri"/>
                  <a:cs typeface=" Calibri"/>
                </a:endParaRPr>
              </a:p>
            </p:txBody>
          </p:sp>
          <p:sp>
            <p:nvSpPr>
              <p:cNvPr id="116" name="Line 107"/>
              <p:cNvSpPr>
                <a:spLocks noChangeShapeType="1"/>
              </p:cNvSpPr>
              <p:nvPr/>
            </p:nvSpPr>
            <p:spPr bwMode="auto">
              <a:xfrm>
                <a:off x="3633" y="3426"/>
                <a:ext cx="92" cy="133"/>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 Calibri"/>
                  <a:cs typeface=" Calibri"/>
                </a:endParaRPr>
              </a:p>
            </p:txBody>
          </p:sp>
          <p:sp>
            <p:nvSpPr>
              <p:cNvPr id="117" name="Line 108"/>
              <p:cNvSpPr>
                <a:spLocks noChangeShapeType="1"/>
              </p:cNvSpPr>
              <p:nvPr/>
            </p:nvSpPr>
            <p:spPr bwMode="auto">
              <a:xfrm flipH="1">
                <a:off x="3638" y="3423"/>
                <a:ext cx="168" cy="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 Calibri"/>
                  <a:cs typeface=" Calibri"/>
                </a:endParaRPr>
              </a:p>
            </p:txBody>
          </p:sp>
        </p:grpSp>
        <p:sp>
          <p:nvSpPr>
            <p:cNvPr id="97" name="Line 109"/>
            <p:cNvSpPr>
              <a:spLocks noChangeShapeType="1"/>
            </p:cNvSpPr>
            <p:nvPr/>
          </p:nvSpPr>
          <p:spPr bwMode="auto">
            <a:xfrm flipH="1">
              <a:off x="4953000" y="5486400"/>
              <a:ext cx="152400" cy="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 Calibri"/>
                <a:cs typeface=" Calibri"/>
              </a:endParaRPr>
            </a:p>
          </p:txBody>
        </p:sp>
        <p:sp>
          <p:nvSpPr>
            <p:cNvPr id="98" name="Line 110"/>
            <p:cNvSpPr>
              <a:spLocks noChangeShapeType="1"/>
            </p:cNvSpPr>
            <p:nvPr/>
          </p:nvSpPr>
          <p:spPr bwMode="auto">
            <a:xfrm flipH="1">
              <a:off x="5562600" y="5562600"/>
              <a:ext cx="304800" cy="0"/>
            </a:xfrm>
            <a:prstGeom prst="line">
              <a:avLst/>
            </a:prstGeom>
            <a:noFill/>
            <a:ln w="25400">
              <a:solidFill>
                <a:schemeClr val="tx1"/>
              </a:solidFill>
              <a:round/>
              <a:headEnd type="stealth" w="med" len="med"/>
              <a:tailEnd type="none" w="sm" len="sm"/>
            </a:ln>
            <a:effectLst/>
          </p:spPr>
          <p:txBody>
            <a:bodyPr wrap="none" anchor="ctr">
              <a:prstTxWarp prst="textNoShape">
                <a:avLst/>
              </a:prstTxWarp>
            </a:bodyPr>
            <a:lstStyle/>
            <a:p>
              <a:endParaRPr lang="en-US">
                <a:solidFill>
                  <a:srgbClr val="FC0128"/>
                </a:solidFill>
                <a:latin typeface=" Calibri"/>
                <a:cs typeface=" Calibri"/>
              </a:endParaRPr>
            </a:p>
          </p:txBody>
        </p:sp>
        <p:sp>
          <p:nvSpPr>
            <p:cNvPr id="99" name="Line 111"/>
            <p:cNvSpPr>
              <a:spLocks noChangeShapeType="1"/>
            </p:cNvSpPr>
            <p:nvPr/>
          </p:nvSpPr>
          <p:spPr bwMode="auto">
            <a:xfrm flipV="1">
              <a:off x="6324600" y="4724400"/>
              <a:ext cx="0" cy="1219200"/>
            </a:xfrm>
            <a:prstGeom prst="line">
              <a:avLst/>
            </a:prstGeom>
            <a:noFill/>
            <a:ln w="508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 Calibri"/>
                <a:cs typeface=" Calibri"/>
              </a:endParaRPr>
            </a:p>
          </p:txBody>
        </p:sp>
        <p:sp>
          <p:nvSpPr>
            <p:cNvPr id="100" name="Line 112"/>
            <p:cNvSpPr>
              <a:spLocks noChangeShapeType="1"/>
            </p:cNvSpPr>
            <p:nvPr/>
          </p:nvSpPr>
          <p:spPr bwMode="auto">
            <a:xfrm>
              <a:off x="2971800" y="5562600"/>
              <a:ext cx="0" cy="7620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 Calibri"/>
                <a:cs typeface=" Calibri"/>
              </a:endParaRPr>
            </a:p>
          </p:txBody>
        </p:sp>
        <p:grpSp>
          <p:nvGrpSpPr>
            <p:cNvPr id="101" name="Group 113"/>
            <p:cNvGrpSpPr>
              <a:grpSpLocks/>
            </p:cNvGrpSpPr>
            <p:nvPr/>
          </p:nvGrpSpPr>
          <p:grpSpPr bwMode="auto">
            <a:xfrm>
              <a:off x="6535738" y="6027738"/>
              <a:ext cx="758825" cy="476250"/>
              <a:chOff x="4117" y="3797"/>
              <a:chExt cx="478" cy="300"/>
            </a:xfrm>
          </p:grpSpPr>
          <p:sp>
            <p:nvSpPr>
              <p:cNvPr id="111" name="Arc 114"/>
              <p:cNvSpPr>
                <a:spLocks/>
              </p:cNvSpPr>
              <p:nvPr/>
            </p:nvSpPr>
            <p:spPr bwMode="auto">
              <a:xfrm>
                <a:off x="4117" y="3797"/>
                <a:ext cx="70" cy="14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25400" cap="rnd">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 Calibri"/>
                  <a:cs typeface=" Calibri"/>
                </a:endParaRPr>
              </a:p>
            </p:txBody>
          </p:sp>
          <p:sp>
            <p:nvSpPr>
              <p:cNvPr id="112" name="Arc 115"/>
              <p:cNvSpPr>
                <a:spLocks/>
              </p:cNvSpPr>
              <p:nvPr/>
            </p:nvSpPr>
            <p:spPr bwMode="auto">
              <a:xfrm>
                <a:off x="4117" y="3797"/>
                <a:ext cx="478" cy="15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25400" cap="rnd">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 Calibri"/>
                  <a:cs typeface=" Calibri"/>
                </a:endParaRPr>
              </a:p>
            </p:txBody>
          </p:sp>
          <p:sp>
            <p:nvSpPr>
              <p:cNvPr id="113" name="Arc 116"/>
              <p:cNvSpPr>
                <a:spLocks/>
              </p:cNvSpPr>
              <p:nvPr/>
            </p:nvSpPr>
            <p:spPr bwMode="auto">
              <a:xfrm>
                <a:off x="4141" y="3940"/>
                <a:ext cx="453" cy="157"/>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close/>
                  </a:path>
                </a:pathLst>
              </a:custGeom>
              <a:noFill/>
              <a:ln w="25400" cap="rnd">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 Calibri"/>
                  <a:cs typeface=" Calibri"/>
                </a:endParaRPr>
              </a:p>
            </p:txBody>
          </p:sp>
          <p:sp>
            <p:nvSpPr>
              <p:cNvPr id="114" name="Arc 117"/>
              <p:cNvSpPr>
                <a:spLocks/>
              </p:cNvSpPr>
              <p:nvPr/>
            </p:nvSpPr>
            <p:spPr bwMode="auto">
              <a:xfrm>
                <a:off x="4117" y="3940"/>
                <a:ext cx="70" cy="157"/>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close/>
                  </a:path>
                </a:pathLst>
              </a:custGeom>
              <a:noFill/>
              <a:ln w="25400" cap="rnd">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 Calibri"/>
                  <a:cs typeface=" Calibri"/>
                </a:endParaRPr>
              </a:p>
            </p:txBody>
          </p:sp>
        </p:grpSp>
        <p:sp>
          <p:nvSpPr>
            <p:cNvPr id="102" name="Line 118"/>
            <p:cNvSpPr>
              <a:spLocks noChangeShapeType="1"/>
            </p:cNvSpPr>
            <p:nvPr/>
          </p:nvSpPr>
          <p:spPr bwMode="auto">
            <a:xfrm flipH="1">
              <a:off x="7273925" y="6248400"/>
              <a:ext cx="381000" cy="0"/>
            </a:xfrm>
            <a:prstGeom prst="line">
              <a:avLst/>
            </a:prstGeom>
            <a:noFill/>
            <a:ln w="25400">
              <a:solidFill>
                <a:schemeClr val="tx1"/>
              </a:solidFill>
              <a:round/>
              <a:headEnd type="stealth" w="med" len="lg"/>
              <a:tailEnd type="none" w="sm" len="sm"/>
            </a:ln>
            <a:effectLst/>
          </p:spPr>
          <p:txBody>
            <a:bodyPr wrap="none" anchor="ctr">
              <a:prstTxWarp prst="textNoShape">
                <a:avLst/>
              </a:prstTxWarp>
            </a:bodyPr>
            <a:lstStyle/>
            <a:p>
              <a:endParaRPr lang="en-US">
                <a:solidFill>
                  <a:srgbClr val="FC0128"/>
                </a:solidFill>
                <a:latin typeface=" Calibri"/>
                <a:cs typeface=" Calibri"/>
              </a:endParaRPr>
            </a:p>
          </p:txBody>
        </p:sp>
        <p:sp>
          <p:nvSpPr>
            <p:cNvPr id="103" name="Line 119"/>
            <p:cNvSpPr>
              <a:spLocks noChangeShapeType="1"/>
            </p:cNvSpPr>
            <p:nvPr/>
          </p:nvSpPr>
          <p:spPr bwMode="auto">
            <a:xfrm>
              <a:off x="5638800" y="5562600"/>
              <a:ext cx="0" cy="3048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 Calibri"/>
                <a:cs typeface=" Calibri"/>
              </a:endParaRPr>
            </a:p>
          </p:txBody>
        </p:sp>
        <p:sp>
          <p:nvSpPr>
            <p:cNvPr id="104" name="Line 120"/>
            <p:cNvSpPr>
              <a:spLocks noChangeShapeType="1"/>
            </p:cNvSpPr>
            <p:nvPr/>
          </p:nvSpPr>
          <p:spPr bwMode="auto">
            <a:xfrm>
              <a:off x="5638800" y="6019800"/>
              <a:ext cx="0" cy="1524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 Calibri"/>
                <a:cs typeface=" Calibri"/>
              </a:endParaRPr>
            </a:p>
          </p:txBody>
        </p:sp>
        <p:sp>
          <p:nvSpPr>
            <p:cNvPr id="105" name="Line 121"/>
            <p:cNvSpPr>
              <a:spLocks noChangeShapeType="1"/>
            </p:cNvSpPr>
            <p:nvPr/>
          </p:nvSpPr>
          <p:spPr bwMode="auto">
            <a:xfrm flipH="1">
              <a:off x="5638800" y="6172200"/>
              <a:ext cx="990600" cy="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 Calibri"/>
                <a:cs typeface=" Calibri"/>
              </a:endParaRPr>
            </a:p>
          </p:txBody>
        </p:sp>
        <p:sp>
          <p:nvSpPr>
            <p:cNvPr id="106" name="Line 122"/>
            <p:cNvSpPr>
              <a:spLocks noChangeShapeType="1"/>
            </p:cNvSpPr>
            <p:nvPr/>
          </p:nvSpPr>
          <p:spPr bwMode="auto">
            <a:xfrm flipH="1">
              <a:off x="2971800" y="6324600"/>
              <a:ext cx="3657600" cy="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 Calibri"/>
                <a:cs typeface=" Calibri"/>
              </a:endParaRPr>
            </a:p>
          </p:txBody>
        </p:sp>
        <p:sp>
          <p:nvSpPr>
            <p:cNvPr id="107" name="Line 123"/>
            <p:cNvSpPr>
              <a:spLocks noChangeShapeType="1"/>
            </p:cNvSpPr>
            <p:nvPr/>
          </p:nvSpPr>
          <p:spPr bwMode="auto">
            <a:xfrm flipH="1">
              <a:off x="2197100" y="4154488"/>
              <a:ext cx="152400" cy="1524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solidFill>
                  <a:srgbClr val="FC0128"/>
                </a:solidFill>
                <a:latin typeface=" Calibri"/>
                <a:cs typeface=" Calibri"/>
              </a:endParaRPr>
            </a:p>
          </p:txBody>
        </p:sp>
        <p:sp>
          <p:nvSpPr>
            <p:cNvPr id="108" name="Rectangle 124"/>
            <p:cNvSpPr>
              <a:spLocks noChangeArrowheads="1"/>
            </p:cNvSpPr>
            <p:nvPr/>
          </p:nvSpPr>
          <p:spPr bwMode="auto">
            <a:xfrm>
              <a:off x="2309813" y="4060825"/>
              <a:ext cx="328465" cy="400752"/>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sz="2000">
                  <a:solidFill>
                    <a:srgbClr val="000000"/>
                  </a:solidFill>
                  <a:latin typeface=" Calibri"/>
                  <a:cs typeface=" Calibri"/>
                </a:rPr>
                <a:t> t</a:t>
              </a:r>
            </a:p>
          </p:txBody>
        </p:sp>
        <p:sp>
          <p:nvSpPr>
            <p:cNvPr id="109" name="Line 125"/>
            <p:cNvSpPr>
              <a:spLocks noChangeShapeType="1"/>
            </p:cNvSpPr>
            <p:nvPr/>
          </p:nvSpPr>
          <p:spPr bwMode="auto">
            <a:xfrm>
              <a:off x="3962400" y="3429000"/>
              <a:ext cx="304800" cy="0"/>
            </a:xfrm>
            <a:prstGeom prst="line">
              <a:avLst/>
            </a:prstGeom>
            <a:noFill/>
            <a:ln w="12700">
              <a:solidFill>
                <a:schemeClr val="tx1"/>
              </a:solidFill>
              <a:prstDash val="sysDot"/>
              <a:round/>
              <a:headEnd type="none" w="sm" len="sm"/>
              <a:tailEnd type="none" w="sm" len="sm"/>
            </a:ln>
            <a:effectLst/>
          </p:spPr>
          <p:txBody>
            <a:bodyPr wrap="none" anchor="ctr">
              <a:prstTxWarp prst="textNoShape">
                <a:avLst/>
              </a:prstTxWarp>
            </a:bodyPr>
            <a:lstStyle/>
            <a:p>
              <a:endParaRPr lang="en-US">
                <a:solidFill>
                  <a:srgbClr val="FC0128"/>
                </a:solidFill>
                <a:latin typeface=" Calibri"/>
                <a:cs typeface=" Calibri"/>
              </a:endParaRPr>
            </a:p>
          </p:txBody>
        </p:sp>
        <p:sp>
          <p:nvSpPr>
            <p:cNvPr id="110" name="Line 126"/>
            <p:cNvSpPr>
              <a:spLocks noChangeShapeType="1"/>
            </p:cNvSpPr>
            <p:nvPr/>
          </p:nvSpPr>
          <p:spPr bwMode="auto">
            <a:xfrm>
              <a:off x="3962400" y="3733800"/>
              <a:ext cx="304800" cy="0"/>
            </a:xfrm>
            <a:prstGeom prst="line">
              <a:avLst/>
            </a:prstGeom>
            <a:noFill/>
            <a:ln w="12700">
              <a:solidFill>
                <a:schemeClr val="tx1"/>
              </a:solidFill>
              <a:prstDash val="sysDot"/>
              <a:round/>
              <a:headEnd type="none" w="sm" len="sm"/>
              <a:tailEnd type="none" w="sm" len="sm"/>
            </a:ln>
            <a:effectLst/>
          </p:spPr>
          <p:txBody>
            <a:bodyPr wrap="none" anchor="ctr">
              <a:prstTxWarp prst="textNoShape">
                <a:avLst/>
              </a:prstTxWarp>
            </a:bodyPr>
            <a:lstStyle/>
            <a:p>
              <a:endParaRPr lang="en-US">
                <a:solidFill>
                  <a:srgbClr val="FC0128"/>
                </a:solidFill>
                <a:latin typeface=" Calibri"/>
                <a:cs typeface=" Calibri"/>
              </a:endParaRPr>
            </a:p>
          </p:txBody>
        </p:sp>
      </p:grpSp>
    </p:spTree>
    <p:extLst>
      <p:ext uri="{BB962C8B-B14F-4D97-AF65-F5344CB8AC3E}">
        <p14:creationId xmlns:p14="http://schemas.microsoft.com/office/powerpoint/2010/main" val="39546465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46</a:t>
            </a:fld>
            <a:endParaRPr lang="en-US" altLang="en-US"/>
          </a:p>
        </p:txBody>
      </p:sp>
      <p:sp>
        <p:nvSpPr>
          <p:cNvPr id="45059" name="Text Box 2"/>
          <p:cNvSpPr txBox="1">
            <a:spLocks noChangeArrowheads="1"/>
          </p:cNvSpPr>
          <p:nvPr/>
        </p:nvSpPr>
        <p:spPr bwMode="auto">
          <a:xfrm>
            <a:off x="447675" y="65782"/>
            <a:ext cx="7038975"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Ping Pong Cache Example: 4 Word 2-Way SA $, Same Reference String</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1" name="Text Box 4"/>
          <p:cNvSpPr txBox="1">
            <a:spLocks noChangeArrowheads="1"/>
          </p:cNvSpPr>
          <p:nvPr/>
        </p:nvSpPr>
        <p:spPr bwMode="auto">
          <a:xfrm>
            <a:off x="381001" y="1243694"/>
            <a:ext cx="827023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
                <a:srgbClr val="CC0000"/>
              </a:buClr>
            </a:pPr>
            <a:r>
              <a:rPr lang="en-US" altLang="en-US" sz="2400" dirty="0">
                <a:latin typeface="Arial" panose="020B0604020202020204" pitchFamily="34" charset="0"/>
              </a:rPr>
              <a:t> Consider the main memory word reference string</a:t>
            </a:r>
          </a:p>
          <a:p>
            <a:pPr>
              <a:spcBef>
                <a:spcPct val="0"/>
              </a:spcBef>
              <a:buClr>
                <a:srgbClr val="CC0000"/>
              </a:buClr>
              <a:buNone/>
            </a:pPr>
            <a:endParaRPr lang="en-US" altLang="en-US" sz="2400" dirty="0">
              <a:latin typeface="Arial" panose="020B0604020202020204" pitchFamily="34" charset="0"/>
            </a:endParaRPr>
          </a:p>
          <a:p>
            <a:pPr>
              <a:spcBef>
                <a:spcPct val="0"/>
              </a:spcBef>
              <a:buClr>
                <a:srgbClr val="CC0000"/>
              </a:buClr>
              <a:buNone/>
            </a:pPr>
            <a:r>
              <a:rPr lang="en-US" altLang="en-US" sz="2400" dirty="0">
                <a:latin typeface="Arial" panose="020B0604020202020204" pitchFamily="34" charset="0"/>
              </a:rPr>
              <a:t>               0   4   0   4   0   4   0   4</a:t>
            </a:r>
          </a:p>
        </p:txBody>
      </p:sp>
      <p:sp>
        <p:nvSpPr>
          <p:cNvPr id="54" name="Rectangle 3"/>
          <p:cNvSpPr>
            <a:spLocks noChangeArrowheads="1"/>
          </p:cNvSpPr>
          <p:nvPr/>
        </p:nvSpPr>
        <p:spPr bwMode="auto">
          <a:xfrm>
            <a:off x="2064812" y="3401965"/>
            <a:ext cx="742950" cy="914400"/>
          </a:xfrm>
          <a:prstGeom prst="rect">
            <a:avLst/>
          </a:prstGeom>
          <a:noFill/>
          <a:ln w="12700">
            <a:solidFill>
              <a:schemeClr val="tx1"/>
            </a:solidFill>
            <a:miter lim="800000"/>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55" name="Line 4"/>
          <p:cNvSpPr>
            <a:spLocks noChangeShapeType="1"/>
          </p:cNvSpPr>
          <p:nvPr/>
        </p:nvSpPr>
        <p:spPr bwMode="auto">
          <a:xfrm>
            <a:off x="2064812" y="3859165"/>
            <a:ext cx="742950"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56" name="Line 5"/>
          <p:cNvSpPr>
            <a:spLocks noChangeShapeType="1"/>
          </p:cNvSpPr>
          <p:nvPr/>
        </p:nvSpPr>
        <p:spPr bwMode="auto">
          <a:xfrm>
            <a:off x="2064812" y="3630565"/>
            <a:ext cx="742950"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57" name="Line 6"/>
          <p:cNvSpPr>
            <a:spLocks noChangeShapeType="1"/>
          </p:cNvSpPr>
          <p:nvPr/>
        </p:nvSpPr>
        <p:spPr bwMode="auto">
          <a:xfrm>
            <a:off x="2064812" y="4087765"/>
            <a:ext cx="742950"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58" name="Rectangle 7"/>
          <p:cNvSpPr>
            <a:spLocks noChangeArrowheads="1"/>
          </p:cNvSpPr>
          <p:nvPr/>
        </p:nvSpPr>
        <p:spPr bwMode="auto">
          <a:xfrm>
            <a:off x="3550712" y="3401965"/>
            <a:ext cx="742950" cy="914400"/>
          </a:xfrm>
          <a:prstGeom prst="rect">
            <a:avLst/>
          </a:prstGeom>
          <a:noFill/>
          <a:ln w="12700">
            <a:solidFill>
              <a:schemeClr val="tx1"/>
            </a:solidFill>
            <a:miter lim="800000"/>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59" name="Line 8"/>
          <p:cNvSpPr>
            <a:spLocks noChangeShapeType="1"/>
          </p:cNvSpPr>
          <p:nvPr/>
        </p:nvSpPr>
        <p:spPr bwMode="auto">
          <a:xfrm>
            <a:off x="3550712" y="3859165"/>
            <a:ext cx="742950"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60" name="Line 9"/>
          <p:cNvSpPr>
            <a:spLocks noChangeShapeType="1"/>
          </p:cNvSpPr>
          <p:nvPr/>
        </p:nvSpPr>
        <p:spPr bwMode="auto">
          <a:xfrm>
            <a:off x="3550712" y="3630565"/>
            <a:ext cx="742950"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61" name="Line 10"/>
          <p:cNvSpPr>
            <a:spLocks noChangeShapeType="1"/>
          </p:cNvSpPr>
          <p:nvPr/>
        </p:nvSpPr>
        <p:spPr bwMode="auto">
          <a:xfrm>
            <a:off x="3550712" y="4087765"/>
            <a:ext cx="742950"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62" name="Rectangle 11"/>
          <p:cNvSpPr>
            <a:spLocks noChangeArrowheads="1"/>
          </p:cNvSpPr>
          <p:nvPr/>
        </p:nvSpPr>
        <p:spPr bwMode="auto">
          <a:xfrm>
            <a:off x="5093762" y="3401965"/>
            <a:ext cx="742950" cy="914400"/>
          </a:xfrm>
          <a:prstGeom prst="rect">
            <a:avLst/>
          </a:prstGeom>
          <a:noFill/>
          <a:ln w="12700">
            <a:solidFill>
              <a:schemeClr val="tx1"/>
            </a:solidFill>
            <a:miter lim="800000"/>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63" name="Line 12"/>
          <p:cNvSpPr>
            <a:spLocks noChangeShapeType="1"/>
          </p:cNvSpPr>
          <p:nvPr/>
        </p:nvSpPr>
        <p:spPr bwMode="auto">
          <a:xfrm>
            <a:off x="5093762" y="3859165"/>
            <a:ext cx="742950"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64" name="Line 13"/>
          <p:cNvSpPr>
            <a:spLocks noChangeShapeType="1"/>
          </p:cNvSpPr>
          <p:nvPr/>
        </p:nvSpPr>
        <p:spPr bwMode="auto">
          <a:xfrm>
            <a:off x="5093762" y="3630565"/>
            <a:ext cx="742950"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65" name="Line 14"/>
          <p:cNvSpPr>
            <a:spLocks noChangeShapeType="1"/>
          </p:cNvSpPr>
          <p:nvPr/>
        </p:nvSpPr>
        <p:spPr bwMode="auto">
          <a:xfrm>
            <a:off x="5093762" y="4087765"/>
            <a:ext cx="742950"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66" name="Rectangle 15"/>
          <p:cNvSpPr>
            <a:spLocks noChangeArrowheads="1"/>
          </p:cNvSpPr>
          <p:nvPr/>
        </p:nvSpPr>
        <p:spPr bwMode="auto">
          <a:xfrm>
            <a:off x="6636812" y="3401965"/>
            <a:ext cx="742950" cy="914400"/>
          </a:xfrm>
          <a:prstGeom prst="rect">
            <a:avLst/>
          </a:prstGeom>
          <a:noFill/>
          <a:ln w="12700">
            <a:solidFill>
              <a:schemeClr val="tx1"/>
            </a:solidFill>
            <a:miter lim="800000"/>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67" name="Line 16"/>
          <p:cNvSpPr>
            <a:spLocks noChangeShapeType="1"/>
          </p:cNvSpPr>
          <p:nvPr/>
        </p:nvSpPr>
        <p:spPr bwMode="auto">
          <a:xfrm>
            <a:off x="6636812" y="3859165"/>
            <a:ext cx="742950"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68" name="Line 17"/>
          <p:cNvSpPr>
            <a:spLocks noChangeShapeType="1"/>
          </p:cNvSpPr>
          <p:nvPr/>
        </p:nvSpPr>
        <p:spPr bwMode="auto">
          <a:xfrm>
            <a:off x="6636812" y="3630565"/>
            <a:ext cx="742950"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69" name="Line 18"/>
          <p:cNvSpPr>
            <a:spLocks noChangeShapeType="1"/>
          </p:cNvSpPr>
          <p:nvPr/>
        </p:nvSpPr>
        <p:spPr bwMode="auto">
          <a:xfrm>
            <a:off x="6636812" y="4087765"/>
            <a:ext cx="742950"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70" name="Text Box 35"/>
          <p:cNvSpPr txBox="1">
            <a:spLocks noChangeArrowheads="1"/>
          </p:cNvSpPr>
          <p:nvPr/>
        </p:nvSpPr>
        <p:spPr bwMode="auto">
          <a:xfrm>
            <a:off x="2110056" y="3086450"/>
            <a:ext cx="284052" cy="307777"/>
          </a:xfrm>
          <a:prstGeom prst="rect">
            <a:avLst/>
          </a:prstGeom>
          <a:noFill/>
          <a:ln w="12700">
            <a:noFill/>
            <a:miter lim="800000"/>
            <a:headEnd/>
            <a:tailEnd/>
          </a:ln>
        </p:spPr>
        <p:txBody>
          <a:bodyPr wrap="none">
            <a:prstTxWarp prst="textNoShape">
              <a:avLst/>
            </a:prstTxWarp>
            <a:spAutoFit/>
          </a:bodyPr>
          <a:lstStyle/>
          <a:p>
            <a:r>
              <a:rPr lang="en-US" sz="1400" b="1">
                <a:latin typeface="Arial" panose="020B0604020202020204" pitchFamily="34" charset="0"/>
                <a:cs typeface="Arial" panose="020B0604020202020204" pitchFamily="34" charset="0"/>
              </a:rPr>
              <a:t>0</a:t>
            </a:r>
          </a:p>
        </p:txBody>
      </p:sp>
      <p:sp>
        <p:nvSpPr>
          <p:cNvPr id="71" name="Text Box 36"/>
          <p:cNvSpPr txBox="1">
            <a:spLocks noChangeArrowheads="1"/>
          </p:cNvSpPr>
          <p:nvPr/>
        </p:nvSpPr>
        <p:spPr bwMode="auto">
          <a:xfrm>
            <a:off x="3538806" y="3086450"/>
            <a:ext cx="284052" cy="307777"/>
          </a:xfrm>
          <a:prstGeom prst="rect">
            <a:avLst/>
          </a:prstGeom>
          <a:noFill/>
          <a:ln w="12700">
            <a:noFill/>
            <a:miter lim="800000"/>
            <a:headEnd/>
            <a:tailEnd/>
          </a:ln>
        </p:spPr>
        <p:txBody>
          <a:bodyPr wrap="none">
            <a:prstTxWarp prst="textNoShape">
              <a:avLst/>
            </a:prstTxWarp>
            <a:spAutoFit/>
          </a:bodyPr>
          <a:lstStyle/>
          <a:p>
            <a:r>
              <a:rPr lang="en-US" sz="1400" b="1">
                <a:latin typeface="Arial" panose="020B0604020202020204" pitchFamily="34" charset="0"/>
                <a:cs typeface="Arial" panose="020B0604020202020204" pitchFamily="34" charset="0"/>
              </a:rPr>
              <a:t>4</a:t>
            </a:r>
          </a:p>
        </p:txBody>
      </p:sp>
      <p:sp>
        <p:nvSpPr>
          <p:cNvPr id="72" name="Text Box 37"/>
          <p:cNvSpPr txBox="1">
            <a:spLocks noChangeArrowheads="1"/>
          </p:cNvSpPr>
          <p:nvPr/>
        </p:nvSpPr>
        <p:spPr bwMode="auto">
          <a:xfrm>
            <a:off x="5024706" y="3086450"/>
            <a:ext cx="284052" cy="307777"/>
          </a:xfrm>
          <a:prstGeom prst="rect">
            <a:avLst/>
          </a:prstGeom>
          <a:noFill/>
          <a:ln w="12700">
            <a:noFill/>
            <a:miter lim="800000"/>
            <a:headEnd/>
            <a:tailEnd/>
          </a:ln>
        </p:spPr>
        <p:txBody>
          <a:bodyPr wrap="none">
            <a:prstTxWarp prst="textNoShape">
              <a:avLst/>
            </a:prstTxWarp>
            <a:spAutoFit/>
          </a:bodyPr>
          <a:lstStyle/>
          <a:p>
            <a:r>
              <a:rPr lang="en-US" sz="1400" b="1">
                <a:latin typeface="Arial" panose="020B0604020202020204" pitchFamily="34" charset="0"/>
                <a:cs typeface="Arial" panose="020B0604020202020204" pitchFamily="34" charset="0"/>
              </a:rPr>
              <a:t>0</a:t>
            </a:r>
          </a:p>
        </p:txBody>
      </p:sp>
      <p:sp>
        <p:nvSpPr>
          <p:cNvPr id="73" name="Text Box 38"/>
          <p:cNvSpPr txBox="1">
            <a:spLocks noChangeArrowheads="1"/>
          </p:cNvSpPr>
          <p:nvPr/>
        </p:nvSpPr>
        <p:spPr bwMode="auto">
          <a:xfrm>
            <a:off x="6624906" y="3086450"/>
            <a:ext cx="284052" cy="307777"/>
          </a:xfrm>
          <a:prstGeom prst="rect">
            <a:avLst/>
          </a:prstGeom>
          <a:noFill/>
          <a:ln w="12700">
            <a:noFill/>
            <a:miter lim="800000"/>
            <a:headEnd/>
            <a:tailEnd/>
          </a:ln>
        </p:spPr>
        <p:txBody>
          <a:bodyPr wrap="none">
            <a:prstTxWarp prst="textNoShape">
              <a:avLst/>
            </a:prstTxWarp>
            <a:spAutoFit/>
          </a:bodyPr>
          <a:lstStyle/>
          <a:p>
            <a:r>
              <a:rPr lang="en-US" sz="1400" b="1">
                <a:latin typeface="Arial" panose="020B0604020202020204" pitchFamily="34" charset="0"/>
                <a:cs typeface="Arial" panose="020B0604020202020204" pitchFamily="34" charset="0"/>
              </a:rPr>
              <a:t>4</a:t>
            </a:r>
          </a:p>
        </p:txBody>
      </p:sp>
      <p:sp>
        <p:nvSpPr>
          <p:cNvPr id="74" name="Rectangle 43"/>
          <p:cNvSpPr>
            <a:spLocks noChangeArrowheads="1"/>
          </p:cNvSpPr>
          <p:nvPr/>
        </p:nvSpPr>
        <p:spPr bwMode="auto">
          <a:xfrm>
            <a:off x="1664762" y="3401965"/>
            <a:ext cx="400050" cy="914400"/>
          </a:xfrm>
          <a:prstGeom prst="rect">
            <a:avLst/>
          </a:prstGeom>
          <a:noFill/>
          <a:ln w="12700">
            <a:solidFill>
              <a:schemeClr val="tx1"/>
            </a:solidFill>
            <a:miter lim="800000"/>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75" name="Line 44"/>
          <p:cNvSpPr>
            <a:spLocks noChangeShapeType="1"/>
          </p:cNvSpPr>
          <p:nvPr/>
        </p:nvSpPr>
        <p:spPr bwMode="auto">
          <a:xfrm>
            <a:off x="1664762" y="3859165"/>
            <a:ext cx="400050"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76" name="Line 45"/>
          <p:cNvSpPr>
            <a:spLocks noChangeShapeType="1"/>
          </p:cNvSpPr>
          <p:nvPr/>
        </p:nvSpPr>
        <p:spPr bwMode="auto">
          <a:xfrm>
            <a:off x="1664762" y="3630565"/>
            <a:ext cx="400050"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77" name="Line 46"/>
          <p:cNvSpPr>
            <a:spLocks noChangeShapeType="1"/>
          </p:cNvSpPr>
          <p:nvPr/>
        </p:nvSpPr>
        <p:spPr bwMode="auto">
          <a:xfrm>
            <a:off x="1664762" y="4087765"/>
            <a:ext cx="400050"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78" name="Rectangle 47"/>
          <p:cNvSpPr>
            <a:spLocks noChangeArrowheads="1"/>
          </p:cNvSpPr>
          <p:nvPr/>
        </p:nvSpPr>
        <p:spPr bwMode="auto">
          <a:xfrm>
            <a:off x="3150662" y="3401965"/>
            <a:ext cx="400050" cy="914400"/>
          </a:xfrm>
          <a:prstGeom prst="rect">
            <a:avLst/>
          </a:prstGeom>
          <a:noFill/>
          <a:ln w="12700">
            <a:solidFill>
              <a:schemeClr val="tx1"/>
            </a:solidFill>
            <a:miter lim="800000"/>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79" name="Line 48"/>
          <p:cNvSpPr>
            <a:spLocks noChangeShapeType="1"/>
          </p:cNvSpPr>
          <p:nvPr/>
        </p:nvSpPr>
        <p:spPr bwMode="auto">
          <a:xfrm>
            <a:off x="3150662" y="3859165"/>
            <a:ext cx="400050"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80" name="Line 49"/>
          <p:cNvSpPr>
            <a:spLocks noChangeShapeType="1"/>
          </p:cNvSpPr>
          <p:nvPr/>
        </p:nvSpPr>
        <p:spPr bwMode="auto">
          <a:xfrm>
            <a:off x="3150662" y="3630565"/>
            <a:ext cx="400050"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81" name="Line 50"/>
          <p:cNvSpPr>
            <a:spLocks noChangeShapeType="1"/>
          </p:cNvSpPr>
          <p:nvPr/>
        </p:nvSpPr>
        <p:spPr bwMode="auto">
          <a:xfrm>
            <a:off x="3150662" y="4087765"/>
            <a:ext cx="400050"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82" name="Rectangle 51"/>
          <p:cNvSpPr>
            <a:spLocks noChangeArrowheads="1"/>
          </p:cNvSpPr>
          <p:nvPr/>
        </p:nvSpPr>
        <p:spPr bwMode="auto">
          <a:xfrm>
            <a:off x="4693712" y="3401965"/>
            <a:ext cx="400050" cy="914400"/>
          </a:xfrm>
          <a:prstGeom prst="rect">
            <a:avLst/>
          </a:prstGeom>
          <a:noFill/>
          <a:ln w="12700">
            <a:solidFill>
              <a:schemeClr val="tx1"/>
            </a:solidFill>
            <a:miter lim="800000"/>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83" name="Line 52"/>
          <p:cNvSpPr>
            <a:spLocks noChangeShapeType="1"/>
          </p:cNvSpPr>
          <p:nvPr/>
        </p:nvSpPr>
        <p:spPr bwMode="auto">
          <a:xfrm>
            <a:off x="4693712" y="3859165"/>
            <a:ext cx="400050"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84" name="Line 53"/>
          <p:cNvSpPr>
            <a:spLocks noChangeShapeType="1"/>
          </p:cNvSpPr>
          <p:nvPr/>
        </p:nvSpPr>
        <p:spPr bwMode="auto">
          <a:xfrm>
            <a:off x="4693712" y="3630565"/>
            <a:ext cx="400050"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85" name="Line 54"/>
          <p:cNvSpPr>
            <a:spLocks noChangeShapeType="1"/>
          </p:cNvSpPr>
          <p:nvPr/>
        </p:nvSpPr>
        <p:spPr bwMode="auto">
          <a:xfrm>
            <a:off x="4693712" y="4087765"/>
            <a:ext cx="400050"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86" name="Rectangle 55"/>
          <p:cNvSpPr>
            <a:spLocks noChangeArrowheads="1"/>
          </p:cNvSpPr>
          <p:nvPr/>
        </p:nvSpPr>
        <p:spPr bwMode="auto">
          <a:xfrm>
            <a:off x="6236762" y="3401965"/>
            <a:ext cx="400050" cy="914400"/>
          </a:xfrm>
          <a:prstGeom prst="rect">
            <a:avLst/>
          </a:prstGeom>
          <a:noFill/>
          <a:ln w="12700">
            <a:solidFill>
              <a:schemeClr val="tx1"/>
            </a:solidFill>
            <a:miter lim="800000"/>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87" name="Line 56"/>
          <p:cNvSpPr>
            <a:spLocks noChangeShapeType="1"/>
          </p:cNvSpPr>
          <p:nvPr/>
        </p:nvSpPr>
        <p:spPr bwMode="auto">
          <a:xfrm>
            <a:off x="6236762" y="3859165"/>
            <a:ext cx="400050"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88" name="Line 57"/>
          <p:cNvSpPr>
            <a:spLocks noChangeShapeType="1"/>
          </p:cNvSpPr>
          <p:nvPr/>
        </p:nvSpPr>
        <p:spPr bwMode="auto">
          <a:xfrm>
            <a:off x="6236762" y="3630565"/>
            <a:ext cx="400050"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89" name="Line 58"/>
          <p:cNvSpPr>
            <a:spLocks noChangeShapeType="1"/>
          </p:cNvSpPr>
          <p:nvPr/>
        </p:nvSpPr>
        <p:spPr bwMode="auto">
          <a:xfrm>
            <a:off x="6236762" y="4087765"/>
            <a:ext cx="400050" cy="0"/>
          </a:xfrm>
          <a:prstGeom prst="line">
            <a:avLst/>
          </a:prstGeom>
          <a:noFill/>
          <a:ln w="12700">
            <a:solidFill>
              <a:schemeClr val="tx1"/>
            </a:solidFill>
            <a:round/>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90" name="Text Box 76"/>
          <p:cNvSpPr txBox="1">
            <a:spLocks noChangeArrowheads="1"/>
          </p:cNvSpPr>
          <p:nvPr/>
        </p:nvSpPr>
        <p:spPr bwMode="auto">
          <a:xfrm>
            <a:off x="2293413" y="3059065"/>
            <a:ext cx="606256" cy="338554"/>
          </a:xfrm>
          <a:prstGeom prst="rect">
            <a:avLst/>
          </a:prstGeom>
          <a:noFill/>
          <a:ln w="12700">
            <a:noFill/>
            <a:miter lim="800000"/>
            <a:headEnd/>
            <a:tailEnd/>
          </a:ln>
        </p:spPr>
        <p:txBody>
          <a:bodyPr wrap="none">
            <a:prstTxWarp prst="textNoShape">
              <a:avLst/>
            </a:prstTxWarp>
            <a:spAutoFit/>
          </a:bodyPr>
          <a:lstStyle/>
          <a:p>
            <a:r>
              <a:rPr lang="en-US" sz="1600">
                <a:latin typeface="Arial" panose="020B0604020202020204" pitchFamily="34" charset="0"/>
                <a:cs typeface="Arial" panose="020B0604020202020204" pitchFamily="34" charset="0"/>
              </a:rPr>
              <a:t>miss</a:t>
            </a:r>
          </a:p>
        </p:txBody>
      </p:sp>
      <p:sp>
        <p:nvSpPr>
          <p:cNvPr id="91" name="Text Box 77"/>
          <p:cNvSpPr txBox="1">
            <a:spLocks noChangeArrowheads="1"/>
          </p:cNvSpPr>
          <p:nvPr/>
        </p:nvSpPr>
        <p:spPr bwMode="auto">
          <a:xfrm>
            <a:off x="3722163" y="3059065"/>
            <a:ext cx="606256" cy="338554"/>
          </a:xfrm>
          <a:prstGeom prst="rect">
            <a:avLst/>
          </a:prstGeom>
          <a:noFill/>
          <a:ln w="12700">
            <a:noFill/>
            <a:miter lim="800000"/>
            <a:headEnd/>
            <a:tailEnd/>
          </a:ln>
        </p:spPr>
        <p:txBody>
          <a:bodyPr wrap="none">
            <a:prstTxWarp prst="textNoShape">
              <a:avLst/>
            </a:prstTxWarp>
            <a:spAutoFit/>
          </a:bodyPr>
          <a:lstStyle/>
          <a:p>
            <a:r>
              <a:rPr lang="en-US" sz="1600" dirty="0">
                <a:latin typeface="Arial" panose="020B0604020202020204" pitchFamily="34" charset="0"/>
                <a:cs typeface="Arial" panose="020B0604020202020204" pitchFamily="34" charset="0"/>
              </a:rPr>
              <a:t>miss</a:t>
            </a:r>
          </a:p>
        </p:txBody>
      </p:sp>
      <p:sp>
        <p:nvSpPr>
          <p:cNvPr id="92" name="Text Box 78"/>
          <p:cNvSpPr txBox="1">
            <a:spLocks noChangeArrowheads="1"/>
          </p:cNvSpPr>
          <p:nvPr/>
        </p:nvSpPr>
        <p:spPr bwMode="auto">
          <a:xfrm>
            <a:off x="5208062" y="3059065"/>
            <a:ext cx="401072" cy="338554"/>
          </a:xfrm>
          <a:prstGeom prst="rect">
            <a:avLst/>
          </a:prstGeom>
          <a:noFill/>
          <a:ln w="12700">
            <a:noFill/>
            <a:miter lim="800000"/>
            <a:headEnd/>
            <a:tailEnd/>
          </a:ln>
        </p:spPr>
        <p:txBody>
          <a:bodyPr wrap="none">
            <a:prstTxWarp prst="textNoShape">
              <a:avLst/>
            </a:prstTxWarp>
            <a:spAutoFit/>
          </a:bodyPr>
          <a:lstStyle/>
          <a:p>
            <a:r>
              <a:rPr lang="en-US" sz="1600">
                <a:latin typeface="Arial" panose="020B0604020202020204" pitchFamily="34" charset="0"/>
                <a:cs typeface="Arial" panose="020B0604020202020204" pitchFamily="34" charset="0"/>
              </a:rPr>
              <a:t>hit</a:t>
            </a:r>
          </a:p>
        </p:txBody>
      </p:sp>
      <p:sp>
        <p:nvSpPr>
          <p:cNvPr id="93" name="Text Box 79"/>
          <p:cNvSpPr txBox="1">
            <a:spLocks noChangeArrowheads="1"/>
          </p:cNvSpPr>
          <p:nvPr/>
        </p:nvSpPr>
        <p:spPr bwMode="auto">
          <a:xfrm>
            <a:off x="6808262" y="3059065"/>
            <a:ext cx="401072" cy="338554"/>
          </a:xfrm>
          <a:prstGeom prst="rect">
            <a:avLst/>
          </a:prstGeom>
          <a:noFill/>
          <a:ln w="12700">
            <a:noFill/>
            <a:miter lim="800000"/>
            <a:headEnd/>
            <a:tailEnd/>
          </a:ln>
        </p:spPr>
        <p:txBody>
          <a:bodyPr wrap="none">
            <a:prstTxWarp prst="textNoShape">
              <a:avLst/>
            </a:prstTxWarp>
            <a:spAutoFit/>
          </a:bodyPr>
          <a:lstStyle/>
          <a:p>
            <a:r>
              <a:rPr lang="en-US" sz="1600">
                <a:latin typeface="Arial" panose="020B0604020202020204" pitchFamily="34" charset="0"/>
                <a:cs typeface="Arial" panose="020B0604020202020204" pitchFamily="34" charset="0"/>
              </a:rPr>
              <a:t>hit</a:t>
            </a:r>
          </a:p>
        </p:txBody>
      </p:sp>
      <p:sp>
        <p:nvSpPr>
          <p:cNvPr id="94" name="Text Box 84"/>
          <p:cNvSpPr txBox="1">
            <a:spLocks noChangeArrowheads="1"/>
          </p:cNvSpPr>
          <p:nvPr/>
        </p:nvSpPr>
        <p:spPr bwMode="auto">
          <a:xfrm>
            <a:off x="1664762" y="3367437"/>
            <a:ext cx="1197764" cy="307777"/>
          </a:xfrm>
          <a:prstGeom prst="rect">
            <a:avLst/>
          </a:prstGeom>
          <a:noFill/>
          <a:ln w="12700">
            <a:noFill/>
            <a:miter lim="800000"/>
            <a:headEnd/>
            <a:tailEnd/>
          </a:ln>
        </p:spPr>
        <p:txBody>
          <a:bodyPr wrap="none">
            <a:prstTxWarp prst="textNoShape">
              <a:avLst/>
            </a:prstTxWarp>
            <a:spAutoFit/>
          </a:bodyPr>
          <a:lstStyle/>
          <a:p>
            <a:r>
              <a:rPr lang="en-US" sz="1400" dirty="0">
                <a:latin typeface="Arial" panose="020B0604020202020204" pitchFamily="34" charset="0"/>
                <a:cs typeface="Arial" panose="020B0604020202020204" pitchFamily="34" charset="0"/>
              </a:rPr>
              <a:t>000  Mem(0)</a:t>
            </a:r>
          </a:p>
        </p:txBody>
      </p:sp>
      <p:sp>
        <p:nvSpPr>
          <p:cNvPr id="95" name="Text Box 85"/>
          <p:cNvSpPr txBox="1">
            <a:spLocks noChangeArrowheads="1"/>
          </p:cNvSpPr>
          <p:nvPr/>
        </p:nvSpPr>
        <p:spPr bwMode="auto">
          <a:xfrm>
            <a:off x="3150662" y="3367437"/>
            <a:ext cx="1197764" cy="307777"/>
          </a:xfrm>
          <a:prstGeom prst="rect">
            <a:avLst/>
          </a:prstGeom>
          <a:noFill/>
          <a:ln w="12700">
            <a:noFill/>
            <a:miter lim="800000"/>
            <a:headEnd/>
            <a:tailEnd/>
          </a:ln>
        </p:spPr>
        <p:txBody>
          <a:bodyPr wrap="none">
            <a:prstTxWarp prst="textNoShape">
              <a:avLst/>
            </a:prstTxWarp>
            <a:spAutoFit/>
          </a:bodyPr>
          <a:lstStyle/>
          <a:p>
            <a:r>
              <a:rPr lang="en-US" sz="1400" dirty="0">
                <a:latin typeface="Arial" panose="020B0604020202020204" pitchFamily="34" charset="0"/>
                <a:cs typeface="Arial" panose="020B0604020202020204" pitchFamily="34" charset="0"/>
              </a:rPr>
              <a:t>000  Mem(0)</a:t>
            </a:r>
          </a:p>
        </p:txBody>
      </p:sp>
      <p:sp>
        <p:nvSpPr>
          <p:cNvPr id="96" name="Text Box 127"/>
          <p:cNvSpPr txBox="1">
            <a:spLocks noChangeArrowheads="1"/>
          </p:cNvSpPr>
          <p:nvPr/>
        </p:nvSpPr>
        <p:spPr bwMode="auto">
          <a:xfrm>
            <a:off x="1013874" y="2451033"/>
            <a:ext cx="3921064" cy="646331"/>
          </a:xfrm>
          <a:prstGeom prst="rect">
            <a:avLst/>
          </a:prstGeom>
          <a:noFill/>
          <a:ln w="12700">
            <a:noFill/>
            <a:miter lim="800000"/>
            <a:headEnd/>
            <a:tailEnd/>
          </a:ln>
        </p:spPr>
        <p:txBody>
          <a:bodyPr wrap="square">
            <a:prstTxWarp prst="textNoShape">
              <a:avLst/>
            </a:prstTxWarp>
            <a:spAutoFit/>
          </a:bodyPr>
          <a:lstStyle/>
          <a:p>
            <a:r>
              <a:rPr lang="en-US" dirty="0">
                <a:latin typeface="Arial" panose="020B0604020202020204" pitchFamily="34" charset="0"/>
                <a:cs typeface="Arial" panose="020B0604020202020204" pitchFamily="34" charset="0"/>
              </a:rPr>
              <a:t>Start with an empty cache - all blocks initially marked as not valid</a:t>
            </a:r>
          </a:p>
        </p:txBody>
      </p:sp>
      <p:sp>
        <p:nvSpPr>
          <p:cNvPr id="97" name="Line 128"/>
          <p:cNvSpPr>
            <a:spLocks noChangeShapeType="1"/>
          </p:cNvSpPr>
          <p:nvPr/>
        </p:nvSpPr>
        <p:spPr bwMode="auto">
          <a:xfrm>
            <a:off x="1436162" y="3859165"/>
            <a:ext cx="1371600" cy="0"/>
          </a:xfrm>
          <a:prstGeom prst="line">
            <a:avLst/>
          </a:prstGeom>
          <a:noFill/>
          <a:ln w="28575">
            <a:solidFill>
              <a:schemeClr val="tx1"/>
            </a:solidFill>
            <a:round/>
            <a:headEnd/>
            <a:tailEnd/>
          </a:ln>
        </p:spPr>
        <p:txBody>
          <a:bodyP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98" name="Line 129"/>
          <p:cNvSpPr>
            <a:spLocks noChangeShapeType="1"/>
          </p:cNvSpPr>
          <p:nvPr/>
        </p:nvSpPr>
        <p:spPr bwMode="auto">
          <a:xfrm>
            <a:off x="2922062" y="3859165"/>
            <a:ext cx="1371600" cy="0"/>
          </a:xfrm>
          <a:prstGeom prst="line">
            <a:avLst/>
          </a:prstGeom>
          <a:noFill/>
          <a:ln w="28575">
            <a:solidFill>
              <a:schemeClr val="tx1"/>
            </a:solidFill>
            <a:round/>
            <a:headEnd/>
            <a:tailEnd/>
          </a:ln>
        </p:spPr>
        <p:txBody>
          <a:bodyP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99" name="Line 130"/>
          <p:cNvSpPr>
            <a:spLocks noChangeShapeType="1"/>
          </p:cNvSpPr>
          <p:nvPr/>
        </p:nvSpPr>
        <p:spPr bwMode="auto">
          <a:xfrm>
            <a:off x="4465112" y="3859165"/>
            <a:ext cx="1371600" cy="0"/>
          </a:xfrm>
          <a:prstGeom prst="line">
            <a:avLst/>
          </a:prstGeom>
          <a:noFill/>
          <a:ln w="28575">
            <a:solidFill>
              <a:schemeClr val="tx1"/>
            </a:solidFill>
            <a:round/>
            <a:headEnd/>
            <a:tailEnd/>
          </a:ln>
        </p:spPr>
        <p:txBody>
          <a:bodyP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100" name="Line 131"/>
          <p:cNvSpPr>
            <a:spLocks noChangeShapeType="1"/>
          </p:cNvSpPr>
          <p:nvPr/>
        </p:nvSpPr>
        <p:spPr bwMode="auto">
          <a:xfrm>
            <a:off x="6008162" y="3859165"/>
            <a:ext cx="1371600" cy="0"/>
          </a:xfrm>
          <a:prstGeom prst="line">
            <a:avLst/>
          </a:prstGeom>
          <a:noFill/>
          <a:ln w="28575">
            <a:solidFill>
              <a:schemeClr val="tx1"/>
            </a:solidFill>
            <a:round/>
            <a:headEnd/>
            <a:tailEnd/>
          </a:ln>
        </p:spPr>
        <p:txBody>
          <a:bodyP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101" name="Text Box 136"/>
          <p:cNvSpPr txBox="1">
            <a:spLocks noChangeArrowheads="1"/>
          </p:cNvSpPr>
          <p:nvPr/>
        </p:nvSpPr>
        <p:spPr bwMode="auto">
          <a:xfrm>
            <a:off x="3150662" y="3835353"/>
            <a:ext cx="1197764" cy="307777"/>
          </a:xfrm>
          <a:prstGeom prst="rect">
            <a:avLst/>
          </a:prstGeom>
          <a:noFill/>
          <a:ln w="12700">
            <a:noFill/>
            <a:miter lim="800000"/>
            <a:headEnd/>
            <a:tailEnd/>
          </a:ln>
        </p:spPr>
        <p:txBody>
          <a:bodyPr wrap="none">
            <a:prstTxWarp prst="textNoShape">
              <a:avLst/>
            </a:prstTxWarp>
            <a:spAutoFit/>
          </a:bodyPr>
          <a:lstStyle/>
          <a:p>
            <a:r>
              <a:rPr lang="en-US" sz="1400" dirty="0">
                <a:latin typeface="Arial" panose="020B0604020202020204" pitchFamily="34" charset="0"/>
                <a:cs typeface="Arial" panose="020B0604020202020204" pitchFamily="34" charset="0"/>
              </a:rPr>
              <a:t>010  Mem(4)</a:t>
            </a:r>
          </a:p>
        </p:txBody>
      </p:sp>
      <p:sp>
        <p:nvSpPr>
          <p:cNvPr id="102" name="Text Box 137"/>
          <p:cNvSpPr txBox="1">
            <a:spLocks noChangeArrowheads="1"/>
          </p:cNvSpPr>
          <p:nvPr/>
        </p:nvSpPr>
        <p:spPr bwMode="auto">
          <a:xfrm>
            <a:off x="4688949" y="3835353"/>
            <a:ext cx="1197764" cy="307777"/>
          </a:xfrm>
          <a:prstGeom prst="rect">
            <a:avLst/>
          </a:prstGeom>
          <a:noFill/>
          <a:ln w="12700">
            <a:noFill/>
            <a:miter lim="800000"/>
            <a:headEnd/>
            <a:tailEnd/>
          </a:ln>
        </p:spPr>
        <p:txBody>
          <a:bodyPr wrap="none">
            <a:prstTxWarp prst="textNoShape">
              <a:avLst/>
            </a:prstTxWarp>
            <a:spAutoFit/>
          </a:bodyPr>
          <a:lstStyle/>
          <a:p>
            <a:r>
              <a:rPr lang="en-US" sz="1400" dirty="0">
                <a:latin typeface="Arial" panose="020B0604020202020204" pitchFamily="34" charset="0"/>
                <a:cs typeface="Arial" panose="020B0604020202020204" pitchFamily="34" charset="0"/>
              </a:rPr>
              <a:t>010  Mem(4)</a:t>
            </a:r>
          </a:p>
        </p:txBody>
      </p:sp>
      <p:sp>
        <p:nvSpPr>
          <p:cNvPr id="103" name="Text Box 138"/>
          <p:cNvSpPr txBox="1">
            <a:spLocks noChangeArrowheads="1"/>
          </p:cNvSpPr>
          <p:nvPr/>
        </p:nvSpPr>
        <p:spPr bwMode="auto">
          <a:xfrm>
            <a:off x="4688949" y="3367437"/>
            <a:ext cx="1197764" cy="307777"/>
          </a:xfrm>
          <a:prstGeom prst="rect">
            <a:avLst/>
          </a:prstGeom>
          <a:noFill/>
          <a:ln w="12700">
            <a:noFill/>
            <a:miter lim="800000"/>
            <a:headEnd/>
            <a:tailEnd/>
          </a:ln>
        </p:spPr>
        <p:txBody>
          <a:bodyPr wrap="none">
            <a:prstTxWarp prst="textNoShape">
              <a:avLst/>
            </a:prstTxWarp>
            <a:spAutoFit/>
          </a:bodyPr>
          <a:lstStyle/>
          <a:p>
            <a:r>
              <a:rPr lang="en-US" sz="1400" dirty="0">
                <a:latin typeface="Arial" panose="020B0604020202020204" pitchFamily="34" charset="0"/>
                <a:cs typeface="Arial" panose="020B0604020202020204" pitchFamily="34" charset="0"/>
              </a:rPr>
              <a:t>000  Mem(0)</a:t>
            </a:r>
          </a:p>
        </p:txBody>
      </p:sp>
      <p:sp>
        <p:nvSpPr>
          <p:cNvPr id="104" name="Text Box 139"/>
          <p:cNvSpPr txBox="1">
            <a:spLocks noChangeArrowheads="1"/>
          </p:cNvSpPr>
          <p:nvPr/>
        </p:nvSpPr>
        <p:spPr bwMode="auto">
          <a:xfrm>
            <a:off x="6231999" y="3378153"/>
            <a:ext cx="1197764" cy="307777"/>
          </a:xfrm>
          <a:prstGeom prst="rect">
            <a:avLst/>
          </a:prstGeom>
          <a:noFill/>
          <a:ln w="12700">
            <a:noFill/>
            <a:miter lim="800000"/>
            <a:headEnd/>
            <a:tailEnd/>
          </a:ln>
        </p:spPr>
        <p:txBody>
          <a:bodyPr wrap="none">
            <a:prstTxWarp prst="textNoShape">
              <a:avLst/>
            </a:prstTxWarp>
            <a:spAutoFit/>
          </a:bodyPr>
          <a:lstStyle/>
          <a:p>
            <a:r>
              <a:rPr lang="en-US" sz="1400" dirty="0">
                <a:latin typeface="Arial" panose="020B0604020202020204" pitchFamily="34" charset="0"/>
                <a:cs typeface="Arial" panose="020B0604020202020204" pitchFamily="34" charset="0"/>
              </a:rPr>
              <a:t>000  Mem(0)</a:t>
            </a:r>
          </a:p>
        </p:txBody>
      </p:sp>
      <p:sp>
        <p:nvSpPr>
          <p:cNvPr id="105" name="Text Box 140"/>
          <p:cNvSpPr txBox="1">
            <a:spLocks noChangeArrowheads="1"/>
          </p:cNvSpPr>
          <p:nvPr/>
        </p:nvSpPr>
        <p:spPr bwMode="auto">
          <a:xfrm>
            <a:off x="6236762" y="3835353"/>
            <a:ext cx="1197764" cy="307777"/>
          </a:xfrm>
          <a:prstGeom prst="rect">
            <a:avLst/>
          </a:prstGeom>
          <a:noFill/>
          <a:ln w="12700">
            <a:noFill/>
            <a:miter lim="800000"/>
            <a:headEnd/>
            <a:tailEnd/>
          </a:ln>
        </p:spPr>
        <p:txBody>
          <a:bodyPr wrap="none">
            <a:prstTxWarp prst="textNoShape">
              <a:avLst/>
            </a:prstTxWarp>
            <a:spAutoFit/>
          </a:bodyPr>
          <a:lstStyle/>
          <a:p>
            <a:r>
              <a:rPr lang="en-US" sz="1400" dirty="0">
                <a:latin typeface="Arial" panose="020B0604020202020204" pitchFamily="34" charset="0"/>
                <a:cs typeface="Arial" panose="020B0604020202020204" pitchFamily="34" charset="0"/>
              </a:rPr>
              <a:t>010  Mem(4)</a:t>
            </a:r>
          </a:p>
        </p:txBody>
      </p:sp>
      <p:sp>
        <p:nvSpPr>
          <p:cNvPr id="106" name="Rectangle 149"/>
          <p:cNvSpPr>
            <a:spLocks noChangeArrowheads="1"/>
          </p:cNvSpPr>
          <p:nvPr/>
        </p:nvSpPr>
        <p:spPr bwMode="auto">
          <a:xfrm>
            <a:off x="481280" y="5016018"/>
            <a:ext cx="7354247" cy="961802"/>
          </a:xfrm>
          <a:prstGeom prst="rect">
            <a:avLst/>
          </a:prstGeom>
          <a:noFill/>
          <a:ln w="12700">
            <a:noFill/>
            <a:miter lim="800000"/>
            <a:headEnd/>
            <a:tailEnd/>
          </a:ln>
        </p:spPr>
        <p:txBody>
          <a:bodyPr wrap="square" lIns="47625" tIns="19050" rIns="47625" bIns="19050">
            <a:prstTxWarp prst="textNoShape">
              <a:avLst/>
            </a:prstTxWarp>
            <a:spAutoFit/>
          </a:bodyPr>
          <a:lstStyle/>
          <a:p>
            <a:pPr marL="215504" indent="-215504">
              <a:spcBef>
                <a:spcPct val="30000"/>
              </a:spcBef>
              <a:buClr>
                <a:srgbClr val="C00000"/>
              </a:buClr>
              <a:buSzPct val="100000"/>
              <a:buFont typeface="Arial" charset="0"/>
              <a:buChar char="•"/>
            </a:pPr>
            <a:r>
              <a:rPr lang="en-US" sz="2000" dirty="0">
                <a:latin typeface="Arial" panose="020B0604020202020204" pitchFamily="34" charset="0"/>
                <a:cs typeface="Arial" panose="020B0604020202020204" pitchFamily="34" charset="0"/>
              </a:rPr>
              <a:t>Solves the </a:t>
            </a:r>
            <a:r>
              <a:rPr lang="en-US" sz="2000" dirty="0" err="1">
                <a:latin typeface="Arial" panose="020B0604020202020204" pitchFamily="34" charset="0"/>
                <a:cs typeface="Arial" panose="020B0604020202020204" pitchFamily="34" charset="0"/>
              </a:rPr>
              <a:t>ping-pong</a:t>
            </a:r>
            <a:r>
              <a:rPr lang="en-US" sz="2000" dirty="0">
                <a:latin typeface="Arial" panose="020B0604020202020204" pitchFamily="34" charset="0"/>
                <a:cs typeface="Arial" panose="020B0604020202020204" pitchFamily="34" charset="0"/>
              </a:rPr>
              <a:t> effect in a direct-mapped cache due to conflict misses since now two memory locations that map into the same cache set can co-exist!</a:t>
            </a:r>
          </a:p>
        </p:txBody>
      </p:sp>
      <p:sp>
        <p:nvSpPr>
          <p:cNvPr id="107" name="Rectangle 150"/>
          <p:cNvSpPr>
            <a:spLocks noChangeArrowheads="1"/>
          </p:cNvSpPr>
          <p:nvPr/>
        </p:nvSpPr>
        <p:spPr bwMode="auto">
          <a:xfrm>
            <a:off x="1493312" y="4602116"/>
            <a:ext cx="6115050" cy="315471"/>
          </a:xfrm>
          <a:prstGeom prst="rect">
            <a:avLst/>
          </a:prstGeom>
          <a:noFill/>
          <a:ln w="12700">
            <a:noFill/>
            <a:miter lim="800000"/>
            <a:headEnd/>
            <a:tailEnd/>
          </a:ln>
        </p:spPr>
        <p:txBody>
          <a:bodyPr lIns="47625" tIns="19050" rIns="47625" bIns="19050">
            <a:prstTxWarp prst="textNoShape">
              <a:avLst/>
            </a:prstTxWarp>
            <a:spAutoFit/>
          </a:bodyPr>
          <a:lstStyle/>
          <a:p>
            <a:pPr marL="556022" lvl="1" indent="-184547">
              <a:spcBef>
                <a:spcPct val="30000"/>
              </a:spcBef>
              <a:buClr>
                <a:srgbClr val="C00000"/>
              </a:buClr>
              <a:buSzPct val="100000"/>
              <a:buFont typeface="Arial" charset="0"/>
              <a:buChar char="•"/>
            </a:pPr>
            <a:r>
              <a:rPr lang="en-US" dirty="0">
                <a:latin typeface="Arial" panose="020B0604020202020204" pitchFamily="34" charset="0"/>
                <a:cs typeface="Arial" panose="020B0604020202020204" pitchFamily="34" charset="0"/>
              </a:rPr>
              <a:t>8 requests, 2 misses</a:t>
            </a:r>
          </a:p>
        </p:txBody>
      </p:sp>
    </p:spTree>
    <p:extLst>
      <p:ext uri="{BB962C8B-B14F-4D97-AF65-F5344CB8AC3E}">
        <p14:creationId xmlns:p14="http://schemas.microsoft.com/office/powerpoint/2010/main" val="3411920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9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utoUpdateAnimBg="0"/>
      <p:bldP spid="91" grpId="0" autoUpdateAnimBg="0"/>
      <p:bldP spid="92" grpId="0" autoUpdateAnimBg="0"/>
      <p:bldP spid="93" grpId="0"/>
      <p:bldP spid="94" grpId="0" autoUpdateAnimBg="0"/>
      <p:bldP spid="95" grpId="0"/>
      <p:bldP spid="101" grpId="0"/>
      <p:bldP spid="102" grpId="0"/>
      <p:bldP spid="103" grpId="0"/>
      <p:bldP spid="104" grpId="0"/>
      <p:bldP spid="105" grpId="0"/>
      <p:bldP spid="106" grpId="0"/>
      <p:bldP spid="10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47</a:t>
            </a:fld>
            <a:endParaRPr lang="en-US" altLang="en-US"/>
          </a:p>
        </p:txBody>
      </p:sp>
      <p:sp>
        <p:nvSpPr>
          <p:cNvPr id="45059" name="Text Box 2"/>
          <p:cNvSpPr txBox="1">
            <a:spLocks noChangeArrowheads="1"/>
          </p:cNvSpPr>
          <p:nvPr/>
        </p:nvSpPr>
        <p:spPr bwMode="auto">
          <a:xfrm>
            <a:off x="441324" y="396875"/>
            <a:ext cx="70389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Alternative Cache Organizations</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1" name="Text Box 4"/>
          <p:cNvSpPr txBox="1">
            <a:spLocks noChangeArrowheads="1"/>
          </p:cNvSpPr>
          <p:nvPr/>
        </p:nvSpPr>
        <p:spPr bwMode="auto">
          <a:xfrm>
            <a:off x="381001" y="1243694"/>
            <a:ext cx="8270239" cy="4462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
                <a:srgbClr val="CC0000"/>
              </a:buClr>
            </a:pPr>
            <a:r>
              <a:rPr lang="en-US" altLang="en-US" sz="2400" dirty="0">
                <a:latin typeface="Arial" panose="020B0604020202020204" pitchFamily="34" charset="0"/>
              </a:rPr>
              <a:t> </a:t>
            </a:r>
            <a:r>
              <a:rPr lang="en-US" altLang="en-US" sz="2400" dirty="0">
                <a:solidFill>
                  <a:srgbClr val="0070C0"/>
                </a:solidFill>
                <a:latin typeface="Arial" panose="020B0604020202020204" pitchFamily="34" charset="0"/>
              </a:rPr>
              <a:t>“Fully Associative”: </a:t>
            </a:r>
            <a:r>
              <a:rPr lang="en-US" altLang="en-US" sz="2400" dirty="0">
                <a:latin typeface="Arial" panose="020B0604020202020204" pitchFamily="34" charset="0"/>
              </a:rPr>
              <a:t>Block can go anywhere</a:t>
            </a:r>
          </a:p>
          <a:p>
            <a:pPr lvl="1">
              <a:spcBef>
                <a:spcPct val="0"/>
              </a:spcBef>
              <a:buClr>
                <a:srgbClr val="CC0000"/>
              </a:buClr>
            </a:pPr>
            <a:r>
              <a:rPr lang="en-US" altLang="en-US" sz="2000" dirty="0">
                <a:latin typeface="Arial" panose="020B0604020202020204" pitchFamily="34" charset="0"/>
              </a:rPr>
              <a:t>First design in lecture</a:t>
            </a:r>
          </a:p>
          <a:p>
            <a:pPr lvl="1">
              <a:spcBef>
                <a:spcPct val="0"/>
              </a:spcBef>
              <a:buClr>
                <a:srgbClr val="CC0000"/>
              </a:buClr>
            </a:pPr>
            <a:r>
              <a:rPr lang="en-US" altLang="en-US" sz="2000" dirty="0">
                <a:latin typeface="Arial" panose="020B0604020202020204" pitchFamily="34" charset="0"/>
              </a:rPr>
              <a:t>Note: No Index field, but one comparator/block</a:t>
            </a:r>
          </a:p>
          <a:p>
            <a:pPr>
              <a:spcBef>
                <a:spcPct val="0"/>
              </a:spcBef>
              <a:buClr>
                <a:srgbClr val="CC0000"/>
              </a:buClr>
            </a:pPr>
            <a:endParaRPr lang="en-US" altLang="en-US" sz="2400" dirty="0">
              <a:latin typeface="Arial" panose="020B0604020202020204" pitchFamily="34" charset="0"/>
            </a:endParaRPr>
          </a:p>
          <a:p>
            <a:pPr>
              <a:spcBef>
                <a:spcPct val="0"/>
              </a:spcBef>
              <a:buClr>
                <a:srgbClr val="CC0000"/>
              </a:buClr>
            </a:pPr>
            <a:r>
              <a:rPr lang="en-US" altLang="en-US" sz="2400" dirty="0">
                <a:latin typeface="Arial" panose="020B0604020202020204" pitchFamily="34" charset="0"/>
              </a:rPr>
              <a:t> </a:t>
            </a:r>
            <a:r>
              <a:rPr lang="en-US" altLang="en-US" sz="2400" dirty="0">
                <a:solidFill>
                  <a:srgbClr val="0070C0"/>
                </a:solidFill>
                <a:latin typeface="Arial" panose="020B0604020202020204" pitchFamily="34" charset="0"/>
              </a:rPr>
              <a:t>“Direct Mapped”: </a:t>
            </a:r>
            <a:r>
              <a:rPr lang="en-US" altLang="en-US" sz="2400" dirty="0">
                <a:latin typeface="Arial" panose="020B0604020202020204" pitchFamily="34" charset="0"/>
              </a:rPr>
              <a:t>Block goes one place </a:t>
            </a:r>
          </a:p>
          <a:p>
            <a:pPr lvl="1">
              <a:spcBef>
                <a:spcPct val="0"/>
              </a:spcBef>
              <a:buClr>
                <a:srgbClr val="CC0000"/>
              </a:buClr>
            </a:pPr>
            <a:r>
              <a:rPr lang="en-US" altLang="en-US" sz="2000" dirty="0">
                <a:latin typeface="Arial" panose="020B0604020202020204" pitchFamily="34" charset="0"/>
              </a:rPr>
              <a:t>Note: Only 1 comparator</a:t>
            </a:r>
          </a:p>
          <a:p>
            <a:pPr lvl="1">
              <a:spcBef>
                <a:spcPct val="0"/>
              </a:spcBef>
              <a:buClr>
                <a:srgbClr val="CC0000"/>
              </a:buClr>
            </a:pPr>
            <a:r>
              <a:rPr lang="en-US" altLang="en-US" sz="2000" dirty="0">
                <a:latin typeface="Arial" panose="020B0604020202020204" pitchFamily="34" charset="0"/>
              </a:rPr>
              <a:t>Number of sets = number blocks</a:t>
            </a:r>
          </a:p>
          <a:p>
            <a:pPr>
              <a:spcBef>
                <a:spcPct val="0"/>
              </a:spcBef>
              <a:buClr>
                <a:srgbClr val="CC0000"/>
              </a:buClr>
            </a:pPr>
            <a:endParaRPr lang="en-US" altLang="en-US" sz="2400" dirty="0">
              <a:latin typeface="Arial" panose="020B0604020202020204" pitchFamily="34" charset="0"/>
            </a:endParaRPr>
          </a:p>
          <a:p>
            <a:pPr>
              <a:spcBef>
                <a:spcPct val="0"/>
              </a:spcBef>
              <a:buClr>
                <a:srgbClr val="CC0000"/>
              </a:buClr>
            </a:pPr>
            <a:r>
              <a:rPr lang="en-US" altLang="en-US" sz="2400" dirty="0">
                <a:latin typeface="Arial" panose="020B0604020202020204" pitchFamily="34" charset="0"/>
              </a:rPr>
              <a:t> </a:t>
            </a:r>
            <a:r>
              <a:rPr lang="en-US" altLang="en-US" sz="2400" dirty="0">
                <a:solidFill>
                  <a:srgbClr val="0070C0"/>
                </a:solidFill>
                <a:latin typeface="Arial" panose="020B0604020202020204" pitchFamily="34" charset="0"/>
              </a:rPr>
              <a:t>“N-way Set Associative”: </a:t>
            </a:r>
            <a:r>
              <a:rPr lang="en-US" altLang="en-US" sz="2400" dirty="0">
                <a:latin typeface="Arial" panose="020B0604020202020204" pitchFamily="34" charset="0"/>
              </a:rPr>
              <a:t>N places for a block</a:t>
            </a:r>
          </a:p>
          <a:p>
            <a:pPr lvl="1">
              <a:spcBef>
                <a:spcPct val="0"/>
              </a:spcBef>
              <a:buClr>
                <a:srgbClr val="CC0000"/>
              </a:buClr>
            </a:pPr>
            <a:r>
              <a:rPr lang="en-US" altLang="en-US" sz="2000" dirty="0">
                <a:latin typeface="Arial" panose="020B0604020202020204" pitchFamily="34" charset="0"/>
              </a:rPr>
              <a:t>Number of sets = number of blocks / N</a:t>
            </a:r>
          </a:p>
          <a:p>
            <a:pPr lvl="1">
              <a:spcBef>
                <a:spcPct val="0"/>
              </a:spcBef>
              <a:buClr>
                <a:srgbClr val="CC0000"/>
              </a:buClr>
            </a:pPr>
            <a:r>
              <a:rPr lang="en-US" altLang="en-US" sz="2000" dirty="0">
                <a:latin typeface="Arial" panose="020B0604020202020204" pitchFamily="34" charset="0"/>
              </a:rPr>
              <a:t>N comparators</a:t>
            </a:r>
          </a:p>
          <a:p>
            <a:pPr lvl="1">
              <a:spcBef>
                <a:spcPct val="0"/>
              </a:spcBef>
              <a:buClr>
                <a:srgbClr val="CC0000"/>
              </a:buClr>
            </a:pPr>
            <a:r>
              <a:rPr lang="en-US" altLang="en-US" sz="2000" b="1" i="1" dirty="0">
                <a:latin typeface="Arial" panose="020B0604020202020204" pitchFamily="34" charset="0"/>
              </a:rPr>
              <a:t>Fully Associative: N = number of blocks</a:t>
            </a:r>
          </a:p>
          <a:p>
            <a:pPr lvl="1">
              <a:spcBef>
                <a:spcPct val="0"/>
              </a:spcBef>
              <a:buClr>
                <a:srgbClr val="CC0000"/>
              </a:buClr>
            </a:pPr>
            <a:r>
              <a:rPr lang="en-US" altLang="en-US" sz="2000" b="1" i="1" dirty="0">
                <a:latin typeface="Arial" panose="020B0604020202020204" pitchFamily="34" charset="0"/>
              </a:rPr>
              <a:t>Direct Mapped: N = 1</a:t>
            </a:r>
          </a:p>
        </p:txBody>
      </p:sp>
    </p:spTree>
    <p:extLst>
      <p:ext uri="{BB962C8B-B14F-4D97-AF65-F5344CB8AC3E}">
        <p14:creationId xmlns:p14="http://schemas.microsoft.com/office/powerpoint/2010/main" val="24820346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48</a:t>
            </a:fld>
            <a:endParaRPr lang="en-US" altLang="en-US"/>
          </a:p>
        </p:txBody>
      </p:sp>
      <p:sp>
        <p:nvSpPr>
          <p:cNvPr id="45059" name="Text Box 2"/>
          <p:cNvSpPr txBox="1">
            <a:spLocks noChangeArrowheads="1"/>
          </p:cNvSpPr>
          <p:nvPr/>
        </p:nvSpPr>
        <p:spPr bwMode="auto">
          <a:xfrm>
            <a:off x="441324" y="396875"/>
            <a:ext cx="70389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Range of Set-Associative Caches</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1" name="Text Box 4"/>
          <p:cNvSpPr txBox="1">
            <a:spLocks noChangeArrowheads="1"/>
          </p:cNvSpPr>
          <p:nvPr/>
        </p:nvSpPr>
        <p:spPr bwMode="auto">
          <a:xfrm>
            <a:off x="381001" y="1243694"/>
            <a:ext cx="8270239" cy="2185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
                <a:srgbClr val="CC0000"/>
              </a:buClr>
            </a:pPr>
            <a:r>
              <a:rPr lang="en-US" altLang="en-US" sz="2400" dirty="0">
                <a:latin typeface="Arial" panose="020B0604020202020204" pitchFamily="34" charset="0"/>
              </a:rPr>
              <a:t> For a </a:t>
            </a:r>
            <a:r>
              <a:rPr lang="en-US" altLang="en-US" sz="2400" i="1" dirty="0">
                <a:latin typeface="Arial" panose="020B0604020202020204" pitchFamily="34" charset="0"/>
              </a:rPr>
              <a:t>fixed-size</a:t>
            </a:r>
            <a:r>
              <a:rPr lang="en-US" altLang="en-US" sz="2400" dirty="0">
                <a:latin typeface="Arial" panose="020B0604020202020204" pitchFamily="34" charset="0"/>
              </a:rPr>
              <a:t> cache and fixed block size, each increase by a factor of two in associativity doubles the number of blocks per set (i.e., the number o</a:t>
            </a:r>
            <a:r>
              <a:rPr lang="en-US" altLang="zh-CN" sz="2400" dirty="0">
                <a:latin typeface="Arial" panose="020B0604020202020204" pitchFamily="34" charset="0"/>
              </a:rPr>
              <a:t>f</a:t>
            </a:r>
            <a:r>
              <a:rPr lang="en-US" altLang="en-US" sz="2400" dirty="0">
                <a:latin typeface="Arial" panose="020B0604020202020204" pitchFamily="34" charset="0"/>
              </a:rPr>
              <a:t> ways) and halves the number of sets</a:t>
            </a:r>
          </a:p>
          <a:p>
            <a:pPr lvl="1">
              <a:spcBef>
                <a:spcPct val="0"/>
              </a:spcBef>
              <a:buClr>
                <a:srgbClr val="CC0000"/>
              </a:buClr>
            </a:pPr>
            <a:r>
              <a:rPr lang="en-US" altLang="en-US" sz="2000" dirty="0">
                <a:latin typeface="Arial" panose="020B0604020202020204" pitchFamily="34" charset="0"/>
              </a:rPr>
              <a:t>decreases the size of the index by 1 bit and increases the size of the tag by 1 bit</a:t>
            </a:r>
          </a:p>
        </p:txBody>
      </p:sp>
      <p:sp>
        <p:nvSpPr>
          <p:cNvPr id="14" name="Rectangle 4"/>
          <p:cNvSpPr>
            <a:spLocks noChangeArrowheads="1"/>
          </p:cNvSpPr>
          <p:nvPr/>
        </p:nvSpPr>
        <p:spPr bwMode="auto">
          <a:xfrm>
            <a:off x="1406929" y="4612132"/>
            <a:ext cx="5370829" cy="228600"/>
          </a:xfrm>
          <a:prstGeom prst="rect">
            <a:avLst/>
          </a:prstGeom>
          <a:noFill/>
          <a:ln w="12700">
            <a:solidFill>
              <a:schemeClr val="tx1"/>
            </a:solidFill>
            <a:miter lim="800000"/>
            <a:headEnd/>
            <a:tailEnd/>
          </a:ln>
        </p:spPr>
        <p:txBody>
          <a:bodyPr wrap="none" anchor="ct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15" name="Line 5"/>
          <p:cNvSpPr>
            <a:spLocks noChangeShapeType="1"/>
          </p:cNvSpPr>
          <p:nvPr/>
        </p:nvSpPr>
        <p:spPr bwMode="auto">
          <a:xfrm>
            <a:off x="5272889" y="4612132"/>
            <a:ext cx="0" cy="228600"/>
          </a:xfrm>
          <a:prstGeom prst="line">
            <a:avLst/>
          </a:prstGeom>
          <a:noFill/>
          <a:ln w="12700">
            <a:solidFill>
              <a:schemeClr val="tx1"/>
            </a:solidFill>
            <a:round/>
            <a:headEnd/>
            <a:tailEnd/>
          </a:ln>
        </p:spPr>
        <p:txBody>
          <a:bodyP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16" name="Line 6"/>
          <p:cNvSpPr>
            <a:spLocks noChangeShapeType="1"/>
          </p:cNvSpPr>
          <p:nvPr/>
        </p:nvSpPr>
        <p:spPr bwMode="auto">
          <a:xfrm>
            <a:off x="3729839" y="4612132"/>
            <a:ext cx="0" cy="228600"/>
          </a:xfrm>
          <a:prstGeom prst="line">
            <a:avLst/>
          </a:prstGeom>
          <a:noFill/>
          <a:ln w="12700">
            <a:solidFill>
              <a:schemeClr val="tx1"/>
            </a:solidFill>
            <a:round/>
            <a:headEnd/>
            <a:tailEnd/>
          </a:ln>
        </p:spPr>
        <p:txBody>
          <a:bodyP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17" name="Line 7"/>
          <p:cNvSpPr>
            <a:spLocks noChangeShapeType="1"/>
          </p:cNvSpPr>
          <p:nvPr/>
        </p:nvSpPr>
        <p:spPr bwMode="auto">
          <a:xfrm>
            <a:off x="6300994" y="4612132"/>
            <a:ext cx="0" cy="228600"/>
          </a:xfrm>
          <a:prstGeom prst="line">
            <a:avLst/>
          </a:prstGeom>
          <a:noFill/>
          <a:ln w="12700">
            <a:solidFill>
              <a:schemeClr val="tx1"/>
            </a:solidFill>
            <a:round/>
            <a:headEnd/>
            <a:tailEnd/>
          </a:ln>
        </p:spPr>
        <p:txBody>
          <a:bodyP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18" name="Text Box 8"/>
          <p:cNvSpPr txBox="1">
            <a:spLocks noChangeArrowheads="1"/>
          </p:cNvSpPr>
          <p:nvPr/>
        </p:nvSpPr>
        <p:spPr bwMode="auto">
          <a:xfrm>
            <a:off x="5215741" y="4579395"/>
            <a:ext cx="1093441" cy="307777"/>
          </a:xfrm>
          <a:prstGeom prst="rect">
            <a:avLst/>
          </a:prstGeom>
          <a:noFill/>
          <a:ln w="12700">
            <a:noFill/>
            <a:miter lim="800000"/>
            <a:headEnd/>
            <a:tailEnd/>
          </a:ln>
        </p:spPr>
        <p:txBody>
          <a:bodyPr wrap="none">
            <a:prstTxWarp prst="textNoShape">
              <a:avLst/>
            </a:prstTxWarp>
            <a:spAutoFit/>
          </a:bodyPr>
          <a:lstStyle/>
          <a:p>
            <a:r>
              <a:rPr lang="en-US" sz="1400" dirty="0">
                <a:latin typeface="Arial" panose="020B0604020202020204" pitchFamily="34" charset="0"/>
                <a:cs typeface="Arial" panose="020B0604020202020204" pitchFamily="34" charset="0"/>
              </a:rPr>
              <a:t>Word offset</a:t>
            </a:r>
          </a:p>
        </p:txBody>
      </p:sp>
      <p:sp>
        <p:nvSpPr>
          <p:cNvPr id="19" name="Text Box 9"/>
          <p:cNvSpPr txBox="1">
            <a:spLocks noChangeArrowheads="1"/>
          </p:cNvSpPr>
          <p:nvPr/>
        </p:nvSpPr>
        <p:spPr bwMode="auto">
          <a:xfrm>
            <a:off x="6309182" y="4572543"/>
            <a:ext cx="1027782" cy="307777"/>
          </a:xfrm>
          <a:prstGeom prst="rect">
            <a:avLst/>
          </a:prstGeom>
          <a:noFill/>
          <a:ln w="12700">
            <a:noFill/>
            <a:miter lim="800000"/>
            <a:headEnd/>
            <a:tailEnd/>
          </a:ln>
        </p:spPr>
        <p:txBody>
          <a:bodyPr wrap="none">
            <a:prstTxWarp prst="textNoShape">
              <a:avLst/>
            </a:prstTxWarp>
            <a:spAutoFit/>
          </a:bodyPr>
          <a:lstStyle/>
          <a:p>
            <a:r>
              <a:rPr lang="en-US" sz="1400" dirty="0">
                <a:latin typeface="Arial" panose="020B0604020202020204" pitchFamily="34" charset="0"/>
                <a:cs typeface="Arial" panose="020B0604020202020204" pitchFamily="34" charset="0"/>
              </a:rPr>
              <a:t>Byte offset</a:t>
            </a:r>
          </a:p>
        </p:txBody>
      </p:sp>
      <p:sp>
        <p:nvSpPr>
          <p:cNvPr id="20" name="Text Box 10"/>
          <p:cNvSpPr txBox="1">
            <a:spLocks noChangeArrowheads="1"/>
          </p:cNvSpPr>
          <p:nvPr/>
        </p:nvSpPr>
        <p:spPr bwMode="auto">
          <a:xfrm>
            <a:off x="4181086" y="4586733"/>
            <a:ext cx="622286" cy="307777"/>
          </a:xfrm>
          <a:prstGeom prst="rect">
            <a:avLst/>
          </a:prstGeom>
          <a:noFill/>
          <a:ln w="12700">
            <a:noFill/>
            <a:miter lim="800000"/>
            <a:headEnd/>
            <a:tailEnd/>
          </a:ln>
        </p:spPr>
        <p:txBody>
          <a:bodyPr wrap="none">
            <a:prstTxWarp prst="textNoShape">
              <a:avLst/>
            </a:prstTxWarp>
            <a:spAutoFit/>
          </a:bodyPr>
          <a:lstStyle/>
          <a:p>
            <a:r>
              <a:rPr lang="en-US" sz="1400" dirty="0">
                <a:latin typeface="Arial" panose="020B0604020202020204" pitchFamily="34" charset="0"/>
                <a:cs typeface="Arial" panose="020B0604020202020204" pitchFamily="34" charset="0"/>
              </a:rPr>
              <a:t>Index</a:t>
            </a:r>
          </a:p>
        </p:txBody>
      </p:sp>
      <p:sp>
        <p:nvSpPr>
          <p:cNvPr id="21" name="Text Box 11"/>
          <p:cNvSpPr txBox="1">
            <a:spLocks noChangeArrowheads="1"/>
          </p:cNvSpPr>
          <p:nvPr/>
        </p:nvSpPr>
        <p:spPr bwMode="auto">
          <a:xfrm>
            <a:off x="2405864" y="4586733"/>
            <a:ext cx="472565" cy="307777"/>
          </a:xfrm>
          <a:prstGeom prst="rect">
            <a:avLst/>
          </a:prstGeom>
          <a:noFill/>
          <a:ln w="12700">
            <a:noFill/>
            <a:miter lim="800000"/>
            <a:headEnd/>
            <a:tailEnd/>
          </a:ln>
        </p:spPr>
        <p:txBody>
          <a:bodyPr wrap="none">
            <a:prstTxWarp prst="textNoShape">
              <a:avLst/>
            </a:prstTxWarp>
            <a:spAutoFit/>
          </a:bodyPr>
          <a:lstStyle/>
          <a:p>
            <a:r>
              <a:rPr lang="en-US" sz="1400" dirty="0">
                <a:latin typeface="Arial" panose="020B0604020202020204" pitchFamily="34" charset="0"/>
                <a:cs typeface="Arial" panose="020B0604020202020204" pitchFamily="34" charset="0"/>
              </a:rPr>
              <a:t>Tag</a:t>
            </a:r>
          </a:p>
        </p:txBody>
      </p:sp>
      <p:grpSp>
        <p:nvGrpSpPr>
          <p:cNvPr id="22" name="Group 12"/>
          <p:cNvGrpSpPr>
            <a:grpSpLocks/>
          </p:cNvGrpSpPr>
          <p:nvPr/>
        </p:nvGrpSpPr>
        <p:grpSpPr bwMode="auto">
          <a:xfrm>
            <a:off x="1375973" y="5069337"/>
            <a:ext cx="2353866" cy="458391"/>
            <a:chOff x="567" y="2496"/>
            <a:chExt cx="1977" cy="385"/>
          </a:xfrm>
        </p:grpSpPr>
        <p:sp>
          <p:nvSpPr>
            <p:cNvPr id="23" name="Line 13"/>
            <p:cNvSpPr>
              <a:spLocks noChangeShapeType="1"/>
            </p:cNvSpPr>
            <p:nvPr/>
          </p:nvSpPr>
          <p:spPr bwMode="auto">
            <a:xfrm>
              <a:off x="2544" y="2544"/>
              <a:ext cx="0" cy="240"/>
            </a:xfrm>
            <a:prstGeom prst="line">
              <a:avLst/>
            </a:prstGeom>
            <a:noFill/>
            <a:ln w="12700">
              <a:solidFill>
                <a:schemeClr val="tx1"/>
              </a:solidFill>
              <a:round/>
              <a:headEnd/>
              <a:tailEnd/>
            </a:ln>
          </p:spPr>
          <p:txBody>
            <a:bodyP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24" name="Line 14"/>
            <p:cNvSpPr>
              <a:spLocks noChangeShapeType="1"/>
            </p:cNvSpPr>
            <p:nvPr/>
          </p:nvSpPr>
          <p:spPr bwMode="auto">
            <a:xfrm flipH="1">
              <a:off x="2304" y="2640"/>
              <a:ext cx="240" cy="0"/>
            </a:xfrm>
            <a:prstGeom prst="line">
              <a:avLst/>
            </a:prstGeom>
            <a:noFill/>
            <a:ln w="12700">
              <a:solidFill>
                <a:schemeClr val="tx1"/>
              </a:solidFill>
              <a:round/>
              <a:headEnd/>
              <a:tailEnd type="triangle" w="med" len="med"/>
            </a:ln>
          </p:spPr>
          <p:txBody>
            <a:bodyP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25" name="Text Box 15"/>
            <p:cNvSpPr txBox="1">
              <a:spLocks noChangeArrowheads="1"/>
            </p:cNvSpPr>
            <p:nvPr/>
          </p:nvSpPr>
          <p:spPr bwMode="auto">
            <a:xfrm>
              <a:off x="567" y="2496"/>
              <a:ext cx="1800" cy="385"/>
            </a:xfrm>
            <a:prstGeom prst="rect">
              <a:avLst/>
            </a:prstGeom>
            <a:noFill/>
            <a:ln w="12700">
              <a:noFill/>
              <a:miter lim="800000"/>
              <a:headEnd/>
              <a:tailEnd/>
            </a:ln>
          </p:spPr>
          <p:txBody>
            <a:bodyPr wrap="none">
              <a:prstTxWarp prst="textNoShape">
                <a:avLst/>
              </a:prstTxWarp>
              <a:spAutoFit/>
            </a:bodyPr>
            <a:lstStyle/>
            <a:p>
              <a:pPr>
                <a:lnSpc>
                  <a:spcPct val="85000"/>
                </a:lnSpc>
              </a:pPr>
              <a:r>
                <a:rPr lang="en-US" sz="1400" dirty="0">
                  <a:latin typeface="Arial" panose="020B0604020202020204" pitchFamily="34" charset="0"/>
                  <a:cs typeface="Arial" panose="020B0604020202020204" pitchFamily="34" charset="0"/>
                </a:rPr>
                <a:t>Decreasing associativity,</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lower way, more sets</a:t>
              </a:r>
            </a:p>
          </p:txBody>
        </p:sp>
      </p:grpSp>
      <p:grpSp>
        <p:nvGrpSpPr>
          <p:cNvPr id="26" name="Group 16"/>
          <p:cNvGrpSpPr>
            <a:grpSpLocks/>
          </p:cNvGrpSpPr>
          <p:nvPr/>
        </p:nvGrpSpPr>
        <p:grpSpPr bwMode="auto">
          <a:xfrm>
            <a:off x="3729839" y="5376514"/>
            <a:ext cx="3613547" cy="953691"/>
            <a:chOff x="2544" y="2832"/>
            <a:chExt cx="3035" cy="801"/>
          </a:xfrm>
        </p:grpSpPr>
        <p:sp>
          <p:nvSpPr>
            <p:cNvPr id="27" name="Line 17"/>
            <p:cNvSpPr>
              <a:spLocks noChangeShapeType="1"/>
            </p:cNvSpPr>
            <p:nvPr/>
          </p:nvSpPr>
          <p:spPr bwMode="auto">
            <a:xfrm flipV="1">
              <a:off x="2544" y="2976"/>
              <a:ext cx="1296" cy="0"/>
            </a:xfrm>
            <a:prstGeom prst="line">
              <a:avLst/>
            </a:prstGeom>
            <a:noFill/>
            <a:ln w="12700">
              <a:solidFill>
                <a:schemeClr val="tx1"/>
              </a:solidFill>
              <a:round/>
              <a:headEnd/>
              <a:tailEnd type="triangle" w="med" len="med"/>
            </a:ln>
          </p:spPr>
          <p:txBody>
            <a:bodyP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28" name="Line 18"/>
            <p:cNvSpPr>
              <a:spLocks noChangeShapeType="1"/>
            </p:cNvSpPr>
            <p:nvPr/>
          </p:nvSpPr>
          <p:spPr bwMode="auto">
            <a:xfrm>
              <a:off x="3840" y="2832"/>
              <a:ext cx="0" cy="288"/>
            </a:xfrm>
            <a:prstGeom prst="line">
              <a:avLst/>
            </a:prstGeom>
            <a:noFill/>
            <a:ln w="12700">
              <a:solidFill>
                <a:schemeClr val="tx1"/>
              </a:solidFill>
              <a:round/>
              <a:headEnd/>
              <a:tailEnd/>
            </a:ln>
          </p:spPr>
          <p:txBody>
            <a:bodyP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29" name="Text Box 19"/>
            <p:cNvSpPr txBox="1">
              <a:spLocks noChangeArrowheads="1"/>
            </p:cNvSpPr>
            <p:nvPr/>
          </p:nvSpPr>
          <p:spPr bwMode="auto">
            <a:xfrm>
              <a:off x="3828" y="2832"/>
              <a:ext cx="1751" cy="801"/>
            </a:xfrm>
            <a:prstGeom prst="rect">
              <a:avLst/>
            </a:prstGeom>
            <a:noFill/>
            <a:ln w="12700">
              <a:noFill/>
              <a:miter lim="800000"/>
              <a:headEnd/>
              <a:tailEnd/>
            </a:ln>
          </p:spPr>
          <p:txBody>
            <a:bodyPr wrap="none">
              <a:prstTxWarp prst="textNoShape">
                <a:avLst/>
              </a:prstTxWarp>
              <a:spAutoFit/>
            </a:bodyPr>
            <a:lstStyle/>
            <a:p>
              <a:r>
                <a:rPr lang="en-US" sz="1400">
                  <a:latin typeface="Arial" panose="020B0604020202020204" pitchFamily="34" charset="0"/>
                  <a:cs typeface="Arial" panose="020B0604020202020204" pitchFamily="34" charset="0"/>
                </a:rPr>
                <a:t>Fully associative</a:t>
              </a:r>
            </a:p>
            <a:p>
              <a:r>
                <a:rPr lang="en-US" sz="1400">
                  <a:latin typeface="Arial" panose="020B0604020202020204" pitchFamily="34" charset="0"/>
                  <a:cs typeface="Arial" panose="020B0604020202020204" pitchFamily="34" charset="0"/>
                </a:rPr>
                <a:t>(only one set)</a:t>
              </a:r>
            </a:p>
            <a:p>
              <a:r>
                <a:rPr lang="en-US" sz="1400">
                  <a:latin typeface="Arial" panose="020B0604020202020204" pitchFamily="34" charset="0"/>
                  <a:cs typeface="Arial" panose="020B0604020202020204" pitchFamily="34" charset="0"/>
                </a:rPr>
                <a:t>Tag is all the bits except</a:t>
              </a:r>
            </a:p>
            <a:p>
              <a:r>
                <a:rPr lang="en-US" sz="1400">
                  <a:latin typeface="Arial" panose="020B0604020202020204" pitchFamily="34" charset="0"/>
                  <a:cs typeface="Arial" panose="020B0604020202020204" pitchFamily="34" charset="0"/>
                </a:rPr>
                <a:t>block and byte offset</a:t>
              </a:r>
            </a:p>
          </p:txBody>
        </p:sp>
      </p:grpSp>
      <p:grpSp>
        <p:nvGrpSpPr>
          <p:cNvPr id="30" name="Group 20"/>
          <p:cNvGrpSpPr>
            <a:grpSpLocks/>
          </p:cNvGrpSpPr>
          <p:nvPr/>
        </p:nvGrpSpPr>
        <p:grpSpPr bwMode="auto">
          <a:xfrm>
            <a:off x="1901039" y="5525342"/>
            <a:ext cx="1828800" cy="1010841"/>
            <a:chOff x="960" y="3168"/>
            <a:chExt cx="1536" cy="849"/>
          </a:xfrm>
        </p:grpSpPr>
        <p:sp>
          <p:nvSpPr>
            <p:cNvPr id="31" name="Line 21"/>
            <p:cNvSpPr>
              <a:spLocks noChangeShapeType="1"/>
            </p:cNvSpPr>
            <p:nvPr/>
          </p:nvSpPr>
          <p:spPr bwMode="auto">
            <a:xfrm flipH="1">
              <a:off x="2064" y="3312"/>
              <a:ext cx="432" cy="0"/>
            </a:xfrm>
            <a:prstGeom prst="line">
              <a:avLst/>
            </a:prstGeom>
            <a:noFill/>
            <a:ln w="12700">
              <a:solidFill>
                <a:schemeClr val="tx1"/>
              </a:solidFill>
              <a:round/>
              <a:headEnd/>
              <a:tailEnd type="triangle" w="med" len="med"/>
            </a:ln>
          </p:spPr>
          <p:txBody>
            <a:bodyP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32" name="Line 22"/>
            <p:cNvSpPr>
              <a:spLocks noChangeShapeType="1"/>
            </p:cNvSpPr>
            <p:nvPr/>
          </p:nvSpPr>
          <p:spPr bwMode="auto">
            <a:xfrm>
              <a:off x="2064" y="3168"/>
              <a:ext cx="0" cy="288"/>
            </a:xfrm>
            <a:prstGeom prst="line">
              <a:avLst/>
            </a:prstGeom>
            <a:noFill/>
            <a:ln w="12700">
              <a:solidFill>
                <a:schemeClr val="tx1"/>
              </a:solidFill>
              <a:round/>
              <a:headEnd/>
              <a:tailEnd/>
            </a:ln>
          </p:spPr>
          <p:txBody>
            <a:bodyP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33" name="Text Box 23"/>
            <p:cNvSpPr txBox="1">
              <a:spLocks noChangeArrowheads="1"/>
            </p:cNvSpPr>
            <p:nvPr/>
          </p:nvSpPr>
          <p:spPr bwMode="auto">
            <a:xfrm>
              <a:off x="960" y="3216"/>
              <a:ext cx="1505" cy="801"/>
            </a:xfrm>
            <a:prstGeom prst="rect">
              <a:avLst/>
            </a:prstGeom>
            <a:noFill/>
            <a:ln w="12700">
              <a:noFill/>
              <a:miter lim="800000"/>
              <a:headEnd/>
              <a:tailEnd/>
            </a:ln>
          </p:spPr>
          <p:txBody>
            <a:bodyPr>
              <a:prstTxWarp prst="textNoShape">
                <a:avLst/>
              </a:prstTxWarp>
              <a:spAutoFit/>
            </a:bodyPr>
            <a:lstStyle/>
            <a:p>
              <a:r>
                <a:rPr lang="en-US" sz="1400">
                  <a:latin typeface="Arial" panose="020B0604020202020204" pitchFamily="34" charset="0"/>
                  <a:cs typeface="Arial" panose="020B0604020202020204" pitchFamily="34" charset="0"/>
                </a:rPr>
                <a:t>Direct mapped</a:t>
              </a:r>
            </a:p>
            <a:p>
              <a:r>
                <a:rPr lang="en-US" sz="1400">
                  <a:latin typeface="Arial" panose="020B0604020202020204" pitchFamily="34" charset="0"/>
                  <a:cs typeface="Arial" panose="020B0604020202020204" pitchFamily="34" charset="0"/>
                </a:rPr>
                <a:t>(only one way)</a:t>
              </a:r>
            </a:p>
            <a:p>
              <a:r>
                <a:rPr lang="en-US" sz="1400">
                  <a:latin typeface="Arial" panose="020B0604020202020204" pitchFamily="34" charset="0"/>
                  <a:cs typeface="Arial" panose="020B0604020202020204" pitchFamily="34" charset="0"/>
                </a:rPr>
                <a:t>Smaller tags, only a single comparator</a:t>
              </a:r>
            </a:p>
          </p:txBody>
        </p:sp>
      </p:grpSp>
      <p:grpSp>
        <p:nvGrpSpPr>
          <p:cNvPr id="34" name="Group 24"/>
          <p:cNvGrpSpPr>
            <a:grpSpLocks/>
          </p:cNvGrpSpPr>
          <p:nvPr/>
        </p:nvGrpSpPr>
        <p:grpSpPr bwMode="auto">
          <a:xfrm>
            <a:off x="3729843" y="4897886"/>
            <a:ext cx="2397922" cy="515541"/>
            <a:chOff x="2544" y="2256"/>
            <a:chExt cx="2014" cy="433"/>
          </a:xfrm>
        </p:grpSpPr>
        <p:sp>
          <p:nvSpPr>
            <p:cNvPr id="35" name="Line 25"/>
            <p:cNvSpPr>
              <a:spLocks noChangeShapeType="1"/>
            </p:cNvSpPr>
            <p:nvPr/>
          </p:nvSpPr>
          <p:spPr bwMode="auto">
            <a:xfrm>
              <a:off x="2544" y="2400"/>
              <a:ext cx="240" cy="0"/>
            </a:xfrm>
            <a:prstGeom prst="line">
              <a:avLst/>
            </a:prstGeom>
            <a:noFill/>
            <a:ln w="12700">
              <a:solidFill>
                <a:schemeClr val="tx1"/>
              </a:solidFill>
              <a:round/>
              <a:headEnd/>
              <a:tailEnd type="triangle" w="med" len="med"/>
            </a:ln>
          </p:spPr>
          <p:txBody>
            <a:bodyP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36" name="Text Box 26"/>
            <p:cNvSpPr txBox="1">
              <a:spLocks noChangeArrowheads="1"/>
            </p:cNvSpPr>
            <p:nvPr/>
          </p:nvSpPr>
          <p:spPr bwMode="auto">
            <a:xfrm>
              <a:off x="2784" y="2304"/>
              <a:ext cx="1774" cy="385"/>
            </a:xfrm>
            <a:prstGeom prst="rect">
              <a:avLst/>
            </a:prstGeom>
            <a:noFill/>
            <a:ln w="12700">
              <a:noFill/>
              <a:miter lim="800000"/>
              <a:headEnd/>
              <a:tailEnd/>
            </a:ln>
          </p:spPr>
          <p:txBody>
            <a:bodyPr wrap="none">
              <a:prstTxWarp prst="textNoShape">
                <a:avLst/>
              </a:prstTxWarp>
              <a:spAutoFit/>
            </a:bodyPr>
            <a:lstStyle/>
            <a:p>
              <a:pPr>
                <a:lnSpc>
                  <a:spcPct val="85000"/>
                </a:lnSpc>
              </a:pPr>
              <a:r>
                <a:rPr lang="en-US" sz="1400" dirty="0">
                  <a:latin typeface="Arial" panose="020B0604020202020204" pitchFamily="34" charset="0"/>
                  <a:cs typeface="Arial" panose="020B0604020202020204" pitchFamily="34" charset="0"/>
                </a:rPr>
                <a:t>Increasing associativity, </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higher way, less sets</a:t>
              </a:r>
            </a:p>
          </p:txBody>
        </p:sp>
        <p:sp>
          <p:nvSpPr>
            <p:cNvPr id="37" name="Line 27"/>
            <p:cNvSpPr>
              <a:spLocks noChangeShapeType="1"/>
            </p:cNvSpPr>
            <p:nvPr/>
          </p:nvSpPr>
          <p:spPr bwMode="auto">
            <a:xfrm>
              <a:off x="2544" y="2256"/>
              <a:ext cx="0" cy="288"/>
            </a:xfrm>
            <a:prstGeom prst="line">
              <a:avLst/>
            </a:prstGeom>
            <a:noFill/>
            <a:ln w="12700">
              <a:solidFill>
                <a:schemeClr val="tx1"/>
              </a:solidFill>
              <a:round/>
              <a:headEnd/>
              <a:tailEnd/>
            </a:ln>
          </p:spPr>
          <p:txBody>
            <a:bodyPr>
              <a:prstTxWarp prst="textNoShape">
                <a:avLst/>
              </a:prstTxWarp>
            </a:bodyPr>
            <a:lstStyle/>
            <a:p>
              <a:endParaRPr lang="en-US" sz="1400">
                <a:latin typeface="Arial" panose="020B0604020202020204" pitchFamily="34" charset="0"/>
                <a:cs typeface="Arial" panose="020B0604020202020204" pitchFamily="34" charset="0"/>
              </a:endParaRPr>
            </a:p>
          </p:txBody>
        </p:sp>
      </p:grpSp>
      <p:grpSp>
        <p:nvGrpSpPr>
          <p:cNvPr id="38" name="Group 37"/>
          <p:cNvGrpSpPr>
            <a:grpSpLocks/>
          </p:cNvGrpSpPr>
          <p:nvPr/>
        </p:nvGrpSpPr>
        <p:grpSpPr bwMode="auto">
          <a:xfrm>
            <a:off x="3958437" y="4097782"/>
            <a:ext cx="1359693" cy="595313"/>
            <a:chOff x="2448" y="1968"/>
            <a:chExt cx="1142" cy="500"/>
          </a:xfrm>
        </p:grpSpPr>
        <p:sp>
          <p:nvSpPr>
            <p:cNvPr id="39" name="Line 29"/>
            <p:cNvSpPr>
              <a:spLocks noChangeShapeType="1"/>
            </p:cNvSpPr>
            <p:nvPr/>
          </p:nvSpPr>
          <p:spPr bwMode="auto">
            <a:xfrm flipV="1">
              <a:off x="2880" y="2180"/>
              <a:ext cx="0" cy="288"/>
            </a:xfrm>
            <a:prstGeom prst="line">
              <a:avLst/>
            </a:prstGeom>
            <a:noFill/>
            <a:ln w="12700">
              <a:solidFill>
                <a:schemeClr val="tx1"/>
              </a:solidFill>
              <a:round/>
              <a:headEnd/>
              <a:tailEnd type="triangle" w="med" len="med"/>
            </a:ln>
          </p:spPr>
          <p:txBody>
            <a:bodyP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40" name="Text Box 30"/>
            <p:cNvSpPr txBox="1">
              <a:spLocks noChangeArrowheads="1"/>
            </p:cNvSpPr>
            <p:nvPr/>
          </p:nvSpPr>
          <p:spPr bwMode="auto">
            <a:xfrm>
              <a:off x="2448" y="1968"/>
              <a:ext cx="1142" cy="259"/>
            </a:xfrm>
            <a:prstGeom prst="rect">
              <a:avLst/>
            </a:prstGeom>
            <a:noFill/>
            <a:ln w="12700">
              <a:noFill/>
              <a:miter lim="800000"/>
              <a:headEnd/>
              <a:tailEnd/>
            </a:ln>
          </p:spPr>
          <p:txBody>
            <a:bodyPr wrap="none">
              <a:prstTxWarp prst="textNoShape">
                <a:avLst/>
              </a:prstTxWarp>
              <a:spAutoFit/>
            </a:bodyPr>
            <a:lstStyle/>
            <a:p>
              <a:r>
                <a:rPr lang="en-US" sz="1400">
                  <a:latin typeface="Arial" panose="020B0604020202020204" pitchFamily="34" charset="0"/>
                  <a:cs typeface="Arial" panose="020B0604020202020204" pitchFamily="34" charset="0"/>
                </a:rPr>
                <a:t>Selects the set</a:t>
              </a:r>
            </a:p>
          </p:txBody>
        </p:sp>
      </p:grpSp>
      <p:grpSp>
        <p:nvGrpSpPr>
          <p:cNvPr id="41" name="Group 38"/>
          <p:cNvGrpSpPr>
            <a:grpSpLocks/>
          </p:cNvGrpSpPr>
          <p:nvPr/>
        </p:nvGrpSpPr>
        <p:grpSpPr bwMode="auto">
          <a:xfrm>
            <a:off x="1958189" y="4097782"/>
            <a:ext cx="1905002" cy="595313"/>
            <a:chOff x="960" y="1968"/>
            <a:chExt cx="1600" cy="500"/>
          </a:xfrm>
        </p:grpSpPr>
        <p:sp>
          <p:nvSpPr>
            <p:cNvPr id="42" name="Text Box 31"/>
            <p:cNvSpPr txBox="1">
              <a:spLocks noChangeArrowheads="1"/>
            </p:cNvSpPr>
            <p:nvPr/>
          </p:nvSpPr>
          <p:spPr bwMode="auto">
            <a:xfrm>
              <a:off x="960" y="1968"/>
              <a:ext cx="1600" cy="259"/>
            </a:xfrm>
            <a:prstGeom prst="rect">
              <a:avLst/>
            </a:prstGeom>
            <a:noFill/>
            <a:ln w="12700">
              <a:noFill/>
              <a:miter lim="800000"/>
              <a:headEnd/>
              <a:tailEnd/>
            </a:ln>
          </p:spPr>
          <p:txBody>
            <a:bodyPr wrap="none">
              <a:prstTxWarp prst="textNoShape">
                <a:avLst/>
              </a:prstTxWarp>
              <a:spAutoFit/>
            </a:bodyPr>
            <a:lstStyle/>
            <a:p>
              <a:r>
                <a:rPr lang="en-US" sz="1400">
                  <a:latin typeface="Arial" panose="020B0604020202020204" pitchFamily="34" charset="0"/>
                  <a:cs typeface="Arial" panose="020B0604020202020204" pitchFamily="34" charset="0"/>
                </a:rPr>
                <a:t>Used for tag compare</a:t>
              </a:r>
            </a:p>
          </p:txBody>
        </p:sp>
        <p:sp>
          <p:nvSpPr>
            <p:cNvPr id="43" name="Line 32"/>
            <p:cNvSpPr>
              <a:spLocks noChangeShapeType="1"/>
            </p:cNvSpPr>
            <p:nvPr/>
          </p:nvSpPr>
          <p:spPr bwMode="auto">
            <a:xfrm flipV="1">
              <a:off x="1584" y="2180"/>
              <a:ext cx="0" cy="288"/>
            </a:xfrm>
            <a:prstGeom prst="line">
              <a:avLst/>
            </a:prstGeom>
            <a:noFill/>
            <a:ln w="12700">
              <a:solidFill>
                <a:schemeClr val="tx1"/>
              </a:solidFill>
              <a:round/>
              <a:headEnd/>
              <a:tailEnd type="triangle" w="med" len="med"/>
            </a:ln>
          </p:spPr>
          <p:txBody>
            <a:bodyPr>
              <a:prstTxWarp prst="textNoShape">
                <a:avLst/>
              </a:prstTxWarp>
            </a:bodyPr>
            <a:lstStyle/>
            <a:p>
              <a:endParaRPr lang="en-US" sz="1400">
                <a:latin typeface="Arial" panose="020B0604020202020204" pitchFamily="34" charset="0"/>
                <a:cs typeface="Arial" panose="020B0604020202020204" pitchFamily="34" charset="0"/>
              </a:endParaRPr>
            </a:p>
          </p:txBody>
        </p:sp>
      </p:grpSp>
      <p:grpSp>
        <p:nvGrpSpPr>
          <p:cNvPr id="44" name="Group 36"/>
          <p:cNvGrpSpPr>
            <a:grpSpLocks/>
          </p:cNvGrpSpPr>
          <p:nvPr/>
        </p:nvGrpSpPr>
        <p:grpSpPr bwMode="auto">
          <a:xfrm>
            <a:off x="5215741" y="4097782"/>
            <a:ext cx="2464594" cy="595313"/>
            <a:chOff x="3504" y="1968"/>
            <a:chExt cx="2070" cy="500"/>
          </a:xfrm>
        </p:grpSpPr>
        <p:sp>
          <p:nvSpPr>
            <p:cNvPr id="45" name="Line 33"/>
            <p:cNvSpPr>
              <a:spLocks noChangeShapeType="1"/>
            </p:cNvSpPr>
            <p:nvPr/>
          </p:nvSpPr>
          <p:spPr bwMode="auto">
            <a:xfrm flipV="1">
              <a:off x="3936" y="2180"/>
              <a:ext cx="0" cy="288"/>
            </a:xfrm>
            <a:prstGeom prst="line">
              <a:avLst/>
            </a:prstGeom>
            <a:noFill/>
            <a:ln w="12700">
              <a:solidFill>
                <a:schemeClr val="tx1"/>
              </a:solidFill>
              <a:round/>
              <a:headEnd/>
              <a:tailEnd type="triangle" w="med" len="med"/>
            </a:ln>
          </p:spPr>
          <p:txBody>
            <a:bodyPr>
              <a:prstTxWarp prst="textNoShape">
                <a:avLst/>
              </a:prstTxWarp>
            </a:bodyPr>
            <a:lstStyle/>
            <a:p>
              <a:endParaRPr lang="en-US" sz="1400">
                <a:latin typeface="Arial" panose="020B0604020202020204" pitchFamily="34" charset="0"/>
                <a:cs typeface="Arial" panose="020B0604020202020204" pitchFamily="34" charset="0"/>
              </a:endParaRPr>
            </a:p>
          </p:txBody>
        </p:sp>
        <p:sp>
          <p:nvSpPr>
            <p:cNvPr id="46" name="Text Box 34"/>
            <p:cNvSpPr txBox="1">
              <a:spLocks noChangeArrowheads="1"/>
            </p:cNvSpPr>
            <p:nvPr/>
          </p:nvSpPr>
          <p:spPr bwMode="auto">
            <a:xfrm>
              <a:off x="3504" y="1968"/>
              <a:ext cx="2070" cy="259"/>
            </a:xfrm>
            <a:prstGeom prst="rect">
              <a:avLst/>
            </a:prstGeom>
            <a:noFill/>
            <a:ln w="12700">
              <a:noFill/>
              <a:miter lim="800000"/>
              <a:headEnd/>
              <a:tailEnd/>
            </a:ln>
          </p:spPr>
          <p:txBody>
            <a:bodyPr wrap="none">
              <a:prstTxWarp prst="textNoShape">
                <a:avLst/>
              </a:prstTxWarp>
              <a:spAutoFit/>
            </a:bodyPr>
            <a:lstStyle/>
            <a:p>
              <a:r>
                <a:rPr lang="en-US" sz="1400">
                  <a:latin typeface="Arial" panose="020B0604020202020204" pitchFamily="34" charset="0"/>
                  <a:cs typeface="Arial" panose="020B0604020202020204" pitchFamily="34" charset="0"/>
                </a:rPr>
                <a:t>Selects the word in the block</a:t>
              </a:r>
            </a:p>
          </p:txBody>
        </p:sp>
      </p:grpSp>
      <p:grpSp>
        <p:nvGrpSpPr>
          <p:cNvPr id="51" name="Group 32"/>
          <p:cNvGrpSpPr/>
          <p:nvPr/>
        </p:nvGrpSpPr>
        <p:grpSpPr>
          <a:xfrm>
            <a:off x="3215489" y="3567857"/>
            <a:ext cx="3365088" cy="418417"/>
            <a:chOff x="2728769" y="3663198"/>
            <a:chExt cx="4486784" cy="557890"/>
          </a:xfrm>
        </p:grpSpPr>
        <p:sp>
          <p:nvSpPr>
            <p:cNvPr id="53" name="TextBox 27"/>
            <p:cNvSpPr txBox="1"/>
            <p:nvPr/>
          </p:nvSpPr>
          <p:spPr>
            <a:xfrm>
              <a:off x="2728769" y="3663198"/>
              <a:ext cx="4486784" cy="492443"/>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More Associativity (more ways)</a:t>
              </a:r>
            </a:p>
          </p:txBody>
        </p:sp>
        <p:cxnSp>
          <p:nvCxnSpPr>
            <p:cNvPr id="54" name="Straight Arrow Connector 29"/>
            <p:cNvCxnSpPr/>
            <p:nvPr/>
          </p:nvCxnSpPr>
          <p:spPr>
            <a:xfrm rot="10800000" flipH="1">
              <a:off x="3841267" y="4219500"/>
              <a:ext cx="1343394" cy="1588"/>
            </a:xfrm>
            <a:prstGeom prst="straightConnector1">
              <a:avLst/>
            </a:prstGeom>
            <a:ln w="57150" cap="flat" cmpd="sng" algn="ctr">
              <a:solidFill>
                <a:schemeClr val="accent1"/>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503148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down)">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wipe(down)">
                                      <p:cBhvr>
                                        <p:cTn id="12" dur="500"/>
                                        <p:tgtEl>
                                          <p:spTgt spid="3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wipe(down)">
                                      <p:cBhvr>
                                        <p:cTn id="17" dur="5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wipe(left)">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left)">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right)">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wipe(right)">
                                      <p:cBhvr>
                                        <p:cTn id="37" dur="500"/>
                                        <p:tgtEl>
                                          <p:spTgt spid="30"/>
                                        </p:tgtEl>
                                      </p:cBhvr>
                                    </p:animEffect>
                                  </p:childTnLst>
                                </p:cTn>
                              </p:par>
                            </p:childTnLst>
                          </p:cTn>
                        </p:par>
                      </p:childTnLst>
                    </p:cTn>
                  </p:par>
                  <p:par>
                    <p:cTn id="38" fill="hold">
                      <p:stCondLst>
                        <p:cond delay="indefinite"/>
                      </p:stCondLst>
                      <p:childTnLst>
                        <p:par>
                          <p:cTn id="39" fill="hold">
                            <p:stCondLst>
                              <p:cond delay="0"/>
                            </p:stCondLst>
                            <p:childTnLst>
                              <p:par>
                                <p:cTn id="40" presetID="0" presetClass="path" presetSubtype="0" accel="50000" decel="50000" fill="hold" nodeType="clickEffect">
                                  <p:stCondLst>
                                    <p:cond delay="0"/>
                                  </p:stCondLst>
                                  <p:childTnLst>
                                    <p:animMotion origin="layout" path="M -2.5E-6 -4.44444E-6 L 0.04601 -4.44444E-6 " pathEditMode="relative" rAng="0" ptsTypes="AA">
                                      <p:cBhvr>
                                        <p:cTn id="41" dur="2000" fill="hold"/>
                                        <p:tgtEl>
                                          <p:spTgt spid="51"/>
                                        </p:tgtEl>
                                        <p:attrNameLst>
                                          <p:attrName>ppt_x</p:attrName>
                                          <p:attrName>ppt_y</p:attrName>
                                        </p:attrNameLst>
                                      </p:cBhvr>
                                      <p:rCtr x="229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49</a:t>
            </a:fld>
            <a:endParaRPr lang="en-US" altLang="en-US"/>
          </a:p>
        </p:txBody>
      </p:sp>
      <p:sp>
        <p:nvSpPr>
          <p:cNvPr id="45059" name="Text Box 2"/>
          <p:cNvSpPr txBox="1">
            <a:spLocks noChangeArrowheads="1"/>
          </p:cNvSpPr>
          <p:nvPr/>
        </p:nvSpPr>
        <p:spPr bwMode="auto">
          <a:xfrm>
            <a:off x="441324" y="396875"/>
            <a:ext cx="70389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Total Cache Capacity =</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 name="TextBox 4"/>
          <p:cNvSpPr txBox="1"/>
          <p:nvPr/>
        </p:nvSpPr>
        <p:spPr>
          <a:xfrm>
            <a:off x="1693935" y="1801727"/>
            <a:ext cx="6051657" cy="507831"/>
          </a:xfrm>
          <a:prstGeom prst="rect">
            <a:avLst/>
          </a:prstGeom>
          <a:noFill/>
        </p:spPr>
        <p:txBody>
          <a:bodyPr wrap="none" rtlCol="0">
            <a:spAutoFit/>
          </a:bodyPr>
          <a:lstStyle/>
          <a:p>
            <a:r>
              <a:rPr lang="en-US" sz="2700" dirty="0">
                <a:latin typeface="Arial" panose="020B0604020202020204" pitchFamily="34" charset="0"/>
                <a:cs typeface="Arial" panose="020B0604020202020204" pitchFamily="34" charset="0"/>
              </a:rPr>
              <a:t>Associativity *  # of sets  *  </a:t>
            </a:r>
            <a:r>
              <a:rPr lang="en-US" sz="2700" dirty="0" err="1">
                <a:latin typeface="Arial" panose="020B0604020202020204" pitchFamily="34" charset="0"/>
                <a:cs typeface="Arial" panose="020B0604020202020204" pitchFamily="34" charset="0"/>
              </a:rPr>
              <a:t>block_size</a:t>
            </a:r>
            <a:r>
              <a:rPr lang="en-US" sz="2700" dirty="0">
                <a:latin typeface="Arial" panose="020B0604020202020204" pitchFamily="34" charset="0"/>
                <a:cs typeface="Arial" panose="020B0604020202020204" pitchFamily="34" charset="0"/>
              </a:rPr>
              <a:t> </a:t>
            </a:r>
          </a:p>
        </p:txBody>
      </p:sp>
      <p:sp>
        <p:nvSpPr>
          <p:cNvPr id="7" name="TextBox 5"/>
          <p:cNvSpPr txBox="1"/>
          <p:nvPr/>
        </p:nvSpPr>
        <p:spPr>
          <a:xfrm>
            <a:off x="1762364" y="2334694"/>
            <a:ext cx="5816016" cy="461665"/>
          </a:xfrm>
          <a:prstGeom prst="rect">
            <a:avLst/>
          </a:prstGeom>
          <a:noFill/>
        </p:spPr>
        <p:txBody>
          <a:bodyPr wrap="none" rtlCol="0">
            <a:spAutoFit/>
          </a:bodyPr>
          <a:lstStyle/>
          <a:p>
            <a:r>
              <a:rPr lang="en-US" sz="2400" i="1" dirty="0">
                <a:latin typeface="Arial" panose="020B0604020202020204" pitchFamily="34" charset="0"/>
                <a:cs typeface="Arial" panose="020B0604020202020204" pitchFamily="34" charset="0"/>
              </a:rPr>
              <a:t>Bytes = blocks/set  *  sets  *  Bytes/block </a:t>
            </a:r>
          </a:p>
        </p:txBody>
      </p:sp>
      <p:grpSp>
        <p:nvGrpSpPr>
          <p:cNvPr id="8" name="Group 23"/>
          <p:cNvGrpSpPr/>
          <p:nvPr/>
        </p:nvGrpSpPr>
        <p:grpSpPr>
          <a:xfrm>
            <a:off x="2036835" y="3326158"/>
            <a:ext cx="4525938" cy="514350"/>
            <a:chOff x="1447800" y="3309084"/>
            <a:chExt cx="6251014" cy="812800"/>
          </a:xfrm>
        </p:grpSpPr>
        <p:sp>
          <p:nvSpPr>
            <p:cNvPr id="9" name="Rectangle 6"/>
            <p:cNvSpPr/>
            <p:nvPr/>
          </p:nvSpPr>
          <p:spPr>
            <a:xfrm>
              <a:off x="1447800" y="3314700"/>
              <a:ext cx="6235700" cy="8001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cxnSp>
          <p:nvCxnSpPr>
            <p:cNvPr id="10" name="Straight Connector 11"/>
            <p:cNvCxnSpPr/>
            <p:nvPr/>
          </p:nvCxnSpPr>
          <p:spPr>
            <a:xfrm rot="5400000">
              <a:off x="5264150" y="3708340"/>
              <a:ext cx="80010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xtBox 14"/>
            <p:cNvSpPr txBox="1"/>
            <p:nvPr/>
          </p:nvSpPr>
          <p:spPr>
            <a:xfrm>
              <a:off x="5867399" y="3465611"/>
              <a:ext cx="1831415" cy="583636"/>
            </a:xfrm>
            <a:prstGeom prst="rect">
              <a:avLst/>
            </a:prstGeom>
            <a:noFill/>
          </p:spPr>
          <p:txBody>
            <a:bodyPr wrap="none" rtlCol="0">
              <a:spAutoFit/>
            </a:bodyPr>
            <a:lstStyle/>
            <a:p>
              <a:r>
                <a:rPr lang="en-US" i="1" dirty="0">
                  <a:solidFill>
                    <a:srgbClr val="0000FF"/>
                  </a:solidFill>
                  <a:latin typeface="Arial" panose="020B0604020202020204" pitchFamily="34" charset="0"/>
                  <a:cs typeface="Arial" panose="020B0604020202020204" pitchFamily="34" charset="0"/>
                </a:rPr>
                <a:t>Byte Offset</a:t>
              </a:r>
              <a:endParaRPr lang="en-US" i="1" dirty="0">
                <a:latin typeface="Arial" panose="020B0604020202020204" pitchFamily="34" charset="0"/>
                <a:cs typeface="Arial" panose="020B0604020202020204" pitchFamily="34" charset="0"/>
              </a:endParaRPr>
            </a:p>
          </p:txBody>
        </p:sp>
        <p:cxnSp>
          <p:nvCxnSpPr>
            <p:cNvPr id="12" name="Straight Connector 17"/>
            <p:cNvCxnSpPr/>
            <p:nvPr/>
          </p:nvCxnSpPr>
          <p:spPr>
            <a:xfrm rot="5400000">
              <a:off x="3206750" y="3721040"/>
              <a:ext cx="80010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TextBox 20"/>
            <p:cNvSpPr txBox="1"/>
            <p:nvPr/>
          </p:nvSpPr>
          <p:spPr>
            <a:xfrm>
              <a:off x="2133601" y="3393875"/>
              <a:ext cx="860713" cy="656589"/>
            </a:xfrm>
            <a:prstGeom prst="rect">
              <a:avLst/>
            </a:prstGeom>
            <a:noFill/>
          </p:spPr>
          <p:txBody>
            <a:bodyPr wrap="none" rtlCol="0">
              <a:spAutoFit/>
            </a:bodyPr>
            <a:lstStyle/>
            <a:p>
              <a:r>
                <a:rPr lang="en-US" sz="2100" i="1" dirty="0">
                  <a:solidFill>
                    <a:srgbClr val="0000FF"/>
                  </a:solidFill>
                  <a:latin typeface="Arial" panose="020B0604020202020204" pitchFamily="34" charset="0"/>
                  <a:cs typeface="Arial" panose="020B0604020202020204" pitchFamily="34" charset="0"/>
                </a:rPr>
                <a:t>Tag</a:t>
              </a:r>
            </a:p>
          </p:txBody>
        </p:sp>
        <p:sp>
          <p:nvSpPr>
            <p:cNvPr id="14" name="TextBox 21"/>
            <p:cNvSpPr txBox="1"/>
            <p:nvPr/>
          </p:nvSpPr>
          <p:spPr>
            <a:xfrm>
              <a:off x="4191000" y="3393875"/>
              <a:ext cx="1162789" cy="656589"/>
            </a:xfrm>
            <a:prstGeom prst="rect">
              <a:avLst/>
            </a:prstGeom>
            <a:noFill/>
          </p:spPr>
          <p:txBody>
            <a:bodyPr wrap="none" rtlCol="0">
              <a:spAutoFit/>
            </a:bodyPr>
            <a:lstStyle/>
            <a:p>
              <a:r>
                <a:rPr lang="en-US" sz="2100" i="1" dirty="0">
                  <a:solidFill>
                    <a:srgbClr val="0000FF"/>
                  </a:solidFill>
                  <a:latin typeface="Arial" panose="020B0604020202020204" pitchFamily="34" charset="0"/>
                  <a:cs typeface="Arial" panose="020B0604020202020204" pitchFamily="34" charset="0"/>
                </a:rPr>
                <a:t>Index</a:t>
              </a:r>
            </a:p>
          </p:txBody>
        </p:sp>
      </p:grpSp>
      <p:sp>
        <p:nvSpPr>
          <p:cNvPr id="15" name="TextBox 22"/>
          <p:cNvSpPr txBox="1"/>
          <p:nvPr/>
        </p:nvSpPr>
        <p:spPr>
          <a:xfrm>
            <a:off x="3157511" y="2773276"/>
            <a:ext cx="2225289" cy="461665"/>
          </a:xfrm>
          <a:prstGeom prst="rect">
            <a:avLst/>
          </a:prstGeom>
          <a:noFill/>
        </p:spPr>
        <p:txBody>
          <a:bodyPr wrap="none" rtlCol="0">
            <a:spAutoFit/>
          </a:bodyPr>
          <a:lstStyle/>
          <a:p>
            <a:r>
              <a:rPr lang="en-US" sz="2400" i="1" dirty="0">
                <a:solidFill>
                  <a:srgbClr val="3366FF"/>
                </a:solidFill>
                <a:latin typeface="Arial" panose="020B0604020202020204" pitchFamily="34" charset="0"/>
                <a:cs typeface="Arial" panose="020B0604020202020204" pitchFamily="34" charset="0"/>
              </a:rPr>
              <a:t>C = N *  S  *  B</a:t>
            </a:r>
          </a:p>
        </p:txBody>
      </p:sp>
      <p:sp>
        <p:nvSpPr>
          <p:cNvPr id="16" name="TextBox 24"/>
          <p:cNvSpPr txBox="1"/>
          <p:nvPr/>
        </p:nvSpPr>
        <p:spPr>
          <a:xfrm>
            <a:off x="1351035" y="3840509"/>
            <a:ext cx="6239144" cy="2354491"/>
          </a:xfrm>
          <a:prstGeom prst="rect">
            <a:avLst/>
          </a:prstGeom>
          <a:noFill/>
        </p:spPr>
        <p:txBody>
          <a:bodyPr wrap="none" rtlCol="0">
            <a:spAutoFit/>
          </a:bodyPr>
          <a:lstStyle/>
          <a:p>
            <a:r>
              <a:rPr lang="en-US" sz="2100" dirty="0">
                <a:latin typeface="Arial" panose="020B0604020202020204" pitchFamily="34" charset="0"/>
                <a:cs typeface="Arial" panose="020B0604020202020204" pitchFamily="34" charset="0"/>
              </a:rPr>
              <a:t>address_size = </a:t>
            </a:r>
            <a:r>
              <a:rPr lang="en-US" sz="2100" dirty="0" err="1">
                <a:latin typeface="Arial" panose="020B0604020202020204" pitchFamily="34" charset="0"/>
                <a:cs typeface="Arial" panose="020B0604020202020204" pitchFamily="34" charset="0"/>
              </a:rPr>
              <a:t>tag_size</a:t>
            </a:r>
            <a:r>
              <a:rPr lang="en-US" sz="2100" dirty="0">
                <a:latin typeface="Arial" panose="020B0604020202020204" pitchFamily="34" charset="0"/>
                <a:cs typeface="Arial" panose="020B0604020202020204" pitchFamily="34" charset="0"/>
              </a:rPr>
              <a:t> + </a:t>
            </a:r>
            <a:r>
              <a:rPr lang="en-US" sz="2100" dirty="0" err="1">
                <a:latin typeface="Arial" panose="020B0604020202020204" pitchFamily="34" charset="0"/>
                <a:cs typeface="Arial" panose="020B0604020202020204" pitchFamily="34" charset="0"/>
              </a:rPr>
              <a:t>index_size</a:t>
            </a:r>
            <a:r>
              <a:rPr lang="en-US" sz="2100" dirty="0">
                <a:latin typeface="Arial" panose="020B0604020202020204" pitchFamily="34" charset="0"/>
                <a:cs typeface="Arial" panose="020B0604020202020204" pitchFamily="34" charset="0"/>
              </a:rPr>
              <a:t> + </a:t>
            </a:r>
            <a:r>
              <a:rPr lang="en-US" sz="2100" dirty="0" err="1">
                <a:latin typeface="Arial" panose="020B0604020202020204" pitchFamily="34" charset="0"/>
                <a:cs typeface="Arial" panose="020B0604020202020204" pitchFamily="34" charset="0"/>
              </a:rPr>
              <a:t>offset_size</a:t>
            </a:r>
            <a:endParaRPr lang="en-US" sz="2100" dirty="0">
              <a:latin typeface="Arial" panose="020B0604020202020204" pitchFamily="34" charset="0"/>
              <a:cs typeface="Arial" panose="020B0604020202020204" pitchFamily="34" charset="0"/>
            </a:endParaRPr>
          </a:p>
          <a:p>
            <a:r>
              <a:rPr lang="en-US" sz="2100" dirty="0">
                <a:latin typeface="Arial" panose="020B0604020202020204" pitchFamily="34" charset="0"/>
                <a:cs typeface="Arial" panose="020B0604020202020204" pitchFamily="34" charset="0"/>
              </a:rPr>
              <a:t>                        = </a:t>
            </a:r>
            <a:r>
              <a:rPr lang="en-US" sz="2100" dirty="0" err="1">
                <a:latin typeface="Arial" panose="020B0604020202020204" pitchFamily="34" charset="0"/>
                <a:cs typeface="Arial" panose="020B0604020202020204" pitchFamily="34" charset="0"/>
              </a:rPr>
              <a:t>tag_size</a:t>
            </a:r>
            <a:r>
              <a:rPr lang="en-US" sz="2100" dirty="0">
                <a:latin typeface="Arial" panose="020B0604020202020204" pitchFamily="34" charset="0"/>
                <a:cs typeface="Arial" panose="020B0604020202020204" pitchFamily="34" charset="0"/>
              </a:rPr>
              <a:t> + log</a:t>
            </a:r>
            <a:r>
              <a:rPr lang="en-US" sz="2100" baseline="-25000" dirty="0">
                <a:latin typeface="Arial" panose="020B0604020202020204" pitchFamily="34" charset="0"/>
                <a:cs typeface="Arial" panose="020B0604020202020204" pitchFamily="34" charset="0"/>
              </a:rPr>
              <a:t>2</a:t>
            </a:r>
            <a:r>
              <a:rPr lang="en-US" sz="2100" dirty="0">
                <a:latin typeface="Arial" panose="020B0604020202020204" pitchFamily="34" charset="0"/>
                <a:cs typeface="Arial" panose="020B0604020202020204" pitchFamily="34" charset="0"/>
              </a:rPr>
              <a:t>(S) + log</a:t>
            </a:r>
            <a:r>
              <a:rPr lang="en-US" sz="2100" baseline="-25000" dirty="0">
                <a:latin typeface="Arial" panose="020B0604020202020204" pitchFamily="34" charset="0"/>
                <a:cs typeface="Arial" panose="020B0604020202020204" pitchFamily="34" charset="0"/>
              </a:rPr>
              <a:t>2</a:t>
            </a:r>
            <a:r>
              <a:rPr lang="en-US" sz="2100" dirty="0">
                <a:latin typeface="Arial" panose="020B0604020202020204" pitchFamily="34" charset="0"/>
                <a:cs typeface="Arial" panose="020B0604020202020204" pitchFamily="34" charset="0"/>
              </a:rPr>
              <a:t>(B)</a:t>
            </a:r>
          </a:p>
          <a:p>
            <a:r>
              <a:rPr lang="en-US" sz="2100" dirty="0">
                <a:latin typeface="Arial" panose="020B0604020202020204" pitchFamily="34" charset="0"/>
                <a:cs typeface="Arial" panose="020B0604020202020204" pitchFamily="34" charset="0"/>
              </a:rPr>
              <a:t>Double the Associativity: Number of sets?</a:t>
            </a:r>
          </a:p>
          <a:p>
            <a:r>
              <a:rPr lang="en-US" sz="2100" dirty="0">
                <a:latin typeface="Arial" panose="020B0604020202020204" pitchFamily="34" charset="0"/>
                <a:cs typeface="Arial" panose="020B0604020202020204" pitchFamily="34" charset="0"/>
              </a:rPr>
              <a:t>	</a:t>
            </a:r>
            <a:r>
              <a:rPr lang="en-US" sz="2100" i="1" dirty="0" err="1">
                <a:latin typeface="Arial" panose="020B0604020202020204" pitchFamily="34" charset="0"/>
                <a:cs typeface="Arial" panose="020B0604020202020204" pitchFamily="34" charset="0"/>
              </a:rPr>
              <a:t>tag_size</a:t>
            </a:r>
            <a:r>
              <a:rPr lang="en-US" sz="2100" i="1" dirty="0">
                <a:latin typeface="Arial" panose="020B0604020202020204" pitchFamily="34" charset="0"/>
                <a:cs typeface="Arial" panose="020B0604020202020204" pitchFamily="34" charset="0"/>
              </a:rPr>
              <a:t>? </a:t>
            </a:r>
            <a:r>
              <a:rPr lang="en-US" sz="2100" i="1" dirty="0" err="1">
                <a:latin typeface="Arial" panose="020B0604020202020204" pitchFamily="34" charset="0"/>
                <a:cs typeface="Arial" panose="020B0604020202020204" pitchFamily="34" charset="0"/>
              </a:rPr>
              <a:t>index_size</a:t>
            </a:r>
            <a:r>
              <a:rPr lang="en-US" sz="2100" i="1" dirty="0">
                <a:latin typeface="Arial" panose="020B0604020202020204" pitchFamily="34" charset="0"/>
                <a:cs typeface="Arial" panose="020B0604020202020204" pitchFamily="34" charset="0"/>
              </a:rPr>
              <a:t>? # comparators?</a:t>
            </a:r>
          </a:p>
          <a:p>
            <a:r>
              <a:rPr lang="en-US" sz="2100" dirty="0">
                <a:latin typeface="Arial" panose="020B0604020202020204" pitchFamily="34" charset="0"/>
                <a:cs typeface="Arial" panose="020B0604020202020204" pitchFamily="34" charset="0"/>
              </a:rPr>
              <a:t>Double the Sets: Associativity?</a:t>
            </a:r>
          </a:p>
          <a:p>
            <a:r>
              <a:rPr lang="en-US" sz="2100" dirty="0">
                <a:latin typeface="Arial" panose="020B0604020202020204" pitchFamily="34" charset="0"/>
                <a:cs typeface="Arial" panose="020B0604020202020204" pitchFamily="34" charset="0"/>
              </a:rPr>
              <a:t>	</a:t>
            </a:r>
            <a:r>
              <a:rPr lang="en-US" sz="2100" i="1" dirty="0" err="1">
                <a:latin typeface="Arial" panose="020B0604020202020204" pitchFamily="34" charset="0"/>
                <a:cs typeface="Arial" panose="020B0604020202020204" pitchFamily="34" charset="0"/>
              </a:rPr>
              <a:t>tag_size</a:t>
            </a:r>
            <a:r>
              <a:rPr lang="en-US" sz="2100" i="1" dirty="0">
                <a:latin typeface="Arial" panose="020B0604020202020204" pitchFamily="34" charset="0"/>
                <a:cs typeface="Arial" panose="020B0604020202020204" pitchFamily="34" charset="0"/>
              </a:rPr>
              <a:t>? </a:t>
            </a:r>
            <a:r>
              <a:rPr lang="en-US" sz="2100" i="1" dirty="0" err="1">
                <a:latin typeface="Arial" panose="020B0604020202020204" pitchFamily="34" charset="0"/>
                <a:cs typeface="Arial" panose="020B0604020202020204" pitchFamily="34" charset="0"/>
              </a:rPr>
              <a:t>index_size</a:t>
            </a:r>
            <a:r>
              <a:rPr lang="en-US" sz="2100" i="1" dirty="0">
                <a:latin typeface="Arial" panose="020B0604020202020204" pitchFamily="34" charset="0"/>
                <a:cs typeface="Arial" panose="020B0604020202020204" pitchFamily="34" charset="0"/>
              </a:rPr>
              <a:t>? # comparators?</a:t>
            </a:r>
          </a:p>
          <a:p>
            <a:endParaRPr lang="en-US" sz="2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81304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5</a:t>
            </a:fld>
            <a:endParaRPr lang="en-US" altLang="en-US"/>
          </a:p>
        </p:txBody>
      </p:sp>
      <p:sp>
        <p:nvSpPr>
          <p:cNvPr id="45059" name="Text Box 2"/>
          <p:cNvSpPr txBox="1">
            <a:spLocks noChangeArrowheads="1"/>
          </p:cNvSpPr>
          <p:nvPr/>
        </p:nvSpPr>
        <p:spPr bwMode="auto">
          <a:xfrm>
            <a:off x="441324" y="396875"/>
            <a:ext cx="70389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Maximum PC Clock Speed</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mc:AlternateContent xmlns:mc="http://schemas.openxmlformats.org/markup-compatibility/2006" xmlns:a14="http://schemas.microsoft.com/office/drawing/2010/main">
        <mc:Choice Requires="a14">
          <p:sp>
            <p:nvSpPr>
              <p:cNvPr id="9" name="Content Placeholder 2"/>
              <p:cNvSpPr txBox="1">
                <a:spLocks/>
              </p:cNvSpPr>
              <p:nvPr/>
            </p:nvSpPr>
            <p:spPr>
              <a:xfrm>
                <a:off x="1321532" y="4304404"/>
                <a:ext cx="6471138" cy="1788044"/>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2396729" algn="l"/>
                  </a:tabLst>
                </a:pPr>
                <a:r>
                  <a:rPr lang="en-US" sz="1800" dirty="0">
                    <a:latin typeface="Arial" panose="020B0604020202020204" pitchFamily="34" charset="0"/>
                    <a:cs typeface="Arial" panose="020B0604020202020204" pitchFamily="34" charset="0"/>
                  </a:rPr>
                  <a:t>Minimum cycle time: 	</a:t>
                </a:r>
                <a14:m>
                  <m:oMath xmlns:m="http://schemas.openxmlformats.org/officeDocument/2006/math">
                    <m:sSub>
                      <m:sSubPr>
                        <m:ctrlPr>
                          <a:rPr lang="en-US" sz="1800" i="1">
                            <a:latin typeface="Cambria Math" panose="02040503050406030204" pitchFamily="18" charset="0"/>
                          </a:rPr>
                        </m:ctrlPr>
                      </m:sSubPr>
                      <m:e>
                        <m:r>
                          <a:rPr lang="en-US" sz="1800" i="1">
                            <a:latin typeface="Cambria Math" charset="0"/>
                          </a:rPr>
                          <m:t>𝑡</m:t>
                        </m:r>
                      </m:e>
                      <m:sub>
                        <m:r>
                          <a:rPr lang="en-US" sz="1800" i="1">
                            <a:latin typeface="Cambria Math" charset="0"/>
                          </a:rPr>
                          <m:t>𝑚𝑖𝑛</m:t>
                        </m:r>
                      </m:sub>
                    </m:sSub>
                    <m:r>
                      <a:rPr lang="en-US" sz="1800" i="1">
                        <a:latin typeface="Cambria Math" charset="0"/>
                      </a:rPr>
                      <m:t>=</m:t>
                    </m:r>
                    <m:sSub>
                      <m:sSubPr>
                        <m:ctrlPr>
                          <a:rPr lang="en-US" sz="1800" i="1">
                            <a:latin typeface="Cambria Math" panose="02040503050406030204" pitchFamily="18" charset="0"/>
                          </a:rPr>
                        </m:ctrlPr>
                      </m:sSubPr>
                      <m:e>
                        <m:r>
                          <a:rPr lang="en-US" sz="1800" i="1">
                            <a:latin typeface="Cambria Math" charset="0"/>
                          </a:rPr>
                          <m:t>𝑡</m:t>
                        </m:r>
                      </m:e>
                      <m:sub>
                        <m:r>
                          <a:rPr lang="en-US" sz="1800" i="1">
                            <a:latin typeface="Cambria Math" charset="0"/>
                          </a:rPr>
                          <m:t>𝑠𝑒𝑡𝑢𝑝</m:t>
                        </m:r>
                      </m:sub>
                    </m:sSub>
                    <m:r>
                      <a:rPr lang="en-US" sz="1800" i="1">
                        <a:latin typeface="Cambria Math" charset="0"/>
                      </a:rPr>
                      <m:t>+</m:t>
                    </m:r>
                    <m:sSub>
                      <m:sSubPr>
                        <m:ctrlPr>
                          <a:rPr lang="en-US" sz="1800" i="1">
                            <a:latin typeface="Cambria Math" panose="02040503050406030204" pitchFamily="18" charset="0"/>
                          </a:rPr>
                        </m:ctrlPr>
                      </m:sSubPr>
                      <m:e>
                        <m:r>
                          <a:rPr lang="en-US" sz="1800" i="1">
                            <a:latin typeface="Cambria Math" charset="0"/>
                          </a:rPr>
                          <m:t>𝑡</m:t>
                        </m:r>
                      </m:e>
                      <m:sub>
                        <m:r>
                          <a:rPr lang="en-US" sz="1800" i="1">
                            <a:latin typeface="Cambria Math" charset="0"/>
                          </a:rPr>
                          <m:t>𝑎𝑑𝑑</m:t>
                        </m:r>
                      </m:sub>
                    </m:sSub>
                    <m:r>
                      <a:rPr lang="en-US" sz="1800" i="1">
                        <a:latin typeface="Cambria Math" charset="0"/>
                      </a:rPr>
                      <m:t>+</m:t>
                    </m:r>
                    <m:sSub>
                      <m:sSubPr>
                        <m:ctrlPr>
                          <a:rPr lang="en-US" sz="1800" i="1">
                            <a:latin typeface="Cambria Math" panose="02040503050406030204" pitchFamily="18" charset="0"/>
                          </a:rPr>
                        </m:ctrlPr>
                      </m:sSubPr>
                      <m:e>
                        <m:r>
                          <a:rPr lang="en-US" sz="1800" i="1">
                            <a:latin typeface="Cambria Math" charset="0"/>
                          </a:rPr>
                          <m:t>𝑡</m:t>
                        </m:r>
                      </m:e>
                      <m:sub>
                        <m:r>
                          <a:rPr lang="en-US" sz="1800" i="1">
                            <a:latin typeface="Cambria Math" charset="0"/>
                          </a:rPr>
                          <m:t>𝑐𝑙𝑘</m:t>
                        </m:r>
                        <m:r>
                          <a:rPr lang="en-US" sz="1800" i="1">
                            <a:latin typeface="Cambria Math" charset="0"/>
                          </a:rPr>
                          <m:t>−</m:t>
                        </m:r>
                        <m:r>
                          <a:rPr lang="en-US" sz="1800" i="1">
                            <a:latin typeface="Cambria Math" charset="0"/>
                          </a:rPr>
                          <m:t>𝑡𝑜</m:t>
                        </m:r>
                        <m:r>
                          <a:rPr lang="en-US" sz="1800" i="1">
                            <a:latin typeface="Cambria Math" charset="0"/>
                          </a:rPr>
                          <m:t>−</m:t>
                        </m:r>
                        <m:r>
                          <a:rPr lang="en-US" sz="1800" i="1">
                            <a:latin typeface="Cambria Math" charset="0"/>
                          </a:rPr>
                          <m:t>𝑄</m:t>
                        </m:r>
                      </m:sub>
                    </m:sSub>
                  </m:oMath>
                </a14:m>
                <a:endParaRPr lang="en-US" sz="1800" dirty="0">
                  <a:latin typeface="Arial" panose="020B0604020202020204" pitchFamily="34" charset="0"/>
                  <a:cs typeface="Arial" panose="020B0604020202020204" pitchFamily="34" charset="0"/>
                </a:endParaRPr>
              </a:p>
              <a:p>
                <a:pPr>
                  <a:tabLst>
                    <a:tab pos="2396729" algn="l"/>
                  </a:tabLst>
                </a:pPr>
                <a:r>
                  <a:rPr lang="en-US" sz="1800" dirty="0">
                    <a:latin typeface="Arial" panose="020B0604020202020204" pitchFamily="34" charset="0"/>
                    <a:cs typeface="Arial" panose="020B0604020202020204" pitchFamily="34" charset="0"/>
                  </a:rPr>
                  <a:t>Maximum clock rate: 	</a:t>
                </a:r>
                <a14:m>
                  <m:oMath xmlns:m="http://schemas.openxmlformats.org/officeDocument/2006/math">
                    <m:sSub>
                      <m:sSubPr>
                        <m:ctrlPr>
                          <a:rPr lang="en-US" sz="1800" i="1">
                            <a:latin typeface="Cambria Math" panose="02040503050406030204" pitchFamily="18" charset="0"/>
                          </a:rPr>
                        </m:ctrlPr>
                      </m:sSubPr>
                      <m:e>
                        <m:r>
                          <a:rPr lang="en-US" sz="1800" i="1">
                            <a:latin typeface="Cambria Math" charset="0"/>
                          </a:rPr>
                          <m:t>𝑓</m:t>
                        </m:r>
                      </m:e>
                      <m:sub>
                        <m:r>
                          <a:rPr lang="en-US" sz="1800" i="1">
                            <a:latin typeface="Cambria Math" charset="0"/>
                          </a:rPr>
                          <m:t>𝑐𝑙𝑘</m:t>
                        </m:r>
                        <m:r>
                          <a:rPr lang="en-US" sz="1800" i="1">
                            <a:latin typeface="Cambria Math" charset="0"/>
                          </a:rPr>
                          <m:t>−</m:t>
                        </m:r>
                        <m:r>
                          <a:rPr lang="en-US" sz="1800" i="1">
                            <a:latin typeface="Cambria Math" charset="0"/>
                          </a:rPr>
                          <m:t>𝑚𝑎𝑥</m:t>
                        </m:r>
                      </m:sub>
                    </m:sSub>
                    <m:r>
                      <a:rPr lang="en-US" sz="1800" i="1">
                        <a:latin typeface="Cambria Math" charset="0"/>
                      </a:rPr>
                      <m:t>=</m:t>
                    </m:r>
                    <m:f>
                      <m:fPr>
                        <m:ctrlPr>
                          <a:rPr lang="bg-BG" sz="1800" i="1">
                            <a:latin typeface="Cambria Math" panose="02040503050406030204" pitchFamily="18" charset="0"/>
                          </a:rPr>
                        </m:ctrlPr>
                      </m:fPr>
                      <m:num>
                        <m:r>
                          <a:rPr lang="en-US" sz="1800" i="1">
                            <a:latin typeface="Cambria Math" charset="0"/>
                          </a:rPr>
                          <m:t>1</m:t>
                        </m:r>
                      </m:num>
                      <m:den>
                        <m:sSub>
                          <m:sSubPr>
                            <m:ctrlPr>
                              <a:rPr lang="en-US" sz="1800" i="1">
                                <a:latin typeface="Cambria Math" panose="02040503050406030204" pitchFamily="18" charset="0"/>
                              </a:rPr>
                            </m:ctrlPr>
                          </m:sSubPr>
                          <m:e>
                            <m:r>
                              <a:rPr lang="en-US" sz="1800" i="1">
                                <a:latin typeface="Cambria Math" charset="0"/>
                              </a:rPr>
                              <m:t>𝑡</m:t>
                            </m:r>
                          </m:e>
                          <m:sub>
                            <m:r>
                              <a:rPr lang="en-US" sz="1800" i="1">
                                <a:latin typeface="Cambria Math" charset="0"/>
                              </a:rPr>
                              <m:t>𝑚𝑖𝑛</m:t>
                            </m:r>
                          </m:sub>
                        </m:sSub>
                      </m:den>
                    </m:f>
                  </m:oMath>
                </a14:m>
                <a:endParaRPr lang="en-US" sz="1800" dirty="0">
                  <a:latin typeface="Arial" panose="020B0604020202020204" pitchFamily="34" charset="0"/>
                  <a:cs typeface="Arial" panose="020B0604020202020204" pitchFamily="34" charset="0"/>
                </a:endParaRPr>
              </a:p>
              <a:p>
                <a:pPr>
                  <a:buFont typeface="Arial" panose="020B0604020202020204" pitchFamily="34" charset="0"/>
                  <a:buNone/>
                  <a:tabLst>
                    <a:tab pos="1453754" algn="l"/>
                  </a:tabLst>
                </a:pPr>
                <a:r>
                  <a:rPr lang="en-US" b="1" u="sng" dirty="0">
                    <a:latin typeface="Arial" panose="020B0604020202020204" pitchFamily="34" charset="0"/>
                    <a:cs typeface="Arial" panose="020B0604020202020204" pitchFamily="34" charset="0"/>
                  </a:rPr>
                  <a:t>Example</a:t>
                </a:r>
                <a:r>
                  <a:rPr lang="en-US" b="1" dirty="0">
                    <a:latin typeface="Arial" panose="020B0604020202020204" pitchFamily="34" charset="0"/>
                    <a:cs typeface="Arial" panose="020B0604020202020204" pitchFamily="34" charset="0"/>
                  </a:rPr>
                  <a:t>:</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a:t>
                </a:r>
                <a:r>
                  <a:rPr lang="en-US" sz="1800" baseline="-25000" dirty="0" err="1">
                    <a:latin typeface="Arial" panose="020B0604020202020204" pitchFamily="34" charset="0"/>
                    <a:cs typeface="Arial" panose="020B0604020202020204" pitchFamily="34" charset="0"/>
                  </a:rPr>
                  <a:t>setup</a:t>
                </a:r>
                <a:r>
                  <a:rPr lang="en-US" sz="1800" dirty="0">
                    <a:latin typeface="Arial" panose="020B0604020202020204" pitchFamily="34" charset="0"/>
                    <a:cs typeface="Arial" panose="020B0604020202020204" pitchFamily="34" charset="0"/>
                  </a:rPr>
                  <a:t> ≥ 15ps, </a:t>
                </a:r>
                <a:r>
                  <a:rPr lang="en-US" sz="1800" dirty="0" err="1">
                    <a:latin typeface="Arial" panose="020B0604020202020204" pitchFamily="34" charset="0"/>
                    <a:cs typeface="Arial" panose="020B0604020202020204" pitchFamily="34" charset="0"/>
                  </a:rPr>
                  <a:t>t</a:t>
                </a:r>
                <a:r>
                  <a:rPr lang="en-US" sz="1800" baseline="-25000" dirty="0" err="1">
                    <a:latin typeface="Arial" panose="020B0604020202020204" pitchFamily="34" charset="0"/>
                    <a:cs typeface="Arial" panose="020B0604020202020204" pitchFamily="34" charset="0"/>
                  </a:rPr>
                  <a:t>add</a:t>
                </a:r>
                <a:r>
                  <a:rPr lang="en-US" sz="1800" dirty="0">
                    <a:latin typeface="Arial" panose="020B0604020202020204" pitchFamily="34" charset="0"/>
                    <a:cs typeface="Arial" panose="020B0604020202020204" pitchFamily="34" charset="0"/>
                  </a:rPr>
                  <a:t> = 75ps, </a:t>
                </a:r>
                <a:r>
                  <a:rPr lang="en-US" sz="1800" dirty="0" err="1">
                    <a:latin typeface="Arial" panose="020B0604020202020204" pitchFamily="34" charset="0"/>
                    <a:cs typeface="Arial" panose="020B0604020202020204" pitchFamily="34" charset="0"/>
                  </a:rPr>
                  <a:t>t</a:t>
                </a:r>
                <a:r>
                  <a:rPr lang="en-US" sz="1800" baseline="-25000" dirty="0" err="1">
                    <a:latin typeface="Arial" panose="020B0604020202020204" pitchFamily="34" charset="0"/>
                    <a:cs typeface="Arial" panose="020B0604020202020204" pitchFamily="34" charset="0"/>
                  </a:rPr>
                  <a:t>clk-toQ</a:t>
                </a:r>
                <a:r>
                  <a:rPr lang="en-US" sz="1800" dirty="0">
                    <a:latin typeface="Arial" panose="020B0604020202020204" pitchFamily="34" charset="0"/>
                    <a:cs typeface="Arial" panose="020B0604020202020204" pitchFamily="34" charset="0"/>
                  </a:rPr>
                  <a:t> ≥ 10ps</a:t>
                </a:r>
              </a:p>
              <a:p>
                <a:pPr>
                  <a:buFont typeface="Arial" panose="020B0604020202020204" pitchFamily="34" charset="0"/>
                  <a:buNone/>
                  <a:tabLst>
                    <a:tab pos="1453754" algn="l"/>
                  </a:tabLst>
                </a:pP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a:t>
                </a:r>
                <a:r>
                  <a:rPr lang="en-US" sz="1800" baseline="-25000" dirty="0" err="1">
                    <a:latin typeface="Arial" panose="020B0604020202020204" pitchFamily="34" charset="0"/>
                    <a:cs typeface="Arial" panose="020B0604020202020204" pitchFamily="34" charset="0"/>
                  </a:rPr>
                  <a:t>min</a:t>
                </a:r>
                <a:r>
                  <a:rPr lang="en-US" sz="1800" dirty="0">
                    <a:latin typeface="Arial" panose="020B0604020202020204" pitchFamily="34" charset="0"/>
                    <a:cs typeface="Arial" panose="020B0604020202020204" pitchFamily="34" charset="0"/>
                  </a:rPr>
                  <a:t> ≥ 100ps</a:t>
                </a:r>
              </a:p>
              <a:p>
                <a:pPr>
                  <a:buFont typeface="Arial" panose="020B0604020202020204" pitchFamily="34" charset="0"/>
                  <a:buNone/>
                  <a:tabLst>
                    <a:tab pos="1453754" algn="l"/>
                  </a:tabLst>
                </a:pP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f</a:t>
                </a:r>
                <a:r>
                  <a:rPr lang="en-US" sz="1800" baseline="-25000" dirty="0" err="1">
                    <a:latin typeface="Arial" panose="020B0604020202020204" pitchFamily="34" charset="0"/>
                    <a:cs typeface="Arial" panose="020B0604020202020204" pitchFamily="34" charset="0"/>
                  </a:rPr>
                  <a:t>clk</a:t>
                </a:r>
                <a:r>
                  <a:rPr lang="en-US" sz="1800" baseline="-25000" dirty="0">
                    <a:latin typeface="Arial" panose="020B0604020202020204" pitchFamily="34" charset="0"/>
                    <a:cs typeface="Arial" panose="020B0604020202020204" pitchFamily="34" charset="0"/>
                  </a:rPr>
                  <a:t>-max</a:t>
                </a:r>
                <a:r>
                  <a:rPr lang="en-US" sz="1800" dirty="0">
                    <a:latin typeface="Arial" panose="020B0604020202020204" pitchFamily="34" charset="0"/>
                    <a:cs typeface="Arial" panose="020B0604020202020204" pitchFamily="34" charset="0"/>
                  </a:rPr>
                  <a:t> ≤ 10GHz</a:t>
                </a:r>
              </a:p>
            </p:txBody>
          </p:sp>
        </mc:Choice>
        <mc:Fallback xmlns="">
          <p:sp>
            <p:nvSpPr>
              <p:cNvPr id="9" name="Content Placeholder 2"/>
              <p:cNvSpPr txBox="1">
                <a:spLocks noRot="1" noChangeAspect="1" noMove="1" noResize="1" noEditPoints="1" noAdjustHandles="1" noChangeArrowheads="1" noChangeShapeType="1" noTextEdit="1"/>
              </p:cNvSpPr>
              <p:nvPr/>
            </p:nvSpPr>
            <p:spPr>
              <a:xfrm>
                <a:off x="1321532" y="4304404"/>
                <a:ext cx="6471138" cy="1788044"/>
              </a:xfrm>
              <a:prstGeom prst="rect">
                <a:avLst/>
              </a:prstGeom>
              <a:blipFill>
                <a:blip r:embed="rId3"/>
                <a:stretch>
                  <a:fillRect l="-1697" t="-4437" b="-1024"/>
                </a:stretch>
              </a:blipFill>
            </p:spPr>
            <p:txBody>
              <a:bodyPr/>
              <a:lstStyle/>
              <a:p>
                <a:r>
                  <a:rPr lang="en-US">
                    <a:noFill/>
                  </a:rPr>
                  <a:t> </a:t>
                </a:r>
              </a:p>
            </p:txBody>
          </p:sp>
        </mc:Fallback>
      </mc:AlternateContent>
      <p:pic>
        <p:nvPicPr>
          <p:cNvPr id="10" name="Content Placeholder 6"/>
          <p:cNvPicPr>
            <a:picLocks noChangeAspect="1"/>
          </p:cNvPicPr>
          <p:nvPr/>
        </p:nvPicPr>
        <p:blipFill>
          <a:blip r:embed="rId4"/>
          <a:stretch>
            <a:fillRect/>
          </a:stretch>
        </p:blipFill>
        <p:spPr>
          <a:xfrm>
            <a:off x="6564395" y="1335674"/>
            <a:ext cx="1228275" cy="914673"/>
          </a:xfrm>
          <a:prstGeom prst="rect">
            <a:avLst/>
          </a:prstGeom>
        </p:spPr>
      </p:pic>
      <p:pic>
        <p:nvPicPr>
          <p:cNvPr id="11" name="Picture 8"/>
          <p:cNvPicPr>
            <a:picLocks noChangeAspect="1"/>
          </p:cNvPicPr>
          <p:nvPr/>
        </p:nvPicPr>
        <p:blipFill>
          <a:blip r:embed="rId5"/>
          <a:stretch>
            <a:fillRect/>
          </a:stretch>
        </p:blipFill>
        <p:spPr>
          <a:xfrm>
            <a:off x="1154478" y="2224657"/>
            <a:ext cx="6853034" cy="1878550"/>
          </a:xfrm>
          <a:prstGeom prst="rect">
            <a:avLst/>
          </a:prstGeom>
        </p:spPr>
      </p:pic>
    </p:spTree>
    <p:extLst>
      <p:ext uri="{BB962C8B-B14F-4D97-AF65-F5344CB8AC3E}">
        <p14:creationId xmlns:p14="http://schemas.microsoft.com/office/powerpoint/2010/main" val="2561943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50</a:t>
            </a:fld>
            <a:endParaRPr lang="en-US" altLang="en-US"/>
          </a:p>
        </p:txBody>
      </p:sp>
      <p:sp>
        <p:nvSpPr>
          <p:cNvPr id="45059" name="Text Box 2"/>
          <p:cNvSpPr txBox="1">
            <a:spLocks noChangeArrowheads="1"/>
          </p:cNvSpPr>
          <p:nvPr/>
        </p:nvSpPr>
        <p:spPr bwMode="auto">
          <a:xfrm>
            <a:off x="441324" y="396875"/>
            <a:ext cx="70389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Replacement Policy</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1" name="Text Box 4"/>
          <p:cNvSpPr txBox="1">
            <a:spLocks noChangeArrowheads="1"/>
          </p:cNvSpPr>
          <p:nvPr/>
        </p:nvSpPr>
        <p:spPr bwMode="auto">
          <a:xfrm>
            <a:off x="381003" y="1229299"/>
            <a:ext cx="8375070" cy="4955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
                <a:srgbClr val="CC0000"/>
              </a:buClr>
              <a:buNone/>
            </a:pPr>
            <a:r>
              <a:rPr lang="en-US" altLang="en-US" sz="2400" dirty="0">
                <a:latin typeface="Arial" panose="020B0604020202020204" pitchFamily="34" charset="0"/>
              </a:rPr>
              <a:t>In an associative cache, which block from a set should be evicted when the set becomes full?</a:t>
            </a:r>
          </a:p>
          <a:p>
            <a:pPr>
              <a:spcBef>
                <a:spcPct val="0"/>
              </a:spcBef>
              <a:buClr>
                <a:srgbClr val="CC0000"/>
              </a:buClr>
            </a:pPr>
            <a:r>
              <a:rPr lang="en-US" altLang="en-US" sz="2400" dirty="0">
                <a:latin typeface="Arial" panose="020B0604020202020204" pitchFamily="34" charset="0"/>
              </a:rPr>
              <a:t> Random</a:t>
            </a:r>
          </a:p>
          <a:p>
            <a:pPr>
              <a:spcBef>
                <a:spcPct val="0"/>
              </a:spcBef>
              <a:buClr>
                <a:srgbClr val="CC0000"/>
              </a:buClr>
            </a:pPr>
            <a:r>
              <a:rPr lang="en-US" altLang="en-US" sz="2400" dirty="0">
                <a:latin typeface="Arial" panose="020B0604020202020204" pitchFamily="34" charset="0"/>
              </a:rPr>
              <a:t> Least-Recently Used (LRU)</a:t>
            </a:r>
          </a:p>
          <a:p>
            <a:pPr lvl="1">
              <a:spcBef>
                <a:spcPct val="0"/>
              </a:spcBef>
              <a:buClr>
                <a:srgbClr val="CC0000"/>
              </a:buClr>
            </a:pPr>
            <a:r>
              <a:rPr lang="en-US" altLang="en-US" sz="2000" dirty="0">
                <a:latin typeface="Arial" panose="020B0604020202020204" pitchFamily="34" charset="0"/>
              </a:rPr>
              <a:t>LRU cache state must be updated on every access</a:t>
            </a:r>
          </a:p>
          <a:p>
            <a:pPr lvl="1">
              <a:spcBef>
                <a:spcPct val="0"/>
              </a:spcBef>
              <a:buClr>
                <a:srgbClr val="CC0000"/>
              </a:buClr>
            </a:pPr>
            <a:r>
              <a:rPr lang="en-US" altLang="en-US" sz="2000" dirty="0">
                <a:latin typeface="Arial" panose="020B0604020202020204" pitchFamily="34" charset="0"/>
              </a:rPr>
              <a:t>true implementation only feasible for small sets (2-way)</a:t>
            </a:r>
          </a:p>
          <a:p>
            <a:pPr lvl="1">
              <a:spcBef>
                <a:spcPct val="0"/>
              </a:spcBef>
              <a:buClr>
                <a:srgbClr val="CC0000"/>
              </a:buClr>
            </a:pPr>
            <a:r>
              <a:rPr lang="en-US" altLang="en-US" sz="2000" dirty="0">
                <a:latin typeface="Arial" panose="020B0604020202020204" pitchFamily="34" charset="0"/>
              </a:rPr>
              <a:t>pseudo-LRU binary tree often used for 4-8 way</a:t>
            </a:r>
          </a:p>
          <a:p>
            <a:pPr>
              <a:spcBef>
                <a:spcPct val="0"/>
              </a:spcBef>
              <a:buClr>
                <a:srgbClr val="CC0000"/>
              </a:buClr>
            </a:pPr>
            <a:r>
              <a:rPr lang="en-US" altLang="en-US" sz="2400" dirty="0">
                <a:latin typeface="Arial" panose="020B0604020202020204" pitchFamily="34" charset="0"/>
              </a:rPr>
              <a:t> First-In, First-Out (FIFO) a.k.a. Round-Robin</a:t>
            </a:r>
          </a:p>
          <a:p>
            <a:pPr lvl="1">
              <a:spcBef>
                <a:spcPct val="0"/>
              </a:spcBef>
              <a:buClr>
                <a:srgbClr val="CC0000"/>
              </a:buClr>
            </a:pPr>
            <a:r>
              <a:rPr lang="en-US" altLang="en-US" sz="2000" dirty="0">
                <a:latin typeface="Arial" panose="020B0604020202020204" pitchFamily="34" charset="0"/>
              </a:rPr>
              <a:t>used in highly associative caches</a:t>
            </a:r>
          </a:p>
          <a:p>
            <a:pPr>
              <a:spcBef>
                <a:spcPct val="0"/>
              </a:spcBef>
              <a:buClr>
                <a:srgbClr val="CC0000"/>
              </a:buClr>
            </a:pPr>
            <a:r>
              <a:rPr lang="en-US" altLang="en-US" sz="2400" dirty="0">
                <a:latin typeface="Arial" panose="020B0604020202020204" pitchFamily="34" charset="0"/>
              </a:rPr>
              <a:t> Not-Most-Recently Used (NMRU)</a:t>
            </a:r>
          </a:p>
          <a:p>
            <a:pPr lvl="1">
              <a:spcBef>
                <a:spcPct val="0"/>
              </a:spcBef>
              <a:buClr>
                <a:srgbClr val="CC0000"/>
              </a:buClr>
            </a:pPr>
            <a:r>
              <a:rPr lang="en-US" altLang="en-US" sz="2000" dirty="0">
                <a:latin typeface="Arial" panose="020B0604020202020204" pitchFamily="34" charset="0"/>
              </a:rPr>
              <a:t>FIFO with exception for most-recently used block or blocks</a:t>
            </a:r>
          </a:p>
          <a:p>
            <a:pPr>
              <a:spcBef>
                <a:spcPct val="0"/>
              </a:spcBef>
              <a:buClr>
                <a:srgbClr val="CC0000"/>
              </a:buClr>
            </a:pPr>
            <a:endParaRPr lang="en-US" altLang="en-US" sz="2400" dirty="0">
              <a:latin typeface="Arial" panose="020B0604020202020204" pitchFamily="34" charset="0"/>
            </a:endParaRPr>
          </a:p>
          <a:p>
            <a:pPr>
              <a:spcBef>
                <a:spcPct val="0"/>
              </a:spcBef>
              <a:buClr>
                <a:srgbClr val="CC0000"/>
              </a:buClr>
              <a:buNone/>
            </a:pPr>
            <a:r>
              <a:rPr lang="en-US" altLang="en-US" sz="2400" dirty="0">
                <a:latin typeface="Arial" panose="020B0604020202020204" pitchFamily="34" charset="0"/>
              </a:rPr>
              <a:t>This is a second-order effect.  Why?</a:t>
            </a:r>
          </a:p>
          <a:p>
            <a:pPr>
              <a:spcBef>
                <a:spcPct val="0"/>
              </a:spcBef>
              <a:buClr>
                <a:srgbClr val="CC0000"/>
              </a:buClr>
            </a:pPr>
            <a:endParaRPr lang="en-US" altLang="en-US" sz="2400" dirty="0">
              <a:latin typeface="Arial" panose="020B0604020202020204" pitchFamily="34" charset="0"/>
            </a:endParaRPr>
          </a:p>
        </p:txBody>
      </p:sp>
      <p:sp>
        <p:nvSpPr>
          <p:cNvPr id="18" name="Text Box 4"/>
          <p:cNvSpPr txBox="1">
            <a:spLocks noChangeArrowheads="1"/>
          </p:cNvSpPr>
          <p:nvPr/>
        </p:nvSpPr>
        <p:spPr bwMode="auto">
          <a:xfrm>
            <a:off x="3200400" y="5638800"/>
            <a:ext cx="5670780" cy="523220"/>
          </a:xfrm>
          <a:prstGeom prst="rect">
            <a:avLst/>
          </a:prstGeom>
          <a:noFill/>
          <a:ln w="9525">
            <a:noFill/>
            <a:miter lim="800000"/>
            <a:headEnd/>
            <a:tailEnd/>
          </a:ln>
          <a:effectLst/>
        </p:spPr>
        <p:txBody>
          <a:bodyPr wrap="none" anchor="ctr">
            <a:prstTxWarp prst="textNoShape">
              <a:avLst/>
            </a:prstTxWarp>
            <a:spAutoFit/>
          </a:bodyPr>
          <a:lstStyle/>
          <a:p>
            <a:pPr algn="ctr"/>
            <a:r>
              <a:rPr lang="en-US" sz="2800" i="1" dirty="0">
                <a:solidFill>
                  <a:srgbClr val="FC0128"/>
                </a:solidFill>
                <a:latin typeface="Calibri"/>
                <a:cs typeface="Calibri"/>
              </a:rPr>
              <a:t>Replacement only happens on misses</a:t>
            </a:r>
          </a:p>
        </p:txBody>
      </p:sp>
    </p:spTree>
    <p:extLst>
      <p:ext uri="{BB962C8B-B14F-4D97-AF65-F5344CB8AC3E}">
        <p14:creationId xmlns:p14="http://schemas.microsoft.com/office/powerpoint/2010/main" val="4219154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51</a:t>
            </a:fld>
            <a:endParaRPr lang="en-US" altLang="en-US"/>
          </a:p>
        </p:txBody>
      </p:sp>
      <p:sp>
        <p:nvSpPr>
          <p:cNvPr id="45059" name="Text Box 2"/>
          <p:cNvSpPr txBox="1">
            <a:spLocks noChangeArrowheads="1"/>
          </p:cNvSpPr>
          <p:nvPr/>
        </p:nvSpPr>
        <p:spPr bwMode="auto">
          <a:xfrm>
            <a:off x="441324" y="396875"/>
            <a:ext cx="803696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Sources of Cache Misses (3 C’s)</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1" name="Text Box 4"/>
          <p:cNvSpPr txBox="1">
            <a:spLocks noChangeArrowheads="1"/>
          </p:cNvSpPr>
          <p:nvPr/>
        </p:nvSpPr>
        <p:spPr bwMode="auto">
          <a:xfrm>
            <a:off x="381001" y="1243694"/>
            <a:ext cx="8270239" cy="449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
                <a:srgbClr val="CC0000"/>
              </a:buClr>
            </a:pPr>
            <a:r>
              <a:rPr lang="en-US" altLang="en-US" sz="2400" dirty="0">
                <a:latin typeface="Arial" panose="020B0604020202020204" pitchFamily="34" charset="0"/>
              </a:rPr>
              <a:t> </a:t>
            </a:r>
            <a:r>
              <a:rPr lang="en-US" altLang="en-US" sz="2400" i="1" dirty="0">
                <a:solidFill>
                  <a:srgbClr val="0070C0"/>
                </a:solidFill>
                <a:latin typeface="Arial" panose="020B0604020202020204" pitchFamily="34" charset="0"/>
              </a:rPr>
              <a:t>Compulsory</a:t>
            </a:r>
            <a:r>
              <a:rPr lang="en-US" altLang="en-US" sz="2400" dirty="0">
                <a:latin typeface="Arial" panose="020B0604020202020204" pitchFamily="34" charset="0"/>
              </a:rPr>
              <a:t> (cold start, first reference):</a:t>
            </a:r>
          </a:p>
          <a:p>
            <a:pPr lvl="1">
              <a:spcBef>
                <a:spcPct val="0"/>
              </a:spcBef>
              <a:buClr>
                <a:srgbClr val="CC0000"/>
              </a:buClr>
            </a:pPr>
            <a:r>
              <a:rPr lang="en-US" altLang="en-US" sz="2000" dirty="0">
                <a:latin typeface="Arial" panose="020B0604020202020204" pitchFamily="34" charset="0"/>
              </a:rPr>
              <a:t>1</a:t>
            </a:r>
            <a:r>
              <a:rPr lang="en-US" altLang="en-US" sz="2000" baseline="30000" dirty="0">
                <a:latin typeface="Arial" panose="020B0604020202020204" pitchFamily="34" charset="0"/>
              </a:rPr>
              <a:t>st</a:t>
            </a:r>
            <a:r>
              <a:rPr lang="en-US" altLang="en-US" sz="2000" dirty="0">
                <a:latin typeface="Arial" panose="020B0604020202020204" pitchFamily="34" charset="0"/>
              </a:rPr>
              <a:t> access to a block, not a lot you can do about it</a:t>
            </a:r>
          </a:p>
          <a:p>
            <a:pPr lvl="2">
              <a:spcBef>
                <a:spcPct val="0"/>
              </a:spcBef>
              <a:buClr>
                <a:srgbClr val="CC0000"/>
              </a:buClr>
            </a:pPr>
            <a:r>
              <a:rPr lang="en-US" altLang="en-US" sz="1800" dirty="0">
                <a:latin typeface="Arial" panose="020B0604020202020204" pitchFamily="34" charset="0"/>
              </a:rPr>
              <a:t>If running billions of instructions, compulsory misses are insignificant</a:t>
            </a:r>
          </a:p>
          <a:p>
            <a:pPr lvl="1">
              <a:spcBef>
                <a:spcPct val="0"/>
              </a:spcBef>
              <a:buClr>
                <a:srgbClr val="CC0000"/>
              </a:buClr>
            </a:pPr>
            <a:r>
              <a:rPr lang="en-US" altLang="en-US" sz="2000" dirty="0">
                <a:latin typeface="Arial" panose="020B0604020202020204" pitchFamily="34" charset="0"/>
              </a:rPr>
              <a:t>misses that would occur even with infinite cache</a:t>
            </a:r>
          </a:p>
          <a:p>
            <a:pPr lvl="2">
              <a:spcBef>
                <a:spcPct val="0"/>
              </a:spcBef>
              <a:buClr>
                <a:srgbClr val="CC0000"/>
              </a:buClr>
            </a:pPr>
            <a:endParaRPr lang="en-US" altLang="en-US" sz="1800" dirty="0">
              <a:latin typeface="Arial" panose="020B0604020202020204" pitchFamily="34" charset="0"/>
            </a:endParaRPr>
          </a:p>
          <a:p>
            <a:pPr>
              <a:spcBef>
                <a:spcPct val="0"/>
              </a:spcBef>
              <a:buClr>
                <a:srgbClr val="CC0000"/>
              </a:buClr>
            </a:pPr>
            <a:r>
              <a:rPr lang="en-US" altLang="en-US" sz="2400" dirty="0">
                <a:latin typeface="Arial" panose="020B0604020202020204" pitchFamily="34" charset="0"/>
              </a:rPr>
              <a:t> </a:t>
            </a:r>
            <a:r>
              <a:rPr lang="en-US" altLang="en-US" sz="2400" i="1" dirty="0">
                <a:solidFill>
                  <a:srgbClr val="0070C0"/>
                </a:solidFill>
                <a:latin typeface="Arial" panose="020B0604020202020204" pitchFamily="34" charset="0"/>
              </a:rPr>
              <a:t>Capacity</a:t>
            </a:r>
            <a:r>
              <a:rPr lang="en-US" altLang="en-US" sz="2400" dirty="0">
                <a:latin typeface="Arial" panose="020B0604020202020204" pitchFamily="34" charset="0"/>
              </a:rPr>
              <a:t>:</a:t>
            </a:r>
          </a:p>
          <a:p>
            <a:pPr lvl="1">
              <a:spcBef>
                <a:spcPct val="0"/>
              </a:spcBef>
              <a:buClr>
                <a:srgbClr val="CC0000"/>
              </a:buClr>
            </a:pPr>
            <a:r>
              <a:rPr lang="en-US" altLang="en-US" sz="2000" dirty="0">
                <a:latin typeface="Arial" panose="020B0604020202020204" pitchFamily="34" charset="0"/>
              </a:rPr>
              <a:t>cache is too small to hold all data needed by the program</a:t>
            </a:r>
          </a:p>
          <a:p>
            <a:pPr lvl="2">
              <a:spcBef>
                <a:spcPct val="0"/>
              </a:spcBef>
              <a:buClr>
                <a:srgbClr val="CC0000"/>
              </a:buClr>
            </a:pPr>
            <a:r>
              <a:rPr lang="en-US" altLang="en-US" sz="1800" dirty="0">
                <a:latin typeface="Arial" panose="020B0604020202020204" pitchFamily="34" charset="0"/>
              </a:rPr>
              <a:t>Misses that would not occur with infinite cache</a:t>
            </a:r>
          </a:p>
          <a:p>
            <a:pPr lvl="2">
              <a:spcBef>
                <a:spcPct val="0"/>
              </a:spcBef>
              <a:buClr>
                <a:srgbClr val="CC0000"/>
              </a:buClr>
            </a:pPr>
            <a:r>
              <a:rPr lang="en-US" altLang="en-US" sz="1800" dirty="0">
                <a:latin typeface="Arial" panose="020B0604020202020204" pitchFamily="34" charset="0"/>
              </a:rPr>
              <a:t>misses that would occur even under perfect replacement policy</a:t>
            </a:r>
          </a:p>
          <a:p>
            <a:pPr>
              <a:spcBef>
                <a:spcPct val="0"/>
              </a:spcBef>
              <a:buClr>
                <a:srgbClr val="CC0000"/>
              </a:buClr>
            </a:pPr>
            <a:endParaRPr lang="en-US" altLang="en-US" sz="2400" dirty="0">
              <a:latin typeface="Arial" panose="020B0604020202020204" pitchFamily="34" charset="0"/>
            </a:endParaRPr>
          </a:p>
          <a:p>
            <a:pPr>
              <a:spcBef>
                <a:spcPct val="0"/>
              </a:spcBef>
              <a:buClr>
                <a:srgbClr val="CC0000"/>
              </a:buClr>
            </a:pPr>
            <a:r>
              <a:rPr lang="en-US" altLang="en-US" sz="2400" i="1" dirty="0">
                <a:solidFill>
                  <a:srgbClr val="0070C0"/>
                </a:solidFill>
                <a:latin typeface="Arial" panose="020B0604020202020204" pitchFamily="34" charset="0"/>
              </a:rPr>
              <a:t> Conflict</a:t>
            </a:r>
            <a:r>
              <a:rPr lang="en-US" altLang="en-US" sz="2400" dirty="0">
                <a:latin typeface="Arial" panose="020B0604020202020204" pitchFamily="34" charset="0"/>
              </a:rPr>
              <a:t> (collision):</a:t>
            </a:r>
          </a:p>
          <a:p>
            <a:pPr lvl="1">
              <a:spcBef>
                <a:spcPct val="0"/>
              </a:spcBef>
              <a:buClr>
                <a:srgbClr val="CC0000"/>
              </a:buClr>
            </a:pPr>
            <a:r>
              <a:rPr lang="en-US" altLang="zh-CN" sz="2000" dirty="0">
                <a:latin typeface="Arial" panose="020B0604020202020204" pitchFamily="34" charset="0"/>
              </a:rPr>
              <a:t>M</a:t>
            </a:r>
            <a:r>
              <a:rPr lang="en-US" altLang="en-US" sz="2000" dirty="0">
                <a:latin typeface="Arial" panose="020B0604020202020204" pitchFamily="34" charset="0"/>
              </a:rPr>
              <a:t>isses that occur because of collisions due to line-placement strategy (multiple memory locations mapped to same cache set)</a:t>
            </a:r>
          </a:p>
          <a:p>
            <a:pPr lvl="2">
              <a:spcBef>
                <a:spcPct val="0"/>
              </a:spcBef>
              <a:buClr>
                <a:srgbClr val="CC0000"/>
              </a:buClr>
            </a:pPr>
            <a:r>
              <a:rPr lang="en-US" altLang="en-US" sz="1800" dirty="0">
                <a:latin typeface="Arial" panose="020B0604020202020204" pitchFamily="34" charset="0"/>
              </a:rPr>
              <a:t>Misses that would not occur with ideal fully associative cache</a:t>
            </a:r>
          </a:p>
        </p:txBody>
      </p:sp>
    </p:spTree>
    <p:extLst>
      <p:ext uri="{BB962C8B-B14F-4D97-AF65-F5344CB8AC3E}">
        <p14:creationId xmlns:p14="http://schemas.microsoft.com/office/powerpoint/2010/main" val="10371235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52</a:t>
            </a:fld>
            <a:endParaRPr lang="en-US" altLang="en-US"/>
          </a:p>
        </p:txBody>
      </p:sp>
      <p:sp>
        <p:nvSpPr>
          <p:cNvPr id="45059" name="Text Box 2"/>
          <p:cNvSpPr txBox="1">
            <a:spLocks noChangeArrowheads="1"/>
          </p:cNvSpPr>
          <p:nvPr/>
        </p:nvSpPr>
        <p:spPr bwMode="auto">
          <a:xfrm>
            <a:off x="441324" y="396875"/>
            <a:ext cx="862266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Impact of Cache Performance and Complexity</a:t>
            </a:r>
          </a:p>
          <a:p>
            <a:pPr>
              <a:spcBef>
                <a:spcPct val="0"/>
              </a:spcBef>
              <a:buNone/>
            </a:pPr>
            <a:endParaRPr lang="en-US" altLang="en-US" dirty="0">
              <a:solidFill>
                <a:srgbClr val="CC0000"/>
              </a:solidFill>
              <a:latin typeface="Arial" panose="020B0604020202020204" pitchFamily="34" charset="0"/>
            </a:endParaRP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 name="object 7"/>
          <p:cNvSpPr/>
          <p:nvPr/>
        </p:nvSpPr>
        <p:spPr>
          <a:xfrm>
            <a:off x="267462" y="1592328"/>
            <a:ext cx="8532875" cy="4764023"/>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5688728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53</a:t>
            </a:fld>
            <a:endParaRPr lang="en-US" altLang="en-US"/>
          </a:p>
        </p:txBody>
      </p:sp>
      <p:sp>
        <p:nvSpPr>
          <p:cNvPr id="45059" name="Text Box 2"/>
          <p:cNvSpPr txBox="1">
            <a:spLocks noChangeArrowheads="1"/>
          </p:cNvSpPr>
          <p:nvPr/>
        </p:nvSpPr>
        <p:spPr bwMode="auto">
          <a:xfrm>
            <a:off x="441324" y="396875"/>
            <a:ext cx="70389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Local vs. Global Miss Rates</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1" name="Text Box 4"/>
          <p:cNvSpPr txBox="1">
            <a:spLocks noChangeArrowheads="1"/>
          </p:cNvSpPr>
          <p:nvPr/>
        </p:nvSpPr>
        <p:spPr bwMode="auto">
          <a:xfrm>
            <a:off x="381001" y="1243694"/>
            <a:ext cx="8270239" cy="7201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
                <a:srgbClr val="CC0000"/>
              </a:buClr>
            </a:pPr>
            <a:r>
              <a:rPr lang="en-US" altLang="en-US" sz="2400" dirty="0">
                <a:latin typeface="Arial" panose="020B0604020202020204" pitchFamily="34" charset="0"/>
              </a:rPr>
              <a:t> </a:t>
            </a:r>
            <a:r>
              <a:rPr lang="en-US" altLang="en-US" sz="2400" i="1" dirty="0">
                <a:solidFill>
                  <a:srgbClr val="0070C0"/>
                </a:solidFill>
                <a:latin typeface="Arial" panose="020B0604020202020204" pitchFamily="34" charset="0"/>
              </a:rPr>
              <a:t>Local miss rate</a:t>
            </a:r>
            <a:r>
              <a:rPr lang="en-US" altLang="en-US" sz="2400" dirty="0">
                <a:latin typeface="Arial" panose="020B0604020202020204" pitchFamily="34" charset="0"/>
              </a:rPr>
              <a:t>: fraction of references to a given level of a cache that miss</a:t>
            </a:r>
          </a:p>
          <a:p>
            <a:pPr lvl="1">
              <a:spcBef>
                <a:spcPct val="0"/>
              </a:spcBef>
              <a:buClr>
                <a:srgbClr val="CC0000"/>
              </a:buClr>
            </a:pPr>
            <a:r>
              <a:rPr lang="en-US" altLang="en-US" sz="2000" dirty="0">
                <a:latin typeface="Arial" panose="020B0604020202020204" pitchFamily="34" charset="0"/>
              </a:rPr>
              <a:t>Local Miss rate L2$ = L2$ Misses / L1$ Misses                                 			    = L2$ Misses / total_L2_accesses</a:t>
            </a:r>
          </a:p>
          <a:p>
            <a:pPr>
              <a:spcBef>
                <a:spcPct val="0"/>
              </a:spcBef>
              <a:buClr>
                <a:srgbClr val="CC0000"/>
              </a:buClr>
            </a:pPr>
            <a:endParaRPr lang="en-US" altLang="en-US" sz="1000" dirty="0">
              <a:latin typeface="Arial" panose="020B0604020202020204" pitchFamily="34" charset="0"/>
            </a:endParaRPr>
          </a:p>
          <a:p>
            <a:pPr>
              <a:spcBef>
                <a:spcPct val="0"/>
              </a:spcBef>
              <a:buClr>
                <a:srgbClr val="CC0000"/>
              </a:buClr>
            </a:pPr>
            <a:r>
              <a:rPr lang="en-US" altLang="en-US" sz="2400" dirty="0">
                <a:latin typeface="Arial" panose="020B0604020202020204" pitchFamily="34" charset="0"/>
              </a:rPr>
              <a:t> </a:t>
            </a:r>
            <a:r>
              <a:rPr lang="en-US" altLang="en-US" sz="2400" i="1" dirty="0">
                <a:solidFill>
                  <a:srgbClr val="0070C0"/>
                </a:solidFill>
                <a:latin typeface="Arial" panose="020B0604020202020204" pitchFamily="34" charset="0"/>
              </a:rPr>
              <a:t>Global miss rate</a:t>
            </a:r>
            <a:r>
              <a:rPr lang="en-US" altLang="en-US" sz="2400" dirty="0">
                <a:latin typeface="Arial" panose="020B0604020202020204" pitchFamily="34" charset="0"/>
              </a:rPr>
              <a:t>: the fraction of references that miss in all levels of a multilevel cache and go all the way to memory</a:t>
            </a:r>
          </a:p>
          <a:p>
            <a:pPr lvl="1">
              <a:spcBef>
                <a:spcPct val="0"/>
              </a:spcBef>
              <a:buClr>
                <a:srgbClr val="CC0000"/>
              </a:buClr>
            </a:pPr>
            <a:r>
              <a:rPr lang="en-US" altLang="en-US" sz="2000" dirty="0">
                <a:latin typeface="Arial" panose="020B0604020202020204" pitchFamily="34" charset="0"/>
              </a:rPr>
              <a:t>L2$ local miss rate &gt;&gt; than the global miss rate</a:t>
            </a:r>
          </a:p>
          <a:p>
            <a:pPr>
              <a:spcBef>
                <a:spcPct val="0"/>
              </a:spcBef>
              <a:buClr>
                <a:srgbClr val="CC0000"/>
              </a:buClr>
            </a:pPr>
            <a:endParaRPr lang="en-US" altLang="en-US" sz="1000" dirty="0">
              <a:latin typeface="Arial" panose="020B0604020202020204" pitchFamily="34" charset="0"/>
            </a:endParaRPr>
          </a:p>
          <a:p>
            <a:pPr>
              <a:spcBef>
                <a:spcPct val="0"/>
              </a:spcBef>
              <a:buClr>
                <a:srgbClr val="CC0000"/>
              </a:buClr>
            </a:pPr>
            <a:r>
              <a:rPr lang="en-US" altLang="en-US" sz="2400" dirty="0">
                <a:latin typeface="Arial" panose="020B0604020202020204" pitchFamily="34" charset="0"/>
              </a:rPr>
              <a:t> Global Miss rate = L2$ Misses / Total Accesses</a:t>
            </a:r>
          </a:p>
          <a:p>
            <a:pPr marL="457200" lvl="1" indent="0">
              <a:spcBef>
                <a:spcPct val="0"/>
              </a:spcBef>
              <a:buClr>
                <a:srgbClr val="CC0000"/>
              </a:buClr>
              <a:buNone/>
            </a:pPr>
            <a:r>
              <a:rPr lang="en-US" altLang="en-US" sz="2000" dirty="0">
                <a:latin typeface="Arial" panose="020B0604020202020204" pitchFamily="34" charset="0"/>
              </a:rPr>
              <a:t>	= (L2$ Misses / L1$ Misses) × (L1$ Misses / Total Accesses)</a:t>
            </a:r>
          </a:p>
          <a:p>
            <a:pPr marL="457200" lvl="1" indent="0">
              <a:spcBef>
                <a:spcPct val="0"/>
              </a:spcBef>
              <a:buClr>
                <a:srgbClr val="CC0000"/>
              </a:buClr>
              <a:buNone/>
            </a:pPr>
            <a:r>
              <a:rPr lang="en-US" altLang="en-US" sz="2000" dirty="0">
                <a:latin typeface="Arial" panose="020B0604020202020204" pitchFamily="34" charset="0"/>
              </a:rPr>
              <a:t>	= Local Miss rate L2$ × Local Miss rate L1$</a:t>
            </a:r>
          </a:p>
          <a:p>
            <a:pPr>
              <a:spcBef>
                <a:spcPct val="0"/>
              </a:spcBef>
              <a:buClr>
                <a:srgbClr val="CC0000"/>
              </a:buClr>
            </a:pPr>
            <a:endParaRPr lang="en-US" altLang="en-US" sz="1000" dirty="0">
              <a:latin typeface="Arial" panose="020B0604020202020204" pitchFamily="34" charset="0"/>
            </a:endParaRPr>
          </a:p>
          <a:p>
            <a:pPr>
              <a:spcBef>
                <a:spcPct val="0"/>
              </a:spcBef>
              <a:buClr>
                <a:srgbClr val="CC0000"/>
              </a:buClr>
            </a:pPr>
            <a:r>
              <a:rPr lang="en-US" altLang="en-US" sz="2400" dirty="0">
                <a:latin typeface="Arial" panose="020B0604020202020204" pitchFamily="34" charset="0"/>
              </a:rPr>
              <a:t> AMAT =  Time for a hit  +  Miss rate × Miss penalty</a:t>
            </a:r>
          </a:p>
          <a:p>
            <a:pPr>
              <a:spcBef>
                <a:spcPct val="0"/>
              </a:spcBef>
              <a:buClr>
                <a:srgbClr val="CC0000"/>
              </a:buClr>
            </a:pPr>
            <a:r>
              <a:rPr lang="en-US" altLang="en-US" sz="2400" dirty="0">
                <a:latin typeface="Arial" panose="020B0604020202020204" pitchFamily="34" charset="0"/>
              </a:rPr>
              <a:t> AMAT =  Time for a L1$ hit  + (local) Miss rate L1$ × </a:t>
            </a:r>
            <a:br>
              <a:rPr lang="en-US" altLang="en-US" sz="2400" dirty="0">
                <a:latin typeface="Arial" panose="020B0604020202020204" pitchFamily="34" charset="0"/>
              </a:rPr>
            </a:br>
            <a:r>
              <a:rPr lang="en-US" altLang="en-US" sz="2400" dirty="0">
                <a:latin typeface="Arial" panose="020B0604020202020204" pitchFamily="34" charset="0"/>
              </a:rPr>
              <a:t>(Time for a L2$ hit + (local) Miss rate L2$ × L2$ Miss penalty)</a:t>
            </a:r>
          </a:p>
          <a:p>
            <a:pPr lvl="1">
              <a:spcBef>
                <a:spcPct val="0"/>
              </a:spcBef>
              <a:buClr>
                <a:srgbClr val="CC0000"/>
              </a:buClr>
            </a:pPr>
            <a:endParaRPr lang="en-US" altLang="en-US" sz="2000" dirty="0">
              <a:latin typeface="Arial" panose="020B0604020202020204" pitchFamily="34" charset="0"/>
            </a:endParaRPr>
          </a:p>
          <a:p>
            <a:pPr>
              <a:spcBef>
                <a:spcPct val="0"/>
              </a:spcBef>
              <a:buClr>
                <a:srgbClr val="CC0000"/>
              </a:buClr>
            </a:pPr>
            <a:endParaRPr lang="en-US" altLang="en-US" sz="2400" dirty="0">
              <a:latin typeface="Arial" panose="020B0604020202020204" pitchFamily="34" charset="0"/>
            </a:endParaRPr>
          </a:p>
          <a:p>
            <a:pPr>
              <a:spcBef>
                <a:spcPct val="0"/>
              </a:spcBef>
              <a:buClr>
                <a:srgbClr val="CC0000"/>
              </a:buClr>
            </a:pPr>
            <a:endParaRPr lang="en-US" altLang="en-US" sz="2400" dirty="0">
              <a:latin typeface="Arial" panose="020B0604020202020204" pitchFamily="34" charset="0"/>
            </a:endParaRPr>
          </a:p>
          <a:p>
            <a:pPr>
              <a:spcBef>
                <a:spcPct val="0"/>
              </a:spcBef>
              <a:buClr>
                <a:srgbClr val="CC0000"/>
              </a:buClr>
            </a:pPr>
            <a:endParaRPr lang="en-US" altLang="en-US" sz="2400" dirty="0">
              <a:latin typeface="Arial" panose="020B0604020202020204" pitchFamily="34" charset="0"/>
            </a:endParaRPr>
          </a:p>
          <a:p>
            <a:pPr>
              <a:spcBef>
                <a:spcPct val="0"/>
              </a:spcBef>
              <a:buClr>
                <a:srgbClr val="CC0000"/>
              </a:buClr>
            </a:pPr>
            <a:endParaRPr lang="en-US" altLang="en-US" sz="2400" dirty="0">
              <a:latin typeface="Arial" panose="020B0604020202020204" pitchFamily="34" charset="0"/>
            </a:endParaRPr>
          </a:p>
        </p:txBody>
      </p:sp>
    </p:spTree>
    <p:extLst>
      <p:ext uri="{BB962C8B-B14F-4D97-AF65-F5344CB8AC3E}">
        <p14:creationId xmlns:p14="http://schemas.microsoft.com/office/powerpoint/2010/main" val="40842085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54</a:t>
            </a:fld>
            <a:endParaRPr lang="en-US" altLang="en-US"/>
          </a:p>
        </p:txBody>
      </p:sp>
      <p:sp>
        <p:nvSpPr>
          <p:cNvPr id="45059" name="Text Box 2"/>
          <p:cNvSpPr txBox="1">
            <a:spLocks noChangeArrowheads="1"/>
          </p:cNvSpPr>
          <p:nvPr/>
        </p:nvSpPr>
        <p:spPr bwMode="auto">
          <a:xfrm>
            <a:off x="441324" y="396875"/>
            <a:ext cx="70389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Handling Stores with Write-Through</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1" name="Text Box 4"/>
          <p:cNvSpPr txBox="1">
            <a:spLocks noChangeArrowheads="1"/>
          </p:cNvSpPr>
          <p:nvPr/>
        </p:nvSpPr>
        <p:spPr bwMode="auto">
          <a:xfrm>
            <a:off x="381001" y="1243694"/>
            <a:ext cx="8270239" cy="4647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
                <a:srgbClr val="CC0000"/>
              </a:buClr>
            </a:pPr>
            <a:r>
              <a:rPr lang="en-US" altLang="en-US" sz="2400" dirty="0">
                <a:latin typeface="Arial" panose="020B0604020202020204" pitchFamily="34" charset="0"/>
              </a:rPr>
              <a:t> Store instructions write to memory, changing values</a:t>
            </a:r>
          </a:p>
          <a:p>
            <a:pPr>
              <a:spcBef>
                <a:spcPct val="0"/>
              </a:spcBef>
              <a:buClr>
                <a:srgbClr val="CC0000"/>
              </a:buClr>
            </a:pPr>
            <a:endParaRPr lang="en-US" altLang="en-US" sz="2400" dirty="0">
              <a:latin typeface="Arial" panose="020B0604020202020204" pitchFamily="34" charset="0"/>
            </a:endParaRPr>
          </a:p>
          <a:p>
            <a:pPr>
              <a:spcBef>
                <a:spcPct val="0"/>
              </a:spcBef>
              <a:buClr>
                <a:srgbClr val="CC0000"/>
              </a:buClr>
            </a:pPr>
            <a:r>
              <a:rPr lang="en-US" altLang="en-US" sz="2400" dirty="0">
                <a:latin typeface="Arial" panose="020B0604020202020204" pitchFamily="34" charset="0"/>
              </a:rPr>
              <a:t> Need to make sure cache and memory have same values on writes: two policies</a:t>
            </a:r>
          </a:p>
          <a:p>
            <a:pPr>
              <a:spcBef>
                <a:spcPct val="0"/>
              </a:spcBef>
              <a:buClr>
                <a:srgbClr val="CC0000"/>
              </a:buClr>
              <a:buNone/>
            </a:pPr>
            <a:endParaRPr lang="en-US" altLang="en-US" sz="2400" dirty="0">
              <a:latin typeface="Arial" panose="020B0604020202020204" pitchFamily="34" charset="0"/>
            </a:endParaRPr>
          </a:p>
          <a:p>
            <a:pPr>
              <a:spcBef>
                <a:spcPct val="0"/>
              </a:spcBef>
              <a:buClr>
                <a:srgbClr val="CC0000"/>
              </a:buClr>
              <a:buNone/>
            </a:pPr>
            <a:r>
              <a:rPr lang="en-US" altLang="en-US" sz="2400" dirty="0">
                <a:solidFill>
                  <a:srgbClr val="0070C0"/>
                </a:solidFill>
                <a:latin typeface="Arial" panose="020B0604020202020204" pitchFamily="34" charset="0"/>
              </a:rPr>
              <a:t>1) Write-Through Policy:</a:t>
            </a:r>
            <a:r>
              <a:rPr lang="en-US" altLang="en-US" sz="2400" dirty="0">
                <a:latin typeface="Arial" panose="020B0604020202020204" pitchFamily="34" charset="0"/>
              </a:rPr>
              <a:t> write cache and write through the cache to memory</a:t>
            </a:r>
          </a:p>
          <a:p>
            <a:pPr lvl="1">
              <a:spcBef>
                <a:spcPct val="0"/>
              </a:spcBef>
              <a:buClr>
                <a:srgbClr val="CC0000"/>
              </a:buClr>
            </a:pPr>
            <a:r>
              <a:rPr lang="en-US" altLang="en-US" sz="2000" dirty="0">
                <a:latin typeface="Arial" panose="020B0604020202020204" pitchFamily="34" charset="0"/>
              </a:rPr>
              <a:t>Every write eventually gets to memory</a:t>
            </a:r>
          </a:p>
          <a:p>
            <a:pPr lvl="1">
              <a:spcBef>
                <a:spcPct val="0"/>
              </a:spcBef>
              <a:buClr>
                <a:srgbClr val="CC0000"/>
              </a:buClr>
            </a:pPr>
            <a:r>
              <a:rPr lang="en-US" altLang="en-US" sz="2000" dirty="0">
                <a:latin typeface="Arial" panose="020B0604020202020204" pitchFamily="34" charset="0"/>
              </a:rPr>
              <a:t>Too slow, so include Write Buffer to allow processor to continue once data in Buffer</a:t>
            </a:r>
          </a:p>
          <a:p>
            <a:pPr lvl="1">
              <a:spcBef>
                <a:spcPct val="0"/>
              </a:spcBef>
              <a:buClr>
                <a:srgbClr val="CC0000"/>
              </a:buClr>
            </a:pPr>
            <a:r>
              <a:rPr lang="en-US" altLang="en-US" sz="2000" dirty="0">
                <a:latin typeface="Arial" panose="020B0604020202020204" pitchFamily="34" charset="0"/>
              </a:rPr>
              <a:t>Buffer updates memory in parallel to processor</a:t>
            </a:r>
          </a:p>
          <a:p>
            <a:pPr>
              <a:spcBef>
                <a:spcPct val="0"/>
              </a:spcBef>
              <a:buClr>
                <a:srgbClr val="CC0000"/>
              </a:buClr>
            </a:pPr>
            <a:endParaRPr lang="en-US" altLang="en-US" sz="2400" dirty="0">
              <a:latin typeface="Arial" panose="020B0604020202020204" pitchFamily="34" charset="0"/>
            </a:endParaRPr>
          </a:p>
          <a:p>
            <a:pPr>
              <a:spcBef>
                <a:spcPct val="0"/>
              </a:spcBef>
              <a:buClr>
                <a:srgbClr val="CC0000"/>
              </a:buClr>
            </a:pPr>
            <a:endParaRPr lang="en-US" altLang="en-US" sz="2400" dirty="0">
              <a:latin typeface="Arial" panose="020B0604020202020204" pitchFamily="34" charset="0"/>
            </a:endParaRPr>
          </a:p>
        </p:txBody>
      </p:sp>
    </p:spTree>
    <p:extLst>
      <p:ext uri="{BB962C8B-B14F-4D97-AF65-F5344CB8AC3E}">
        <p14:creationId xmlns:p14="http://schemas.microsoft.com/office/powerpoint/2010/main" val="9874465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55</a:t>
            </a:fld>
            <a:endParaRPr lang="en-US" altLang="en-US"/>
          </a:p>
        </p:txBody>
      </p:sp>
      <p:sp>
        <p:nvSpPr>
          <p:cNvPr id="45059" name="Text Box 2"/>
          <p:cNvSpPr txBox="1">
            <a:spLocks noChangeArrowheads="1"/>
          </p:cNvSpPr>
          <p:nvPr/>
        </p:nvSpPr>
        <p:spPr bwMode="auto">
          <a:xfrm>
            <a:off x="441324" y="396875"/>
            <a:ext cx="70389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Handling Stores with Write-Back</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1" name="Text Box 4"/>
          <p:cNvSpPr txBox="1">
            <a:spLocks noChangeArrowheads="1"/>
          </p:cNvSpPr>
          <p:nvPr/>
        </p:nvSpPr>
        <p:spPr bwMode="auto">
          <a:xfrm>
            <a:off x="381001" y="1243694"/>
            <a:ext cx="8270239" cy="2769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
                <a:srgbClr val="CC0000"/>
              </a:buClr>
              <a:buNone/>
            </a:pPr>
            <a:r>
              <a:rPr lang="en-US" altLang="en-US" sz="2400" dirty="0">
                <a:latin typeface="Arial" panose="020B0604020202020204" pitchFamily="34" charset="0"/>
              </a:rPr>
              <a:t>2) </a:t>
            </a:r>
            <a:r>
              <a:rPr lang="en-US" altLang="en-US" sz="2400" dirty="0">
                <a:solidFill>
                  <a:srgbClr val="0070C0"/>
                </a:solidFill>
                <a:latin typeface="Arial" panose="020B0604020202020204" pitchFamily="34" charset="0"/>
              </a:rPr>
              <a:t>Write-Back Policy: </a:t>
            </a:r>
            <a:r>
              <a:rPr lang="en-US" altLang="en-US" sz="2400" dirty="0">
                <a:latin typeface="Arial" panose="020B0604020202020204" pitchFamily="34" charset="0"/>
              </a:rPr>
              <a:t>write only to cache and then write cache block back to memory when evict block from cache</a:t>
            </a:r>
          </a:p>
          <a:p>
            <a:pPr lvl="1">
              <a:spcBef>
                <a:spcPct val="0"/>
              </a:spcBef>
              <a:buClr>
                <a:srgbClr val="CC0000"/>
              </a:buClr>
            </a:pPr>
            <a:r>
              <a:rPr lang="en-US" altLang="en-US" sz="2000" dirty="0">
                <a:latin typeface="Arial" panose="020B0604020202020204" pitchFamily="34" charset="0"/>
              </a:rPr>
              <a:t>Writes collected in cache, only single write to memory per block</a:t>
            </a:r>
          </a:p>
          <a:p>
            <a:pPr lvl="1">
              <a:spcBef>
                <a:spcPct val="0"/>
              </a:spcBef>
              <a:buClr>
                <a:srgbClr val="CC0000"/>
              </a:buClr>
            </a:pPr>
            <a:r>
              <a:rPr lang="en-US" altLang="en-US" sz="2000" dirty="0">
                <a:latin typeface="Arial" panose="020B0604020202020204" pitchFamily="34" charset="0"/>
              </a:rPr>
              <a:t>Include bit to see if wrote to block or not, and then only write back if bit is set</a:t>
            </a:r>
          </a:p>
          <a:p>
            <a:pPr lvl="2">
              <a:spcBef>
                <a:spcPct val="0"/>
              </a:spcBef>
              <a:buClr>
                <a:srgbClr val="CC0000"/>
              </a:buClr>
            </a:pPr>
            <a:r>
              <a:rPr lang="en-US" altLang="en-US" sz="1800" dirty="0">
                <a:latin typeface="Arial" panose="020B0604020202020204" pitchFamily="34" charset="0"/>
              </a:rPr>
              <a:t>Called “</a:t>
            </a:r>
            <a:r>
              <a:rPr lang="en-US" altLang="en-US" sz="1800" dirty="0">
                <a:solidFill>
                  <a:srgbClr val="0070C0"/>
                </a:solidFill>
                <a:latin typeface="Arial" panose="020B0604020202020204" pitchFamily="34" charset="0"/>
              </a:rPr>
              <a:t>Dirty</a:t>
            </a:r>
            <a:r>
              <a:rPr lang="en-US" altLang="en-US" sz="1800" dirty="0">
                <a:latin typeface="Arial" panose="020B0604020202020204" pitchFamily="34" charset="0"/>
              </a:rPr>
              <a:t>” bit (writing makes it “dirty”)</a:t>
            </a:r>
          </a:p>
          <a:p>
            <a:pPr>
              <a:spcBef>
                <a:spcPct val="0"/>
              </a:spcBef>
              <a:buClr>
                <a:srgbClr val="CC0000"/>
              </a:buClr>
            </a:pPr>
            <a:endParaRPr lang="en-US" altLang="en-US" sz="2400" dirty="0">
              <a:latin typeface="Arial" panose="020B0604020202020204" pitchFamily="34" charset="0"/>
            </a:endParaRPr>
          </a:p>
          <a:p>
            <a:pPr>
              <a:spcBef>
                <a:spcPct val="0"/>
              </a:spcBef>
              <a:buClr>
                <a:srgbClr val="CC0000"/>
              </a:buClr>
            </a:pPr>
            <a:endParaRPr lang="en-US" altLang="en-US" sz="2400" dirty="0">
              <a:latin typeface="Arial" panose="020B0604020202020204" pitchFamily="34" charset="0"/>
            </a:endParaRPr>
          </a:p>
        </p:txBody>
      </p:sp>
    </p:spTree>
    <p:extLst>
      <p:ext uri="{BB962C8B-B14F-4D97-AF65-F5344CB8AC3E}">
        <p14:creationId xmlns:p14="http://schemas.microsoft.com/office/powerpoint/2010/main" val="7345891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56</a:t>
            </a:fld>
            <a:endParaRPr lang="en-US" altLang="en-US"/>
          </a:p>
        </p:txBody>
      </p:sp>
      <p:sp>
        <p:nvSpPr>
          <p:cNvPr id="45059" name="Text Box 2"/>
          <p:cNvSpPr txBox="1">
            <a:spLocks noChangeArrowheads="1"/>
          </p:cNvSpPr>
          <p:nvPr/>
        </p:nvSpPr>
        <p:spPr bwMode="auto">
          <a:xfrm>
            <a:off x="441324" y="396875"/>
            <a:ext cx="70389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Write-Through vs. Write-Back</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1" name="Text Box 4"/>
          <p:cNvSpPr txBox="1">
            <a:spLocks noChangeArrowheads="1"/>
          </p:cNvSpPr>
          <p:nvPr/>
        </p:nvSpPr>
        <p:spPr bwMode="auto">
          <a:xfrm>
            <a:off x="381001" y="1243694"/>
            <a:ext cx="4124959" cy="2923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
                <a:srgbClr val="CC0000"/>
              </a:buClr>
            </a:pPr>
            <a:r>
              <a:rPr lang="en-US" altLang="en-US" sz="2400" dirty="0">
                <a:latin typeface="Arial" panose="020B0604020202020204" pitchFamily="34" charset="0"/>
              </a:rPr>
              <a:t> Write-Through:</a:t>
            </a:r>
          </a:p>
          <a:p>
            <a:pPr lvl="1">
              <a:spcBef>
                <a:spcPct val="0"/>
              </a:spcBef>
              <a:buClr>
                <a:srgbClr val="CC0000"/>
              </a:buClr>
            </a:pPr>
            <a:r>
              <a:rPr lang="en-US" altLang="en-US" sz="2000" dirty="0">
                <a:latin typeface="Arial" panose="020B0604020202020204" pitchFamily="34" charset="0"/>
              </a:rPr>
              <a:t>Simpler control logic</a:t>
            </a:r>
          </a:p>
          <a:p>
            <a:pPr lvl="1">
              <a:spcBef>
                <a:spcPct val="0"/>
              </a:spcBef>
              <a:buClr>
                <a:srgbClr val="CC0000"/>
              </a:buClr>
            </a:pPr>
            <a:r>
              <a:rPr lang="en-US" altLang="en-US" sz="2000" dirty="0">
                <a:latin typeface="Arial" panose="020B0604020202020204" pitchFamily="34" charset="0"/>
              </a:rPr>
              <a:t>More predictable timing simplifies processor control logic</a:t>
            </a:r>
          </a:p>
          <a:p>
            <a:pPr lvl="1">
              <a:spcBef>
                <a:spcPct val="0"/>
              </a:spcBef>
              <a:buClr>
                <a:srgbClr val="CC0000"/>
              </a:buClr>
            </a:pPr>
            <a:r>
              <a:rPr lang="en-US" altLang="en-US" sz="2000" dirty="0">
                <a:latin typeface="Arial" panose="020B0604020202020204" pitchFamily="34" charset="0"/>
              </a:rPr>
              <a:t>Easier to make reliable, since memory always has copy of data (big idea: Redundancy!)</a:t>
            </a:r>
          </a:p>
        </p:txBody>
      </p:sp>
      <p:sp>
        <p:nvSpPr>
          <p:cNvPr id="6" name="Text Box 4"/>
          <p:cNvSpPr txBox="1">
            <a:spLocks noChangeArrowheads="1"/>
          </p:cNvSpPr>
          <p:nvPr/>
        </p:nvSpPr>
        <p:spPr bwMode="auto">
          <a:xfrm>
            <a:off x="4602481" y="1243693"/>
            <a:ext cx="4124959" cy="2923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
                <a:srgbClr val="CC0000"/>
              </a:buClr>
            </a:pPr>
            <a:r>
              <a:rPr lang="en-US" altLang="en-US" sz="2400" dirty="0">
                <a:latin typeface="Arial" panose="020B0604020202020204" pitchFamily="34" charset="0"/>
              </a:rPr>
              <a:t> Write-Back</a:t>
            </a:r>
          </a:p>
          <a:p>
            <a:pPr lvl="1">
              <a:spcBef>
                <a:spcPct val="0"/>
              </a:spcBef>
              <a:buClr>
                <a:srgbClr val="CC0000"/>
              </a:buClr>
            </a:pPr>
            <a:r>
              <a:rPr lang="en-US" altLang="en-US" sz="2000" dirty="0">
                <a:latin typeface="Arial" panose="020B0604020202020204" pitchFamily="34" charset="0"/>
              </a:rPr>
              <a:t>More complex control logic</a:t>
            </a:r>
          </a:p>
          <a:p>
            <a:pPr lvl="1">
              <a:spcBef>
                <a:spcPct val="0"/>
              </a:spcBef>
              <a:buClr>
                <a:srgbClr val="CC0000"/>
              </a:buClr>
            </a:pPr>
            <a:r>
              <a:rPr lang="en-US" altLang="en-US" sz="2000" dirty="0">
                <a:latin typeface="Arial" panose="020B0604020202020204" pitchFamily="34" charset="0"/>
              </a:rPr>
              <a:t>More variable timing (0,1,2 memory accesses per cache access)</a:t>
            </a:r>
          </a:p>
          <a:p>
            <a:pPr lvl="1">
              <a:spcBef>
                <a:spcPct val="0"/>
              </a:spcBef>
              <a:buClr>
                <a:srgbClr val="CC0000"/>
              </a:buClr>
            </a:pPr>
            <a:r>
              <a:rPr lang="en-US" altLang="en-US" sz="2000" dirty="0">
                <a:latin typeface="Arial" panose="020B0604020202020204" pitchFamily="34" charset="0"/>
              </a:rPr>
              <a:t>Usually reduces write traffic</a:t>
            </a:r>
          </a:p>
          <a:p>
            <a:pPr lvl="1">
              <a:spcBef>
                <a:spcPct val="0"/>
              </a:spcBef>
              <a:buClr>
                <a:srgbClr val="CC0000"/>
              </a:buClr>
            </a:pPr>
            <a:r>
              <a:rPr lang="en-US" altLang="en-US" sz="2000" dirty="0">
                <a:latin typeface="Arial" panose="020B0604020202020204" pitchFamily="34" charset="0"/>
              </a:rPr>
              <a:t>Harder to make reliable, sometimes cache has only copy of data</a:t>
            </a:r>
          </a:p>
        </p:txBody>
      </p:sp>
      <mc:AlternateContent xmlns:mc="http://schemas.openxmlformats.org/markup-compatibility/2006" xmlns:p14="http://schemas.microsoft.com/office/powerpoint/2010/main">
        <mc:Choice Requires="p14">
          <p:contentPart p14:bwMode="auto" r:id="rId3">
            <p14:nvContentPartPr>
              <p14:cNvPr id="2" name="墨迹 1"/>
              <p14:cNvContentPartPr/>
              <p14:nvPr/>
            </p14:nvContentPartPr>
            <p14:xfrm>
              <a:off x="1248840" y="3841560"/>
              <a:ext cx="2591280" cy="381600"/>
            </p14:xfrm>
          </p:contentPart>
        </mc:Choice>
        <mc:Fallback xmlns="">
          <p:pic>
            <p:nvPicPr>
              <p:cNvPr id="2" name="墨迹 1"/>
              <p:cNvPicPr/>
              <p:nvPr/>
            </p:nvPicPr>
            <p:blipFill>
              <a:blip r:embed="rId4"/>
              <a:stretch>
                <a:fillRect/>
              </a:stretch>
            </p:blipFill>
            <p:spPr>
              <a:xfrm>
                <a:off x="1239480" y="3832200"/>
                <a:ext cx="2610000" cy="400320"/>
              </a:xfrm>
              <a:prstGeom prst="rect">
                <a:avLst/>
              </a:prstGeom>
            </p:spPr>
          </p:pic>
        </mc:Fallback>
      </mc:AlternateContent>
    </p:spTree>
    <p:extLst>
      <p:ext uri="{BB962C8B-B14F-4D97-AF65-F5344CB8AC3E}">
        <p14:creationId xmlns:p14="http://schemas.microsoft.com/office/powerpoint/2010/main" val="6676842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57</a:t>
            </a:fld>
            <a:endParaRPr lang="en-US" altLang="en-US"/>
          </a:p>
        </p:txBody>
      </p:sp>
      <p:sp>
        <p:nvSpPr>
          <p:cNvPr id="45059" name="Text Box 2"/>
          <p:cNvSpPr txBox="1">
            <a:spLocks noChangeArrowheads="1"/>
          </p:cNvSpPr>
          <p:nvPr/>
        </p:nvSpPr>
        <p:spPr bwMode="auto">
          <a:xfrm>
            <a:off x="441324" y="396875"/>
            <a:ext cx="803696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Write Policy Choices </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1" name="Text Box 4"/>
          <p:cNvSpPr txBox="1">
            <a:spLocks noChangeArrowheads="1"/>
          </p:cNvSpPr>
          <p:nvPr/>
        </p:nvSpPr>
        <p:spPr bwMode="auto">
          <a:xfrm>
            <a:off x="381001" y="1243694"/>
            <a:ext cx="8270239"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
                <a:srgbClr val="CC0000"/>
              </a:buClr>
            </a:pPr>
            <a:r>
              <a:rPr lang="en-US" altLang="en-US" sz="2400" dirty="0">
                <a:latin typeface="Arial" panose="020B0604020202020204" pitchFamily="34" charset="0"/>
              </a:rPr>
              <a:t> Cache Hit:</a:t>
            </a:r>
          </a:p>
          <a:p>
            <a:pPr lvl="1">
              <a:spcBef>
                <a:spcPct val="0"/>
              </a:spcBef>
              <a:buClr>
                <a:srgbClr val="CC0000"/>
              </a:buClr>
            </a:pPr>
            <a:r>
              <a:rPr lang="en-US" altLang="en-US" sz="2000" b="1" dirty="0">
                <a:latin typeface="Arial" panose="020B0604020202020204" pitchFamily="34" charset="0"/>
              </a:rPr>
              <a:t>Write through: </a:t>
            </a:r>
            <a:r>
              <a:rPr lang="en-US" altLang="en-US" sz="2000" dirty="0">
                <a:latin typeface="Arial" panose="020B0604020202020204" pitchFamily="34" charset="0"/>
              </a:rPr>
              <a:t>writes both cache &amp; memory on every access</a:t>
            </a:r>
          </a:p>
          <a:p>
            <a:pPr lvl="2">
              <a:spcBef>
                <a:spcPct val="0"/>
              </a:spcBef>
              <a:buClr>
                <a:srgbClr val="CC0000"/>
              </a:buClr>
            </a:pPr>
            <a:r>
              <a:rPr lang="en-US" altLang="en-US" sz="1800" dirty="0">
                <a:latin typeface="Arial" panose="020B0604020202020204" pitchFamily="34" charset="0"/>
              </a:rPr>
              <a:t>Generally higher memory traffic but simpler pipeline &amp; cache design</a:t>
            </a:r>
          </a:p>
          <a:p>
            <a:pPr lvl="1">
              <a:spcBef>
                <a:spcPct val="0"/>
              </a:spcBef>
              <a:buClr>
                <a:srgbClr val="CC0000"/>
              </a:buClr>
            </a:pPr>
            <a:r>
              <a:rPr lang="en-US" altLang="en-US" sz="2000" b="1" dirty="0">
                <a:latin typeface="Arial" panose="020B0604020202020204" pitchFamily="34" charset="0"/>
              </a:rPr>
              <a:t>Write back: </a:t>
            </a:r>
            <a:r>
              <a:rPr lang="en-US" altLang="en-US" sz="2000" dirty="0">
                <a:latin typeface="Arial" panose="020B0604020202020204" pitchFamily="34" charset="0"/>
              </a:rPr>
              <a:t>writes cache only, memory written only when dirty entry evicted</a:t>
            </a:r>
          </a:p>
          <a:p>
            <a:pPr lvl="2">
              <a:spcBef>
                <a:spcPct val="0"/>
              </a:spcBef>
              <a:buClr>
                <a:srgbClr val="CC0000"/>
              </a:buClr>
            </a:pPr>
            <a:r>
              <a:rPr lang="en-US" altLang="en-US" sz="1800" dirty="0">
                <a:latin typeface="Arial" panose="020B0604020202020204" pitchFamily="34" charset="0"/>
              </a:rPr>
              <a:t>A dirty bit per line reduces write-back traffic</a:t>
            </a:r>
          </a:p>
          <a:p>
            <a:pPr lvl="2">
              <a:spcBef>
                <a:spcPct val="0"/>
              </a:spcBef>
              <a:buClr>
                <a:srgbClr val="CC0000"/>
              </a:buClr>
            </a:pPr>
            <a:r>
              <a:rPr lang="en-US" altLang="en-US" sz="1800" dirty="0">
                <a:latin typeface="Arial" panose="020B0604020202020204" pitchFamily="34" charset="0"/>
              </a:rPr>
              <a:t>Must handle 0, 1, or 2 accesses to memory for each load/store</a:t>
            </a:r>
          </a:p>
          <a:p>
            <a:pPr>
              <a:spcBef>
                <a:spcPct val="0"/>
              </a:spcBef>
              <a:buClr>
                <a:srgbClr val="CC0000"/>
              </a:buClr>
            </a:pPr>
            <a:endParaRPr lang="en-US" altLang="en-US" sz="2400" dirty="0">
              <a:latin typeface="Arial" panose="020B0604020202020204" pitchFamily="34" charset="0"/>
            </a:endParaRPr>
          </a:p>
          <a:p>
            <a:pPr>
              <a:spcBef>
                <a:spcPct val="0"/>
              </a:spcBef>
              <a:buClr>
                <a:srgbClr val="CC0000"/>
              </a:buClr>
            </a:pPr>
            <a:r>
              <a:rPr lang="en-US" altLang="en-US" sz="2400" dirty="0">
                <a:latin typeface="Arial" panose="020B0604020202020204" pitchFamily="34" charset="0"/>
              </a:rPr>
              <a:t> Cache Miss:</a:t>
            </a:r>
          </a:p>
          <a:p>
            <a:pPr lvl="1">
              <a:spcBef>
                <a:spcPct val="0"/>
              </a:spcBef>
              <a:buClr>
                <a:srgbClr val="CC0000"/>
              </a:buClr>
            </a:pPr>
            <a:r>
              <a:rPr lang="en-US" altLang="en-US" sz="2000" b="1" dirty="0">
                <a:latin typeface="Arial" panose="020B0604020202020204" pitchFamily="34" charset="0"/>
              </a:rPr>
              <a:t>No write allocate:  </a:t>
            </a:r>
            <a:r>
              <a:rPr lang="en-US" altLang="en-US" sz="2000" dirty="0">
                <a:latin typeface="Arial" panose="020B0604020202020204" pitchFamily="34" charset="0"/>
              </a:rPr>
              <a:t>only write to main memory</a:t>
            </a:r>
          </a:p>
          <a:p>
            <a:pPr lvl="1">
              <a:spcBef>
                <a:spcPct val="0"/>
              </a:spcBef>
              <a:buClr>
                <a:srgbClr val="CC0000"/>
              </a:buClr>
            </a:pPr>
            <a:r>
              <a:rPr lang="en-US" altLang="en-US" sz="2000" b="1" dirty="0">
                <a:latin typeface="Arial" panose="020B0604020202020204" pitchFamily="34" charset="0"/>
              </a:rPr>
              <a:t>Write allocate </a:t>
            </a:r>
            <a:r>
              <a:rPr lang="en-US" altLang="en-US" sz="2000" dirty="0">
                <a:latin typeface="Arial" panose="020B0604020202020204" pitchFamily="34" charset="0"/>
              </a:rPr>
              <a:t>(aka fetch on write): fetch into cache</a:t>
            </a:r>
            <a:br>
              <a:rPr lang="en-US" altLang="en-US" sz="2000" dirty="0">
                <a:latin typeface="Arial" panose="020B0604020202020204" pitchFamily="34" charset="0"/>
              </a:rPr>
            </a:br>
            <a:endParaRPr lang="en-US" altLang="en-US" sz="2000" dirty="0">
              <a:latin typeface="Arial" panose="020B0604020202020204" pitchFamily="34" charset="0"/>
            </a:endParaRPr>
          </a:p>
          <a:p>
            <a:pPr>
              <a:spcBef>
                <a:spcPct val="0"/>
              </a:spcBef>
              <a:buClr>
                <a:srgbClr val="CC0000"/>
              </a:buClr>
            </a:pPr>
            <a:r>
              <a:rPr lang="en-US" altLang="en-US" sz="2400" dirty="0">
                <a:latin typeface="Arial" panose="020B0604020202020204" pitchFamily="34" charset="0"/>
              </a:rPr>
              <a:t> Common combinations:</a:t>
            </a:r>
          </a:p>
          <a:p>
            <a:pPr lvl="1">
              <a:spcBef>
                <a:spcPct val="0"/>
              </a:spcBef>
              <a:buClr>
                <a:srgbClr val="CC0000"/>
              </a:buClr>
            </a:pPr>
            <a:r>
              <a:rPr lang="en-US" altLang="en-US" sz="2000" dirty="0">
                <a:latin typeface="Arial" panose="020B0604020202020204" pitchFamily="34" charset="0"/>
              </a:rPr>
              <a:t>Write through and no write allocate</a:t>
            </a:r>
          </a:p>
          <a:p>
            <a:pPr lvl="1">
              <a:spcBef>
                <a:spcPct val="0"/>
              </a:spcBef>
              <a:buClr>
                <a:srgbClr val="CC0000"/>
              </a:buClr>
            </a:pPr>
            <a:r>
              <a:rPr lang="en-US" altLang="en-US" sz="2000" dirty="0">
                <a:latin typeface="Arial" panose="020B0604020202020204" pitchFamily="34" charset="0"/>
              </a:rPr>
              <a:t>Write back with write allocate</a:t>
            </a:r>
          </a:p>
        </p:txBody>
      </p:sp>
      <mc:AlternateContent xmlns:mc="http://schemas.openxmlformats.org/markup-compatibility/2006" xmlns:p14="http://schemas.microsoft.com/office/powerpoint/2010/main">
        <mc:Choice Requires="p14">
          <p:contentPart p14:bwMode="auto" r:id="rId3">
            <p14:nvContentPartPr>
              <p14:cNvPr id="2" name="墨迹 1"/>
              <p14:cNvContentPartPr/>
              <p14:nvPr/>
            </p14:nvContentPartPr>
            <p14:xfrm>
              <a:off x="5134680" y="4421160"/>
              <a:ext cx="1979640" cy="592200"/>
            </p14:xfrm>
          </p:contentPart>
        </mc:Choice>
        <mc:Fallback xmlns="">
          <p:pic>
            <p:nvPicPr>
              <p:cNvPr id="2" name="墨迹 1"/>
              <p:cNvPicPr/>
              <p:nvPr/>
            </p:nvPicPr>
            <p:blipFill>
              <a:blip r:embed="rId4"/>
              <a:stretch>
                <a:fillRect/>
              </a:stretch>
            </p:blipFill>
            <p:spPr>
              <a:xfrm>
                <a:off x="5125320" y="4411800"/>
                <a:ext cx="1998360" cy="610920"/>
              </a:xfrm>
              <a:prstGeom prst="rect">
                <a:avLst/>
              </a:prstGeom>
            </p:spPr>
          </p:pic>
        </mc:Fallback>
      </mc:AlternateContent>
    </p:spTree>
    <p:extLst>
      <p:ext uri="{BB962C8B-B14F-4D97-AF65-F5344CB8AC3E}">
        <p14:creationId xmlns:p14="http://schemas.microsoft.com/office/powerpoint/2010/main" val="3652022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58</a:t>
            </a:fld>
            <a:endParaRPr lang="en-US" altLang="en-US"/>
          </a:p>
        </p:txBody>
      </p:sp>
      <p:sp>
        <p:nvSpPr>
          <p:cNvPr id="45059" name="Text Box 2"/>
          <p:cNvSpPr txBox="1">
            <a:spLocks noChangeArrowheads="1"/>
          </p:cNvSpPr>
          <p:nvPr/>
        </p:nvSpPr>
        <p:spPr bwMode="auto">
          <a:xfrm>
            <a:off x="441324" y="396875"/>
            <a:ext cx="70389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Write Performance</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 name="Rectangle 2" descr="Large confetti"/>
          <p:cNvSpPr>
            <a:spLocks noChangeArrowheads="1"/>
          </p:cNvSpPr>
          <p:nvPr/>
        </p:nvSpPr>
        <p:spPr bwMode="auto">
          <a:xfrm>
            <a:off x="4740275" y="3546130"/>
            <a:ext cx="914400" cy="381000"/>
          </a:xfrm>
          <a:prstGeom prst="rect">
            <a:avLst/>
          </a:prstGeom>
          <a:pattFill prst="lgConfetti">
            <a:fgClr>
              <a:schemeClr val="hlink"/>
            </a:fgClr>
            <a:bgClr>
              <a:srgbClr val="FFFFFF"/>
            </a:bgClr>
          </a:pattFill>
          <a:ln w="12700">
            <a:solidFill>
              <a:schemeClr val="tx1"/>
            </a:solidFill>
            <a:miter lim="800000"/>
            <a:headEnd/>
            <a:tailEnd/>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7" name="Line 4"/>
          <p:cNvSpPr>
            <a:spLocks noChangeShapeType="1"/>
          </p:cNvSpPr>
          <p:nvPr/>
        </p:nvSpPr>
        <p:spPr bwMode="auto">
          <a:xfrm>
            <a:off x="2378075" y="5146330"/>
            <a:ext cx="0" cy="1524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8" name="Rectangle 5" descr="Large confetti"/>
          <p:cNvSpPr>
            <a:spLocks noChangeArrowheads="1"/>
          </p:cNvSpPr>
          <p:nvPr/>
        </p:nvSpPr>
        <p:spPr bwMode="auto">
          <a:xfrm>
            <a:off x="1698625" y="3552480"/>
            <a:ext cx="1212850" cy="374650"/>
          </a:xfrm>
          <a:prstGeom prst="rect">
            <a:avLst/>
          </a:prstGeom>
          <a:pattFill prst="lgConfetti">
            <a:fgClr>
              <a:schemeClr val="hlink"/>
            </a:fgClr>
            <a:bgClr>
              <a:srgbClr val="FFFFFF"/>
            </a:bgClr>
          </a:pattFill>
          <a:ln w="12700">
            <a:solidFill>
              <a:schemeClr val="tx1"/>
            </a:solidFill>
            <a:miter lim="800000"/>
            <a:headEnd/>
            <a:tailEnd/>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9" name="Rectangle 6"/>
          <p:cNvSpPr>
            <a:spLocks noChangeArrowheads="1"/>
          </p:cNvSpPr>
          <p:nvPr/>
        </p:nvSpPr>
        <p:spPr bwMode="auto">
          <a:xfrm>
            <a:off x="1704975" y="2796830"/>
            <a:ext cx="1206500" cy="1498600"/>
          </a:xfrm>
          <a:prstGeom prst="rect">
            <a:avLst/>
          </a:prstGeom>
          <a:noFill/>
          <a:ln w="25400">
            <a:solidFill>
              <a:schemeClr val="tx1"/>
            </a:solidFill>
            <a:miter lim="800000"/>
            <a:headEnd/>
            <a:tailEnd/>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10" name="Line 7"/>
          <p:cNvSpPr>
            <a:spLocks noChangeShapeType="1"/>
          </p:cNvSpPr>
          <p:nvPr/>
        </p:nvSpPr>
        <p:spPr bwMode="auto">
          <a:xfrm>
            <a:off x="1692275" y="3165130"/>
            <a:ext cx="1219200" cy="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11" name="Line 8"/>
          <p:cNvSpPr>
            <a:spLocks noChangeShapeType="1"/>
          </p:cNvSpPr>
          <p:nvPr/>
        </p:nvSpPr>
        <p:spPr bwMode="auto">
          <a:xfrm>
            <a:off x="1692275" y="3546130"/>
            <a:ext cx="1219200" cy="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12" name="Line 9"/>
          <p:cNvSpPr>
            <a:spLocks noChangeShapeType="1"/>
          </p:cNvSpPr>
          <p:nvPr/>
        </p:nvSpPr>
        <p:spPr bwMode="auto">
          <a:xfrm>
            <a:off x="1692275" y="3927130"/>
            <a:ext cx="1219200" cy="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13" name="Line 10"/>
          <p:cNvSpPr>
            <a:spLocks noChangeShapeType="1"/>
          </p:cNvSpPr>
          <p:nvPr/>
        </p:nvSpPr>
        <p:spPr bwMode="auto">
          <a:xfrm>
            <a:off x="2911475" y="2631730"/>
            <a:ext cx="0" cy="16764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14" name="Line 11"/>
          <p:cNvSpPr>
            <a:spLocks noChangeShapeType="1"/>
          </p:cNvSpPr>
          <p:nvPr/>
        </p:nvSpPr>
        <p:spPr bwMode="auto">
          <a:xfrm>
            <a:off x="3825875" y="2631730"/>
            <a:ext cx="0" cy="16764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15" name="Rectangle 12"/>
          <p:cNvSpPr>
            <a:spLocks noChangeArrowheads="1"/>
          </p:cNvSpPr>
          <p:nvPr/>
        </p:nvSpPr>
        <p:spPr bwMode="auto">
          <a:xfrm>
            <a:off x="2133600" y="3620743"/>
            <a:ext cx="185948" cy="369974"/>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sz="1800">
                <a:solidFill>
                  <a:srgbClr val="56127A"/>
                </a:solidFill>
                <a:latin typeface="Calibri"/>
                <a:cs typeface="Calibri"/>
              </a:rPr>
              <a:t> </a:t>
            </a:r>
          </a:p>
        </p:txBody>
      </p:sp>
      <p:sp>
        <p:nvSpPr>
          <p:cNvPr id="16" name="Line 13"/>
          <p:cNvSpPr>
            <a:spLocks noChangeShapeType="1"/>
          </p:cNvSpPr>
          <p:nvPr/>
        </p:nvSpPr>
        <p:spPr bwMode="auto">
          <a:xfrm>
            <a:off x="1997075" y="2631730"/>
            <a:ext cx="0" cy="16764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17" name="Rectangle 14"/>
          <p:cNvSpPr>
            <a:spLocks noChangeArrowheads="1"/>
          </p:cNvSpPr>
          <p:nvPr/>
        </p:nvSpPr>
        <p:spPr bwMode="auto">
          <a:xfrm>
            <a:off x="1981200" y="2382493"/>
            <a:ext cx="767388" cy="462307"/>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sz="2400">
                <a:solidFill>
                  <a:srgbClr val="56127A"/>
                </a:solidFill>
                <a:latin typeface="Calibri"/>
                <a:cs typeface="Calibri"/>
              </a:rPr>
              <a:t>  Tag</a:t>
            </a:r>
          </a:p>
        </p:txBody>
      </p:sp>
      <p:sp>
        <p:nvSpPr>
          <p:cNvPr id="18" name="Rectangle 15"/>
          <p:cNvSpPr>
            <a:spLocks noChangeArrowheads="1"/>
          </p:cNvSpPr>
          <p:nvPr/>
        </p:nvSpPr>
        <p:spPr bwMode="auto">
          <a:xfrm>
            <a:off x="4968875" y="2352330"/>
            <a:ext cx="773249" cy="462307"/>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sz="2400">
                <a:solidFill>
                  <a:srgbClr val="56127A"/>
                </a:solidFill>
                <a:latin typeface="Calibri"/>
                <a:cs typeface="Calibri"/>
              </a:rPr>
              <a:t>Data</a:t>
            </a:r>
          </a:p>
        </p:txBody>
      </p:sp>
      <p:sp>
        <p:nvSpPr>
          <p:cNvPr id="19" name="Rectangle 16"/>
          <p:cNvSpPr>
            <a:spLocks noChangeArrowheads="1"/>
          </p:cNvSpPr>
          <p:nvPr/>
        </p:nvSpPr>
        <p:spPr bwMode="auto">
          <a:xfrm>
            <a:off x="1524000" y="2382493"/>
            <a:ext cx="506549" cy="462307"/>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sz="2400" dirty="0">
                <a:solidFill>
                  <a:srgbClr val="56127A"/>
                </a:solidFill>
                <a:latin typeface="Calibri"/>
                <a:cs typeface="Calibri"/>
              </a:rPr>
              <a:t>  V</a:t>
            </a:r>
          </a:p>
        </p:txBody>
      </p:sp>
      <p:sp>
        <p:nvSpPr>
          <p:cNvPr id="20" name="Line 17"/>
          <p:cNvSpPr>
            <a:spLocks noChangeShapeType="1"/>
          </p:cNvSpPr>
          <p:nvPr/>
        </p:nvSpPr>
        <p:spPr bwMode="auto">
          <a:xfrm>
            <a:off x="4740275" y="2784130"/>
            <a:ext cx="0" cy="15240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21" name="Line 18"/>
          <p:cNvSpPr>
            <a:spLocks noChangeShapeType="1"/>
          </p:cNvSpPr>
          <p:nvPr/>
        </p:nvSpPr>
        <p:spPr bwMode="auto">
          <a:xfrm>
            <a:off x="5654675" y="2784130"/>
            <a:ext cx="0" cy="15240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22" name="Rectangle 19"/>
          <p:cNvSpPr>
            <a:spLocks noChangeArrowheads="1"/>
          </p:cNvSpPr>
          <p:nvPr/>
        </p:nvSpPr>
        <p:spPr bwMode="auto">
          <a:xfrm>
            <a:off x="1019175" y="1349030"/>
            <a:ext cx="4318000" cy="508000"/>
          </a:xfrm>
          <a:prstGeom prst="rect">
            <a:avLst/>
          </a:prstGeom>
          <a:noFill/>
          <a:ln w="25400">
            <a:solidFill>
              <a:schemeClr val="tx1"/>
            </a:solidFill>
            <a:miter lim="800000"/>
            <a:headEnd/>
            <a:tailEnd/>
          </a:ln>
          <a:effectLst/>
        </p:spPr>
        <p:txBody>
          <a:bodyPr wrap="none" anchor="ctr">
            <a:prstTxWarp prst="textNoShape">
              <a:avLst/>
            </a:prstTxWarp>
          </a:bodyPr>
          <a:lstStyle/>
          <a:p>
            <a:pPr algn="ctr"/>
            <a:endParaRPr lang="en-US" sz="1800">
              <a:solidFill>
                <a:srgbClr val="000000"/>
              </a:solidFill>
              <a:latin typeface="Calibri"/>
              <a:cs typeface="Calibri"/>
            </a:endParaRPr>
          </a:p>
        </p:txBody>
      </p:sp>
      <p:grpSp>
        <p:nvGrpSpPr>
          <p:cNvPr id="23" name="Group 20"/>
          <p:cNvGrpSpPr>
            <a:grpSpLocks/>
          </p:cNvGrpSpPr>
          <p:nvPr/>
        </p:nvGrpSpPr>
        <p:grpSpPr bwMode="auto">
          <a:xfrm>
            <a:off x="1766888" y="5460655"/>
            <a:ext cx="325437" cy="473075"/>
            <a:chOff x="1151" y="3414"/>
            <a:chExt cx="205" cy="298"/>
          </a:xfrm>
        </p:grpSpPr>
        <p:sp>
          <p:nvSpPr>
            <p:cNvPr id="24" name="Line 21"/>
            <p:cNvSpPr>
              <a:spLocks noChangeShapeType="1"/>
            </p:cNvSpPr>
            <p:nvPr/>
          </p:nvSpPr>
          <p:spPr bwMode="auto">
            <a:xfrm>
              <a:off x="1354" y="3414"/>
              <a:ext cx="0" cy="204"/>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25" name="Line 22"/>
            <p:cNvSpPr>
              <a:spLocks noChangeShapeType="1"/>
            </p:cNvSpPr>
            <p:nvPr/>
          </p:nvSpPr>
          <p:spPr bwMode="auto">
            <a:xfrm>
              <a:off x="1152" y="3414"/>
              <a:ext cx="0" cy="204"/>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26" name="Line 23"/>
            <p:cNvSpPr>
              <a:spLocks noChangeShapeType="1"/>
            </p:cNvSpPr>
            <p:nvPr/>
          </p:nvSpPr>
          <p:spPr bwMode="auto">
            <a:xfrm flipH="1">
              <a:off x="1153" y="3416"/>
              <a:ext cx="202" cy="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27" name="Arc 24"/>
            <p:cNvSpPr>
              <a:spLocks/>
            </p:cNvSpPr>
            <p:nvPr/>
          </p:nvSpPr>
          <p:spPr bwMode="auto">
            <a:xfrm>
              <a:off x="1249" y="3617"/>
              <a:ext cx="107" cy="94"/>
            </a:xfrm>
            <a:custGeom>
              <a:avLst/>
              <a:gdLst>
                <a:gd name="G0" fmla="+- 205 0 0"/>
                <a:gd name="G1" fmla="+- 0 0 0"/>
                <a:gd name="G2" fmla="+- 21600 0 0"/>
                <a:gd name="T0" fmla="*/ 21805 w 21805"/>
                <a:gd name="T1" fmla="*/ 0 h 21600"/>
                <a:gd name="T2" fmla="*/ 0 w 21805"/>
                <a:gd name="T3" fmla="*/ 21599 h 21600"/>
                <a:gd name="T4" fmla="*/ 205 w 21805"/>
                <a:gd name="T5" fmla="*/ 0 h 21600"/>
              </a:gdLst>
              <a:ahLst/>
              <a:cxnLst>
                <a:cxn ang="0">
                  <a:pos x="T0" y="T1"/>
                </a:cxn>
                <a:cxn ang="0">
                  <a:pos x="T2" y="T3"/>
                </a:cxn>
                <a:cxn ang="0">
                  <a:pos x="T4" y="T5"/>
                </a:cxn>
              </a:cxnLst>
              <a:rect l="0" t="0" r="r" b="b"/>
              <a:pathLst>
                <a:path w="21805" h="21600" fill="none" extrusionOk="0">
                  <a:moveTo>
                    <a:pt x="21805" y="0"/>
                  </a:moveTo>
                  <a:cubicBezTo>
                    <a:pt x="21805" y="11929"/>
                    <a:pt x="12134" y="21600"/>
                    <a:pt x="205" y="21600"/>
                  </a:cubicBezTo>
                  <a:cubicBezTo>
                    <a:pt x="136" y="21599"/>
                    <a:pt x="68" y="21599"/>
                    <a:pt x="-1" y="21599"/>
                  </a:cubicBezTo>
                </a:path>
                <a:path w="21805" h="21600" stroke="0" extrusionOk="0">
                  <a:moveTo>
                    <a:pt x="21805" y="0"/>
                  </a:moveTo>
                  <a:cubicBezTo>
                    <a:pt x="21805" y="11929"/>
                    <a:pt x="12134" y="21600"/>
                    <a:pt x="205" y="21600"/>
                  </a:cubicBezTo>
                  <a:cubicBezTo>
                    <a:pt x="136" y="21599"/>
                    <a:pt x="68" y="21599"/>
                    <a:pt x="-1" y="21599"/>
                  </a:cubicBezTo>
                  <a:lnTo>
                    <a:pt x="205" y="0"/>
                  </a:lnTo>
                  <a:close/>
                </a:path>
              </a:pathLst>
            </a:custGeom>
            <a:noFill/>
            <a:ln w="25400" cap="rnd">
              <a:solidFill>
                <a:schemeClr val="tx1"/>
              </a:solidFill>
              <a:round/>
              <a:headEnd type="none" w="sm" len="sm"/>
              <a:tailEnd type="none" w="sm" len="sm"/>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28" name="Arc 25"/>
            <p:cNvSpPr>
              <a:spLocks/>
            </p:cNvSpPr>
            <p:nvPr/>
          </p:nvSpPr>
          <p:spPr bwMode="auto">
            <a:xfrm>
              <a:off x="1151" y="3618"/>
              <a:ext cx="106" cy="94"/>
            </a:xfrm>
            <a:custGeom>
              <a:avLst/>
              <a:gdLst>
                <a:gd name="G0" fmla="+- 21600 0 0"/>
                <a:gd name="G1" fmla="+- 0 0 0"/>
                <a:gd name="G2" fmla="+- 21600 0 0"/>
                <a:gd name="T0" fmla="*/ 21395 w 21600"/>
                <a:gd name="T1" fmla="*/ 21599 h 21599"/>
                <a:gd name="T2" fmla="*/ 0 w 21600"/>
                <a:gd name="T3" fmla="*/ 0 h 21599"/>
                <a:gd name="T4" fmla="*/ 21600 w 21600"/>
                <a:gd name="T5" fmla="*/ 0 h 21599"/>
              </a:gdLst>
              <a:ahLst/>
              <a:cxnLst>
                <a:cxn ang="0">
                  <a:pos x="T0" y="T1"/>
                </a:cxn>
                <a:cxn ang="0">
                  <a:pos x="T2" y="T3"/>
                </a:cxn>
                <a:cxn ang="0">
                  <a:pos x="T4" y="T5"/>
                </a:cxn>
              </a:cxnLst>
              <a:rect l="0" t="0" r="r" b="b"/>
              <a:pathLst>
                <a:path w="21600" h="21599" fill="none" extrusionOk="0">
                  <a:moveTo>
                    <a:pt x="21394" y="21599"/>
                  </a:moveTo>
                  <a:cubicBezTo>
                    <a:pt x="9546" y="21486"/>
                    <a:pt x="-1" y="11849"/>
                    <a:pt x="-1" y="-1"/>
                  </a:cubicBezTo>
                </a:path>
                <a:path w="21600" h="21599" stroke="0" extrusionOk="0">
                  <a:moveTo>
                    <a:pt x="21394" y="21599"/>
                  </a:moveTo>
                  <a:cubicBezTo>
                    <a:pt x="9546" y="21486"/>
                    <a:pt x="-1" y="11849"/>
                    <a:pt x="-1" y="-1"/>
                  </a:cubicBezTo>
                  <a:lnTo>
                    <a:pt x="21600" y="0"/>
                  </a:lnTo>
                  <a:close/>
                </a:path>
              </a:pathLst>
            </a:custGeom>
            <a:noFill/>
            <a:ln w="25400" cap="rnd">
              <a:solidFill>
                <a:schemeClr val="tx1"/>
              </a:solidFill>
              <a:round/>
              <a:headEnd type="none" w="sm" len="sm"/>
              <a:tailEnd type="none" w="sm" len="sm"/>
            </a:ln>
            <a:effectLst/>
          </p:spPr>
          <p:txBody>
            <a:bodyPr wrap="none" anchor="ctr">
              <a:prstTxWarp prst="textNoShape">
                <a:avLst/>
              </a:prstTxWarp>
            </a:bodyPr>
            <a:lstStyle/>
            <a:p>
              <a:pPr algn="ctr"/>
              <a:endParaRPr lang="en-US" sz="1800">
                <a:solidFill>
                  <a:srgbClr val="000000"/>
                </a:solidFill>
                <a:latin typeface="Calibri"/>
                <a:cs typeface="Calibri"/>
              </a:endParaRPr>
            </a:p>
          </p:txBody>
        </p:sp>
      </p:grpSp>
      <p:sp>
        <p:nvSpPr>
          <p:cNvPr id="29" name="Oval 26"/>
          <p:cNvSpPr>
            <a:spLocks noChangeArrowheads="1"/>
          </p:cNvSpPr>
          <p:nvPr/>
        </p:nvSpPr>
        <p:spPr bwMode="auto">
          <a:xfrm>
            <a:off x="2112963" y="4701830"/>
            <a:ext cx="508000" cy="508000"/>
          </a:xfrm>
          <a:prstGeom prst="ellipse">
            <a:avLst/>
          </a:prstGeom>
          <a:solidFill>
            <a:schemeClr val="bg1"/>
          </a:solidFill>
          <a:ln w="25400">
            <a:solidFill>
              <a:schemeClr val="tx1"/>
            </a:solidFill>
            <a:round/>
            <a:headEnd/>
            <a:tailEnd/>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30" name="Rectangle 27"/>
          <p:cNvSpPr>
            <a:spLocks noChangeArrowheads="1"/>
          </p:cNvSpPr>
          <p:nvPr/>
        </p:nvSpPr>
        <p:spPr bwMode="auto">
          <a:xfrm>
            <a:off x="2146300" y="4757393"/>
            <a:ext cx="408816" cy="462307"/>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sz="2400">
                <a:solidFill>
                  <a:srgbClr val="56127A"/>
                </a:solidFill>
                <a:latin typeface="Calibri"/>
                <a:cs typeface="Calibri"/>
              </a:rPr>
              <a:t> =</a:t>
            </a:r>
          </a:p>
        </p:txBody>
      </p:sp>
      <p:sp>
        <p:nvSpPr>
          <p:cNvPr id="31" name="Rectangle 28"/>
          <p:cNvSpPr>
            <a:spLocks noChangeArrowheads="1"/>
          </p:cNvSpPr>
          <p:nvPr/>
        </p:nvSpPr>
        <p:spPr bwMode="auto">
          <a:xfrm>
            <a:off x="4550391" y="1437930"/>
            <a:ext cx="755929" cy="369974"/>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sz="1800" dirty="0">
                <a:solidFill>
                  <a:srgbClr val="56127A"/>
                </a:solidFill>
                <a:latin typeface="Calibri"/>
                <a:cs typeface="Calibri"/>
              </a:rPr>
              <a:t>Offset</a:t>
            </a:r>
          </a:p>
        </p:txBody>
      </p:sp>
      <p:sp>
        <p:nvSpPr>
          <p:cNvPr id="32" name="Line 29"/>
          <p:cNvSpPr>
            <a:spLocks noChangeShapeType="1"/>
          </p:cNvSpPr>
          <p:nvPr/>
        </p:nvSpPr>
        <p:spPr bwMode="auto">
          <a:xfrm>
            <a:off x="4587875" y="1336330"/>
            <a:ext cx="0" cy="5334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33" name="Line 30"/>
          <p:cNvSpPr>
            <a:spLocks noChangeShapeType="1"/>
          </p:cNvSpPr>
          <p:nvPr/>
        </p:nvSpPr>
        <p:spPr bwMode="auto">
          <a:xfrm>
            <a:off x="2454275" y="1336330"/>
            <a:ext cx="0" cy="5334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34" name="Rectangle 31"/>
          <p:cNvSpPr>
            <a:spLocks noChangeArrowheads="1"/>
          </p:cNvSpPr>
          <p:nvPr/>
        </p:nvSpPr>
        <p:spPr bwMode="auto">
          <a:xfrm>
            <a:off x="1219200" y="1366493"/>
            <a:ext cx="767388" cy="462307"/>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sz="2400">
                <a:solidFill>
                  <a:srgbClr val="56127A"/>
                </a:solidFill>
                <a:latin typeface="Calibri"/>
                <a:cs typeface="Calibri"/>
              </a:rPr>
              <a:t>  Tag</a:t>
            </a:r>
          </a:p>
        </p:txBody>
      </p:sp>
      <p:sp>
        <p:nvSpPr>
          <p:cNvPr id="35" name="Rectangle 32"/>
          <p:cNvSpPr>
            <a:spLocks noChangeArrowheads="1"/>
          </p:cNvSpPr>
          <p:nvPr/>
        </p:nvSpPr>
        <p:spPr bwMode="auto">
          <a:xfrm>
            <a:off x="3048000" y="1366493"/>
            <a:ext cx="873336" cy="462307"/>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sz="2400">
                <a:solidFill>
                  <a:srgbClr val="56127A"/>
                </a:solidFill>
                <a:latin typeface="Calibri"/>
                <a:cs typeface="Calibri"/>
              </a:rPr>
              <a:t>Index</a:t>
            </a:r>
          </a:p>
        </p:txBody>
      </p:sp>
      <p:sp>
        <p:nvSpPr>
          <p:cNvPr id="36" name="Line 33"/>
          <p:cNvSpPr>
            <a:spLocks noChangeShapeType="1"/>
          </p:cNvSpPr>
          <p:nvPr/>
        </p:nvSpPr>
        <p:spPr bwMode="auto">
          <a:xfrm>
            <a:off x="1844675" y="3774730"/>
            <a:ext cx="0" cy="10668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37" name="Line 34"/>
          <p:cNvSpPr>
            <a:spLocks noChangeShapeType="1"/>
          </p:cNvSpPr>
          <p:nvPr/>
        </p:nvSpPr>
        <p:spPr bwMode="auto">
          <a:xfrm>
            <a:off x="2378075" y="3774730"/>
            <a:ext cx="0" cy="914400"/>
          </a:xfrm>
          <a:prstGeom prst="line">
            <a:avLst/>
          </a:prstGeom>
          <a:noFill/>
          <a:ln w="25400">
            <a:solidFill>
              <a:schemeClr val="tx1"/>
            </a:solidFill>
            <a:round/>
            <a:headEnd type="none" w="sm" len="sm"/>
            <a:tailEnd type="stealth" w="med" len="med"/>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38" name="Line 35"/>
          <p:cNvSpPr>
            <a:spLocks noChangeShapeType="1"/>
          </p:cNvSpPr>
          <p:nvPr/>
        </p:nvSpPr>
        <p:spPr bwMode="auto">
          <a:xfrm>
            <a:off x="1920875" y="5908330"/>
            <a:ext cx="0" cy="1524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39" name="Line 36"/>
          <p:cNvSpPr>
            <a:spLocks noChangeShapeType="1"/>
          </p:cNvSpPr>
          <p:nvPr/>
        </p:nvSpPr>
        <p:spPr bwMode="auto">
          <a:xfrm>
            <a:off x="1463675" y="6060730"/>
            <a:ext cx="2514600" cy="0"/>
          </a:xfrm>
          <a:prstGeom prst="line">
            <a:avLst/>
          </a:prstGeom>
          <a:noFill/>
          <a:ln w="25400">
            <a:solidFill>
              <a:schemeClr val="tx1"/>
            </a:solidFill>
            <a:round/>
            <a:headEnd type="triangle" w="med" len="med"/>
            <a:tailEnd type="none" w="med" len="lg"/>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40" name="Line 37"/>
          <p:cNvSpPr>
            <a:spLocks noChangeShapeType="1"/>
          </p:cNvSpPr>
          <p:nvPr/>
        </p:nvSpPr>
        <p:spPr bwMode="auto">
          <a:xfrm flipH="1">
            <a:off x="1997075" y="5298730"/>
            <a:ext cx="381000" cy="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41" name="Line 38"/>
          <p:cNvSpPr>
            <a:spLocks noChangeShapeType="1"/>
          </p:cNvSpPr>
          <p:nvPr/>
        </p:nvSpPr>
        <p:spPr bwMode="auto">
          <a:xfrm>
            <a:off x="1997075" y="5298730"/>
            <a:ext cx="0" cy="1524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42" name="Line 39"/>
          <p:cNvSpPr>
            <a:spLocks noChangeShapeType="1"/>
          </p:cNvSpPr>
          <p:nvPr/>
        </p:nvSpPr>
        <p:spPr bwMode="auto">
          <a:xfrm flipH="1">
            <a:off x="5197475" y="3774730"/>
            <a:ext cx="0" cy="1295400"/>
          </a:xfrm>
          <a:prstGeom prst="line">
            <a:avLst/>
          </a:prstGeom>
          <a:noFill/>
          <a:ln w="25400">
            <a:solidFill>
              <a:schemeClr val="tx1"/>
            </a:solidFill>
            <a:round/>
            <a:headEnd type="triangle" w="med" len="med"/>
            <a:tailEnd/>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43" name="Line 40"/>
          <p:cNvSpPr>
            <a:spLocks noChangeShapeType="1"/>
          </p:cNvSpPr>
          <p:nvPr/>
        </p:nvSpPr>
        <p:spPr bwMode="auto">
          <a:xfrm>
            <a:off x="3521075" y="1869730"/>
            <a:ext cx="0" cy="19050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44" name="Line 41"/>
          <p:cNvSpPr>
            <a:spLocks noChangeShapeType="1"/>
          </p:cNvSpPr>
          <p:nvPr/>
        </p:nvSpPr>
        <p:spPr bwMode="auto">
          <a:xfrm flipH="1">
            <a:off x="1463675" y="2174530"/>
            <a:ext cx="2057400" cy="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45" name="Line 42"/>
          <p:cNvSpPr>
            <a:spLocks noChangeShapeType="1"/>
          </p:cNvSpPr>
          <p:nvPr/>
        </p:nvSpPr>
        <p:spPr bwMode="auto">
          <a:xfrm>
            <a:off x="1692275" y="1869730"/>
            <a:ext cx="0" cy="1524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46" name="Line 43"/>
          <p:cNvSpPr>
            <a:spLocks noChangeShapeType="1"/>
          </p:cNvSpPr>
          <p:nvPr/>
        </p:nvSpPr>
        <p:spPr bwMode="auto">
          <a:xfrm>
            <a:off x="1463675" y="2174530"/>
            <a:ext cx="0" cy="15240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47" name="Line 44"/>
          <p:cNvSpPr>
            <a:spLocks noChangeShapeType="1"/>
          </p:cNvSpPr>
          <p:nvPr/>
        </p:nvSpPr>
        <p:spPr bwMode="auto">
          <a:xfrm flipH="1">
            <a:off x="1463675" y="3698530"/>
            <a:ext cx="228600" cy="0"/>
          </a:xfrm>
          <a:prstGeom prst="line">
            <a:avLst/>
          </a:prstGeom>
          <a:noFill/>
          <a:ln w="25400">
            <a:solidFill>
              <a:schemeClr val="tx1"/>
            </a:solidFill>
            <a:round/>
            <a:headEnd type="stealth" w="med" len="med"/>
            <a:tailEnd type="none" w="sm" len="sm"/>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48" name="Line 45"/>
          <p:cNvSpPr>
            <a:spLocks noChangeShapeType="1"/>
          </p:cNvSpPr>
          <p:nvPr/>
        </p:nvSpPr>
        <p:spPr bwMode="auto">
          <a:xfrm flipH="1">
            <a:off x="1006475" y="2022130"/>
            <a:ext cx="685800" cy="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49" name="Line 46"/>
          <p:cNvSpPr>
            <a:spLocks noChangeShapeType="1"/>
          </p:cNvSpPr>
          <p:nvPr/>
        </p:nvSpPr>
        <p:spPr bwMode="auto">
          <a:xfrm>
            <a:off x="1006475" y="2022130"/>
            <a:ext cx="0" cy="28956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50" name="Line 47"/>
          <p:cNvSpPr>
            <a:spLocks noChangeShapeType="1"/>
          </p:cNvSpPr>
          <p:nvPr/>
        </p:nvSpPr>
        <p:spPr bwMode="auto">
          <a:xfrm flipH="1">
            <a:off x="1006475" y="4917730"/>
            <a:ext cx="762000" cy="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51" name="Line 48"/>
          <p:cNvSpPr>
            <a:spLocks noChangeShapeType="1"/>
          </p:cNvSpPr>
          <p:nvPr/>
        </p:nvSpPr>
        <p:spPr bwMode="auto">
          <a:xfrm flipH="1">
            <a:off x="1692275" y="4917730"/>
            <a:ext cx="381000" cy="0"/>
          </a:xfrm>
          <a:prstGeom prst="line">
            <a:avLst/>
          </a:prstGeom>
          <a:noFill/>
          <a:ln w="25400">
            <a:solidFill>
              <a:schemeClr val="tx1"/>
            </a:solidFill>
            <a:round/>
            <a:headEnd type="stealth" w="med" len="med"/>
            <a:tailEnd type="none" w="sm" len="sm"/>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52" name="Oval 49"/>
          <p:cNvSpPr>
            <a:spLocks noChangeArrowheads="1"/>
          </p:cNvSpPr>
          <p:nvPr/>
        </p:nvSpPr>
        <p:spPr bwMode="auto">
          <a:xfrm>
            <a:off x="1814513" y="3711230"/>
            <a:ext cx="63500" cy="6350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53" name="Oval 50"/>
          <p:cNvSpPr>
            <a:spLocks noChangeArrowheads="1"/>
          </p:cNvSpPr>
          <p:nvPr/>
        </p:nvSpPr>
        <p:spPr bwMode="auto">
          <a:xfrm>
            <a:off x="2343150" y="3711230"/>
            <a:ext cx="63500" cy="6350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54" name="Oval 51"/>
          <p:cNvSpPr>
            <a:spLocks noChangeArrowheads="1"/>
          </p:cNvSpPr>
          <p:nvPr/>
        </p:nvSpPr>
        <p:spPr bwMode="auto">
          <a:xfrm>
            <a:off x="5149850" y="3711230"/>
            <a:ext cx="63500" cy="6350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55" name="Line 52"/>
          <p:cNvSpPr>
            <a:spLocks noChangeShapeType="1"/>
          </p:cNvSpPr>
          <p:nvPr/>
        </p:nvSpPr>
        <p:spPr bwMode="auto">
          <a:xfrm>
            <a:off x="1844675" y="4993930"/>
            <a:ext cx="0" cy="4572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56" name="Line 53"/>
          <p:cNvSpPr>
            <a:spLocks noChangeShapeType="1"/>
          </p:cNvSpPr>
          <p:nvPr/>
        </p:nvSpPr>
        <p:spPr bwMode="auto">
          <a:xfrm>
            <a:off x="4968875" y="1869730"/>
            <a:ext cx="0" cy="4572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57" name="Line 54"/>
          <p:cNvSpPr>
            <a:spLocks noChangeShapeType="1"/>
          </p:cNvSpPr>
          <p:nvPr/>
        </p:nvSpPr>
        <p:spPr bwMode="auto">
          <a:xfrm flipH="1">
            <a:off x="1082675" y="1945930"/>
            <a:ext cx="152400" cy="1524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58" name="Line 55"/>
          <p:cNvSpPr>
            <a:spLocks noChangeShapeType="1"/>
          </p:cNvSpPr>
          <p:nvPr/>
        </p:nvSpPr>
        <p:spPr bwMode="auto">
          <a:xfrm flipH="1">
            <a:off x="3140075" y="2098330"/>
            <a:ext cx="152400" cy="1524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59" name="Line 56"/>
          <p:cNvSpPr>
            <a:spLocks noChangeShapeType="1"/>
          </p:cNvSpPr>
          <p:nvPr/>
        </p:nvSpPr>
        <p:spPr bwMode="auto">
          <a:xfrm flipH="1">
            <a:off x="4892675" y="1945930"/>
            <a:ext cx="152400" cy="1524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60" name="Line 57"/>
          <p:cNvSpPr>
            <a:spLocks noChangeShapeType="1"/>
          </p:cNvSpPr>
          <p:nvPr/>
        </p:nvSpPr>
        <p:spPr bwMode="auto">
          <a:xfrm flipH="1">
            <a:off x="2301875" y="4384330"/>
            <a:ext cx="152400" cy="1524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61" name="Rectangle 58"/>
          <p:cNvSpPr>
            <a:spLocks noChangeArrowheads="1"/>
          </p:cNvSpPr>
          <p:nvPr/>
        </p:nvSpPr>
        <p:spPr bwMode="auto">
          <a:xfrm>
            <a:off x="990600" y="2052293"/>
            <a:ext cx="358622" cy="462307"/>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sz="2400">
                <a:solidFill>
                  <a:srgbClr val="56127A"/>
                </a:solidFill>
                <a:latin typeface="Calibri"/>
                <a:cs typeface="Calibri"/>
              </a:rPr>
              <a:t> t</a:t>
            </a:r>
          </a:p>
        </p:txBody>
      </p:sp>
      <p:sp>
        <p:nvSpPr>
          <p:cNvPr id="62" name="Rectangle 59"/>
          <p:cNvSpPr>
            <a:spLocks noChangeArrowheads="1"/>
          </p:cNvSpPr>
          <p:nvPr/>
        </p:nvSpPr>
        <p:spPr bwMode="auto">
          <a:xfrm>
            <a:off x="3049434" y="2118623"/>
            <a:ext cx="395441" cy="462307"/>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sz="2400" dirty="0">
                <a:solidFill>
                  <a:srgbClr val="56127A"/>
                </a:solidFill>
                <a:latin typeface="Calibri"/>
                <a:cs typeface="Calibri"/>
              </a:rPr>
              <a:t> k</a:t>
            </a:r>
          </a:p>
        </p:txBody>
      </p:sp>
      <p:sp>
        <p:nvSpPr>
          <p:cNvPr id="63" name="Rectangle 60"/>
          <p:cNvSpPr>
            <a:spLocks noChangeArrowheads="1"/>
          </p:cNvSpPr>
          <p:nvPr/>
        </p:nvSpPr>
        <p:spPr bwMode="auto">
          <a:xfrm>
            <a:off x="4892675" y="1890023"/>
            <a:ext cx="417232" cy="462307"/>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sz="2400" dirty="0">
                <a:solidFill>
                  <a:srgbClr val="56127A"/>
                </a:solidFill>
                <a:latin typeface="Calibri"/>
                <a:cs typeface="Calibri"/>
              </a:rPr>
              <a:t> b</a:t>
            </a:r>
          </a:p>
        </p:txBody>
      </p:sp>
      <p:sp>
        <p:nvSpPr>
          <p:cNvPr id="64" name="Rectangle 61"/>
          <p:cNvSpPr>
            <a:spLocks noChangeArrowheads="1"/>
          </p:cNvSpPr>
          <p:nvPr/>
        </p:nvSpPr>
        <p:spPr bwMode="auto">
          <a:xfrm>
            <a:off x="2438400" y="4338293"/>
            <a:ext cx="358622" cy="462307"/>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sz="2400">
                <a:solidFill>
                  <a:srgbClr val="56127A"/>
                </a:solidFill>
                <a:latin typeface="Calibri"/>
                <a:cs typeface="Calibri"/>
              </a:rPr>
              <a:t> t</a:t>
            </a:r>
          </a:p>
        </p:txBody>
      </p:sp>
      <p:sp>
        <p:nvSpPr>
          <p:cNvPr id="65" name="Rectangle 62"/>
          <p:cNvSpPr>
            <a:spLocks noChangeArrowheads="1"/>
          </p:cNvSpPr>
          <p:nvPr/>
        </p:nvSpPr>
        <p:spPr bwMode="auto">
          <a:xfrm>
            <a:off x="838200" y="5862293"/>
            <a:ext cx="609141" cy="462307"/>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sz="2400">
                <a:solidFill>
                  <a:srgbClr val="56127A"/>
                </a:solidFill>
                <a:latin typeface="Calibri"/>
                <a:cs typeface="Calibri"/>
              </a:rPr>
              <a:t>HIT</a:t>
            </a:r>
          </a:p>
        </p:txBody>
      </p:sp>
      <p:sp>
        <p:nvSpPr>
          <p:cNvPr id="66" name="Rectangle 63"/>
          <p:cNvSpPr>
            <a:spLocks noChangeArrowheads="1"/>
          </p:cNvSpPr>
          <p:nvPr/>
        </p:nvSpPr>
        <p:spPr bwMode="auto">
          <a:xfrm>
            <a:off x="4359275" y="5832130"/>
            <a:ext cx="2519670" cy="462307"/>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sz="2400">
                <a:solidFill>
                  <a:srgbClr val="56127A"/>
                </a:solidFill>
                <a:latin typeface="Calibri"/>
                <a:cs typeface="Calibri"/>
              </a:rPr>
              <a:t>Data Word or Byte</a:t>
            </a:r>
          </a:p>
        </p:txBody>
      </p:sp>
      <p:sp>
        <p:nvSpPr>
          <p:cNvPr id="67" name="Line 64"/>
          <p:cNvSpPr>
            <a:spLocks noChangeShapeType="1"/>
          </p:cNvSpPr>
          <p:nvPr/>
        </p:nvSpPr>
        <p:spPr bwMode="auto">
          <a:xfrm>
            <a:off x="7788275" y="2784130"/>
            <a:ext cx="0" cy="1524000"/>
          </a:xfrm>
          <a:prstGeom prst="line">
            <a:avLst/>
          </a:prstGeom>
          <a:noFill/>
          <a:ln w="12700">
            <a:solidFill>
              <a:schemeClr val="tx1"/>
            </a:solidFill>
            <a:round/>
            <a:headEnd type="stealth" w="med" len="med"/>
            <a:tailEnd type="stealth" w="med" len="med"/>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68" name="Rectangle 65"/>
          <p:cNvSpPr>
            <a:spLocks noChangeArrowheads="1"/>
          </p:cNvSpPr>
          <p:nvPr/>
        </p:nvSpPr>
        <p:spPr bwMode="auto">
          <a:xfrm>
            <a:off x="7864475" y="3241330"/>
            <a:ext cx="762428" cy="831639"/>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sz="2400">
                <a:solidFill>
                  <a:srgbClr val="56127A"/>
                </a:solidFill>
                <a:latin typeface="Calibri"/>
                <a:cs typeface="Calibri"/>
              </a:rPr>
              <a:t>  2</a:t>
            </a:r>
            <a:r>
              <a:rPr lang="en-US" sz="2400" baseline="30000">
                <a:solidFill>
                  <a:srgbClr val="56127A"/>
                </a:solidFill>
                <a:latin typeface="Calibri"/>
                <a:cs typeface="Calibri"/>
              </a:rPr>
              <a:t>k</a:t>
            </a:r>
          </a:p>
          <a:p>
            <a:pPr>
              <a:spcBef>
                <a:spcPct val="0"/>
              </a:spcBef>
            </a:pPr>
            <a:r>
              <a:rPr lang="en-US" sz="2400">
                <a:solidFill>
                  <a:srgbClr val="56127A"/>
                </a:solidFill>
                <a:latin typeface="Calibri"/>
                <a:cs typeface="Calibri"/>
              </a:rPr>
              <a:t>lines</a:t>
            </a:r>
          </a:p>
        </p:txBody>
      </p:sp>
      <p:sp>
        <p:nvSpPr>
          <p:cNvPr id="69" name="Rectangle 66"/>
          <p:cNvSpPr>
            <a:spLocks noChangeArrowheads="1"/>
          </p:cNvSpPr>
          <p:nvPr/>
        </p:nvSpPr>
        <p:spPr bwMode="auto">
          <a:xfrm>
            <a:off x="3825875" y="2784130"/>
            <a:ext cx="3810000" cy="1498600"/>
          </a:xfrm>
          <a:prstGeom prst="rect">
            <a:avLst/>
          </a:prstGeom>
          <a:noFill/>
          <a:ln w="25400">
            <a:solidFill>
              <a:schemeClr val="tx1"/>
            </a:solidFill>
            <a:miter lim="800000"/>
            <a:headEnd/>
            <a:tailEnd/>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70" name="Line 67"/>
          <p:cNvSpPr>
            <a:spLocks noChangeShapeType="1"/>
          </p:cNvSpPr>
          <p:nvPr/>
        </p:nvSpPr>
        <p:spPr bwMode="auto">
          <a:xfrm>
            <a:off x="3825875" y="3165130"/>
            <a:ext cx="3810000" cy="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71" name="Line 68"/>
          <p:cNvSpPr>
            <a:spLocks noChangeShapeType="1"/>
          </p:cNvSpPr>
          <p:nvPr/>
        </p:nvSpPr>
        <p:spPr bwMode="auto">
          <a:xfrm>
            <a:off x="6645275" y="2784130"/>
            <a:ext cx="0" cy="15240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72" name="Rectangle 69"/>
          <p:cNvSpPr>
            <a:spLocks noChangeArrowheads="1"/>
          </p:cNvSpPr>
          <p:nvPr/>
        </p:nvSpPr>
        <p:spPr bwMode="auto">
          <a:xfrm>
            <a:off x="4130675" y="4841530"/>
            <a:ext cx="610043" cy="462307"/>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sz="2400">
                <a:solidFill>
                  <a:srgbClr val="56127A"/>
                </a:solidFill>
                <a:latin typeface="Calibri"/>
                <a:cs typeface="Calibri"/>
              </a:rPr>
              <a:t>WE</a:t>
            </a:r>
          </a:p>
        </p:txBody>
      </p:sp>
      <p:sp>
        <p:nvSpPr>
          <p:cNvPr id="73" name="Line 70"/>
          <p:cNvSpPr>
            <a:spLocks noChangeShapeType="1"/>
          </p:cNvSpPr>
          <p:nvPr/>
        </p:nvSpPr>
        <p:spPr bwMode="auto">
          <a:xfrm>
            <a:off x="3825875" y="3546130"/>
            <a:ext cx="3810000" cy="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74" name="Line 71"/>
          <p:cNvSpPr>
            <a:spLocks noChangeShapeType="1"/>
          </p:cNvSpPr>
          <p:nvPr/>
        </p:nvSpPr>
        <p:spPr bwMode="auto">
          <a:xfrm>
            <a:off x="3825875" y="3927130"/>
            <a:ext cx="3810000" cy="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75" name="Line 72"/>
          <p:cNvSpPr>
            <a:spLocks noChangeShapeType="1"/>
          </p:cNvSpPr>
          <p:nvPr/>
        </p:nvSpPr>
        <p:spPr bwMode="auto">
          <a:xfrm>
            <a:off x="5197475" y="5451130"/>
            <a:ext cx="0" cy="304800"/>
          </a:xfrm>
          <a:prstGeom prst="line">
            <a:avLst/>
          </a:prstGeom>
          <a:noFill/>
          <a:ln w="25400">
            <a:solidFill>
              <a:schemeClr val="tx1"/>
            </a:solidFill>
            <a:round/>
            <a:headEnd type="none" w="sm" len="sm"/>
            <a:tailEnd/>
          </a:ln>
          <a:effectLst/>
        </p:spPr>
        <p:txBody>
          <a:bodyPr wrap="none" anchor="ctr">
            <a:prstTxWarp prst="textNoShape">
              <a:avLst/>
            </a:prstTxWarp>
          </a:bodyPr>
          <a:lstStyle/>
          <a:p>
            <a:pPr algn="ctr"/>
            <a:endParaRPr lang="en-US" sz="1800">
              <a:solidFill>
                <a:srgbClr val="000000"/>
              </a:solidFill>
              <a:latin typeface="Calibri"/>
              <a:cs typeface="Calibri"/>
            </a:endParaRPr>
          </a:p>
        </p:txBody>
      </p:sp>
      <p:grpSp>
        <p:nvGrpSpPr>
          <p:cNvPr id="76" name="Group 73"/>
          <p:cNvGrpSpPr>
            <a:grpSpLocks/>
          </p:cNvGrpSpPr>
          <p:nvPr/>
        </p:nvGrpSpPr>
        <p:grpSpPr bwMode="auto">
          <a:xfrm flipV="1">
            <a:off x="4930775" y="5051080"/>
            <a:ext cx="533400" cy="368300"/>
            <a:chOff x="1953" y="3423"/>
            <a:chExt cx="176" cy="136"/>
          </a:xfrm>
        </p:grpSpPr>
        <p:sp>
          <p:nvSpPr>
            <p:cNvPr id="77" name="Line 74"/>
            <p:cNvSpPr>
              <a:spLocks noChangeShapeType="1"/>
            </p:cNvSpPr>
            <p:nvPr/>
          </p:nvSpPr>
          <p:spPr bwMode="auto">
            <a:xfrm flipH="1">
              <a:off x="2037" y="3426"/>
              <a:ext cx="92" cy="133"/>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78" name="Line 75"/>
            <p:cNvSpPr>
              <a:spLocks noChangeShapeType="1"/>
            </p:cNvSpPr>
            <p:nvPr/>
          </p:nvSpPr>
          <p:spPr bwMode="auto">
            <a:xfrm>
              <a:off x="1953" y="3426"/>
              <a:ext cx="92" cy="133"/>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79" name="Line 76"/>
            <p:cNvSpPr>
              <a:spLocks noChangeShapeType="1"/>
            </p:cNvSpPr>
            <p:nvPr/>
          </p:nvSpPr>
          <p:spPr bwMode="auto">
            <a:xfrm flipH="1">
              <a:off x="1958" y="3423"/>
              <a:ext cx="168" cy="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pPr algn="ctr"/>
              <a:endParaRPr lang="en-US" sz="1800">
                <a:solidFill>
                  <a:srgbClr val="000000"/>
                </a:solidFill>
                <a:latin typeface="Calibri"/>
                <a:cs typeface="Calibri"/>
              </a:endParaRPr>
            </a:p>
          </p:txBody>
        </p:sp>
      </p:grpSp>
      <p:sp>
        <p:nvSpPr>
          <p:cNvPr id="80" name="Line 77"/>
          <p:cNvSpPr>
            <a:spLocks noChangeShapeType="1"/>
          </p:cNvSpPr>
          <p:nvPr/>
        </p:nvSpPr>
        <p:spPr bwMode="auto">
          <a:xfrm flipV="1">
            <a:off x="3978275" y="5298730"/>
            <a:ext cx="0" cy="762000"/>
          </a:xfrm>
          <a:prstGeom prst="line">
            <a:avLst/>
          </a:prstGeom>
          <a:noFill/>
          <a:ln w="12700">
            <a:solidFill>
              <a:schemeClr val="tx1"/>
            </a:solidFill>
            <a:round/>
            <a:headEnd type="none" w="sm" len="sm"/>
            <a:tailEnd type="none" w="sm" len="sm"/>
          </a:ln>
          <a:effectLst/>
        </p:spPr>
        <p:txBody>
          <a:bodyPr>
            <a:prstTxWarp prst="textNoShape">
              <a:avLst/>
            </a:prstTxWarp>
          </a:bodyPr>
          <a:lstStyle/>
          <a:p>
            <a:pPr algn="ctr"/>
            <a:endParaRPr lang="en-US" sz="1800">
              <a:solidFill>
                <a:srgbClr val="000000"/>
              </a:solidFill>
              <a:latin typeface="Calibri"/>
              <a:cs typeface="Calibri"/>
            </a:endParaRPr>
          </a:p>
        </p:txBody>
      </p:sp>
      <p:sp>
        <p:nvSpPr>
          <p:cNvPr id="81" name="Line 78"/>
          <p:cNvSpPr>
            <a:spLocks noChangeShapeType="1"/>
          </p:cNvSpPr>
          <p:nvPr/>
        </p:nvSpPr>
        <p:spPr bwMode="auto">
          <a:xfrm>
            <a:off x="3978275" y="5298730"/>
            <a:ext cx="990600" cy="0"/>
          </a:xfrm>
          <a:prstGeom prst="line">
            <a:avLst/>
          </a:prstGeom>
          <a:noFill/>
          <a:ln w="12700">
            <a:solidFill>
              <a:schemeClr val="tx1"/>
            </a:solidFill>
            <a:round/>
            <a:headEnd type="none" w="sm" len="sm"/>
            <a:tailEnd type="triangle" w="med" len="med"/>
          </a:ln>
          <a:effectLst/>
        </p:spPr>
        <p:txBody>
          <a:bodyPr>
            <a:prstTxWarp prst="textNoShape">
              <a:avLst/>
            </a:prstTxWarp>
          </a:bodyPr>
          <a:lstStyle/>
          <a:p>
            <a:pPr algn="ctr"/>
            <a:endParaRPr lang="en-US" sz="1800">
              <a:solidFill>
                <a:srgbClr val="000000"/>
              </a:solidFill>
              <a:latin typeface="Calibri"/>
              <a:cs typeface="Calibri"/>
            </a:endParaRPr>
          </a:p>
        </p:txBody>
      </p:sp>
      <p:sp>
        <p:nvSpPr>
          <p:cNvPr id="82" name="Line 79"/>
          <p:cNvSpPr>
            <a:spLocks noChangeShapeType="1"/>
          </p:cNvSpPr>
          <p:nvPr/>
        </p:nvSpPr>
        <p:spPr bwMode="auto">
          <a:xfrm>
            <a:off x="3597275" y="2326930"/>
            <a:ext cx="1371600" cy="0"/>
          </a:xfrm>
          <a:prstGeom prst="line">
            <a:avLst/>
          </a:prstGeom>
          <a:noFill/>
          <a:ln w="12700">
            <a:solidFill>
              <a:schemeClr val="tx1"/>
            </a:solidFill>
            <a:round/>
            <a:headEnd type="none" w="sm" len="sm"/>
            <a:tailEnd type="none" w="sm" len="sm"/>
          </a:ln>
          <a:effectLst/>
        </p:spPr>
        <p:txBody>
          <a:bodyPr>
            <a:prstTxWarp prst="textNoShape">
              <a:avLst/>
            </a:prstTxWarp>
          </a:bodyPr>
          <a:lstStyle/>
          <a:p>
            <a:pPr algn="ctr"/>
            <a:endParaRPr lang="en-US" sz="1800">
              <a:solidFill>
                <a:srgbClr val="000000"/>
              </a:solidFill>
              <a:latin typeface="Calibri"/>
              <a:cs typeface="Calibri"/>
            </a:endParaRPr>
          </a:p>
        </p:txBody>
      </p:sp>
      <p:sp>
        <p:nvSpPr>
          <p:cNvPr id="83" name="Line 80"/>
          <p:cNvSpPr>
            <a:spLocks noChangeShapeType="1"/>
          </p:cNvSpPr>
          <p:nvPr/>
        </p:nvSpPr>
        <p:spPr bwMode="auto">
          <a:xfrm>
            <a:off x="3597275" y="2326930"/>
            <a:ext cx="0" cy="14478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84" name="Line 81"/>
          <p:cNvSpPr>
            <a:spLocks noChangeShapeType="1"/>
          </p:cNvSpPr>
          <p:nvPr/>
        </p:nvSpPr>
        <p:spPr bwMode="auto">
          <a:xfrm>
            <a:off x="3521075" y="3774730"/>
            <a:ext cx="1371600" cy="0"/>
          </a:xfrm>
          <a:prstGeom prst="line">
            <a:avLst/>
          </a:prstGeom>
          <a:noFill/>
          <a:ln w="12700">
            <a:solidFill>
              <a:schemeClr val="tx1"/>
            </a:solidFill>
            <a:round/>
            <a:headEnd type="none" w="sm" len="sm"/>
            <a:tailEnd type="triangle" w="med" len="med"/>
          </a:ln>
          <a:effectLst/>
        </p:spPr>
        <p:txBody>
          <a:bodyPr>
            <a:prstTxWarp prst="textNoShape">
              <a:avLst/>
            </a:prstTxWarp>
          </a:bodyPr>
          <a:lstStyle/>
          <a:p>
            <a:pPr algn="ctr"/>
            <a:endParaRPr lang="en-US" sz="1800">
              <a:solidFill>
                <a:srgbClr val="000000"/>
              </a:solidFill>
              <a:latin typeface="Calibri"/>
              <a:cs typeface="Calibri"/>
            </a:endParaRPr>
          </a:p>
        </p:txBody>
      </p:sp>
      <mc:AlternateContent xmlns:mc="http://schemas.openxmlformats.org/markup-compatibility/2006" xmlns:p14="http://schemas.microsoft.com/office/powerpoint/2010/main">
        <mc:Choice Requires="p14">
          <p:contentPart p14:bwMode="auto" r:id="rId3">
            <p14:nvContentPartPr>
              <p14:cNvPr id="2" name="墨迹 1"/>
              <p14:cNvContentPartPr/>
              <p14:nvPr/>
            </p14:nvContentPartPr>
            <p14:xfrm>
              <a:off x="2891880" y="3948120"/>
              <a:ext cx="4755240" cy="2072160"/>
            </p14:xfrm>
          </p:contentPart>
        </mc:Choice>
        <mc:Fallback xmlns="">
          <p:pic>
            <p:nvPicPr>
              <p:cNvPr id="2" name="墨迹 1"/>
              <p:cNvPicPr/>
              <p:nvPr/>
            </p:nvPicPr>
            <p:blipFill>
              <a:blip r:embed="rId4"/>
              <a:stretch>
                <a:fillRect/>
              </a:stretch>
            </p:blipFill>
            <p:spPr>
              <a:xfrm>
                <a:off x="2882520" y="3938760"/>
                <a:ext cx="4773960" cy="2090880"/>
              </a:xfrm>
              <a:prstGeom prst="rect">
                <a:avLst/>
              </a:prstGeom>
            </p:spPr>
          </p:pic>
        </mc:Fallback>
      </mc:AlternateContent>
    </p:spTree>
    <p:extLst>
      <p:ext uri="{BB962C8B-B14F-4D97-AF65-F5344CB8AC3E}">
        <p14:creationId xmlns:p14="http://schemas.microsoft.com/office/powerpoint/2010/main" val="35516257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59</a:t>
            </a:fld>
            <a:endParaRPr lang="en-US" altLang="en-US"/>
          </a:p>
        </p:txBody>
      </p:sp>
      <p:sp>
        <p:nvSpPr>
          <p:cNvPr id="45059" name="Text Box 2"/>
          <p:cNvSpPr txBox="1">
            <a:spLocks noChangeArrowheads="1"/>
          </p:cNvSpPr>
          <p:nvPr/>
        </p:nvSpPr>
        <p:spPr bwMode="auto">
          <a:xfrm>
            <a:off x="441324" y="396875"/>
            <a:ext cx="70389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Reducing Write Hit Time</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1" name="Text Box 4"/>
          <p:cNvSpPr txBox="1">
            <a:spLocks noChangeArrowheads="1"/>
          </p:cNvSpPr>
          <p:nvPr/>
        </p:nvSpPr>
        <p:spPr bwMode="auto">
          <a:xfrm>
            <a:off x="381001" y="1243694"/>
            <a:ext cx="8270239"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
                <a:srgbClr val="CC0000"/>
              </a:buClr>
              <a:buNone/>
            </a:pPr>
            <a:r>
              <a:rPr lang="en-US" altLang="en-US" sz="2400" b="1" dirty="0">
                <a:latin typeface="Arial" panose="020B0604020202020204" pitchFamily="34" charset="0"/>
              </a:rPr>
              <a:t>Problem</a:t>
            </a:r>
            <a:r>
              <a:rPr lang="en-US" altLang="en-US" sz="2400" dirty="0">
                <a:latin typeface="Arial" panose="020B0604020202020204" pitchFamily="34" charset="0"/>
              </a:rPr>
              <a:t>: Writes take two cycles in memory stage, one cycle for tag check plus one cycle for data write if hit</a:t>
            </a:r>
          </a:p>
          <a:p>
            <a:pPr>
              <a:spcBef>
                <a:spcPct val="0"/>
              </a:spcBef>
              <a:buClr>
                <a:srgbClr val="CC0000"/>
              </a:buClr>
              <a:buNone/>
            </a:pPr>
            <a:endParaRPr lang="en-US" altLang="en-US" sz="2400" dirty="0">
              <a:latin typeface="Arial" panose="020B0604020202020204" pitchFamily="34" charset="0"/>
            </a:endParaRPr>
          </a:p>
          <a:p>
            <a:pPr>
              <a:spcBef>
                <a:spcPct val="0"/>
              </a:spcBef>
              <a:buClr>
                <a:srgbClr val="CC0000"/>
              </a:buClr>
              <a:buNone/>
            </a:pPr>
            <a:r>
              <a:rPr lang="en-US" altLang="en-US" sz="2400" b="1" dirty="0">
                <a:latin typeface="Arial" panose="020B0604020202020204" pitchFamily="34" charset="0"/>
              </a:rPr>
              <a:t>Solutions</a:t>
            </a:r>
            <a:r>
              <a:rPr lang="en-US" altLang="en-US" sz="2400" dirty="0">
                <a:latin typeface="Arial" panose="020B0604020202020204" pitchFamily="34" charset="0"/>
              </a:rPr>
              <a:t>:</a:t>
            </a:r>
          </a:p>
          <a:p>
            <a:pPr>
              <a:spcBef>
                <a:spcPct val="0"/>
              </a:spcBef>
              <a:buClr>
                <a:srgbClr val="CC0000"/>
              </a:buClr>
            </a:pPr>
            <a:r>
              <a:rPr lang="en-US" altLang="en-US" sz="2400" dirty="0">
                <a:latin typeface="Arial" panose="020B0604020202020204" pitchFamily="34" charset="0"/>
              </a:rPr>
              <a:t> Design data RAM that can perform read and write in one cycle, restore old value after tag miss</a:t>
            </a:r>
          </a:p>
          <a:p>
            <a:pPr>
              <a:spcBef>
                <a:spcPct val="0"/>
              </a:spcBef>
              <a:buClr>
                <a:srgbClr val="CC0000"/>
              </a:buClr>
            </a:pPr>
            <a:r>
              <a:rPr lang="en-US" altLang="en-US" sz="2400" dirty="0">
                <a:latin typeface="Arial" panose="020B0604020202020204" pitchFamily="34" charset="0"/>
              </a:rPr>
              <a:t> Fully-associative (CAM Tag) caches: Word line only enabled if hit</a:t>
            </a:r>
          </a:p>
          <a:p>
            <a:pPr>
              <a:spcBef>
                <a:spcPct val="0"/>
              </a:spcBef>
              <a:buClr>
                <a:srgbClr val="CC0000"/>
              </a:buClr>
            </a:pPr>
            <a:r>
              <a:rPr lang="en-US" altLang="en-US" sz="2400" dirty="0">
                <a:latin typeface="Arial" panose="020B0604020202020204" pitchFamily="34" charset="0"/>
              </a:rPr>
              <a:t> Pipelined writes: Hold write data for store in single buffer ahead of cache, write cache data during next store’s tag check</a:t>
            </a:r>
          </a:p>
        </p:txBody>
      </p:sp>
      <mc:AlternateContent xmlns:mc="http://schemas.openxmlformats.org/markup-compatibility/2006" xmlns:p14="http://schemas.microsoft.com/office/powerpoint/2010/main">
        <mc:Choice Requires="p14">
          <p:contentPart p14:bwMode="auto" r:id="rId3">
            <p14:nvContentPartPr>
              <p14:cNvPr id="2" name="墨迹 1"/>
              <p14:cNvContentPartPr/>
              <p14:nvPr/>
            </p14:nvContentPartPr>
            <p14:xfrm>
              <a:off x="444960" y="3619080"/>
              <a:ext cx="3380400" cy="293400"/>
            </p14:xfrm>
          </p:contentPart>
        </mc:Choice>
        <mc:Fallback xmlns="">
          <p:pic>
            <p:nvPicPr>
              <p:cNvPr id="2" name="墨迹 1"/>
              <p:cNvPicPr/>
              <p:nvPr/>
            </p:nvPicPr>
            <p:blipFill>
              <a:blip r:embed="rId4"/>
              <a:stretch>
                <a:fillRect/>
              </a:stretch>
            </p:blipFill>
            <p:spPr>
              <a:xfrm>
                <a:off x="435600" y="3609720"/>
                <a:ext cx="3399120" cy="312120"/>
              </a:xfrm>
              <a:prstGeom prst="rect">
                <a:avLst/>
              </a:prstGeom>
            </p:spPr>
          </p:pic>
        </mc:Fallback>
      </mc:AlternateContent>
    </p:spTree>
    <p:extLst>
      <p:ext uri="{BB962C8B-B14F-4D97-AF65-F5344CB8AC3E}">
        <p14:creationId xmlns:p14="http://schemas.microsoft.com/office/powerpoint/2010/main" val="4272543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6</a:t>
            </a:fld>
            <a:endParaRPr lang="en-US" altLang="en-US"/>
          </a:p>
        </p:txBody>
      </p:sp>
      <p:sp>
        <p:nvSpPr>
          <p:cNvPr id="45059" name="Text Box 2"/>
          <p:cNvSpPr txBox="1">
            <a:spLocks noChangeArrowheads="1"/>
          </p:cNvSpPr>
          <p:nvPr/>
        </p:nvSpPr>
        <p:spPr bwMode="auto">
          <a:xfrm>
            <a:off x="441324" y="396875"/>
            <a:ext cx="70389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Timing Diagram for </a:t>
            </a:r>
            <a:r>
              <a:rPr lang="en-US" altLang="en-US" b="1" dirty="0">
                <a:solidFill>
                  <a:srgbClr val="CC0000"/>
                </a:solidFill>
                <a:latin typeface="Courier New" panose="02070309020205020404" pitchFamily="49" charset="0"/>
                <a:cs typeface="Courier New" panose="02070309020205020404" pitchFamily="49" charset="0"/>
              </a:rPr>
              <a:t>add</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72" name="组合 71"/>
          <p:cNvGrpSpPr/>
          <p:nvPr/>
        </p:nvGrpSpPr>
        <p:grpSpPr>
          <a:xfrm>
            <a:off x="1194564" y="3650343"/>
            <a:ext cx="643344" cy="365760"/>
            <a:chOff x="918865" y="3522487"/>
            <a:chExt cx="643344" cy="365760"/>
          </a:xfrm>
        </p:grpSpPr>
        <p:grpSp>
          <p:nvGrpSpPr>
            <p:cNvPr id="63" name="Group 87"/>
            <p:cNvGrpSpPr/>
            <p:nvPr/>
          </p:nvGrpSpPr>
          <p:grpSpPr>
            <a:xfrm>
              <a:off x="1111868" y="3565719"/>
              <a:ext cx="276103" cy="139648"/>
              <a:chOff x="1752600" y="3768790"/>
              <a:chExt cx="327026" cy="174560"/>
            </a:xfrm>
          </p:grpSpPr>
          <p:sp>
            <p:nvSpPr>
              <p:cNvPr id="65" name="Freeform 89"/>
              <p:cNvSpPr/>
              <p:nvPr/>
            </p:nvSpPr>
            <p:spPr>
              <a:xfrm>
                <a:off x="1752600" y="3768790"/>
                <a:ext cx="327026" cy="174560"/>
              </a:xfrm>
              <a:custGeom>
                <a:avLst/>
                <a:gdLst>
                  <a:gd name="connsiteX0" fmla="*/ 0 w 281575"/>
                  <a:gd name="connsiteY0" fmla="*/ 109191 h 149420"/>
                  <a:gd name="connsiteX1" fmla="*/ 28732 w 281575"/>
                  <a:gd name="connsiteY1" fmla="*/ 149420 h 149420"/>
                  <a:gd name="connsiteX2" fmla="*/ 109182 w 281575"/>
                  <a:gd name="connsiteY2" fmla="*/ 149420 h 149420"/>
                  <a:gd name="connsiteX3" fmla="*/ 155153 w 281575"/>
                  <a:gd name="connsiteY3" fmla="*/ 0 h 149420"/>
                  <a:gd name="connsiteX4" fmla="*/ 264335 w 281575"/>
                  <a:gd name="connsiteY4" fmla="*/ 5747 h 149420"/>
                  <a:gd name="connsiteX5" fmla="*/ 281575 w 281575"/>
                  <a:gd name="connsiteY5" fmla="*/ 57469 h 149420"/>
                  <a:gd name="connsiteX0" fmla="*/ 0 w 281575"/>
                  <a:gd name="connsiteY0" fmla="*/ 112243 h 152472"/>
                  <a:gd name="connsiteX1" fmla="*/ 28732 w 281575"/>
                  <a:gd name="connsiteY1" fmla="*/ 152472 h 152472"/>
                  <a:gd name="connsiteX2" fmla="*/ 109182 w 281575"/>
                  <a:gd name="connsiteY2" fmla="*/ 152472 h 152472"/>
                  <a:gd name="connsiteX3" fmla="*/ 155153 w 281575"/>
                  <a:gd name="connsiteY3" fmla="*/ 3052 h 152472"/>
                  <a:gd name="connsiteX4" fmla="*/ 270201 w 281575"/>
                  <a:gd name="connsiteY4" fmla="*/ 0 h 152472"/>
                  <a:gd name="connsiteX5" fmla="*/ 281575 w 281575"/>
                  <a:gd name="connsiteY5" fmla="*/ 60521 h 152472"/>
                  <a:gd name="connsiteX0" fmla="*/ 0 w 281575"/>
                  <a:gd name="connsiteY0" fmla="*/ 114832 h 155061"/>
                  <a:gd name="connsiteX1" fmla="*/ 28732 w 281575"/>
                  <a:gd name="connsiteY1" fmla="*/ 155061 h 155061"/>
                  <a:gd name="connsiteX2" fmla="*/ 109182 w 281575"/>
                  <a:gd name="connsiteY2" fmla="*/ 155061 h 155061"/>
                  <a:gd name="connsiteX3" fmla="*/ 178617 w 281575"/>
                  <a:gd name="connsiteY3" fmla="*/ 0 h 155061"/>
                  <a:gd name="connsiteX4" fmla="*/ 270201 w 281575"/>
                  <a:gd name="connsiteY4" fmla="*/ 2589 h 155061"/>
                  <a:gd name="connsiteX5" fmla="*/ 281575 w 281575"/>
                  <a:gd name="connsiteY5" fmla="*/ 63110 h 155061"/>
                  <a:gd name="connsiteX0" fmla="*/ 0 w 281575"/>
                  <a:gd name="connsiteY0" fmla="*/ 120704 h 160933"/>
                  <a:gd name="connsiteX1" fmla="*/ 28732 w 281575"/>
                  <a:gd name="connsiteY1" fmla="*/ 160933 h 160933"/>
                  <a:gd name="connsiteX2" fmla="*/ 109182 w 281575"/>
                  <a:gd name="connsiteY2" fmla="*/ 160933 h 160933"/>
                  <a:gd name="connsiteX3" fmla="*/ 178617 w 281575"/>
                  <a:gd name="connsiteY3" fmla="*/ 5872 h 160933"/>
                  <a:gd name="connsiteX4" fmla="*/ 276067 w 281575"/>
                  <a:gd name="connsiteY4" fmla="*/ 0 h 160933"/>
                  <a:gd name="connsiteX5" fmla="*/ 281575 w 281575"/>
                  <a:gd name="connsiteY5" fmla="*/ 68982 h 160933"/>
                  <a:gd name="connsiteX0" fmla="*/ 0 w 281575"/>
                  <a:gd name="connsiteY0" fmla="*/ 114832 h 155061"/>
                  <a:gd name="connsiteX1" fmla="*/ 28732 w 281575"/>
                  <a:gd name="connsiteY1" fmla="*/ 155061 h 155061"/>
                  <a:gd name="connsiteX2" fmla="*/ 109182 w 281575"/>
                  <a:gd name="connsiteY2" fmla="*/ 155061 h 155061"/>
                  <a:gd name="connsiteX3" fmla="*/ 178617 w 281575"/>
                  <a:gd name="connsiteY3" fmla="*/ 0 h 155061"/>
                  <a:gd name="connsiteX4" fmla="*/ 273134 w 281575"/>
                  <a:gd name="connsiteY4" fmla="*/ 2589 h 155061"/>
                  <a:gd name="connsiteX5" fmla="*/ 281575 w 281575"/>
                  <a:gd name="connsiteY5" fmla="*/ 63110 h 155061"/>
                  <a:gd name="connsiteX0" fmla="*/ 0 w 281575"/>
                  <a:gd name="connsiteY0" fmla="*/ 114832 h 155061"/>
                  <a:gd name="connsiteX1" fmla="*/ 28732 w 281575"/>
                  <a:gd name="connsiteY1" fmla="*/ 155061 h 155061"/>
                  <a:gd name="connsiteX2" fmla="*/ 123848 w 281575"/>
                  <a:gd name="connsiteY2" fmla="*/ 152241 h 155061"/>
                  <a:gd name="connsiteX3" fmla="*/ 178617 w 281575"/>
                  <a:gd name="connsiteY3" fmla="*/ 0 h 155061"/>
                  <a:gd name="connsiteX4" fmla="*/ 273134 w 281575"/>
                  <a:gd name="connsiteY4" fmla="*/ 2589 h 155061"/>
                  <a:gd name="connsiteX5" fmla="*/ 281575 w 281575"/>
                  <a:gd name="connsiteY5" fmla="*/ 63110 h 155061"/>
                  <a:gd name="connsiteX0" fmla="*/ 0 w 281575"/>
                  <a:gd name="connsiteY0" fmla="*/ 106371 h 155061"/>
                  <a:gd name="connsiteX1" fmla="*/ 28732 w 281575"/>
                  <a:gd name="connsiteY1" fmla="*/ 155061 h 155061"/>
                  <a:gd name="connsiteX2" fmla="*/ 123848 w 281575"/>
                  <a:gd name="connsiteY2" fmla="*/ 152241 h 155061"/>
                  <a:gd name="connsiteX3" fmla="*/ 178617 w 281575"/>
                  <a:gd name="connsiteY3" fmla="*/ 0 h 155061"/>
                  <a:gd name="connsiteX4" fmla="*/ 273134 w 281575"/>
                  <a:gd name="connsiteY4" fmla="*/ 2589 h 155061"/>
                  <a:gd name="connsiteX5" fmla="*/ 281575 w 281575"/>
                  <a:gd name="connsiteY5" fmla="*/ 63110 h 155061"/>
                  <a:gd name="connsiteX0" fmla="*/ 0 w 281575"/>
                  <a:gd name="connsiteY0" fmla="*/ 106371 h 152241"/>
                  <a:gd name="connsiteX1" fmla="*/ 28732 w 281575"/>
                  <a:gd name="connsiteY1" fmla="*/ 140959 h 152241"/>
                  <a:gd name="connsiteX2" fmla="*/ 123848 w 281575"/>
                  <a:gd name="connsiteY2" fmla="*/ 152241 h 152241"/>
                  <a:gd name="connsiteX3" fmla="*/ 178617 w 281575"/>
                  <a:gd name="connsiteY3" fmla="*/ 0 h 152241"/>
                  <a:gd name="connsiteX4" fmla="*/ 273134 w 281575"/>
                  <a:gd name="connsiteY4" fmla="*/ 2589 h 152241"/>
                  <a:gd name="connsiteX5" fmla="*/ 281575 w 281575"/>
                  <a:gd name="connsiteY5" fmla="*/ 63110 h 152241"/>
                  <a:gd name="connsiteX0" fmla="*/ 0 w 281575"/>
                  <a:gd name="connsiteY0" fmla="*/ 106371 h 155060"/>
                  <a:gd name="connsiteX1" fmla="*/ 25799 w 281575"/>
                  <a:gd name="connsiteY1" fmla="*/ 155060 h 155060"/>
                  <a:gd name="connsiteX2" fmla="*/ 123848 w 281575"/>
                  <a:gd name="connsiteY2" fmla="*/ 152241 h 155060"/>
                  <a:gd name="connsiteX3" fmla="*/ 178617 w 281575"/>
                  <a:gd name="connsiteY3" fmla="*/ 0 h 155060"/>
                  <a:gd name="connsiteX4" fmla="*/ 273134 w 281575"/>
                  <a:gd name="connsiteY4" fmla="*/ 2589 h 155060"/>
                  <a:gd name="connsiteX5" fmla="*/ 281575 w 281575"/>
                  <a:gd name="connsiteY5" fmla="*/ 63110 h 155060"/>
                  <a:gd name="connsiteX0" fmla="*/ 0 w 281575"/>
                  <a:gd name="connsiteY0" fmla="*/ 106371 h 155062"/>
                  <a:gd name="connsiteX1" fmla="*/ 25799 w 281575"/>
                  <a:gd name="connsiteY1" fmla="*/ 155060 h 155062"/>
                  <a:gd name="connsiteX2" fmla="*/ 141446 w 281575"/>
                  <a:gd name="connsiteY2" fmla="*/ 155062 h 155062"/>
                  <a:gd name="connsiteX3" fmla="*/ 178617 w 281575"/>
                  <a:gd name="connsiteY3" fmla="*/ 0 h 155062"/>
                  <a:gd name="connsiteX4" fmla="*/ 273134 w 281575"/>
                  <a:gd name="connsiteY4" fmla="*/ 2589 h 155062"/>
                  <a:gd name="connsiteX5" fmla="*/ 281575 w 281575"/>
                  <a:gd name="connsiteY5" fmla="*/ 63110 h 155062"/>
                  <a:gd name="connsiteX0" fmla="*/ 0 w 290733"/>
                  <a:gd name="connsiteY0" fmla="*/ 109422 h 158113"/>
                  <a:gd name="connsiteX1" fmla="*/ 25799 w 290733"/>
                  <a:gd name="connsiteY1" fmla="*/ 158111 h 158113"/>
                  <a:gd name="connsiteX2" fmla="*/ 141446 w 290733"/>
                  <a:gd name="connsiteY2" fmla="*/ 158113 h 158113"/>
                  <a:gd name="connsiteX3" fmla="*/ 178617 w 290733"/>
                  <a:gd name="connsiteY3" fmla="*/ 3051 h 158113"/>
                  <a:gd name="connsiteX4" fmla="*/ 290733 w 290733"/>
                  <a:gd name="connsiteY4" fmla="*/ 0 h 158113"/>
                  <a:gd name="connsiteX5" fmla="*/ 281575 w 290733"/>
                  <a:gd name="connsiteY5" fmla="*/ 66161 h 158113"/>
                  <a:gd name="connsiteX0" fmla="*/ 0 w 281575"/>
                  <a:gd name="connsiteY0" fmla="*/ 106371 h 155062"/>
                  <a:gd name="connsiteX1" fmla="*/ 25799 w 281575"/>
                  <a:gd name="connsiteY1" fmla="*/ 155060 h 155062"/>
                  <a:gd name="connsiteX2" fmla="*/ 141446 w 281575"/>
                  <a:gd name="connsiteY2" fmla="*/ 155062 h 155062"/>
                  <a:gd name="connsiteX3" fmla="*/ 178617 w 281575"/>
                  <a:gd name="connsiteY3" fmla="*/ 0 h 155062"/>
                  <a:gd name="connsiteX4" fmla="*/ 279001 w 281575"/>
                  <a:gd name="connsiteY4" fmla="*/ 2590 h 155062"/>
                  <a:gd name="connsiteX5" fmla="*/ 281575 w 281575"/>
                  <a:gd name="connsiteY5" fmla="*/ 63110 h 155062"/>
                  <a:gd name="connsiteX0" fmla="*/ 0 w 302107"/>
                  <a:gd name="connsiteY0" fmla="*/ 106371 h 155062"/>
                  <a:gd name="connsiteX1" fmla="*/ 25799 w 302107"/>
                  <a:gd name="connsiteY1" fmla="*/ 155060 h 155062"/>
                  <a:gd name="connsiteX2" fmla="*/ 141446 w 302107"/>
                  <a:gd name="connsiteY2" fmla="*/ 155062 h 155062"/>
                  <a:gd name="connsiteX3" fmla="*/ 178617 w 302107"/>
                  <a:gd name="connsiteY3" fmla="*/ 0 h 155062"/>
                  <a:gd name="connsiteX4" fmla="*/ 279001 w 302107"/>
                  <a:gd name="connsiteY4" fmla="*/ 2590 h 155062"/>
                  <a:gd name="connsiteX5" fmla="*/ 302107 w 302107"/>
                  <a:gd name="connsiteY5" fmla="*/ 60290 h 155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2107" h="155062">
                    <a:moveTo>
                      <a:pt x="0" y="106371"/>
                    </a:moveTo>
                    <a:lnTo>
                      <a:pt x="25799" y="155060"/>
                    </a:lnTo>
                    <a:lnTo>
                      <a:pt x="141446" y="155062"/>
                    </a:lnTo>
                    <a:lnTo>
                      <a:pt x="178617" y="0"/>
                    </a:lnTo>
                    <a:lnTo>
                      <a:pt x="279001" y="2590"/>
                    </a:lnTo>
                    <a:lnTo>
                      <a:pt x="302107" y="60290"/>
                    </a:lnTo>
                  </a:path>
                </a:pathLst>
              </a:cu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a:p>
            </p:txBody>
          </p:sp>
          <p:sp>
            <p:nvSpPr>
              <p:cNvPr id="66" name="Freeform 90"/>
              <p:cNvSpPr/>
              <p:nvPr/>
            </p:nvSpPr>
            <p:spPr>
              <a:xfrm>
                <a:off x="1870075" y="3816350"/>
                <a:ext cx="104775" cy="63500"/>
              </a:xfrm>
              <a:custGeom>
                <a:avLst/>
                <a:gdLst>
                  <a:gd name="connsiteX0" fmla="*/ 0 w 104775"/>
                  <a:gd name="connsiteY0" fmla="*/ 41275 h 63500"/>
                  <a:gd name="connsiteX1" fmla="*/ 66675 w 104775"/>
                  <a:gd name="connsiteY1" fmla="*/ 0 h 63500"/>
                  <a:gd name="connsiteX2" fmla="*/ 104775 w 104775"/>
                  <a:gd name="connsiteY2" fmla="*/ 63500 h 63500"/>
                </a:gdLst>
                <a:ahLst/>
                <a:cxnLst>
                  <a:cxn ang="0">
                    <a:pos x="connsiteX0" y="connsiteY0"/>
                  </a:cxn>
                  <a:cxn ang="0">
                    <a:pos x="connsiteX1" y="connsiteY1"/>
                  </a:cxn>
                  <a:cxn ang="0">
                    <a:pos x="connsiteX2" y="connsiteY2"/>
                  </a:cxn>
                </a:cxnLst>
                <a:rect l="l" t="t" r="r" b="b"/>
                <a:pathLst>
                  <a:path w="104775" h="63500">
                    <a:moveTo>
                      <a:pt x="0" y="41275"/>
                    </a:moveTo>
                    <a:lnTo>
                      <a:pt x="66675" y="0"/>
                    </a:lnTo>
                    <a:lnTo>
                      <a:pt x="104775" y="63500"/>
                    </a:lnTo>
                  </a:path>
                </a:pathLst>
              </a:cu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a:p>
            </p:txBody>
          </p:sp>
        </p:grpSp>
        <p:sp>
          <p:nvSpPr>
            <p:cNvPr id="64" name="Rectangle 88"/>
            <p:cNvSpPr/>
            <p:nvPr/>
          </p:nvSpPr>
          <p:spPr>
            <a:xfrm>
              <a:off x="918865" y="3522487"/>
              <a:ext cx="643344" cy="365760"/>
            </a:xfrm>
            <a:prstGeom prst="rect">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a:r>
                <a:rPr lang="en-US" sz="1600" dirty="0"/>
                <a:t>clock</a:t>
              </a:r>
            </a:p>
          </p:txBody>
        </p:sp>
      </p:grpSp>
      <p:grpSp>
        <p:nvGrpSpPr>
          <p:cNvPr id="73" name="Group 99"/>
          <p:cNvGrpSpPr/>
          <p:nvPr/>
        </p:nvGrpSpPr>
        <p:grpSpPr>
          <a:xfrm>
            <a:off x="518097" y="4330035"/>
            <a:ext cx="7543800" cy="228601"/>
            <a:chOff x="533400" y="4629150"/>
            <a:chExt cx="7543800" cy="228601"/>
          </a:xfrm>
        </p:grpSpPr>
        <p:cxnSp>
          <p:nvCxnSpPr>
            <p:cNvPr id="74" name="Straight Connector 100"/>
            <p:cNvCxnSpPr/>
            <p:nvPr/>
          </p:nvCxnSpPr>
          <p:spPr>
            <a:xfrm>
              <a:off x="1066800" y="4857750"/>
              <a:ext cx="7010400" cy="1"/>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5" name="Straight Connector 101"/>
            <p:cNvCxnSpPr/>
            <p:nvPr/>
          </p:nvCxnSpPr>
          <p:spPr>
            <a:xfrm flipV="1">
              <a:off x="1981200" y="4629150"/>
              <a:ext cx="152400" cy="22860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6" name="Straight Connector 103"/>
            <p:cNvCxnSpPr/>
            <p:nvPr/>
          </p:nvCxnSpPr>
          <p:spPr>
            <a:xfrm flipH="1" flipV="1">
              <a:off x="4724400" y="4629150"/>
              <a:ext cx="152400" cy="22860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7" name="Straight Connector 105"/>
            <p:cNvCxnSpPr/>
            <p:nvPr/>
          </p:nvCxnSpPr>
          <p:spPr>
            <a:xfrm flipV="1">
              <a:off x="7467600" y="4629150"/>
              <a:ext cx="152400" cy="22860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78" name="TextBox 106"/>
            <p:cNvSpPr txBox="1"/>
            <p:nvPr/>
          </p:nvSpPr>
          <p:spPr>
            <a:xfrm>
              <a:off x="3276600" y="4629150"/>
              <a:ext cx="397545" cy="215444"/>
            </a:xfrm>
            <a:prstGeom prst="rect">
              <a:avLst/>
            </a:prstGeom>
            <a:noFill/>
          </p:spPr>
          <p:txBody>
            <a:bodyPr wrap="none" lIns="0" tIns="0" rIns="0" bIns="0" rtlCol="0">
              <a:spAutoFit/>
            </a:bodyPr>
            <a:lstStyle/>
            <a:p>
              <a:r>
                <a:rPr lang="en-US" sz="1400" dirty="0">
                  <a:latin typeface="Arial" panose="020B0604020202020204" pitchFamily="34" charset="0"/>
                  <a:cs typeface="Arial" panose="020B0604020202020204" pitchFamily="34" charset="0"/>
                </a:rPr>
                <a:t>1000</a:t>
              </a:r>
            </a:p>
          </p:txBody>
        </p:sp>
        <p:cxnSp>
          <p:nvCxnSpPr>
            <p:cNvPr id="79" name="Straight Connector 112"/>
            <p:cNvCxnSpPr/>
            <p:nvPr/>
          </p:nvCxnSpPr>
          <p:spPr>
            <a:xfrm flipH="1" flipV="1">
              <a:off x="1981200" y="4629150"/>
              <a:ext cx="152400" cy="22860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0" name="Straight Connector 116"/>
            <p:cNvCxnSpPr/>
            <p:nvPr/>
          </p:nvCxnSpPr>
          <p:spPr>
            <a:xfrm flipV="1">
              <a:off x="4724400" y="4629150"/>
              <a:ext cx="152400" cy="22860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1" name="Straight Connector 120"/>
            <p:cNvCxnSpPr/>
            <p:nvPr/>
          </p:nvCxnSpPr>
          <p:spPr>
            <a:xfrm flipH="1" flipV="1">
              <a:off x="7467600" y="4629150"/>
              <a:ext cx="152400" cy="22860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2" name="Straight Connector 122"/>
            <p:cNvCxnSpPr/>
            <p:nvPr/>
          </p:nvCxnSpPr>
          <p:spPr>
            <a:xfrm>
              <a:off x="1066800" y="4629150"/>
              <a:ext cx="7010400" cy="1"/>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83" name="TextBox 123"/>
            <p:cNvSpPr txBox="1"/>
            <p:nvPr/>
          </p:nvSpPr>
          <p:spPr>
            <a:xfrm>
              <a:off x="5181600" y="4629150"/>
              <a:ext cx="397545" cy="215444"/>
            </a:xfrm>
            <a:prstGeom prst="rect">
              <a:avLst/>
            </a:prstGeom>
            <a:noFill/>
          </p:spPr>
          <p:txBody>
            <a:bodyPr wrap="none" lIns="0" tIns="0" rIns="0" bIns="0" rtlCol="0">
              <a:spAutoFit/>
            </a:bodyPr>
            <a:lstStyle/>
            <a:p>
              <a:r>
                <a:rPr lang="en-US" sz="1400" dirty="0">
                  <a:latin typeface="Arial" panose="020B0604020202020204" pitchFamily="34" charset="0"/>
                  <a:cs typeface="Arial" panose="020B0604020202020204" pitchFamily="34" charset="0"/>
                </a:rPr>
                <a:t>1004</a:t>
              </a:r>
            </a:p>
          </p:txBody>
        </p:sp>
        <p:sp>
          <p:nvSpPr>
            <p:cNvPr id="84" name="TextBox 131"/>
            <p:cNvSpPr txBox="1"/>
            <p:nvPr/>
          </p:nvSpPr>
          <p:spPr>
            <a:xfrm>
              <a:off x="533400" y="4629151"/>
              <a:ext cx="250068" cy="215444"/>
            </a:xfrm>
            <a:prstGeom prst="rect">
              <a:avLst/>
            </a:prstGeom>
            <a:noFill/>
          </p:spPr>
          <p:txBody>
            <a:bodyPr wrap="none" lIns="0" tIns="0" rIns="0" bIns="0" rtlCol="0">
              <a:spAutoFit/>
            </a:bodyPr>
            <a:lstStyle/>
            <a:p>
              <a:r>
                <a:rPr lang="en-US" sz="1400" dirty="0">
                  <a:latin typeface="Arial" panose="020B0604020202020204" pitchFamily="34" charset="0"/>
                  <a:cs typeface="Arial" panose="020B0604020202020204" pitchFamily="34" charset="0"/>
                </a:rPr>
                <a:t>PC</a:t>
              </a:r>
            </a:p>
          </p:txBody>
        </p:sp>
      </p:grpSp>
      <p:grpSp>
        <p:nvGrpSpPr>
          <p:cNvPr id="85" name="Group 134"/>
          <p:cNvGrpSpPr/>
          <p:nvPr/>
        </p:nvGrpSpPr>
        <p:grpSpPr>
          <a:xfrm>
            <a:off x="518097" y="4634834"/>
            <a:ext cx="7772400" cy="228600"/>
            <a:chOff x="76200" y="4629150"/>
            <a:chExt cx="7772400" cy="228600"/>
          </a:xfrm>
        </p:grpSpPr>
        <p:cxnSp>
          <p:nvCxnSpPr>
            <p:cNvPr id="86" name="Straight Connector 135"/>
            <p:cNvCxnSpPr/>
            <p:nvPr/>
          </p:nvCxnSpPr>
          <p:spPr>
            <a:xfrm>
              <a:off x="1066800" y="4857750"/>
              <a:ext cx="6781800" cy="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7" name="Straight Connector 136"/>
            <p:cNvCxnSpPr/>
            <p:nvPr/>
          </p:nvCxnSpPr>
          <p:spPr>
            <a:xfrm flipV="1">
              <a:off x="1981200" y="4629150"/>
              <a:ext cx="152400" cy="22860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8" name="Straight Connector 137"/>
            <p:cNvCxnSpPr/>
            <p:nvPr/>
          </p:nvCxnSpPr>
          <p:spPr>
            <a:xfrm flipH="1" flipV="1">
              <a:off x="4724400" y="4629150"/>
              <a:ext cx="152400" cy="22860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9" name="Straight Connector 138"/>
            <p:cNvCxnSpPr/>
            <p:nvPr/>
          </p:nvCxnSpPr>
          <p:spPr>
            <a:xfrm flipV="1">
              <a:off x="7467600" y="4629150"/>
              <a:ext cx="152400" cy="22860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90" name="TextBox 139"/>
            <p:cNvSpPr txBox="1"/>
            <p:nvPr/>
          </p:nvSpPr>
          <p:spPr>
            <a:xfrm>
              <a:off x="3117016" y="4629150"/>
              <a:ext cx="397545" cy="215444"/>
            </a:xfrm>
            <a:prstGeom prst="rect">
              <a:avLst/>
            </a:prstGeom>
            <a:noFill/>
          </p:spPr>
          <p:txBody>
            <a:bodyPr wrap="none" lIns="0" tIns="0" rIns="0" bIns="0" rtlCol="0">
              <a:spAutoFit/>
            </a:bodyPr>
            <a:lstStyle/>
            <a:p>
              <a:r>
                <a:rPr lang="en-US" sz="1400" dirty="0">
                  <a:latin typeface="Arial" panose="020B0604020202020204" pitchFamily="34" charset="0"/>
                  <a:cs typeface="Arial" panose="020B0604020202020204" pitchFamily="34" charset="0"/>
                </a:rPr>
                <a:t>1004</a:t>
              </a:r>
            </a:p>
          </p:txBody>
        </p:sp>
        <p:cxnSp>
          <p:nvCxnSpPr>
            <p:cNvPr id="91" name="Straight Connector 140"/>
            <p:cNvCxnSpPr/>
            <p:nvPr/>
          </p:nvCxnSpPr>
          <p:spPr>
            <a:xfrm flipH="1" flipV="1">
              <a:off x="1981200" y="4629150"/>
              <a:ext cx="152400" cy="22860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2" name="Straight Connector 141"/>
            <p:cNvCxnSpPr/>
            <p:nvPr/>
          </p:nvCxnSpPr>
          <p:spPr>
            <a:xfrm flipV="1">
              <a:off x="4724400" y="4629150"/>
              <a:ext cx="152400" cy="22860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3" name="Straight Connector 143"/>
            <p:cNvCxnSpPr/>
            <p:nvPr/>
          </p:nvCxnSpPr>
          <p:spPr>
            <a:xfrm flipH="1" flipV="1">
              <a:off x="7467600" y="4629150"/>
              <a:ext cx="152400" cy="22860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4" name="Straight Connector 145"/>
            <p:cNvCxnSpPr/>
            <p:nvPr/>
          </p:nvCxnSpPr>
          <p:spPr>
            <a:xfrm>
              <a:off x="1066800" y="4629150"/>
              <a:ext cx="6781800" cy="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95" name="TextBox 146"/>
            <p:cNvSpPr txBox="1"/>
            <p:nvPr/>
          </p:nvSpPr>
          <p:spPr>
            <a:xfrm>
              <a:off x="5562600" y="4629150"/>
              <a:ext cx="397545" cy="215444"/>
            </a:xfrm>
            <a:prstGeom prst="rect">
              <a:avLst/>
            </a:prstGeom>
            <a:noFill/>
          </p:spPr>
          <p:txBody>
            <a:bodyPr wrap="none" lIns="0" tIns="0" rIns="0" bIns="0" rtlCol="0">
              <a:spAutoFit/>
            </a:bodyPr>
            <a:lstStyle/>
            <a:p>
              <a:r>
                <a:rPr lang="en-US" sz="1400" dirty="0">
                  <a:latin typeface="Arial" panose="020B0604020202020204" pitchFamily="34" charset="0"/>
                  <a:cs typeface="Arial" panose="020B0604020202020204" pitchFamily="34" charset="0"/>
                </a:rPr>
                <a:t>1008</a:t>
              </a:r>
            </a:p>
          </p:txBody>
        </p:sp>
        <p:sp>
          <p:nvSpPr>
            <p:cNvPr id="96" name="TextBox 147"/>
            <p:cNvSpPr txBox="1"/>
            <p:nvPr/>
          </p:nvSpPr>
          <p:spPr>
            <a:xfrm>
              <a:off x="76200" y="4629150"/>
              <a:ext cx="453650" cy="215444"/>
            </a:xfrm>
            <a:prstGeom prst="rect">
              <a:avLst/>
            </a:prstGeom>
            <a:noFill/>
          </p:spPr>
          <p:txBody>
            <a:bodyPr wrap="none" lIns="0" tIns="0" rIns="0" bIns="0" rtlCol="0">
              <a:spAutoFit/>
            </a:bodyPr>
            <a:lstStyle/>
            <a:p>
              <a:r>
                <a:rPr lang="en-US" sz="1400" dirty="0">
                  <a:latin typeface="Arial" panose="020B0604020202020204" pitchFamily="34" charset="0"/>
                  <a:cs typeface="Arial" panose="020B0604020202020204" pitchFamily="34" charset="0"/>
                </a:rPr>
                <a:t>PC+4</a:t>
              </a:r>
            </a:p>
          </p:txBody>
        </p:sp>
      </p:grpSp>
      <p:grpSp>
        <p:nvGrpSpPr>
          <p:cNvPr id="97" name="Group 148"/>
          <p:cNvGrpSpPr/>
          <p:nvPr/>
        </p:nvGrpSpPr>
        <p:grpSpPr>
          <a:xfrm>
            <a:off x="518097" y="4939634"/>
            <a:ext cx="7696200" cy="228600"/>
            <a:chOff x="152400" y="4629150"/>
            <a:chExt cx="7696200" cy="228600"/>
          </a:xfrm>
        </p:grpSpPr>
        <p:cxnSp>
          <p:nvCxnSpPr>
            <p:cNvPr id="98" name="Straight Connector 149"/>
            <p:cNvCxnSpPr/>
            <p:nvPr/>
          </p:nvCxnSpPr>
          <p:spPr>
            <a:xfrm>
              <a:off x="1066800" y="4857750"/>
              <a:ext cx="6781800" cy="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9" name="Straight Connector 150"/>
            <p:cNvCxnSpPr/>
            <p:nvPr/>
          </p:nvCxnSpPr>
          <p:spPr>
            <a:xfrm flipV="1">
              <a:off x="1981200" y="4629150"/>
              <a:ext cx="152400" cy="22860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0" name="Straight Connector 151"/>
            <p:cNvCxnSpPr/>
            <p:nvPr/>
          </p:nvCxnSpPr>
          <p:spPr>
            <a:xfrm flipH="1" flipV="1">
              <a:off x="4724400" y="4629150"/>
              <a:ext cx="152400" cy="22860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1" name="Straight Connector 152"/>
            <p:cNvCxnSpPr/>
            <p:nvPr/>
          </p:nvCxnSpPr>
          <p:spPr>
            <a:xfrm flipV="1">
              <a:off x="7467600" y="4629150"/>
              <a:ext cx="152400" cy="22860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02" name="TextBox 153"/>
            <p:cNvSpPr txBox="1"/>
            <p:nvPr/>
          </p:nvSpPr>
          <p:spPr>
            <a:xfrm>
              <a:off x="2743200" y="4629150"/>
              <a:ext cx="1288814" cy="215444"/>
            </a:xfrm>
            <a:prstGeom prst="rect">
              <a:avLst/>
            </a:prstGeom>
            <a:noFill/>
          </p:spPr>
          <p:txBody>
            <a:bodyPr wrap="none" lIns="0" tIns="0" rIns="0" bIns="0" rtlCol="0">
              <a:spAutoFit/>
            </a:bodyPr>
            <a:lstStyle/>
            <a:p>
              <a:r>
                <a:rPr lang="en-US" sz="1400" b="1" dirty="0">
                  <a:latin typeface="Courier New"/>
                  <a:cs typeface="Courier New"/>
                </a:rPr>
                <a:t>add x1,x2,x3</a:t>
              </a:r>
            </a:p>
          </p:txBody>
        </p:sp>
        <p:cxnSp>
          <p:nvCxnSpPr>
            <p:cNvPr id="103" name="Straight Connector 154"/>
            <p:cNvCxnSpPr/>
            <p:nvPr/>
          </p:nvCxnSpPr>
          <p:spPr>
            <a:xfrm flipH="1" flipV="1">
              <a:off x="1981200" y="4629150"/>
              <a:ext cx="152400" cy="22860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4" name="Straight Connector 155"/>
            <p:cNvCxnSpPr/>
            <p:nvPr/>
          </p:nvCxnSpPr>
          <p:spPr>
            <a:xfrm flipV="1">
              <a:off x="4724400" y="4629150"/>
              <a:ext cx="152400" cy="22860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5" name="Straight Connector 156"/>
            <p:cNvCxnSpPr/>
            <p:nvPr/>
          </p:nvCxnSpPr>
          <p:spPr>
            <a:xfrm flipH="1" flipV="1">
              <a:off x="7467600" y="4629150"/>
              <a:ext cx="152400" cy="22860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6" name="Straight Connector 157"/>
            <p:cNvCxnSpPr/>
            <p:nvPr/>
          </p:nvCxnSpPr>
          <p:spPr>
            <a:xfrm>
              <a:off x="1066800" y="4629150"/>
              <a:ext cx="6781800" cy="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07" name="TextBox 158"/>
            <p:cNvSpPr txBox="1"/>
            <p:nvPr/>
          </p:nvSpPr>
          <p:spPr>
            <a:xfrm>
              <a:off x="5562600" y="4629150"/>
              <a:ext cx="1288814" cy="215444"/>
            </a:xfrm>
            <a:prstGeom prst="rect">
              <a:avLst/>
            </a:prstGeom>
            <a:noFill/>
          </p:spPr>
          <p:txBody>
            <a:bodyPr wrap="none" lIns="0" tIns="0" rIns="0" bIns="0" rtlCol="0">
              <a:spAutoFit/>
            </a:bodyPr>
            <a:lstStyle/>
            <a:p>
              <a:r>
                <a:rPr lang="en-US" sz="1400" b="1" dirty="0">
                  <a:latin typeface="Courier New"/>
                  <a:cs typeface="Courier New"/>
                </a:rPr>
                <a:t>add x6,x7,x9</a:t>
              </a:r>
            </a:p>
          </p:txBody>
        </p:sp>
        <p:sp>
          <p:nvSpPr>
            <p:cNvPr id="108" name="TextBox 159"/>
            <p:cNvSpPr txBox="1"/>
            <p:nvPr/>
          </p:nvSpPr>
          <p:spPr>
            <a:xfrm>
              <a:off x="152400" y="4629150"/>
              <a:ext cx="726161" cy="215444"/>
            </a:xfrm>
            <a:prstGeom prst="rect">
              <a:avLst/>
            </a:prstGeom>
            <a:noFill/>
          </p:spPr>
          <p:txBody>
            <a:bodyPr wrap="none" lIns="0" tIns="0" rIns="0" bIns="0" rtlCol="0">
              <a:spAutoFit/>
            </a:bodyPr>
            <a:lstStyle/>
            <a:p>
              <a:r>
                <a:rPr lang="en-US" sz="1400" dirty="0" err="1">
                  <a:latin typeface="Arial" panose="020B0604020202020204" pitchFamily="34" charset="0"/>
                  <a:cs typeface="Arial" panose="020B0604020202020204" pitchFamily="34" charset="0"/>
                </a:rPr>
                <a:t>inst</a:t>
              </a:r>
              <a:r>
                <a:rPr lang="en-US" sz="1400" dirty="0">
                  <a:latin typeface="Arial" panose="020B0604020202020204" pitchFamily="34" charset="0"/>
                  <a:cs typeface="Arial" panose="020B0604020202020204" pitchFamily="34" charset="0"/>
                </a:rPr>
                <a:t>[31:0]</a:t>
              </a:r>
            </a:p>
          </p:txBody>
        </p:sp>
      </p:grpSp>
      <p:grpSp>
        <p:nvGrpSpPr>
          <p:cNvPr id="109" name="Group 98"/>
          <p:cNvGrpSpPr/>
          <p:nvPr/>
        </p:nvGrpSpPr>
        <p:grpSpPr>
          <a:xfrm>
            <a:off x="518097" y="4025234"/>
            <a:ext cx="7924800" cy="228603"/>
            <a:chOff x="533400" y="3181349"/>
            <a:chExt cx="7924800" cy="228603"/>
          </a:xfrm>
        </p:grpSpPr>
        <p:grpSp>
          <p:nvGrpSpPr>
            <p:cNvPr id="110" name="Group 60"/>
            <p:cNvGrpSpPr/>
            <p:nvPr/>
          </p:nvGrpSpPr>
          <p:grpSpPr>
            <a:xfrm>
              <a:off x="533400" y="3181349"/>
              <a:ext cx="4191000" cy="228602"/>
              <a:chOff x="685800" y="4629150"/>
              <a:chExt cx="4191000" cy="228602"/>
            </a:xfrm>
          </p:grpSpPr>
          <p:cxnSp>
            <p:nvCxnSpPr>
              <p:cNvPr id="118" name="Straight Connector 63"/>
              <p:cNvCxnSpPr/>
              <p:nvPr/>
            </p:nvCxnSpPr>
            <p:spPr>
              <a:xfrm>
                <a:off x="1066800" y="4857750"/>
                <a:ext cx="914400" cy="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9" name="Straight Connector 64"/>
              <p:cNvCxnSpPr/>
              <p:nvPr/>
            </p:nvCxnSpPr>
            <p:spPr>
              <a:xfrm flipV="1">
                <a:off x="1981200" y="4629150"/>
                <a:ext cx="152400" cy="22860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0" name="Straight Connector 65"/>
              <p:cNvCxnSpPr/>
              <p:nvPr/>
            </p:nvCxnSpPr>
            <p:spPr>
              <a:xfrm>
                <a:off x="2133600" y="4629150"/>
                <a:ext cx="1295400" cy="1"/>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1" name="Straight Connector 66"/>
              <p:cNvCxnSpPr/>
              <p:nvPr/>
            </p:nvCxnSpPr>
            <p:spPr>
              <a:xfrm flipH="1" flipV="1">
                <a:off x="3429000" y="4629151"/>
                <a:ext cx="152400" cy="22860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2" name="Straight Connector 67"/>
              <p:cNvCxnSpPr/>
              <p:nvPr/>
            </p:nvCxnSpPr>
            <p:spPr>
              <a:xfrm>
                <a:off x="3581400" y="4857751"/>
                <a:ext cx="1143000" cy="1"/>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3" name="Straight Connector 68"/>
              <p:cNvCxnSpPr/>
              <p:nvPr/>
            </p:nvCxnSpPr>
            <p:spPr>
              <a:xfrm flipV="1">
                <a:off x="4724400" y="4629151"/>
                <a:ext cx="152400" cy="22860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24" name="TextBox 69"/>
              <p:cNvSpPr txBox="1"/>
              <p:nvPr/>
            </p:nvSpPr>
            <p:spPr>
              <a:xfrm>
                <a:off x="685800" y="4629151"/>
                <a:ext cx="448841" cy="215444"/>
              </a:xfrm>
              <a:prstGeom prst="rect">
                <a:avLst/>
              </a:prstGeom>
              <a:noFill/>
            </p:spPr>
            <p:txBody>
              <a:bodyPr wrap="none" lIns="0" tIns="0" rIns="0" bIns="0" rtlCol="0">
                <a:spAutoFit/>
              </a:bodyPr>
              <a:lstStyle/>
              <a:p>
                <a:r>
                  <a:rPr lang="en-US" sz="1400" dirty="0">
                    <a:latin typeface="Arial" panose="020B0604020202020204" pitchFamily="34" charset="0"/>
                    <a:cs typeface="Arial" panose="020B0604020202020204" pitchFamily="34" charset="0"/>
                  </a:rPr>
                  <a:t>Clock</a:t>
                </a:r>
              </a:p>
            </p:txBody>
          </p:sp>
          <p:cxnSp>
            <p:nvCxnSpPr>
              <p:cNvPr id="125" name="Straight Connector 70"/>
              <p:cNvCxnSpPr/>
              <p:nvPr/>
            </p:nvCxnSpPr>
            <p:spPr>
              <a:xfrm flipV="1">
                <a:off x="1962693" y="4698506"/>
                <a:ext cx="125073" cy="32071"/>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6" name="Straight Connector 71"/>
              <p:cNvCxnSpPr/>
              <p:nvPr/>
            </p:nvCxnSpPr>
            <p:spPr>
              <a:xfrm flipH="1" flipV="1">
                <a:off x="2084560" y="4698506"/>
                <a:ext cx="16034" cy="109043"/>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72"/>
              <p:cNvCxnSpPr/>
              <p:nvPr/>
            </p:nvCxnSpPr>
            <p:spPr>
              <a:xfrm flipV="1">
                <a:off x="4701951" y="4700170"/>
                <a:ext cx="125073" cy="32071"/>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8" name="Straight Connector 73"/>
              <p:cNvCxnSpPr/>
              <p:nvPr/>
            </p:nvCxnSpPr>
            <p:spPr>
              <a:xfrm flipH="1" flipV="1">
                <a:off x="4823818" y="4700170"/>
                <a:ext cx="16034" cy="109043"/>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111" name="Straight Connector 169"/>
            <p:cNvCxnSpPr/>
            <p:nvPr/>
          </p:nvCxnSpPr>
          <p:spPr>
            <a:xfrm>
              <a:off x="4724400" y="3181350"/>
              <a:ext cx="1295400" cy="1"/>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2" name="Straight Connector 170"/>
            <p:cNvCxnSpPr/>
            <p:nvPr/>
          </p:nvCxnSpPr>
          <p:spPr>
            <a:xfrm flipH="1" flipV="1">
              <a:off x="6019800" y="3181351"/>
              <a:ext cx="152400" cy="22860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3" name="Straight Connector 171"/>
            <p:cNvCxnSpPr/>
            <p:nvPr/>
          </p:nvCxnSpPr>
          <p:spPr>
            <a:xfrm>
              <a:off x="6172200" y="3409951"/>
              <a:ext cx="1143000" cy="1"/>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4" name="Straight Connector 172"/>
            <p:cNvCxnSpPr/>
            <p:nvPr/>
          </p:nvCxnSpPr>
          <p:spPr>
            <a:xfrm flipV="1">
              <a:off x="7315200" y="3181351"/>
              <a:ext cx="152400" cy="22860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5" name="Straight Connector 173"/>
            <p:cNvCxnSpPr/>
            <p:nvPr/>
          </p:nvCxnSpPr>
          <p:spPr>
            <a:xfrm flipV="1">
              <a:off x="7292751" y="3252370"/>
              <a:ext cx="125073" cy="32071"/>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6" name="Straight Connector 174"/>
            <p:cNvCxnSpPr/>
            <p:nvPr/>
          </p:nvCxnSpPr>
          <p:spPr>
            <a:xfrm flipH="1" flipV="1">
              <a:off x="7414618" y="3252370"/>
              <a:ext cx="16034" cy="109043"/>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7" name="Straight Connector 253"/>
            <p:cNvCxnSpPr/>
            <p:nvPr/>
          </p:nvCxnSpPr>
          <p:spPr>
            <a:xfrm>
              <a:off x="7467600" y="3181349"/>
              <a:ext cx="990600" cy="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9" name="Group 176"/>
          <p:cNvGrpSpPr/>
          <p:nvPr/>
        </p:nvGrpSpPr>
        <p:grpSpPr>
          <a:xfrm>
            <a:off x="6080697" y="3644234"/>
            <a:ext cx="1905000" cy="246221"/>
            <a:chOff x="2667000" y="4759523"/>
            <a:chExt cx="1905000" cy="246221"/>
          </a:xfrm>
        </p:grpSpPr>
        <p:cxnSp>
          <p:nvCxnSpPr>
            <p:cNvPr id="130" name="Straight Arrow Connector 177"/>
            <p:cNvCxnSpPr/>
            <p:nvPr/>
          </p:nvCxnSpPr>
          <p:spPr>
            <a:xfrm>
              <a:off x="3200400" y="4933950"/>
              <a:ext cx="1371600" cy="0"/>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31" name="TextBox 178"/>
            <p:cNvSpPr txBox="1"/>
            <p:nvPr/>
          </p:nvSpPr>
          <p:spPr>
            <a:xfrm>
              <a:off x="2667000" y="4759523"/>
              <a:ext cx="387927" cy="246221"/>
            </a:xfrm>
            <a:prstGeom prst="rect">
              <a:avLst/>
            </a:prstGeom>
            <a:noFill/>
          </p:spPr>
          <p:txBody>
            <a:bodyPr wrap="none" lIns="0" tIns="0" rIns="0" bIns="0" rtlCol="0">
              <a:spAutoFit/>
            </a:bodyPr>
            <a:lstStyle/>
            <a:p>
              <a:r>
                <a:rPr lang="en-US" sz="1600" dirty="0">
                  <a:latin typeface="Arial" panose="020B0604020202020204" pitchFamily="34" charset="0"/>
                  <a:cs typeface="Arial" panose="020B0604020202020204" pitchFamily="34" charset="0"/>
                </a:rPr>
                <a:t>time</a:t>
              </a:r>
              <a:endParaRPr lang="en-US" sz="1400" dirty="0">
                <a:latin typeface="Arial" panose="020B0604020202020204" pitchFamily="34" charset="0"/>
                <a:cs typeface="Arial" panose="020B0604020202020204" pitchFamily="34" charset="0"/>
              </a:endParaRPr>
            </a:p>
          </p:txBody>
        </p:sp>
      </p:grpSp>
      <p:grpSp>
        <p:nvGrpSpPr>
          <p:cNvPr id="132" name="Group 180"/>
          <p:cNvGrpSpPr/>
          <p:nvPr/>
        </p:nvGrpSpPr>
        <p:grpSpPr>
          <a:xfrm>
            <a:off x="518097" y="5244434"/>
            <a:ext cx="8229600" cy="228600"/>
            <a:chOff x="-381000" y="4629150"/>
            <a:chExt cx="8229600" cy="228600"/>
          </a:xfrm>
        </p:grpSpPr>
        <p:cxnSp>
          <p:nvCxnSpPr>
            <p:cNvPr id="133" name="Straight Connector 181"/>
            <p:cNvCxnSpPr/>
            <p:nvPr/>
          </p:nvCxnSpPr>
          <p:spPr>
            <a:xfrm>
              <a:off x="1066800" y="4857750"/>
              <a:ext cx="6781800" cy="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4" name="Straight Connector 182"/>
            <p:cNvCxnSpPr/>
            <p:nvPr/>
          </p:nvCxnSpPr>
          <p:spPr>
            <a:xfrm flipV="1">
              <a:off x="1981200" y="4629150"/>
              <a:ext cx="152400" cy="22860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83"/>
            <p:cNvCxnSpPr/>
            <p:nvPr/>
          </p:nvCxnSpPr>
          <p:spPr>
            <a:xfrm flipH="1" flipV="1">
              <a:off x="4724400" y="4629150"/>
              <a:ext cx="152400" cy="22860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85"/>
            <p:cNvCxnSpPr/>
            <p:nvPr/>
          </p:nvCxnSpPr>
          <p:spPr>
            <a:xfrm flipV="1">
              <a:off x="7467600" y="4629150"/>
              <a:ext cx="152400" cy="22860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37" name="TextBox 186"/>
            <p:cNvSpPr txBox="1"/>
            <p:nvPr/>
          </p:nvSpPr>
          <p:spPr>
            <a:xfrm>
              <a:off x="2743200" y="4629150"/>
              <a:ext cx="644407" cy="215444"/>
            </a:xfrm>
            <a:prstGeom prst="rect">
              <a:avLst/>
            </a:prstGeom>
            <a:noFill/>
          </p:spPr>
          <p:txBody>
            <a:bodyPr wrap="none" lIns="0" tIns="0" rIns="0" bIns="0" rtlCol="0">
              <a:spAutoFit/>
            </a:bodyPr>
            <a:lstStyle/>
            <a:p>
              <a:r>
                <a:rPr lang="en-US" sz="1400" b="1" dirty="0" err="1">
                  <a:latin typeface="Courier New"/>
                  <a:cs typeface="Courier New"/>
                </a:rPr>
                <a:t>Reg</a:t>
              </a:r>
              <a:r>
                <a:rPr lang="en-US" sz="1400" b="1" dirty="0">
                  <a:latin typeface="Courier New"/>
                  <a:cs typeface="Courier New"/>
                </a:rPr>
                <a:t>[2]</a:t>
              </a:r>
            </a:p>
          </p:txBody>
        </p:sp>
        <p:cxnSp>
          <p:nvCxnSpPr>
            <p:cNvPr id="138" name="Straight Connector 188"/>
            <p:cNvCxnSpPr/>
            <p:nvPr/>
          </p:nvCxnSpPr>
          <p:spPr>
            <a:xfrm flipH="1" flipV="1">
              <a:off x="1981200" y="4629150"/>
              <a:ext cx="152400" cy="22860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9" name="Straight Connector 189"/>
            <p:cNvCxnSpPr/>
            <p:nvPr/>
          </p:nvCxnSpPr>
          <p:spPr>
            <a:xfrm flipV="1">
              <a:off x="4724400" y="4629150"/>
              <a:ext cx="152400" cy="22860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0" name="Straight Connector 190"/>
            <p:cNvCxnSpPr/>
            <p:nvPr/>
          </p:nvCxnSpPr>
          <p:spPr>
            <a:xfrm flipH="1" flipV="1">
              <a:off x="7467600" y="4629150"/>
              <a:ext cx="152400" cy="22860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91"/>
            <p:cNvCxnSpPr/>
            <p:nvPr/>
          </p:nvCxnSpPr>
          <p:spPr>
            <a:xfrm>
              <a:off x="1066800" y="4629150"/>
              <a:ext cx="6781800" cy="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42" name="TextBox 192"/>
            <p:cNvSpPr txBox="1"/>
            <p:nvPr/>
          </p:nvSpPr>
          <p:spPr>
            <a:xfrm>
              <a:off x="5562600" y="4629150"/>
              <a:ext cx="644407" cy="215444"/>
            </a:xfrm>
            <a:prstGeom prst="rect">
              <a:avLst/>
            </a:prstGeom>
            <a:noFill/>
          </p:spPr>
          <p:txBody>
            <a:bodyPr wrap="none" lIns="0" tIns="0" rIns="0" bIns="0" rtlCol="0">
              <a:spAutoFit/>
            </a:bodyPr>
            <a:lstStyle/>
            <a:p>
              <a:r>
                <a:rPr lang="en-US" sz="1400" b="1" dirty="0" err="1">
                  <a:latin typeface="Courier New"/>
                  <a:cs typeface="Courier New"/>
                </a:rPr>
                <a:t>Reg</a:t>
              </a:r>
              <a:r>
                <a:rPr lang="en-US" sz="1400" b="1" dirty="0">
                  <a:latin typeface="Courier New"/>
                  <a:cs typeface="Courier New"/>
                </a:rPr>
                <a:t>[7]</a:t>
              </a:r>
            </a:p>
          </p:txBody>
        </p:sp>
        <p:sp>
          <p:nvSpPr>
            <p:cNvPr id="143" name="TextBox 193"/>
            <p:cNvSpPr txBox="1"/>
            <p:nvPr/>
          </p:nvSpPr>
          <p:spPr>
            <a:xfrm>
              <a:off x="-381000" y="4629150"/>
              <a:ext cx="676467" cy="215444"/>
            </a:xfrm>
            <a:prstGeom prst="rect">
              <a:avLst/>
            </a:prstGeom>
            <a:noFill/>
          </p:spPr>
          <p:txBody>
            <a:bodyPr wrap="none" lIns="0" tIns="0" rIns="0" bIns="0" rtlCol="0">
              <a:spAutoFit/>
            </a:bodyPr>
            <a:lstStyle/>
            <a:p>
              <a:r>
                <a:rPr lang="en-US" sz="1400" dirty="0" err="1">
                  <a:latin typeface="Arial" panose="020B0604020202020204" pitchFamily="34" charset="0"/>
                  <a:cs typeface="Arial" panose="020B0604020202020204" pitchFamily="34" charset="0"/>
                </a:rPr>
                <a:t>Reg</a:t>
              </a:r>
              <a:r>
                <a:rPr lang="en-US" sz="1400" dirty="0">
                  <a:latin typeface="Arial" panose="020B0604020202020204" pitchFamily="34" charset="0"/>
                  <a:cs typeface="Arial" panose="020B0604020202020204" pitchFamily="34" charset="0"/>
                </a:rPr>
                <a:t>[rs1]</a:t>
              </a:r>
            </a:p>
          </p:txBody>
        </p:sp>
      </p:grpSp>
      <p:grpSp>
        <p:nvGrpSpPr>
          <p:cNvPr id="144" name="Group 194"/>
          <p:cNvGrpSpPr/>
          <p:nvPr/>
        </p:nvGrpSpPr>
        <p:grpSpPr>
          <a:xfrm>
            <a:off x="594297" y="5854034"/>
            <a:ext cx="7924800" cy="228600"/>
            <a:chOff x="-1371600" y="4629150"/>
            <a:chExt cx="7924800" cy="228600"/>
          </a:xfrm>
        </p:grpSpPr>
        <p:cxnSp>
          <p:nvCxnSpPr>
            <p:cNvPr id="145" name="Straight Connector 195"/>
            <p:cNvCxnSpPr/>
            <p:nvPr/>
          </p:nvCxnSpPr>
          <p:spPr>
            <a:xfrm>
              <a:off x="1066800" y="4857750"/>
              <a:ext cx="5486400" cy="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6" name="Straight Connector 196"/>
            <p:cNvCxnSpPr/>
            <p:nvPr/>
          </p:nvCxnSpPr>
          <p:spPr>
            <a:xfrm flipV="1">
              <a:off x="1981200" y="4629150"/>
              <a:ext cx="152400" cy="22860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7" name="Straight Connector 197"/>
            <p:cNvCxnSpPr/>
            <p:nvPr/>
          </p:nvCxnSpPr>
          <p:spPr>
            <a:xfrm flipH="1" flipV="1">
              <a:off x="4724400" y="4629150"/>
              <a:ext cx="152400" cy="22860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48" name="TextBox 199"/>
            <p:cNvSpPr txBox="1"/>
            <p:nvPr/>
          </p:nvSpPr>
          <p:spPr>
            <a:xfrm>
              <a:off x="2743200" y="4629150"/>
              <a:ext cx="1396216" cy="215444"/>
            </a:xfrm>
            <a:prstGeom prst="rect">
              <a:avLst/>
            </a:prstGeom>
            <a:noFill/>
          </p:spPr>
          <p:txBody>
            <a:bodyPr wrap="none" lIns="0" tIns="0" rIns="0" bIns="0" rtlCol="0">
              <a:spAutoFit/>
            </a:bodyPr>
            <a:lstStyle/>
            <a:p>
              <a:r>
                <a:rPr lang="en-US" sz="1400" b="1" dirty="0" err="1">
                  <a:latin typeface="Courier New"/>
                  <a:cs typeface="Courier New"/>
                </a:rPr>
                <a:t>Reg</a:t>
              </a:r>
              <a:r>
                <a:rPr lang="en-US" sz="1400" b="1" dirty="0">
                  <a:latin typeface="Courier New"/>
                  <a:cs typeface="Courier New"/>
                </a:rPr>
                <a:t>[2]+</a:t>
              </a:r>
              <a:r>
                <a:rPr lang="en-US" sz="1400" b="1" dirty="0" err="1">
                  <a:latin typeface="Courier New"/>
                  <a:cs typeface="Courier New"/>
                </a:rPr>
                <a:t>Reg</a:t>
              </a:r>
              <a:r>
                <a:rPr lang="en-US" sz="1400" b="1" dirty="0">
                  <a:latin typeface="Courier New"/>
                  <a:cs typeface="Courier New"/>
                </a:rPr>
                <a:t>[3]</a:t>
              </a:r>
            </a:p>
          </p:txBody>
        </p:sp>
        <p:cxnSp>
          <p:nvCxnSpPr>
            <p:cNvPr id="149" name="Straight Connector 200"/>
            <p:cNvCxnSpPr/>
            <p:nvPr/>
          </p:nvCxnSpPr>
          <p:spPr>
            <a:xfrm flipH="1" flipV="1">
              <a:off x="1981200" y="4629150"/>
              <a:ext cx="152400" cy="22860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0" name="Straight Connector 201"/>
            <p:cNvCxnSpPr/>
            <p:nvPr/>
          </p:nvCxnSpPr>
          <p:spPr>
            <a:xfrm flipV="1">
              <a:off x="4724400" y="4629150"/>
              <a:ext cx="152400" cy="22860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1" name="Straight Connector 204"/>
            <p:cNvCxnSpPr/>
            <p:nvPr/>
          </p:nvCxnSpPr>
          <p:spPr>
            <a:xfrm>
              <a:off x="1066800" y="4629150"/>
              <a:ext cx="5486400" cy="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52" name="TextBox 206"/>
            <p:cNvSpPr txBox="1"/>
            <p:nvPr/>
          </p:nvSpPr>
          <p:spPr>
            <a:xfrm>
              <a:off x="-1371600" y="4629150"/>
              <a:ext cx="238848" cy="215444"/>
            </a:xfrm>
            <a:prstGeom prst="rect">
              <a:avLst/>
            </a:prstGeom>
            <a:noFill/>
          </p:spPr>
          <p:txBody>
            <a:bodyPr wrap="none" lIns="0" tIns="0" rIns="0" bIns="0" rtlCol="0">
              <a:spAutoFit/>
            </a:bodyPr>
            <a:lstStyle/>
            <a:p>
              <a:r>
                <a:rPr lang="en-US" sz="1400" dirty="0" err="1">
                  <a:latin typeface="Arial" panose="020B0604020202020204" pitchFamily="34" charset="0"/>
                  <a:cs typeface="Arial" panose="020B0604020202020204" pitchFamily="34" charset="0"/>
                </a:rPr>
                <a:t>alu</a:t>
              </a:r>
              <a:endParaRPr lang="en-US" sz="1400" dirty="0">
                <a:latin typeface="Arial" panose="020B0604020202020204" pitchFamily="34" charset="0"/>
                <a:cs typeface="Arial" panose="020B0604020202020204" pitchFamily="34" charset="0"/>
              </a:endParaRPr>
            </a:p>
          </p:txBody>
        </p:sp>
        <p:sp>
          <p:nvSpPr>
            <p:cNvPr id="153" name="TextBox 207"/>
            <p:cNvSpPr txBox="1"/>
            <p:nvPr/>
          </p:nvSpPr>
          <p:spPr>
            <a:xfrm>
              <a:off x="5029200" y="4629150"/>
              <a:ext cx="1396216" cy="215444"/>
            </a:xfrm>
            <a:prstGeom prst="rect">
              <a:avLst/>
            </a:prstGeom>
            <a:noFill/>
          </p:spPr>
          <p:txBody>
            <a:bodyPr wrap="none" lIns="0" tIns="0" rIns="0" bIns="0" rtlCol="0">
              <a:spAutoFit/>
            </a:bodyPr>
            <a:lstStyle/>
            <a:p>
              <a:r>
                <a:rPr lang="en-US" sz="1400" b="1" dirty="0" err="1">
                  <a:latin typeface="Courier New"/>
                  <a:cs typeface="Courier New"/>
                </a:rPr>
                <a:t>Reg</a:t>
              </a:r>
              <a:r>
                <a:rPr lang="en-US" sz="1400" b="1" dirty="0">
                  <a:latin typeface="Courier New"/>
                  <a:cs typeface="Courier New"/>
                </a:rPr>
                <a:t>[7]+</a:t>
              </a:r>
              <a:r>
                <a:rPr lang="en-US" sz="1400" b="1" dirty="0" err="1">
                  <a:latin typeface="Courier New"/>
                  <a:cs typeface="Courier New"/>
                </a:rPr>
                <a:t>Reg</a:t>
              </a:r>
              <a:r>
                <a:rPr lang="en-US" sz="1400" b="1" dirty="0">
                  <a:latin typeface="Courier New"/>
                  <a:cs typeface="Courier New"/>
                </a:rPr>
                <a:t>[9]</a:t>
              </a:r>
            </a:p>
          </p:txBody>
        </p:sp>
      </p:grpSp>
      <p:grpSp>
        <p:nvGrpSpPr>
          <p:cNvPr id="154" name="Group 209"/>
          <p:cNvGrpSpPr/>
          <p:nvPr/>
        </p:nvGrpSpPr>
        <p:grpSpPr>
          <a:xfrm>
            <a:off x="518097" y="5549234"/>
            <a:ext cx="8229600" cy="228600"/>
            <a:chOff x="-381000" y="4629150"/>
            <a:chExt cx="8229600" cy="228600"/>
          </a:xfrm>
        </p:grpSpPr>
        <p:cxnSp>
          <p:nvCxnSpPr>
            <p:cNvPr id="155" name="Straight Connector 210"/>
            <p:cNvCxnSpPr/>
            <p:nvPr/>
          </p:nvCxnSpPr>
          <p:spPr>
            <a:xfrm>
              <a:off x="1066800" y="4857750"/>
              <a:ext cx="6781800" cy="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6" name="Straight Connector 211"/>
            <p:cNvCxnSpPr/>
            <p:nvPr/>
          </p:nvCxnSpPr>
          <p:spPr>
            <a:xfrm flipV="1">
              <a:off x="1981200" y="4629150"/>
              <a:ext cx="152400" cy="22860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7" name="Straight Connector 212"/>
            <p:cNvCxnSpPr/>
            <p:nvPr/>
          </p:nvCxnSpPr>
          <p:spPr>
            <a:xfrm flipH="1" flipV="1">
              <a:off x="4724400" y="4629150"/>
              <a:ext cx="152400" cy="22860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8" name="Straight Connector 214"/>
            <p:cNvCxnSpPr/>
            <p:nvPr/>
          </p:nvCxnSpPr>
          <p:spPr>
            <a:xfrm flipV="1">
              <a:off x="7467600" y="4629150"/>
              <a:ext cx="152400" cy="22860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59" name="TextBox 215"/>
            <p:cNvSpPr txBox="1"/>
            <p:nvPr/>
          </p:nvSpPr>
          <p:spPr>
            <a:xfrm>
              <a:off x="2743200" y="4629150"/>
              <a:ext cx="644407" cy="215444"/>
            </a:xfrm>
            <a:prstGeom prst="rect">
              <a:avLst/>
            </a:prstGeom>
            <a:noFill/>
          </p:spPr>
          <p:txBody>
            <a:bodyPr wrap="none" lIns="0" tIns="0" rIns="0" bIns="0" rtlCol="0">
              <a:spAutoFit/>
            </a:bodyPr>
            <a:lstStyle/>
            <a:p>
              <a:r>
                <a:rPr lang="en-US" sz="1400" b="1" dirty="0" err="1">
                  <a:latin typeface="Courier New"/>
                  <a:cs typeface="Courier New"/>
                </a:rPr>
                <a:t>Reg</a:t>
              </a:r>
              <a:r>
                <a:rPr lang="en-US" sz="1400" b="1" dirty="0">
                  <a:latin typeface="Courier New"/>
                  <a:cs typeface="Courier New"/>
                </a:rPr>
                <a:t>[3]</a:t>
              </a:r>
            </a:p>
          </p:txBody>
        </p:sp>
        <p:cxnSp>
          <p:nvCxnSpPr>
            <p:cNvPr id="160" name="Straight Connector 216"/>
            <p:cNvCxnSpPr/>
            <p:nvPr/>
          </p:nvCxnSpPr>
          <p:spPr>
            <a:xfrm flipH="1" flipV="1">
              <a:off x="1981200" y="4629150"/>
              <a:ext cx="152400" cy="22860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217"/>
            <p:cNvCxnSpPr/>
            <p:nvPr/>
          </p:nvCxnSpPr>
          <p:spPr>
            <a:xfrm flipV="1">
              <a:off x="4724400" y="4629150"/>
              <a:ext cx="152400" cy="22860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2" name="Straight Connector 218"/>
            <p:cNvCxnSpPr/>
            <p:nvPr/>
          </p:nvCxnSpPr>
          <p:spPr>
            <a:xfrm flipH="1" flipV="1">
              <a:off x="7467600" y="4629150"/>
              <a:ext cx="152400" cy="22860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3" name="Straight Connector 219"/>
            <p:cNvCxnSpPr/>
            <p:nvPr/>
          </p:nvCxnSpPr>
          <p:spPr>
            <a:xfrm>
              <a:off x="1066800" y="4629150"/>
              <a:ext cx="6781800" cy="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64" name="TextBox 220"/>
            <p:cNvSpPr txBox="1"/>
            <p:nvPr/>
          </p:nvSpPr>
          <p:spPr>
            <a:xfrm>
              <a:off x="5562600" y="4629150"/>
              <a:ext cx="644407" cy="215444"/>
            </a:xfrm>
            <a:prstGeom prst="rect">
              <a:avLst/>
            </a:prstGeom>
            <a:noFill/>
          </p:spPr>
          <p:txBody>
            <a:bodyPr wrap="none" lIns="0" tIns="0" rIns="0" bIns="0" rtlCol="0">
              <a:spAutoFit/>
            </a:bodyPr>
            <a:lstStyle/>
            <a:p>
              <a:r>
                <a:rPr lang="en-US" sz="1400" b="1" dirty="0" err="1">
                  <a:latin typeface="Courier New"/>
                  <a:cs typeface="Courier New"/>
                </a:rPr>
                <a:t>Reg</a:t>
              </a:r>
              <a:r>
                <a:rPr lang="en-US" sz="1400" b="1" dirty="0">
                  <a:latin typeface="Courier New"/>
                  <a:cs typeface="Courier New"/>
                </a:rPr>
                <a:t>[9]</a:t>
              </a:r>
            </a:p>
          </p:txBody>
        </p:sp>
        <p:sp>
          <p:nvSpPr>
            <p:cNvPr id="165" name="TextBox 221"/>
            <p:cNvSpPr txBox="1"/>
            <p:nvPr/>
          </p:nvSpPr>
          <p:spPr>
            <a:xfrm>
              <a:off x="-381000" y="4629150"/>
              <a:ext cx="676467" cy="215444"/>
            </a:xfrm>
            <a:prstGeom prst="rect">
              <a:avLst/>
            </a:prstGeom>
            <a:noFill/>
          </p:spPr>
          <p:txBody>
            <a:bodyPr wrap="none" lIns="0" tIns="0" rIns="0" bIns="0" rtlCol="0">
              <a:spAutoFit/>
            </a:bodyPr>
            <a:lstStyle/>
            <a:p>
              <a:r>
                <a:rPr lang="en-US" sz="1400" dirty="0" err="1">
                  <a:latin typeface="Arial" panose="020B0604020202020204" pitchFamily="34" charset="0"/>
                  <a:cs typeface="Arial" panose="020B0604020202020204" pitchFamily="34" charset="0"/>
                </a:rPr>
                <a:t>Reg</a:t>
              </a:r>
              <a:r>
                <a:rPr lang="en-US" sz="1400" dirty="0">
                  <a:latin typeface="Arial" panose="020B0604020202020204" pitchFamily="34" charset="0"/>
                  <a:cs typeface="Arial" panose="020B0604020202020204" pitchFamily="34" charset="0"/>
                </a:rPr>
                <a:t>[rs2]</a:t>
              </a:r>
            </a:p>
          </p:txBody>
        </p:sp>
      </p:grpSp>
      <p:grpSp>
        <p:nvGrpSpPr>
          <p:cNvPr id="166" name="Group 162"/>
          <p:cNvGrpSpPr/>
          <p:nvPr/>
        </p:nvGrpSpPr>
        <p:grpSpPr>
          <a:xfrm>
            <a:off x="518097" y="6158833"/>
            <a:ext cx="8001000" cy="228600"/>
            <a:chOff x="533400" y="4857750"/>
            <a:chExt cx="8001000" cy="228600"/>
          </a:xfrm>
        </p:grpSpPr>
        <p:grpSp>
          <p:nvGrpSpPr>
            <p:cNvPr id="167" name="Group 239"/>
            <p:cNvGrpSpPr/>
            <p:nvPr/>
          </p:nvGrpSpPr>
          <p:grpSpPr>
            <a:xfrm>
              <a:off x="533400" y="4857750"/>
              <a:ext cx="8001000" cy="228600"/>
              <a:chOff x="533400" y="4629150"/>
              <a:chExt cx="8001000" cy="228600"/>
            </a:xfrm>
          </p:grpSpPr>
          <p:cxnSp>
            <p:nvCxnSpPr>
              <p:cNvPr id="169" name="Straight Connector 240"/>
              <p:cNvCxnSpPr/>
              <p:nvPr/>
            </p:nvCxnSpPr>
            <p:spPr>
              <a:xfrm>
                <a:off x="1066800" y="4857750"/>
                <a:ext cx="7467600" cy="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0" name="Straight Connector 242"/>
              <p:cNvCxnSpPr/>
              <p:nvPr/>
            </p:nvCxnSpPr>
            <p:spPr>
              <a:xfrm flipH="1" flipV="1">
                <a:off x="4724400" y="4629150"/>
                <a:ext cx="152400" cy="22860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71" name="TextBox 244"/>
              <p:cNvSpPr txBox="1"/>
              <p:nvPr/>
            </p:nvSpPr>
            <p:spPr>
              <a:xfrm>
                <a:off x="3276600" y="4629150"/>
                <a:ext cx="298159" cy="215444"/>
              </a:xfrm>
              <a:prstGeom prst="rect">
                <a:avLst/>
              </a:prstGeom>
              <a:noFill/>
            </p:spPr>
            <p:txBody>
              <a:bodyPr wrap="none" lIns="0" tIns="0" rIns="0" bIns="0" rtlCol="0">
                <a:spAutoFit/>
              </a:bodyPr>
              <a:lstStyle/>
              <a:p>
                <a:r>
                  <a:rPr lang="en-US" sz="1400" dirty="0">
                    <a:latin typeface="Arial" panose="020B0604020202020204" pitchFamily="34" charset="0"/>
                    <a:cs typeface="Arial" panose="020B0604020202020204" pitchFamily="34" charset="0"/>
                  </a:rPr>
                  <a:t>???</a:t>
                </a:r>
              </a:p>
            </p:txBody>
          </p:sp>
          <p:cxnSp>
            <p:nvCxnSpPr>
              <p:cNvPr id="172" name="Straight Connector 246"/>
              <p:cNvCxnSpPr/>
              <p:nvPr/>
            </p:nvCxnSpPr>
            <p:spPr>
              <a:xfrm flipV="1">
                <a:off x="4724400" y="4629150"/>
                <a:ext cx="152400" cy="22860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3" name="Straight Connector 248"/>
              <p:cNvCxnSpPr/>
              <p:nvPr/>
            </p:nvCxnSpPr>
            <p:spPr>
              <a:xfrm>
                <a:off x="1066800" y="4629150"/>
                <a:ext cx="7467600" cy="0"/>
              </a:xfrm>
              <a:prstGeom prst="line">
                <a:avLst/>
              </a:prstGeom>
              <a:ln w="28575" cap="rnd"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74" name="TextBox 251"/>
              <p:cNvSpPr txBox="1"/>
              <p:nvPr/>
            </p:nvSpPr>
            <p:spPr>
              <a:xfrm>
                <a:off x="533400" y="4629151"/>
                <a:ext cx="527388" cy="215444"/>
              </a:xfrm>
              <a:prstGeom prst="rect">
                <a:avLst/>
              </a:prstGeom>
              <a:noFill/>
            </p:spPr>
            <p:txBody>
              <a:bodyPr wrap="none" lIns="0" tIns="0" rIns="0" bIns="0" rtlCol="0">
                <a:spAutoFit/>
              </a:bodyPr>
              <a:lstStyle/>
              <a:p>
                <a:r>
                  <a:rPr lang="en-US" sz="1400" dirty="0" err="1">
                    <a:latin typeface="Arial" panose="020B0604020202020204" pitchFamily="34" charset="0"/>
                    <a:cs typeface="Arial" panose="020B0604020202020204" pitchFamily="34" charset="0"/>
                  </a:rPr>
                  <a:t>Reg</a:t>
                </a:r>
                <a:r>
                  <a:rPr lang="en-US" sz="1400" dirty="0">
                    <a:latin typeface="Arial" panose="020B0604020202020204" pitchFamily="34" charset="0"/>
                    <a:cs typeface="Arial" panose="020B0604020202020204" pitchFamily="34" charset="0"/>
                  </a:rPr>
                  <a:t>[1]</a:t>
                </a:r>
              </a:p>
            </p:txBody>
          </p:sp>
        </p:grpSp>
        <p:sp>
          <p:nvSpPr>
            <p:cNvPr id="168" name="TextBox 254"/>
            <p:cNvSpPr txBox="1"/>
            <p:nvPr/>
          </p:nvSpPr>
          <p:spPr>
            <a:xfrm>
              <a:off x="5410200" y="4857750"/>
              <a:ext cx="1396216" cy="215444"/>
            </a:xfrm>
            <a:prstGeom prst="rect">
              <a:avLst/>
            </a:prstGeom>
            <a:noFill/>
          </p:spPr>
          <p:txBody>
            <a:bodyPr wrap="none" lIns="0" tIns="0" rIns="0" bIns="0" rtlCol="0">
              <a:spAutoFit/>
            </a:bodyPr>
            <a:lstStyle/>
            <a:p>
              <a:r>
                <a:rPr lang="en-US" sz="1400" b="1" dirty="0" err="1">
                  <a:latin typeface="Courier New"/>
                  <a:cs typeface="Courier New"/>
                </a:rPr>
                <a:t>Reg</a:t>
              </a:r>
              <a:r>
                <a:rPr lang="en-US" sz="1400" b="1" dirty="0">
                  <a:latin typeface="Courier New"/>
                  <a:cs typeface="Courier New"/>
                </a:rPr>
                <a:t>[2]+</a:t>
              </a:r>
              <a:r>
                <a:rPr lang="en-US" sz="1400" b="1" dirty="0" err="1">
                  <a:latin typeface="Courier New"/>
                  <a:cs typeface="Courier New"/>
                </a:rPr>
                <a:t>Reg</a:t>
              </a:r>
              <a:r>
                <a:rPr lang="en-US" sz="1400" b="1" dirty="0">
                  <a:latin typeface="Courier New"/>
                  <a:cs typeface="Courier New"/>
                </a:rPr>
                <a:t>[3]</a:t>
              </a:r>
            </a:p>
          </p:txBody>
        </p:sp>
      </p:grpSp>
      <p:pic>
        <p:nvPicPr>
          <p:cNvPr id="71" name="图片 70"/>
          <p:cNvPicPr>
            <a:picLocks noChangeAspect="1"/>
          </p:cNvPicPr>
          <p:nvPr/>
        </p:nvPicPr>
        <p:blipFill>
          <a:blip r:embed="rId3"/>
          <a:stretch>
            <a:fillRect/>
          </a:stretch>
        </p:blipFill>
        <p:spPr>
          <a:xfrm>
            <a:off x="1760002" y="1201357"/>
            <a:ext cx="6464392" cy="2665600"/>
          </a:xfrm>
          <a:prstGeom prst="rect">
            <a:avLst/>
          </a:prstGeom>
        </p:spPr>
      </p:pic>
    </p:spTree>
    <p:extLst>
      <p:ext uri="{BB962C8B-B14F-4D97-AF65-F5344CB8AC3E}">
        <p14:creationId xmlns:p14="http://schemas.microsoft.com/office/powerpoint/2010/main" val="3204861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60</a:t>
            </a:fld>
            <a:endParaRPr lang="en-US" altLang="en-US"/>
          </a:p>
        </p:txBody>
      </p:sp>
      <p:sp>
        <p:nvSpPr>
          <p:cNvPr id="45059" name="Text Box 2"/>
          <p:cNvSpPr txBox="1">
            <a:spLocks noChangeArrowheads="1"/>
          </p:cNvSpPr>
          <p:nvPr/>
        </p:nvSpPr>
        <p:spPr bwMode="auto">
          <a:xfrm>
            <a:off x="441324" y="396875"/>
            <a:ext cx="756660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Presence of L2 influences L1 design</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1" name="Text Box 4"/>
          <p:cNvSpPr txBox="1">
            <a:spLocks noChangeArrowheads="1"/>
          </p:cNvSpPr>
          <p:nvPr/>
        </p:nvSpPr>
        <p:spPr bwMode="auto">
          <a:xfrm>
            <a:off x="381001" y="1243694"/>
            <a:ext cx="8270239"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
                <a:srgbClr val="CC0000"/>
              </a:buClr>
            </a:pPr>
            <a:r>
              <a:rPr lang="en-US" altLang="en-US" sz="2400" dirty="0">
                <a:latin typeface="Arial" panose="020B0604020202020204" pitchFamily="34" charset="0"/>
              </a:rPr>
              <a:t> Use smaller L1 if there is also L2</a:t>
            </a:r>
          </a:p>
          <a:p>
            <a:pPr lvl="1">
              <a:spcBef>
                <a:spcPct val="0"/>
              </a:spcBef>
              <a:buClr>
                <a:srgbClr val="CC0000"/>
              </a:buClr>
            </a:pPr>
            <a:r>
              <a:rPr lang="en-US" altLang="en-US" sz="2000" dirty="0">
                <a:latin typeface="Arial" panose="020B0604020202020204" pitchFamily="34" charset="0"/>
              </a:rPr>
              <a:t>Trade increased L1 miss rate for reduced L1 hit time</a:t>
            </a:r>
          </a:p>
          <a:p>
            <a:pPr lvl="1">
              <a:spcBef>
                <a:spcPct val="0"/>
              </a:spcBef>
              <a:buClr>
                <a:srgbClr val="CC0000"/>
              </a:buClr>
            </a:pPr>
            <a:r>
              <a:rPr lang="en-US" altLang="en-US" sz="2000" dirty="0">
                <a:latin typeface="Arial" panose="020B0604020202020204" pitchFamily="34" charset="0"/>
              </a:rPr>
              <a:t>Backup L2 reduces L1 miss penalty</a:t>
            </a:r>
          </a:p>
          <a:p>
            <a:pPr lvl="1">
              <a:spcBef>
                <a:spcPct val="0"/>
              </a:spcBef>
              <a:buClr>
                <a:srgbClr val="CC0000"/>
              </a:buClr>
            </a:pPr>
            <a:r>
              <a:rPr lang="en-US" altLang="en-US" sz="2000" dirty="0">
                <a:latin typeface="Arial" panose="020B0604020202020204" pitchFamily="34" charset="0"/>
              </a:rPr>
              <a:t>Reduces average access energy</a:t>
            </a:r>
          </a:p>
          <a:p>
            <a:pPr>
              <a:spcBef>
                <a:spcPct val="0"/>
              </a:spcBef>
              <a:buClr>
                <a:srgbClr val="CC0000"/>
              </a:buClr>
            </a:pPr>
            <a:endParaRPr lang="en-US" altLang="en-US" sz="2400" dirty="0">
              <a:latin typeface="Arial" panose="020B0604020202020204" pitchFamily="34" charset="0"/>
            </a:endParaRPr>
          </a:p>
          <a:p>
            <a:pPr>
              <a:spcBef>
                <a:spcPct val="0"/>
              </a:spcBef>
              <a:buClr>
                <a:srgbClr val="CC0000"/>
              </a:buClr>
            </a:pPr>
            <a:r>
              <a:rPr lang="en-US" altLang="en-US" sz="2400" dirty="0">
                <a:latin typeface="Arial" panose="020B0604020202020204" pitchFamily="34" charset="0"/>
              </a:rPr>
              <a:t> Use simpler write-through L1 with on-chip L2</a:t>
            </a:r>
          </a:p>
          <a:p>
            <a:pPr lvl="1">
              <a:spcBef>
                <a:spcPct val="0"/>
              </a:spcBef>
              <a:buClr>
                <a:srgbClr val="CC0000"/>
              </a:buClr>
            </a:pPr>
            <a:r>
              <a:rPr lang="en-US" altLang="en-US" sz="2000" dirty="0">
                <a:latin typeface="Arial" panose="020B0604020202020204" pitchFamily="34" charset="0"/>
              </a:rPr>
              <a:t>Write-back L2 cache absorbs write traffic, doesn’t go off-chip</a:t>
            </a:r>
          </a:p>
          <a:p>
            <a:pPr lvl="1">
              <a:spcBef>
                <a:spcPct val="0"/>
              </a:spcBef>
              <a:buClr>
                <a:srgbClr val="CC0000"/>
              </a:buClr>
            </a:pPr>
            <a:r>
              <a:rPr lang="en-US" altLang="en-US" sz="2000" dirty="0">
                <a:latin typeface="Arial" panose="020B0604020202020204" pitchFamily="34" charset="0"/>
              </a:rPr>
              <a:t>At most one L1 miss request per L1 access (no dirty victim write back) simplifies pipeline control</a:t>
            </a:r>
          </a:p>
          <a:p>
            <a:pPr lvl="1">
              <a:spcBef>
                <a:spcPct val="0"/>
              </a:spcBef>
              <a:buClr>
                <a:srgbClr val="CC0000"/>
              </a:buClr>
            </a:pPr>
            <a:r>
              <a:rPr lang="en-US" altLang="en-US" sz="2000" dirty="0">
                <a:latin typeface="Arial" panose="020B0604020202020204" pitchFamily="34" charset="0"/>
              </a:rPr>
              <a:t>Simplifies coherence issues</a:t>
            </a:r>
          </a:p>
          <a:p>
            <a:pPr lvl="1">
              <a:spcBef>
                <a:spcPct val="0"/>
              </a:spcBef>
              <a:buClr>
                <a:srgbClr val="CC0000"/>
              </a:buClr>
            </a:pPr>
            <a:r>
              <a:rPr lang="en-US" altLang="en-US" sz="2000" dirty="0">
                <a:latin typeface="Arial" panose="020B0604020202020204" pitchFamily="34" charset="0"/>
              </a:rPr>
              <a:t>Simplifies error recovery in L1 (can use just parity bits in L1 and reload from L2 when parity error detected on L1 read)</a:t>
            </a:r>
          </a:p>
          <a:p>
            <a:pPr>
              <a:spcBef>
                <a:spcPct val="0"/>
              </a:spcBef>
              <a:buClr>
                <a:srgbClr val="CC0000"/>
              </a:buClr>
            </a:pPr>
            <a:endParaRPr lang="en-US" altLang="en-US" sz="2400" dirty="0">
              <a:latin typeface="Arial" panose="020B0604020202020204" pitchFamily="34" charset="0"/>
            </a:endParaRPr>
          </a:p>
          <a:p>
            <a:pPr>
              <a:spcBef>
                <a:spcPct val="0"/>
              </a:spcBef>
              <a:buClr>
                <a:srgbClr val="CC0000"/>
              </a:buClr>
            </a:pPr>
            <a:endParaRPr lang="en-US" altLang="en-US" sz="2400" dirty="0">
              <a:latin typeface="Arial" panose="020B0604020202020204" pitchFamily="34" charset="0"/>
            </a:endParaRPr>
          </a:p>
          <a:p>
            <a:pPr>
              <a:spcBef>
                <a:spcPct val="0"/>
              </a:spcBef>
              <a:buClr>
                <a:srgbClr val="CC0000"/>
              </a:buClr>
            </a:pPr>
            <a:endParaRPr lang="en-US" altLang="en-US" sz="2400" dirty="0">
              <a:latin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3">
            <p14:nvContentPartPr>
              <p14:cNvPr id="2" name="墨迹 1"/>
              <p14:cNvContentPartPr/>
              <p14:nvPr/>
            </p14:nvContentPartPr>
            <p14:xfrm>
              <a:off x="3525840" y="4780080"/>
              <a:ext cx="711720" cy="506880"/>
            </p14:xfrm>
          </p:contentPart>
        </mc:Choice>
        <mc:Fallback xmlns="">
          <p:pic>
            <p:nvPicPr>
              <p:cNvPr id="2" name="墨迹 1"/>
              <p:cNvPicPr/>
              <p:nvPr/>
            </p:nvPicPr>
            <p:blipFill>
              <a:blip r:embed="rId4"/>
              <a:stretch>
                <a:fillRect/>
              </a:stretch>
            </p:blipFill>
            <p:spPr>
              <a:xfrm>
                <a:off x="3516480" y="4770720"/>
                <a:ext cx="730440" cy="525600"/>
              </a:xfrm>
              <a:prstGeom prst="rect">
                <a:avLst/>
              </a:prstGeom>
            </p:spPr>
          </p:pic>
        </mc:Fallback>
      </mc:AlternateContent>
    </p:spTree>
    <p:extLst>
      <p:ext uri="{BB962C8B-B14F-4D97-AF65-F5344CB8AC3E}">
        <p14:creationId xmlns:p14="http://schemas.microsoft.com/office/powerpoint/2010/main" val="30296998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61</a:t>
            </a:fld>
            <a:endParaRPr lang="en-US" altLang="en-US"/>
          </a:p>
        </p:txBody>
      </p:sp>
      <p:sp>
        <p:nvSpPr>
          <p:cNvPr id="45059" name="Text Box 2"/>
          <p:cNvSpPr txBox="1">
            <a:spLocks noChangeArrowheads="1"/>
          </p:cNvSpPr>
          <p:nvPr/>
        </p:nvSpPr>
        <p:spPr bwMode="auto">
          <a:xfrm>
            <a:off x="441324" y="396877"/>
            <a:ext cx="803696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Cache Hits and Misses</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1" name="Text Box 4"/>
          <p:cNvSpPr txBox="1">
            <a:spLocks noChangeArrowheads="1"/>
          </p:cNvSpPr>
          <p:nvPr/>
        </p:nvSpPr>
        <p:spPr bwMode="auto">
          <a:xfrm>
            <a:off x="319512" y="1225691"/>
            <a:ext cx="815877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
                <a:srgbClr val="CC0000"/>
              </a:buClr>
            </a:pPr>
            <a:r>
              <a:rPr lang="en-US" altLang="en-US" sz="2400" dirty="0">
                <a:latin typeface="Arial" panose="020B0604020202020204" pitchFamily="34" charset="0"/>
              </a:rPr>
              <a:t> 1. 0x04 = 000 00 0100</a:t>
            </a:r>
            <a:endParaRPr lang="en-US" altLang="en-US" sz="2000" b="1" dirty="0">
              <a:latin typeface="Arial" panose="020B0604020202020204" pitchFamily="34" charset="0"/>
            </a:endParaRPr>
          </a:p>
        </p:txBody>
      </p:sp>
      <p:sp>
        <p:nvSpPr>
          <p:cNvPr id="6" name="矩形 5"/>
          <p:cNvSpPr/>
          <p:nvPr/>
        </p:nvSpPr>
        <p:spPr>
          <a:xfrm>
            <a:off x="5821680" y="3508347"/>
            <a:ext cx="2514600" cy="2585323"/>
          </a:xfrm>
          <a:prstGeom prst="rect">
            <a:avLst/>
          </a:prstGeom>
        </p:spPr>
        <p:txBody>
          <a:bodyPr wrap="square">
            <a:spAutoFit/>
          </a:bodyPr>
          <a:lstStyle/>
          <a:p>
            <a:r>
              <a:rPr lang="en-US" altLang="zh-CN" b="1" kern="0" dirty="0">
                <a:solidFill>
                  <a:srgbClr val="FF0000"/>
                </a:solidFill>
                <a:latin typeface="Courier New" panose="02070309020205020404" pitchFamily="49" charset="0"/>
                <a:cs typeface="Courier New" panose="02070309020205020404" pitchFamily="49" charset="0"/>
              </a:rPr>
              <a:t>1. 0x00000004</a:t>
            </a:r>
            <a:endParaRPr lang="zh-CN" altLang="zh-CN" sz="1600" b="1" kern="100" dirty="0">
              <a:solidFill>
                <a:srgbClr val="FF0000"/>
              </a:solidFill>
              <a:latin typeface="Courier New" panose="02070309020205020404" pitchFamily="49" charset="0"/>
              <a:cs typeface="Courier New" panose="02070309020205020404" pitchFamily="49" charset="0"/>
            </a:endParaRPr>
          </a:p>
          <a:p>
            <a:r>
              <a:rPr lang="en-US" altLang="zh-CN" b="1" kern="0" dirty="0">
                <a:latin typeface="Courier New" panose="02070309020205020404" pitchFamily="49" charset="0"/>
                <a:cs typeface="Courier New" panose="02070309020205020404" pitchFamily="49" charset="0"/>
              </a:rPr>
              <a:t>2. 0x000000D8</a:t>
            </a:r>
            <a:endParaRPr lang="zh-CN" altLang="zh-CN" sz="1600" b="1" kern="100" dirty="0">
              <a:latin typeface="Courier New" panose="02070309020205020404" pitchFamily="49" charset="0"/>
              <a:cs typeface="Courier New" panose="02070309020205020404" pitchFamily="49" charset="0"/>
            </a:endParaRPr>
          </a:p>
          <a:p>
            <a:r>
              <a:rPr lang="en-US" altLang="zh-CN" b="1" kern="0" dirty="0">
                <a:latin typeface="Courier New" panose="02070309020205020404" pitchFamily="49" charset="0"/>
                <a:cs typeface="Courier New" panose="02070309020205020404" pitchFamily="49" charset="0"/>
              </a:rPr>
              <a:t>3. 0x00000005</a:t>
            </a:r>
            <a:endParaRPr lang="zh-CN" altLang="zh-CN" sz="1600" b="1" kern="100" dirty="0">
              <a:latin typeface="Courier New" panose="02070309020205020404" pitchFamily="49" charset="0"/>
              <a:cs typeface="Courier New" panose="02070309020205020404" pitchFamily="49" charset="0"/>
            </a:endParaRPr>
          </a:p>
          <a:p>
            <a:r>
              <a:rPr lang="en-US" altLang="zh-CN" b="1" kern="0" dirty="0">
                <a:latin typeface="Courier New" panose="02070309020205020404" pitchFamily="49" charset="0"/>
                <a:cs typeface="Courier New" panose="02070309020205020404" pitchFamily="49" charset="0"/>
              </a:rPr>
              <a:t>4. 0x00000192</a:t>
            </a:r>
            <a:endParaRPr lang="zh-CN" altLang="zh-CN" sz="1600" b="1" kern="100" dirty="0">
              <a:latin typeface="Courier New" panose="02070309020205020404" pitchFamily="49" charset="0"/>
              <a:cs typeface="Courier New" panose="02070309020205020404" pitchFamily="49" charset="0"/>
            </a:endParaRPr>
          </a:p>
          <a:p>
            <a:r>
              <a:rPr lang="en-US" altLang="zh-CN" b="1" kern="0" dirty="0">
                <a:latin typeface="Courier New" panose="02070309020205020404" pitchFamily="49" charset="0"/>
                <a:cs typeface="Courier New" panose="02070309020205020404" pitchFamily="49" charset="0"/>
              </a:rPr>
              <a:t>5. 0x000000D4</a:t>
            </a:r>
            <a:endParaRPr lang="zh-CN" altLang="zh-CN" sz="1600" b="1" kern="100" dirty="0">
              <a:latin typeface="Courier New" panose="02070309020205020404" pitchFamily="49" charset="0"/>
              <a:cs typeface="Courier New" panose="02070309020205020404" pitchFamily="49" charset="0"/>
            </a:endParaRPr>
          </a:p>
          <a:p>
            <a:r>
              <a:rPr lang="en-US" altLang="zh-CN" b="1" kern="0" dirty="0">
                <a:latin typeface="Courier New" panose="02070309020205020404" pitchFamily="49" charset="0"/>
                <a:cs typeface="Courier New" panose="02070309020205020404" pitchFamily="49" charset="0"/>
              </a:rPr>
              <a:t>6. 0x000001BA</a:t>
            </a:r>
            <a:endParaRPr lang="zh-CN" altLang="zh-CN" sz="1600" b="1" kern="100" dirty="0">
              <a:latin typeface="Courier New" panose="02070309020205020404" pitchFamily="49" charset="0"/>
              <a:cs typeface="Courier New" panose="02070309020205020404" pitchFamily="49" charset="0"/>
            </a:endParaRPr>
          </a:p>
          <a:p>
            <a:r>
              <a:rPr lang="en-US" altLang="zh-CN" b="1" kern="0" dirty="0">
                <a:latin typeface="Courier New" panose="02070309020205020404" pitchFamily="49" charset="0"/>
                <a:cs typeface="Courier New" panose="02070309020205020404" pitchFamily="49" charset="0"/>
              </a:rPr>
              <a:t>7. 0x00000083</a:t>
            </a:r>
            <a:endParaRPr lang="zh-CN" altLang="zh-CN" sz="1600" b="1" kern="100" dirty="0">
              <a:latin typeface="Courier New" panose="02070309020205020404" pitchFamily="49" charset="0"/>
              <a:cs typeface="Courier New" panose="02070309020205020404" pitchFamily="49" charset="0"/>
            </a:endParaRPr>
          </a:p>
          <a:p>
            <a:r>
              <a:rPr lang="en-US" altLang="zh-CN" b="1" kern="0" dirty="0">
                <a:latin typeface="Courier New" panose="02070309020205020404" pitchFamily="49" charset="0"/>
                <a:cs typeface="Courier New" panose="02070309020205020404" pitchFamily="49" charset="0"/>
              </a:rPr>
              <a:t>8. 0x00000004</a:t>
            </a:r>
            <a:endParaRPr lang="zh-CN" altLang="zh-CN" sz="1600" b="1" kern="100" dirty="0">
              <a:latin typeface="Courier New" panose="02070309020205020404" pitchFamily="49" charset="0"/>
              <a:cs typeface="Courier New" panose="02070309020205020404" pitchFamily="49" charset="0"/>
            </a:endParaRPr>
          </a:p>
          <a:p>
            <a:r>
              <a:rPr lang="en-US" altLang="zh-CN" b="1" kern="0" dirty="0">
                <a:latin typeface="Courier New" panose="02070309020205020404" pitchFamily="49" charset="0"/>
                <a:cs typeface="Courier New" panose="02070309020205020404" pitchFamily="49" charset="0"/>
              </a:rPr>
              <a:t>9. 0x00000191</a:t>
            </a:r>
            <a:endParaRPr lang="zh-CN" altLang="zh-CN" sz="1600" b="1" kern="100" dirty="0">
              <a:latin typeface="Courier New" panose="02070309020205020404" pitchFamily="49" charset="0"/>
              <a:cs typeface="Courier New" panose="02070309020205020404" pitchFamily="49" charset="0"/>
            </a:endParaRPr>
          </a:p>
        </p:txBody>
      </p:sp>
      <p:graphicFrame>
        <p:nvGraphicFramePr>
          <p:cNvPr id="2" name="表格 1"/>
          <p:cNvGraphicFramePr>
            <a:graphicFrameLocks noGrp="1"/>
          </p:cNvGraphicFramePr>
          <p:nvPr>
            <p:extLst/>
          </p:nvPr>
        </p:nvGraphicFramePr>
        <p:xfrm>
          <a:off x="586740" y="1849120"/>
          <a:ext cx="2880360" cy="1854200"/>
        </p:xfrm>
        <a:graphic>
          <a:graphicData uri="http://schemas.openxmlformats.org/drawingml/2006/table">
            <a:tbl>
              <a:tblPr firstRow="1" bandRow="1">
                <a:tableStyleId>{5C22544A-7EE6-4342-B048-85BDC9FD1C3A}</a:tableStyleId>
              </a:tblPr>
              <a:tblGrid>
                <a:gridCol w="1440180">
                  <a:extLst>
                    <a:ext uri="{9D8B030D-6E8A-4147-A177-3AD203B41FA5}">
                      <a16:colId xmlns:a16="http://schemas.microsoft.com/office/drawing/2014/main" val="5527996"/>
                    </a:ext>
                  </a:extLst>
                </a:gridCol>
                <a:gridCol w="1440180">
                  <a:extLst>
                    <a:ext uri="{9D8B030D-6E8A-4147-A177-3AD203B41FA5}">
                      <a16:colId xmlns:a16="http://schemas.microsoft.com/office/drawing/2014/main" val="2143928641"/>
                    </a:ext>
                  </a:extLst>
                </a:gridCol>
              </a:tblGrid>
              <a:tr h="370840">
                <a:tc>
                  <a:txBody>
                    <a:bodyPr/>
                    <a:lstStyle/>
                    <a:p>
                      <a:r>
                        <a:rPr lang="en-US" altLang="zh-CN" dirty="0" smtClean="0"/>
                        <a:t>Tag</a:t>
                      </a:r>
                      <a:endParaRPr lang="zh-CN" altLang="en-US" dirty="0"/>
                    </a:p>
                  </a:txBody>
                  <a:tcPr/>
                </a:tc>
                <a:tc>
                  <a:txBody>
                    <a:bodyPr/>
                    <a:lstStyle/>
                    <a:p>
                      <a:r>
                        <a:rPr lang="en-US" altLang="zh-CN" dirty="0" smtClean="0"/>
                        <a:t>LRU</a:t>
                      </a:r>
                      <a:endParaRPr lang="zh-CN" altLang="en-US" dirty="0"/>
                    </a:p>
                  </a:txBody>
                  <a:tcPr/>
                </a:tc>
                <a:extLst>
                  <a:ext uri="{0D108BD9-81ED-4DB2-BD59-A6C34878D82A}">
                    <a16:rowId xmlns:a16="http://schemas.microsoft.com/office/drawing/2014/main" val="2940827650"/>
                  </a:ext>
                </a:extLst>
              </a:tr>
              <a:tr h="370840">
                <a:tc>
                  <a:txBody>
                    <a:bodyPr/>
                    <a:lstStyle/>
                    <a:p>
                      <a:r>
                        <a:rPr lang="en-US" altLang="zh-CN" dirty="0" smtClean="0"/>
                        <a:t>000</a:t>
                      </a:r>
                      <a:endParaRPr lang="zh-CN" altLang="en-US" dirty="0"/>
                    </a:p>
                  </a:txBody>
                  <a:tcPr/>
                </a:tc>
                <a:tc>
                  <a:txBody>
                    <a:bodyPr/>
                    <a:lstStyle/>
                    <a:p>
                      <a:r>
                        <a:rPr lang="en-US" altLang="zh-CN" dirty="0" smtClean="0"/>
                        <a:t>*</a:t>
                      </a:r>
                      <a:endParaRPr lang="zh-CN" altLang="en-US" dirty="0"/>
                    </a:p>
                  </a:txBody>
                  <a:tcPr/>
                </a:tc>
                <a:extLst>
                  <a:ext uri="{0D108BD9-81ED-4DB2-BD59-A6C34878D82A}">
                    <a16:rowId xmlns:a16="http://schemas.microsoft.com/office/drawing/2014/main" val="1983415497"/>
                  </a:ext>
                </a:extLst>
              </a:tr>
              <a:tr h="370840">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2033815978"/>
                  </a:ext>
                </a:extLst>
              </a:tr>
              <a:tr h="370840">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49743745"/>
                  </a:ext>
                </a:extLst>
              </a:tr>
              <a:tr h="370840">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2273362573"/>
                  </a:ext>
                </a:extLst>
              </a:tr>
            </a:tbl>
          </a:graphicData>
        </a:graphic>
      </p:graphicFrame>
      <p:sp>
        <p:nvSpPr>
          <p:cNvPr id="8" name="Text Box 4"/>
          <p:cNvSpPr txBox="1">
            <a:spLocks noChangeArrowheads="1"/>
          </p:cNvSpPr>
          <p:nvPr/>
        </p:nvSpPr>
        <p:spPr bwMode="auto">
          <a:xfrm>
            <a:off x="356576" y="4026905"/>
            <a:ext cx="815877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
                <a:srgbClr val="CC0000"/>
              </a:buClr>
            </a:pPr>
            <a:r>
              <a:rPr lang="en-US" altLang="en-US" sz="2400" dirty="0">
                <a:latin typeface="Arial" panose="020B0604020202020204" pitchFamily="34" charset="0"/>
              </a:rPr>
              <a:t> 1. Fully Associative Version:</a:t>
            </a:r>
            <a:endParaRPr lang="en-US" altLang="en-US" sz="2000" b="1" dirty="0">
              <a:latin typeface="Arial" panose="020B0604020202020204" pitchFamily="34" charset="0"/>
            </a:endParaRPr>
          </a:p>
        </p:txBody>
      </p:sp>
      <p:graphicFrame>
        <p:nvGraphicFramePr>
          <p:cNvPr id="9" name="表格 8"/>
          <p:cNvGraphicFramePr>
            <a:graphicFrameLocks noGrp="1"/>
          </p:cNvGraphicFramePr>
          <p:nvPr>
            <p:extLst/>
          </p:nvPr>
        </p:nvGraphicFramePr>
        <p:xfrm>
          <a:off x="586740" y="4618990"/>
          <a:ext cx="2880360" cy="1854200"/>
        </p:xfrm>
        <a:graphic>
          <a:graphicData uri="http://schemas.openxmlformats.org/drawingml/2006/table">
            <a:tbl>
              <a:tblPr firstRow="1" bandRow="1">
                <a:tableStyleId>{5C22544A-7EE6-4342-B048-85BDC9FD1C3A}</a:tableStyleId>
              </a:tblPr>
              <a:tblGrid>
                <a:gridCol w="1440180">
                  <a:extLst>
                    <a:ext uri="{9D8B030D-6E8A-4147-A177-3AD203B41FA5}">
                      <a16:colId xmlns:a16="http://schemas.microsoft.com/office/drawing/2014/main" val="5527996"/>
                    </a:ext>
                  </a:extLst>
                </a:gridCol>
                <a:gridCol w="1440180">
                  <a:extLst>
                    <a:ext uri="{9D8B030D-6E8A-4147-A177-3AD203B41FA5}">
                      <a16:colId xmlns:a16="http://schemas.microsoft.com/office/drawing/2014/main" val="2143928641"/>
                    </a:ext>
                  </a:extLst>
                </a:gridCol>
              </a:tblGrid>
              <a:tr h="370840">
                <a:tc>
                  <a:txBody>
                    <a:bodyPr/>
                    <a:lstStyle/>
                    <a:p>
                      <a:r>
                        <a:rPr lang="en-US" altLang="zh-CN" dirty="0" smtClean="0"/>
                        <a:t>Tag</a:t>
                      </a:r>
                      <a:endParaRPr lang="zh-CN" altLang="en-US" dirty="0"/>
                    </a:p>
                  </a:txBody>
                  <a:tcPr/>
                </a:tc>
                <a:tc>
                  <a:txBody>
                    <a:bodyPr/>
                    <a:lstStyle/>
                    <a:p>
                      <a:r>
                        <a:rPr lang="en-US" altLang="zh-CN" dirty="0" smtClean="0"/>
                        <a:t>LRU</a:t>
                      </a:r>
                      <a:endParaRPr lang="zh-CN" altLang="en-US" dirty="0"/>
                    </a:p>
                  </a:txBody>
                  <a:tcPr/>
                </a:tc>
                <a:extLst>
                  <a:ext uri="{0D108BD9-81ED-4DB2-BD59-A6C34878D82A}">
                    <a16:rowId xmlns:a16="http://schemas.microsoft.com/office/drawing/2014/main" val="2940827650"/>
                  </a:ext>
                </a:extLst>
              </a:tr>
              <a:tr h="370840">
                <a:tc>
                  <a:txBody>
                    <a:bodyPr/>
                    <a:lstStyle/>
                    <a:p>
                      <a:r>
                        <a:rPr lang="en-US" altLang="zh-CN" dirty="0" smtClean="0"/>
                        <a:t>00000</a:t>
                      </a:r>
                      <a:endParaRPr lang="zh-CN" altLang="en-US" dirty="0"/>
                    </a:p>
                  </a:txBody>
                  <a:tcPr/>
                </a:tc>
                <a:tc>
                  <a:txBody>
                    <a:bodyPr/>
                    <a:lstStyle/>
                    <a:p>
                      <a:r>
                        <a:rPr lang="en-US" altLang="zh-CN" dirty="0" smtClean="0"/>
                        <a:t>* 01</a:t>
                      </a:r>
                      <a:endParaRPr lang="zh-CN" altLang="en-US" dirty="0"/>
                    </a:p>
                  </a:txBody>
                  <a:tcPr/>
                </a:tc>
                <a:extLst>
                  <a:ext uri="{0D108BD9-81ED-4DB2-BD59-A6C34878D82A}">
                    <a16:rowId xmlns:a16="http://schemas.microsoft.com/office/drawing/2014/main" val="1983415497"/>
                  </a:ext>
                </a:extLst>
              </a:tr>
              <a:tr h="370840">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2033815978"/>
                  </a:ext>
                </a:extLst>
              </a:tr>
              <a:tr h="370840">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49743745"/>
                  </a:ext>
                </a:extLst>
              </a:tr>
              <a:tr h="370840">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2273362573"/>
                  </a:ext>
                </a:extLst>
              </a:tr>
            </a:tbl>
          </a:graphicData>
        </a:graphic>
      </p:graphicFrame>
      <p:sp>
        <p:nvSpPr>
          <p:cNvPr id="3" name="矩形 2"/>
          <p:cNvSpPr/>
          <p:nvPr/>
        </p:nvSpPr>
        <p:spPr>
          <a:xfrm>
            <a:off x="4273169" y="2094755"/>
            <a:ext cx="4572000" cy="707886"/>
          </a:xfrm>
          <a:prstGeom prst="rect">
            <a:avLst/>
          </a:prstGeom>
        </p:spPr>
        <p:txBody>
          <a:bodyPr>
            <a:spAutoFit/>
          </a:bodyPr>
          <a:lstStyle/>
          <a:p>
            <a:r>
              <a:rPr lang="en-US" altLang="zh-CN" sz="2000" dirty="0">
                <a:latin typeface="Arial" panose="020B0604020202020204" pitchFamily="34" charset="0"/>
                <a:cs typeface="Arial" panose="020B0604020202020204" pitchFamily="34" charset="0"/>
              </a:rPr>
              <a:t>Unique blocks accessed so far: 1</a:t>
            </a:r>
          </a:p>
          <a:p>
            <a:r>
              <a:rPr lang="en-US" altLang="zh-CN" sz="2000" dirty="0">
                <a:latin typeface="Arial" panose="020B0604020202020204" pitchFamily="34" charset="0"/>
                <a:cs typeface="Arial" panose="020B0604020202020204" pitchFamily="34" charset="0"/>
              </a:rPr>
              <a:t>Compulsory Miss</a:t>
            </a:r>
            <a:endParaRPr lang="zh-CN" altLang="en-US" sz="2000" dirty="0">
              <a:latin typeface="Arial" panose="020B0604020202020204" pitchFamily="34" charset="0"/>
              <a:cs typeface="Arial" panose="020B0604020202020204" pitchFamily="34" charset="0"/>
            </a:endParaRPr>
          </a:p>
        </p:txBody>
      </p:sp>
      <p:sp>
        <p:nvSpPr>
          <p:cNvPr id="11" name="矩形 10"/>
          <p:cNvSpPr/>
          <p:nvPr/>
        </p:nvSpPr>
        <p:spPr>
          <a:xfrm>
            <a:off x="4398899" y="1282568"/>
            <a:ext cx="4572000" cy="400110"/>
          </a:xfrm>
          <a:prstGeom prst="rect">
            <a:avLst/>
          </a:prstGeom>
        </p:spPr>
        <p:txBody>
          <a:bodyPr>
            <a:spAutoFit/>
          </a:bodyPr>
          <a:lstStyle/>
          <a:p>
            <a:r>
              <a:rPr lang="en-US" altLang="zh-CN" sz="2000" dirty="0" smtClean="0">
                <a:latin typeface="Arial" panose="020B0604020202020204" pitchFamily="34" charset="0"/>
                <a:cs typeface="Arial" panose="020B0604020202020204" pitchFamily="34" charset="0"/>
              </a:rPr>
              <a:t>Block size = 16 bytes</a:t>
            </a:r>
            <a:endParaRPr lang="en-US" altLang="zh-C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364911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62</a:t>
            </a:fld>
            <a:endParaRPr lang="en-US" altLang="en-US"/>
          </a:p>
        </p:txBody>
      </p:sp>
      <p:sp>
        <p:nvSpPr>
          <p:cNvPr id="45059" name="Text Box 2"/>
          <p:cNvSpPr txBox="1">
            <a:spLocks noChangeArrowheads="1"/>
          </p:cNvSpPr>
          <p:nvPr/>
        </p:nvSpPr>
        <p:spPr bwMode="auto">
          <a:xfrm>
            <a:off x="441324" y="396877"/>
            <a:ext cx="803696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Cache Hits and Misses</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1" name="Text Box 4"/>
          <p:cNvSpPr txBox="1">
            <a:spLocks noChangeArrowheads="1"/>
          </p:cNvSpPr>
          <p:nvPr/>
        </p:nvSpPr>
        <p:spPr bwMode="auto">
          <a:xfrm>
            <a:off x="319512" y="1225691"/>
            <a:ext cx="815877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
                <a:srgbClr val="CC0000"/>
              </a:buClr>
            </a:pPr>
            <a:r>
              <a:rPr lang="en-US" altLang="en-US" sz="2400" dirty="0">
                <a:latin typeface="Arial" panose="020B0604020202020204" pitchFamily="34" charset="0"/>
              </a:rPr>
              <a:t> </a:t>
            </a:r>
            <a:r>
              <a:rPr lang="en-US" altLang="en-US" sz="2400" dirty="0" smtClean="0">
                <a:latin typeface="Arial" panose="020B0604020202020204" pitchFamily="34" charset="0"/>
              </a:rPr>
              <a:t>2. </a:t>
            </a:r>
            <a:r>
              <a:rPr lang="en-US" altLang="en-US" sz="2400" dirty="0">
                <a:latin typeface="Arial" panose="020B0604020202020204" pitchFamily="34" charset="0"/>
              </a:rPr>
              <a:t>0xD8 = 011 01 1000</a:t>
            </a:r>
            <a:endParaRPr lang="en-US" altLang="en-US" sz="2000" b="1" dirty="0">
              <a:latin typeface="Arial" panose="020B0604020202020204" pitchFamily="34" charset="0"/>
            </a:endParaRPr>
          </a:p>
        </p:txBody>
      </p:sp>
      <p:sp>
        <p:nvSpPr>
          <p:cNvPr id="6" name="矩形 5"/>
          <p:cNvSpPr/>
          <p:nvPr/>
        </p:nvSpPr>
        <p:spPr>
          <a:xfrm>
            <a:off x="5821680" y="3508347"/>
            <a:ext cx="2514600" cy="2585323"/>
          </a:xfrm>
          <a:prstGeom prst="rect">
            <a:avLst/>
          </a:prstGeom>
        </p:spPr>
        <p:txBody>
          <a:bodyPr wrap="square">
            <a:spAutoFit/>
          </a:bodyPr>
          <a:lstStyle/>
          <a:p>
            <a:r>
              <a:rPr lang="en-US" altLang="zh-CN" b="1" kern="0" dirty="0">
                <a:latin typeface="Courier New" panose="02070309020205020404" pitchFamily="49" charset="0"/>
                <a:cs typeface="Courier New" panose="02070309020205020404" pitchFamily="49" charset="0"/>
              </a:rPr>
              <a:t>1. 0x00000004</a:t>
            </a:r>
            <a:endParaRPr lang="zh-CN" altLang="zh-CN" sz="1600" b="1" kern="100" dirty="0">
              <a:latin typeface="Courier New" panose="02070309020205020404" pitchFamily="49" charset="0"/>
              <a:cs typeface="Courier New" panose="02070309020205020404" pitchFamily="49" charset="0"/>
            </a:endParaRPr>
          </a:p>
          <a:p>
            <a:r>
              <a:rPr lang="en-US" altLang="zh-CN" b="1" kern="0" dirty="0">
                <a:solidFill>
                  <a:srgbClr val="FF0000"/>
                </a:solidFill>
                <a:latin typeface="Courier New" panose="02070309020205020404" pitchFamily="49" charset="0"/>
                <a:cs typeface="Courier New" panose="02070309020205020404" pitchFamily="49" charset="0"/>
              </a:rPr>
              <a:t>2. 0x000000D8</a:t>
            </a:r>
            <a:endParaRPr lang="zh-CN" altLang="zh-CN" sz="1600" b="1" kern="100" dirty="0">
              <a:solidFill>
                <a:srgbClr val="FF0000"/>
              </a:solidFill>
              <a:latin typeface="Courier New" panose="02070309020205020404" pitchFamily="49" charset="0"/>
              <a:cs typeface="Courier New" panose="02070309020205020404" pitchFamily="49" charset="0"/>
            </a:endParaRPr>
          </a:p>
          <a:p>
            <a:r>
              <a:rPr lang="en-US" altLang="zh-CN" b="1" kern="0" dirty="0">
                <a:latin typeface="Courier New" panose="02070309020205020404" pitchFamily="49" charset="0"/>
                <a:cs typeface="Courier New" panose="02070309020205020404" pitchFamily="49" charset="0"/>
              </a:rPr>
              <a:t>3. 0x00000005</a:t>
            </a:r>
            <a:endParaRPr lang="zh-CN" altLang="zh-CN" sz="1600" b="1" kern="100" dirty="0">
              <a:latin typeface="Courier New" panose="02070309020205020404" pitchFamily="49" charset="0"/>
              <a:cs typeface="Courier New" panose="02070309020205020404" pitchFamily="49" charset="0"/>
            </a:endParaRPr>
          </a:p>
          <a:p>
            <a:r>
              <a:rPr lang="en-US" altLang="zh-CN" b="1" kern="0" dirty="0">
                <a:latin typeface="Courier New" panose="02070309020205020404" pitchFamily="49" charset="0"/>
                <a:cs typeface="Courier New" panose="02070309020205020404" pitchFamily="49" charset="0"/>
              </a:rPr>
              <a:t>4. 0x00000192</a:t>
            </a:r>
            <a:endParaRPr lang="zh-CN" altLang="zh-CN" sz="1600" b="1" kern="100" dirty="0">
              <a:latin typeface="Courier New" panose="02070309020205020404" pitchFamily="49" charset="0"/>
              <a:cs typeface="Courier New" panose="02070309020205020404" pitchFamily="49" charset="0"/>
            </a:endParaRPr>
          </a:p>
          <a:p>
            <a:r>
              <a:rPr lang="en-US" altLang="zh-CN" b="1" kern="0" dirty="0">
                <a:latin typeface="Courier New" panose="02070309020205020404" pitchFamily="49" charset="0"/>
                <a:cs typeface="Courier New" panose="02070309020205020404" pitchFamily="49" charset="0"/>
              </a:rPr>
              <a:t>5. 0x000000D4</a:t>
            </a:r>
            <a:endParaRPr lang="zh-CN" altLang="zh-CN" sz="1600" b="1" kern="100" dirty="0">
              <a:latin typeface="Courier New" panose="02070309020205020404" pitchFamily="49" charset="0"/>
              <a:cs typeface="Courier New" panose="02070309020205020404" pitchFamily="49" charset="0"/>
            </a:endParaRPr>
          </a:p>
          <a:p>
            <a:r>
              <a:rPr lang="en-US" altLang="zh-CN" b="1" kern="0" dirty="0">
                <a:latin typeface="Courier New" panose="02070309020205020404" pitchFamily="49" charset="0"/>
                <a:cs typeface="Courier New" panose="02070309020205020404" pitchFamily="49" charset="0"/>
              </a:rPr>
              <a:t>6. 0x000001BA</a:t>
            </a:r>
            <a:endParaRPr lang="zh-CN" altLang="zh-CN" sz="1600" b="1" kern="100" dirty="0">
              <a:latin typeface="Courier New" panose="02070309020205020404" pitchFamily="49" charset="0"/>
              <a:cs typeface="Courier New" panose="02070309020205020404" pitchFamily="49" charset="0"/>
            </a:endParaRPr>
          </a:p>
          <a:p>
            <a:r>
              <a:rPr lang="en-US" altLang="zh-CN" b="1" kern="0" dirty="0">
                <a:latin typeface="Courier New" panose="02070309020205020404" pitchFamily="49" charset="0"/>
                <a:cs typeface="Courier New" panose="02070309020205020404" pitchFamily="49" charset="0"/>
              </a:rPr>
              <a:t>7. 0x00000083</a:t>
            </a:r>
            <a:endParaRPr lang="zh-CN" altLang="zh-CN" sz="1600" b="1" kern="100" dirty="0">
              <a:latin typeface="Courier New" panose="02070309020205020404" pitchFamily="49" charset="0"/>
              <a:cs typeface="Courier New" panose="02070309020205020404" pitchFamily="49" charset="0"/>
            </a:endParaRPr>
          </a:p>
          <a:p>
            <a:r>
              <a:rPr lang="en-US" altLang="zh-CN" b="1" kern="0" dirty="0">
                <a:latin typeface="Courier New" panose="02070309020205020404" pitchFamily="49" charset="0"/>
                <a:cs typeface="Courier New" panose="02070309020205020404" pitchFamily="49" charset="0"/>
              </a:rPr>
              <a:t>8. 0x00000004</a:t>
            </a:r>
            <a:endParaRPr lang="zh-CN" altLang="zh-CN" sz="1600" b="1" kern="100" dirty="0">
              <a:latin typeface="Courier New" panose="02070309020205020404" pitchFamily="49" charset="0"/>
              <a:cs typeface="Courier New" panose="02070309020205020404" pitchFamily="49" charset="0"/>
            </a:endParaRPr>
          </a:p>
          <a:p>
            <a:r>
              <a:rPr lang="en-US" altLang="zh-CN" b="1" kern="0" dirty="0">
                <a:latin typeface="Courier New" panose="02070309020205020404" pitchFamily="49" charset="0"/>
                <a:cs typeface="Courier New" panose="02070309020205020404" pitchFamily="49" charset="0"/>
              </a:rPr>
              <a:t>9. 0x00000191</a:t>
            </a:r>
            <a:endParaRPr lang="zh-CN" altLang="zh-CN" sz="1600" b="1" kern="100" dirty="0">
              <a:latin typeface="Courier New" panose="02070309020205020404" pitchFamily="49" charset="0"/>
              <a:cs typeface="Courier New" panose="02070309020205020404" pitchFamily="49"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1830022465"/>
              </p:ext>
            </p:extLst>
          </p:nvPr>
        </p:nvGraphicFramePr>
        <p:xfrm>
          <a:off x="586740" y="1849120"/>
          <a:ext cx="2880360" cy="1854200"/>
        </p:xfrm>
        <a:graphic>
          <a:graphicData uri="http://schemas.openxmlformats.org/drawingml/2006/table">
            <a:tbl>
              <a:tblPr firstRow="1" bandRow="1">
                <a:tableStyleId>{5C22544A-7EE6-4342-B048-85BDC9FD1C3A}</a:tableStyleId>
              </a:tblPr>
              <a:tblGrid>
                <a:gridCol w="1440180">
                  <a:extLst>
                    <a:ext uri="{9D8B030D-6E8A-4147-A177-3AD203B41FA5}">
                      <a16:colId xmlns:a16="http://schemas.microsoft.com/office/drawing/2014/main" val="5527996"/>
                    </a:ext>
                  </a:extLst>
                </a:gridCol>
                <a:gridCol w="1440180">
                  <a:extLst>
                    <a:ext uri="{9D8B030D-6E8A-4147-A177-3AD203B41FA5}">
                      <a16:colId xmlns:a16="http://schemas.microsoft.com/office/drawing/2014/main" val="2143928641"/>
                    </a:ext>
                  </a:extLst>
                </a:gridCol>
              </a:tblGrid>
              <a:tr h="370840">
                <a:tc>
                  <a:txBody>
                    <a:bodyPr/>
                    <a:lstStyle/>
                    <a:p>
                      <a:r>
                        <a:rPr lang="en-US" altLang="zh-CN" dirty="0" smtClean="0"/>
                        <a:t>Tag</a:t>
                      </a:r>
                      <a:endParaRPr lang="zh-CN" altLang="en-US" dirty="0"/>
                    </a:p>
                  </a:txBody>
                  <a:tcPr/>
                </a:tc>
                <a:tc>
                  <a:txBody>
                    <a:bodyPr/>
                    <a:lstStyle/>
                    <a:p>
                      <a:r>
                        <a:rPr lang="en-US" altLang="zh-CN" dirty="0" smtClean="0"/>
                        <a:t>LRU</a:t>
                      </a:r>
                      <a:endParaRPr lang="zh-CN" altLang="en-US" dirty="0"/>
                    </a:p>
                  </a:txBody>
                  <a:tcPr/>
                </a:tc>
                <a:extLst>
                  <a:ext uri="{0D108BD9-81ED-4DB2-BD59-A6C34878D82A}">
                    <a16:rowId xmlns:a16="http://schemas.microsoft.com/office/drawing/2014/main" val="2940827650"/>
                  </a:ext>
                </a:extLst>
              </a:tr>
              <a:tr h="370840">
                <a:tc>
                  <a:txBody>
                    <a:bodyPr/>
                    <a:lstStyle/>
                    <a:p>
                      <a:r>
                        <a:rPr lang="en-US" altLang="zh-CN" dirty="0" smtClean="0"/>
                        <a:t>000</a:t>
                      </a:r>
                      <a:endParaRPr lang="zh-CN" altLang="en-US" dirty="0"/>
                    </a:p>
                  </a:txBody>
                  <a:tcPr/>
                </a:tc>
                <a:tc>
                  <a:txBody>
                    <a:bodyPr/>
                    <a:lstStyle/>
                    <a:p>
                      <a:endParaRPr lang="zh-CN" altLang="en-US" dirty="0"/>
                    </a:p>
                  </a:txBody>
                  <a:tcPr/>
                </a:tc>
                <a:extLst>
                  <a:ext uri="{0D108BD9-81ED-4DB2-BD59-A6C34878D82A}">
                    <a16:rowId xmlns:a16="http://schemas.microsoft.com/office/drawing/2014/main" val="1983415497"/>
                  </a:ext>
                </a:extLst>
              </a:tr>
              <a:tr h="370840">
                <a:tc>
                  <a:txBody>
                    <a:bodyPr/>
                    <a:lstStyle/>
                    <a:p>
                      <a:r>
                        <a:rPr lang="en-US" altLang="zh-CN" dirty="0" smtClean="0"/>
                        <a:t>011</a:t>
                      </a:r>
                      <a:endParaRPr lang="zh-CN" altLang="en-US" dirty="0"/>
                    </a:p>
                  </a:txBody>
                  <a:tcPr/>
                </a:tc>
                <a:tc>
                  <a:txBody>
                    <a:bodyPr/>
                    <a:lstStyle/>
                    <a:p>
                      <a:r>
                        <a:rPr lang="en-US" altLang="zh-CN" dirty="0" smtClean="0"/>
                        <a:t>*</a:t>
                      </a:r>
                      <a:endParaRPr lang="zh-CN" altLang="en-US" dirty="0"/>
                    </a:p>
                  </a:txBody>
                  <a:tcPr/>
                </a:tc>
                <a:extLst>
                  <a:ext uri="{0D108BD9-81ED-4DB2-BD59-A6C34878D82A}">
                    <a16:rowId xmlns:a16="http://schemas.microsoft.com/office/drawing/2014/main" val="2033815978"/>
                  </a:ext>
                </a:extLst>
              </a:tr>
              <a:tr h="370840">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9743745"/>
                  </a:ext>
                </a:extLst>
              </a:tr>
              <a:tr h="370840">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273362573"/>
                  </a:ext>
                </a:extLst>
              </a:tr>
            </a:tbl>
          </a:graphicData>
        </a:graphic>
      </p:graphicFrame>
      <p:sp>
        <p:nvSpPr>
          <p:cNvPr id="8" name="Text Box 4"/>
          <p:cNvSpPr txBox="1">
            <a:spLocks noChangeArrowheads="1"/>
          </p:cNvSpPr>
          <p:nvPr/>
        </p:nvSpPr>
        <p:spPr bwMode="auto">
          <a:xfrm>
            <a:off x="356576" y="4026905"/>
            <a:ext cx="815877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
                <a:srgbClr val="CC0000"/>
              </a:buClr>
            </a:pPr>
            <a:r>
              <a:rPr lang="en-US" altLang="en-US" sz="2400" dirty="0">
                <a:latin typeface="Arial" panose="020B0604020202020204" pitchFamily="34" charset="0"/>
              </a:rPr>
              <a:t> </a:t>
            </a:r>
            <a:r>
              <a:rPr lang="en-US" altLang="en-US" sz="2400" dirty="0" smtClean="0">
                <a:latin typeface="Arial" panose="020B0604020202020204" pitchFamily="34" charset="0"/>
              </a:rPr>
              <a:t>2. </a:t>
            </a:r>
            <a:r>
              <a:rPr lang="en-US" altLang="en-US" sz="2400" dirty="0">
                <a:latin typeface="Arial" panose="020B0604020202020204" pitchFamily="34" charset="0"/>
              </a:rPr>
              <a:t>Fully Associative Version:</a:t>
            </a:r>
            <a:endParaRPr lang="en-US" altLang="en-US" sz="2000" b="1" dirty="0">
              <a:latin typeface="Arial" panose="020B0604020202020204" pitchFamily="34" charset="0"/>
            </a:endParaRPr>
          </a:p>
        </p:txBody>
      </p:sp>
      <p:graphicFrame>
        <p:nvGraphicFramePr>
          <p:cNvPr id="9" name="表格 8"/>
          <p:cNvGraphicFramePr>
            <a:graphicFrameLocks noGrp="1"/>
          </p:cNvGraphicFramePr>
          <p:nvPr>
            <p:extLst>
              <p:ext uri="{D42A27DB-BD31-4B8C-83A1-F6EECF244321}">
                <p14:modId xmlns:p14="http://schemas.microsoft.com/office/powerpoint/2010/main" val="1352546883"/>
              </p:ext>
            </p:extLst>
          </p:nvPr>
        </p:nvGraphicFramePr>
        <p:xfrm>
          <a:off x="586740" y="4618990"/>
          <a:ext cx="2880360" cy="1854200"/>
        </p:xfrm>
        <a:graphic>
          <a:graphicData uri="http://schemas.openxmlformats.org/drawingml/2006/table">
            <a:tbl>
              <a:tblPr firstRow="1" bandRow="1">
                <a:tableStyleId>{5C22544A-7EE6-4342-B048-85BDC9FD1C3A}</a:tableStyleId>
              </a:tblPr>
              <a:tblGrid>
                <a:gridCol w="1440180">
                  <a:extLst>
                    <a:ext uri="{9D8B030D-6E8A-4147-A177-3AD203B41FA5}">
                      <a16:colId xmlns:a16="http://schemas.microsoft.com/office/drawing/2014/main" val="5527996"/>
                    </a:ext>
                  </a:extLst>
                </a:gridCol>
                <a:gridCol w="1440180">
                  <a:extLst>
                    <a:ext uri="{9D8B030D-6E8A-4147-A177-3AD203B41FA5}">
                      <a16:colId xmlns:a16="http://schemas.microsoft.com/office/drawing/2014/main" val="2143928641"/>
                    </a:ext>
                  </a:extLst>
                </a:gridCol>
              </a:tblGrid>
              <a:tr h="370840">
                <a:tc>
                  <a:txBody>
                    <a:bodyPr/>
                    <a:lstStyle/>
                    <a:p>
                      <a:r>
                        <a:rPr lang="en-US" altLang="zh-CN" dirty="0" smtClean="0"/>
                        <a:t>Tag</a:t>
                      </a:r>
                      <a:endParaRPr lang="zh-CN" altLang="en-US" dirty="0"/>
                    </a:p>
                  </a:txBody>
                  <a:tcPr/>
                </a:tc>
                <a:tc>
                  <a:txBody>
                    <a:bodyPr/>
                    <a:lstStyle/>
                    <a:p>
                      <a:r>
                        <a:rPr lang="en-US" altLang="zh-CN" dirty="0" smtClean="0"/>
                        <a:t>LRU</a:t>
                      </a:r>
                      <a:endParaRPr lang="zh-CN" altLang="en-US" dirty="0"/>
                    </a:p>
                  </a:txBody>
                  <a:tcPr/>
                </a:tc>
                <a:extLst>
                  <a:ext uri="{0D108BD9-81ED-4DB2-BD59-A6C34878D82A}">
                    <a16:rowId xmlns:a16="http://schemas.microsoft.com/office/drawing/2014/main" val="2940827650"/>
                  </a:ext>
                </a:extLst>
              </a:tr>
              <a:tr h="370840">
                <a:tc>
                  <a:txBody>
                    <a:bodyPr/>
                    <a:lstStyle/>
                    <a:p>
                      <a:r>
                        <a:rPr lang="en-US" altLang="zh-CN" dirty="0" smtClean="0"/>
                        <a:t>00000</a:t>
                      </a:r>
                      <a:endParaRPr lang="zh-CN" altLang="en-US" dirty="0"/>
                    </a:p>
                  </a:txBody>
                  <a:tcPr/>
                </a:tc>
                <a:tc>
                  <a:txBody>
                    <a:bodyPr/>
                    <a:lstStyle/>
                    <a:p>
                      <a:r>
                        <a:rPr lang="en-US" altLang="zh-CN" dirty="0" smtClean="0"/>
                        <a:t> 00</a:t>
                      </a:r>
                      <a:endParaRPr lang="zh-CN" altLang="en-US" dirty="0"/>
                    </a:p>
                  </a:txBody>
                  <a:tcPr/>
                </a:tc>
                <a:extLst>
                  <a:ext uri="{0D108BD9-81ED-4DB2-BD59-A6C34878D82A}">
                    <a16:rowId xmlns:a16="http://schemas.microsoft.com/office/drawing/2014/main" val="1983415497"/>
                  </a:ext>
                </a:extLst>
              </a:tr>
              <a:tr h="370840">
                <a:tc>
                  <a:txBody>
                    <a:bodyPr/>
                    <a:lstStyle/>
                    <a:p>
                      <a:r>
                        <a:rPr lang="en-US" altLang="zh-CN" dirty="0" smtClean="0"/>
                        <a:t>01101</a:t>
                      </a:r>
                      <a:endParaRPr lang="zh-CN" altLang="en-US" dirty="0"/>
                    </a:p>
                  </a:txBody>
                  <a:tcPr/>
                </a:tc>
                <a:tc>
                  <a:txBody>
                    <a:bodyPr/>
                    <a:lstStyle/>
                    <a:p>
                      <a:pPr>
                        <a:buFont typeface="Arial" panose="020B0604020202020204" pitchFamily="34" charset="0"/>
                        <a:buNone/>
                      </a:pPr>
                      <a:r>
                        <a:rPr lang="en-US" altLang="zh-CN" dirty="0" smtClean="0"/>
                        <a:t>* 01</a:t>
                      </a:r>
                      <a:endParaRPr lang="zh-CN" altLang="en-US" dirty="0"/>
                    </a:p>
                  </a:txBody>
                  <a:tcPr/>
                </a:tc>
                <a:extLst>
                  <a:ext uri="{0D108BD9-81ED-4DB2-BD59-A6C34878D82A}">
                    <a16:rowId xmlns:a16="http://schemas.microsoft.com/office/drawing/2014/main" val="2033815978"/>
                  </a:ext>
                </a:extLst>
              </a:tr>
              <a:tr h="370840">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49743745"/>
                  </a:ext>
                </a:extLst>
              </a:tr>
              <a:tr h="370840">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2273362573"/>
                  </a:ext>
                </a:extLst>
              </a:tr>
            </a:tbl>
          </a:graphicData>
        </a:graphic>
      </p:graphicFrame>
      <p:sp>
        <p:nvSpPr>
          <p:cNvPr id="3" name="矩形 2"/>
          <p:cNvSpPr/>
          <p:nvPr/>
        </p:nvSpPr>
        <p:spPr>
          <a:xfrm>
            <a:off x="4280789" y="1745788"/>
            <a:ext cx="4572000" cy="707886"/>
          </a:xfrm>
          <a:prstGeom prst="rect">
            <a:avLst/>
          </a:prstGeom>
        </p:spPr>
        <p:txBody>
          <a:bodyPr>
            <a:spAutoFit/>
          </a:bodyPr>
          <a:lstStyle/>
          <a:p>
            <a:r>
              <a:rPr lang="en-US" altLang="zh-CN" sz="2000" dirty="0">
                <a:latin typeface="Arial" panose="020B0604020202020204" pitchFamily="34" charset="0"/>
                <a:cs typeface="Arial" panose="020B0604020202020204" pitchFamily="34" charset="0"/>
              </a:rPr>
              <a:t>Unique blocks accessed so far: 2</a:t>
            </a:r>
          </a:p>
          <a:p>
            <a:r>
              <a:rPr lang="en-US" altLang="zh-CN" sz="2000" dirty="0">
                <a:latin typeface="Arial" panose="020B0604020202020204" pitchFamily="34" charset="0"/>
                <a:cs typeface="Arial" panose="020B0604020202020204" pitchFamily="34" charset="0"/>
              </a:rPr>
              <a:t>Compulsory Miss</a:t>
            </a:r>
            <a:endParaRPr lang="zh-CN" alt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4918857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63</a:t>
            </a:fld>
            <a:endParaRPr lang="en-US" altLang="en-US"/>
          </a:p>
        </p:txBody>
      </p:sp>
      <p:sp>
        <p:nvSpPr>
          <p:cNvPr id="45059" name="Text Box 2"/>
          <p:cNvSpPr txBox="1">
            <a:spLocks noChangeArrowheads="1"/>
          </p:cNvSpPr>
          <p:nvPr/>
        </p:nvSpPr>
        <p:spPr bwMode="auto">
          <a:xfrm>
            <a:off x="441324" y="396877"/>
            <a:ext cx="803696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Cache Hits and Misses</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1" name="Text Box 4"/>
          <p:cNvSpPr txBox="1">
            <a:spLocks noChangeArrowheads="1"/>
          </p:cNvSpPr>
          <p:nvPr/>
        </p:nvSpPr>
        <p:spPr bwMode="auto">
          <a:xfrm>
            <a:off x="319512" y="1225691"/>
            <a:ext cx="815877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
                <a:srgbClr val="CC0000"/>
              </a:buClr>
            </a:pPr>
            <a:r>
              <a:rPr lang="en-US" altLang="en-US" sz="2400" dirty="0">
                <a:latin typeface="Arial" panose="020B0604020202020204" pitchFamily="34" charset="0"/>
              </a:rPr>
              <a:t> </a:t>
            </a:r>
            <a:r>
              <a:rPr lang="en-US" altLang="en-US" sz="2400" dirty="0" smtClean="0">
                <a:latin typeface="Arial" panose="020B0604020202020204" pitchFamily="34" charset="0"/>
              </a:rPr>
              <a:t>3. </a:t>
            </a:r>
            <a:r>
              <a:rPr lang="en-US" altLang="en-US" sz="2400" dirty="0">
                <a:latin typeface="Arial" panose="020B0604020202020204" pitchFamily="34" charset="0"/>
              </a:rPr>
              <a:t>0x05 = 000 00 0101</a:t>
            </a:r>
            <a:endParaRPr lang="en-US" altLang="en-US" sz="2000" b="1" dirty="0">
              <a:latin typeface="Arial" panose="020B0604020202020204" pitchFamily="34" charset="0"/>
            </a:endParaRPr>
          </a:p>
        </p:txBody>
      </p:sp>
      <p:sp>
        <p:nvSpPr>
          <p:cNvPr id="6" name="矩形 5"/>
          <p:cNvSpPr/>
          <p:nvPr/>
        </p:nvSpPr>
        <p:spPr>
          <a:xfrm>
            <a:off x="5821680" y="3508347"/>
            <a:ext cx="2514600" cy="2585323"/>
          </a:xfrm>
          <a:prstGeom prst="rect">
            <a:avLst/>
          </a:prstGeom>
        </p:spPr>
        <p:txBody>
          <a:bodyPr wrap="square">
            <a:spAutoFit/>
          </a:bodyPr>
          <a:lstStyle/>
          <a:p>
            <a:r>
              <a:rPr lang="en-US" altLang="zh-CN" b="1" kern="0" dirty="0">
                <a:latin typeface="Courier New" panose="02070309020205020404" pitchFamily="49" charset="0"/>
                <a:cs typeface="Courier New" panose="02070309020205020404" pitchFamily="49" charset="0"/>
              </a:rPr>
              <a:t>1. 0x00000004</a:t>
            </a:r>
            <a:endParaRPr lang="zh-CN" altLang="zh-CN" sz="1600" b="1" kern="100" dirty="0">
              <a:latin typeface="Courier New" panose="02070309020205020404" pitchFamily="49" charset="0"/>
              <a:cs typeface="Courier New" panose="02070309020205020404" pitchFamily="49" charset="0"/>
            </a:endParaRPr>
          </a:p>
          <a:p>
            <a:r>
              <a:rPr lang="en-US" altLang="zh-CN" b="1" kern="0" dirty="0">
                <a:latin typeface="Courier New" panose="02070309020205020404" pitchFamily="49" charset="0"/>
                <a:cs typeface="Courier New" panose="02070309020205020404" pitchFamily="49" charset="0"/>
              </a:rPr>
              <a:t>2. 0x000000D8</a:t>
            </a:r>
            <a:endParaRPr lang="zh-CN" altLang="zh-CN" sz="1600" b="1" kern="100" dirty="0">
              <a:latin typeface="Courier New" panose="02070309020205020404" pitchFamily="49" charset="0"/>
              <a:cs typeface="Courier New" panose="02070309020205020404" pitchFamily="49" charset="0"/>
            </a:endParaRPr>
          </a:p>
          <a:p>
            <a:r>
              <a:rPr lang="en-US" altLang="zh-CN" b="1" kern="0" dirty="0">
                <a:solidFill>
                  <a:srgbClr val="FF0000"/>
                </a:solidFill>
                <a:latin typeface="Courier New" panose="02070309020205020404" pitchFamily="49" charset="0"/>
                <a:cs typeface="Courier New" panose="02070309020205020404" pitchFamily="49" charset="0"/>
              </a:rPr>
              <a:t>3. 0x00000005</a:t>
            </a:r>
            <a:endParaRPr lang="zh-CN" altLang="zh-CN" sz="1600" b="1" kern="100" dirty="0">
              <a:solidFill>
                <a:srgbClr val="FF0000"/>
              </a:solidFill>
              <a:latin typeface="Courier New" panose="02070309020205020404" pitchFamily="49" charset="0"/>
              <a:cs typeface="Courier New" panose="02070309020205020404" pitchFamily="49" charset="0"/>
            </a:endParaRPr>
          </a:p>
          <a:p>
            <a:r>
              <a:rPr lang="en-US" altLang="zh-CN" b="1" kern="0" dirty="0">
                <a:latin typeface="Courier New" panose="02070309020205020404" pitchFamily="49" charset="0"/>
                <a:cs typeface="Courier New" panose="02070309020205020404" pitchFamily="49" charset="0"/>
              </a:rPr>
              <a:t>4. 0x00000192</a:t>
            </a:r>
            <a:endParaRPr lang="zh-CN" altLang="zh-CN" sz="1600" b="1" kern="100" dirty="0">
              <a:latin typeface="Courier New" panose="02070309020205020404" pitchFamily="49" charset="0"/>
              <a:cs typeface="Courier New" panose="02070309020205020404" pitchFamily="49" charset="0"/>
            </a:endParaRPr>
          </a:p>
          <a:p>
            <a:r>
              <a:rPr lang="en-US" altLang="zh-CN" b="1" kern="0" dirty="0">
                <a:latin typeface="Courier New" panose="02070309020205020404" pitchFamily="49" charset="0"/>
                <a:cs typeface="Courier New" panose="02070309020205020404" pitchFamily="49" charset="0"/>
              </a:rPr>
              <a:t>5. 0x000000D4</a:t>
            </a:r>
            <a:endParaRPr lang="zh-CN" altLang="zh-CN" sz="1600" b="1" kern="100" dirty="0">
              <a:latin typeface="Courier New" panose="02070309020205020404" pitchFamily="49" charset="0"/>
              <a:cs typeface="Courier New" panose="02070309020205020404" pitchFamily="49" charset="0"/>
            </a:endParaRPr>
          </a:p>
          <a:p>
            <a:r>
              <a:rPr lang="en-US" altLang="zh-CN" b="1" kern="0" dirty="0">
                <a:latin typeface="Courier New" panose="02070309020205020404" pitchFamily="49" charset="0"/>
                <a:cs typeface="Courier New" panose="02070309020205020404" pitchFamily="49" charset="0"/>
              </a:rPr>
              <a:t>6. 0x000001BA</a:t>
            </a:r>
            <a:endParaRPr lang="zh-CN" altLang="zh-CN" sz="1600" b="1" kern="100" dirty="0">
              <a:latin typeface="Courier New" panose="02070309020205020404" pitchFamily="49" charset="0"/>
              <a:cs typeface="Courier New" panose="02070309020205020404" pitchFamily="49" charset="0"/>
            </a:endParaRPr>
          </a:p>
          <a:p>
            <a:r>
              <a:rPr lang="en-US" altLang="zh-CN" b="1" kern="0" dirty="0">
                <a:latin typeface="Courier New" panose="02070309020205020404" pitchFamily="49" charset="0"/>
                <a:cs typeface="Courier New" panose="02070309020205020404" pitchFamily="49" charset="0"/>
              </a:rPr>
              <a:t>7. 0x00000083</a:t>
            </a:r>
            <a:endParaRPr lang="zh-CN" altLang="zh-CN" sz="1600" b="1" kern="100" dirty="0">
              <a:latin typeface="Courier New" panose="02070309020205020404" pitchFamily="49" charset="0"/>
              <a:cs typeface="Courier New" panose="02070309020205020404" pitchFamily="49" charset="0"/>
            </a:endParaRPr>
          </a:p>
          <a:p>
            <a:r>
              <a:rPr lang="en-US" altLang="zh-CN" b="1" kern="0" dirty="0">
                <a:latin typeface="Courier New" panose="02070309020205020404" pitchFamily="49" charset="0"/>
                <a:cs typeface="Courier New" panose="02070309020205020404" pitchFamily="49" charset="0"/>
              </a:rPr>
              <a:t>8. 0x00000004</a:t>
            </a:r>
            <a:endParaRPr lang="zh-CN" altLang="zh-CN" sz="1600" b="1" kern="100" dirty="0">
              <a:latin typeface="Courier New" panose="02070309020205020404" pitchFamily="49" charset="0"/>
              <a:cs typeface="Courier New" panose="02070309020205020404" pitchFamily="49" charset="0"/>
            </a:endParaRPr>
          </a:p>
          <a:p>
            <a:r>
              <a:rPr lang="en-US" altLang="zh-CN" b="1" kern="0" dirty="0">
                <a:latin typeface="Courier New" panose="02070309020205020404" pitchFamily="49" charset="0"/>
                <a:cs typeface="Courier New" panose="02070309020205020404" pitchFamily="49" charset="0"/>
              </a:rPr>
              <a:t>9. 0x00000191</a:t>
            </a:r>
            <a:endParaRPr lang="zh-CN" altLang="zh-CN" sz="1600" b="1" kern="100" dirty="0">
              <a:latin typeface="Courier New" panose="02070309020205020404" pitchFamily="49" charset="0"/>
              <a:cs typeface="Courier New" panose="02070309020205020404" pitchFamily="49"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2492672732"/>
              </p:ext>
            </p:extLst>
          </p:nvPr>
        </p:nvGraphicFramePr>
        <p:xfrm>
          <a:off x="586740" y="1849120"/>
          <a:ext cx="2880360" cy="1854200"/>
        </p:xfrm>
        <a:graphic>
          <a:graphicData uri="http://schemas.openxmlformats.org/drawingml/2006/table">
            <a:tbl>
              <a:tblPr firstRow="1" bandRow="1">
                <a:tableStyleId>{5C22544A-7EE6-4342-B048-85BDC9FD1C3A}</a:tableStyleId>
              </a:tblPr>
              <a:tblGrid>
                <a:gridCol w="1440180">
                  <a:extLst>
                    <a:ext uri="{9D8B030D-6E8A-4147-A177-3AD203B41FA5}">
                      <a16:colId xmlns:a16="http://schemas.microsoft.com/office/drawing/2014/main" val="5527996"/>
                    </a:ext>
                  </a:extLst>
                </a:gridCol>
                <a:gridCol w="1440180">
                  <a:extLst>
                    <a:ext uri="{9D8B030D-6E8A-4147-A177-3AD203B41FA5}">
                      <a16:colId xmlns:a16="http://schemas.microsoft.com/office/drawing/2014/main" val="2143928641"/>
                    </a:ext>
                  </a:extLst>
                </a:gridCol>
              </a:tblGrid>
              <a:tr h="370840">
                <a:tc>
                  <a:txBody>
                    <a:bodyPr/>
                    <a:lstStyle/>
                    <a:p>
                      <a:r>
                        <a:rPr lang="en-US" altLang="zh-CN" dirty="0" smtClean="0"/>
                        <a:t>Tag</a:t>
                      </a:r>
                      <a:endParaRPr lang="zh-CN" altLang="en-US" dirty="0"/>
                    </a:p>
                  </a:txBody>
                  <a:tcPr/>
                </a:tc>
                <a:tc>
                  <a:txBody>
                    <a:bodyPr/>
                    <a:lstStyle/>
                    <a:p>
                      <a:r>
                        <a:rPr lang="en-US" altLang="zh-CN" dirty="0" smtClean="0"/>
                        <a:t>LRU</a:t>
                      </a:r>
                      <a:endParaRPr lang="zh-CN" altLang="en-US" dirty="0"/>
                    </a:p>
                  </a:txBody>
                  <a:tcPr/>
                </a:tc>
                <a:extLst>
                  <a:ext uri="{0D108BD9-81ED-4DB2-BD59-A6C34878D82A}">
                    <a16:rowId xmlns:a16="http://schemas.microsoft.com/office/drawing/2014/main" val="2940827650"/>
                  </a:ext>
                </a:extLst>
              </a:tr>
              <a:tr h="370840">
                <a:tc>
                  <a:txBody>
                    <a:bodyPr/>
                    <a:lstStyle/>
                    <a:p>
                      <a:r>
                        <a:rPr lang="en-US" altLang="zh-CN" dirty="0" smtClean="0"/>
                        <a:t>000</a:t>
                      </a:r>
                      <a:endParaRPr lang="zh-CN" altLang="en-US" dirty="0"/>
                    </a:p>
                  </a:txBody>
                  <a:tcPr/>
                </a:tc>
                <a:tc>
                  <a:txBody>
                    <a:bodyPr/>
                    <a:lstStyle/>
                    <a:p>
                      <a:r>
                        <a:rPr lang="en-US" altLang="zh-CN" dirty="0" smtClean="0"/>
                        <a:t>*</a:t>
                      </a:r>
                      <a:endParaRPr lang="zh-CN" altLang="en-US" dirty="0"/>
                    </a:p>
                  </a:txBody>
                  <a:tcPr/>
                </a:tc>
                <a:extLst>
                  <a:ext uri="{0D108BD9-81ED-4DB2-BD59-A6C34878D82A}">
                    <a16:rowId xmlns:a16="http://schemas.microsoft.com/office/drawing/2014/main" val="1983415497"/>
                  </a:ext>
                </a:extLst>
              </a:tr>
              <a:tr h="370840">
                <a:tc>
                  <a:txBody>
                    <a:bodyPr/>
                    <a:lstStyle/>
                    <a:p>
                      <a:r>
                        <a:rPr lang="en-US" altLang="zh-CN" dirty="0" smtClean="0"/>
                        <a:t>011</a:t>
                      </a:r>
                      <a:endParaRPr lang="zh-CN" altLang="en-US" dirty="0"/>
                    </a:p>
                  </a:txBody>
                  <a:tcPr/>
                </a:tc>
                <a:tc>
                  <a:txBody>
                    <a:bodyPr/>
                    <a:lstStyle/>
                    <a:p>
                      <a:endParaRPr lang="zh-CN" altLang="en-US" dirty="0"/>
                    </a:p>
                  </a:txBody>
                  <a:tcPr/>
                </a:tc>
                <a:extLst>
                  <a:ext uri="{0D108BD9-81ED-4DB2-BD59-A6C34878D82A}">
                    <a16:rowId xmlns:a16="http://schemas.microsoft.com/office/drawing/2014/main" val="2033815978"/>
                  </a:ext>
                </a:extLst>
              </a:tr>
              <a:tr h="370840">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49743745"/>
                  </a:ext>
                </a:extLst>
              </a:tr>
              <a:tr h="370840">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2273362573"/>
                  </a:ext>
                </a:extLst>
              </a:tr>
            </a:tbl>
          </a:graphicData>
        </a:graphic>
      </p:graphicFrame>
      <p:sp>
        <p:nvSpPr>
          <p:cNvPr id="8" name="Text Box 4"/>
          <p:cNvSpPr txBox="1">
            <a:spLocks noChangeArrowheads="1"/>
          </p:cNvSpPr>
          <p:nvPr/>
        </p:nvSpPr>
        <p:spPr bwMode="auto">
          <a:xfrm>
            <a:off x="356576" y="4026905"/>
            <a:ext cx="452946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
                <a:srgbClr val="CC0000"/>
              </a:buClr>
            </a:pPr>
            <a:r>
              <a:rPr lang="en-US" altLang="en-US" sz="2400" dirty="0">
                <a:latin typeface="Arial" panose="020B0604020202020204" pitchFamily="34" charset="0"/>
              </a:rPr>
              <a:t> </a:t>
            </a:r>
            <a:r>
              <a:rPr lang="en-US" altLang="en-US" sz="2400" dirty="0" smtClean="0">
                <a:latin typeface="Arial" panose="020B0604020202020204" pitchFamily="34" charset="0"/>
              </a:rPr>
              <a:t>3. </a:t>
            </a:r>
            <a:r>
              <a:rPr lang="en-US" altLang="en-US" sz="2400" dirty="0">
                <a:latin typeface="Arial" panose="020B0604020202020204" pitchFamily="34" charset="0"/>
              </a:rPr>
              <a:t>Fully Associative Version:</a:t>
            </a:r>
            <a:endParaRPr lang="en-US" altLang="en-US" sz="2000" b="1" dirty="0">
              <a:latin typeface="Arial" panose="020B0604020202020204" pitchFamily="34" charset="0"/>
            </a:endParaRPr>
          </a:p>
        </p:txBody>
      </p:sp>
      <p:graphicFrame>
        <p:nvGraphicFramePr>
          <p:cNvPr id="9" name="表格 8"/>
          <p:cNvGraphicFramePr>
            <a:graphicFrameLocks noGrp="1"/>
          </p:cNvGraphicFramePr>
          <p:nvPr>
            <p:extLst>
              <p:ext uri="{D42A27DB-BD31-4B8C-83A1-F6EECF244321}">
                <p14:modId xmlns:p14="http://schemas.microsoft.com/office/powerpoint/2010/main" val="305038905"/>
              </p:ext>
            </p:extLst>
          </p:nvPr>
        </p:nvGraphicFramePr>
        <p:xfrm>
          <a:off x="586740" y="4618990"/>
          <a:ext cx="2880360" cy="1854200"/>
        </p:xfrm>
        <a:graphic>
          <a:graphicData uri="http://schemas.openxmlformats.org/drawingml/2006/table">
            <a:tbl>
              <a:tblPr firstRow="1" bandRow="1">
                <a:tableStyleId>{5C22544A-7EE6-4342-B048-85BDC9FD1C3A}</a:tableStyleId>
              </a:tblPr>
              <a:tblGrid>
                <a:gridCol w="1440180">
                  <a:extLst>
                    <a:ext uri="{9D8B030D-6E8A-4147-A177-3AD203B41FA5}">
                      <a16:colId xmlns:a16="http://schemas.microsoft.com/office/drawing/2014/main" val="5527996"/>
                    </a:ext>
                  </a:extLst>
                </a:gridCol>
                <a:gridCol w="1440180">
                  <a:extLst>
                    <a:ext uri="{9D8B030D-6E8A-4147-A177-3AD203B41FA5}">
                      <a16:colId xmlns:a16="http://schemas.microsoft.com/office/drawing/2014/main" val="2143928641"/>
                    </a:ext>
                  </a:extLst>
                </a:gridCol>
              </a:tblGrid>
              <a:tr h="370840">
                <a:tc>
                  <a:txBody>
                    <a:bodyPr/>
                    <a:lstStyle/>
                    <a:p>
                      <a:r>
                        <a:rPr lang="en-US" altLang="zh-CN" dirty="0" smtClean="0"/>
                        <a:t>Tag</a:t>
                      </a:r>
                      <a:endParaRPr lang="zh-CN" altLang="en-US" dirty="0"/>
                    </a:p>
                  </a:txBody>
                  <a:tcPr/>
                </a:tc>
                <a:tc>
                  <a:txBody>
                    <a:bodyPr/>
                    <a:lstStyle/>
                    <a:p>
                      <a:r>
                        <a:rPr lang="en-US" altLang="zh-CN" dirty="0" smtClean="0"/>
                        <a:t>LRU</a:t>
                      </a:r>
                      <a:endParaRPr lang="zh-CN" altLang="en-US" dirty="0"/>
                    </a:p>
                  </a:txBody>
                  <a:tcPr/>
                </a:tc>
                <a:extLst>
                  <a:ext uri="{0D108BD9-81ED-4DB2-BD59-A6C34878D82A}">
                    <a16:rowId xmlns:a16="http://schemas.microsoft.com/office/drawing/2014/main" val="2940827650"/>
                  </a:ext>
                </a:extLst>
              </a:tr>
              <a:tr h="370840">
                <a:tc>
                  <a:txBody>
                    <a:bodyPr/>
                    <a:lstStyle/>
                    <a:p>
                      <a:r>
                        <a:rPr lang="en-US" altLang="zh-CN" dirty="0" smtClean="0"/>
                        <a:t>00000</a:t>
                      </a:r>
                      <a:endParaRPr lang="zh-CN" altLang="en-US" dirty="0"/>
                    </a:p>
                  </a:txBody>
                  <a:tcPr/>
                </a:tc>
                <a:tc>
                  <a:txBody>
                    <a:bodyPr/>
                    <a:lstStyle/>
                    <a:p>
                      <a:r>
                        <a:rPr lang="en-US" altLang="zh-CN" dirty="0" smtClean="0"/>
                        <a:t> </a:t>
                      </a:r>
                      <a:r>
                        <a:rPr lang="zh-CN" altLang="en-US" dirty="0" smtClean="0"/>
                        <a:t>*</a:t>
                      </a:r>
                      <a:r>
                        <a:rPr lang="en-US" altLang="zh-CN" dirty="0" smtClean="0"/>
                        <a:t>01</a:t>
                      </a:r>
                      <a:endParaRPr lang="zh-CN" altLang="en-US" dirty="0"/>
                    </a:p>
                  </a:txBody>
                  <a:tcPr/>
                </a:tc>
                <a:extLst>
                  <a:ext uri="{0D108BD9-81ED-4DB2-BD59-A6C34878D82A}">
                    <a16:rowId xmlns:a16="http://schemas.microsoft.com/office/drawing/2014/main" val="1983415497"/>
                  </a:ext>
                </a:extLst>
              </a:tr>
              <a:tr h="370840">
                <a:tc>
                  <a:txBody>
                    <a:bodyPr/>
                    <a:lstStyle/>
                    <a:p>
                      <a:r>
                        <a:rPr lang="en-US" altLang="zh-CN" dirty="0" smtClean="0"/>
                        <a:t>01101</a:t>
                      </a:r>
                      <a:endParaRPr lang="zh-CN" altLang="en-US" dirty="0"/>
                    </a:p>
                  </a:txBody>
                  <a:tcPr/>
                </a:tc>
                <a:tc>
                  <a:txBody>
                    <a:bodyPr/>
                    <a:lstStyle/>
                    <a:p>
                      <a:r>
                        <a:rPr lang="en-US" altLang="zh-CN" dirty="0" smtClean="0"/>
                        <a:t>  00</a:t>
                      </a:r>
                      <a:endParaRPr lang="zh-CN" altLang="en-US" dirty="0"/>
                    </a:p>
                  </a:txBody>
                  <a:tcPr/>
                </a:tc>
                <a:extLst>
                  <a:ext uri="{0D108BD9-81ED-4DB2-BD59-A6C34878D82A}">
                    <a16:rowId xmlns:a16="http://schemas.microsoft.com/office/drawing/2014/main" val="2033815978"/>
                  </a:ext>
                </a:extLst>
              </a:tr>
              <a:tr h="370840">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49743745"/>
                  </a:ext>
                </a:extLst>
              </a:tr>
              <a:tr h="370840">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2273362573"/>
                  </a:ext>
                </a:extLst>
              </a:tr>
            </a:tbl>
          </a:graphicData>
        </a:graphic>
      </p:graphicFrame>
      <p:sp>
        <p:nvSpPr>
          <p:cNvPr id="3" name="矩形 2"/>
          <p:cNvSpPr/>
          <p:nvPr/>
        </p:nvSpPr>
        <p:spPr>
          <a:xfrm>
            <a:off x="4280789" y="1745788"/>
            <a:ext cx="4572000" cy="1631216"/>
          </a:xfrm>
          <a:prstGeom prst="rect">
            <a:avLst/>
          </a:prstGeom>
        </p:spPr>
        <p:txBody>
          <a:bodyPr>
            <a:spAutoFit/>
          </a:bodyPr>
          <a:lstStyle/>
          <a:p>
            <a:r>
              <a:rPr lang="en-US" altLang="zh-CN" sz="2000" dirty="0">
                <a:latin typeface="Arial" panose="020B0604020202020204" pitchFamily="34" charset="0"/>
                <a:cs typeface="Arial" panose="020B0604020202020204" pitchFamily="34" charset="0"/>
              </a:rPr>
              <a:t>Unique blocks accessed so far: 1</a:t>
            </a:r>
          </a:p>
          <a:p>
            <a:r>
              <a:rPr lang="en-US" altLang="zh-CN" sz="2000" dirty="0">
                <a:latin typeface="Arial" panose="020B0604020202020204" pitchFamily="34" charset="0"/>
                <a:cs typeface="Arial" panose="020B0604020202020204" pitchFamily="34" charset="0"/>
              </a:rPr>
              <a:t>Hit (the tag matches, the block is in the cache, we just want a different byte inside the block when compared to the first access)</a:t>
            </a:r>
            <a:endParaRPr lang="zh-CN" alt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898097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64</a:t>
            </a:fld>
            <a:endParaRPr lang="en-US" altLang="en-US"/>
          </a:p>
        </p:txBody>
      </p:sp>
      <p:sp>
        <p:nvSpPr>
          <p:cNvPr id="45059" name="Text Box 2"/>
          <p:cNvSpPr txBox="1">
            <a:spLocks noChangeArrowheads="1"/>
          </p:cNvSpPr>
          <p:nvPr/>
        </p:nvSpPr>
        <p:spPr bwMode="auto">
          <a:xfrm>
            <a:off x="441324" y="396877"/>
            <a:ext cx="803696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Cache Hits and Misses</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1" name="Text Box 4"/>
          <p:cNvSpPr txBox="1">
            <a:spLocks noChangeArrowheads="1"/>
          </p:cNvSpPr>
          <p:nvPr/>
        </p:nvSpPr>
        <p:spPr bwMode="auto">
          <a:xfrm>
            <a:off x="319512" y="1225691"/>
            <a:ext cx="815877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
                <a:srgbClr val="CC0000"/>
              </a:buClr>
            </a:pPr>
            <a:r>
              <a:rPr lang="en-US" altLang="en-US" sz="2400" dirty="0">
                <a:latin typeface="Arial" panose="020B0604020202020204" pitchFamily="34" charset="0"/>
              </a:rPr>
              <a:t> 4. </a:t>
            </a:r>
            <a:r>
              <a:rPr lang="en-US" altLang="en-US" sz="2400" dirty="0" smtClean="0">
                <a:latin typeface="Arial" panose="020B0604020202020204" pitchFamily="34" charset="0"/>
              </a:rPr>
              <a:t>0x192 </a:t>
            </a:r>
            <a:r>
              <a:rPr lang="en-US" altLang="en-US" sz="2400" dirty="0">
                <a:latin typeface="Arial" panose="020B0604020202020204" pitchFamily="34" charset="0"/>
              </a:rPr>
              <a:t>= 110 01 00</a:t>
            </a:r>
            <a:r>
              <a:rPr lang="en-US" altLang="zh-CN" sz="2400" dirty="0">
                <a:latin typeface="Arial" panose="020B0604020202020204" pitchFamily="34" charset="0"/>
              </a:rPr>
              <a:t>10</a:t>
            </a:r>
            <a:endParaRPr lang="en-US" altLang="en-US" sz="2000" b="1" dirty="0">
              <a:latin typeface="Arial" panose="020B0604020202020204" pitchFamily="34" charset="0"/>
            </a:endParaRPr>
          </a:p>
        </p:txBody>
      </p:sp>
      <p:sp>
        <p:nvSpPr>
          <p:cNvPr id="6" name="矩形 5"/>
          <p:cNvSpPr/>
          <p:nvPr/>
        </p:nvSpPr>
        <p:spPr>
          <a:xfrm>
            <a:off x="5806440" y="3980787"/>
            <a:ext cx="2514600" cy="2585323"/>
          </a:xfrm>
          <a:prstGeom prst="rect">
            <a:avLst/>
          </a:prstGeom>
        </p:spPr>
        <p:txBody>
          <a:bodyPr wrap="square">
            <a:spAutoFit/>
          </a:bodyPr>
          <a:lstStyle/>
          <a:p>
            <a:r>
              <a:rPr lang="en-US" altLang="zh-CN" b="1" kern="0" dirty="0">
                <a:latin typeface="Courier New" panose="02070309020205020404" pitchFamily="49" charset="0"/>
                <a:cs typeface="Courier New" panose="02070309020205020404" pitchFamily="49" charset="0"/>
              </a:rPr>
              <a:t>1. 0x00000004</a:t>
            </a:r>
            <a:endParaRPr lang="zh-CN" altLang="zh-CN" sz="1600" b="1" kern="100" dirty="0">
              <a:latin typeface="Courier New" panose="02070309020205020404" pitchFamily="49" charset="0"/>
              <a:cs typeface="Courier New" panose="02070309020205020404" pitchFamily="49" charset="0"/>
            </a:endParaRPr>
          </a:p>
          <a:p>
            <a:r>
              <a:rPr lang="en-US" altLang="zh-CN" b="1" kern="0" dirty="0">
                <a:latin typeface="Courier New" panose="02070309020205020404" pitchFamily="49" charset="0"/>
                <a:cs typeface="Courier New" panose="02070309020205020404" pitchFamily="49" charset="0"/>
              </a:rPr>
              <a:t>2. 0x000000D8</a:t>
            </a:r>
            <a:endParaRPr lang="zh-CN" altLang="zh-CN" sz="1600" b="1" kern="100" dirty="0">
              <a:latin typeface="Courier New" panose="02070309020205020404" pitchFamily="49" charset="0"/>
              <a:cs typeface="Courier New" panose="02070309020205020404" pitchFamily="49" charset="0"/>
            </a:endParaRPr>
          </a:p>
          <a:p>
            <a:r>
              <a:rPr lang="en-US" altLang="zh-CN" b="1" kern="0" dirty="0">
                <a:latin typeface="Courier New" panose="02070309020205020404" pitchFamily="49" charset="0"/>
                <a:cs typeface="Courier New" panose="02070309020205020404" pitchFamily="49" charset="0"/>
              </a:rPr>
              <a:t>3. 0x00000005</a:t>
            </a:r>
            <a:endParaRPr lang="zh-CN" altLang="zh-CN" sz="1600" b="1" kern="100" dirty="0">
              <a:latin typeface="Courier New" panose="02070309020205020404" pitchFamily="49" charset="0"/>
              <a:cs typeface="Courier New" panose="02070309020205020404" pitchFamily="49" charset="0"/>
            </a:endParaRPr>
          </a:p>
          <a:p>
            <a:r>
              <a:rPr lang="en-US" altLang="zh-CN" b="1" kern="0" dirty="0">
                <a:solidFill>
                  <a:srgbClr val="FF0000"/>
                </a:solidFill>
                <a:latin typeface="Courier New" panose="02070309020205020404" pitchFamily="49" charset="0"/>
                <a:cs typeface="Courier New" panose="02070309020205020404" pitchFamily="49" charset="0"/>
              </a:rPr>
              <a:t>4. 0x00000192</a:t>
            </a:r>
            <a:endParaRPr lang="zh-CN" altLang="zh-CN" sz="1600" b="1" kern="100" dirty="0">
              <a:solidFill>
                <a:srgbClr val="FF0000"/>
              </a:solidFill>
              <a:latin typeface="Courier New" panose="02070309020205020404" pitchFamily="49" charset="0"/>
              <a:cs typeface="Courier New" panose="02070309020205020404" pitchFamily="49" charset="0"/>
            </a:endParaRPr>
          </a:p>
          <a:p>
            <a:r>
              <a:rPr lang="en-US" altLang="zh-CN" b="1" kern="0" dirty="0">
                <a:latin typeface="Courier New" panose="02070309020205020404" pitchFamily="49" charset="0"/>
                <a:cs typeface="Courier New" panose="02070309020205020404" pitchFamily="49" charset="0"/>
              </a:rPr>
              <a:t>5. 0x000000D4</a:t>
            </a:r>
            <a:endParaRPr lang="zh-CN" altLang="zh-CN" sz="1600" b="1" kern="100" dirty="0">
              <a:latin typeface="Courier New" panose="02070309020205020404" pitchFamily="49" charset="0"/>
              <a:cs typeface="Courier New" panose="02070309020205020404" pitchFamily="49" charset="0"/>
            </a:endParaRPr>
          </a:p>
          <a:p>
            <a:r>
              <a:rPr lang="en-US" altLang="zh-CN" b="1" kern="0" dirty="0">
                <a:latin typeface="Courier New" panose="02070309020205020404" pitchFamily="49" charset="0"/>
                <a:cs typeface="Courier New" panose="02070309020205020404" pitchFamily="49" charset="0"/>
              </a:rPr>
              <a:t>6. 0x000001BA</a:t>
            </a:r>
            <a:endParaRPr lang="zh-CN" altLang="zh-CN" sz="1600" b="1" kern="100" dirty="0">
              <a:latin typeface="Courier New" panose="02070309020205020404" pitchFamily="49" charset="0"/>
              <a:cs typeface="Courier New" panose="02070309020205020404" pitchFamily="49" charset="0"/>
            </a:endParaRPr>
          </a:p>
          <a:p>
            <a:r>
              <a:rPr lang="en-US" altLang="zh-CN" b="1" kern="0" dirty="0">
                <a:latin typeface="Courier New" panose="02070309020205020404" pitchFamily="49" charset="0"/>
                <a:cs typeface="Courier New" panose="02070309020205020404" pitchFamily="49" charset="0"/>
              </a:rPr>
              <a:t>7. 0x00000083</a:t>
            </a:r>
            <a:endParaRPr lang="zh-CN" altLang="zh-CN" sz="1600" b="1" kern="100" dirty="0">
              <a:latin typeface="Courier New" panose="02070309020205020404" pitchFamily="49" charset="0"/>
              <a:cs typeface="Courier New" panose="02070309020205020404" pitchFamily="49" charset="0"/>
            </a:endParaRPr>
          </a:p>
          <a:p>
            <a:r>
              <a:rPr lang="en-US" altLang="zh-CN" b="1" kern="0" dirty="0">
                <a:latin typeface="Courier New" panose="02070309020205020404" pitchFamily="49" charset="0"/>
                <a:cs typeface="Courier New" panose="02070309020205020404" pitchFamily="49" charset="0"/>
              </a:rPr>
              <a:t>8. 0x00000004</a:t>
            </a:r>
            <a:endParaRPr lang="zh-CN" altLang="zh-CN" sz="1600" b="1" kern="100" dirty="0">
              <a:latin typeface="Courier New" panose="02070309020205020404" pitchFamily="49" charset="0"/>
              <a:cs typeface="Courier New" panose="02070309020205020404" pitchFamily="49" charset="0"/>
            </a:endParaRPr>
          </a:p>
          <a:p>
            <a:r>
              <a:rPr lang="en-US" altLang="zh-CN" b="1" kern="0" dirty="0">
                <a:latin typeface="Courier New" panose="02070309020205020404" pitchFamily="49" charset="0"/>
                <a:cs typeface="Courier New" panose="02070309020205020404" pitchFamily="49" charset="0"/>
              </a:rPr>
              <a:t>9. 0x00000191</a:t>
            </a:r>
            <a:endParaRPr lang="zh-CN" altLang="zh-CN" sz="1600" b="1" kern="100" dirty="0">
              <a:latin typeface="Courier New" panose="02070309020205020404" pitchFamily="49" charset="0"/>
              <a:cs typeface="Courier New" panose="02070309020205020404" pitchFamily="49" charset="0"/>
            </a:endParaRPr>
          </a:p>
        </p:txBody>
      </p:sp>
      <p:graphicFrame>
        <p:nvGraphicFramePr>
          <p:cNvPr id="2" name="表格 1"/>
          <p:cNvGraphicFramePr>
            <a:graphicFrameLocks noGrp="1"/>
          </p:cNvGraphicFramePr>
          <p:nvPr>
            <p:extLst/>
          </p:nvPr>
        </p:nvGraphicFramePr>
        <p:xfrm>
          <a:off x="586740" y="1849120"/>
          <a:ext cx="2880360" cy="1854200"/>
        </p:xfrm>
        <a:graphic>
          <a:graphicData uri="http://schemas.openxmlformats.org/drawingml/2006/table">
            <a:tbl>
              <a:tblPr firstRow="1" bandRow="1">
                <a:tableStyleId>{5C22544A-7EE6-4342-B048-85BDC9FD1C3A}</a:tableStyleId>
              </a:tblPr>
              <a:tblGrid>
                <a:gridCol w="1440180">
                  <a:extLst>
                    <a:ext uri="{9D8B030D-6E8A-4147-A177-3AD203B41FA5}">
                      <a16:colId xmlns:a16="http://schemas.microsoft.com/office/drawing/2014/main" val="5527996"/>
                    </a:ext>
                  </a:extLst>
                </a:gridCol>
                <a:gridCol w="1440180">
                  <a:extLst>
                    <a:ext uri="{9D8B030D-6E8A-4147-A177-3AD203B41FA5}">
                      <a16:colId xmlns:a16="http://schemas.microsoft.com/office/drawing/2014/main" val="2143928641"/>
                    </a:ext>
                  </a:extLst>
                </a:gridCol>
              </a:tblGrid>
              <a:tr h="370840">
                <a:tc>
                  <a:txBody>
                    <a:bodyPr/>
                    <a:lstStyle/>
                    <a:p>
                      <a:r>
                        <a:rPr lang="en-US" altLang="zh-CN" dirty="0" smtClean="0"/>
                        <a:t>Tag</a:t>
                      </a:r>
                      <a:endParaRPr lang="zh-CN" altLang="en-US" dirty="0"/>
                    </a:p>
                  </a:txBody>
                  <a:tcPr/>
                </a:tc>
                <a:tc>
                  <a:txBody>
                    <a:bodyPr/>
                    <a:lstStyle/>
                    <a:p>
                      <a:r>
                        <a:rPr lang="en-US" altLang="zh-CN" dirty="0" smtClean="0"/>
                        <a:t>LRU</a:t>
                      </a:r>
                      <a:endParaRPr lang="zh-CN" altLang="en-US" dirty="0"/>
                    </a:p>
                  </a:txBody>
                  <a:tcPr/>
                </a:tc>
                <a:extLst>
                  <a:ext uri="{0D108BD9-81ED-4DB2-BD59-A6C34878D82A}">
                    <a16:rowId xmlns:a16="http://schemas.microsoft.com/office/drawing/2014/main" val="2940827650"/>
                  </a:ext>
                </a:extLst>
              </a:tr>
              <a:tr h="370840">
                <a:tc>
                  <a:txBody>
                    <a:bodyPr/>
                    <a:lstStyle/>
                    <a:p>
                      <a:r>
                        <a:rPr lang="en-US" altLang="zh-CN" dirty="0" smtClean="0"/>
                        <a:t>000</a:t>
                      </a:r>
                      <a:endParaRPr lang="zh-CN" altLang="en-US" dirty="0"/>
                    </a:p>
                  </a:txBody>
                  <a:tcPr/>
                </a:tc>
                <a:tc>
                  <a:txBody>
                    <a:bodyPr/>
                    <a:lstStyle/>
                    <a:p>
                      <a:endParaRPr lang="zh-CN" altLang="en-US" dirty="0"/>
                    </a:p>
                  </a:txBody>
                  <a:tcPr/>
                </a:tc>
                <a:extLst>
                  <a:ext uri="{0D108BD9-81ED-4DB2-BD59-A6C34878D82A}">
                    <a16:rowId xmlns:a16="http://schemas.microsoft.com/office/drawing/2014/main" val="1983415497"/>
                  </a:ext>
                </a:extLst>
              </a:tr>
              <a:tr h="370840">
                <a:tc>
                  <a:txBody>
                    <a:bodyPr/>
                    <a:lstStyle/>
                    <a:p>
                      <a:r>
                        <a:rPr lang="en-US" altLang="zh-CN" sz="1800" b="0" i="0" u="none" strike="noStrike" kern="1200" baseline="0" dirty="0" smtClean="0">
                          <a:solidFill>
                            <a:schemeClr val="dk1"/>
                          </a:solidFill>
                          <a:latin typeface="+mn-lt"/>
                          <a:ea typeface="+mn-ea"/>
                          <a:cs typeface="+mn-cs"/>
                        </a:rPr>
                        <a:t>110</a:t>
                      </a:r>
                      <a:endParaRPr lang="zh-CN" altLang="en-US" dirty="0"/>
                    </a:p>
                  </a:txBody>
                  <a:tcPr/>
                </a:tc>
                <a:tc>
                  <a:txBody>
                    <a:bodyPr/>
                    <a:lstStyle/>
                    <a:p>
                      <a:r>
                        <a:rPr lang="en-US" altLang="zh-CN" dirty="0" smtClean="0"/>
                        <a:t>*</a:t>
                      </a:r>
                      <a:endParaRPr lang="zh-CN" altLang="en-US" dirty="0"/>
                    </a:p>
                  </a:txBody>
                  <a:tcPr/>
                </a:tc>
                <a:extLst>
                  <a:ext uri="{0D108BD9-81ED-4DB2-BD59-A6C34878D82A}">
                    <a16:rowId xmlns:a16="http://schemas.microsoft.com/office/drawing/2014/main" val="2033815978"/>
                  </a:ext>
                </a:extLst>
              </a:tr>
              <a:tr h="370840">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9743745"/>
                  </a:ext>
                </a:extLst>
              </a:tr>
              <a:tr h="370840">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2273362573"/>
                  </a:ext>
                </a:extLst>
              </a:tr>
            </a:tbl>
          </a:graphicData>
        </a:graphic>
      </p:graphicFrame>
      <p:sp>
        <p:nvSpPr>
          <p:cNvPr id="8" name="Text Box 4"/>
          <p:cNvSpPr txBox="1">
            <a:spLocks noChangeArrowheads="1"/>
          </p:cNvSpPr>
          <p:nvPr/>
        </p:nvSpPr>
        <p:spPr bwMode="auto">
          <a:xfrm>
            <a:off x="356576" y="4026905"/>
            <a:ext cx="815877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
                <a:srgbClr val="CC0000"/>
              </a:buClr>
            </a:pPr>
            <a:r>
              <a:rPr lang="en-US" altLang="en-US" sz="2400" dirty="0">
                <a:latin typeface="Arial" panose="020B0604020202020204" pitchFamily="34" charset="0"/>
              </a:rPr>
              <a:t> 4. Fully Associative Version:</a:t>
            </a:r>
            <a:endParaRPr lang="en-US" altLang="en-US" sz="2000" b="1" dirty="0">
              <a:latin typeface="Arial" panose="020B0604020202020204" pitchFamily="34" charset="0"/>
            </a:endParaRPr>
          </a:p>
        </p:txBody>
      </p:sp>
      <p:graphicFrame>
        <p:nvGraphicFramePr>
          <p:cNvPr id="9" name="表格 8"/>
          <p:cNvGraphicFramePr>
            <a:graphicFrameLocks noGrp="1"/>
          </p:cNvGraphicFramePr>
          <p:nvPr>
            <p:extLst/>
          </p:nvPr>
        </p:nvGraphicFramePr>
        <p:xfrm>
          <a:off x="586740" y="4618990"/>
          <a:ext cx="2880360" cy="1854200"/>
        </p:xfrm>
        <a:graphic>
          <a:graphicData uri="http://schemas.openxmlformats.org/drawingml/2006/table">
            <a:tbl>
              <a:tblPr firstRow="1" bandRow="1">
                <a:tableStyleId>{5C22544A-7EE6-4342-B048-85BDC9FD1C3A}</a:tableStyleId>
              </a:tblPr>
              <a:tblGrid>
                <a:gridCol w="1440180">
                  <a:extLst>
                    <a:ext uri="{9D8B030D-6E8A-4147-A177-3AD203B41FA5}">
                      <a16:colId xmlns:a16="http://schemas.microsoft.com/office/drawing/2014/main" val="5527996"/>
                    </a:ext>
                  </a:extLst>
                </a:gridCol>
                <a:gridCol w="1440180">
                  <a:extLst>
                    <a:ext uri="{9D8B030D-6E8A-4147-A177-3AD203B41FA5}">
                      <a16:colId xmlns:a16="http://schemas.microsoft.com/office/drawing/2014/main" val="2143928641"/>
                    </a:ext>
                  </a:extLst>
                </a:gridCol>
              </a:tblGrid>
              <a:tr h="370840">
                <a:tc>
                  <a:txBody>
                    <a:bodyPr/>
                    <a:lstStyle/>
                    <a:p>
                      <a:r>
                        <a:rPr lang="en-US" altLang="zh-CN" dirty="0" smtClean="0"/>
                        <a:t>Tag</a:t>
                      </a:r>
                      <a:endParaRPr lang="zh-CN" altLang="en-US" dirty="0"/>
                    </a:p>
                  </a:txBody>
                  <a:tcPr/>
                </a:tc>
                <a:tc>
                  <a:txBody>
                    <a:bodyPr/>
                    <a:lstStyle/>
                    <a:p>
                      <a:r>
                        <a:rPr lang="en-US" altLang="zh-CN" dirty="0" smtClean="0"/>
                        <a:t>LRU</a:t>
                      </a:r>
                      <a:endParaRPr lang="zh-CN" altLang="en-US" dirty="0"/>
                    </a:p>
                  </a:txBody>
                  <a:tcPr/>
                </a:tc>
                <a:extLst>
                  <a:ext uri="{0D108BD9-81ED-4DB2-BD59-A6C34878D82A}">
                    <a16:rowId xmlns:a16="http://schemas.microsoft.com/office/drawing/2014/main" val="2940827650"/>
                  </a:ext>
                </a:extLst>
              </a:tr>
              <a:tr h="370840">
                <a:tc>
                  <a:txBody>
                    <a:bodyPr/>
                    <a:lstStyle/>
                    <a:p>
                      <a:r>
                        <a:rPr lang="en-US" altLang="zh-CN" dirty="0" smtClean="0"/>
                        <a:t>00000</a:t>
                      </a:r>
                      <a:endParaRPr lang="zh-CN" altLang="en-US" dirty="0"/>
                    </a:p>
                  </a:txBody>
                  <a:tcPr/>
                </a:tc>
                <a:tc>
                  <a:txBody>
                    <a:bodyPr/>
                    <a:lstStyle/>
                    <a:p>
                      <a:r>
                        <a:rPr lang="en-US" altLang="zh-CN" dirty="0" smtClean="0"/>
                        <a:t> 00</a:t>
                      </a:r>
                      <a:endParaRPr lang="zh-CN" altLang="en-US" dirty="0"/>
                    </a:p>
                  </a:txBody>
                  <a:tcPr/>
                </a:tc>
                <a:extLst>
                  <a:ext uri="{0D108BD9-81ED-4DB2-BD59-A6C34878D82A}">
                    <a16:rowId xmlns:a16="http://schemas.microsoft.com/office/drawing/2014/main" val="1983415497"/>
                  </a:ext>
                </a:extLst>
              </a:tr>
              <a:tr h="370840">
                <a:tc>
                  <a:txBody>
                    <a:bodyPr/>
                    <a:lstStyle/>
                    <a:p>
                      <a:r>
                        <a:rPr lang="en-US" altLang="zh-CN" dirty="0" smtClean="0"/>
                        <a:t>01101</a:t>
                      </a:r>
                      <a:endParaRPr lang="zh-CN" altLang="en-US" dirty="0"/>
                    </a:p>
                  </a:txBody>
                  <a:tcPr/>
                </a:tc>
                <a:tc>
                  <a:txBody>
                    <a:bodyPr/>
                    <a:lstStyle/>
                    <a:p>
                      <a:pPr>
                        <a:buFont typeface="Arial" panose="020B0604020202020204" pitchFamily="34" charset="0"/>
                        <a:buNone/>
                      </a:pPr>
                      <a:r>
                        <a:rPr lang="en-US" altLang="zh-CN" dirty="0" smtClean="0"/>
                        <a:t> 01</a:t>
                      </a:r>
                      <a:endParaRPr lang="zh-CN" altLang="en-US" dirty="0"/>
                    </a:p>
                  </a:txBody>
                  <a:tcPr/>
                </a:tc>
                <a:extLst>
                  <a:ext uri="{0D108BD9-81ED-4DB2-BD59-A6C34878D82A}">
                    <a16:rowId xmlns:a16="http://schemas.microsoft.com/office/drawing/2014/main" val="2033815978"/>
                  </a:ext>
                </a:extLst>
              </a:tr>
              <a:tr h="370840">
                <a:tc>
                  <a:txBody>
                    <a:bodyPr/>
                    <a:lstStyle/>
                    <a:p>
                      <a:r>
                        <a:rPr lang="en-US" altLang="zh-CN" sz="1800" b="0" i="0" u="none" strike="noStrike" kern="1200" baseline="0" dirty="0" smtClean="0">
                          <a:solidFill>
                            <a:schemeClr val="dk1"/>
                          </a:solidFill>
                          <a:latin typeface="+mn-lt"/>
                          <a:ea typeface="+mn-ea"/>
                          <a:cs typeface="+mn-cs"/>
                        </a:rPr>
                        <a:t>11001</a:t>
                      </a:r>
                      <a:endParaRPr lang="zh-CN" altLang="en-US" dirty="0"/>
                    </a:p>
                  </a:txBody>
                  <a:tcPr/>
                </a:tc>
                <a:tc>
                  <a:txBody>
                    <a:bodyPr/>
                    <a:lstStyle/>
                    <a:p>
                      <a:pPr>
                        <a:buFont typeface="Arial" panose="020B0604020202020204" pitchFamily="34" charset="0"/>
                        <a:buNone/>
                      </a:pPr>
                      <a:r>
                        <a:rPr lang="en-US" altLang="zh-CN" dirty="0" smtClean="0"/>
                        <a:t>* 10</a:t>
                      </a:r>
                      <a:endParaRPr lang="zh-CN" altLang="en-US" dirty="0"/>
                    </a:p>
                  </a:txBody>
                  <a:tcPr/>
                </a:tc>
                <a:extLst>
                  <a:ext uri="{0D108BD9-81ED-4DB2-BD59-A6C34878D82A}">
                    <a16:rowId xmlns:a16="http://schemas.microsoft.com/office/drawing/2014/main" val="49743745"/>
                  </a:ext>
                </a:extLst>
              </a:tr>
              <a:tr h="370840">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273362573"/>
                  </a:ext>
                </a:extLst>
              </a:tr>
            </a:tbl>
          </a:graphicData>
        </a:graphic>
      </p:graphicFrame>
      <p:sp>
        <p:nvSpPr>
          <p:cNvPr id="3" name="矩形 2"/>
          <p:cNvSpPr/>
          <p:nvPr/>
        </p:nvSpPr>
        <p:spPr>
          <a:xfrm>
            <a:off x="4273169" y="1415452"/>
            <a:ext cx="4572000" cy="2246769"/>
          </a:xfrm>
          <a:prstGeom prst="rect">
            <a:avLst/>
          </a:prstGeom>
        </p:spPr>
        <p:txBody>
          <a:bodyPr>
            <a:spAutoFit/>
          </a:bodyPr>
          <a:lstStyle/>
          <a:p>
            <a:r>
              <a:rPr lang="en-US" altLang="zh-CN" sz="2000" dirty="0">
                <a:latin typeface="Arial" panose="020B0604020202020204" pitchFamily="34" charset="0"/>
                <a:cs typeface="Arial" panose="020B0604020202020204" pitchFamily="34" charset="0"/>
              </a:rPr>
              <a:t>Unique blocks accessed so far: 3</a:t>
            </a:r>
          </a:p>
          <a:p>
            <a:r>
              <a:rPr lang="en-US" altLang="zh-CN" sz="2000" dirty="0">
                <a:latin typeface="Arial" panose="020B0604020202020204" pitchFamily="34" charset="0"/>
                <a:cs typeface="Arial" panose="020B0604020202020204" pitchFamily="34" charset="0"/>
              </a:rPr>
              <a:t>Compulsory Miss: note that the block with tag 011 was evicted to make room for the new block with tag 110. This is the first time we are accessing this block from memory and it is therefore a compulsory miss (no way to avoid it)</a:t>
            </a:r>
            <a:endParaRPr lang="zh-CN" alt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519305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65</a:t>
            </a:fld>
            <a:endParaRPr lang="en-US" altLang="en-US"/>
          </a:p>
        </p:txBody>
      </p:sp>
      <p:sp>
        <p:nvSpPr>
          <p:cNvPr id="45059" name="Text Box 2"/>
          <p:cNvSpPr txBox="1">
            <a:spLocks noChangeArrowheads="1"/>
          </p:cNvSpPr>
          <p:nvPr/>
        </p:nvSpPr>
        <p:spPr bwMode="auto">
          <a:xfrm>
            <a:off x="441324" y="396877"/>
            <a:ext cx="803696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Cache Hits and Misses</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1" name="Text Box 4"/>
          <p:cNvSpPr txBox="1">
            <a:spLocks noChangeArrowheads="1"/>
          </p:cNvSpPr>
          <p:nvPr/>
        </p:nvSpPr>
        <p:spPr bwMode="auto">
          <a:xfrm>
            <a:off x="319512" y="1225691"/>
            <a:ext cx="815877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
                <a:srgbClr val="CC0000"/>
              </a:buClr>
            </a:pPr>
            <a:r>
              <a:rPr lang="en-US" altLang="en-US" sz="2400" dirty="0">
                <a:latin typeface="Arial" panose="020B0604020202020204" pitchFamily="34" charset="0"/>
              </a:rPr>
              <a:t> 5. </a:t>
            </a:r>
            <a:r>
              <a:rPr lang="en-US" altLang="en-US" sz="2400" dirty="0" smtClean="0">
                <a:latin typeface="Arial" panose="020B0604020202020204" pitchFamily="34" charset="0"/>
              </a:rPr>
              <a:t>0xD4 </a:t>
            </a:r>
            <a:r>
              <a:rPr lang="en-US" altLang="en-US" sz="2400" dirty="0">
                <a:latin typeface="Arial" panose="020B0604020202020204" pitchFamily="34" charset="0"/>
              </a:rPr>
              <a:t>= 011 01 0</a:t>
            </a:r>
            <a:r>
              <a:rPr lang="en-US" altLang="zh-CN" sz="2400" dirty="0">
                <a:latin typeface="Arial" panose="020B0604020202020204" pitchFamily="34" charset="0"/>
              </a:rPr>
              <a:t>1</a:t>
            </a:r>
            <a:r>
              <a:rPr lang="en-US" altLang="en-US" sz="2400" dirty="0">
                <a:latin typeface="Arial" panose="020B0604020202020204" pitchFamily="34" charset="0"/>
              </a:rPr>
              <a:t>00</a:t>
            </a:r>
            <a:endParaRPr lang="en-US" altLang="en-US" sz="2000" b="1" dirty="0">
              <a:latin typeface="Arial" panose="020B0604020202020204" pitchFamily="34" charset="0"/>
            </a:endParaRPr>
          </a:p>
        </p:txBody>
      </p:sp>
      <p:sp>
        <p:nvSpPr>
          <p:cNvPr id="6" name="矩形 5"/>
          <p:cNvSpPr/>
          <p:nvPr/>
        </p:nvSpPr>
        <p:spPr>
          <a:xfrm>
            <a:off x="5833110" y="4171287"/>
            <a:ext cx="2514600" cy="2585323"/>
          </a:xfrm>
          <a:prstGeom prst="rect">
            <a:avLst/>
          </a:prstGeom>
        </p:spPr>
        <p:txBody>
          <a:bodyPr wrap="square">
            <a:spAutoFit/>
          </a:bodyPr>
          <a:lstStyle/>
          <a:p>
            <a:r>
              <a:rPr lang="en-US" altLang="zh-CN" b="1" kern="0" dirty="0">
                <a:latin typeface="Courier New" panose="02070309020205020404" pitchFamily="49" charset="0"/>
                <a:cs typeface="Courier New" panose="02070309020205020404" pitchFamily="49" charset="0"/>
              </a:rPr>
              <a:t>1. 0x00000004</a:t>
            </a:r>
            <a:endParaRPr lang="zh-CN" altLang="zh-CN" sz="1600" b="1" kern="100" dirty="0">
              <a:latin typeface="Courier New" panose="02070309020205020404" pitchFamily="49" charset="0"/>
              <a:cs typeface="Courier New" panose="02070309020205020404" pitchFamily="49" charset="0"/>
            </a:endParaRPr>
          </a:p>
          <a:p>
            <a:r>
              <a:rPr lang="en-US" altLang="zh-CN" b="1" kern="0" dirty="0">
                <a:latin typeface="Courier New" panose="02070309020205020404" pitchFamily="49" charset="0"/>
                <a:cs typeface="Courier New" panose="02070309020205020404" pitchFamily="49" charset="0"/>
              </a:rPr>
              <a:t>2. 0x000000D8</a:t>
            </a:r>
            <a:endParaRPr lang="zh-CN" altLang="zh-CN" sz="1600" b="1" kern="100" dirty="0">
              <a:latin typeface="Courier New" panose="02070309020205020404" pitchFamily="49" charset="0"/>
              <a:cs typeface="Courier New" panose="02070309020205020404" pitchFamily="49" charset="0"/>
            </a:endParaRPr>
          </a:p>
          <a:p>
            <a:r>
              <a:rPr lang="en-US" altLang="zh-CN" b="1" kern="0" dirty="0">
                <a:latin typeface="Courier New" panose="02070309020205020404" pitchFamily="49" charset="0"/>
                <a:cs typeface="Courier New" panose="02070309020205020404" pitchFamily="49" charset="0"/>
              </a:rPr>
              <a:t>3. 0x00000005</a:t>
            </a:r>
            <a:endParaRPr lang="zh-CN" altLang="zh-CN" sz="1600" b="1" kern="100" dirty="0">
              <a:latin typeface="Courier New" panose="02070309020205020404" pitchFamily="49" charset="0"/>
              <a:cs typeface="Courier New" panose="02070309020205020404" pitchFamily="49" charset="0"/>
            </a:endParaRPr>
          </a:p>
          <a:p>
            <a:r>
              <a:rPr lang="en-US" altLang="zh-CN" b="1" kern="0" dirty="0">
                <a:latin typeface="Courier New" panose="02070309020205020404" pitchFamily="49" charset="0"/>
                <a:cs typeface="Courier New" panose="02070309020205020404" pitchFamily="49" charset="0"/>
              </a:rPr>
              <a:t>4. 0x00000192</a:t>
            </a:r>
            <a:endParaRPr lang="zh-CN" altLang="zh-CN" sz="1600" b="1" kern="100" dirty="0">
              <a:latin typeface="Courier New" panose="02070309020205020404" pitchFamily="49" charset="0"/>
              <a:cs typeface="Courier New" panose="02070309020205020404" pitchFamily="49" charset="0"/>
            </a:endParaRPr>
          </a:p>
          <a:p>
            <a:r>
              <a:rPr lang="en-US" altLang="zh-CN" b="1" kern="0" dirty="0">
                <a:solidFill>
                  <a:srgbClr val="FF0000"/>
                </a:solidFill>
                <a:latin typeface="Courier New" panose="02070309020205020404" pitchFamily="49" charset="0"/>
                <a:cs typeface="Courier New" panose="02070309020205020404" pitchFamily="49" charset="0"/>
              </a:rPr>
              <a:t>5. 0x000000D4</a:t>
            </a:r>
            <a:endParaRPr lang="zh-CN" altLang="zh-CN" sz="1600" b="1" kern="100" dirty="0">
              <a:solidFill>
                <a:srgbClr val="FF0000"/>
              </a:solidFill>
              <a:latin typeface="Courier New" panose="02070309020205020404" pitchFamily="49" charset="0"/>
              <a:cs typeface="Courier New" panose="02070309020205020404" pitchFamily="49" charset="0"/>
            </a:endParaRPr>
          </a:p>
          <a:p>
            <a:r>
              <a:rPr lang="en-US" altLang="zh-CN" b="1" kern="0" dirty="0">
                <a:latin typeface="Courier New" panose="02070309020205020404" pitchFamily="49" charset="0"/>
                <a:cs typeface="Courier New" panose="02070309020205020404" pitchFamily="49" charset="0"/>
              </a:rPr>
              <a:t>6. 0x000001BA</a:t>
            </a:r>
            <a:endParaRPr lang="zh-CN" altLang="zh-CN" sz="1600" b="1" kern="100" dirty="0">
              <a:latin typeface="Courier New" panose="02070309020205020404" pitchFamily="49" charset="0"/>
              <a:cs typeface="Courier New" panose="02070309020205020404" pitchFamily="49" charset="0"/>
            </a:endParaRPr>
          </a:p>
          <a:p>
            <a:r>
              <a:rPr lang="en-US" altLang="zh-CN" b="1" kern="0" dirty="0">
                <a:latin typeface="Courier New" panose="02070309020205020404" pitchFamily="49" charset="0"/>
                <a:cs typeface="Courier New" panose="02070309020205020404" pitchFamily="49" charset="0"/>
              </a:rPr>
              <a:t>7. 0x00000083</a:t>
            </a:r>
            <a:endParaRPr lang="zh-CN" altLang="zh-CN" sz="1600" b="1" kern="100" dirty="0">
              <a:latin typeface="Courier New" panose="02070309020205020404" pitchFamily="49" charset="0"/>
              <a:cs typeface="Courier New" panose="02070309020205020404" pitchFamily="49" charset="0"/>
            </a:endParaRPr>
          </a:p>
          <a:p>
            <a:r>
              <a:rPr lang="en-US" altLang="zh-CN" b="1" kern="0" dirty="0">
                <a:latin typeface="Courier New" panose="02070309020205020404" pitchFamily="49" charset="0"/>
                <a:cs typeface="Courier New" panose="02070309020205020404" pitchFamily="49" charset="0"/>
              </a:rPr>
              <a:t>8. 0x00000004</a:t>
            </a:r>
            <a:endParaRPr lang="zh-CN" altLang="zh-CN" sz="1600" b="1" kern="100" dirty="0">
              <a:latin typeface="Courier New" panose="02070309020205020404" pitchFamily="49" charset="0"/>
              <a:cs typeface="Courier New" panose="02070309020205020404" pitchFamily="49" charset="0"/>
            </a:endParaRPr>
          </a:p>
          <a:p>
            <a:r>
              <a:rPr lang="en-US" altLang="zh-CN" b="1" kern="0" dirty="0">
                <a:latin typeface="Courier New" panose="02070309020205020404" pitchFamily="49" charset="0"/>
                <a:cs typeface="Courier New" panose="02070309020205020404" pitchFamily="49" charset="0"/>
              </a:rPr>
              <a:t>9. 0x00000191</a:t>
            </a:r>
            <a:endParaRPr lang="zh-CN" altLang="zh-CN" sz="1600" b="1" kern="100" dirty="0">
              <a:latin typeface="Courier New" panose="02070309020205020404" pitchFamily="49" charset="0"/>
              <a:cs typeface="Courier New" panose="02070309020205020404" pitchFamily="49" charset="0"/>
            </a:endParaRPr>
          </a:p>
        </p:txBody>
      </p:sp>
      <p:graphicFrame>
        <p:nvGraphicFramePr>
          <p:cNvPr id="2" name="表格 1"/>
          <p:cNvGraphicFramePr>
            <a:graphicFrameLocks noGrp="1"/>
          </p:cNvGraphicFramePr>
          <p:nvPr>
            <p:extLst/>
          </p:nvPr>
        </p:nvGraphicFramePr>
        <p:xfrm>
          <a:off x="586740" y="1849120"/>
          <a:ext cx="2880360" cy="1854200"/>
        </p:xfrm>
        <a:graphic>
          <a:graphicData uri="http://schemas.openxmlformats.org/drawingml/2006/table">
            <a:tbl>
              <a:tblPr firstRow="1" bandRow="1">
                <a:tableStyleId>{5C22544A-7EE6-4342-B048-85BDC9FD1C3A}</a:tableStyleId>
              </a:tblPr>
              <a:tblGrid>
                <a:gridCol w="1440180">
                  <a:extLst>
                    <a:ext uri="{9D8B030D-6E8A-4147-A177-3AD203B41FA5}">
                      <a16:colId xmlns:a16="http://schemas.microsoft.com/office/drawing/2014/main" val="5527996"/>
                    </a:ext>
                  </a:extLst>
                </a:gridCol>
                <a:gridCol w="1440180">
                  <a:extLst>
                    <a:ext uri="{9D8B030D-6E8A-4147-A177-3AD203B41FA5}">
                      <a16:colId xmlns:a16="http://schemas.microsoft.com/office/drawing/2014/main" val="2143928641"/>
                    </a:ext>
                  </a:extLst>
                </a:gridCol>
              </a:tblGrid>
              <a:tr h="370840">
                <a:tc>
                  <a:txBody>
                    <a:bodyPr/>
                    <a:lstStyle/>
                    <a:p>
                      <a:r>
                        <a:rPr lang="en-US" altLang="zh-CN" dirty="0" smtClean="0"/>
                        <a:t>Tag</a:t>
                      </a:r>
                      <a:endParaRPr lang="zh-CN" altLang="en-US" dirty="0"/>
                    </a:p>
                  </a:txBody>
                  <a:tcPr/>
                </a:tc>
                <a:tc>
                  <a:txBody>
                    <a:bodyPr/>
                    <a:lstStyle/>
                    <a:p>
                      <a:r>
                        <a:rPr lang="en-US" altLang="zh-CN" dirty="0" smtClean="0"/>
                        <a:t>LRU</a:t>
                      </a:r>
                      <a:endParaRPr lang="zh-CN" altLang="en-US" dirty="0"/>
                    </a:p>
                  </a:txBody>
                  <a:tcPr/>
                </a:tc>
                <a:extLst>
                  <a:ext uri="{0D108BD9-81ED-4DB2-BD59-A6C34878D82A}">
                    <a16:rowId xmlns:a16="http://schemas.microsoft.com/office/drawing/2014/main" val="2940827650"/>
                  </a:ext>
                </a:extLst>
              </a:tr>
              <a:tr h="370840">
                <a:tc>
                  <a:txBody>
                    <a:bodyPr/>
                    <a:lstStyle/>
                    <a:p>
                      <a:r>
                        <a:rPr lang="en-US" altLang="zh-CN" dirty="0" smtClean="0"/>
                        <a:t>000</a:t>
                      </a:r>
                      <a:endParaRPr lang="zh-CN" altLang="en-US" dirty="0"/>
                    </a:p>
                  </a:txBody>
                  <a:tcPr/>
                </a:tc>
                <a:tc>
                  <a:txBody>
                    <a:bodyPr/>
                    <a:lstStyle/>
                    <a:p>
                      <a:endParaRPr lang="zh-CN" altLang="en-US" dirty="0"/>
                    </a:p>
                  </a:txBody>
                  <a:tcPr/>
                </a:tc>
                <a:extLst>
                  <a:ext uri="{0D108BD9-81ED-4DB2-BD59-A6C34878D82A}">
                    <a16:rowId xmlns:a16="http://schemas.microsoft.com/office/drawing/2014/main" val="1983415497"/>
                  </a:ext>
                </a:extLst>
              </a:tr>
              <a:tr h="370840">
                <a:tc>
                  <a:txBody>
                    <a:bodyPr/>
                    <a:lstStyle/>
                    <a:p>
                      <a:r>
                        <a:rPr lang="en-US" altLang="zh-CN" dirty="0" smtClean="0"/>
                        <a:t>011</a:t>
                      </a:r>
                      <a:endParaRPr lang="zh-CN" altLang="en-US" dirty="0"/>
                    </a:p>
                  </a:txBody>
                  <a:tcPr/>
                </a:tc>
                <a:tc>
                  <a:txBody>
                    <a:bodyPr/>
                    <a:lstStyle/>
                    <a:p>
                      <a:r>
                        <a:rPr lang="en-US" altLang="zh-CN" dirty="0" smtClean="0"/>
                        <a:t>*</a:t>
                      </a:r>
                      <a:endParaRPr lang="zh-CN" altLang="en-US" dirty="0"/>
                    </a:p>
                  </a:txBody>
                  <a:tcPr/>
                </a:tc>
                <a:extLst>
                  <a:ext uri="{0D108BD9-81ED-4DB2-BD59-A6C34878D82A}">
                    <a16:rowId xmlns:a16="http://schemas.microsoft.com/office/drawing/2014/main" val="2033815978"/>
                  </a:ext>
                </a:extLst>
              </a:tr>
              <a:tr h="370840">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49743745"/>
                  </a:ext>
                </a:extLst>
              </a:tr>
              <a:tr h="370840">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2273362573"/>
                  </a:ext>
                </a:extLst>
              </a:tr>
            </a:tbl>
          </a:graphicData>
        </a:graphic>
      </p:graphicFrame>
      <p:sp>
        <p:nvSpPr>
          <p:cNvPr id="8" name="Text Box 4"/>
          <p:cNvSpPr txBox="1">
            <a:spLocks noChangeArrowheads="1"/>
          </p:cNvSpPr>
          <p:nvPr/>
        </p:nvSpPr>
        <p:spPr bwMode="auto">
          <a:xfrm>
            <a:off x="356576" y="4026905"/>
            <a:ext cx="815877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
                <a:srgbClr val="CC0000"/>
              </a:buClr>
            </a:pPr>
            <a:r>
              <a:rPr lang="en-US" altLang="en-US" sz="2400" dirty="0">
                <a:latin typeface="Arial" panose="020B0604020202020204" pitchFamily="34" charset="0"/>
              </a:rPr>
              <a:t> 5. Fully Associative Version:</a:t>
            </a:r>
            <a:endParaRPr lang="en-US" altLang="en-US" sz="2000" b="1" dirty="0">
              <a:latin typeface="Arial" panose="020B0604020202020204" pitchFamily="34" charset="0"/>
            </a:endParaRPr>
          </a:p>
        </p:txBody>
      </p:sp>
      <p:graphicFrame>
        <p:nvGraphicFramePr>
          <p:cNvPr id="9" name="表格 8"/>
          <p:cNvGraphicFramePr>
            <a:graphicFrameLocks noGrp="1"/>
          </p:cNvGraphicFramePr>
          <p:nvPr>
            <p:extLst/>
          </p:nvPr>
        </p:nvGraphicFramePr>
        <p:xfrm>
          <a:off x="586740" y="4618990"/>
          <a:ext cx="2880360" cy="1854200"/>
        </p:xfrm>
        <a:graphic>
          <a:graphicData uri="http://schemas.openxmlformats.org/drawingml/2006/table">
            <a:tbl>
              <a:tblPr firstRow="1" bandRow="1">
                <a:tableStyleId>{5C22544A-7EE6-4342-B048-85BDC9FD1C3A}</a:tableStyleId>
              </a:tblPr>
              <a:tblGrid>
                <a:gridCol w="1440180">
                  <a:extLst>
                    <a:ext uri="{9D8B030D-6E8A-4147-A177-3AD203B41FA5}">
                      <a16:colId xmlns:a16="http://schemas.microsoft.com/office/drawing/2014/main" val="5527996"/>
                    </a:ext>
                  </a:extLst>
                </a:gridCol>
                <a:gridCol w="1440180">
                  <a:extLst>
                    <a:ext uri="{9D8B030D-6E8A-4147-A177-3AD203B41FA5}">
                      <a16:colId xmlns:a16="http://schemas.microsoft.com/office/drawing/2014/main" val="2143928641"/>
                    </a:ext>
                  </a:extLst>
                </a:gridCol>
              </a:tblGrid>
              <a:tr h="370840">
                <a:tc>
                  <a:txBody>
                    <a:bodyPr/>
                    <a:lstStyle/>
                    <a:p>
                      <a:r>
                        <a:rPr lang="en-US" altLang="zh-CN" dirty="0" smtClean="0"/>
                        <a:t>Tag</a:t>
                      </a:r>
                      <a:endParaRPr lang="zh-CN" altLang="en-US" dirty="0"/>
                    </a:p>
                  </a:txBody>
                  <a:tcPr/>
                </a:tc>
                <a:tc>
                  <a:txBody>
                    <a:bodyPr/>
                    <a:lstStyle/>
                    <a:p>
                      <a:r>
                        <a:rPr lang="en-US" altLang="zh-CN" dirty="0" smtClean="0"/>
                        <a:t>LRU</a:t>
                      </a:r>
                      <a:endParaRPr lang="zh-CN" altLang="en-US" dirty="0"/>
                    </a:p>
                  </a:txBody>
                  <a:tcPr/>
                </a:tc>
                <a:extLst>
                  <a:ext uri="{0D108BD9-81ED-4DB2-BD59-A6C34878D82A}">
                    <a16:rowId xmlns:a16="http://schemas.microsoft.com/office/drawing/2014/main" val="2940827650"/>
                  </a:ext>
                </a:extLst>
              </a:tr>
              <a:tr h="370840">
                <a:tc>
                  <a:txBody>
                    <a:bodyPr/>
                    <a:lstStyle/>
                    <a:p>
                      <a:r>
                        <a:rPr lang="en-US" altLang="zh-CN" dirty="0" smtClean="0"/>
                        <a:t>00000</a:t>
                      </a:r>
                      <a:endParaRPr lang="zh-CN" altLang="en-US" dirty="0"/>
                    </a:p>
                  </a:txBody>
                  <a:tcPr/>
                </a:tc>
                <a:tc>
                  <a:txBody>
                    <a:bodyPr/>
                    <a:lstStyle/>
                    <a:p>
                      <a:r>
                        <a:rPr lang="en-US" altLang="zh-CN" dirty="0" smtClean="0"/>
                        <a:t> 01</a:t>
                      </a:r>
                      <a:endParaRPr lang="zh-CN" altLang="en-US" dirty="0"/>
                    </a:p>
                  </a:txBody>
                  <a:tcPr/>
                </a:tc>
                <a:extLst>
                  <a:ext uri="{0D108BD9-81ED-4DB2-BD59-A6C34878D82A}">
                    <a16:rowId xmlns:a16="http://schemas.microsoft.com/office/drawing/2014/main" val="1983415497"/>
                  </a:ext>
                </a:extLst>
              </a:tr>
              <a:tr h="370840">
                <a:tc>
                  <a:txBody>
                    <a:bodyPr/>
                    <a:lstStyle/>
                    <a:p>
                      <a:r>
                        <a:rPr lang="en-US" altLang="zh-CN" dirty="0" smtClean="0"/>
                        <a:t>01101</a:t>
                      </a:r>
                      <a:endParaRPr lang="zh-CN" altLang="en-US" dirty="0"/>
                    </a:p>
                  </a:txBody>
                  <a:tcPr/>
                </a:tc>
                <a:tc>
                  <a:txBody>
                    <a:bodyPr/>
                    <a:lstStyle/>
                    <a:p>
                      <a:r>
                        <a:rPr lang="en-US" altLang="zh-CN" dirty="0" smtClean="0"/>
                        <a:t>*10</a:t>
                      </a:r>
                      <a:endParaRPr lang="zh-CN" altLang="en-US" dirty="0"/>
                    </a:p>
                  </a:txBody>
                  <a:tcPr/>
                </a:tc>
                <a:extLst>
                  <a:ext uri="{0D108BD9-81ED-4DB2-BD59-A6C34878D82A}">
                    <a16:rowId xmlns:a16="http://schemas.microsoft.com/office/drawing/2014/main" val="2033815978"/>
                  </a:ext>
                </a:extLst>
              </a:tr>
              <a:tr h="370840">
                <a:tc>
                  <a:txBody>
                    <a:bodyPr/>
                    <a:lstStyle/>
                    <a:p>
                      <a:r>
                        <a:rPr lang="en-US" altLang="zh-CN" dirty="0" smtClean="0"/>
                        <a:t>11001</a:t>
                      </a:r>
                      <a:endParaRPr lang="zh-CN" altLang="en-US" dirty="0"/>
                    </a:p>
                  </a:txBody>
                  <a:tcPr/>
                </a:tc>
                <a:tc>
                  <a:txBody>
                    <a:bodyPr/>
                    <a:lstStyle/>
                    <a:p>
                      <a:r>
                        <a:rPr lang="en-US" altLang="zh-CN" dirty="0" smtClean="0"/>
                        <a:t>01</a:t>
                      </a:r>
                      <a:endParaRPr lang="zh-CN" altLang="en-US" dirty="0"/>
                    </a:p>
                  </a:txBody>
                  <a:tcPr/>
                </a:tc>
                <a:extLst>
                  <a:ext uri="{0D108BD9-81ED-4DB2-BD59-A6C34878D82A}">
                    <a16:rowId xmlns:a16="http://schemas.microsoft.com/office/drawing/2014/main" val="49743745"/>
                  </a:ext>
                </a:extLst>
              </a:tr>
              <a:tr h="370840">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2273362573"/>
                  </a:ext>
                </a:extLst>
              </a:tr>
            </a:tbl>
          </a:graphicData>
        </a:graphic>
      </p:graphicFrame>
      <p:sp>
        <p:nvSpPr>
          <p:cNvPr id="3" name="矩形 2"/>
          <p:cNvSpPr/>
          <p:nvPr/>
        </p:nvSpPr>
        <p:spPr>
          <a:xfrm>
            <a:off x="4261739" y="1304353"/>
            <a:ext cx="4572000" cy="2554545"/>
          </a:xfrm>
          <a:prstGeom prst="rect">
            <a:avLst/>
          </a:prstGeom>
        </p:spPr>
        <p:txBody>
          <a:bodyPr>
            <a:spAutoFit/>
          </a:bodyPr>
          <a:lstStyle/>
          <a:p>
            <a:r>
              <a:rPr lang="en-US" altLang="zh-CN" sz="2000" dirty="0">
                <a:latin typeface="Arial" panose="020B0604020202020204" pitchFamily="34" charset="0"/>
                <a:cs typeface="Arial" panose="020B0604020202020204" pitchFamily="34" charset="0"/>
              </a:rPr>
              <a:t>Unique blocks accessed so far: 3</a:t>
            </a:r>
          </a:p>
          <a:p>
            <a:r>
              <a:rPr lang="en-US" altLang="zh-CN" sz="2000" dirty="0">
                <a:latin typeface="Arial" panose="020B0604020202020204" pitchFamily="34" charset="0"/>
                <a:cs typeface="Arial" panose="020B0604020202020204" pitchFamily="34" charset="0"/>
              </a:rPr>
              <a:t>Conflict Miss: tag 011 was evicted in the 4th step. Both blocks mapped to the same cache index (01) and there’s only space for 1 block in that index. Use a fully associative cache to avoid evicting the 011 block in step 4. Therefore, it’s a conflict miss.</a:t>
            </a:r>
            <a:endParaRPr lang="zh-CN" alt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8846964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66</a:t>
            </a:fld>
            <a:endParaRPr lang="en-US" altLang="en-US"/>
          </a:p>
        </p:txBody>
      </p:sp>
      <p:sp>
        <p:nvSpPr>
          <p:cNvPr id="45059" name="Text Box 2"/>
          <p:cNvSpPr txBox="1">
            <a:spLocks noChangeArrowheads="1"/>
          </p:cNvSpPr>
          <p:nvPr/>
        </p:nvSpPr>
        <p:spPr bwMode="auto">
          <a:xfrm>
            <a:off x="441324" y="396877"/>
            <a:ext cx="803696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Cache Hits and Misses</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1" name="Text Box 4"/>
          <p:cNvSpPr txBox="1">
            <a:spLocks noChangeArrowheads="1"/>
          </p:cNvSpPr>
          <p:nvPr/>
        </p:nvSpPr>
        <p:spPr bwMode="auto">
          <a:xfrm>
            <a:off x="319512" y="1225691"/>
            <a:ext cx="815877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
                <a:srgbClr val="CC0000"/>
              </a:buClr>
            </a:pPr>
            <a:r>
              <a:rPr lang="en-US" altLang="en-US" sz="2400" dirty="0">
                <a:latin typeface="Arial" panose="020B0604020202020204" pitchFamily="34" charset="0"/>
              </a:rPr>
              <a:t> 6. </a:t>
            </a:r>
            <a:r>
              <a:rPr lang="en-US" altLang="en-US" sz="2400" dirty="0" smtClean="0">
                <a:latin typeface="Arial" panose="020B0604020202020204" pitchFamily="34" charset="0"/>
              </a:rPr>
              <a:t>0x1BA </a:t>
            </a:r>
            <a:r>
              <a:rPr lang="en-US" altLang="en-US" sz="2400" dirty="0">
                <a:latin typeface="Arial" panose="020B0604020202020204" pitchFamily="34" charset="0"/>
              </a:rPr>
              <a:t>= 110 11 1010</a:t>
            </a:r>
            <a:endParaRPr lang="en-US" altLang="en-US" sz="2000" b="1" dirty="0">
              <a:latin typeface="Arial" panose="020B0604020202020204" pitchFamily="34" charset="0"/>
            </a:endParaRPr>
          </a:p>
        </p:txBody>
      </p:sp>
      <p:sp>
        <p:nvSpPr>
          <p:cNvPr id="6" name="矩形 5"/>
          <p:cNvSpPr/>
          <p:nvPr/>
        </p:nvSpPr>
        <p:spPr>
          <a:xfrm>
            <a:off x="5414010" y="3618837"/>
            <a:ext cx="2514600" cy="2585323"/>
          </a:xfrm>
          <a:prstGeom prst="rect">
            <a:avLst/>
          </a:prstGeom>
        </p:spPr>
        <p:txBody>
          <a:bodyPr wrap="square">
            <a:spAutoFit/>
          </a:bodyPr>
          <a:lstStyle/>
          <a:p>
            <a:r>
              <a:rPr lang="en-US" altLang="zh-CN" b="1" kern="0" dirty="0">
                <a:latin typeface="Courier New" panose="02070309020205020404" pitchFamily="49" charset="0"/>
                <a:cs typeface="Courier New" panose="02070309020205020404" pitchFamily="49" charset="0"/>
              </a:rPr>
              <a:t>1. 0x00000004</a:t>
            </a:r>
            <a:endParaRPr lang="zh-CN" altLang="zh-CN" sz="1600" b="1" kern="100" dirty="0">
              <a:latin typeface="Courier New" panose="02070309020205020404" pitchFamily="49" charset="0"/>
              <a:cs typeface="Courier New" panose="02070309020205020404" pitchFamily="49" charset="0"/>
            </a:endParaRPr>
          </a:p>
          <a:p>
            <a:r>
              <a:rPr lang="en-US" altLang="zh-CN" b="1" kern="0" dirty="0">
                <a:latin typeface="Courier New" panose="02070309020205020404" pitchFamily="49" charset="0"/>
                <a:cs typeface="Courier New" panose="02070309020205020404" pitchFamily="49" charset="0"/>
              </a:rPr>
              <a:t>2. 0x000000D8</a:t>
            </a:r>
            <a:endParaRPr lang="zh-CN" altLang="zh-CN" sz="1600" b="1" kern="100" dirty="0">
              <a:latin typeface="Courier New" panose="02070309020205020404" pitchFamily="49" charset="0"/>
              <a:cs typeface="Courier New" panose="02070309020205020404" pitchFamily="49" charset="0"/>
            </a:endParaRPr>
          </a:p>
          <a:p>
            <a:r>
              <a:rPr lang="en-US" altLang="zh-CN" b="1" kern="0" dirty="0">
                <a:latin typeface="Courier New" panose="02070309020205020404" pitchFamily="49" charset="0"/>
                <a:cs typeface="Courier New" panose="02070309020205020404" pitchFamily="49" charset="0"/>
              </a:rPr>
              <a:t>3. 0x00000005</a:t>
            </a:r>
            <a:endParaRPr lang="zh-CN" altLang="zh-CN" sz="1600" b="1" kern="100" dirty="0">
              <a:latin typeface="Courier New" panose="02070309020205020404" pitchFamily="49" charset="0"/>
              <a:cs typeface="Courier New" panose="02070309020205020404" pitchFamily="49" charset="0"/>
            </a:endParaRPr>
          </a:p>
          <a:p>
            <a:r>
              <a:rPr lang="en-US" altLang="zh-CN" b="1" kern="0" dirty="0">
                <a:latin typeface="Courier New" panose="02070309020205020404" pitchFamily="49" charset="0"/>
                <a:cs typeface="Courier New" panose="02070309020205020404" pitchFamily="49" charset="0"/>
              </a:rPr>
              <a:t>4. 0x00000192</a:t>
            </a:r>
            <a:endParaRPr lang="zh-CN" altLang="zh-CN" sz="1600" b="1" kern="100" dirty="0">
              <a:latin typeface="Courier New" panose="02070309020205020404" pitchFamily="49" charset="0"/>
              <a:cs typeface="Courier New" panose="02070309020205020404" pitchFamily="49" charset="0"/>
            </a:endParaRPr>
          </a:p>
          <a:p>
            <a:r>
              <a:rPr lang="en-US" altLang="zh-CN" b="1" kern="0" dirty="0">
                <a:latin typeface="Courier New" panose="02070309020205020404" pitchFamily="49" charset="0"/>
                <a:cs typeface="Courier New" panose="02070309020205020404" pitchFamily="49" charset="0"/>
              </a:rPr>
              <a:t>5. 0x000000D4</a:t>
            </a:r>
            <a:endParaRPr lang="zh-CN" altLang="zh-CN" sz="1600" b="1" kern="100" dirty="0">
              <a:latin typeface="Courier New" panose="02070309020205020404" pitchFamily="49" charset="0"/>
              <a:cs typeface="Courier New" panose="02070309020205020404" pitchFamily="49" charset="0"/>
            </a:endParaRPr>
          </a:p>
          <a:p>
            <a:r>
              <a:rPr lang="en-US" altLang="zh-CN" b="1" kern="0" dirty="0">
                <a:solidFill>
                  <a:srgbClr val="FF0000"/>
                </a:solidFill>
                <a:latin typeface="Courier New" panose="02070309020205020404" pitchFamily="49" charset="0"/>
                <a:cs typeface="Courier New" panose="02070309020205020404" pitchFamily="49" charset="0"/>
              </a:rPr>
              <a:t>6. 0x000001BA</a:t>
            </a:r>
            <a:endParaRPr lang="zh-CN" altLang="zh-CN" sz="1600" b="1" kern="100" dirty="0">
              <a:solidFill>
                <a:srgbClr val="FF0000"/>
              </a:solidFill>
              <a:latin typeface="Courier New" panose="02070309020205020404" pitchFamily="49" charset="0"/>
              <a:cs typeface="Courier New" panose="02070309020205020404" pitchFamily="49" charset="0"/>
            </a:endParaRPr>
          </a:p>
          <a:p>
            <a:r>
              <a:rPr lang="en-US" altLang="zh-CN" b="1" kern="0" dirty="0">
                <a:latin typeface="Courier New" panose="02070309020205020404" pitchFamily="49" charset="0"/>
                <a:cs typeface="Courier New" panose="02070309020205020404" pitchFamily="49" charset="0"/>
              </a:rPr>
              <a:t>7. 0x00000083</a:t>
            </a:r>
            <a:endParaRPr lang="zh-CN" altLang="zh-CN" sz="1600" b="1" kern="100" dirty="0">
              <a:latin typeface="Courier New" panose="02070309020205020404" pitchFamily="49" charset="0"/>
              <a:cs typeface="Courier New" panose="02070309020205020404" pitchFamily="49" charset="0"/>
            </a:endParaRPr>
          </a:p>
          <a:p>
            <a:r>
              <a:rPr lang="en-US" altLang="zh-CN" b="1" kern="0" dirty="0">
                <a:latin typeface="Courier New" panose="02070309020205020404" pitchFamily="49" charset="0"/>
                <a:cs typeface="Courier New" panose="02070309020205020404" pitchFamily="49" charset="0"/>
              </a:rPr>
              <a:t>8. 0x00000004</a:t>
            </a:r>
            <a:endParaRPr lang="zh-CN" altLang="zh-CN" sz="1600" b="1" kern="100" dirty="0">
              <a:latin typeface="Courier New" panose="02070309020205020404" pitchFamily="49" charset="0"/>
              <a:cs typeface="Courier New" panose="02070309020205020404" pitchFamily="49" charset="0"/>
            </a:endParaRPr>
          </a:p>
          <a:p>
            <a:r>
              <a:rPr lang="en-US" altLang="zh-CN" b="1" kern="0" dirty="0">
                <a:latin typeface="Courier New" panose="02070309020205020404" pitchFamily="49" charset="0"/>
                <a:cs typeface="Courier New" panose="02070309020205020404" pitchFamily="49" charset="0"/>
              </a:rPr>
              <a:t>9. 0x00000191</a:t>
            </a:r>
            <a:endParaRPr lang="zh-CN" altLang="zh-CN" sz="1600" b="1" kern="100" dirty="0">
              <a:latin typeface="Courier New" panose="02070309020205020404" pitchFamily="49" charset="0"/>
              <a:cs typeface="Courier New" panose="02070309020205020404" pitchFamily="49" charset="0"/>
            </a:endParaRPr>
          </a:p>
        </p:txBody>
      </p:sp>
      <p:graphicFrame>
        <p:nvGraphicFramePr>
          <p:cNvPr id="2" name="表格 1"/>
          <p:cNvGraphicFramePr>
            <a:graphicFrameLocks noGrp="1"/>
          </p:cNvGraphicFramePr>
          <p:nvPr>
            <p:extLst/>
          </p:nvPr>
        </p:nvGraphicFramePr>
        <p:xfrm>
          <a:off x="586740" y="1849120"/>
          <a:ext cx="2880360" cy="1854200"/>
        </p:xfrm>
        <a:graphic>
          <a:graphicData uri="http://schemas.openxmlformats.org/drawingml/2006/table">
            <a:tbl>
              <a:tblPr firstRow="1" bandRow="1">
                <a:tableStyleId>{5C22544A-7EE6-4342-B048-85BDC9FD1C3A}</a:tableStyleId>
              </a:tblPr>
              <a:tblGrid>
                <a:gridCol w="1440180">
                  <a:extLst>
                    <a:ext uri="{9D8B030D-6E8A-4147-A177-3AD203B41FA5}">
                      <a16:colId xmlns:a16="http://schemas.microsoft.com/office/drawing/2014/main" val="5527996"/>
                    </a:ext>
                  </a:extLst>
                </a:gridCol>
                <a:gridCol w="1440180">
                  <a:extLst>
                    <a:ext uri="{9D8B030D-6E8A-4147-A177-3AD203B41FA5}">
                      <a16:colId xmlns:a16="http://schemas.microsoft.com/office/drawing/2014/main" val="2143928641"/>
                    </a:ext>
                  </a:extLst>
                </a:gridCol>
              </a:tblGrid>
              <a:tr h="370840">
                <a:tc>
                  <a:txBody>
                    <a:bodyPr/>
                    <a:lstStyle/>
                    <a:p>
                      <a:r>
                        <a:rPr lang="en-US" altLang="zh-CN" dirty="0" smtClean="0"/>
                        <a:t>Tag</a:t>
                      </a:r>
                      <a:endParaRPr lang="zh-CN" altLang="en-US" dirty="0"/>
                    </a:p>
                  </a:txBody>
                  <a:tcPr/>
                </a:tc>
                <a:tc>
                  <a:txBody>
                    <a:bodyPr/>
                    <a:lstStyle/>
                    <a:p>
                      <a:r>
                        <a:rPr lang="en-US" altLang="zh-CN" dirty="0" smtClean="0"/>
                        <a:t>LRU</a:t>
                      </a:r>
                      <a:endParaRPr lang="zh-CN" altLang="en-US" dirty="0"/>
                    </a:p>
                  </a:txBody>
                  <a:tcPr/>
                </a:tc>
                <a:extLst>
                  <a:ext uri="{0D108BD9-81ED-4DB2-BD59-A6C34878D82A}">
                    <a16:rowId xmlns:a16="http://schemas.microsoft.com/office/drawing/2014/main" val="2940827650"/>
                  </a:ext>
                </a:extLst>
              </a:tr>
              <a:tr h="370840">
                <a:tc>
                  <a:txBody>
                    <a:bodyPr/>
                    <a:lstStyle/>
                    <a:p>
                      <a:r>
                        <a:rPr lang="en-US" altLang="zh-CN" dirty="0" smtClean="0"/>
                        <a:t>000</a:t>
                      </a:r>
                      <a:endParaRPr lang="zh-CN" altLang="en-US" dirty="0"/>
                    </a:p>
                  </a:txBody>
                  <a:tcPr/>
                </a:tc>
                <a:tc>
                  <a:txBody>
                    <a:bodyPr/>
                    <a:lstStyle/>
                    <a:p>
                      <a:endParaRPr lang="zh-CN" altLang="en-US" dirty="0"/>
                    </a:p>
                  </a:txBody>
                  <a:tcPr/>
                </a:tc>
                <a:extLst>
                  <a:ext uri="{0D108BD9-81ED-4DB2-BD59-A6C34878D82A}">
                    <a16:rowId xmlns:a16="http://schemas.microsoft.com/office/drawing/2014/main" val="1983415497"/>
                  </a:ext>
                </a:extLst>
              </a:tr>
              <a:tr h="370840">
                <a:tc>
                  <a:txBody>
                    <a:bodyPr/>
                    <a:lstStyle/>
                    <a:p>
                      <a:r>
                        <a:rPr lang="en-US" altLang="zh-CN" dirty="0" smtClean="0"/>
                        <a:t>011</a:t>
                      </a:r>
                      <a:endParaRPr lang="zh-CN" altLang="en-US" dirty="0"/>
                    </a:p>
                  </a:txBody>
                  <a:tcPr/>
                </a:tc>
                <a:tc>
                  <a:txBody>
                    <a:bodyPr/>
                    <a:lstStyle/>
                    <a:p>
                      <a:endParaRPr lang="zh-CN" altLang="en-US" dirty="0"/>
                    </a:p>
                  </a:txBody>
                  <a:tcPr/>
                </a:tc>
                <a:extLst>
                  <a:ext uri="{0D108BD9-81ED-4DB2-BD59-A6C34878D82A}">
                    <a16:rowId xmlns:a16="http://schemas.microsoft.com/office/drawing/2014/main" val="2033815978"/>
                  </a:ext>
                </a:extLst>
              </a:tr>
              <a:tr h="370840">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49743745"/>
                  </a:ext>
                </a:extLst>
              </a:tr>
              <a:tr h="370840">
                <a:tc>
                  <a:txBody>
                    <a:bodyPr/>
                    <a:lstStyle/>
                    <a:p>
                      <a:r>
                        <a:rPr lang="en-US" altLang="zh-CN" dirty="0" smtClean="0"/>
                        <a:t>110</a:t>
                      </a:r>
                      <a:endParaRPr lang="zh-CN" altLang="en-US" dirty="0"/>
                    </a:p>
                  </a:txBody>
                  <a:tcPr/>
                </a:tc>
                <a:tc>
                  <a:txBody>
                    <a:bodyPr/>
                    <a:lstStyle/>
                    <a:p>
                      <a:r>
                        <a:rPr lang="en-US" altLang="zh-CN" dirty="0" smtClean="0"/>
                        <a:t>*</a:t>
                      </a:r>
                      <a:endParaRPr lang="zh-CN" altLang="en-US" dirty="0"/>
                    </a:p>
                  </a:txBody>
                  <a:tcPr/>
                </a:tc>
                <a:extLst>
                  <a:ext uri="{0D108BD9-81ED-4DB2-BD59-A6C34878D82A}">
                    <a16:rowId xmlns:a16="http://schemas.microsoft.com/office/drawing/2014/main" val="2273362573"/>
                  </a:ext>
                </a:extLst>
              </a:tr>
            </a:tbl>
          </a:graphicData>
        </a:graphic>
      </p:graphicFrame>
      <p:sp>
        <p:nvSpPr>
          <p:cNvPr id="8" name="Text Box 4"/>
          <p:cNvSpPr txBox="1">
            <a:spLocks noChangeArrowheads="1"/>
          </p:cNvSpPr>
          <p:nvPr/>
        </p:nvSpPr>
        <p:spPr bwMode="auto">
          <a:xfrm>
            <a:off x="356576" y="4026905"/>
            <a:ext cx="815877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
                <a:srgbClr val="CC0000"/>
              </a:buClr>
            </a:pPr>
            <a:r>
              <a:rPr lang="en-US" altLang="en-US" sz="2400" dirty="0">
                <a:latin typeface="Arial" panose="020B0604020202020204" pitchFamily="34" charset="0"/>
              </a:rPr>
              <a:t> 6. Fully Associative Version:</a:t>
            </a:r>
            <a:endParaRPr lang="en-US" altLang="en-US" sz="2000" b="1" dirty="0">
              <a:latin typeface="Arial" panose="020B0604020202020204" pitchFamily="34" charset="0"/>
            </a:endParaRPr>
          </a:p>
        </p:txBody>
      </p:sp>
      <p:graphicFrame>
        <p:nvGraphicFramePr>
          <p:cNvPr id="9" name="表格 8"/>
          <p:cNvGraphicFramePr>
            <a:graphicFrameLocks noGrp="1"/>
          </p:cNvGraphicFramePr>
          <p:nvPr>
            <p:extLst/>
          </p:nvPr>
        </p:nvGraphicFramePr>
        <p:xfrm>
          <a:off x="586740" y="4618990"/>
          <a:ext cx="2880360" cy="1854200"/>
        </p:xfrm>
        <a:graphic>
          <a:graphicData uri="http://schemas.openxmlformats.org/drawingml/2006/table">
            <a:tbl>
              <a:tblPr firstRow="1" bandRow="1">
                <a:tableStyleId>{5C22544A-7EE6-4342-B048-85BDC9FD1C3A}</a:tableStyleId>
              </a:tblPr>
              <a:tblGrid>
                <a:gridCol w="1440180">
                  <a:extLst>
                    <a:ext uri="{9D8B030D-6E8A-4147-A177-3AD203B41FA5}">
                      <a16:colId xmlns:a16="http://schemas.microsoft.com/office/drawing/2014/main" val="5527996"/>
                    </a:ext>
                  </a:extLst>
                </a:gridCol>
                <a:gridCol w="1440180">
                  <a:extLst>
                    <a:ext uri="{9D8B030D-6E8A-4147-A177-3AD203B41FA5}">
                      <a16:colId xmlns:a16="http://schemas.microsoft.com/office/drawing/2014/main" val="2143928641"/>
                    </a:ext>
                  </a:extLst>
                </a:gridCol>
              </a:tblGrid>
              <a:tr h="370840">
                <a:tc>
                  <a:txBody>
                    <a:bodyPr/>
                    <a:lstStyle/>
                    <a:p>
                      <a:r>
                        <a:rPr lang="en-US" altLang="zh-CN" dirty="0" smtClean="0"/>
                        <a:t>Tag</a:t>
                      </a:r>
                      <a:endParaRPr lang="zh-CN" altLang="en-US" dirty="0"/>
                    </a:p>
                  </a:txBody>
                  <a:tcPr/>
                </a:tc>
                <a:tc>
                  <a:txBody>
                    <a:bodyPr/>
                    <a:lstStyle/>
                    <a:p>
                      <a:r>
                        <a:rPr lang="en-US" altLang="zh-CN" dirty="0" smtClean="0"/>
                        <a:t>LRU</a:t>
                      </a:r>
                      <a:endParaRPr lang="zh-CN" altLang="en-US" dirty="0"/>
                    </a:p>
                  </a:txBody>
                  <a:tcPr/>
                </a:tc>
                <a:extLst>
                  <a:ext uri="{0D108BD9-81ED-4DB2-BD59-A6C34878D82A}">
                    <a16:rowId xmlns:a16="http://schemas.microsoft.com/office/drawing/2014/main" val="2940827650"/>
                  </a:ext>
                </a:extLst>
              </a:tr>
              <a:tr h="370840">
                <a:tc>
                  <a:txBody>
                    <a:bodyPr/>
                    <a:lstStyle/>
                    <a:p>
                      <a:r>
                        <a:rPr lang="en-US" altLang="zh-CN" dirty="0" smtClean="0"/>
                        <a:t>00000</a:t>
                      </a:r>
                      <a:endParaRPr lang="zh-CN" altLang="en-US" dirty="0"/>
                    </a:p>
                  </a:txBody>
                  <a:tcPr/>
                </a:tc>
                <a:tc>
                  <a:txBody>
                    <a:bodyPr/>
                    <a:lstStyle/>
                    <a:p>
                      <a:r>
                        <a:rPr lang="en-US" altLang="zh-CN" dirty="0" smtClean="0"/>
                        <a:t> 01</a:t>
                      </a:r>
                      <a:endParaRPr lang="zh-CN" altLang="en-US" dirty="0"/>
                    </a:p>
                  </a:txBody>
                  <a:tcPr/>
                </a:tc>
                <a:extLst>
                  <a:ext uri="{0D108BD9-81ED-4DB2-BD59-A6C34878D82A}">
                    <a16:rowId xmlns:a16="http://schemas.microsoft.com/office/drawing/2014/main" val="1983415497"/>
                  </a:ext>
                </a:extLst>
              </a:tr>
              <a:tr h="370840">
                <a:tc>
                  <a:txBody>
                    <a:bodyPr/>
                    <a:lstStyle/>
                    <a:p>
                      <a:r>
                        <a:rPr lang="en-US" altLang="zh-CN" dirty="0" smtClean="0"/>
                        <a:t>01101</a:t>
                      </a:r>
                      <a:endParaRPr lang="zh-CN" altLang="en-US" dirty="0"/>
                    </a:p>
                  </a:txBody>
                  <a:tcPr/>
                </a:tc>
                <a:tc>
                  <a:txBody>
                    <a:bodyPr/>
                    <a:lstStyle/>
                    <a:p>
                      <a:r>
                        <a:rPr lang="en-US" altLang="zh-CN" baseline="0" dirty="0" smtClean="0"/>
                        <a:t> </a:t>
                      </a:r>
                      <a:r>
                        <a:rPr lang="en-US" altLang="zh-CN" dirty="0" smtClean="0"/>
                        <a:t>10</a:t>
                      </a:r>
                      <a:endParaRPr lang="zh-CN" altLang="en-US" dirty="0"/>
                    </a:p>
                  </a:txBody>
                  <a:tcPr/>
                </a:tc>
                <a:extLst>
                  <a:ext uri="{0D108BD9-81ED-4DB2-BD59-A6C34878D82A}">
                    <a16:rowId xmlns:a16="http://schemas.microsoft.com/office/drawing/2014/main" val="2033815978"/>
                  </a:ext>
                </a:extLst>
              </a:tr>
              <a:tr h="370840">
                <a:tc>
                  <a:txBody>
                    <a:bodyPr/>
                    <a:lstStyle/>
                    <a:p>
                      <a:r>
                        <a:rPr lang="en-US" altLang="zh-CN" dirty="0" smtClean="0"/>
                        <a:t>11001</a:t>
                      </a:r>
                      <a:endParaRPr lang="zh-CN" altLang="en-US" dirty="0"/>
                    </a:p>
                  </a:txBody>
                  <a:tcPr/>
                </a:tc>
                <a:tc>
                  <a:txBody>
                    <a:bodyPr/>
                    <a:lstStyle/>
                    <a:p>
                      <a:r>
                        <a:rPr lang="en-US" altLang="zh-CN" dirty="0" smtClean="0"/>
                        <a:t> 01</a:t>
                      </a:r>
                      <a:endParaRPr lang="zh-CN" altLang="en-US" dirty="0"/>
                    </a:p>
                  </a:txBody>
                  <a:tcPr/>
                </a:tc>
                <a:extLst>
                  <a:ext uri="{0D108BD9-81ED-4DB2-BD59-A6C34878D82A}">
                    <a16:rowId xmlns:a16="http://schemas.microsoft.com/office/drawing/2014/main" val="49743745"/>
                  </a:ext>
                </a:extLst>
              </a:tr>
              <a:tr h="370840">
                <a:tc>
                  <a:txBody>
                    <a:bodyPr/>
                    <a:lstStyle/>
                    <a:p>
                      <a:r>
                        <a:rPr lang="en-US" altLang="zh-CN" sz="1800" b="0" i="0" u="none" strike="noStrike" kern="1200" baseline="0" dirty="0" smtClean="0">
                          <a:solidFill>
                            <a:schemeClr val="dk1"/>
                          </a:solidFill>
                          <a:latin typeface="+mn-lt"/>
                          <a:ea typeface="+mn-ea"/>
                          <a:cs typeface="+mn-cs"/>
                        </a:rPr>
                        <a:t>11011</a:t>
                      </a:r>
                      <a:endParaRPr lang="zh-CN" altLang="en-US" dirty="0"/>
                    </a:p>
                  </a:txBody>
                  <a:tcPr/>
                </a:tc>
                <a:tc>
                  <a:txBody>
                    <a:bodyPr/>
                    <a:lstStyle/>
                    <a:p>
                      <a:r>
                        <a:rPr lang="en-US" altLang="zh-CN" dirty="0" smtClean="0"/>
                        <a:t>* 11</a:t>
                      </a:r>
                      <a:endParaRPr lang="zh-CN" altLang="en-US" dirty="0"/>
                    </a:p>
                  </a:txBody>
                  <a:tcPr/>
                </a:tc>
                <a:extLst>
                  <a:ext uri="{0D108BD9-81ED-4DB2-BD59-A6C34878D82A}">
                    <a16:rowId xmlns:a16="http://schemas.microsoft.com/office/drawing/2014/main" val="2273362573"/>
                  </a:ext>
                </a:extLst>
              </a:tr>
            </a:tbl>
          </a:graphicData>
        </a:graphic>
      </p:graphicFrame>
      <p:sp>
        <p:nvSpPr>
          <p:cNvPr id="3" name="矩形 2"/>
          <p:cNvSpPr/>
          <p:nvPr/>
        </p:nvSpPr>
        <p:spPr>
          <a:xfrm>
            <a:off x="4307459" y="1958832"/>
            <a:ext cx="4572000" cy="707886"/>
          </a:xfrm>
          <a:prstGeom prst="rect">
            <a:avLst/>
          </a:prstGeom>
        </p:spPr>
        <p:txBody>
          <a:bodyPr>
            <a:spAutoFit/>
          </a:bodyPr>
          <a:lstStyle/>
          <a:p>
            <a:r>
              <a:rPr lang="en-US" altLang="zh-CN" sz="2000" dirty="0">
                <a:latin typeface="Arial" panose="020B0604020202020204" pitchFamily="34" charset="0"/>
                <a:cs typeface="Arial" panose="020B0604020202020204" pitchFamily="34" charset="0"/>
              </a:rPr>
              <a:t>Unique blocks accessed so far: 4</a:t>
            </a:r>
          </a:p>
          <a:p>
            <a:r>
              <a:rPr lang="en-US" altLang="zh-CN" sz="2000" dirty="0">
                <a:latin typeface="Arial" panose="020B0604020202020204" pitchFamily="34" charset="0"/>
                <a:cs typeface="Arial" panose="020B0604020202020204" pitchFamily="34" charset="0"/>
              </a:rPr>
              <a:t>Compulsory Miss</a:t>
            </a:r>
            <a:endParaRPr lang="zh-CN" alt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2243590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67</a:t>
            </a:fld>
            <a:endParaRPr lang="en-US" altLang="en-US"/>
          </a:p>
        </p:txBody>
      </p:sp>
      <p:sp>
        <p:nvSpPr>
          <p:cNvPr id="45059" name="Text Box 2"/>
          <p:cNvSpPr txBox="1">
            <a:spLocks noChangeArrowheads="1"/>
          </p:cNvSpPr>
          <p:nvPr/>
        </p:nvSpPr>
        <p:spPr bwMode="auto">
          <a:xfrm>
            <a:off x="441324" y="396877"/>
            <a:ext cx="803696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Cache Hits and Misses</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1" name="Text Box 4"/>
          <p:cNvSpPr txBox="1">
            <a:spLocks noChangeArrowheads="1"/>
          </p:cNvSpPr>
          <p:nvPr/>
        </p:nvSpPr>
        <p:spPr bwMode="auto">
          <a:xfrm>
            <a:off x="319512" y="1225691"/>
            <a:ext cx="815877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
                <a:srgbClr val="CC0000"/>
              </a:buClr>
            </a:pPr>
            <a:r>
              <a:rPr lang="en-US" altLang="en-US" sz="2400" dirty="0">
                <a:latin typeface="Arial" panose="020B0604020202020204" pitchFamily="34" charset="0"/>
              </a:rPr>
              <a:t> 7. </a:t>
            </a:r>
            <a:r>
              <a:rPr lang="en-US" altLang="en-US" sz="2400" dirty="0" smtClean="0">
                <a:latin typeface="Arial" panose="020B0604020202020204" pitchFamily="34" charset="0"/>
              </a:rPr>
              <a:t>0x83 </a:t>
            </a:r>
            <a:r>
              <a:rPr lang="en-US" altLang="en-US" sz="2400" dirty="0">
                <a:latin typeface="Arial" panose="020B0604020202020204" pitchFamily="34" charset="0"/>
              </a:rPr>
              <a:t>= 010 00 0011</a:t>
            </a:r>
            <a:endParaRPr lang="en-US" altLang="en-US" sz="2000" b="1" dirty="0">
              <a:latin typeface="Arial" panose="020B0604020202020204" pitchFamily="34" charset="0"/>
            </a:endParaRPr>
          </a:p>
        </p:txBody>
      </p:sp>
      <p:sp>
        <p:nvSpPr>
          <p:cNvPr id="6" name="矩形 5"/>
          <p:cNvSpPr/>
          <p:nvPr/>
        </p:nvSpPr>
        <p:spPr>
          <a:xfrm>
            <a:off x="5421630" y="4129800"/>
            <a:ext cx="2514600" cy="2585323"/>
          </a:xfrm>
          <a:prstGeom prst="rect">
            <a:avLst/>
          </a:prstGeom>
        </p:spPr>
        <p:txBody>
          <a:bodyPr wrap="square">
            <a:spAutoFit/>
          </a:bodyPr>
          <a:lstStyle/>
          <a:p>
            <a:r>
              <a:rPr lang="en-US" altLang="zh-CN" b="1" kern="0" dirty="0">
                <a:latin typeface="Courier New" panose="02070309020205020404" pitchFamily="49" charset="0"/>
                <a:cs typeface="Courier New" panose="02070309020205020404" pitchFamily="49" charset="0"/>
              </a:rPr>
              <a:t>1. 0x00000004</a:t>
            </a:r>
            <a:endParaRPr lang="zh-CN" altLang="zh-CN" sz="1600" b="1" kern="100" dirty="0">
              <a:latin typeface="Courier New" panose="02070309020205020404" pitchFamily="49" charset="0"/>
              <a:cs typeface="Courier New" panose="02070309020205020404" pitchFamily="49" charset="0"/>
            </a:endParaRPr>
          </a:p>
          <a:p>
            <a:r>
              <a:rPr lang="en-US" altLang="zh-CN" b="1" kern="0" dirty="0">
                <a:latin typeface="Courier New" panose="02070309020205020404" pitchFamily="49" charset="0"/>
                <a:cs typeface="Courier New" panose="02070309020205020404" pitchFamily="49" charset="0"/>
              </a:rPr>
              <a:t>2. 0x000000D8</a:t>
            </a:r>
            <a:endParaRPr lang="zh-CN" altLang="zh-CN" sz="1600" b="1" kern="100" dirty="0">
              <a:latin typeface="Courier New" panose="02070309020205020404" pitchFamily="49" charset="0"/>
              <a:cs typeface="Courier New" panose="02070309020205020404" pitchFamily="49" charset="0"/>
            </a:endParaRPr>
          </a:p>
          <a:p>
            <a:r>
              <a:rPr lang="en-US" altLang="zh-CN" b="1" kern="0" dirty="0">
                <a:latin typeface="Courier New" panose="02070309020205020404" pitchFamily="49" charset="0"/>
                <a:cs typeface="Courier New" panose="02070309020205020404" pitchFamily="49" charset="0"/>
              </a:rPr>
              <a:t>3. 0x00000005</a:t>
            </a:r>
            <a:endParaRPr lang="zh-CN" altLang="zh-CN" sz="1600" b="1" kern="100" dirty="0">
              <a:latin typeface="Courier New" panose="02070309020205020404" pitchFamily="49" charset="0"/>
              <a:cs typeface="Courier New" panose="02070309020205020404" pitchFamily="49" charset="0"/>
            </a:endParaRPr>
          </a:p>
          <a:p>
            <a:r>
              <a:rPr lang="en-US" altLang="zh-CN" b="1" kern="0" dirty="0">
                <a:latin typeface="Courier New" panose="02070309020205020404" pitchFamily="49" charset="0"/>
                <a:cs typeface="Courier New" panose="02070309020205020404" pitchFamily="49" charset="0"/>
              </a:rPr>
              <a:t>4. 0x00000192</a:t>
            </a:r>
            <a:endParaRPr lang="zh-CN" altLang="zh-CN" sz="1600" b="1" kern="100" dirty="0">
              <a:latin typeface="Courier New" panose="02070309020205020404" pitchFamily="49" charset="0"/>
              <a:cs typeface="Courier New" panose="02070309020205020404" pitchFamily="49" charset="0"/>
            </a:endParaRPr>
          </a:p>
          <a:p>
            <a:r>
              <a:rPr lang="en-US" altLang="zh-CN" b="1" kern="0" dirty="0">
                <a:latin typeface="Courier New" panose="02070309020205020404" pitchFamily="49" charset="0"/>
                <a:cs typeface="Courier New" panose="02070309020205020404" pitchFamily="49" charset="0"/>
              </a:rPr>
              <a:t>5. 0x000000D4</a:t>
            </a:r>
            <a:endParaRPr lang="zh-CN" altLang="zh-CN" sz="1600" b="1" kern="100" dirty="0">
              <a:latin typeface="Courier New" panose="02070309020205020404" pitchFamily="49" charset="0"/>
              <a:cs typeface="Courier New" panose="02070309020205020404" pitchFamily="49" charset="0"/>
            </a:endParaRPr>
          </a:p>
          <a:p>
            <a:r>
              <a:rPr lang="en-US" altLang="zh-CN" b="1" kern="0" dirty="0">
                <a:latin typeface="Courier New" panose="02070309020205020404" pitchFamily="49" charset="0"/>
                <a:cs typeface="Courier New" panose="02070309020205020404" pitchFamily="49" charset="0"/>
              </a:rPr>
              <a:t>6. 0x000001BA</a:t>
            </a:r>
            <a:endParaRPr lang="zh-CN" altLang="zh-CN" sz="1600" b="1" kern="100" dirty="0">
              <a:latin typeface="Courier New" panose="02070309020205020404" pitchFamily="49" charset="0"/>
              <a:cs typeface="Courier New" panose="02070309020205020404" pitchFamily="49" charset="0"/>
            </a:endParaRPr>
          </a:p>
          <a:p>
            <a:r>
              <a:rPr lang="en-US" altLang="zh-CN" b="1" kern="0" dirty="0">
                <a:solidFill>
                  <a:srgbClr val="FF0000"/>
                </a:solidFill>
                <a:latin typeface="Courier New" panose="02070309020205020404" pitchFamily="49" charset="0"/>
                <a:cs typeface="Courier New" panose="02070309020205020404" pitchFamily="49" charset="0"/>
              </a:rPr>
              <a:t>7. 0x00000083</a:t>
            </a:r>
            <a:endParaRPr lang="zh-CN" altLang="zh-CN" sz="1600" b="1" kern="100" dirty="0">
              <a:solidFill>
                <a:srgbClr val="FF0000"/>
              </a:solidFill>
              <a:latin typeface="Courier New" panose="02070309020205020404" pitchFamily="49" charset="0"/>
              <a:cs typeface="Courier New" panose="02070309020205020404" pitchFamily="49" charset="0"/>
            </a:endParaRPr>
          </a:p>
          <a:p>
            <a:r>
              <a:rPr lang="en-US" altLang="zh-CN" b="1" kern="0" dirty="0">
                <a:latin typeface="Courier New" panose="02070309020205020404" pitchFamily="49" charset="0"/>
                <a:cs typeface="Courier New" panose="02070309020205020404" pitchFamily="49" charset="0"/>
              </a:rPr>
              <a:t>8. 0x00000004</a:t>
            </a:r>
            <a:endParaRPr lang="zh-CN" altLang="zh-CN" sz="1600" b="1" kern="100" dirty="0">
              <a:latin typeface="Courier New" panose="02070309020205020404" pitchFamily="49" charset="0"/>
              <a:cs typeface="Courier New" panose="02070309020205020404" pitchFamily="49" charset="0"/>
            </a:endParaRPr>
          </a:p>
          <a:p>
            <a:r>
              <a:rPr lang="en-US" altLang="zh-CN" b="1" kern="0" dirty="0">
                <a:latin typeface="Courier New" panose="02070309020205020404" pitchFamily="49" charset="0"/>
                <a:cs typeface="Courier New" panose="02070309020205020404" pitchFamily="49" charset="0"/>
              </a:rPr>
              <a:t>9. 0x00000191</a:t>
            </a:r>
            <a:endParaRPr lang="zh-CN" altLang="zh-CN" sz="1600" b="1" kern="100" dirty="0">
              <a:latin typeface="Courier New" panose="02070309020205020404" pitchFamily="49" charset="0"/>
              <a:cs typeface="Courier New" panose="02070309020205020404" pitchFamily="49" charset="0"/>
            </a:endParaRPr>
          </a:p>
        </p:txBody>
      </p:sp>
      <p:graphicFrame>
        <p:nvGraphicFramePr>
          <p:cNvPr id="2" name="表格 1"/>
          <p:cNvGraphicFramePr>
            <a:graphicFrameLocks noGrp="1"/>
          </p:cNvGraphicFramePr>
          <p:nvPr>
            <p:extLst/>
          </p:nvPr>
        </p:nvGraphicFramePr>
        <p:xfrm>
          <a:off x="586740" y="1849120"/>
          <a:ext cx="2880360" cy="1854200"/>
        </p:xfrm>
        <a:graphic>
          <a:graphicData uri="http://schemas.openxmlformats.org/drawingml/2006/table">
            <a:tbl>
              <a:tblPr firstRow="1" bandRow="1">
                <a:tableStyleId>{5C22544A-7EE6-4342-B048-85BDC9FD1C3A}</a:tableStyleId>
              </a:tblPr>
              <a:tblGrid>
                <a:gridCol w="1440180">
                  <a:extLst>
                    <a:ext uri="{9D8B030D-6E8A-4147-A177-3AD203B41FA5}">
                      <a16:colId xmlns:a16="http://schemas.microsoft.com/office/drawing/2014/main" val="5527996"/>
                    </a:ext>
                  </a:extLst>
                </a:gridCol>
                <a:gridCol w="1440180">
                  <a:extLst>
                    <a:ext uri="{9D8B030D-6E8A-4147-A177-3AD203B41FA5}">
                      <a16:colId xmlns:a16="http://schemas.microsoft.com/office/drawing/2014/main" val="2143928641"/>
                    </a:ext>
                  </a:extLst>
                </a:gridCol>
              </a:tblGrid>
              <a:tr h="370840">
                <a:tc>
                  <a:txBody>
                    <a:bodyPr/>
                    <a:lstStyle/>
                    <a:p>
                      <a:r>
                        <a:rPr lang="en-US" altLang="zh-CN" dirty="0" smtClean="0"/>
                        <a:t>Tag</a:t>
                      </a:r>
                      <a:endParaRPr lang="zh-CN" altLang="en-US" dirty="0"/>
                    </a:p>
                  </a:txBody>
                  <a:tcPr/>
                </a:tc>
                <a:tc>
                  <a:txBody>
                    <a:bodyPr/>
                    <a:lstStyle/>
                    <a:p>
                      <a:r>
                        <a:rPr lang="en-US" altLang="zh-CN" dirty="0" smtClean="0"/>
                        <a:t>LRU</a:t>
                      </a:r>
                      <a:endParaRPr lang="zh-CN" altLang="en-US" dirty="0"/>
                    </a:p>
                  </a:txBody>
                  <a:tcPr/>
                </a:tc>
                <a:extLst>
                  <a:ext uri="{0D108BD9-81ED-4DB2-BD59-A6C34878D82A}">
                    <a16:rowId xmlns:a16="http://schemas.microsoft.com/office/drawing/2014/main" val="2940827650"/>
                  </a:ext>
                </a:extLst>
              </a:tr>
              <a:tr h="370840">
                <a:tc>
                  <a:txBody>
                    <a:bodyPr/>
                    <a:lstStyle/>
                    <a:p>
                      <a:r>
                        <a:rPr lang="en-US" altLang="zh-CN" dirty="0" smtClean="0"/>
                        <a:t>010</a:t>
                      </a:r>
                      <a:endParaRPr lang="zh-CN" altLang="en-US" dirty="0"/>
                    </a:p>
                  </a:txBody>
                  <a:tcPr/>
                </a:tc>
                <a:tc>
                  <a:txBody>
                    <a:bodyPr/>
                    <a:lstStyle/>
                    <a:p>
                      <a:r>
                        <a:rPr lang="en-US" altLang="zh-CN" dirty="0" smtClean="0"/>
                        <a:t>*</a:t>
                      </a:r>
                      <a:endParaRPr lang="zh-CN" altLang="en-US" dirty="0"/>
                    </a:p>
                  </a:txBody>
                  <a:tcPr/>
                </a:tc>
                <a:extLst>
                  <a:ext uri="{0D108BD9-81ED-4DB2-BD59-A6C34878D82A}">
                    <a16:rowId xmlns:a16="http://schemas.microsoft.com/office/drawing/2014/main" val="1983415497"/>
                  </a:ext>
                </a:extLst>
              </a:tr>
              <a:tr h="370840">
                <a:tc>
                  <a:txBody>
                    <a:bodyPr/>
                    <a:lstStyle/>
                    <a:p>
                      <a:r>
                        <a:rPr lang="en-US" altLang="zh-CN" dirty="0" smtClean="0"/>
                        <a:t>011</a:t>
                      </a:r>
                      <a:endParaRPr lang="zh-CN" altLang="en-US" dirty="0"/>
                    </a:p>
                  </a:txBody>
                  <a:tcPr/>
                </a:tc>
                <a:tc>
                  <a:txBody>
                    <a:bodyPr/>
                    <a:lstStyle/>
                    <a:p>
                      <a:endParaRPr lang="zh-CN" altLang="en-US" dirty="0"/>
                    </a:p>
                  </a:txBody>
                  <a:tcPr/>
                </a:tc>
                <a:extLst>
                  <a:ext uri="{0D108BD9-81ED-4DB2-BD59-A6C34878D82A}">
                    <a16:rowId xmlns:a16="http://schemas.microsoft.com/office/drawing/2014/main" val="2033815978"/>
                  </a:ext>
                </a:extLst>
              </a:tr>
              <a:tr h="370840">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49743745"/>
                  </a:ext>
                </a:extLst>
              </a:tr>
              <a:tr h="370840">
                <a:tc>
                  <a:txBody>
                    <a:bodyPr/>
                    <a:lstStyle/>
                    <a:p>
                      <a:r>
                        <a:rPr lang="en-US" altLang="zh-CN" dirty="0" smtClean="0"/>
                        <a:t>110</a:t>
                      </a:r>
                      <a:endParaRPr lang="zh-CN" altLang="en-US" dirty="0"/>
                    </a:p>
                  </a:txBody>
                  <a:tcPr/>
                </a:tc>
                <a:tc>
                  <a:txBody>
                    <a:bodyPr/>
                    <a:lstStyle/>
                    <a:p>
                      <a:endParaRPr lang="zh-CN" altLang="en-US" dirty="0"/>
                    </a:p>
                  </a:txBody>
                  <a:tcPr/>
                </a:tc>
                <a:extLst>
                  <a:ext uri="{0D108BD9-81ED-4DB2-BD59-A6C34878D82A}">
                    <a16:rowId xmlns:a16="http://schemas.microsoft.com/office/drawing/2014/main" val="2273362573"/>
                  </a:ext>
                </a:extLst>
              </a:tr>
            </a:tbl>
          </a:graphicData>
        </a:graphic>
      </p:graphicFrame>
      <p:sp>
        <p:nvSpPr>
          <p:cNvPr id="8" name="Text Box 4"/>
          <p:cNvSpPr txBox="1">
            <a:spLocks noChangeArrowheads="1"/>
          </p:cNvSpPr>
          <p:nvPr/>
        </p:nvSpPr>
        <p:spPr bwMode="auto">
          <a:xfrm>
            <a:off x="356576" y="4026905"/>
            <a:ext cx="815877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
                <a:srgbClr val="CC0000"/>
              </a:buClr>
            </a:pPr>
            <a:r>
              <a:rPr lang="en-US" altLang="en-US" sz="2400" dirty="0">
                <a:latin typeface="Arial" panose="020B0604020202020204" pitchFamily="34" charset="0"/>
              </a:rPr>
              <a:t> 7. Fully Associative Version:</a:t>
            </a:r>
            <a:endParaRPr lang="en-US" altLang="en-US" sz="2000" b="1" dirty="0">
              <a:latin typeface="Arial" panose="020B0604020202020204" pitchFamily="34" charset="0"/>
            </a:endParaRPr>
          </a:p>
        </p:txBody>
      </p:sp>
      <p:graphicFrame>
        <p:nvGraphicFramePr>
          <p:cNvPr id="9" name="表格 8"/>
          <p:cNvGraphicFramePr>
            <a:graphicFrameLocks noGrp="1"/>
          </p:cNvGraphicFramePr>
          <p:nvPr>
            <p:extLst/>
          </p:nvPr>
        </p:nvGraphicFramePr>
        <p:xfrm>
          <a:off x="586740" y="4618990"/>
          <a:ext cx="2880360" cy="1854200"/>
        </p:xfrm>
        <a:graphic>
          <a:graphicData uri="http://schemas.openxmlformats.org/drawingml/2006/table">
            <a:tbl>
              <a:tblPr firstRow="1" bandRow="1">
                <a:tableStyleId>{5C22544A-7EE6-4342-B048-85BDC9FD1C3A}</a:tableStyleId>
              </a:tblPr>
              <a:tblGrid>
                <a:gridCol w="1440180">
                  <a:extLst>
                    <a:ext uri="{9D8B030D-6E8A-4147-A177-3AD203B41FA5}">
                      <a16:colId xmlns:a16="http://schemas.microsoft.com/office/drawing/2014/main" val="5527996"/>
                    </a:ext>
                  </a:extLst>
                </a:gridCol>
                <a:gridCol w="1440180">
                  <a:extLst>
                    <a:ext uri="{9D8B030D-6E8A-4147-A177-3AD203B41FA5}">
                      <a16:colId xmlns:a16="http://schemas.microsoft.com/office/drawing/2014/main" val="2143928641"/>
                    </a:ext>
                  </a:extLst>
                </a:gridCol>
              </a:tblGrid>
              <a:tr h="370840">
                <a:tc>
                  <a:txBody>
                    <a:bodyPr/>
                    <a:lstStyle/>
                    <a:p>
                      <a:r>
                        <a:rPr lang="en-US" altLang="zh-CN" dirty="0" smtClean="0"/>
                        <a:t>Tag</a:t>
                      </a:r>
                      <a:endParaRPr lang="zh-CN" altLang="en-US" dirty="0"/>
                    </a:p>
                  </a:txBody>
                  <a:tcPr/>
                </a:tc>
                <a:tc>
                  <a:txBody>
                    <a:bodyPr/>
                    <a:lstStyle/>
                    <a:p>
                      <a:r>
                        <a:rPr lang="en-US" altLang="zh-CN" dirty="0" smtClean="0"/>
                        <a:t>LRU</a:t>
                      </a:r>
                      <a:endParaRPr lang="zh-CN" altLang="en-US" dirty="0"/>
                    </a:p>
                  </a:txBody>
                  <a:tcPr/>
                </a:tc>
                <a:extLst>
                  <a:ext uri="{0D108BD9-81ED-4DB2-BD59-A6C34878D82A}">
                    <a16:rowId xmlns:a16="http://schemas.microsoft.com/office/drawing/2014/main" val="2940827650"/>
                  </a:ext>
                </a:extLst>
              </a:tr>
              <a:tr h="370840">
                <a:tc>
                  <a:txBody>
                    <a:bodyPr/>
                    <a:lstStyle/>
                    <a:p>
                      <a:r>
                        <a:rPr lang="en-US" altLang="zh-CN" dirty="0" smtClean="0"/>
                        <a:t>01000</a:t>
                      </a:r>
                      <a:endParaRPr lang="zh-CN" altLang="en-US" dirty="0"/>
                    </a:p>
                  </a:txBody>
                  <a:tcPr/>
                </a:tc>
                <a:tc>
                  <a:txBody>
                    <a:bodyPr/>
                    <a:lstStyle/>
                    <a:p>
                      <a:r>
                        <a:rPr lang="en-US" altLang="zh-CN" dirty="0" smtClean="0"/>
                        <a:t> * 11</a:t>
                      </a:r>
                      <a:endParaRPr lang="zh-CN" altLang="en-US" dirty="0"/>
                    </a:p>
                  </a:txBody>
                  <a:tcPr/>
                </a:tc>
                <a:extLst>
                  <a:ext uri="{0D108BD9-81ED-4DB2-BD59-A6C34878D82A}">
                    <a16:rowId xmlns:a16="http://schemas.microsoft.com/office/drawing/2014/main" val="1983415497"/>
                  </a:ext>
                </a:extLst>
              </a:tr>
              <a:tr h="370840">
                <a:tc>
                  <a:txBody>
                    <a:bodyPr/>
                    <a:lstStyle/>
                    <a:p>
                      <a:r>
                        <a:rPr lang="en-US" altLang="zh-CN" dirty="0" smtClean="0"/>
                        <a:t>01101</a:t>
                      </a:r>
                      <a:endParaRPr lang="zh-CN" altLang="en-US" dirty="0"/>
                    </a:p>
                  </a:txBody>
                  <a:tcPr/>
                </a:tc>
                <a:tc>
                  <a:txBody>
                    <a:bodyPr/>
                    <a:lstStyle/>
                    <a:p>
                      <a:r>
                        <a:rPr lang="en-US" altLang="zh-CN" baseline="0" dirty="0" smtClean="0"/>
                        <a:t> </a:t>
                      </a:r>
                      <a:r>
                        <a:rPr lang="en-US" altLang="zh-CN" dirty="0" smtClean="0"/>
                        <a:t>01</a:t>
                      </a:r>
                      <a:endParaRPr lang="zh-CN" altLang="en-US" dirty="0"/>
                    </a:p>
                  </a:txBody>
                  <a:tcPr/>
                </a:tc>
                <a:extLst>
                  <a:ext uri="{0D108BD9-81ED-4DB2-BD59-A6C34878D82A}">
                    <a16:rowId xmlns:a16="http://schemas.microsoft.com/office/drawing/2014/main" val="2033815978"/>
                  </a:ext>
                </a:extLst>
              </a:tr>
              <a:tr h="370840">
                <a:tc>
                  <a:txBody>
                    <a:bodyPr/>
                    <a:lstStyle/>
                    <a:p>
                      <a:r>
                        <a:rPr lang="en-US" altLang="zh-CN" dirty="0" smtClean="0"/>
                        <a:t>11001</a:t>
                      </a:r>
                      <a:endParaRPr lang="zh-CN" altLang="en-US" dirty="0"/>
                    </a:p>
                  </a:txBody>
                  <a:tcPr/>
                </a:tc>
                <a:tc>
                  <a:txBody>
                    <a:bodyPr/>
                    <a:lstStyle/>
                    <a:p>
                      <a:r>
                        <a:rPr lang="en-US" altLang="zh-CN" dirty="0" smtClean="0"/>
                        <a:t> 00</a:t>
                      </a:r>
                      <a:endParaRPr lang="zh-CN" altLang="en-US" dirty="0"/>
                    </a:p>
                  </a:txBody>
                  <a:tcPr/>
                </a:tc>
                <a:extLst>
                  <a:ext uri="{0D108BD9-81ED-4DB2-BD59-A6C34878D82A}">
                    <a16:rowId xmlns:a16="http://schemas.microsoft.com/office/drawing/2014/main" val="49743745"/>
                  </a:ext>
                </a:extLst>
              </a:tr>
              <a:tr h="370840">
                <a:tc>
                  <a:txBody>
                    <a:bodyPr/>
                    <a:lstStyle/>
                    <a:p>
                      <a:r>
                        <a:rPr lang="en-US" altLang="zh-CN" sz="1800" b="0" i="0" u="none" strike="noStrike" kern="1200" baseline="0" dirty="0" smtClean="0">
                          <a:solidFill>
                            <a:schemeClr val="dk1"/>
                          </a:solidFill>
                          <a:latin typeface="+mn-lt"/>
                          <a:ea typeface="+mn-ea"/>
                          <a:cs typeface="+mn-cs"/>
                        </a:rPr>
                        <a:t>11011</a:t>
                      </a:r>
                      <a:endParaRPr lang="zh-CN" altLang="en-US" dirty="0"/>
                    </a:p>
                  </a:txBody>
                  <a:tcPr/>
                </a:tc>
                <a:tc>
                  <a:txBody>
                    <a:bodyPr/>
                    <a:lstStyle/>
                    <a:p>
                      <a:r>
                        <a:rPr lang="en-US" altLang="zh-CN" baseline="0" dirty="0" smtClean="0"/>
                        <a:t> </a:t>
                      </a:r>
                      <a:r>
                        <a:rPr lang="en-US" altLang="zh-CN" dirty="0" smtClean="0"/>
                        <a:t>10</a:t>
                      </a:r>
                      <a:endParaRPr lang="zh-CN" altLang="en-US" dirty="0"/>
                    </a:p>
                  </a:txBody>
                  <a:tcPr/>
                </a:tc>
                <a:extLst>
                  <a:ext uri="{0D108BD9-81ED-4DB2-BD59-A6C34878D82A}">
                    <a16:rowId xmlns:a16="http://schemas.microsoft.com/office/drawing/2014/main" val="2273362573"/>
                  </a:ext>
                </a:extLst>
              </a:tr>
            </a:tbl>
          </a:graphicData>
        </a:graphic>
      </p:graphicFrame>
      <p:sp>
        <p:nvSpPr>
          <p:cNvPr id="3" name="矩形 2"/>
          <p:cNvSpPr/>
          <p:nvPr/>
        </p:nvSpPr>
        <p:spPr>
          <a:xfrm>
            <a:off x="4273169" y="1225689"/>
            <a:ext cx="4572000" cy="2862322"/>
          </a:xfrm>
          <a:prstGeom prst="rect">
            <a:avLst/>
          </a:prstGeom>
        </p:spPr>
        <p:txBody>
          <a:bodyPr>
            <a:spAutoFit/>
          </a:bodyPr>
          <a:lstStyle/>
          <a:p>
            <a:r>
              <a:rPr lang="en-US" altLang="zh-CN" sz="2000" dirty="0">
                <a:latin typeface="Arial" panose="020B0604020202020204" pitchFamily="34" charset="0"/>
                <a:cs typeface="Arial" panose="020B0604020202020204" pitchFamily="34" charset="0"/>
              </a:rPr>
              <a:t>Unique blocks accessed so far: 5</a:t>
            </a:r>
          </a:p>
          <a:p>
            <a:r>
              <a:rPr lang="en-US" altLang="zh-CN" sz="2000" dirty="0">
                <a:latin typeface="Arial" panose="020B0604020202020204" pitchFamily="34" charset="0"/>
                <a:cs typeface="Arial" panose="020B0604020202020204" pitchFamily="34" charset="0"/>
              </a:rPr>
              <a:t>Compulsory Miss: this is the first time we are accessing this block from memory and it is therefore a compulsory miss (no way to avoid it). This could also count as a capacity miss because even if we made the cache fully associative, there was no way to avoid this miss.</a:t>
            </a:r>
            <a:endParaRPr lang="zh-CN" alt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6744773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68</a:t>
            </a:fld>
            <a:endParaRPr lang="en-US" altLang="en-US"/>
          </a:p>
        </p:txBody>
      </p:sp>
      <p:sp>
        <p:nvSpPr>
          <p:cNvPr id="45059" name="Text Box 2"/>
          <p:cNvSpPr txBox="1">
            <a:spLocks noChangeArrowheads="1"/>
          </p:cNvSpPr>
          <p:nvPr/>
        </p:nvSpPr>
        <p:spPr bwMode="auto">
          <a:xfrm>
            <a:off x="441324" y="396877"/>
            <a:ext cx="803696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Cache Hits and Misses</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1" name="Text Box 4"/>
          <p:cNvSpPr txBox="1">
            <a:spLocks noChangeArrowheads="1"/>
          </p:cNvSpPr>
          <p:nvPr/>
        </p:nvSpPr>
        <p:spPr bwMode="auto">
          <a:xfrm>
            <a:off x="319512" y="1225691"/>
            <a:ext cx="815877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
                <a:srgbClr val="CC0000"/>
              </a:buClr>
            </a:pPr>
            <a:r>
              <a:rPr lang="en-US" altLang="en-US" sz="2400" dirty="0">
                <a:latin typeface="Arial" panose="020B0604020202020204" pitchFamily="34" charset="0"/>
              </a:rPr>
              <a:t> 8. 0x04 = 000 00 0100</a:t>
            </a:r>
            <a:endParaRPr lang="en-US" altLang="en-US" sz="2000" b="1" dirty="0">
              <a:latin typeface="Arial" panose="020B0604020202020204" pitchFamily="34" charset="0"/>
            </a:endParaRPr>
          </a:p>
        </p:txBody>
      </p:sp>
      <p:sp>
        <p:nvSpPr>
          <p:cNvPr id="6" name="矩形 5"/>
          <p:cNvSpPr/>
          <p:nvPr/>
        </p:nvSpPr>
        <p:spPr>
          <a:xfrm>
            <a:off x="5421630" y="4129800"/>
            <a:ext cx="2514600" cy="2585323"/>
          </a:xfrm>
          <a:prstGeom prst="rect">
            <a:avLst/>
          </a:prstGeom>
        </p:spPr>
        <p:txBody>
          <a:bodyPr wrap="square">
            <a:spAutoFit/>
          </a:bodyPr>
          <a:lstStyle/>
          <a:p>
            <a:r>
              <a:rPr lang="en-US" altLang="zh-CN" b="1" kern="0" dirty="0">
                <a:latin typeface="Courier New" panose="02070309020205020404" pitchFamily="49" charset="0"/>
                <a:cs typeface="Courier New" panose="02070309020205020404" pitchFamily="49" charset="0"/>
              </a:rPr>
              <a:t>1. 0x00000004</a:t>
            </a:r>
            <a:endParaRPr lang="zh-CN" altLang="zh-CN" sz="1600" b="1" kern="100" dirty="0">
              <a:latin typeface="Courier New" panose="02070309020205020404" pitchFamily="49" charset="0"/>
              <a:cs typeface="Courier New" panose="02070309020205020404" pitchFamily="49" charset="0"/>
            </a:endParaRPr>
          </a:p>
          <a:p>
            <a:r>
              <a:rPr lang="en-US" altLang="zh-CN" b="1" kern="0" dirty="0">
                <a:latin typeface="Courier New" panose="02070309020205020404" pitchFamily="49" charset="0"/>
                <a:cs typeface="Courier New" panose="02070309020205020404" pitchFamily="49" charset="0"/>
              </a:rPr>
              <a:t>2. 0x000000D8</a:t>
            </a:r>
            <a:endParaRPr lang="zh-CN" altLang="zh-CN" sz="1600" b="1" kern="100" dirty="0">
              <a:latin typeface="Courier New" panose="02070309020205020404" pitchFamily="49" charset="0"/>
              <a:cs typeface="Courier New" panose="02070309020205020404" pitchFamily="49" charset="0"/>
            </a:endParaRPr>
          </a:p>
          <a:p>
            <a:r>
              <a:rPr lang="en-US" altLang="zh-CN" b="1" kern="0" dirty="0">
                <a:latin typeface="Courier New" panose="02070309020205020404" pitchFamily="49" charset="0"/>
                <a:cs typeface="Courier New" panose="02070309020205020404" pitchFamily="49" charset="0"/>
              </a:rPr>
              <a:t>3. 0x00000005</a:t>
            </a:r>
            <a:endParaRPr lang="zh-CN" altLang="zh-CN" sz="1600" b="1" kern="100" dirty="0">
              <a:latin typeface="Courier New" panose="02070309020205020404" pitchFamily="49" charset="0"/>
              <a:cs typeface="Courier New" panose="02070309020205020404" pitchFamily="49" charset="0"/>
            </a:endParaRPr>
          </a:p>
          <a:p>
            <a:r>
              <a:rPr lang="en-US" altLang="zh-CN" b="1" kern="0" dirty="0">
                <a:latin typeface="Courier New" panose="02070309020205020404" pitchFamily="49" charset="0"/>
                <a:cs typeface="Courier New" panose="02070309020205020404" pitchFamily="49" charset="0"/>
              </a:rPr>
              <a:t>4. 0x00000192</a:t>
            </a:r>
            <a:endParaRPr lang="zh-CN" altLang="zh-CN" sz="1600" b="1" kern="100" dirty="0">
              <a:latin typeface="Courier New" panose="02070309020205020404" pitchFamily="49" charset="0"/>
              <a:cs typeface="Courier New" panose="02070309020205020404" pitchFamily="49" charset="0"/>
            </a:endParaRPr>
          </a:p>
          <a:p>
            <a:r>
              <a:rPr lang="en-US" altLang="zh-CN" b="1" kern="0" dirty="0">
                <a:latin typeface="Courier New" panose="02070309020205020404" pitchFamily="49" charset="0"/>
                <a:cs typeface="Courier New" panose="02070309020205020404" pitchFamily="49" charset="0"/>
              </a:rPr>
              <a:t>5. 0x000000D4</a:t>
            </a:r>
            <a:endParaRPr lang="zh-CN" altLang="zh-CN" sz="1600" b="1" kern="100" dirty="0">
              <a:latin typeface="Courier New" panose="02070309020205020404" pitchFamily="49" charset="0"/>
              <a:cs typeface="Courier New" panose="02070309020205020404" pitchFamily="49" charset="0"/>
            </a:endParaRPr>
          </a:p>
          <a:p>
            <a:r>
              <a:rPr lang="en-US" altLang="zh-CN" b="1" kern="0" dirty="0">
                <a:latin typeface="Courier New" panose="02070309020205020404" pitchFamily="49" charset="0"/>
                <a:cs typeface="Courier New" panose="02070309020205020404" pitchFamily="49" charset="0"/>
              </a:rPr>
              <a:t>6. 0x000001BA</a:t>
            </a:r>
            <a:endParaRPr lang="zh-CN" altLang="zh-CN" sz="1600" b="1" kern="100" dirty="0">
              <a:latin typeface="Courier New" panose="02070309020205020404" pitchFamily="49" charset="0"/>
              <a:cs typeface="Courier New" panose="02070309020205020404" pitchFamily="49" charset="0"/>
            </a:endParaRPr>
          </a:p>
          <a:p>
            <a:r>
              <a:rPr lang="en-US" altLang="zh-CN" b="1" kern="0" dirty="0">
                <a:latin typeface="Courier New" panose="02070309020205020404" pitchFamily="49" charset="0"/>
                <a:cs typeface="Courier New" panose="02070309020205020404" pitchFamily="49" charset="0"/>
              </a:rPr>
              <a:t>7. 0x00000083</a:t>
            </a:r>
            <a:endParaRPr lang="zh-CN" altLang="zh-CN" sz="1600" b="1" kern="100" dirty="0">
              <a:latin typeface="Courier New" panose="02070309020205020404" pitchFamily="49" charset="0"/>
              <a:cs typeface="Courier New" panose="02070309020205020404" pitchFamily="49" charset="0"/>
            </a:endParaRPr>
          </a:p>
          <a:p>
            <a:r>
              <a:rPr lang="en-US" altLang="zh-CN" b="1" kern="0" dirty="0">
                <a:solidFill>
                  <a:srgbClr val="FF0000"/>
                </a:solidFill>
                <a:latin typeface="Courier New" panose="02070309020205020404" pitchFamily="49" charset="0"/>
                <a:cs typeface="Courier New" panose="02070309020205020404" pitchFamily="49" charset="0"/>
              </a:rPr>
              <a:t>8. 0x00000004</a:t>
            </a:r>
            <a:endParaRPr lang="zh-CN" altLang="zh-CN" sz="1600" b="1" kern="100" dirty="0">
              <a:solidFill>
                <a:srgbClr val="FF0000"/>
              </a:solidFill>
              <a:latin typeface="Courier New" panose="02070309020205020404" pitchFamily="49" charset="0"/>
              <a:cs typeface="Courier New" panose="02070309020205020404" pitchFamily="49" charset="0"/>
            </a:endParaRPr>
          </a:p>
          <a:p>
            <a:r>
              <a:rPr lang="en-US" altLang="zh-CN" b="1" kern="0" dirty="0">
                <a:latin typeface="Courier New" panose="02070309020205020404" pitchFamily="49" charset="0"/>
                <a:cs typeface="Courier New" panose="02070309020205020404" pitchFamily="49" charset="0"/>
              </a:rPr>
              <a:t>9. 0x00000191</a:t>
            </a:r>
            <a:endParaRPr lang="zh-CN" altLang="zh-CN" sz="1600" b="1" kern="100" dirty="0">
              <a:latin typeface="Courier New" panose="02070309020205020404" pitchFamily="49" charset="0"/>
              <a:cs typeface="Courier New" panose="02070309020205020404" pitchFamily="49" charset="0"/>
            </a:endParaRPr>
          </a:p>
        </p:txBody>
      </p:sp>
      <p:graphicFrame>
        <p:nvGraphicFramePr>
          <p:cNvPr id="2" name="表格 1"/>
          <p:cNvGraphicFramePr>
            <a:graphicFrameLocks noGrp="1"/>
          </p:cNvGraphicFramePr>
          <p:nvPr>
            <p:extLst/>
          </p:nvPr>
        </p:nvGraphicFramePr>
        <p:xfrm>
          <a:off x="586740" y="1849120"/>
          <a:ext cx="2880360" cy="1854200"/>
        </p:xfrm>
        <a:graphic>
          <a:graphicData uri="http://schemas.openxmlformats.org/drawingml/2006/table">
            <a:tbl>
              <a:tblPr firstRow="1" bandRow="1">
                <a:tableStyleId>{5C22544A-7EE6-4342-B048-85BDC9FD1C3A}</a:tableStyleId>
              </a:tblPr>
              <a:tblGrid>
                <a:gridCol w="1440180">
                  <a:extLst>
                    <a:ext uri="{9D8B030D-6E8A-4147-A177-3AD203B41FA5}">
                      <a16:colId xmlns:a16="http://schemas.microsoft.com/office/drawing/2014/main" val="5527996"/>
                    </a:ext>
                  </a:extLst>
                </a:gridCol>
                <a:gridCol w="1440180">
                  <a:extLst>
                    <a:ext uri="{9D8B030D-6E8A-4147-A177-3AD203B41FA5}">
                      <a16:colId xmlns:a16="http://schemas.microsoft.com/office/drawing/2014/main" val="2143928641"/>
                    </a:ext>
                  </a:extLst>
                </a:gridCol>
              </a:tblGrid>
              <a:tr h="370840">
                <a:tc>
                  <a:txBody>
                    <a:bodyPr/>
                    <a:lstStyle/>
                    <a:p>
                      <a:r>
                        <a:rPr lang="en-US" altLang="zh-CN" dirty="0" smtClean="0"/>
                        <a:t>Tag</a:t>
                      </a:r>
                      <a:endParaRPr lang="zh-CN" altLang="en-US" dirty="0"/>
                    </a:p>
                  </a:txBody>
                  <a:tcPr/>
                </a:tc>
                <a:tc>
                  <a:txBody>
                    <a:bodyPr/>
                    <a:lstStyle/>
                    <a:p>
                      <a:r>
                        <a:rPr lang="en-US" altLang="zh-CN" dirty="0" smtClean="0"/>
                        <a:t>LRU</a:t>
                      </a:r>
                      <a:endParaRPr lang="zh-CN" altLang="en-US" dirty="0"/>
                    </a:p>
                  </a:txBody>
                  <a:tcPr/>
                </a:tc>
                <a:extLst>
                  <a:ext uri="{0D108BD9-81ED-4DB2-BD59-A6C34878D82A}">
                    <a16:rowId xmlns:a16="http://schemas.microsoft.com/office/drawing/2014/main" val="2940827650"/>
                  </a:ext>
                </a:extLst>
              </a:tr>
              <a:tr h="370840">
                <a:tc>
                  <a:txBody>
                    <a:bodyPr/>
                    <a:lstStyle/>
                    <a:p>
                      <a:r>
                        <a:rPr lang="en-US" altLang="zh-CN" dirty="0" smtClean="0"/>
                        <a:t>000</a:t>
                      </a:r>
                      <a:endParaRPr lang="zh-CN" altLang="en-US" dirty="0"/>
                    </a:p>
                  </a:txBody>
                  <a:tcPr/>
                </a:tc>
                <a:tc>
                  <a:txBody>
                    <a:bodyPr/>
                    <a:lstStyle/>
                    <a:p>
                      <a:r>
                        <a:rPr lang="en-US" altLang="zh-CN" dirty="0" smtClean="0"/>
                        <a:t>*</a:t>
                      </a:r>
                      <a:endParaRPr lang="zh-CN" altLang="en-US" dirty="0"/>
                    </a:p>
                  </a:txBody>
                  <a:tcPr/>
                </a:tc>
                <a:extLst>
                  <a:ext uri="{0D108BD9-81ED-4DB2-BD59-A6C34878D82A}">
                    <a16:rowId xmlns:a16="http://schemas.microsoft.com/office/drawing/2014/main" val="1983415497"/>
                  </a:ext>
                </a:extLst>
              </a:tr>
              <a:tr h="370840">
                <a:tc>
                  <a:txBody>
                    <a:bodyPr/>
                    <a:lstStyle/>
                    <a:p>
                      <a:r>
                        <a:rPr lang="en-US" altLang="zh-CN" dirty="0" smtClean="0"/>
                        <a:t>011</a:t>
                      </a:r>
                      <a:endParaRPr lang="zh-CN" altLang="en-US" dirty="0"/>
                    </a:p>
                  </a:txBody>
                  <a:tcPr/>
                </a:tc>
                <a:tc>
                  <a:txBody>
                    <a:bodyPr/>
                    <a:lstStyle/>
                    <a:p>
                      <a:endParaRPr lang="zh-CN" altLang="en-US" dirty="0"/>
                    </a:p>
                  </a:txBody>
                  <a:tcPr/>
                </a:tc>
                <a:extLst>
                  <a:ext uri="{0D108BD9-81ED-4DB2-BD59-A6C34878D82A}">
                    <a16:rowId xmlns:a16="http://schemas.microsoft.com/office/drawing/2014/main" val="2033815978"/>
                  </a:ext>
                </a:extLst>
              </a:tr>
              <a:tr h="370840">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49743745"/>
                  </a:ext>
                </a:extLst>
              </a:tr>
              <a:tr h="370840">
                <a:tc>
                  <a:txBody>
                    <a:bodyPr/>
                    <a:lstStyle/>
                    <a:p>
                      <a:r>
                        <a:rPr lang="en-US" altLang="zh-CN" dirty="0" smtClean="0"/>
                        <a:t>110</a:t>
                      </a:r>
                      <a:endParaRPr lang="zh-CN" altLang="en-US" dirty="0"/>
                    </a:p>
                  </a:txBody>
                  <a:tcPr/>
                </a:tc>
                <a:tc>
                  <a:txBody>
                    <a:bodyPr/>
                    <a:lstStyle/>
                    <a:p>
                      <a:endParaRPr lang="zh-CN" altLang="en-US" dirty="0"/>
                    </a:p>
                  </a:txBody>
                  <a:tcPr/>
                </a:tc>
                <a:extLst>
                  <a:ext uri="{0D108BD9-81ED-4DB2-BD59-A6C34878D82A}">
                    <a16:rowId xmlns:a16="http://schemas.microsoft.com/office/drawing/2014/main" val="2273362573"/>
                  </a:ext>
                </a:extLst>
              </a:tr>
            </a:tbl>
          </a:graphicData>
        </a:graphic>
      </p:graphicFrame>
      <p:sp>
        <p:nvSpPr>
          <p:cNvPr id="8" name="Text Box 4"/>
          <p:cNvSpPr txBox="1">
            <a:spLocks noChangeArrowheads="1"/>
          </p:cNvSpPr>
          <p:nvPr/>
        </p:nvSpPr>
        <p:spPr bwMode="auto">
          <a:xfrm>
            <a:off x="356576" y="4026905"/>
            <a:ext cx="815877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
                <a:srgbClr val="CC0000"/>
              </a:buClr>
            </a:pPr>
            <a:r>
              <a:rPr lang="en-US" altLang="en-US" sz="2400" dirty="0">
                <a:latin typeface="Arial" panose="020B0604020202020204" pitchFamily="34" charset="0"/>
              </a:rPr>
              <a:t> 8. Fully Associative Version:</a:t>
            </a:r>
            <a:endParaRPr lang="en-US" altLang="en-US" sz="2000" b="1" dirty="0">
              <a:latin typeface="Arial" panose="020B0604020202020204" pitchFamily="34" charset="0"/>
            </a:endParaRPr>
          </a:p>
        </p:txBody>
      </p:sp>
      <p:graphicFrame>
        <p:nvGraphicFramePr>
          <p:cNvPr id="9" name="表格 8"/>
          <p:cNvGraphicFramePr>
            <a:graphicFrameLocks noGrp="1"/>
          </p:cNvGraphicFramePr>
          <p:nvPr>
            <p:extLst/>
          </p:nvPr>
        </p:nvGraphicFramePr>
        <p:xfrm>
          <a:off x="586740" y="4618990"/>
          <a:ext cx="2880360" cy="1854200"/>
        </p:xfrm>
        <a:graphic>
          <a:graphicData uri="http://schemas.openxmlformats.org/drawingml/2006/table">
            <a:tbl>
              <a:tblPr firstRow="1" bandRow="1">
                <a:tableStyleId>{5C22544A-7EE6-4342-B048-85BDC9FD1C3A}</a:tableStyleId>
              </a:tblPr>
              <a:tblGrid>
                <a:gridCol w="1440180">
                  <a:extLst>
                    <a:ext uri="{9D8B030D-6E8A-4147-A177-3AD203B41FA5}">
                      <a16:colId xmlns:a16="http://schemas.microsoft.com/office/drawing/2014/main" val="5527996"/>
                    </a:ext>
                  </a:extLst>
                </a:gridCol>
                <a:gridCol w="1440180">
                  <a:extLst>
                    <a:ext uri="{9D8B030D-6E8A-4147-A177-3AD203B41FA5}">
                      <a16:colId xmlns:a16="http://schemas.microsoft.com/office/drawing/2014/main" val="2143928641"/>
                    </a:ext>
                  </a:extLst>
                </a:gridCol>
              </a:tblGrid>
              <a:tr h="370840">
                <a:tc>
                  <a:txBody>
                    <a:bodyPr/>
                    <a:lstStyle/>
                    <a:p>
                      <a:r>
                        <a:rPr lang="en-US" altLang="zh-CN" dirty="0" smtClean="0"/>
                        <a:t>Tag</a:t>
                      </a:r>
                      <a:endParaRPr lang="zh-CN" altLang="en-US" dirty="0"/>
                    </a:p>
                  </a:txBody>
                  <a:tcPr/>
                </a:tc>
                <a:tc>
                  <a:txBody>
                    <a:bodyPr/>
                    <a:lstStyle/>
                    <a:p>
                      <a:r>
                        <a:rPr lang="en-US" altLang="zh-CN" dirty="0" smtClean="0"/>
                        <a:t>LRU</a:t>
                      </a:r>
                      <a:endParaRPr lang="zh-CN" altLang="en-US" dirty="0"/>
                    </a:p>
                  </a:txBody>
                  <a:tcPr/>
                </a:tc>
                <a:extLst>
                  <a:ext uri="{0D108BD9-81ED-4DB2-BD59-A6C34878D82A}">
                    <a16:rowId xmlns:a16="http://schemas.microsoft.com/office/drawing/2014/main" val="2940827650"/>
                  </a:ext>
                </a:extLst>
              </a:tr>
              <a:tr h="370840">
                <a:tc>
                  <a:txBody>
                    <a:bodyPr/>
                    <a:lstStyle/>
                    <a:p>
                      <a:r>
                        <a:rPr lang="en-US" altLang="zh-CN" dirty="0" smtClean="0"/>
                        <a:t>01000</a:t>
                      </a:r>
                      <a:endParaRPr lang="zh-CN" altLang="en-US" dirty="0"/>
                    </a:p>
                  </a:txBody>
                  <a:tcPr/>
                </a:tc>
                <a:tc>
                  <a:txBody>
                    <a:bodyPr/>
                    <a:lstStyle/>
                    <a:p>
                      <a:r>
                        <a:rPr lang="en-US" altLang="zh-CN" dirty="0" smtClean="0"/>
                        <a:t> 10</a:t>
                      </a:r>
                      <a:endParaRPr lang="zh-CN" altLang="en-US" dirty="0"/>
                    </a:p>
                  </a:txBody>
                  <a:tcPr/>
                </a:tc>
                <a:extLst>
                  <a:ext uri="{0D108BD9-81ED-4DB2-BD59-A6C34878D82A}">
                    <a16:rowId xmlns:a16="http://schemas.microsoft.com/office/drawing/2014/main" val="1983415497"/>
                  </a:ext>
                </a:extLst>
              </a:tr>
              <a:tr h="370840">
                <a:tc>
                  <a:txBody>
                    <a:bodyPr/>
                    <a:lstStyle/>
                    <a:p>
                      <a:r>
                        <a:rPr lang="en-US" altLang="zh-CN" dirty="0" smtClean="0"/>
                        <a:t>01101</a:t>
                      </a:r>
                      <a:endParaRPr lang="zh-CN" altLang="en-US" dirty="0"/>
                    </a:p>
                  </a:txBody>
                  <a:tcPr/>
                </a:tc>
                <a:tc>
                  <a:txBody>
                    <a:bodyPr/>
                    <a:lstStyle/>
                    <a:p>
                      <a:r>
                        <a:rPr lang="en-US" altLang="zh-CN" baseline="0" dirty="0" smtClean="0"/>
                        <a:t> </a:t>
                      </a:r>
                      <a:r>
                        <a:rPr lang="en-US" altLang="zh-CN" dirty="0" smtClean="0"/>
                        <a:t>00</a:t>
                      </a:r>
                      <a:endParaRPr lang="zh-CN" altLang="en-US" dirty="0"/>
                    </a:p>
                  </a:txBody>
                  <a:tcPr/>
                </a:tc>
                <a:extLst>
                  <a:ext uri="{0D108BD9-81ED-4DB2-BD59-A6C34878D82A}">
                    <a16:rowId xmlns:a16="http://schemas.microsoft.com/office/drawing/2014/main" val="2033815978"/>
                  </a:ext>
                </a:extLst>
              </a:tr>
              <a:tr h="370840">
                <a:tc>
                  <a:txBody>
                    <a:bodyPr/>
                    <a:lstStyle/>
                    <a:p>
                      <a:r>
                        <a:rPr lang="en-US" altLang="zh-CN" dirty="0" smtClean="0"/>
                        <a:t>00000</a:t>
                      </a:r>
                      <a:endParaRPr lang="zh-CN" altLang="en-US" dirty="0"/>
                    </a:p>
                  </a:txBody>
                  <a:tcPr/>
                </a:tc>
                <a:tc>
                  <a:txBody>
                    <a:bodyPr/>
                    <a:lstStyle/>
                    <a:p>
                      <a:r>
                        <a:rPr lang="en-US" altLang="zh-CN" dirty="0" smtClean="0"/>
                        <a:t>* 11</a:t>
                      </a:r>
                      <a:endParaRPr lang="zh-CN" altLang="en-US" dirty="0"/>
                    </a:p>
                  </a:txBody>
                  <a:tcPr/>
                </a:tc>
                <a:extLst>
                  <a:ext uri="{0D108BD9-81ED-4DB2-BD59-A6C34878D82A}">
                    <a16:rowId xmlns:a16="http://schemas.microsoft.com/office/drawing/2014/main" val="49743745"/>
                  </a:ext>
                </a:extLst>
              </a:tr>
              <a:tr h="370840">
                <a:tc>
                  <a:txBody>
                    <a:bodyPr/>
                    <a:lstStyle/>
                    <a:p>
                      <a:r>
                        <a:rPr lang="en-US" altLang="zh-CN" sz="1800" b="0" i="0" u="none" strike="noStrike" kern="1200" baseline="0" dirty="0" smtClean="0">
                          <a:solidFill>
                            <a:schemeClr val="dk1"/>
                          </a:solidFill>
                          <a:latin typeface="+mn-lt"/>
                          <a:ea typeface="+mn-ea"/>
                          <a:cs typeface="+mn-cs"/>
                        </a:rPr>
                        <a:t>11011</a:t>
                      </a:r>
                      <a:endParaRPr lang="zh-CN" altLang="en-US" dirty="0"/>
                    </a:p>
                  </a:txBody>
                  <a:tcPr/>
                </a:tc>
                <a:tc>
                  <a:txBody>
                    <a:bodyPr/>
                    <a:lstStyle/>
                    <a:p>
                      <a:r>
                        <a:rPr lang="en-US" altLang="zh-CN" baseline="0" dirty="0" smtClean="0"/>
                        <a:t> </a:t>
                      </a:r>
                      <a:r>
                        <a:rPr lang="en-US" altLang="zh-CN" dirty="0" smtClean="0"/>
                        <a:t>10</a:t>
                      </a:r>
                      <a:endParaRPr lang="zh-CN" altLang="en-US" dirty="0"/>
                    </a:p>
                  </a:txBody>
                  <a:tcPr/>
                </a:tc>
                <a:extLst>
                  <a:ext uri="{0D108BD9-81ED-4DB2-BD59-A6C34878D82A}">
                    <a16:rowId xmlns:a16="http://schemas.microsoft.com/office/drawing/2014/main" val="2273362573"/>
                  </a:ext>
                </a:extLst>
              </a:tr>
            </a:tbl>
          </a:graphicData>
        </a:graphic>
      </p:graphicFrame>
      <p:sp>
        <p:nvSpPr>
          <p:cNvPr id="3" name="矩形 2"/>
          <p:cNvSpPr/>
          <p:nvPr/>
        </p:nvSpPr>
        <p:spPr>
          <a:xfrm>
            <a:off x="4273169" y="1225691"/>
            <a:ext cx="4572000" cy="2246769"/>
          </a:xfrm>
          <a:prstGeom prst="rect">
            <a:avLst/>
          </a:prstGeom>
        </p:spPr>
        <p:txBody>
          <a:bodyPr>
            <a:spAutoFit/>
          </a:bodyPr>
          <a:lstStyle/>
          <a:p>
            <a:r>
              <a:rPr lang="en-US" altLang="zh-CN" sz="2000" dirty="0">
                <a:latin typeface="Arial" panose="020B0604020202020204" pitchFamily="34" charset="0"/>
                <a:cs typeface="Arial" panose="020B0604020202020204" pitchFamily="34" charset="0"/>
              </a:rPr>
              <a:t>Unique blocks accessed so far: 5</a:t>
            </a:r>
          </a:p>
          <a:p>
            <a:r>
              <a:rPr lang="en-US" altLang="zh-CN" sz="2000" dirty="0">
                <a:latin typeface="Arial" panose="020B0604020202020204" pitchFamily="34" charset="0"/>
                <a:cs typeface="Arial" panose="020B0604020202020204" pitchFamily="34" charset="0"/>
              </a:rPr>
              <a:t>Capacity Miss: this is not classified as a conflict miss because 5 unique blocks have been in/out of the cache so far. The only way to avoid this miss is to increase the cache size and it is therefore a capacity miss.</a:t>
            </a:r>
            <a:endParaRPr lang="zh-CN" alt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0709889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69</a:t>
            </a:fld>
            <a:endParaRPr lang="en-US" altLang="en-US"/>
          </a:p>
        </p:txBody>
      </p:sp>
      <p:sp>
        <p:nvSpPr>
          <p:cNvPr id="45059" name="Text Box 2"/>
          <p:cNvSpPr txBox="1">
            <a:spLocks noChangeArrowheads="1"/>
          </p:cNvSpPr>
          <p:nvPr/>
        </p:nvSpPr>
        <p:spPr bwMode="auto">
          <a:xfrm>
            <a:off x="441324" y="396877"/>
            <a:ext cx="803696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Cache Hits and Misses</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1" name="Text Box 4"/>
          <p:cNvSpPr txBox="1">
            <a:spLocks noChangeArrowheads="1"/>
          </p:cNvSpPr>
          <p:nvPr/>
        </p:nvSpPr>
        <p:spPr bwMode="auto">
          <a:xfrm>
            <a:off x="319512" y="1225691"/>
            <a:ext cx="815877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
                <a:srgbClr val="CC0000"/>
              </a:buClr>
            </a:pPr>
            <a:r>
              <a:rPr lang="en-US" altLang="en-US" sz="2400" dirty="0">
                <a:latin typeface="Arial" panose="020B0604020202020204" pitchFamily="34" charset="0"/>
              </a:rPr>
              <a:t> 9. </a:t>
            </a:r>
            <a:r>
              <a:rPr lang="en-US" altLang="en-US" sz="2400" dirty="0" smtClean="0">
                <a:latin typeface="Arial" panose="020B0604020202020204" pitchFamily="34" charset="0"/>
              </a:rPr>
              <a:t>0x191 </a:t>
            </a:r>
            <a:r>
              <a:rPr lang="en-US" altLang="en-US" sz="2400" dirty="0">
                <a:latin typeface="Arial" panose="020B0604020202020204" pitchFamily="34" charset="0"/>
              </a:rPr>
              <a:t>= 110 01 0001</a:t>
            </a:r>
            <a:endParaRPr lang="en-US" altLang="en-US" sz="2000" b="1" dirty="0">
              <a:latin typeface="Arial" panose="020B0604020202020204" pitchFamily="34" charset="0"/>
            </a:endParaRPr>
          </a:p>
        </p:txBody>
      </p:sp>
      <p:sp>
        <p:nvSpPr>
          <p:cNvPr id="6" name="矩形 5"/>
          <p:cNvSpPr/>
          <p:nvPr/>
        </p:nvSpPr>
        <p:spPr>
          <a:xfrm>
            <a:off x="5440291" y="4272679"/>
            <a:ext cx="2514600" cy="2585323"/>
          </a:xfrm>
          <a:prstGeom prst="rect">
            <a:avLst/>
          </a:prstGeom>
        </p:spPr>
        <p:txBody>
          <a:bodyPr wrap="square">
            <a:spAutoFit/>
          </a:bodyPr>
          <a:lstStyle/>
          <a:p>
            <a:r>
              <a:rPr lang="en-US" altLang="zh-CN" b="1" kern="0" dirty="0">
                <a:latin typeface="Courier New" panose="02070309020205020404" pitchFamily="49" charset="0"/>
                <a:cs typeface="Courier New" panose="02070309020205020404" pitchFamily="49" charset="0"/>
              </a:rPr>
              <a:t>1. 0x00000004</a:t>
            </a:r>
            <a:endParaRPr lang="zh-CN" altLang="zh-CN" sz="1600" b="1" kern="100" dirty="0">
              <a:latin typeface="Courier New" panose="02070309020205020404" pitchFamily="49" charset="0"/>
              <a:cs typeface="Courier New" panose="02070309020205020404" pitchFamily="49" charset="0"/>
            </a:endParaRPr>
          </a:p>
          <a:p>
            <a:r>
              <a:rPr lang="en-US" altLang="zh-CN" b="1" kern="0" dirty="0">
                <a:latin typeface="Courier New" panose="02070309020205020404" pitchFamily="49" charset="0"/>
                <a:cs typeface="Courier New" panose="02070309020205020404" pitchFamily="49" charset="0"/>
              </a:rPr>
              <a:t>2. 0x000000D8</a:t>
            </a:r>
            <a:endParaRPr lang="zh-CN" altLang="zh-CN" sz="1600" b="1" kern="100" dirty="0">
              <a:latin typeface="Courier New" panose="02070309020205020404" pitchFamily="49" charset="0"/>
              <a:cs typeface="Courier New" panose="02070309020205020404" pitchFamily="49" charset="0"/>
            </a:endParaRPr>
          </a:p>
          <a:p>
            <a:r>
              <a:rPr lang="en-US" altLang="zh-CN" b="1" kern="0" dirty="0">
                <a:latin typeface="Courier New" panose="02070309020205020404" pitchFamily="49" charset="0"/>
                <a:cs typeface="Courier New" panose="02070309020205020404" pitchFamily="49" charset="0"/>
              </a:rPr>
              <a:t>3. 0x00000005</a:t>
            </a:r>
            <a:endParaRPr lang="zh-CN" altLang="zh-CN" sz="1600" b="1" kern="100" dirty="0">
              <a:latin typeface="Courier New" panose="02070309020205020404" pitchFamily="49" charset="0"/>
              <a:cs typeface="Courier New" panose="02070309020205020404" pitchFamily="49" charset="0"/>
            </a:endParaRPr>
          </a:p>
          <a:p>
            <a:r>
              <a:rPr lang="en-US" altLang="zh-CN" b="1" kern="0" dirty="0">
                <a:latin typeface="Courier New" panose="02070309020205020404" pitchFamily="49" charset="0"/>
                <a:cs typeface="Courier New" panose="02070309020205020404" pitchFamily="49" charset="0"/>
              </a:rPr>
              <a:t>4. 0x00000192</a:t>
            </a:r>
            <a:endParaRPr lang="zh-CN" altLang="zh-CN" sz="1600" b="1" kern="100" dirty="0">
              <a:latin typeface="Courier New" panose="02070309020205020404" pitchFamily="49" charset="0"/>
              <a:cs typeface="Courier New" panose="02070309020205020404" pitchFamily="49" charset="0"/>
            </a:endParaRPr>
          </a:p>
          <a:p>
            <a:r>
              <a:rPr lang="en-US" altLang="zh-CN" b="1" kern="0" dirty="0">
                <a:latin typeface="Courier New" panose="02070309020205020404" pitchFamily="49" charset="0"/>
                <a:cs typeface="Courier New" panose="02070309020205020404" pitchFamily="49" charset="0"/>
              </a:rPr>
              <a:t>5. 0x000000D4</a:t>
            </a:r>
            <a:endParaRPr lang="zh-CN" altLang="zh-CN" sz="1600" b="1" kern="100" dirty="0">
              <a:latin typeface="Courier New" panose="02070309020205020404" pitchFamily="49" charset="0"/>
              <a:cs typeface="Courier New" panose="02070309020205020404" pitchFamily="49" charset="0"/>
            </a:endParaRPr>
          </a:p>
          <a:p>
            <a:r>
              <a:rPr lang="en-US" altLang="zh-CN" b="1" kern="0" dirty="0">
                <a:latin typeface="Courier New" panose="02070309020205020404" pitchFamily="49" charset="0"/>
                <a:cs typeface="Courier New" panose="02070309020205020404" pitchFamily="49" charset="0"/>
              </a:rPr>
              <a:t>6. 0x000001BA</a:t>
            </a:r>
            <a:endParaRPr lang="zh-CN" altLang="zh-CN" sz="1600" b="1" kern="100" dirty="0">
              <a:latin typeface="Courier New" panose="02070309020205020404" pitchFamily="49" charset="0"/>
              <a:cs typeface="Courier New" panose="02070309020205020404" pitchFamily="49" charset="0"/>
            </a:endParaRPr>
          </a:p>
          <a:p>
            <a:r>
              <a:rPr lang="en-US" altLang="zh-CN" b="1" kern="0" dirty="0">
                <a:latin typeface="Courier New" panose="02070309020205020404" pitchFamily="49" charset="0"/>
                <a:cs typeface="Courier New" panose="02070309020205020404" pitchFamily="49" charset="0"/>
              </a:rPr>
              <a:t>7. 0x00000083</a:t>
            </a:r>
            <a:endParaRPr lang="zh-CN" altLang="zh-CN" sz="1600" b="1" kern="100" dirty="0">
              <a:latin typeface="Courier New" panose="02070309020205020404" pitchFamily="49" charset="0"/>
              <a:cs typeface="Courier New" panose="02070309020205020404" pitchFamily="49" charset="0"/>
            </a:endParaRPr>
          </a:p>
          <a:p>
            <a:r>
              <a:rPr lang="en-US" altLang="zh-CN" b="1" kern="0" dirty="0">
                <a:latin typeface="Courier New" panose="02070309020205020404" pitchFamily="49" charset="0"/>
                <a:cs typeface="Courier New" panose="02070309020205020404" pitchFamily="49" charset="0"/>
              </a:rPr>
              <a:t>8. 0x00000004</a:t>
            </a:r>
            <a:endParaRPr lang="zh-CN" altLang="zh-CN" sz="1600" b="1" kern="100" dirty="0">
              <a:latin typeface="Courier New" panose="02070309020205020404" pitchFamily="49" charset="0"/>
              <a:cs typeface="Courier New" panose="02070309020205020404" pitchFamily="49" charset="0"/>
            </a:endParaRPr>
          </a:p>
          <a:p>
            <a:r>
              <a:rPr lang="en-US" altLang="zh-CN" b="1" kern="0" dirty="0">
                <a:solidFill>
                  <a:srgbClr val="FF0000"/>
                </a:solidFill>
                <a:latin typeface="Courier New" panose="02070309020205020404" pitchFamily="49" charset="0"/>
                <a:cs typeface="Courier New" panose="02070309020205020404" pitchFamily="49" charset="0"/>
              </a:rPr>
              <a:t>9. 0x00000191</a:t>
            </a:r>
            <a:endParaRPr lang="zh-CN" altLang="zh-CN" sz="1600" b="1" kern="100" dirty="0">
              <a:solidFill>
                <a:srgbClr val="FF0000"/>
              </a:solidFill>
              <a:latin typeface="Courier New" panose="02070309020205020404" pitchFamily="49" charset="0"/>
              <a:cs typeface="Courier New" panose="02070309020205020404" pitchFamily="49" charset="0"/>
            </a:endParaRPr>
          </a:p>
        </p:txBody>
      </p:sp>
      <p:graphicFrame>
        <p:nvGraphicFramePr>
          <p:cNvPr id="2" name="表格 1"/>
          <p:cNvGraphicFramePr>
            <a:graphicFrameLocks noGrp="1"/>
          </p:cNvGraphicFramePr>
          <p:nvPr>
            <p:extLst/>
          </p:nvPr>
        </p:nvGraphicFramePr>
        <p:xfrm>
          <a:off x="586740" y="1849120"/>
          <a:ext cx="2880360" cy="1854200"/>
        </p:xfrm>
        <a:graphic>
          <a:graphicData uri="http://schemas.openxmlformats.org/drawingml/2006/table">
            <a:tbl>
              <a:tblPr firstRow="1" bandRow="1">
                <a:tableStyleId>{5C22544A-7EE6-4342-B048-85BDC9FD1C3A}</a:tableStyleId>
              </a:tblPr>
              <a:tblGrid>
                <a:gridCol w="1440180">
                  <a:extLst>
                    <a:ext uri="{9D8B030D-6E8A-4147-A177-3AD203B41FA5}">
                      <a16:colId xmlns:a16="http://schemas.microsoft.com/office/drawing/2014/main" val="5527996"/>
                    </a:ext>
                  </a:extLst>
                </a:gridCol>
                <a:gridCol w="1440180">
                  <a:extLst>
                    <a:ext uri="{9D8B030D-6E8A-4147-A177-3AD203B41FA5}">
                      <a16:colId xmlns:a16="http://schemas.microsoft.com/office/drawing/2014/main" val="2143928641"/>
                    </a:ext>
                  </a:extLst>
                </a:gridCol>
              </a:tblGrid>
              <a:tr h="370840">
                <a:tc>
                  <a:txBody>
                    <a:bodyPr/>
                    <a:lstStyle/>
                    <a:p>
                      <a:r>
                        <a:rPr lang="en-US" altLang="zh-CN" dirty="0" smtClean="0"/>
                        <a:t>Tag</a:t>
                      </a:r>
                      <a:endParaRPr lang="zh-CN" altLang="en-US" dirty="0"/>
                    </a:p>
                  </a:txBody>
                  <a:tcPr/>
                </a:tc>
                <a:tc>
                  <a:txBody>
                    <a:bodyPr/>
                    <a:lstStyle/>
                    <a:p>
                      <a:r>
                        <a:rPr lang="en-US" altLang="zh-CN" dirty="0" smtClean="0"/>
                        <a:t>LRU</a:t>
                      </a:r>
                      <a:endParaRPr lang="zh-CN" altLang="en-US" dirty="0"/>
                    </a:p>
                  </a:txBody>
                  <a:tcPr/>
                </a:tc>
                <a:extLst>
                  <a:ext uri="{0D108BD9-81ED-4DB2-BD59-A6C34878D82A}">
                    <a16:rowId xmlns:a16="http://schemas.microsoft.com/office/drawing/2014/main" val="2940827650"/>
                  </a:ext>
                </a:extLst>
              </a:tr>
              <a:tr h="370840">
                <a:tc>
                  <a:txBody>
                    <a:bodyPr/>
                    <a:lstStyle/>
                    <a:p>
                      <a:r>
                        <a:rPr lang="en-US" altLang="zh-CN" dirty="0" smtClean="0"/>
                        <a:t>000</a:t>
                      </a:r>
                      <a:endParaRPr lang="zh-CN" altLang="en-US" dirty="0"/>
                    </a:p>
                  </a:txBody>
                  <a:tcPr/>
                </a:tc>
                <a:tc>
                  <a:txBody>
                    <a:bodyPr/>
                    <a:lstStyle/>
                    <a:p>
                      <a:endParaRPr lang="zh-CN" altLang="en-US" dirty="0"/>
                    </a:p>
                  </a:txBody>
                  <a:tcPr/>
                </a:tc>
                <a:extLst>
                  <a:ext uri="{0D108BD9-81ED-4DB2-BD59-A6C34878D82A}">
                    <a16:rowId xmlns:a16="http://schemas.microsoft.com/office/drawing/2014/main" val="1983415497"/>
                  </a:ext>
                </a:extLst>
              </a:tr>
              <a:tr h="370840">
                <a:tc>
                  <a:txBody>
                    <a:bodyPr/>
                    <a:lstStyle/>
                    <a:p>
                      <a:r>
                        <a:rPr lang="en-US" altLang="zh-CN" dirty="0" smtClean="0"/>
                        <a:t>110</a:t>
                      </a:r>
                      <a:endParaRPr lang="zh-CN" altLang="en-US" dirty="0"/>
                    </a:p>
                  </a:txBody>
                  <a:tcPr/>
                </a:tc>
                <a:tc>
                  <a:txBody>
                    <a:bodyPr/>
                    <a:lstStyle/>
                    <a:p>
                      <a:r>
                        <a:rPr lang="en-US" altLang="zh-CN" dirty="0" smtClean="0"/>
                        <a:t>*</a:t>
                      </a:r>
                      <a:endParaRPr lang="zh-CN" altLang="en-US" dirty="0"/>
                    </a:p>
                  </a:txBody>
                  <a:tcPr/>
                </a:tc>
                <a:extLst>
                  <a:ext uri="{0D108BD9-81ED-4DB2-BD59-A6C34878D82A}">
                    <a16:rowId xmlns:a16="http://schemas.microsoft.com/office/drawing/2014/main" val="2033815978"/>
                  </a:ext>
                </a:extLst>
              </a:tr>
              <a:tr h="370840">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49743745"/>
                  </a:ext>
                </a:extLst>
              </a:tr>
              <a:tr h="370840">
                <a:tc>
                  <a:txBody>
                    <a:bodyPr/>
                    <a:lstStyle/>
                    <a:p>
                      <a:r>
                        <a:rPr lang="en-US" altLang="zh-CN" dirty="0" smtClean="0"/>
                        <a:t>110</a:t>
                      </a:r>
                      <a:endParaRPr lang="zh-CN" altLang="en-US" dirty="0"/>
                    </a:p>
                  </a:txBody>
                  <a:tcPr/>
                </a:tc>
                <a:tc>
                  <a:txBody>
                    <a:bodyPr/>
                    <a:lstStyle/>
                    <a:p>
                      <a:endParaRPr lang="zh-CN" altLang="en-US" dirty="0"/>
                    </a:p>
                  </a:txBody>
                  <a:tcPr/>
                </a:tc>
                <a:extLst>
                  <a:ext uri="{0D108BD9-81ED-4DB2-BD59-A6C34878D82A}">
                    <a16:rowId xmlns:a16="http://schemas.microsoft.com/office/drawing/2014/main" val="2273362573"/>
                  </a:ext>
                </a:extLst>
              </a:tr>
            </a:tbl>
          </a:graphicData>
        </a:graphic>
      </p:graphicFrame>
      <p:sp>
        <p:nvSpPr>
          <p:cNvPr id="8" name="Text Box 4"/>
          <p:cNvSpPr txBox="1">
            <a:spLocks noChangeArrowheads="1"/>
          </p:cNvSpPr>
          <p:nvPr/>
        </p:nvSpPr>
        <p:spPr bwMode="auto">
          <a:xfrm>
            <a:off x="356576" y="4026905"/>
            <a:ext cx="815877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
                <a:srgbClr val="CC0000"/>
              </a:buClr>
            </a:pPr>
            <a:r>
              <a:rPr lang="en-US" altLang="en-US" sz="2400" dirty="0">
                <a:latin typeface="Arial" panose="020B0604020202020204" pitchFamily="34" charset="0"/>
              </a:rPr>
              <a:t> 9. Fully Associative Version:</a:t>
            </a:r>
            <a:endParaRPr lang="en-US" altLang="en-US" sz="2000" b="1" dirty="0">
              <a:latin typeface="Arial" panose="020B0604020202020204" pitchFamily="34" charset="0"/>
            </a:endParaRPr>
          </a:p>
        </p:txBody>
      </p:sp>
      <p:graphicFrame>
        <p:nvGraphicFramePr>
          <p:cNvPr id="9" name="表格 8"/>
          <p:cNvGraphicFramePr>
            <a:graphicFrameLocks noGrp="1"/>
          </p:cNvGraphicFramePr>
          <p:nvPr>
            <p:extLst/>
          </p:nvPr>
        </p:nvGraphicFramePr>
        <p:xfrm>
          <a:off x="586740" y="4618990"/>
          <a:ext cx="2880360" cy="1854200"/>
        </p:xfrm>
        <a:graphic>
          <a:graphicData uri="http://schemas.openxmlformats.org/drawingml/2006/table">
            <a:tbl>
              <a:tblPr firstRow="1" bandRow="1">
                <a:tableStyleId>{5C22544A-7EE6-4342-B048-85BDC9FD1C3A}</a:tableStyleId>
              </a:tblPr>
              <a:tblGrid>
                <a:gridCol w="1440180">
                  <a:extLst>
                    <a:ext uri="{9D8B030D-6E8A-4147-A177-3AD203B41FA5}">
                      <a16:colId xmlns:a16="http://schemas.microsoft.com/office/drawing/2014/main" val="5527996"/>
                    </a:ext>
                  </a:extLst>
                </a:gridCol>
                <a:gridCol w="1440180">
                  <a:extLst>
                    <a:ext uri="{9D8B030D-6E8A-4147-A177-3AD203B41FA5}">
                      <a16:colId xmlns:a16="http://schemas.microsoft.com/office/drawing/2014/main" val="2143928641"/>
                    </a:ext>
                  </a:extLst>
                </a:gridCol>
              </a:tblGrid>
              <a:tr h="370840">
                <a:tc>
                  <a:txBody>
                    <a:bodyPr/>
                    <a:lstStyle/>
                    <a:p>
                      <a:r>
                        <a:rPr lang="en-US" altLang="zh-CN" dirty="0" smtClean="0"/>
                        <a:t>Tag</a:t>
                      </a:r>
                      <a:endParaRPr lang="zh-CN" altLang="en-US" dirty="0"/>
                    </a:p>
                  </a:txBody>
                  <a:tcPr/>
                </a:tc>
                <a:tc>
                  <a:txBody>
                    <a:bodyPr/>
                    <a:lstStyle/>
                    <a:p>
                      <a:r>
                        <a:rPr lang="en-US" altLang="zh-CN" dirty="0" smtClean="0"/>
                        <a:t>LRU</a:t>
                      </a:r>
                      <a:endParaRPr lang="zh-CN" altLang="en-US" dirty="0"/>
                    </a:p>
                  </a:txBody>
                  <a:tcPr/>
                </a:tc>
                <a:extLst>
                  <a:ext uri="{0D108BD9-81ED-4DB2-BD59-A6C34878D82A}">
                    <a16:rowId xmlns:a16="http://schemas.microsoft.com/office/drawing/2014/main" val="2940827650"/>
                  </a:ext>
                </a:extLst>
              </a:tr>
              <a:tr h="370840">
                <a:tc>
                  <a:txBody>
                    <a:bodyPr/>
                    <a:lstStyle/>
                    <a:p>
                      <a:r>
                        <a:rPr lang="en-US" altLang="zh-CN" dirty="0" smtClean="0"/>
                        <a:t>01000</a:t>
                      </a:r>
                      <a:endParaRPr lang="zh-CN" altLang="en-US" dirty="0"/>
                    </a:p>
                  </a:txBody>
                  <a:tcPr/>
                </a:tc>
                <a:tc>
                  <a:txBody>
                    <a:bodyPr/>
                    <a:lstStyle/>
                    <a:p>
                      <a:r>
                        <a:rPr lang="en-US" altLang="zh-CN" dirty="0" smtClean="0"/>
                        <a:t> 01</a:t>
                      </a:r>
                      <a:endParaRPr lang="zh-CN" altLang="en-US" dirty="0"/>
                    </a:p>
                  </a:txBody>
                  <a:tcPr/>
                </a:tc>
                <a:extLst>
                  <a:ext uri="{0D108BD9-81ED-4DB2-BD59-A6C34878D82A}">
                    <a16:rowId xmlns:a16="http://schemas.microsoft.com/office/drawing/2014/main" val="1983415497"/>
                  </a:ext>
                </a:extLst>
              </a:tr>
              <a:tr h="370840">
                <a:tc>
                  <a:txBody>
                    <a:bodyPr/>
                    <a:lstStyle/>
                    <a:p>
                      <a:r>
                        <a:rPr lang="en-US" altLang="zh-CN" dirty="0" smtClean="0"/>
                        <a:t>01101</a:t>
                      </a:r>
                      <a:endParaRPr lang="zh-CN" altLang="en-US" dirty="0"/>
                    </a:p>
                  </a:txBody>
                  <a:tcPr/>
                </a:tc>
                <a:tc>
                  <a:txBody>
                    <a:bodyPr/>
                    <a:lstStyle/>
                    <a:p>
                      <a:r>
                        <a:rPr lang="en-US" altLang="zh-CN" baseline="0" dirty="0" smtClean="0"/>
                        <a:t> </a:t>
                      </a:r>
                      <a:r>
                        <a:rPr lang="en-US" altLang="zh-CN" dirty="0" smtClean="0"/>
                        <a:t>* 11</a:t>
                      </a:r>
                      <a:endParaRPr lang="zh-CN" altLang="en-US" dirty="0"/>
                    </a:p>
                  </a:txBody>
                  <a:tcPr/>
                </a:tc>
                <a:extLst>
                  <a:ext uri="{0D108BD9-81ED-4DB2-BD59-A6C34878D82A}">
                    <a16:rowId xmlns:a16="http://schemas.microsoft.com/office/drawing/2014/main" val="2033815978"/>
                  </a:ext>
                </a:extLst>
              </a:tr>
              <a:tr h="370840">
                <a:tc>
                  <a:txBody>
                    <a:bodyPr/>
                    <a:lstStyle/>
                    <a:p>
                      <a:r>
                        <a:rPr lang="en-US" altLang="zh-CN" dirty="0" smtClean="0"/>
                        <a:t>00000</a:t>
                      </a:r>
                      <a:endParaRPr lang="zh-CN" altLang="en-US" dirty="0"/>
                    </a:p>
                  </a:txBody>
                  <a:tcPr/>
                </a:tc>
                <a:tc>
                  <a:txBody>
                    <a:bodyPr/>
                    <a:lstStyle/>
                    <a:p>
                      <a:r>
                        <a:rPr lang="en-US" altLang="zh-CN" dirty="0" smtClean="0"/>
                        <a:t> 10</a:t>
                      </a:r>
                      <a:endParaRPr lang="zh-CN" altLang="en-US" dirty="0"/>
                    </a:p>
                  </a:txBody>
                  <a:tcPr/>
                </a:tc>
                <a:extLst>
                  <a:ext uri="{0D108BD9-81ED-4DB2-BD59-A6C34878D82A}">
                    <a16:rowId xmlns:a16="http://schemas.microsoft.com/office/drawing/2014/main" val="49743745"/>
                  </a:ext>
                </a:extLst>
              </a:tr>
              <a:tr h="370840">
                <a:tc>
                  <a:txBody>
                    <a:bodyPr/>
                    <a:lstStyle/>
                    <a:p>
                      <a:r>
                        <a:rPr lang="en-US" altLang="zh-CN" sz="1800" b="0" i="0" u="none" strike="noStrike" kern="1200" baseline="0" dirty="0" smtClean="0">
                          <a:solidFill>
                            <a:schemeClr val="dk1"/>
                          </a:solidFill>
                          <a:latin typeface="+mn-lt"/>
                          <a:ea typeface="+mn-ea"/>
                          <a:cs typeface="+mn-cs"/>
                        </a:rPr>
                        <a:t>11011</a:t>
                      </a:r>
                      <a:endParaRPr lang="zh-CN" altLang="en-US" dirty="0"/>
                    </a:p>
                  </a:txBody>
                  <a:tcPr/>
                </a:tc>
                <a:tc>
                  <a:txBody>
                    <a:bodyPr/>
                    <a:lstStyle/>
                    <a:p>
                      <a:r>
                        <a:rPr lang="en-US" altLang="zh-CN" baseline="0" dirty="0" smtClean="0"/>
                        <a:t> </a:t>
                      </a:r>
                      <a:r>
                        <a:rPr lang="en-US" altLang="zh-CN" dirty="0" smtClean="0"/>
                        <a:t>00</a:t>
                      </a:r>
                      <a:endParaRPr lang="zh-CN" altLang="en-US" dirty="0"/>
                    </a:p>
                  </a:txBody>
                  <a:tcPr/>
                </a:tc>
                <a:extLst>
                  <a:ext uri="{0D108BD9-81ED-4DB2-BD59-A6C34878D82A}">
                    <a16:rowId xmlns:a16="http://schemas.microsoft.com/office/drawing/2014/main" val="2273362573"/>
                  </a:ext>
                </a:extLst>
              </a:tr>
            </a:tbl>
          </a:graphicData>
        </a:graphic>
      </p:graphicFrame>
      <p:sp>
        <p:nvSpPr>
          <p:cNvPr id="3" name="矩形 2"/>
          <p:cNvSpPr/>
          <p:nvPr/>
        </p:nvSpPr>
        <p:spPr>
          <a:xfrm>
            <a:off x="4273169" y="1225691"/>
            <a:ext cx="4572000" cy="3170099"/>
          </a:xfrm>
          <a:prstGeom prst="rect">
            <a:avLst/>
          </a:prstGeom>
        </p:spPr>
        <p:txBody>
          <a:bodyPr>
            <a:spAutoFit/>
          </a:bodyPr>
          <a:lstStyle/>
          <a:p>
            <a:r>
              <a:rPr lang="en-US" altLang="zh-CN" sz="2000" dirty="0">
                <a:latin typeface="Arial" panose="020B0604020202020204" pitchFamily="34" charset="0"/>
                <a:cs typeface="Arial" panose="020B0604020202020204" pitchFamily="34" charset="0"/>
              </a:rPr>
              <a:t>Unique blocks accessed so far: 5</a:t>
            </a:r>
          </a:p>
          <a:p>
            <a:r>
              <a:rPr lang="en-US" altLang="zh-CN" sz="2000" dirty="0">
                <a:latin typeface="Arial" panose="020B0604020202020204" pitchFamily="34" charset="0"/>
                <a:cs typeface="Arial" panose="020B0604020202020204" pitchFamily="34" charset="0"/>
              </a:rPr>
              <a:t>Capacity Miss: this is not a conflict miss because 5 unique blocks have been in/out of the cache so far. Even if we used a fully associative cache that can store 4 blocks, we could not store all 5 blocks and would still miss this cache access. The only way to avoid this miss is to increase the cache size and it is therefore a capacity miss.</a:t>
            </a:r>
            <a:endParaRPr lang="zh-CN" alt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283989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7</a:t>
            </a:fld>
            <a:endParaRPr lang="en-US" altLang="en-US"/>
          </a:p>
        </p:txBody>
      </p:sp>
      <p:sp>
        <p:nvSpPr>
          <p:cNvPr id="45059" name="Text Box 2"/>
          <p:cNvSpPr txBox="1">
            <a:spLocks noChangeArrowheads="1"/>
          </p:cNvSpPr>
          <p:nvPr/>
        </p:nvSpPr>
        <p:spPr bwMode="auto">
          <a:xfrm>
            <a:off x="441324" y="396875"/>
            <a:ext cx="70389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Single-Cycle RISC-V RV32I Datapath</a:t>
            </a:r>
            <a:endParaRPr lang="en-US" altLang="en-US" b="1" dirty="0">
              <a:solidFill>
                <a:srgbClr val="CC0000"/>
              </a:solidFill>
              <a:latin typeface="Courier New" panose="02070309020205020404" pitchFamily="49" charset="0"/>
              <a:cs typeface="Courier New" panose="02070309020205020404" pitchFamily="49" charset="0"/>
            </a:endParaRP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 name="矩形 68"/>
          <p:cNvSpPr/>
          <p:nvPr/>
        </p:nvSpPr>
        <p:spPr>
          <a:xfrm>
            <a:off x="3408209" y="4771721"/>
            <a:ext cx="212725" cy="1556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矩形 69"/>
          <p:cNvSpPr/>
          <p:nvPr/>
        </p:nvSpPr>
        <p:spPr>
          <a:xfrm>
            <a:off x="4279066" y="4774604"/>
            <a:ext cx="212725" cy="1556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矩形 70"/>
          <p:cNvSpPr/>
          <p:nvPr/>
        </p:nvSpPr>
        <p:spPr>
          <a:xfrm>
            <a:off x="5632828" y="4771721"/>
            <a:ext cx="212725" cy="1556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矩形 71"/>
          <p:cNvSpPr/>
          <p:nvPr/>
        </p:nvSpPr>
        <p:spPr>
          <a:xfrm>
            <a:off x="6157074" y="4771721"/>
            <a:ext cx="177051" cy="1556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矩形 72"/>
          <p:cNvSpPr/>
          <p:nvPr/>
        </p:nvSpPr>
        <p:spPr>
          <a:xfrm>
            <a:off x="6665383" y="5054994"/>
            <a:ext cx="370417" cy="1556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矩形 73"/>
          <p:cNvSpPr/>
          <p:nvPr/>
        </p:nvSpPr>
        <p:spPr>
          <a:xfrm>
            <a:off x="7857447" y="4771721"/>
            <a:ext cx="459466" cy="1556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矩形 74"/>
          <p:cNvSpPr/>
          <p:nvPr/>
        </p:nvSpPr>
        <p:spPr>
          <a:xfrm>
            <a:off x="8851872" y="4771721"/>
            <a:ext cx="218156" cy="1556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图片 2"/>
          <p:cNvPicPr>
            <a:picLocks noChangeAspect="1"/>
          </p:cNvPicPr>
          <p:nvPr/>
        </p:nvPicPr>
        <p:blipFill>
          <a:blip r:embed="rId3"/>
          <a:stretch>
            <a:fillRect/>
          </a:stretch>
        </p:blipFill>
        <p:spPr>
          <a:xfrm>
            <a:off x="1" y="1828767"/>
            <a:ext cx="9144000" cy="3806281"/>
          </a:xfrm>
          <a:prstGeom prst="rect">
            <a:avLst/>
          </a:prstGeom>
        </p:spPr>
      </p:pic>
    </p:spTree>
    <p:extLst>
      <p:ext uri="{BB962C8B-B14F-4D97-AF65-F5344CB8AC3E}">
        <p14:creationId xmlns:p14="http://schemas.microsoft.com/office/powerpoint/2010/main" val="275391582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70</a:t>
            </a:fld>
            <a:endParaRPr lang="en-US" altLang="en-US"/>
          </a:p>
        </p:txBody>
      </p:sp>
      <p:sp>
        <p:nvSpPr>
          <p:cNvPr id="45059" name="Text Box 2"/>
          <p:cNvSpPr txBox="1">
            <a:spLocks noChangeArrowheads="1"/>
          </p:cNvSpPr>
          <p:nvPr/>
        </p:nvSpPr>
        <p:spPr bwMode="auto">
          <a:xfrm>
            <a:off x="441324" y="396875"/>
            <a:ext cx="70389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Types of Parallelism in Applications</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1" name="Text Box 4"/>
          <p:cNvSpPr txBox="1">
            <a:spLocks noChangeArrowheads="1"/>
          </p:cNvSpPr>
          <p:nvPr/>
        </p:nvSpPr>
        <p:spPr bwMode="auto">
          <a:xfrm>
            <a:off x="381000" y="1243694"/>
            <a:ext cx="8487833" cy="5370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
                <a:srgbClr val="CC0000"/>
              </a:buClr>
            </a:pPr>
            <a:r>
              <a:rPr lang="en-US" altLang="en-US" sz="2000" dirty="0">
                <a:latin typeface="Arial" panose="020B0604020202020204" pitchFamily="34" charset="0"/>
              </a:rPr>
              <a:t> Instruction-level parallelism (ILP)</a:t>
            </a:r>
          </a:p>
          <a:p>
            <a:pPr lvl="1">
              <a:spcBef>
                <a:spcPct val="0"/>
              </a:spcBef>
              <a:buClr>
                <a:srgbClr val="CC0000"/>
              </a:buClr>
            </a:pPr>
            <a:r>
              <a:rPr lang="en-US" altLang="en-US" sz="1800" dirty="0">
                <a:latin typeface="Arial" panose="020B0604020202020204" pitchFamily="34" charset="0"/>
              </a:rPr>
              <a:t>Multiple instructions in execution at the same time, </a:t>
            </a:r>
            <a:br>
              <a:rPr lang="en-US" altLang="en-US" sz="1800" dirty="0">
                <a:latin typeface="Arial" panose="020B0604020202020204" pitchFamily="34" charset="0"/>
              </a:rPr>
            </a:br>
            <a:r>
              <a:rPr lang="en-US" altLang="en-US" sz="1800" dirty="0">
                <a:latin typeface="Arial" panose="020B0604020202020204" pitchFamily="34" charset="0"/>
              </a:rPr>
              <a:t>e.g., </a:t>
            </a:r>
            <a:r>
              <a:rPr lang="en-US" altLang="en-US" sz="1800" i="1" dirty="0">
                <a:latin typeface="Arial" panose="020B0604020202020204" pitchFamily="34" charset="0"/>
              </a:rPr>
              <a:t>instruction pipelining</a:t>
            </a:r>
          </a:p>
          <a:p>
            <a:pPr lvl="1">
              <a:spcBef>
                <a:spcPct val="0"/>
              </a:spcBef>
              <a:buClr>
                <a:srgbClr val="CC0000"/>
              </a:buClr>
            </a:pPr>
            <a:r>
              <a:rPr lang="en-US" altLang="en-US" sz="1800" dirty="0">
                <a:latin typeface="Arial" panose="020B0604020202020204" pitchFamily="34" charset="0"/>
              </a:rPr>
              <a:t>Generated and managed by hardware (superscalar) or by compiler (VLIW)</a:t>
            </a:r>
          </a:p>
          <a:p>
            <a:pPr lvl="1">
              <a:spcBef>
                <a:spcPct val="0"/>
              </a:spcBef>
              <a:buClr>
                <a:srgbClr val="CC0000"/>
              </a:buClr>
            </a:pPr>
            <a:r>
              <a:rPr lang="en-US" altLang="en-US" sz="1800" dirty="0">
                <a:latin typeface="Arial" panose="020B0604020202020204" pitchFamily="34" charset="0"/>
              </a:rPr>
              <a:t>Limited in practice by data and control dependences, i.e., pipeline hazards</a:t>
            </a:r>
          </a:p>
          <a:p>
            <a:pPr lvl="1">
              <a:spcBef>
                <a:spcPct val="0"/>
              </a:spcBef>
              <a:buClr>
                <a:srgbClr val="CC0000"/>
              </a:buClr>
            </a:pPr>
            <a:endParaRPr lang="en-US" altLang="en-US" sz="900" dirty="0">
              <a:latin typeface="Arial" panose="020B0604020202020204" pitchFamily="34" charset="0"/>
            </a:endParaRPr>
          </a:p>
          <a:p>
            <a:pPr>
              <a:spcBef>
                <a:spcPct val="0"/>
              </a:spcBef>
              <a:buClr>
                <a:srgbClr val="CC0000"/>
              </a:buClr>
            </a:pPr>
            <a:r>
              <a:rPr lang="en-US" altLang="en-US" sz="2000" dirty="0">
                <a:latin typeface="Arial" panose="020B0604020202020204" pitchFamily="34" charset="0"/>
              </a:rPr>
              <a:t> Thread-level or task-level parallelism (TLP)</a:t>
            </a:r>
          </a:p>
          <a:p>
            <a:pPr lvl="1">
              <a:spcBef>
                <a:spcPct val="0"/>
              </a:spcBef>
              <a:buClr>
                <a:srgbClr val="CC0000"/>
              </a:buClr>
            </a:pPr>
            <a:r>
              <a:rPr lang="en-US" altLang="en-US" sz="1800" dirty="0">
                <a:latin typeface="Arial" panose="020B0604020202020204" pitchFamily="34" charset="0"/>
              </a:rPr>
              <a:t>Multiple threads or instruction sequences from the same application can be  executed concurrently</a:t>
            </a:r>
          </a:p>
          <a:p>
            <a:pPr lvl="1">
              <a:spcBef>
                <a:spcPct val="0"/>
              </a:spcBef>
              <a:buClr>
                <a:srgbClr val="CC0000"/>
              </a:buClr>
            </a:pPr>
            <a:r>
              <a:rPr lang="en-US" altLang="en-US" sz="1800" i="1" dirty="0">
                <a:solidFill>
                  <a:srgbClr val="FF0000"/>
                </a:solidFill>
                <a:latin typeface="Arial" panose="020B0604020202020204" pitchFamily="34" charset="0"/>
              </a:rPr>
              <a:t>Thread</a:t>
            </a:r>
            <a:r>
              <a:rPr lang="en-US" altLang="en-US" sz="1800" dirty="0">
                <a:latin typeface="Arial" panose="020B0604020202020204" pitchFamily="34" charset="0"/>
              </a:rPr>
              <a:t>: sequence of instructions, with own program counter and processor state (e.g., register file)</a:t>
            </a:r>
          </a:p>
          <a:p>
            <a:pPr lvl="1">
              <a:spcBef>
                <a:spcPct val="0"/>
              </a:spcBef>
              <a:buClr>
                <a:srgbClr val="CC0000"/>
              </a:buClr>
            </a:pPr>
            <a:r>
              <a:rPr lang="en-US" altLang="en-US" sz="1800" i="1" dirty="0">
                <a:solidFill>
                  <a:srgbClr val="FF0000"/>
                </a:solidFill>
                <a:latin typeface="Arial" panose="020B0604020202020204" pitchFamily="34" charset="0"/>
              </a:rPr>
              <a:t>Multicore</a:t>
            </a:r>
            <a:r>
              <a:rPr lang="en-US" altLang="en-US" sz="1800" dirty="0">
                <a:latin typeface="Arial" panose="020B0604020202020204" pitchFamily="34" charset="0"/>
              </a:rPr>
              <a:t>: </a:t>
            </a:r>
          </a:p>
          <a:p>
            <a:pPr lvl="2">
              <a:spcBef>
                <a:spcPct val="0"/>
              </a:spcBef>
              <a:buClr>
                <a:srgbClr val="CC0000"/>
              </a:buClr>
            </a:pPr>
            <a:r>
              <a:rPr lang="en-US" altLang="en-US" sz="1600" dirty="0">
                <a:solidFill>
                  <a:srgbClr val="FF0000"/>
                </a:solidFill>
                <a:latin typeface="Arial" panose="020B0604020202020204" pitchFamily="34" charset="0"/>
              </a:rPr>
              <a:t>Physical CPU</a:t>
            </a:r>
            <a:r>
              <a:rPr lang="en-US" altLang="en-US" sz="1600" dirty="0">
                <a:latin typeface="Arial" panose="020B0604020202020204" pitchFamily="34" charset="0"/>
              </a:rPr>
              <a:t>: One thread (at a time) per CPU, in software OS switches threads typically in response to I/O events like disk read/write</a:t>
            </a:r>
          </a:p>
          <a:p>
            <a:pPr lvl="2">
              <a:spcBef>
                <a:spcPct val="0"/>
              </a:spcBef>
              <a:buClr>
                <a:srgbClr val="CC0000"/>
              </a:buClr>
            </a:pPr>
            <a:r>
              <a:rPr lang="en-US" altLang="en-US" sz="1600" dirty="0">
                <a:solidFill>
                  <a:srgbClr val="FF0000"/>
                </a:solidFill>
                <a:latin typeface="Arial" panose="020B0604020202020204" pitchFamily="34" charset="0"/>
              </a:rPr>
              <a:t>Logical CPU</a:t>
            </a:r>
            <a:r>
              <a:rPr lang="en-US" altLang="en-US" sz="1600" dirty="0">
                <a:latin typeface="Arial" panose="020B0604020202020204" pitchFamily="34" charset="0"/>
              </a:rPr>
              <a:t>: Fine-grain thread switching, in hardware, when thread blocks due to cache miss/memory access</a:t>
            </a:r>
          </a:p>
          <a:p>
            <a:pPr lvl="2">
              <a:spcBef>
                <a:spcPct val="0"/>
              </a:spcBef>
              <a:buClr>
                <a:srgbClr val="CC0000"/>
              </a:buClr>
            </a:pPr>
            <a:r>
              <a:rPr lang="en-US" altLang="en-US" sz="1600" dirty="0" err="1">
                <a:solidFill>
                  <a:srgbClr val="FF0000"/>
                </a:solidFill>
                <a:latin typeface="Arial" panose="020B0604020202020204" pitchFamily="34" charset="0"/>
              </a:rPr>
              <a:t>Hyperthreading</a:t>
            </a:r>
            <a:r>
              <a:rPr lang="en-US" altLang="en-US" sz="1600" dirty="0">
                <a:latin typeface="Arial" panose="020B0604020202020204" pitchFamily="34" charset="0"/>
              </a:rPr>
              <a:t> (aka </a:t>
            </a:r>
            <a:r>
              <a:rPr lang="en-US" altLang="en-US" sz="1600" i="1" dirty="0">
                <a:solidFill>
                  <a:srgbClr val="FF0000"/>
                </a:solidFill>
                <a:latin typeface="Arial" panose="020B0604020202020204" pitchFamily="34" charset="0"/>
              </a:rPr>
              <a:t>Simultaneous Multithreading</a:t>
            </a:r>
            <a:r>
              <a:rPr lang="en-US" altLang="en-US" sz="1600" dirty="0">
                <a:latin typeface="Arial" panose="020B0604020202020204" pitchFamily="34" charset="0"/>
              </a:rPr>
              <a:t>--SMT): Exploit superscalar architecture to launch instructions from different threads at the same time! </a:t>
            </a:r>
          </a:p>
          <a:p>
            <a:pPr lvl="1">
              <a:spcBef>
                <a:spcPct val="0"/>
              </a:spcBef>
              <a:buClr>
                <a:srgbClr val="CC0000"/>
              </a:buClr>
            </a:pPr>
            <a:r>
              <a:rPr lang="en-US" altLang="en-US" sz="1800" dirty="0">
                <a:latin typeface="Arial" panose="020B0604020202020204" pitchFamily="34" charset="0"/>
              </a:rPr>
              <a:t>Limited in practice by communication/synchronization overheads and by  algorithm characteristics</a:t>
            </a:r>
          </a:p>
        </p:txBody>
      </p:sp>
    </p:spTree>
    <p:extLst>
      <p:ext uri="{BB962C8B-B14F-4D97-AF65-F5344CB8AC3E}">
        <p14:creationId xmlns:p14="http://schemas.microsoft.com/office/powerpoint/2010/main" val="58168405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71</a:t>
            </a:fld>
            <a:endParaRPr lang="en-US" altLang="en-US"/>
          </a:p>
        </p:txBody>
      </p:sp>
      <p:sp>
        <p:nvSpPr>
          <p:cNvPr id="45059" name="Text Box 2"/>
          <p:cNvSpPr txBox="1">
            <a:spLocks noChangeArrowheads="1"/>
          </p:cNvSpPr>
          <p:nvPr/>
        </p:nvSpPr>
        <p:spPr bwMode="auto">
          <a:xfrm>
            <a:off x="441324" y="396875"/>
            <a:ext cx="70389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Types of Parallelism in Applications</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1" name="Text Box 4"/>
          <p:cNvSpPr txBox="1">
            <a:spLocks noChangeArrowheads="1"/>
          </p:cNvSpPr>
          <p:nvPr/>
        </p:nvSpPr>
        <p:spPr bwMode="auto">
          <a:xfrm>
            <a:off x="381000" y="1243694"/>
            <a:ext cx="8487833" cy="3354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
                <a:srgbClr val="CC0000"/>
              </a:buClr>
            </a:pPr>
            <a:r>
              <a:rPr lang="en-US" altLang="en-US" sz="2400" dirty="0">
                <a:latin typeface="Arial" panose="020B0604020202020204" pitchFamily="34" charset="0"/>
              </a:rPr>
              <a:t> Data-level parallelism (DLP)</a:t>
            </a:r>
          </a:p>
          <a:p>
            <a:pPr lvl="1">
              <a:spcBef>
                <a:spcPct val="0"/>
              </a:spcBef>
              <a:buClr>
                <a:srgbClr val="CC0000"/>
              </a:buClr>
            </a:pPr>
            <a:r>
              <a:rPr lang="en-US" altLang="en-US" sz="2000" dirty="0">
                <a:latin typeface="Arial" panose="020B0604020202020204" pitchFamily="34" charset="0"/>
              </a:rPr>
              <a:t>Instructions from a single stream operate concurrently on several data</a:t>
            </a:r>
          </a:p>
          <a:p>
            <a:pPr lvl="1">
              <a:spcBef>
                <a:spcPct val="0"/>
              </a:spcBef>
              <a:buClr>
                <a:srgbClr val="CC0000"/>
              </a:buClr>
            </a:pPr>
            <a:r>
              <a:rPr lang="en-US" altLang="en-US" sz="2000" dirty="0">
                <a:latin typeface="Arial" panose="020B0604020202020204" pitchFamily="34" charset="0"/>
              </a:rPr>
              <a:t>Limited by non-regular data manipulation patterns and by memory  bandwidth</a:t>
            </a:r>
          </a:p>
          <a:p>
            <a:pPr>
              <a:spcBef>
                <a:spcPct val="0"/>
              </a:spcBef>
              <a:buClr>
                <a:srgbClr val="CC0000"/>
              </a:buClr>
            </a:pPr>
            <a:endParaRPr lang="en-US" altLang="en-US" sz="2400" dirty="0">
              <a:latin typeface="Arial" panose="020B0604020202020204" pitchFamily="34" charset="0"/>
            </a:endParaRPr>
          </a:p>
          <a:p>
            <a:pPr>
              <a:spcBef>
                <a:spcPct val="0"/>
              </a:spcBef>
              <a:buClr>
                <a:srgbClr val="CC0000"/>
              </a:buClr>
            </a:pPr>
            <a:r>
              <a:rPr lang="en-US" altLang="en-US" sz="2400" dirty="0">
                <a:latin typeface="Arial" panose="020B0604020202020204" pitchFamily="34" charset="0"/>
              </a:rPr>
              <a:t> Transaction-level parallelism</a:t>
            </a:r>
          </a:p>
          <a:p>
            <a:pPr lvl="1">
              <a:spcBef>
                <a:spcPct val="0"/>
              </a:spcBef>
              <a:buClr>
                <a:srgbClr val="CC0000"/>
              </a:buClr>
            </a:pPr>
            <a:r>
              <a:rPr lang="en-US" altLang="en-US" sz="2000" dirty="0">
                <a:latin typeface="Arial" panose="020B0604020202020204" pitchFamily="34" charset="0"/>
              </a:rPr>
              <a:t>Multiple threads/processes from different transactions can be executed  concurrently</a:t>
            </a:r>
          </a:p>
          <a:p>
            <a:pPr lvl="1">
              <a:spcBef>
                <a:spcPct val="0"/>
              </a:spcBef>
              <a:buClr>
                <a:srgbClr val="CC0000"/>
              </a:buClr>
            </a:pPr>
            <a:r>
              <a:rPr lang="en-US" altLang="en-US" sz="2000" dirty="0">
                <a:latin typeface="Arial" panose="020B0604020202020204" pitchFamily="34" charset="0"/>
              </a:rPr>
              <a:t>Limited by concurrency overheads</a:t>
            </a:r>
          </a:p>
        </p:txBody>
      </p:sp>
    </p:spTree>
    <p:extLst>
      <p:ext uri="{BB962C8B-B14F-4D97-AF65-F5344CB8AC3E}">
        <p14:creationId xmlns:p14="http://schemas.microsoft.com/office/powerpoint/2010/main" val="151144677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72</a:t>
            </a:fld>
            <a:endParaRPr lang="en-US" altLang="en-US"/>
          </a:p>
        </p:txBody>
      </p:sp>
      <p:sp>
        <p:nvSpPr>
          <p:cNvPr id="45059" name="Text Box 2"/>
          <p:cNvSpPr txBox="1">
            <a:spLocks noChangeArrowheads="1"/>
          </p:cNvSpPr>
          <p:nvPr/>
        </p:nvSpPr>
        <p:spPr bwMode="auto">
          <a:xfrm>
            <a:off x="441324" y="396875"/>
            <a:ext cx="70389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Matrix Multiplication</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6" name="Content Placeholder 6"/>
          <p:cNvGraphicFramePr>
            <a:graphicFrameLocks/>
          </p:cNvGraphicFramePr>
          <p:nvPr>
            <p:extLst/>
          </p:nvPr>
        </p:nvGraphicFramePr>
        <p:xfrm>
          <a:off x="2731529" y="4087793"/>
          <a:ext cx="2450616" cy="1889760"/>
        </p:xfrm>
        <a:graphic>
          <a:graphicData uri="http://schemas.openxmlformats.org/drawingml/2006/table">
            <a:tbl>
              <a:tblPr firstRow="1" bandRow="1">
                <a:tableStyleId>{5940675A-B579-460E-94D1-54222C63F5DA}</a:tableStyleId>
              </a:tblPr>
              <a:tblGrid>
                <a:gridCol w="306327">
                  <a:extLst>
                    <a:ext uri="{9D8B030D-6E8A-4147-A177-3AD203B41FA5}">
                      <a16:colId xmlns:a16="http://schemas.microsoft.com/office/drawing/2014/main" val="20000"/>
                    </a:ext>
                  </a:extLst>
                </a:gridCol>
                <a:gridCol w="306327">
                  <a:extLst>
                    <a:ext uri="{9D8B030D-6E8A-4147-A177-3AD203B41FA5}">
                      <a16:colId xmlns:a16="http://schemas.microsoft.com/office/drawing/2014/main" val="20001"/>
                    </a:ext>
                  </a:extLst>
                </a:gridCol>
                <a:gridCol w="306327">
                  <a:extLst>
                    <a:ext uri="{9D8B030D-6E8A-4147-A177-3AD203B41FA5}">
                      <a16:colId xmlns:a16="http://schemas.microsoft.com/office/drawing/2014/main" val="20002"/>
                    </a:ext>
                  </a:extLst>
                </a:gridCol>
                <a:gridCol w="306327">
                  <a:extLst>
                    <a:ext uri="{9D8B030D-6E8A-4147-A177-3AD203B41FA5}">
                      <a16:colId xmlns:a16="http://schemas.microsoft.com/office/drawing/2014/main" val="20003"/>
                    </a:ext>
                  </a:extLst>
                </a:gridCol>
                <a:gridCol w="306327">
                  <a:extLst>
                    <a:ext uri="{9D8B030D-6E8A-4147-A177-3AD203B41FA5}">
                      <a16:colId xmlns:a16="http://schemas.microsoft.com/office/drawing/2014/main" val="20004"/>
                    </a:ext>
                  </a:extLst>
                </a:gridCol>
                <a:gridCol w="306327">
                  <a:extLst>
                    <a:ext uri="{9D8B030D-6E8A-4147-A177-3AD203B41FA5}">
                      <a16:colId xmlns:a16="http://schemas.microsoft.com/office/drawing/2014/main" val="20005"/>
                    </a:ext>
                  </a:extLst>
                </a:gridCol>
                <a:gridCol w="306327">
                  <a:extLst>
                    <a:ext uri="{9D8B030D-6E8A-4147-A177-3AD203B41FA5}">
                      <a16:colId xmlns:a16="http://schemas.microsoft.com/office/drawing/2014/main" val="20006"/>
                    </a:ext>
                  </a:extLst>
                </a:gridCol>
                <a:gridCol w="306327">
                  <a:extLst>
                    <a:ext uri="{9D8B030D-6E8A-4147-A177-3AD203B41FA5}">
                      <a16:colId xmlns:a16="http://schemas.microsoft.com/office/drawing/2014/main" val="20007"/>
                    </a:ext>
                  </a:extLst>
                </a:gridCol>
              </a:tblGrid>
              <a:tr h="228600">
                <a:tc>
                  <a:txBody>
                    <a:bodyPr/>
                    <a:lstStyle/>
                    <a:p>
                      <a:endParaRPr lang="en-US" sz="1100" dirty="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extLst>
                  <a:ext uri="{0D108BD9-81ED-4DB2-BD59-A6C34878D82A}">
                    <a16:rowId xmlns:a16="http://schemas.microsoft.com/office/drawing/2014/main" val="10000"/>
                  </a:ext>
                </a:extLst>
              </a:tr>
              <a:tr h="228600">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dirty="0"/>
                    </a:p>
                  </a:txBody>
                  <a:tcPr marT="34290" marB="34290"/>
                </a:tc>
                <a:tc>
                  <a:txBody>
                    <a:bodyPr/>
                    <a:lstStyle/>
                    <a:p>
                      <a:endParaRPr lang="en-US" sz="1100" dirty="0"/>
                    </a:p>
                  </a:txBody>
                  <a:tcPr marT="34290" marB="34290"/>
                </a:tc>
                <a:tc>
                  <a:txBody>
                    <a:bodyPr/>
                    <a:lstStyle/>
                    <a:p>
                      <a:endParaRPr lang="en-US" sz="1100" dirty="0"/>
                    </a:p>
                  </a:txBody>
                  <a:tcPr marT="34290" marB="34290"/>
                </a:tc>
                <a:extLst>
                  <a:ext uri="{0D108BD9-81ED-4DB2-BD59-A6C34878D82A}">
                    <a16:rowId xmlns:a16="http://schemas.microsoft.com/office/drawing/2014/main" val="10001"/>
                  </a:ext>
                </a:extLst>
              </a:tr>
              <a:tr h="228600">
                <a:tc>
                  <a:txBody>
                    <a:bodyPr/>
                    <a:lstStyle/>
                    <a:p>
                      <a:endParaRPr lang="en-US" sz="1100" dirty="0"/>
                    </a:p>
                  </a:txBody>
                  <a:tcPr marT="34290" marB="34290"/>
                </a:tc>
                <a:tc>
                  <a:txBody>
                    <a:bodyPr/>
                    <a:lstStyle/>
                    <a:p>
                      <a:endParaRPr lang="en-US" sz="1100" dirty="0"/>
                    </a:p>
                  </a:txBody>
                  <a:tcPr marT="34290" marB="34290"/>
                </a:tc>
                <a:tc>
                  <a:txBody>
                    <a:bodyPr/>
                    <a:lstStyle/>
                    <a:p>
                      <a:endParaRPr lang="en-US" sz="1100" dirty="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extLst>
                  <a:ext uri="{0D108BD9-81ED-4DB2-BD59-A6C34878D82A}">
                    <a16:rowId xmlns:a16="http://schemas.microsoft.com/office/drawing/2014/main" val="10002"/>
                  </a:ext>
                </a:extLst>
              </a:tr>
              <a:tr h="228600">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extLst>
                  <a:ext uri="{0D108BD9-81ED-4DB2-BD59-A6C34878D82A}">
                    <a16:rowId xmlns:a16="http://schemas.microsoft.com/office/drawing/2014/main" val="10003"/>
                  </a:ext>
                </a:extLst>
              </a:tr>
              <a:tr h="228600">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extLst>
                  <a:ext uri="{0D108BD9-81ED-4DB2-BD59-A6C34878D82A}">
                    <a16:rowId xmlns:a16="http://schemas.microsoft.com/office/drawing/2014/main" val="10004"/>
                  </a:ext>
                </a:extLst>
              </a:tr>
              <a:tr h="228600">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extLst>
                  <a:ext uri="{0D108BD9-81ED-4DB2-BD59-A6C34878D82A}">
                    <a16:rowId xmlns:a16="http://schemas.microsoft.com/office/drawing/2014/main" val="10005"/>
                  </a:ext>
                </a:extLst>
              </a:tr>
              <a:tr h="228600">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extLst>
                  <a:ext uri="{0D108BD9-81ED-4DB2-BD59-A6C34878D82A}">
                    <a16:rowId xmlns:a16="http://schemas.microsoft.com/office/drawing/2014/main" val="10006"/>
                  </a:ext>
                </a:extLst>
              </a:tr>
              <a:tr h="228600">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dirty="0"/>
                    </a:p>
                  </a:txBody>
                  <a:tcPr marT="34290" marB="34290"/>
                </a:tc>
                <a:extLst>
                  <a:ext uri="{0D108BD9-81ED-4DB2-BD59-A6C34878D82A}">
                    <a16:rowId xmlns:a16="http://schemas.microsoft.com/office/drawing/2014/main" val="10007"/>
                  </a:ext>
                </a:extLst>
              </a:tr>
            </a:tbl>
          </a:graphicData>
        </a:graphic>
      </p:graphicFrame>
      <p:graphicFrame>
        <p:nvGraphicFramePr>
          <p:cNvPr id="7" name="Content Placeholder 6"/>
          <p:cNvGraphicFramePr>
            <a:graphicFrameLocks/>
          </p:cNvGraphicFramePr>
          <p:nvPr>
            <p:extLst/>
          </p:nvPr>
        </p:nvGraphicFramePr>
        <p:xfrm>
          <a:off x="5698762" y="4087793"/>
          <a:ext cx="2450616" cy="1889760"/>
        </p:xfrm>
        <a:graphic>
          <a:graphicData uri="http://schemas.openxmlformats.org/drawingml/2006/table">
            <a:tbl>
              <a:tblPr firstRow="1" bandRow="1">
                <a:tableStyleId>{5940675A-B579-460E-94D1-54222C63F5DA}</a:tableStyleId>
              </a:tblPr>
              <a:tblGrid>
                <a:gridCol w="306327">
                  <a:extLst>
                    <a:ext uri="{9D8B030D-6E8A-4147-A177-3AD203B41FA5}">
                      <a16:colId xmlns:a16="http://schemas.microsoft.com/office/drawing/2014/main" val="20000"/>
                    </a:ext>
                  </a:extLst>
                </a:gridCol>
                <a:gridCol w="306327">
                  <a:extLst>
                    <a:ext uri="{9D8B030D-6E8A-4147-A177-3AD203B41FA5}">
                      <a16:colId xmlns:a16="http://schemas.microsoft.com/office/drawing/2014/main" val="20001"/>
                    </a:ext>
                  </a:extLst>
                </a:gridCol>
                <a:gridCol w="306327">
                  <a:extLst>
                    <a:ext uri="{9D8B030D-6E8A-4147-A177-3AD203B41FA5}">
                      <a16:colId xmlns:a16="http://schemas.microsoft.com/office/drawing/2014/main" val="20002"/>
                    </a:ext>
                  </a:extLst>
                </a:gridCol>
                <a:gridCol w="306327">
                  <a:extLst>
                    <a:ext uri="{9D8B030D-6E8A-4147-A177-3AD203B41FA5}">
                      <a16:colId xmlns:a16="http://schemas.microsoft.com/office/drawing/2014/main" val="20003"/>
                    </a:ext>
                  </a:extLst>
                </a:gridCol>
                <a:gridCol w="306327">
                  <a:extLst>
                    <a:ext uri="{9D8B030D-6E8A-4147-A177-3AD203B41FA5}">
                      <a16:colId xmlns:a16="http://schemas.microsoft.com/office/drawing/2014/main" val="20004"/>
                    </a:ext>
                  </a:extLst>
                </a:gridCol>
                <a:gridCol w="306327">
                  <a:extLst>
                    <a:ext uri="{9D8B030D-6E8A-4147-A177-3AD203B41FA5}">
                      <a16:colId xmlns:a16="http://schemas.microsoft.com/office/drawing/2014/main" val="20005"/>
                    </a:ext>
                  </a:extLst>
                </a:gridCol>
                <a:gridCol w="306327">
                  <a:extLst>
                    <a:ext uri="{9D8B030D-6E8A-4147-A177-3AD203B41FA5}">
                      <a16:colId xmlns:a16="http://schemas.microsoft.com/office/drawing/2014/main" val="20006"/>
                    </a:ext>
                  </a:extLst>
                </a:gridCol>
                <a:gridCol w="306327">
                  <a:extLst>
                    <a:ext uri="{9D8B030D-6E8A-4147-A177-3AD203B41FA5}">
                      <a16:colId xmlns:a16="http://schemas.microsoft.com/office/drawing/2014/main" val="20007"/>
                    </a:ext>
                  </a:extLst>
                </a:gridCol>
              </a:tblGrid>
              <a:tr h="228600">
                <a:tc>
                  <a:txBody>
                    <a:bodyPr/>
                    <a:lstStyle/>
                    <a:p>
                      <a:endParaRPr lang="en-US" sz="1100" dirty="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extLst>
                  <a:ext uri="{0D108BD9-81ED-4DB2-BD59-A6C34878D82A}">
                    <a16:rowId xmlns:a16="http://schemas.microsoft.com/office/drawing/2014/main" val="10000"/>
                  </a:ext>
                </a:extLst>
              </a:tr>
              <a:tr h="228600">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extLst>
                  <a:ext uri="{0D108BD9-81ED-4DB2-BD59-A6C34878D82A}">
                    <a16:rowId xmlns:a16="http://schemas.microsoft.com/office/drawing/2014/main" val="10001"/>
                  </a:ext>
                </a:extLst>
              </a:tr>
              <a:tr h="228600">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extLst>
                  <a:ext uri="{0D108BD9-81ED-4DB2-BD59-A6C34878D82A}">
                    <a16:rowId xmlns:a16="http://schemas.microsoft.com/office/drawing/2014/main" val="10002"/>
                  </a:ext>
                </a:extLst>
              </a:tr>
              <a:tr h="228600">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extLst>
                  <a:ext uri="{0D108BD9-81ED-4DB2-BD59-A6C34878D82A}">
                    <a16:rowId xmlns:a16="http://schemas.microsoft.com/office/drawing/2014/main" val="10003"/>
                  </a:ext>
                </a:extLst>
              </a:tr>
              <a:tr h="228600">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extLst>
                  <a:ext uri="{0D108BD9-81ED-4DB2-BD59-A6C34878D82A}">
                    <a16:rowId xmlns:a16="http://schemas.microsoft.com/office/drawing/2014/main" val="10004"/>
                  </a:ext>
                </a:extLst>
              </a:tr>
              <a:tr h="228600">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extLst>
                  <a:ext uri="{0D108BD9-81ED-4DB2-BD59-A6C34878D82A}">
                    <a16:rowId xmlns:a16="http://schemas.microsoft.com/office/drawing/2014/main" val="10005"/>
                  </a:ext>
                </a:extLst>
              </a:tr>
              <a:tr h="228600">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extLst>
                  <a:ext uri="{0D108BD9-81ED-4DB2-BD59-A6C34878D82A}">
                    <a16:rowId xmlns:a16="http://schemas.microsoft.com/office/drawing/2014/main" val="10006"/>
                  </a:ext>
                </a:extLst>
              </a:tr>
              <a:tr h="228600">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dirty="0"/>
                    </a:p>
                  </a:txBody>
                  <a:tcPr marT="34290" marB="34290"/>
                </a:tc>
                <a:extLst>
                  <a:ext uri="{0D108BD9-81ED-4DB2-BD59-A6C34878D82A}">
                    <a16:rowId xmlns:a16="http://schemas.microsoft.com/office/drawing/2014/main" val="10007"/>
                  </a:ext>
                </a:extLst>
              </a:tr>
            </a:tbl>
          </a:graphicData>
        </a:graphic>
      </p:graphicFrame>
      <p:graphicFrame>
        <p:nvGraphicFramePr>
          <p:cNvPr id="8" name="Content Placeholder 6"/>
          <p:cNvGraphicFramePr>
            <a:graphicFrameLocks/>
          </p:cNvGraphicFramePr>
          <p:nvPr>
            <p:extLst/>
          </p:nvPr>
        </p:nvGraphicFramePr>
        <p:xfrm>
          <a:off x="5698762" y="1991182"/>
          <a:ext cx="2450616" cy="1889760"/>
        </p:xfrm>
        <a:graphic>
          <a:graphicData uri="http://schemas.openxmlformats.org/drawingml/2006/table">
            <a:tbl>
              <a:tblPr firstRow="1" bandRow="1">
                <a:tableStyleId>{5940675A-B579-460E-94D1-54222C63F5DA}</a:tableStyleId>
              </a:tblPr>
              <a:tblGrid>
                <a:gridCol w="306327">
                  <a:extLst>
                    <a:ext uri="{9D8B030D-6E8A-4147-A177-3AD203B41FA5}">
                      <a16:colId xmlns:a16="http://schemas.microsoft.com/office/drawing/2014/main" val="20000"/>
                    </a:ext>
                  </a:extLst>
                </a:gridCol>
                <a:gridCol w="306327">
                  <a:extLst>
                    <a:ext uri="{9D8B030D-6E8A-4147-A177-3AD203B41FA5}">
                      <a16:colId xmlns:a16="http://schemas.microsoft.com/office/drawing/2014/main" val="20001"/>
                    </a:ext>
                  </a:extLst>
                </a:gridCol>
                <a:gridCol w="306327">
                  <a:extLst>
                    <a:ext uri="{9D8B030D-6E8A-4147-A177-3AD203B41FA5}">
                      <a16:colId xmlns:a16="http://schemas.microsoft.com/office/drawing/2014/main" val="20002"/>
                    </a:ext>
                  </a:extLst>
                </a:gridCol>
                <a:gridCol w="306327">
                  <a:extLst>
                    <a:ext uri="{9D8B030D-6E8A-4147-A177-3AD203B41FA5}">
                      <a16:colId xmlns:a16="http://schemas.microsoft.com/office/drawing/2014/main" val="20003"/>
                    </a:ext>
                  </a:extLst>
                </a:gridCol>
                <a:gridCol w="306327">
                  <a:extLst>
                    <a:ext uri="{9D8B030D-6E8A-4147-A177-3AD203B41FA5}">
                      <a16:colId xmlns:a16="http://schemas.microsoft.com/office/drawing/2014/main" val="20004"/>
                    </a:ext>
                  </a:extLst>
                </a:gridCol>
                <a:gridCol w="306327">
                  <a:extLst>
                    <a:ext uri="{9D8B030D-6E8A-4147-A177-3AD203B41FA5}">
                      <a16:colId xmlns:a16="http://schemas.microsoft.com/office/drawing/2014/main" val="20005"/>
                    </a:ext>
                  </a:extLst>
                </a:gridCol>
                <a:gridCol w="306327">
                  <a:extLst>
                    <a:ext uri="{9D8B030D-6E8A-4147-A177-3AD203B41FA5}">
                      <a16:colId xmlns:a16="http://schemas.microsoft.com/office/drawing/2014/main" val="20006"/>
                    </a:ext>
                  </a:extLst>
                </a:gridCol>
                <a:gridCol w="306327">
                  <a:extLst>
                    <a:ext uri="{9D8B030D-6E8A-4147-A177-3AD203B41FA5}">
                      <a16:colId xmlns:a16="http://schemas.microsoft.com/office/drawing/2014/main" val="20007"/>
                    </a:ext>
                  </a:extLst>
                </a:gridCol>
              </a:tblGrid>
              <a:tr h="228600">
                <a:tc>
                  <a:txBody>
                    <a:bodyPr/>
                    <a:lstStyle/>
                    <a:p>
                      <a:endParaRPr lang="en-US" sz="1100" dirty="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extLst>
                  <a:ext uri="{0D108BD9-81ED-4DB2-BD59-A6C34878D82A}">
                    <a16:rowId xmlns:a16="http://schemas.microsoft.com/office/drawing/2014/main" val="10000"/>
                  </a:ext>
                </a:extLst>
              </a:tr>
              <a:tr h="228600">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extLst>
                  <a:ext uri="{0D108BD9-81ED-4DB2-BD59-A6C34878D82A}">
                    <a16:rowId xmlns:a16="http://schemas.microsoft.com/office/drawing/2014/main" val="10001"/>
                  </a:ext>
                </a:extLst>
              </a:tr>
              <a:tr h="228600">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extLst>
                  <a:ext uri="{0D108BD9-81ED-4DB2-BD59-A6C34878D82A}">
                    <a16:rowId xmlns:a16="http://schemas.microsoft.com/office/drawing/2014/main" val="10002"/>
                  </a:ext>
                </a:extLst>
              </a:tr>
              <a:tr h="228600">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extLst>
                  <a:ext uri="{0D108BD9-81ED-4DB2-BD59-A6C34878D82A}">
                    <a16:rowId xmlns:a16="http://schemas.microsoft.com/office/drawing/2014/main" val="10003"/>
                  </a:ext>
                </a:extLst>
              </a:tr>
              <a:tr h="228600">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extLst>
                  <a:ext uri="{0D108BD9-81ED-4DB2-BD59-A6C34878D82A}">
                    <a16:rowId xmlns:a16="http://schemas.microsoft.com/office/drawing/2014/main" val="10004"/>
                  </a:ext>
                </a:extLst>
              </a:tr>
              <a:tr h="228600">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extLst>
                  <a:ext uri="{0D108BD9-81ED-4DB2-BD59-A6C34878D82A}">
                    <a16:rowId xmlns:a16="http://schemas.microsoft.com/office/drawing/2014/main" val="10005"/>
                  </a:ext>
                </a:extLst>
              </a:tr>
              <a:tr h="228600">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extLst>
                  <a:ext uri="{0D108BD9-81ED-4DB2-BD59-A6C34878D82A}">
                    <a16:rowId xmlns:a16="http://schemas.microsoft.com/office/drawing/2014/main" val="10006"/>
                  </a:ext>
                </a:extLst>
              </a:tr>
              <a:tr h="228600">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dirty="0"/>
                    </a:p>
                  </a:txBody>
                  <a:tcPr marT="34290" marB="34290"/>
                </a:tc>
                <a:extLst>
                  <a:ext uri="{0D108BD9-81ED-4DB2-BD59-A6C34878D82A}">
                    <a16:rowId xmlns:a16="http://schemas.microsoft.com/office/drawing/2014/main" val="10007"/>
                  </a:ext>
                </a:extLst>
              </a:tr>
            </a:tbl>
          </a:graphicData>
        </a:graphic>
      </p:graphicFrame>
      <p:grpSp>
        <p:nvGrpSpPr>
          <p:cNvPr id="9" name="Group 9"/>
          <p:cNvGrpSpPr/>
          <p:nvPr/>
        </p:nvGrpSpPr>
        <p:grpSpPr>
          <a:xfrm>
            <a:off x="2171701" y="4289258"/>
            <a:ext cx="301521" cy="1425870"/>
            <a:chOff x="5797264" y="2915426"/>
            <a:chExt cx="301521" cy="1901160"/>
          </a:xfrm>
        </p:grpSpPr>
        <mc:AlternateContent xmlns:mc="http://schemas.openxmlformats.org/markup-compatibility/2006" xmlns:a14="http://schemas.microsoft.com/office/drawing/2010/main">
          <mc:Choice Requires="a14">
            <p:sp>
              <p:nvSpPr>
                <p:cNvPr id="10" name="TextBox 10"/>
                <p:cNvSpPr txBox="1"/>
                <p:nvPr/>
              </p:nvSpPr>
              <p:spPr>
                <a:xfrm>
                  <a:off x="5797264" y="3529831"/>
                  <a:ext cx="256673" cy="6565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i="1">
                            <a:solidFill>
                              <a:srgbClr val="3064C0"/>
                            </a:solidFill>
                            <a:latin typeface="Cambria Math" charset="0"/>
                          </a:rPr>
                          <m:t>𝑖</m:t>
                        </m:r>
                      </m:oMath>
                    </m:oMathPara>
                  </a14:m>
                  <a:endParaRPr lang="en-US" dirty="0">
                    <a:solidFill>
                      <a:srgbClr val="3064C0"/>
                    </a:solidFill>
                    <a:latin typeface="Arial" panose="020B0604020202020204" pitchFamily="34" charset="0"/>
                    <a:cs typeface="Arial" panose="020B0604020202020204" pitchFamily="34" charset="0"/>
                  </a:endParaRPr>
                </a:p>
              </p:txBody>
            </p:sp>
          </mc:Choice>
          <mc:Fallback xmlns="">
            <p:sp>
              <p:nvSpPr>
                <p:cNvPr id="10" name="TextBox 10"/>
                <p:cNvSpPr txBox="1">
                  <a:spLocks noRot="1" noChangeAspect="1" noMove="1" noResize="1" noEditPoints="1" noAdjustHandles="1" noChangeArrowheads="1" noChangeShapeType="1" noTextEdit="1"/>
                </p:cNvSpPr>
                <p:nvPr/>
              </p:nvSpPr>
              <p:spPr>
                <a:xfrm>
                  <a:off x="5797264" y="3529831"/>
                  <a:ext cx="256673" cy="656591"/>
                </a:xfrm>
                <a:prstGeom prst="rect">
                  <a:avLst/>
                </a:prstGeom>
                <a:blipFill>
                  <a:blip r:embed="rId3"/>
                  <a:stretch>
                    <a:fillRect/>
                  </a:stretch>
                </a:blipFill>
              </p:spPr>
              <p:txBody>
                <a:bodyPr/>
                <a:lstStyle/>
                <a:p>
                  <a:r>
                    <a:rPr lang="en-US">
                      <a:noFill/>
                    </a:rPr>
                    <a:t> </a:t>
                  </a:r>
                </a:p>
              </p:txBody>
            </p:sp>
          </mc:Fallback>
        </mc:AlternateContent>
        <p:cxnSp>
          <p:nvCxnSpPr>
            <p:cNvPr id="11" name="Straight Arrow Connector 11"/>
            <p:cNvCxnSpPr/>
            <p:nvPr/>
          </p:nvCxnSpPr>
          <p:spPr>
            <a:xfrm>
              <a:off x="6098785" y="2915426"/>
              <a:ext cx="0" cy="190116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grpSp>
        <p:nvGrpSpPr>
          <p:cNvPr id="12" name="Group 12"/>
          <p:cNvGrpSpPr/>
          <p:nvPr/>
        </p:nvGrpSpPr>
        <p:grpSpPr>
          <a:xfrm>
            <a:off x="6167041" y="1392200"/>
            <a:ext cx="1686910" cy="492443"/>
            <a:chOff x="6782160" y="1809369"/>
            <a:chExt cx="1686910" cy="656590"/>
          </a:xfrm>
        </p:grpSpPr>
        <p:cxnSp>
          <p:nvCxnSpPr>
            <p:cNvPr id="13" name="Straight Arrow Connector 13"/>
            <p:cNvCxnSpPr/>
            <p:nvPr/>
          </p:nvCxnSpPr>
          <p:spPr>
            <a:xfrm>
              <a:off x="6782160" y="2391670"/>
              <a:ext cx="168691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4"/>
                <p:cNvSpPr txBox="1"/>
                <p:nvPr/>
              </p:nvSpPr>
              <p:spPr>
                <a:xfrm flipH="1">
                  <a:off x="7526260" y="1809369"/>
                  <a:ext cx="198710" cy="656590"/>
                </a:xfrm>
                <a:prstGeom prst="rect">
                  <a:avLst/>
                </a:prstGeom>
                <a:noFill/>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r>
                          <a:rPr lang="en-US" sz="3200" i="1">
                            <a:solidFill>
                              <a:srgbClr val="3064C0"/>
                            </a:solidFill>
                            <a:latin typeface="Cambria Math" charset="0"/>
                          </a:rPr>
                          <m:t>𝑗</m:t>
                        </m:r>
                      </m:oMath>
                    </m:oMathPara>
                  </a14:m>
                  <a:endParaRPr lang="en-US" i="1" dirty="0">
                    <a:solidFill>
                      <a:srgbClr val="3064C0"/>
                    </a:solidFill>
                    <a:latin typeface="Arial" panose="020B0604020202020204" pitchFamily="34" charset="0"/>
                    <a:cs typeface="Arial" panose="020B0604020202020204" pitchFamily="34"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flipH="1">
                  <a:off x="7526260" y="1809369"/>
                  <a:ext cx="198710" cy="656590"/>
                </a:xfrm>
                <a:prstGeom prst="rect">
                  <a:avLst/>
                </a:prstGeom>
                <a:blipFill>
                  <a:blip r:embed="rId4"/>
                  <a:stretch>
                    <a:fillRect l="-6250"/>
                  </a:stretch>
                </a:blipFill>
              </p:spPr>
              <p:txBody>
                <a:bodyPr/>
                <a:lstStyle/>
                <a:p>
                  <a:r>
                    <a:rPr lang="en-US">
                      <a:noFill/>
                    </a:rPr>
                    <a:t> </a:t>
                  </a:r>
                </a:p>
              </p:txBody>
            </p:sp>
          </mc:Fallback>
        </mc:AlternateContent>
      </p:grpSp>
      <p:grpSp>
        <p:nvGrpSpPr>
          <p:cNvPr id="15" name="Group 15"/>
          <p:cNvGrpSpPr/>
          <p:nvPr/>
        </p:nvGrpSpPr>
        <p:grpSpPr>
          <a:xfrm>
            <a:off x="3113382" y="3470929"/>
            <a:ext cx="1686910" cy="492443"/>
            <a:chOff x="6782160" y="1809369"/>
            <a:chExt cx="1686910" cy="656590"/>
          </a:xfrm>
        </p:grpSpPr>
        <p:cxnSp>
          <p:nvCxnSpPr>
            <p:cNvPr id="16" name="Straight Arrow Connector 16"/>
            <p:cNvCxnSpPr/>
            <p:nvPr/>
          </p:nvCxnSpPr>
          <p:spPr>
            <a:xfrm>
              <a:off x="6782160" y="2391670"/>
              <a:ext cx="168691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7"/>
                <p:cNvSpPr txBox="1"/>
                <p:nvPr/>
              </p:nvSpPr>
              <p:spPr>
                <a:xfrm flipH="1">
                  <a:off x="7526260" y="1809369"/>
                  <a:ext cx="198710" cy="656590"/>
                </a:xfrm>
                <a:prstGeom prst="rect">
                  <a:avLst/>
                </a:prstGeom>
                <a:noFill/>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r>
                          <a:rPr lang="en-US" sz="3200" i="1">
                            <a:solidFill>
                              <a:srgbClr val="3064C0"/>
                            </a:solidFill>
                            <a:latin typeface="Cambria Math" charset="0"/>
                          </a:rPr>
                          <m:t>𝑘</m:t>
                        </m:r>
                      </m:oMath>
                    </m:oMathPara>
                  </a14:m>
                  <a:endParaRPr lang="en-US" i="1" dirty="0">
                    <a:solidFill>
                      <a:srgbClr val="3064C0"/>
                    </a:solidFill>
                    <a:latin typeface="Arial" panose="020B0604020202020204" pitchFamily="34" charset="0"/>
                    <a:cs typeface="Arial" panose="020B0604020202020204" pitchFamily="34" charset="0"/>
                  </a:endParaRPr>
                </a:p>
              </p:txBody>
            </p:sp>
          </mc:Choice>
          <mc:Fallback xmlns="">
            <p:sp>
              <p:nvSpPr>
                <p:cNvPr id="18" name="TextBox 17"/>
                <p:cNvSpPr txBox="1">
                  <a:spLocks noRot="1" noChangeAspect="1" noMove="1" noResize="1" noEditPoints="1" noAdjustHandles="1" noChangeArrowheads="1" noChangeShapeType="1" noTextEdit="1"/>
                </p:cNvSpPr>
                <p:nvPr/>
              </p:nvSpPr>
              <p:spPr>
                <a:xfrm flipH="1">
                  <a:off x="7526260" y="1809369"/>
                  <a:ext cx="198710" cy="656590"/>
                </a:xfrm>
                <a:prstGeom prst="rect">
                  <a:avLst/>
                </a:prstGeom>
                <a:blipFill>
                  <a:blip r:embed="rId5"/>
                  <a:stretch>
                    <a:fillRect r="-9375"/>
                  </a:stretch>
                </a:blipFill>
              </p:spPr>
              <p:txBody>
                <a:bodyPr/>
                <a:lstStyle/>
                <a:p>
                  <a:r>
                    <a:rPr lang="en-US">
                      <a:noFill/>
                    </a:rPr>
                    <a:t> </a:t>
                  </a:r>
                </a:p>
              </p:txBody>
            </p:sp>
          </mc:Fallback>
        </mc:AlternateContent>
      </p:grpSp>
      <p:grpSp>
        <p:nvGrpSpPr>
          <p:cNvPr id="18" name="Group 18"/>
          <p:cNvGrpSpPr/>
          <p:nvPr/>
        </p:nvGrpSpPr>
        <p:grpSpPr>
          <a:xfrm>
            <a:off x="4810539" y="2233778"/>
            <a:ext cx="516777" cy="1425870"/>
            <a:chOff x="5582008" y="2915426"/>
            <a:chExt cx="516777" cy="1901160"/>
          </a:xfrm>
        </p:grpSpPr>
        <mc:AlternateContent xmlns:mc="http://schemas.openxmlformats.org/markup-compatibility/2006" xmlns:a14="http://schemas.microsoft.com/office/drawing/2010/main">
          <mc:Choice Requires="a14">
            <p:sp>
              <p:nvSpPr>
                <p:cNvPr id="19" name="TextBox 19"/>
                <p:cNvSpPr txBox="1"/>
                <p:nvPr/>
              </p:nvSpPr>
              <p:spPr>
                <a:xfrm>
                  <a:off x="5582008" y="3531958"/>
                  <a:ext cx="351891" cy="6565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i="1">
                            <a:solidFill>
                              <a:srgbClr val="3064C0"/>
                            </a:solidFill>
                            <a:latin typeface="Cambria Math" charset="0"/>
                          </a:rPr>
                          <m:t>𝑘</m:t>
                        </m:r>
                      </m:oMath>
                    </m:oMathPara>
                  </a14:m>
                  <a:endParaRPr lang="en-US" dirty="0">
                    <a:solidFill>
                      <a:srgbClr val="3064C0"/>
                    </a:solidFill>
                    <a:latin typeface="Arial" panose="020B0604020202020204" pitchFamily="34" charset="0"/>
                    <a:cs typeface="Arial" panose="020B0604020202020204" pitchFamily="34" charset="0"/>
                  </a:endParaRPr>
                </a:p>
              </p:txBody>
            </p:sp>
          </mc:Choice>
          <mc:Fallback xmlns="">
            <p:sp>
              <p:nvSpPr>
                <p:cNvPr id="19" name="TextBox 19"/>
                <p:cNvSpPr txBox="1">
                  <a:spLocks noRot="1" noChangeAspect="1" noMove="1" noResize="1" noEditPoints="1" noAdjustHandles="1" noChangeArrowheads="1" noChangeShapeType="1" noTextEdit="1"/>
                </p:cNvSpPr>
                <p:nvPr/>
              </p:nvSpPr>
              <p:spPr>
                <a:xfrm>
                  <a:off x="5582008" y="3531958"/>
                  <a:ext cx="351891" cy="656591"/>
                </a:xfrm>
                <a:prstGeom prst="rect">
                  <a:avLst/>
                </a:prstGeom>
                <a:blipFill>
                  <a:blip r:embed="rId6"/>
                  <a:stretch>
                    <a:fillRect/>
                  </a:stretch>
                </a:blipFill>
              </p:spPr>
              <p:txBody>
                <a:bodyPr/>
                <a:lstStyle/>
                <a:p>
                  <a:r>
                    <a:rPr lang="en-US">
                      <a:noFill/>
                    </a:rPr>
                    <a:t> </a:t>
                  </a:r>
                </a:p>
              </p:txBody>
            </p:sp>
          </mc:Fallback>
        </mc:AlternateContent>
        <p:cxnSp>
          <p:nvCxnSpPr>
            <p:cNvPr id="20" name="Straight Arrow Connector 20"/>
            <p:cNvCxnSpPr/>
            <p:nvPr/>
          </p:nvCxnSpPr>
          <p:spPr>
            <a:xfrm>
              <a:off x="6098785" y="2915426"/>
              <a:ext cx="0" cy="190116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
        <p:nvSpPr>
          <p:cNvPr id="21" name="TextBox 4"/>
          <p:cNvSpPr txBox="1"/>
          <p:nvPr/>
        </p:nvSpPr>
        <p:spPr>
          <a:xfrm>
            <a:off x="762000" y="1981201"/>
            <a:ext cx="3554178" cy="1200329"/>
          </a:xfrm>
          <a:prstGeom prst="rect">
            <a:avLst/>
          </a:prstGeom>
          <a:noFill/>
        </p:spPr>
        <p:txBody>
          <a:bodyPr wrap="none" rtlCol="0">
            <a:spAutoFit/>
          </a:bodyPr>
          <a:lstStyle/>
          <a:p>
            <a:r>
              <a:rPr lang="en-US" sz="3600" b="1" dirty="0">
                <a:latin typeface="Arial" panose="020B0604020202020204" pitchFamily="34" charset="0"/>
                <a:cs typeface="Arial" panose="020B0604020202020204" pitchFamily="34" charset="0"/>
              </a:rPr>
              <a:t>C = A*B</a:t>
            </a:r>
          </a:p>
          <a:p>
            <a:r>
              <a:rPr lang="en-US" sz="3600" dirty="0" err="1">
                <a:latin typeface="Arial" panose="020B0604020202020204" pitchFamily="34" charset="0"/>
                <a:cs typeface="Arial" panose="020B0604020202020204" pitchFamily="34" charset="0"/>
              </a:rPr>
              <a:t>C</a:t>
            </a:r>
            <a:r>
              <a:rPr lang="en-US" sz="3600" baseline="-25000" dirty="0" err="1">
                <a:latin typeface="Arial" panose="020B0604020202020204" pitchFamily="34" charset="0"/>
                <a:cs typeface="Arial" panose="020B0604020202020204" pitchFamily="34" charset="0"/>
              </a:rPr>
              <a:t>ij</a:t>
            </a:r>
            <a:r>
              <a:rPr lang="en-US" sz="3600" dirty="0">
                <a:latin typeface="Arial" panose="020B0604020202020204" pitchFamily="34" charset="0"/>
                <a:cs typeface="Arial" panose="020B0604020202020204" pitchFamily="34" charset="0"/>
              </a:rPr>
              <a:t> = </a:t>
            </a:r>
            <a:r>
              <a:rPr lang="en-US" sz="3600" dirty="0" err="1">
                <a:latin typeface="Arial" panose="020B0604020202020204" pitchFamily="34" charset="0"/>
                <a:cs typeface="Arial" panose="020B0604020202020204" pitchFamily="34" charset="0"/>
              </a:rPr>
              <a:t>Σ</a:t>
            </a:r>
            <a:r>
              <a:rPr lang="en-US" sz="3600" baseline="-25000" dirty="0" err="1">
                <a:latin typeface="Arial" panose="020B0604020202020204" pitchFamily="34" charset="0"/>
                <a:cs typeface="Arial" panose="020B0604020202020204" pitchFamily="34" charset="0"/>
              </a:rPr>
              <a:t>k</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A</a:t>
            </a:r>
            <a:r>
              <a:rPr lang="en-US" sz="3600" baseline="-25000" dirty="0" err="1">
                <a:latin typeface="Arial" panose="020B0604020202020204" pitchFamily="34" charset="0"/>
                <a:cs typeface="Arial" panose="020B0604020202020204" pitchFamily="34" charset="0"/>
              </a:rPr>
              <a:t>ik</a:t>
            </a:r>
            <a:r>
              <a:rPr lang="en-US" sz="3600" dirty="0">
                <a:latin typeface="Arial" panose="020B0604020202020204" pitchFamily="34" charset="0"/>
                <a:cs typeface="Arial" panose="020B0604020202020204" pitchFamily="34" charset="0"/>
              </a:rPr>
              <a:t> * </a:t>
            </a:r>
            <a:r>
              <a:rPr lang="en-US" sz="3600" dirty="0" err="1">
                <a:latin typeface="Arial" panose="020B0604020202020204" pitchFamily="34" charset="0"/>
                <a:cs typeface="Arial" panose="020B0604020202020204" pitchFamily="34" charset="0"/>
              </a:rPr>
              <a:t>B</a:t>
            </a:r>
            <a:r>
              <a:rPr lang="en-US" sz="3600" baseline="-25000" dirty="0" err="1">
                <a:latin typeface="Arial" panose="020B0604020202020204" pitchFamily="34" charset="0"/>
                <a:cs typeface="Arial" panose="020B0604020202020204" pitchFamily="34" charset="0"/>
              </a:rPr>
              <a:t>kj</a:t>
            </a:r>
            <a:r>
              <a:rPr lang="en-US" sz="3600" dirty="0">
                <a:latin typeface="Arial" panose="020B0604020202020204" pitchFamily="34" charset="0"/>
                <a:cs typeface="Arial" panose="020B0604020202020204" pitchFamily="34" charset="0"/>
              </a:rPr>
              <a:t>)</a:t>
            </a:r>
          </a:p>
        </p:txBody>
      </p:sp>
      <p:sp>
        <p:nvSpPr>
          <p:cNvPr id="22" name="Rectangle 22"/>
          <p:cNvSpPr/>
          <p:nvPr/>
        </p:nvSpPr>
        <p:spPr>
          <a:xfrm>
            <a:off x="2286000" y="3810000"/>
            <a:ext cx="351378" cy="369332"/>
          </a:xfrm>
          <a:prstGeom prst="rect">
            <a:avLst/>
          </a:prstGeom>
        </p:spPr>
        <p:txBody>
          <a:bodyPr wrap="none">
            <a:spAutoFit/>
          </a:bodyPr>
          <a:lstStyle/>
          <a:p>
            <a:r>
              <a:rPr lang="en-US" b="1" dirty="0">
                <a:latin typeface="Arial" panose="020B0604020202020204" pitchFamily="34" charset="0"/>
                <a:cs typeface="Arial" panose="020B0604020202020204" pitchFamily="34" charset="0"/>
              </a:rPr>
              <a:t>A</a:t>
            </a:r>
            <a:endParaRPr lang="en-US" dirty="0">
              <a:latin typeface="Arial" panose="020B0604020202020204" pitchFamily="34" charset="0"/>
              <a:cs typeface="Arial" panose="020B0604020202020204" pitchFamily="34" charset="0"/>
            </a:endParaRPr>
          </a:p>
        </p:txBody>
      </p:sp>
      <p:sp>
        <p:nvSpPr>
          <p:cNvPr id="23" name="Rectangle 23"/>
          <p:cNvSpPr/>
          <p:nvPr/>
        </p:nvSpPr>
        <p:spPr>
          <a:xfrm>
            <a:off x="5334000" y="1752600"/>
            <a:ext cx="351378" cy="369332"/>
          </a:xfrm>
          <a:prstGeom prst="rect">
            <a:avLst/>
          </a:prstGeom>
        </p:spPr>
        <p:txBody>
          <a:bodyPr wrap="none">
            <a:spAutoFit/>
          </a:bodyPr>
          <a:lstStyle/>
          <a:p>
            <a:r>
              <a:rPr lang="en-US" b="1" dirty="0">
                <a:latin typeface="Arial" panose="020B0604020202020204" pitchFamily="34" charset="0"/>
                <a:cs typeface="Arial" panose="020B0604020202020204" pitchFamily="34" charset="0"/>
              </a:rPr>
              <a:t>B</a:t>
            </a:r>
            <a:endParaRPr lang="en-US" dirty="0">
              <a:latin typeface="Arial" panose="020B0604020202020204" pitchFamily="34" charset="0"/>
              <a:cs typeface="Arial" panose="020B0604020202020204" pitchFamily="34" charset="0"/>
            </a:endParaRPr>
          </a:p>
        </p:txBody>
      </p:sp>
      <p:sp>
        <p:nvSpPr>
          <p:cNvPr id="24" name="Rectangle 24"/>
          <p:cNvSpPr/>
          <p:nvPr/>
        </p:nvSpPr>
        <p:spPr>
          <a:xfrm>
            <a:off x="5334001" y="3962400"/>
            <a:ext cx="351378" cy="369332"/>
          </a:xfrm>
          <a:prstGeom prst="rect">
            <a:avLst/>
          </a:prstGeom>
        </p:spPr>
        <p:txBody>
          <a:bodyPr wrap="none">
            <a:spAutoFit/>
          </a:bodyPr>
          <a:lstStyle/>
          <a:p>
            <a:r>
              <a:rPr lang="en-US" b="1" dirty="0">
                <a:latin typeface="Arial" panose="020B0604020202020204" pitchFamily="34" charset="0"/>
                <a:cs typeface="Arial" panose="020B0604020202020204" pitchFamily="34" charset="0"/>
              </a:rPr>
              <a:t>C</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3647857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73</a:t>
            </a:fld>
            <a:endParaRPr lang="en-US" altLang="en-US"/>
          </a:p>
        </p:txBody>
      </p:sp>
      <p:sp>
        <p:nvSpPr>
          <p:cNvPr id="45059" name="Text Box 2"/>
          <p:cNvSpPr txBox="1">
            <a:spLocks noChangeArrowheads="1"/>
          </p:cNvSpPr>
          <p:nvPr/>
        </p:nvSpPr>
        <p:spPr bwMode="auto">
          <a:xfrm>
            <a:off x="441324" y="396875"/>
            <a:ext cx="70389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Flynn* Taxonomy, 1966</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1" name="Text Box 4"/>
          <p:cNvSpPr txBox="1">
            <a:spLocks noChangeArrowheads="1"/>
          </p:cNvSpPr>
          <p:nvPr/>
        </p:nvSpPr>
        <p:spPr bwMode="auto">
          <a:xfrm>
            <a:off x="289983" y="3310321"/>
            <a:ext cx="8487833"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
                <a:srgbClr val="CC0000"/>
              </a:buClr>
            </a:pPr>
            <a:r>
              <a:rPr lang="en-US" altLang="en-US" sz="2400" dirty="0">
                <a:latin typeface="Arial" panose="020B0604020202020204" pitchFamily="34" charset="0"/>
              </a:rPr>
              <a:t> SIMD and MIMD are currently the most common parallelism in architectures – usually both in same system!</a:t>
            </a:r>
          </a:p>
          <a:p>
            <a:pPr>
              <a:spcBef>
                <a:spcPct val="0"/>
              </a:spcBef>
              <a:buClr>
                <a:srgbClr val="CC0000"/>
              </a:buClr>
            </a:pPr>
            <a:endParaRPr lang="en-US" altLang="en-US" sz="2400" dirty="0">
              <a:latin typeface="Arial" panose="020B0604020202020204" pitchFamily="34" charset="0"/>
            </a:endParaRPr>
          </a:p>
          <a:p>
            <a:pPr>
              <a:spcBef>
                <a:spcPct val="0"/>
              </a:spcBef>
              <a:buClr>
                <a:srgbClr val="CC0000"/>
              </a:buClr>
            </a:pPr>
            <a:r>
              <a:rPr lang="en-US" altLang="en-US" sz="2400" dirty="0">
                <a:latin typeface="Arial" panose="020B0604020202020204" pitchFamily="34" charset="0"/>
              </a:rPr>
              <a:t> Most common parallel processing programming style: Single Program Multiple Data (“SPMD”)</a:t>
            </a:r>
          </a:p>
          <a:p>
            <a:pPr lvl="1">
              <a:spcBef>
                <a:spcPct val="0"/>
              </a:spcBef>
              <a:buClr>
                <a:srgbClr val="CC0000"/>
              </a:buClr>
            </a:pPr>
            <a:r>
              <a:rPr lang="en-US" altLang="en-US" sz="2000" dirty="0">
                <a:latin typeface="Arial" panose="020B0604020202020204" pitchFamily="34" charset="0"/>
              </a:rPr>
              <a:t>Single program that runs on all processors of a MIMD</a:t>
            </a:r>
          </a:p>
          <a:p>
            <a:pPr lvl="1">
              <a:spcBef>
                <a:spcPct val="0"/>
              </a:spcBef>
              <a:buClr>
                <a:srgbClr val="CC0000"/>
              </a:buClr>
            </a:pPr>
            <a:r>
              <a:rPr lang="en-US" altLang="en-US" sz="2000" dirty="0">
                <a:latin typeface="Arial" panose="020B0604020202020204" pitchFamily="34" charset="0"/>
              </a:rPr>
              <a:t>Cross-processor execution coordination using synchronization primitives</a:t>
            </a:r>
          </a:p>
        </p:txBody>
      </p:sp>
      <p:pic>
        <p:nvPicPr>
          <p:cNvPr id="6" name="Picture 4" descr="f07-06-P374493"/>
          <p:cNvPicPr>
            <a:picLocks noChangeAspect="1" noChangeArrowheads="1"/>
          </p:cNvPicPr>
          <p:nvPr/>
        </p:nvPicPr>
        <p:blipFill>
          <a:blip r:embed="rId3"/>
          <a:srcRect/>
          <a:stretch>
            <a:fillRect/>
          </a:stretch>
        </p:blipFill>
        <p:spPr bwMode="auto">
          <a:xfrm>
            <a:off x="0" y="1574803"/>
            <a:ext cx="9158310" cy="1514872"/>
          </a:xfrm>
          <a:prstGeom prst="rect">
            <a:avLst/>
          </a:prstGeom>
          <a:noFill/>
          <a:ln w="9525">
            <a:noFill/>
            <a:miter lim="800000"/>
            <a:headEnd/>
            <a:tailEnd/>
          </a:ln>
        </p:spPr>
      </p:pic>
      <p:sp>
        <p:nvSpPr>
          <p:cNvPr id="7" name="Rectangle 9"/>
          <p:cNvSpPr/>
          <p:nvPr/>
        </p:nvSpPr>
        <p:spPr>
          <a:xfrm>
            <a:off x="5647267" y="2035574"/>
            <a:ext cx="3428997" cy="1009649"/>
          </a:xfrm>
          <a:prstGeom prst="rect">
            <a:avLst/>
          </a:prstGeom>
          <a:noFill/>
          <a:ln w="762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0688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74</a:t>
            </a:fld>
            <a:endParaRPr lang="en-US" altLang="en-US"/>
          </a:p>
        </p:txBody>
      </p:sp>
      <p:sp>
        <p:nvSpPr>
          <p:cNvPr id="45059" name="Text Box 2"/>
          <p:cNvSpPr txBox="1">
            <a:spLocks noChangeArrowheads="1"/>
          </p:cNvSpPr>
          <p:nvPr/>
        </p:nvSpPr>
        <p:spPr bwMode="auto">
          <a:xfrm>
            <a:off x="447675" y="65782"/>
            <a:ext cx="7038975"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Potential Parallel Performance </a:t>
            </a:r>
            <a:br>
              <a:rPr lang="en-US" altLang="en-US" dirty="0">
                <a:solidFill>
                  <a:srgbClr val="CC0000"/>
                </a:solidFill>
                <a:latin typeface="Arial" panose="020B0604020202020204" pitchFamily="34" charset="0"/>
              </a:rPr>
            </a:br>
            <a:r>
              <a:rPr lang="en-US" altLang="en-US" dirty="0">
                <a:solidFill>
                  <a:srgbClr val="CC0000"/>
                </a:solidFill>
                <a:latin typeface="Arial" panose="020B0604020202020204" pitchFamily="34" charset="0"/>
              </a:rPr>
              <a:t>(assuming software can use it)</a:t>
            </a:r>
            <a:endParaRPr lang="en-US" altLang="en-US" b="1" dirty="0">
              <a:solidFill>
                <a:srgbClr val="CC0000"/>
              </a:solidFill>
              <a:latin typeface="Courier New" panose="02070309020205020404" pitchFamily="49" charset="0"/>
              <a:cs typeface="Courier New" panose="02070309020205020404" pitchFamily="49" charset="0"/>
            </a:endParaRP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7" name="Content Placeholder 6"/>
          <p:cNvGraphicFramePr>
            <a:graphicFrameLocks/>
          </p:cNvGraphicFramePr>
          <p:nvPr>
            <p:extLst/>
          </p:nvPr>
        </p:nvGraphicFramePr>
        <p:xfrm>
          <a:off x="1447799" y="1469989"/>
          <a:ext cx="6383867" cy="3701415"/>
        </p:xfrm>
        <a:graphic>
          <a:graphicData uri="http://schemas.openxmlformats.org/drawingml/2006/table">
            <a:tbl>
              <a:tblPr firstRow="1" bandRow="1">
                <a:tableStyleId>{5C22544A-7EE6-4342-B048-85BDC9FD1C3A}</a:tableStyleId>
              </a:tblPr>
              <a:tblGrid>
                <a:gridCol w="1090249">
                  <a:extLst>
                    <a:ext uri="{9D8B030D-6E8A-4147-A177-3AD203B41FA5}">
                      <a16:colId xmlns:a16="http://schemas.microsoft.com/office/drawing/2014/main" val="20000"/>
                    </a:ext>
                  </a:extLst>
                </a:gridCol>
                <a:gridCol w="1011436">
                  <a:extLst>
                    <a:ext uri="{9D8B030D-6E8A-4147-A177-3AD203B41FA5}">
                      <a16:colId xmlns:a16="http://schemas.microsoft.com/office/drawing/2014/main" val="20001"/>
                    </a:ext>
                  </a:extLst>
                </a:gridCol>
                <a:gridCol w="1728636">
                  <a:extLst>
                    <a:ext uri="{9D8B030D-6E8A-4147-A177-3AD203B41FA5}">
                      <a16:colId xmlns:a16="http://schemas.microsoft.com/office/drawing/2014/main" val="20002"/>
                    </a:ext>
                  </a:extLst>
                </a:gridCol>
                <a:gridCol w="1169247">
                  <a:extLst>
                    <a:ext uri="{9D8B030D-6E8A-4147-A177-3AD203B41FA5}">
                      <a16:colId xmlns:a16="http://schemas.microsoft.com/office/drawing/2014/main" val="20003"/>
                    </a:ext>
                  </a:extLst>
                </a:gridCol>
                <a:gridCol w="1384299">
                  <a:extLst>
                    <a:ext uri="{9D8B030D-6E8A-4147-A177-3AD203B41FA5}">
                      <a16:colId xmlns:a16="http://schemas.microsoft.com/office/drawing/2014/main" val="20004"/>
                    </a:ext>
                  </a:extLst>
                </a:gridCol>
              </a:tblGrid>
              <a:tr h="421005">
                <a:tc>
                  <a:txBody>
                    <a:bodyPr/>
                    <a:lstStyle/>
                    <a:p>
                      <a:pPr algn="ctr" fontAlgn="b"/>
                      <a:r>
                        <a:rPr lang="en-US" sz="1800" b="0" i="0" u="none" strike="noStrike" dirty="0">
                          <a:latin typeface="Arial" panose="020B0604020202020204" pitchFamily="34" charset="0"/>
                          <a:cs typeface="Arial" panose="020B0604020202020204" pitchFamily="34" charset="0"/>
                        </a:rPr>
                        <a:t>Year</a:t>
                      </a:r>
                    </a:p>
                  </a:txBody>
                  <a:tcPr marL="9525" marR="9525" marT="9525" marB="0" anchor="ctr"/>
                </a:tc>
                <a:tc>
                  <a:txBody>
                    <a:bodyPr/>
                    <a:lstStyle/>
                    <a:p>
                      <a:pPr algn="ctr" fontAlgn="b"/>
                      <a:r>
                        <a:rPr lang="en-US" sz="1800" b="0" i="0" u="none" strike="noStrike" dirty="0">
                          <a:latin typeface="Arial" panose="020B0604020202020204" pitchFamily="34" charset="0"/>
                          <a:cs typeface="Arial" panose="020B0604020202020204" pitchFamily="34" charset="0"/>
                        </a:rPr>
                        <a:t>Cores</a:t>
                      </a:r>
                    </a:p>
                  </a:txBody>
                  <a:tcPr marL="9525" marR="9525" marT="9525" marB="0" anchor="ctr"/>
                </a:tc>
                <a:tc>
                  <a:txBody>
                    <a:bodyPr/>
                    <a:lstStyle/>
                    <a:p>
                      <a:pPr algn="ctr" fontAlgn="b"/>
                      <a:r>
                        <a:rPr lang="en-US" sz="1800" b="0" i="0" u="none" strike="noStrike" dirty="0">
                          <a:latin typeface="Arial" panose="020B0604020202020204" pitchFamily="34" charset="0"/>
                          <a:cs typeface="Arial" panose="020B0604020202020204" pitchFamily="34" charset="0"/>
                        </a:rPr>
                        <a:t>SIMD bits /Core</a:t>
                      </a:r>
                    </a:p>
                  </a:txBody>
                  <a:tcPr marL="9525" marR="9525" marT="9525" marB="0" anchor="ctr"/>
                </a:tc>
                <a:tc>
                  <a:txBody>
                    <a:bodyPr/>
                    <a:lstStyle/>
                    <a:p>
                      <a:pPr algn="ctr" fontAlgn="b"/>
                      <a:r>
                        <a:rPr lang="en-US" sz="1800" b="0" i="0" u="none" strike="noStrike" dirty="0">
                          <a:latin typeface="Arial" panose="020B0604020202020204" pitchFamily="34" charset="0"/>
                          <a:cs typeface="Arial" panose="020B0604020202020204" pitchFamily="34" charset="0"/>
                        </a:rPr>
                        <a:t>Core *</a:t>
                      </a:r>
                      <a:br>
                        <a:rPr lang="en-US" sz="1800" b="0" i="0" u="none" strike="noStrike" dirty="0">
                          <a:latin typeface="Arial" panose="020B0604020202020204" pitchFamily="34" charset="0"/>
                          <a:cs typeface="Arial" panose="020B0604020202020204" pitchFamily="34" charset="0"/>
                        </a:rPr>
                      </a:br>
                      <a:r>
                        <a:rPr lang="en-US" sz="1800" b="0" i="0" u="none" strike="noStrike" dirty="0">
                          <a:latin typeface="Arial" panose="020B0604020202020204" pitchFamily="34" charset="0"/>
                          <a:cs typeface="Arial" panose="020B0604020202020204" pitchFamily="34" charset="0"/>
                        </a:rPr>
                        <a:t>SIMD bits</a:t>
                      </a:r>
                    </a:p>
                  </a:txBody>
                  <a:tcPr marL="9525" marR="9525" marT="9525" marB="0" anchor="ctr"/>
                </a:tc>
                <a:tc>
                  <a:txBody>
                    <a:bodyPr/>
                    <a:lstStyle/>
                    <a:p>
                      <a:pPr algn="ctr" fontAlgn="b"/>
                      <a:r>
                        <a:rPr lang="en-US" sz="1800" b="0" i="0" u="none" strike="noStrike" dirty="0">
                          <a:latin typeface="Arial" panose="020B0604020202020204" pitchFamily="34" charset="0"/>
                          <a:cs typeface="Arial" panose="020B0604020202020204" pitchFamily="34" charset="0"/>
                        </a:rPr>
                        <a:t>Total,</a:t>
                      </a:r>
                      <a:r>
                        <a:rPr lang="en-US" sz="1800" b="0" i="0" u="none" strike="noStrike" baseline="0" dirty="0">
                          <a:latin typeface="Arial" panose="020B0604020202020204" pitchFamily="34" charset="0"/>
                          <a:cs typeface="Arial" panose="020B0604020202020204" pitchFamily="34" charset="0"/>
                        </a:rPr>
                        <a:t> e.g.</a:t>
                      </a:r>
                      <a:r>
                        <a:rPr lang="en-US" sz="1800" b="0" i="0" u="none" strike="noStrike" dirty="0">
                          <a:latin typeface="Arial" panose="020B0604020202020204" pitchFamily="34" charset="0"/>
                          <a:cs typeface="Arial" panose="020B0604020202020204" pitchFamily="34" charset="0"/>
                        </a:rPr>
                        <a:t> </a:t>
                      </a:r>
                      <a:r>
                        <a:rPr lang="en-US" sz="1800" b="0" i="0" u="none" strike="noStrike" dirty="0" err="1">
                          <a:latin typeface="Arial" panose="020B0604020202020204" pitchFamily="34" charset="0"/>
                          <a:cs typeface="Arial" panose="020B0604020202020204" pitchFamily="34" charset="0"/>
                        </a:rPr>
                        <a:t>FLOPs</a:t>
                      </a:r>
                      <a:r>
                        <a:rPr lang="en-US" sz="1800" b="0" i="0" u="none" strike="noStrike" dirty="0">
                          <a:latin typeface="Arial" panose="020B0604020202020204" pitchFamily="34" charset="0"/>
                          <a:cs typeface="Arial" panose="020B0604020202020204" pitchFamily="34" charset="0"/>
                        </a:rPr>
                        <a:t>/Cycle</a:t>
                      </a:r>
                    </a:p>
                  </a:txBody>
                  <a:tcPr marL="9525" marR="9525" marT="9525" marB="0" anchor="ctr"/>
                </a:tc>
                <a:extLst>
                  <a:ext uri="{0D108BD9-81ED-4DB2-BD59-A6C34878D82A}">
                    <a16:rowId xmlns:a16="http://schemas.microsoft.com/office/drawing/2014/main" val="10000"/>
                  </a:ext>
                </a:extLst>
              </a:tr>
              <a:tr h="283845">
                <a:tc>
                  <a:txBody>
                    <a:bodyPr/>
                    <a:lstStyle/>
                    <a:p>
                      <a:pPr algn="r" fontAlgn="b"/>
                      <a:r>
                        <a:rPr lang="en-US" sz="2000" b="0" i="0" u="none" strike="noStrike" dirty="0">
                          <a:latin typeface="Arial" panose="020B0604020202020204" pitchFamily="34" charset="0"/>
                          <a:cs typeface="Arial" panose="020B0604020202020204" pitchFamily="34" charset="0"/>
                        </a:rPr>
                        <a:t>2003</a:t>
                      </a:r>
                    </a:p>
                  </a:txBody>
                  <a:tcPr marL="9525" marR="9525" marT="9525" marB="0" anchor="b"/>
                </a:tc>
                <a:tc>
                  <a:txBody>
                    <a:bodyPr/>
                    <a:lstStyle/>
                    <a:p>
                      <a:pPr algn="r" fontAlgn="b"/>
                      <a:r>
                        <a:rPr lang="en-US" sz="2000" b="0" i="0" u="none" strike="noStrike" dirty="0">
                          <a:latin typeface="Arial" panose="020B0604020202020204" pitchFamily="34" charset="0"/>
                          <a:cs typeface="Arial" panose="020B0604020202020204" pitchFamily="34" charset="0"/>
                        </a:rPr>
                        <a:t>2</a:t>
                      </a:r>
                    </a:p>
                  </a:txBody>
                  <a:tcPr marL="9525" marR="9525" marT="9525" marB="0" anchor="b"/>
                </a:tc>
                <a:tc>
                  <a:txBody>
                    <a:bodyPr/>
                    <a:lstStyle/>
                    <a:p>
                      <a:pPr algn="r" fontAlgn="b"/>
                      <a:r>
                        <a:rPr lang="en-US" sz="2000" b="0" i="0" u="none" strike="noStrike">
                          <a:latin typeface="Arial" panose="020B0604020202020204" pitchFamily="34" charset="0"/>
                          <a:cs typeface="Arial" panose="020B0604020202020204" pitchFamily="34" charset="0"/>
                        </a:rPr>
                        <a:t>128</a:t>
                      </a:r>
                    </a:p>
                  </a:txBody>
                  <a:tcPr marL="9525" marR="9525" marT="9525" marB="0" anchor="b"/>
                </a:tc>
                <a:tc>
                  <a:txBody>
                    <a:bodyPr/>
                    <a:lstStyle/>
                    <a:p>
                      <a:pPr algn="r" fontAlgn="b"/>
                      <a:r>
                        <a:rPr lang="en-US" sz="2000" b="0" i="0" u="none" strike="noStrike">
                          <a:latin typeface="Arial" panose="020B0604020202020204" pitchFamily="34" charset="0"/>
                          <a:cs typeface="Arial" panose="020B0604020202020204" pitchFamily="34" charset="0"/>
                        </a:rPr>
                        <a:t>256</a:t>
                      </a:r>
                    </a:p>
                  </a:txBody>
                  <a:tcPr marL="9525" marR="9525" marT="9525" marB="0" anchor="b"/>
                </a:tc>
                <a:tc>
                  <a:txBody>
                    <a:bodyPr/>
                    <a:lstStyle/>
                    <a:p>
                      <a:pPr algn="r" fontAlgn="b"/>
                      <a:r>
                        <a:rPr lang="en-US" sz="2000" b="0" i="0" u="none" strike="noStrike">
                          <a:latin typeface="Arial" panose="020B0604020202020204" pitchFamily="34" charset="0"/>
                          <a:cs typeface="Arial" panose="020B0604020202020204" pitchFamily="34" charset="0"/>
                        </a:rPr>
                        <a:t>4</a:t>
                      </a:r>
                    </a:p>
                  </a:txBody>
                  <a:tcPr marL="9525" marR="9525" marT="9525" marB="0" anchor="b"/>
                </a:tc>
                <a:extLst>
                  <a:ext uri="{0D108BD9-81ED-4DB2-BD59-A6C34878D82A}">
                    <a16:rowId xmlns:a16="http://schemas.microsoft.com/office/drawing/2014/main" val="10001"/>
                  </a:ext>
                </a:extLst>
              </a:tr>
              <a:tr h="283845">
                <a:tc>
                  <a:txBody>
                    <a:bodyPr/>
                    <a:lstStyle/>
                    <a:p>
                      <a:pPr algn="r" fontAlgn="b"/>
                      <a:r>
                        <a:rPr lang="en-US" sz="2000" b="0" i="0" u="none" strike="noStrike">
                          <a:latin typeface="Arial" panose="020B0604020202020204" pitchFamily="34" charset="0"/>
                          <a:cs typeface="Arial" panose="020B0604020202020204" pitchFamily="34" charset="0"/>
                        </a:rPr>
                        <a:t>2005</a:t>
                      </a:r>
                    </a:p>
                  </a:txBody>
                  <a:tcPr marL="9525" marR="9525" marT="9525" marB="0" anchor="b"/>
                </a:tc>
                <a:tc>
                  <a:txBody>
                    <a:bodyPr/>
                    <a:lstStyle/>
                    <a:p>
                      <a:pPr algn="r" fontAlgn="b"/>
                      <a:r>
                        <a:rPr lang="en-US" sz="2000" b="0" i="0" u="none" strike="noStrike">
                          <a:latin typeface="Arial" panose="020B0604020202020204" pitchFamily="34" charset="0"/>
                          <a:cs typeface="Arial" panose="020B0604020202020204" pitchFamily="34" charset="0"/>
                        </a:rPr>
                        <a:t>4</a:t>
                      </a:r>
                    </a:p>
                  </a:txBody>
                  <a:tcPr marL="9525" marR="9525" marT="9525" marB="0" anchor="b"/>
                </a:tc>
                <a:tc>
                  <a:txBody>
                    <a:bodyPr/>
                    <a:lstStyle/>
                    <a:p>
                      <a:pPr algn="r" fontAlgn="b"/>
                      <a:r>
                        <a:rPr lang="en-US" sz="2000" b="0" i="0" u="none" strike="noStrike" dirty="0">
                          <a:latin typeface="Arial" panose="020B0604020202020204" pitchFamily="34" charset="0"/>
                          <a:cs typeface="Arial" panose="020B0604020202020204" pitchFamily="34" charset="0"/>
                        </a:rPr>
                        <a:t>128</a:t>
                      </a:r>
                    </a:p>
                  </a:txBody>
                  <a:tcPr marL="9525" marR="9525" marT="9525" marB="0" anchor="b"/>
                </a:tc>
                <a:tc>
                  <a:txBody>
                    <a:bodyPr/>
                    <a:lstStyle/>
                    <a:p>
                      <a:pPr algn="r" fontAlgn="b"/>
                      <a:r>
                        <a:rPr lang="en-US" sz="2000" b="0" i="0" u="none" strike="noStrike">
                          <a:latin typeface="Arial" panose="020B0604020202020204" pitchFamily="34" charset="0"/>
                          <a:cs typeface="Arial" panose="020B0604020202020204" pitchFamily="34" charset="0"/>
                        </a:rPr>
                        <a:t>512</a:t>
                      </a:r>
                    </a:p>
                  </a:txBody>
                  <a:tcPr marL="9525" marR="9525" marT="9525" marB="0" anchor="b"/>
                </a:tc>
                <a:tc>
                  <a:txBody>
                    <a:bodyPr/>
                    <a:lstStyle/>
                    <a:p>
                      <a:pPr algn="r" fontAlgn="b"/>
                      <a:r>
                        <a:rPr lang="en-US" sz="2000" b="0" i="0" u="none" strike="noStrike">
                          <a:latin typeface="Arial" panose="020B0604020202020204" pitchFamily="34" charset="0"/>
                          <a:cs typeface="Arial" panose="020B0604020202020204" pitchFamily="34" charset="0"/>
                        </a:rPr>
                        <a:t>8</a:t>
                      </a:r>
                    </a:p>
                  </a:txBody>
                  <a:tcPr marL="9525" marR="9525" marT="9525" marB="0" anchor="b"/>
                </a:tc>
                <a:extLst>
                  <a:ext uri="{0D108BD9-81ED-4DB2-BD59-A6C34878D82A}">
                    <a16:rowId xmlns:a16="http://schemas.microsoft.com/office/drawing/2014/main" val="10002"/>
                  </a:ext>
                </a:extLst>
              </a:tr>
              <a:tr h="283845">
                <a:tc>
                  <a:txBody>
                    <a:bodyPr/>
                    <a:lstStyle/>
                    <a:p>
                      <a:pPr algn="r" fontAlgn="b"/>
                      <a:r>
                        <a:rPr lang="en-US" sz="2000" b="0" i="0" u="none" strike="noStrike" dirty="0">
                          <a:latin typeface="Arial" panose="020B0604020202020204" pitchFamily="34" charset="0"/>
                          <a:cs typeface="Arial" panose="020B0604020202020204" pitchFamily="34" charset="0"/>
                        </a:rPr>
                        <a:t>2007</a:t>
                      </a:r>
                    </a:p>
                  </a:txBody>
                  <a:tcPr marL="9525" marR="9525" marT="9525" marB="0" anchor="b"/>
                </a:tc>
                <a:tc>
                  <a:txBody>
                    <a:bodyPr/>
                    <a:lstStyle/>
                    <a:p>
                      <a:pPr algn="r" fontAlgn="b"/>
                      <a:r>
                        <a:rPr lang="en-US" sz="2000" b="0" i="0" u="none" strike="noStrike">
                          <a:latin typeface="Arial" panose="020B0604020202020204" pitchFamily="34" charset="0"/>
                          <a:cs typeface="Arial" panose="020B0604020202020204" pitchFamily="34" charset="0"/>
                        </a:rPr>
                        <a:t>6</a:t>
                      </a:r>
                    </a:p>
                  </a:txBody>
                  <a:tcPr marL="9525" marR="9525" marT="9525" marB="0" anchor="b"/>
                </a:tc>
                <a:tc>
                  <a:txBody>
                    <a:bodyPr/>
                    <a:lstStyle/>
                    <a:p>
                      <a:pPr algn="r" fontAlgn="b"/>
                      <a:r>
                        <a:rPr lang="en-US" sz="2000" b="0" i="0" u="none" strike="noStrike">
                          <a:latin typeface="Arial" panose="020B0604020202020204" pitchFamily="34" charset="0"/>
                          <a:cs typeface="Arial" panose="020B0604020202020204" pitchFamily="34" charset="0"/>
                        </a:rPr>
                        <a:t>128</a:t>
                      </a:r>
                    </a:p>
                  </a:txBody>
                  <a:tcPr marL="9525" marR="9525" marT="9525" marB="0" anchor="b"/>
                </a:tc>
                <a:tc>
                  <a:txBody>
                    <a:bodyPr/>
                    <a:lstStyle/>
                    <a:p>
                      <a:pPr algn="r" fontAlgn="b"/>
                      <a:r>
                        <a:rPr lang="en-US" sz="2000" b="0" i="0" u="none" strike="noStrike" dirty="0">
                          <a:latin typeface="Arial" panose="020B0604020202020204" pitchFamily="34" charset="0"/>
                          <a:cs typeface="Arial" panose="020B0604020202020204" pitchFamily="34" charset="0"/>
                        </a:rPr>
                        <a:t>768</a:t>
                      </a:r>
                    </a:p>
                  </a:txBody>
                  <a:tcPr marL="9525" marR="9525" marT="9525" marB="0" anchor="b"/>
                </a:tc>
                <a:tc>
                  <a:txBody>
                    <a:bodyPr/>
                    <a:lstStyle/>
                    <a:p>
                      <a:pPr algn="r" fontAlgn="b"/>
                      <a:r>
                        <a:rPr lang="en-US" sz="2000" b="0" i="0" u="none" strike="noStrike">
                          <a:latin typeface="Arial" panose="020B0604020202020204" pitchFamily="34" charset="0"/>
                          <a:cs typeface="Arial" panose="020B0604020202020204" pitchFamily="34" charset="0"/>
                        </a:rPr>
                        <a:t>12</a:t>
                      </a:r>
                    </a:p>
                  </a:txBody>
                  <a:tcPr marL="9525" marR="9525" marT="9525" marB="0" anchor="b"/>
                </a:tc>
                <a:extLst>
                  <a:ext uri="{0D108BD9-81ED-4DB2-BD59-A6C34878D82A}">
                    <a16:rowId xmlns:a16="http://schemas.microsoft.com/office/drawing/2014/main" val="10003"/>
                  </a:ext>
                </a:extLst>
              </a:tr>
              <a:tr h="283845">
                <a:tc>
                  <a:txBody>
                    <a:bodyPr/>
                    <a:lstStyle/>
                    <a:p>
                      <a:pPr algn="r" fontAlgn="b"/>
                      <a:r>
                        <a:rPr lang="en-US" sz="2000" b="0" i="0" u="none" strike="noStrike">
                          <a:latin typeface="Arial" panose="020B0604020202020204" pitchFamily="34" charset="0"/>
                          <a:cs typeface="Arial" panose="020B0604020202020204" pitchFamily="34" charset="0"/>
                        </a:rPr>
                        <a:t>2009</a:t>
                      </a:r>
                    </a:p>
                  </a:txBody>
                  <a:tcPr marL="9525" marR="9525" marT="9525" marB="0" anchor="b"/>
                </a:tc>
                <a:tc>
                  <a:txBody>
                    <a:bodyPr/>
                    <a:lstStyle/>
                    <a:p>
                      <a:pPr algn="r" fontAlgn="b"/>
                      <a:r>
                        <a:rPr lang="en-US" sz="2000" b="0" i="0" u="none" strike="noStrike">
                          <a:latin typeface="Arial" panose="020B0604020202020204" pitchFamily="34" charset="0"/>
                          <a:cs typeface="Arial" panose="020B0604020202020204" pitchFamily="34" charset="0"/>
                        </a:rPr>
                        <a:t>8</a:t>
                      </a:r>
                    </a:p>
                  </a:txBody>
                  <a:tcPr marL="9525" marR="9525" marT="9525" marB="0" anchor="b"/>
                </a:tc>
                <a:tc>
                  <a:txBody>
                    <a:bodyPr/>
                    <a:lstStyle/>
                    <a:p>
                      <a:pPr algn="r" fontAlgn="b"/>
                      <a:r>
                        <a:rPr lang="en-US" sz="2000" b="0" i="0" u="none" strike="noStrike">
                          <a:latin typeface="Arial" panose="020B0604020202020204" pitchFamily="34" charset="0"/>
                          <a:cs typeface="Arial" panose="020B0604020202020204" pitchFamily="34" charset="0"/>
                        </a:rPr>
                        <a:t>128</a:t>
                      </a:r>
                    </a:p>
                  </a:txBody>
                  <a:tcPr marL="9525" marR="9525" marT="9525" marB="0" anchor="b"/>
                </a:tc>
                <a:tc>
                  <a:txBody>
                    <a:bodyPr/>
                    <a:lstStyle/>
                    <a:p>
                      <a:pPr algn="r" fontAlgn="b"/>
                      <a:r>
                        <a:rPr lang="en-US" sz="2000" b="0" i="0" u="none" strike="noStrike">
                          <a:latin typeface="Arial" panose="020B0604020202020204" pitchFamily="34" charset="0"/>
                          <a:cs typeface="Arial" panose="020B0604020202020204" pitchFamily="34" charset="0"/>
                        </a:rPr>
                        <a:t>1024</a:t>
                      </a:r>
                    </a:p>
                  </a:txBody>
                  <a:tcPr marL="9525" marR="9525" marT="9525" marB="0" anchor="b"/>
                </a:tc>
                <a:tc>
                  <a:txBody>
                    <a:bodyPr/>
                    <a:lstStyle/>
                    <a:p>
                      <a:pPr algn="r" fontAlgn="b"/>
                      <a:r>
                        <a:rPr lang="en-US" sz="2000" b="0" i="0" u="none" strike="noStrike">
                          <a:latin typeface="Arial" panose="020B0604020202020204" pitchFamily="34" charset="0"/>
                          <a:cs typeface="Arial" panose="020B0604020202020204" pitchFamily="34" charset="0"/>
                        </a:rPr>
                        <a:t>16</a:t>
                      </a:r>
                    </a:p>
                  </a:txBody>
                  <a:tcPr marL="9525" marR="9525" marT="9525" marB="0" anchor="b"/>
                </a:tc>
                <a:extLst>
                  <a:ext uri="{0D108BD9-81ED-4DB2-BD59-A6C34878D82A}">
                    <a16:rowId xmlns:a16="http://schemas.microsoft.com/office/drawing/2014/main" val="10004"/>
                  </a:ext>
                </a:extLst>
              </a:tr>
              <a:tr h="283845">
                <a:tc>
                  <a:txBody>
                    <a:bodyPr/>
                    <a:lstStyle/>
                    <a:p>
                      <a:pPr algn="r" fontAlgn="b"/>
                      <a:r>
                        <a:rPr lang="en-US" sz="2000" b="0" i="0" u="none" strike="noStrike">
                          <a:latin typeface="Arial" panose="020B0604020202020204" pitchFamily="34" charset="0"/>
                          <a:cs typeface="Arial" panose="020B0604020202020204" pitchFamily="34" charset="0"/>
                        </a:rPr>
                        <a:t>2011</a:t>
                      </a:r>
                    </a:p>
                  </a:txBody>
                  <a:tcPr marL="9525" marR="9525" marT="9525" marB="0" anchor="b"/>
                </a:tc>
                <a:tc>
                  <a:txBody>
                    <a:bodyPr/>
                    <a:lstStyle/>
                    <a:p>
                      <a:pPr algn="r" fontAlgn="b"/>
                      <a:r>
                        <a:rPr lang="en-US" sz="2000" b="0" i="0" u="none" strike="noStrike" dirty="0">
                          <a:latin typeface="Arial" panose="020B0604020202020204" pitchFamily="34" charset="0"/>
                          <a:cs typeface="Arial" panose="020B0604020202020204" pitchFamily="34" charset="0"/>
                        </a:rPr>
                        <a:t>10</a:t>
                      </a:r>
                    </a:p>
                  </a:txBody>
                  <a:tcPr marL="9525" marR="9525" marT="9525" marB="0" anchor="b"/>
                </a:tc>
                <a:tc>
                  <a:txBody>
                    <a:bodyPr/>
                    <a:lstStyle/>
                    <a:p>
                      <a:pPr algn="r" fontAlgn="b"/>
                      <a:r>
                        <a:rPr lang="en-US" sz="2000" b="0" i="0" u="none" strike="noStrike" dirty="0">
                          <a:solidFill>
                            <a:srgbClr val="3366FF"/>
                          </a:solidFill>
                          <a:latin typeface="Arial" panose="020B0604020202020204" pitchFamily="34" charset="0"/>
                          <a:cs typeface="Arial" panose="020B0604020202020204" pitchFamily="34" charset="0"/>
                        </a:rPr>
                        <a:t>256</a:t>
                      </a:r>
                    </a:p>
                  </a:txBody>
                  <a:tcPr marL="9525" marR="9525" marT="9525" marB="0" anchor="b"/>
                </a:tc>
                <a:tc>
                  <a:txBody>
                    <a:bodyPr/>
                    <a:lstStyle/>
                    <a:p>
                      <a:pPr algn="r" fontAlgn="b"/>
                      <a:r>
                        <a:rPr lang="en-US" sz="2000" b="0" i="0" u="none" strike="noStrike" dirty="0">
                          <a:latin typeface="Arial" panose="020B0604020202020204" pitchFamily="34" charset="0"/>
                          <a:cs typeface="Arial" panose="020B0604020202020204" pitchFamily="34" charset="0"/>
                        </a:rPr>
                        <a:t>2560</a:t>
                      </a:r>
                    </a:p>
                  </a:txBody>
                  <a:tcPr marL="9525" marR="9525" marT="9525" marB="0" anchor="b"/>
                </a:tc>
                <a:tc>
                  <a:txBody>
                    <a:bodyPr/>
                    <a:lstStyle/>
                    <a:p>
                      <a:pPr algn="r" fontAlgn="b"/>
                      <a:r>
                        <a:rPr lang="en-US" sz="2000" b="0" i="0" u="none" strike="noStrike">
                          <a:latin typeface="Arial" panose="020B0604020202020204" pitchFamily="34" charset="0"/>
                          <a:cs typeface="Arial" panose="020B0604020202020204" pitchFamily="34" charset="0"/>
                        </a:rPr>
                        <a:t>40</a:t>
                      </a:r>
                    </a:p>
                  </a:txBody>
                  <a:tcPr marL="9525" marR="9525" marT="9525" marB="0" anchor="b"/>
                </a:tc>
                <a:extLst>
                  <a:ext uri="{0D108BD9-81ED-4DB2-BD59-A6C34878D82A}">
                    <a16:rowId xmlns:a16="http://schemas.microsoft.com/office/drawing/2014/main" val="10005"/>
                  </a:ext>
                </a:extLst>
              </a:tr>
              <a:tr h="283845">
                <a:tc>
                  <a:txBody>
                    <a:bodyPr/>
                    <a:lstStyle/>
                    <a:p>
                      <a:pPr algn="r" fontAlgn="b"/>
                      <a:r>
                        <a:rPr lang="en-US" sz="2000" b="0" i="0" u="none" strike="noStrike">
                          <a:latin typeface="Arial" panose="020B0604020202020204" pitchFamily="34" charset="0"/>
                          <a:cs typeface="Arial" panose="020B0604020202020204" pitchFamily="34" charset="0"/>
                        </a:rPr>
                        <a:t>2013</a:t>
                      </a:r>
                    </a:p>
                  </a:txBody>
                  <a:tcPr marL="9525" marR="9525" marT="9525" marB="0" anchor="b"/>
                </a:tc>
                <a:tc>
                  <a:txBody>
                    <a:bodyPr/>
                    <a:lstStyle/>
                    <a:p>
                      <a:pPr algn="r" fontAlgn="b"/>
                      <a:r>
                        <a:rPr lang="en-US" sz="2000" b="0" i="0" u="none" strike="noStrike" dirty="0">
                          <a:latin typeface="Arial" panose="020B0604020202020204" pitchFamily="34" charset="0"/>
                          <a:cs typeface="Arial" panose="020B0604020202020204" pitchFamily="34" charset="0"/>
                        </a:rPr>
                        <a:t>12</a:t>
                      </a:r>
                    </a:p>
                  </a:txBody>
                  <a:tcPr marL="9525" marR="9525" marT="9525" marB="0" anchor="b"/>
                </a:tc>
                <a:tc>
                  <a:txBody>
                    <a:bodyPr/>
                    <a:lstStyle/>
                    <a:p>
                      <a:pPr algn="r" fontAlgn="b"/>
                      <a:r>
                        <a:rPr lang="en-US" sz="2000" b="0" i="0" u="none" strike="noStrike">
                          <a:latin typeface="Arial" panose="020B0604020202020204" pitchFamily="34" charset="0"/>
                          <a:cs typeface="Arial" panose="020B0604020202020204" pitchFamily="34" charset="0"/>
                        </a:rPr>
                        <a:t>256</a:t>
                      </a:r>
                    </a:p>
                  </a:txBody>
                  <a:tcPr marL="9525" marR="9525" marT="9525" marB="0" anchor="b"/>
                </a:tc>
                <a:tc>
                  <a:txBody>
                    <a:bodyPr/>
                    <a:lstStyle/>
                    <a:p>
                      <a:pPr algn="r" fontAlgn="b"/>
                      <a:r>
                        <a:rPr lang="en-US" sz="2000" b="0" i="0" u="none" strike="noStrike" dirty="0">
                          <a:latin typeface="Arial" panose="020B0604020202020204" pitchFamily="34" charset="0"/>
                          <a:cs typeface="Arial" panose="020B0604020202020204" pitchFamily="34" charset="0"/>
                        </a:rPr>
                        <a:t>3072</a:t>
                      </a:r>
                    </a:p>
                  </a:txBody>
                  <a:tcPr marL="9525" marR="9525" marT="9525" marB="0" anchor="b"/>
                </a:tc>
                <a:tc>
                  <a:txBody>
                    <a:bodyPr/>
                    <a:lstStyle/>
                    <a:p>
                      <a:pPr algn="r" fontAlgn="b"/>
                      <a:r>
                        <a:rPr lang="en-US" sz="2000" b="0" i="0" u="none" strike="noStrike">
                          <a:latin typeface="Arial" panose="020B0604020202020204" pitchFamily="34" charset="0"/>
                          <a:cs typeface="Arial" panose="020B0604020202020204" pitchFamily="34" charset="0"/>
                        </a:rPr>
                        <a:t>48</a:t>
                      </a:r>
                    </a:p>
                  </a:txBody>
                  <a:tcPr marL="9525" marR="9525" marT="9525" marB="0" anchor="b"/>
                </a:tc>
                <a:extLst>
                  <a:ext uri="{0D108BD9-81ED-4DB2-BD59-A6C34878D82A}">
                    <a16:rowId xmlns:a16="http://schemas.microsoft.com/office/drawing/2014/main" val="10006"/>
                  </a:ext>
                </a:extLst>
              </a:tr>
              <a:tr h="283845">
                <a:tc>
                  <a:txBody>
                    <a:bodyPr/>
                    <a:lstStyle/>
                    <a:p>
                      <a:pPr algn="r" fontAlgn="b"/>
                      <a:r>
                        <a:rPr lang="en-US" sz="2000" b="0" i="0" u="none" strike="noStrike">
                          <a:latin typeface="Arial" panose="020B0604020202020204" pitchFamily="34" charset="0"/>
                          <a:cs typeface="Arial" panose="020B0604020202020204" pitchFamily="34" charset="0"/>
                        </a:rPr>
                        <a:t>2015</a:t>
                      </a:r>
                    </a:p>
                  </a:txBody>
                  <a:tcPr marL="9525" marR="9525" marT="9525" marB="0" anchor="b"/>
                </a:tc>
                <a:tc>
                  <a:txBody>
                    <a:bodyPr/>
                    <a:lstStyle/>
                    <a:p>
                      <a:pPr algn="r" fontAlgn="b"/>
                      <a:r>
                        <a:rPr lang="en-US" sz="2000" b="0" i="0" u="none" strike="noStrike">
                          <a:latin typeface="Arial" panose="020B0604020202020204" pitchFamily="34" charset="0"/>
                          <a:cs typeface="Arial" panose="020B0604020202020204" pitchFamily="34" charset="0"/>
                        </a:rPr>
                        <a:t>14</a:t>
                      </a:r>
                    </a:p>
                  </a:txBody>
                  <a:tcPr marL="9525" marR="9525" marT="9525" marB="0" anchor="b"/>
                </a:tc>
                <a:tc>
                  <a:txBody>
                    <a:bodyPr/>
                    <a:lstStyle/>
                    <a:p>
                      <a:pPr algn="r" fontAlgn="b"/>
                      <a:r>
                        <a:rPr lang="en-US" sz="2000" b="0" i="0" u="none" strike="noStrike" dirty="0">
                          <a:solidFill>
                            <a:srgbClr val="3366FF"/>
                          </a:solidFill>
                          <a:latin typeface="Arial" panose="020B0604020202020204" pitchFamily="34" charset="0"/>
                          <a:cs typeface="Arial" panose="020B0604020202020204" pitchFamily="34" charset="0"/>
                        </a:rPr>
                        <a:t>512</a:t>
                      </a:r>
                    </a:p>
                  </a:txBody>
                  <a:tcPr marL="9525" marR="9525" marT="9525" marB="0" anchor="b"/>
                </a:tc>
                <a:tc>
                  <a:txBody>
                    <a:bodyPr/>
                    <a:lstStyle/>
                    <a:p>
                      <a:pPr algn="r" fontAlgn="b"/>
                      <a:r>
                        <a:rPr lang="en-US" sz="2000" b="0" i="0" u="none" strike="noStrike">
                          <a:latin typeface="Arial" panose="020B0604020202020204" pitchFamily="34" charset="0"/>
                          <a:cs typeface="Arial" panose="020B0604020202020204" pitchFamily="34" charset="0"/>
                        </a:rPr>
                        <a:t>7168</a:t>
                      </a:r>
                    </a:p>
                  </a:txBody>
                  <a:tcPr marL="9525" marR="9525" marT="9525" marB="0" anchor="b"/>
                </a:tc>
                <a:tc>
                  <a:txBody>
                    <a:bodyPr/>
                    <a:lstStyle/>
                    <a:p>
                      <a:pPr algn="r" fontAlgn="b"/>
                      <a:r>
                        <a:rPr lang="en-US" sz="2000" b="0" i="0" u="none" strike="noStrike" dirty="0">
                          <a:latin typeface="Arial" panose="020B0604020202020204" pitchFamily="34" charset="0"/>
                          <a:cs typeface="Arial" panose="020B0604020202020204" pitchFamily="34" charset="0"/>
                        </a:rPr>
                        <a:t>112</a:t>
                      </a:r>
                    </a:p>
                  </a:txBody>
                  <a:tcPr marL="9525" marR="9525" marT="9525" marB="0" anchor="b"/>
                </a:tc>
                <a:extLst>
                  <a:ext uri="{0D108BD9-81ED-4DB2-BD59-A6C34878D82A}">
                    <a16:rowId xmlns:a16="http://schemas.microsoft.com/office/drawing/2014/main" val="10007"/>
                  </a:ext>
                </a:extLst>
              </a:tr>
              <a:tr h="283845">
                <a:tc>
                  <a:txBody>
                    <a:bodyPr/>
                    <a:lstStyle/>
                    <a:p>
                      <a:pPr algn="r" fontAlgn="b"/>
                      <a:r>
                        <a:rPr lang="en-US" sz="2000" b="0" i="0" u="none" strike="noStrike" dirty="0">
                          <a:latin typeface="Arial" panose="020B0604020202020204" pitchFamily="34" charset="0"/>
                          <a:cs typeface="Arial" panose="020B0604020202020204" pitchFamily="34" charset="0"/>
                        </a:rPr>
                        <a:t>2017</a:t>
                      </a:r>
                    </a:p>
                  </a:txBody>
                  <a:tcPr marL="9525" marR="9525" marT="9525" marB="0" anchor="b"/>
                </a:tc>
                <a:tc>
                  <a:txBody>
                    <a:bodyPr/>
                    <a:lstStyle/>
                    <a:p>
                      <a:pPr algn="r" fontAlgn="b"/>
                      <a:r>
                        <a:rPr lang="en-US" sz="2000" b="0" i="0" u="none" strike="noStrike" dirty="0">
                          <a:latin typeface="Arial" panose="020B0604020202020204" pitchFamily="34" charset="0"/>
                          <a:cs typeface="Arial" panose="020B0604020202020204" pitchFamily="34" charset="0"/>
                        </a:rPr>
                        <a:t>16</a:t>
                      </a:r>
                    </a:p>
                  </a:txBody>
                  <a:tcPr marL="9525" marR="9525" marT="9525" marB="0" anchor="b"/>
                </a:tc>
                <a:tc>
                  <a:txBody>
                    <a:bodyPr/>
                    <a:lstStyle/>
                    <a:p>
                      <a:pPr algn="r" fontAlgn="b"/>
                      <a:r>
                        <a:rPr lang="en-US" sz="2000" b="0" i="0" u="none" strike="noStrike">
                          <a:latin typeface="Arial" panose="020B0604020202020204" pitchFamily="34" charset="0"/>
                          <a:cs typeface="Arial" panose="020B0604020202020204" pitchFamily="34" charset="0"/>
                        </a:rPr>
                        <a:t>512</a:t>
                      </a:r>
                    </a:p>
                  </a:txBody>
                  <a:tcPr marL="9525" marR="9525" marT="9525" marB="0" anchor="b"/>
                </a:tc>
                <a:tc>
                  <a:txBody>
                    <a:bodyPr/>
                    <a:lstStyle/>
                    <a:p>
                      <a:pPr algn="r" fontAlgn="b"/>
                      <a:r>
                        <a:rPr lang="en-US" sz="2000" b="0" i="0" u="none" strike="noStrike">
                          <a:latin typeface="Arial" panose="020B0604020202020204" pitchFamily="34" charset="0"/>
                          <a:cs typeface="Arial" panose="020B0604020202020204" pitchFamily="34" charset="0"/>
                        </a:rPr>
                        <a:t>8192</a:t>
                      </a:r>
                    </a:p>
                  </a:txBody>
                  <a:tcPr marL="9525" marR="9525" marT="9525" marB="0" anchor="b"/>
                </a:tc>
                <a:tc>
                  <a:txBody>
                    <a:bodyPr/>
                    <a:lstStyle/>
                    <a:p>
                      <a:pPr algn="r" fontAlgn="b"/>
                      <a:r>
                        <a:rPr lang="en-US" sz="2000" b="0" i="0" u="none" strike="noStrike" dirty="0">
                          <a:latin typeface="Arial" panose="020B0604020202020204" pitchFamily="34" charset="0"/>
                          <a:cs typeface="Arial" panose="020B0604020202020204" pitchFamily="34" charset="0"/>
                        </a:rPr>
                        <a:t>128</a:t>
                      </a:r>
                    </a:p>
                  </a:txBody>
                  <a:tcPr marL="9525" marR="9525" marT="9525" marB="0" anchor="b"/>
                </a:tc>
                <a:extLst>
                  <a:ext uri="{0D108BD9-81ED-4DB2-BD59-A6C34878D82A}">
                    <a16:rowId xmlns:a16="http://schemas.microsoft.com/office/drawing/2014/main" val="10008"/>
                  </a:ext>
                </a:extLst>
              </a:tr>
              <a:tr h="283845">
                <a:tc>
                  <a:txBody>
                    <a:bodyPr/>
                    <a:lstStyle/>
                    <a:p>
                      <a:pPr algn="r" fontAlgn="b"/>
                      <a:r>
                        <a:rPr lang="en-US" sz="2000" b="0" i="0" u="none" strike="noStrike" dirty="0">
                          <a:latin typeface="Arial" panose="020B0604020202020204" pitchFamily="34" charset="0"/>
                          <a:cs typeface="Arial" panose="020B0604020202020204" pitchFamily="34" charset="0"/>
                        </a:rPr>
                        <a:t>2019</a:t>
                      </a:r>
                    </a:p>
                  </a:txBody>
                  <a:tcPr marL="9525" marR="9525" marT="9525" marB="0" anchor="b"/>
                </a:tc>
                <a:tc>
                  <a:txBody>
                    <a:bodyPr/>
                    <a:lstStyle/>
                    <a:p>
                      <a:pPr algn="r" fontAlgn="b"/>
                      <a:r>
                        <a:rPr lang="en-US" sz="2000" b="0" i="0" u="none" strike="noStrike" dirty="0">
                          <a:latin typeface="Arial" panose="020B0604020202020204" pitchFamily="34" charset="0"/>
                          <a:cs typeface="Arial" panose="020B0604020202020204" pitchFamily="34" charset="0"/>
                        </a:rPr>
                        <a:t>18</a:t>
                      </a:r>
                    </a:p>
                  </a:txBody>
                  <a:tcPr marL="9525" marR="9525" marT="9525" marB="0" anchor="b"/>
                </a:tc>
                <a:tc>
                  <a:txBody>
                    <a:bodyPr/>
                    <a:lstStyle/>
                    <a:p>
                      <a:pPr algn="r" fontAlgn="b"/>
                      <a:r>
                        <a:rPr lang="en-US" sz="2000" b="0" i="0" u="none" strike="noStrike" dirty="0">
                          <a:solidFill>
                            <a:srgbClr val="3366FF"/>
                          </a:solidFill>
                          <a:latin typeface="Arial" panose="020B0604020202020204" pitchFamily="34" charset="0"/>
                          <a:cs typeface="Arial" panose="020B0604020202020204" pitchFamily="34" charset="0"/>
                        </a:rPr>
                        <a:t>1024</a:t>
                      </a:r>
                    </a:p>
                  </a:txBody>
                  <a:tcPr marL="9525" marR="9525" marT="9525" marB="0" anchor="b"/>
                </a:tc>
                <a:tc>
                  <a:txBody>
                    <a:bodyPr/>
                    <a:lstStyle/>
                    <a:p>
                      <a:pPr algn="r" fontAlgn="b"/>
                      <a:r>
                        <a:rPr lang="en-US" sz="2000" b="0" i="0" u="none" strike="noStrike">
                          <a:latin typeface="Arial" panose="020B0604020202020204" pitchFamily="34" charset="0"/>
                          <a:cs typeface="Arial" panose="020B0604020202020204" pitchFamily="34" charset="0"/>
                        </a:rPr>
                        <a:t>18432</a:t>
                      </a:r>
                    </a:p>
                  </a:txBody>
                  <a:tcPr marL="9525" marR="9525" marT="9525" marB="0" anchor="b"/>
                </a:tc>
                <a:tc>
                  <a:txBody>
                    <a:bodyPr/>
                    <a:lstStyle/>
                    <a:p>
                      <a:pPr algn="r" fontAlgn="b"/>
                      <a:r>
                        <a:rPr lang="en-US" sz="2000" b="0" i="0" u="none" strike="noStrike" dirty="0">
                          <a:latin typeface="Arial" panose="020B0604020202020204" pitchFamily="34" charset="0"/>
                          <a:cs typeface="Arial" panose="020B0604020202020204" pitchFamily="34" charset="0"/>
                        </a:rPr>
                        <a:t>288</a:t>
                      </a:r>
                    </a:p>
                  </a:txBody>
                  <a:tcPr marL="9525" marR="9525" marT="9525" marB="0" anchor="b"/>
                </a:tc>
                <a:extLst>
                  <a:ext uri="{0D108BD9-81ED-4DB2-BD59-A6C34878D82A}">
                    <a16:rowId xmlns:a16="http://schemas.microsoft.com/office/drawing/2014/main" val="10009"/>
                  </a:ext>
                </a:extLst>
              </a:tr>
              <a:tr h="283845">
                <a:tc>
                  <a:txBody>
                    <a:bodyPr/>
                    <a:lstStyle/>
                    <a:p>
                      <a:pPr algn="r" fontAlgn="b"/>
                      <a:r>
                        <a:rPr lang="en-US" sz="2000" b="0" i="0" u="none" strike="noStrike" dirty="0">
                          <a:latin typeface="Arial" panose="020B0604020202020204" pitchFamily="34" charset="0"/>
                          <a:cs typeface="Arial" panose="020B0604020202020204" pitchFamily="34" charset="0"/>
                        </a:rPr>
                        <a:t>2021</a:t>
                      </a:r>
                    </a:p>
                  </a:txBody>
                  <a:tcPr marL="9525" marR="9525" marT="9525" marB="0" anchor="b"/>
                </a:tc>
                <a:tc>
                  <a:txBody>
                    <a:bodyPr/>
                    <a:lstStyle/>
                    <a:p>
                      <a:pPr algn="r" fontAlgn="b"/>
                      <a:r>
                        <a:rPr lang="en-US" sz="2000" b="0" i="0" u="none" strike="noStrike" dirty="0">
                          <a:latin typeface="Arial" panose="020B0604020202020204" pitchFamily="34" charset="0"/>
                          <a:cs typeface="Arial" panose="020B0604020202020204" pitchFamily="34" charset="0"/>
                        </a:rPr>
                        <a:t>20</a:t>
                      </a:r>
                    </a:p>
                  </a:txBody>
                  <a:tcPr marL="9525" marR="9525" marT="9525" marB="0" anchor="b"/>
                </a:tc>
                <a:tc>
                  <a:txBody>
                    <a:bodyPr/>
                    <a:lstStyle/>
                    <a:p>
                      <a:pPr algn="r" fontAlgn="b"/>
                      <a:r>
                        <a:rPr lang="en-US" sz="2000" b="0" i="0" u="none" strike="noStrike">
                          <a:latin typeface="Arial" panose="020B0604020202020204" pitchFamily="34" charset="0"/>
                          <a:cs typeface="Arial" panose="020B0604020202020204" pitchFamily="34" charset="0"/>
                        </a:rPr>
                        <a:t>1024</a:t>
                      </a:r>
                    </a:p>
                  </a:txBody>
                  <a:tcPr marL="9525" marR="9525" marT="9525" marB="0" anchor="b"/>
                </a:tc>
                <a:tc>
                  <a:txBody>
                    <a:bodyPr/>
                    <a:lstStyle/>
                    <a:p>
                      <a:pPr algn="r" fontAlgn="b"/>
                      <a:r>
                        <a:rPr lang="en-US" sz="2000" b="0" i="0" u="none" strike="noStrike">
                          <a:latin typeface="Arial" panose="020B0604020202020204" pitchFamily="34" charset="0"/>
                          <a:cs typeface="Arial" panose="020B0604020202020204" pitchFamily="34" charset="0"/>
                        </a:rPr>
                        <a:t>20480</a:t>
                      </a:r>
                    </a:p>
                  </a:txBody>
                  <a:tcPr marL="9525" marR="9525" marT="9525" marB="0" anchor="b"/>
                </a:tc>
                <a:tc>
                  <a:txBody>
                    <a:bodyPr/>
                    <a:lstStyle/>
                    <a:p>
                      <a:pPr algn="r" fontAlgn="b"/>
                      <a:r>
                        <a:rPr lang="en-US" sz="2000" b="0" i="0" u="none" strike="noStrike" dirty="0">
                          <a:latin typeface="Arial" panose="020B0604020202020204" pitchFamily="34" charset="0"/>
                          <a:cs typeface="Arial" panose="020B0604020202020204" pitchFamily="34" charset="0"/>
                        </a:rPr>
                        <a:t>320</a:t>
                      </a:r>
                    </a:p>
                  </a:txBody>
                  <a:tcPr marL="9525" marR="9525" marT="9525" marB="0" anchor="b"/>
                </a:tc>
                <a:extLst>
                  <a:ext uri="{0D108BD9-81ED-4DB2-BD59-A6C34878D82A}">
                    <a16:rowId xmlns:a16="http://schemas.microsoft.com/office/drawing/2014/main" val="10010"/>
                  </a:ext>
                </a:extLst>
              </a:tr>
            </a:tbl>
          </a:graphicData>
        </a:graphic>
      </p:graphicFrame>
      <p:sp>
        <p:nvSpPr>
          <p:cNvPr id="8" name="Curved Right Arrow 7"/>
          <p:cNvSpPr/>
          <p:nvPr/>
        </p:nvSpPr>
        <p:spPr>
          <a:xfrm>
            <a:off x="1412665" y="2943182"/>
            <a:ext cx="406400" cy="1840593"/>
          </a:xfrm>
          <a:prstGeom prst="curvedRightArrow">
            <a:avLst/>
          </a:prstGeom>
          <a:solidFill>
            <a:srgbClr val="800000"/>
          </a:solidFill>
          <a:ln>
            <a:solidFill>
              <a:srgbClr val="8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schemeClr val="tx1"/>
              </a:solidFill>
              <a:latin typeface="Arial" panose="020B0604020202020204" pitchFamily="34" charset="0"/>
              <a:cs typeface="Arial" panose="020B0604020202020204" pitchFamily="34" charset="0"/>
            </a:endParaRPr>
          </a:p>
        </p:txBody>
      </p:sp>
      <p:grpSp>
        <p:nvGrpSpPr>
          <p:cNvPr id="9" name="Group 14"/>
          <p:cNvGrpSpPr/>
          <p:nvPr/>
        </p:nvGrpSpPr>
        <p:grpSpPr>
          <a:xfrm>
            <a:off x="2700712" y="2943182"/>
            <a:ext cx="659155" cy="1840593"/>
            <a:chOff x="2047005" y="3454400"/>
            <a:chExt cx="878873" cy="2794000"/>
          </a:xfrm>
        </p:grpSpPr>
        <p:sp>
          <p:nvSpPr>
            <p:cNvPr id="10" name="Curved Right Arrow 8"/>
            <p:cNvSpPr/>
            <p:nvPr/>
          </p:nvSpPr>
          <p:spPr>
            <a:xfrm>
              <a:off x="2082800" y="3454400"/>
              <a:ext cx="541867" cy="2794000"/>
            </a:xfrm>
            <a:prstGeom prst="curvedRightArrow">
              <a:avLst/>
            </a:prstGeom>
            <a:solidFill>
              <a:srgbClr val="800000"/>
            </a:solidFill>
            <a:ln>
              <a:solidFill>
                <a:srgbClr val="8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schemeClr val="tx1"/>
                </a:solidFill>
                <a:latin typeface="Arial" panose="020B0604020202020204" pitchFamily="34" charset="0"/>
                <a:cs typeface="Arial" panose="020B0604020202020204" pitchFamily="34" charset="0"/>
              </a:endParaRPr>
            </a:p>
          </p:txBody>
        </p:sp>
        <p:sp>
          <p:nvSpPr>
            <p:cNvPr id="11" name="TextBox 11"/>
            <p:cNvSpPr txBox="1"/>
            <p:nvPr/>
          </p:nvSpPr>
          <p:spPr>
            <a:xfrm>
              <a:off x="2047005" y="4555067"/>
              <a:ext cx="878873" cy="560642"/>
            </a:xfrm>
            <a:prstGeom prst="rect">
              <a:avLst/>
            </a:prstGeom>
            <a:noFill/>
          </p:spPr>
          <p:txBody>
            <a:bodyPr wrap="none" rtlCol="0">
              <a:spAutoFit/>
            </a:bodyPr>
            <a:lstStyle/>
            <a:p>
              <a:r>
                <a:rPr lang="en-US" b="1" dirty="0">
                  <a:solidFill>
                    <a:srgbClr val="800000"/>
                  </a:solidFill>
                  <a:latin typeface="Arial" panose="020B0604020202020204" pitchFamily="34" charset="0"/>
                  <a:cs typeface="Arial" panose="020B0604020202020204" pitchFamily="34" charset="0"/>
                </a:rPr>
                <a:t>2.5X</a:t>
              </a:r>
            </a:p>
          </p:txBody>
        </p:sp>
      </p:grpSp>
      <p:grpSp>
        <p:nvGrpSpPr>
          <p:cNvPr id="12" name="Group 15"/>
          <p:cNvGrpSpPr/>
          <p:nvPr/>
        </p:nvGrpSpPr>
        <p:grpSpPr>
          <a:xfrm>
            <a:off x="4100418" y="2950260"/>
            <a:ext cx="466794" cy="1840593"/>
            <a:chOff x="3945467" y="3437467"/>
            <a:chExt cx="622392" cy="2794000"/>
          </a:xfrm>
        </p:grpSpPr>
        <p:sp>
          <p:nvSpPr>
            <p:cNvPr id="13" name="Curved Right Arrow 9"/>
            <p:cNvSpPr/>
            <p:nvPr/>
          </p:nvSpPr>
          <p:spPr>
            <a:xfrm>
              <a:off x="3979333" y="3437467"/>
              <a:ext cx="541867" cy="2794000"/>
            </a:xfrm>
            <a:prstGeom prst="curvedRightArrow">
              <a:avLst/>
            </a:prstGeom>
            <a:solidFill>
              <a:srgbClr val="800000"/>
            </a:solidFill>
            <a:ln>
              <a:solidFill>
                <a:srgbClr val="8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schemeClr val="tx1"/>
                </a:solidFill>
                <a:latin typeface="Arial" panose="020B0604020202020204" pitchFamily="34" charset="0"/>
                <a:cs typeface="Arial" panose="020B0604020202020204" pitchFamily="34" charset="0"/>
              </a:endParaRPr>
            </a:p>
          </p:txBody>
        </p:sp>
        <p:sp>
          <p:nvSpPr>
            <p:cNvPr id="14" name="TextBox 12"/>
            <p:cNvSpPr txBox="1"/>
            <p:nvPr/>
          </p:nvSpPr>
          <p:spPr>
            <a:xfrm>
              <a:off x="3945467" y="4538134"/>
              <a:ext cx="622392" cy="560642"/>
            </a:xfrm>
            <a:prstGeom prst="rect">
              <a:avLst/>
            </a:prstGeom>
            <a:noFill/>
          </p:spPr>
          <p:txBody>
            <a:bodyPr wrap="none" rtlCol="0">
              <a:spAutoFit/>
            </a:bodyPr>
            <a:lstStyle/>
            <a:p>
              <a:r>
                <a:rPr lang="en-US" b="1" dirty="0">
                  <a:solidFill>
                    <a:srgbClr val="800000"/>
                  </a:solidFill>
                  <a:latin typeface="Arial" panose="020B0604020202020204" pitchFamily="34" charset="0"/>
                  <a:cs typeface="Arial" panose="020B0604020202020204" pitchFamily="34" charset="0"/>
                </a:rPr>
                <a:t>8X</a:t>
              </a:r>
            </a:p>
          </p:txBody>
        </p:sp>
      </p:grpSp>
      <p:grpSp>
        <p:nvGrpSpPr>
          <p:cNvPr id="15" name="Group 16"/>
          <p:cNvGrpSpPr/>
          <p:nvPr/>
        </p:nvGrpSpPr>
        <p:grpSpPr>
          <a:xfrm>
            <a:off x="6719641" y="2943182"/>
            <a:ext cx="633136" cy="1847672"/>
            <a:chOff x="7366000" y="3471333"/>
            <a:chExt cx="844181" cy="2794000"/>
          </a:xfrm>
        </p:grpSpPr>
        <p:sp>
          <p:nvSpPr>
            <p:cNvPr id="16" name="Curved Right Arrow 10"/>
            <p:cNvSpPr/>
            <p:nvPr/>
          </p:nvSpPr>
          <p:spPr>
            <a:xfrm>
              <a:off x="7366000" y="3471333"/>
              <a:ext cx="541867" cy="2794000"/>
            </a:xfrm>
            <a:prstGeom prst="curvedRightArrow">
              <a:avLst/>
            </a:prstGeom>
            <a:solidFill>
              <a:srgbClr val="800000"/>
            </a:solidFill>
            <a:ln>
              <a:solidFill>
                <a:srgbClr val="8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schemeClr val="tx1"/>
                </a:solidFill>
                <a:latin typeface="Arial" panose="020B0604020202020204" pitchFamily="34" charset="0"/>
                <a:cs typeface="Arial" panose="020B0604020202020204" pitchFamily="34" charset="0"/>
              </a:endParaRPr>
            </a:p>
          </p:txBody>
        </p:sp>
        <p:sp>
          <p:nvSpPr>
            <p:cNvPr id="17" name="TextBox 13"/>
            <p:cNvSpPr txBox="1"/>
            <p:nvPr/>
          </p:nvSpPr>
          <p:spPr>
            <a:xfrm>
              <a:off x="7416801" y="4555067"/>
              <a:ext cx="793380" cy="558494"/>
            </a:xfrm>
            <a:prstGeom prst="rect">
              <a:avLst/>
            </a:prstGeom>
            <a:noFill/>
          </p:spPr>
          <p:txBody>
            <a:bodyPr wrap="none" rtlCol="0">
              <a:spAutoFit/>
            </a:bodyPr>
            <a:lstStyle/>
            <a:p>
              <a:r>
                <a:rPr lang="en-US" b="1" dirty="0">
                  <a:solidFill>
                    <a:srgbClr val="800000"/>
                  </a:solidFill>
                  <a:latin typeface="Arial" panose="020B0604020202020204" pitchFamily="34" charset="0"/>
                  <a:cs typeface="Arial" panose="020B0604020202020204" pitchFamily="34" charset="0"/>
                </a:rPr>
                <a:t>20X</a:t>
              </a:r>
            </a:p>
          </p:txBody>
        </p:sp>
      </p:grpSp>
      <p:sp>
        <p:nvSpPr>
          <p:cNvPr id="18" name="TextBox 17"/>
          <p:cNvSpPr txBox="1"/>
          <p:nvPr/>
        </p:nvSpPr>
        <p:spPr>
          <a:xfrm>
            <a:off x="2595033" y="1993684"/>
            <a:ext cx="795411" cy="369332"/>
          </a:xfrm>
          <a:prstGeom prst="rect">
            <a:avLst/>
          </a:prstGeom>
          <a:noFill/>
        </p:spPr>
        <p:txBody>
          <a:bodyPr wrap="none" rtlCol="0">
            <a:spAutoFit/>
          </a:bodyPr>
          <a:lstStyle/>
          <a:p>
            <a:r>
              <a:rPr lang="en-US" b="1" dirty="0">
                <a:solidFill>
                  <a:srgbClr val="800000"/>
                </a:solidFill>
                <a:latin typeface="Arial" panose="020B0604020202020204" pitchFamily="34" charset="0"/>
                <a:cs typeface="Arial" panose="020B0604020202020204" pitchFamily="34" charset="0"/>
              </a:rPr>
              <a:t>MIMD</a:t>
            </a:r>
          </a:p>
        </p:txBody>
      </p:sp>
      <p:sp>
        <p:nvSpPr>
          <p:cNvPr id="19" name="TextBox 18"/>
          <p:cNvSpPr txBox="1"/>
          <p:nvPr/>
        </p:nvSpPr>
        <p:spPr>
          <a:xfrm>
            <a:off x="3733801" y="1892092"/>
            <a:ext cx="761747" cy="369332"/>
          </a:xfrm>
          <a:prstGeom prst="rect">
            <a:avLst/>
          </a:prstGeom>
          <a:noFill/>
        </p:spPr>
        <p:txBody>
          <a:bodyPr wrap="none" rtlCol="0">
            <a:spAutoFit/>
          </a:bodyPr>
          <a:lstStyle/>
          <a:p>
            <a:r>
              <a:rPr lang="en-US" b="1" dirty="0">
                <a:solidFill>
                  <a:srgbClr val="800000"/>
                </a:solidFill>
                <a:latin typeface="Arial" panose="020B0604020202020204" pitchFamily="34" charset="0"/>
                <a:cs typeface="Arial" panose="020B0604020202020204" pitchFamily="34" charset="0"/>
              </a:rPr>
              <a:t>SIMD</a:t>
            </a:r>
          </a:p>
        </p:txBody>
      </p:sp>
      <p:sp>
        <p:nvSpPr>
          <p:cNvPr id="20" name="TextBox 19"/>
          <p:cNvSpPr txBox="1"/>
          <p:nvPr/>
        </p:nvSpPr>
        <p:spPr>
          <a:xfrm>
            <a:off x="6348559" y="2057185"/>
            <a:ext cx="992580" cy="646331"/>
          </a:xfrm>
          <a:prstGeom prst="rect">
            <a:avLst/>
          </a:prstGeom>
          <a:noFill/>
        </p:spPr>
        <p:txBody>
          <a:bodyPr wrap="none" rtlCol="0">
            <a:spAutoFit/>
          </a:bodyPr>
          <a:lstStyle/>
          <a:p>
            <a:pPr algn="ctr"/>
            <a:r>
              <a:rPr lang="en-US" b="1" dirty="0">
                <a:solidFill>
                  <a:srgbClr val="800000"/>
                </a:solidFill>
                <a:latin typeface="Arial" panose="020B0604020202020204" pitchFamily="34" charset="0"/>
                <a:cs typeface="Arial" panose="020B0604020202020204" pitchFamily="34" charset="0"/>
              </a:rPr>
              <a:t>MIMD</a:t>
            </a:r>
            <a:br>
              <a:rPr lang="en-US" b="1" dirty="0">
                <a:solidFill>
                  <a:srgbClr val="800000"/>
                </a:solidFill>
                <a:latin typeface="Arial" panose="020B0604020202020204" pitchFamily="34" charset="0"/>
                <a:cs typeface="Arial" panose="020B0604020202020204" pitchFamily="34" charset="0"/>
              </a:rPr>
            </a:br>
            <a:r>
              <a:rPr lang="en-US" b="1" dirty="0">
                <a:solidFill>
                  <a:srgbClr val="800000"/>
                </a:solidFill>
                <a:latin typeface="Arial" panose="020B0604020202020204" pitchFamily="34" charset="0"/>
                <a:cs typeface="Arial" panose="020B0604020202020204" pitchFamily="34" charset="0"/>
              </a:rPr>
              <a:t>&amp; SIMD</a:t>
            </a:r>
          </a:p>
        </p:txBody>
      </p:sp>
      <p:sp>
        <p:nvSpPr>
          <p:cNvPr id="21" name="TextBox 20"/>
          <p:cNvSpPr txBox="1"/>
          <p:nvPr/>
        </p:nvSpPr>
        <p:spPr>
          <a:xfrm>
            <a:off x="2658533" y="2251032"/>
            <a:ext cx="736099" cy="738664"/>
          </a:xfrm>
          <a:prstGeom prst="rect">
            <a:avLst/>
          </a:prstGeom>
          <a:noFill/>
        </p:spPr>
        <p:txBody>
          <a:bodyPr wrap="none" rtlCol="0">
            <a:spAutoFit/>
          </a:bodyPr>
          <a:lstStyle/>
          <a:p>
            <a:r>
              <a:rPr lang="en-US" sz="2100" b="1" dirty="0">
                <a:solidFill>
                  <a:srgbClr val="800000"/>
                </a:solidFill>
                <a:latin typeface="Arial" panose="020B0604020202020204" pitchFamily="34" charset="0"/>
                <a:cs typeface="Arial" panose="020B0604020202020204" pitchFamily="34" charset="0"/>
              </a:rPr>
              <a:t>+2/</a:t>
            </a:r>
          </a:p>
          <a:p>
            <a:r>
              <a:rPr lang="en-US" sz="2100" b="1" dirty="0">
                <a:solidFill>
                  <a:srgbClr val="800000"/>
                </a:solidFill>
                <a:latin typeface="Arial" panose="020B0604020202020204" pitchFamily="34" charset="0"/>
                <a:cs typeface="Arial" panose="020B0604020202020204" pitchFamily="34" charset="0"/>
              </a:rPr>
              <a:t>2yrs</a:t>
            </a:r>
          </a:p>
        </p:txBody>
      </p:sp>
      <p:sp>
        <p:nvSpPr>
          <p:cNvPr id="22" name="TextBox 21"/>
          <p:cNvSpPr txBox="1"/>
          <p:nvPr/>
        </p:nvSpPr>
        <p:spPr>
          <a:xfrm>
            <a:off x="3763433" y="2251032"/>
            <a:ext cx="736099" cy="738664"/>
          </a:xfrm>
          <a:prstGeom prst="rect">
            <a:avLst/>
          </a:prstGeom>
          <a:noFill/>
        </p:spPr>
        <p:txBody>
          <a:bodyPr wrap="none" rtlCol="0">
            <a:spAutoFit/>
          </a:bodyPr>
          <a:lstStyle/>
          <a:p>
            <a:r>
              <a:rPr lang="en-US" sz="2100" b="1" dirty="0">
                <a:solidFill>
                  <a:srgbClr val="800000"/>
                </a:solidFill>
                <a:latin typeface="Arial" panose="020B0604020202020204" pitchFamily="34" charset="0"/>
                <a:cs typeface="Arial" panose="020B0604020202020204" pitchFamily="34" charset="0"/>
              </a:rPr>
              <a:t>2X/</a:t>
            </a:r>
          </a:p>
          <a:p>
            <a:r>
              <a:rPr lang="en-US" sz="2100" b="1" dirty="0">
                <a:solidFill>
                  <a:srgbClr val="800000"/>
                </a:solidFill>
                <a:latin typeface="Arial" panose="020B0604020202020204" pitchFamily="34" charset="0"/>
                <a:cs typeface="Arial" panose="020B0604020202020204" pitchFamily="34" charset="0"/>
              </a:rPr>
              <a:t>4yrs</a:t>
            </a:r>
          </a:p>
        </p:txBody>
      </p:sp>
      <p:sp>
        <p:nvSpPr>
          <p:cNvPr id="23" name="TextBox 22"/>
          <p:cNvSpPr txBox="1"/>
          <p:nvPr/>
        </p:nvSpPr>
        <p:spPr>
          <a:xfrm>
            <a:off x="1120364" y="3468712"/>
            <a:ext cx="787395" cy="646331"/>
          </a:xfrm>
          <a:prstGeom prst="rect">
            <a:avLst/>
          </a:prstGeom>
          <a:solidFill>
            <a:schemeClr val="bg1"/>
          </a:solidFill>
        </p:spPr>
        <p:txBody>
          <a:bodyPr wrap="none" rtlCol="0">
            <a:spAutoFit/>
          </a:bodyPr>
          <a:lstStyle/>
          <a:p>
            <a:pPr algn="ctr"/>
            <a:r>
              <a:rPr lang="en-US" b="1">
                <a:solidFill>
                  <a:srgbClr val="800000"/>
                </a:solidFill>
                <a:latin typeface="Arial" panose="020B0604020202020204" pitchFamily="34" charset="0"/>
                <a:cs typeface="Arial" panose="020B0604020202020204" pitchFamily="34" charset="0"/>
              </a:rPr>
              <a:t>12 </a:t>
            </a:r>
          </a:p>
          <a:p>
            <a:pPr algn="ctr"/>
            <a:r>
              <a:rPr lang="en-US" b="1" dirty="0">
                <a:solidFill>
                  <a:srgbClr val="800000"/>
                </a:solidFill>
                <a:latin typeface="Arial" panose="020B0604020202020204" pitchFamily="34" charset="0"/>
                <a:cs typeface="Arial" panose="020B0604020202020204" pitchFamily="34" charset="0"/>
              </a:rPr>
              <a:t>years</a:t>
            </a:r>
          </a:p>
        </p:txBody>
      </p:sp>
      <p:sp>
        <p:nvSpPr>
          <p:cNvPr id="24" name="TextBox 16"/>
          <p:cNvSpPr txBox="1"/>
          <p:nvPr/>
        </p:nvSpPr>
        <p:spPr>
          <a:xfrm>
            <a:off x="1547465" y="5363941"/>
            <a:ext cx="5896166" cy="923330"/>
          </a:xfrm>
          <a:prstGeom prst="rect">
            <a:avLst/>
          </a:prstGeom>
          <a:noFill/>
          <a:ln w="28575">
            <a:solidFill>
              <a:srgbClr val="FF0000"/>
            </a:solidFill>
          </a:ln>
        </p:spPr>
        <p:txBody>
          <a:bodyPr wrap="none" rtlCol="0">
            <a:spAutoFit/>
          </a:bodyPr>
          <a:lstStyle/>
          <a:p>
            <a:pPr algn="ctr"/>
            <a:r>
              <a:rPr lang="en-US" b="1" dirty="0">
                <a:latin typeface="Arial" panose="020B0604020202020204" pitchFamily="34" charset="0"/>
                <a:cs typeface="Arial" panose="020B0604020202020204" pitchFamily="34" charset="0"/>
              </a:rPr>
              <a:t>20 x in 12 years</a:t>
            </a:r>
          </a:p>
          <a:p>
            <a:pPr algn="ctr"/>
            <a:r>
              <a:rPr lang="en-US" b="1" dirty="0">
                <a:latin typeface="Arial" panose="020B0604020202020204" pitchFamily="34" charset="0"/>
                <a:cs typeface="Arial" panose="020B0604020202020204" pitchFamily="34" charset="0"/>
              </a:rPr>
              <a:t>20</a:t>
            </a:r>
            <a:r>
              <a:rPr lang="en-US" b="1" baseline="30000" dirty="0">
                <a:latin typeface="Arial" panose="020B0604020202020204" pitchFamily="34" charset="0"/>
                <a:cs typeface="Arial" panose="020B0604020202020204" pitchFamily="34" charset="0"/>
              </a:rPr>
              <a:t>1/12</a:t>
            </a:r>
            <a:r>
              <a:rPr lang="en-US" b="1" dirty="0">
                <a:latin typeface="Arial" panose="020B0604020202020204" pitchFamily="34" charset="0"/>
                <a:cs typeface="Arial" panose="020B0604020202020204" pitchFamily="34" charset="0"/>
              </a:rPr>
              <a:t> = 1.28 x   </a:t>
            </a:r>
            <a:r>
              <a:rPr lang="en-US" b="1" dirty="0">
                <a:latin typeface="Arial" panose="020B0604020202020204" pitchFamily="34" charset="0"/>
                <a:cs typeface="Arial" panose="020B0604020202020204" pitchFamily="34" charset="0"/>
                <a:sym typeface="Wingdings"/>
              </a:rPr>
              <a:t>   </a:t>
            </a:r>
            <a:r>
              <a:rPr lang="en-US" b="1" dirty="0">
                <a:solidFill>
                  <a:srgbClr val="FF0000"/>
                </a:solidFill>
                <a:latin typeface="Arial" panose="020B0604020202020204" pitchFamily="34" charset="0"/>
                <a:cs typeface="Arial" panose="020B0604020202020204" pitchFamily="34" charset="0"/>
                <a:sym typeface="Wingdings"/>
              </a:rPr>
              <a:t>28% per year or 2x every 3 years!</a:t>
            </a:r>
          </a:p>
          <a:p>
            <a:pPr algn="ctr"/>
            <a:r>
              <a:rPr lang="en-US" b="1" dirty="0">
                <a:solidFill>
                  <a:srgbClr val="3064C0"/>
                </a:solidFill>
                <a:latin typeface="Arial" panose="020B0604020202020204" pitchFamily="34" charset="0"/>
                <a:cs typeface="Arial" panose="020B0604020202020204" pitchFamily="34" charset="0"/>
                <a:sym typeface="Wingdings"/>
              </a:rPr>
              <a:t>IF (!) we can use it</a:t>
            </a:r>
            <a:endParaRPr lang="en-US" b="1" dirty="0">
              <a:solidFill>
                <a:srgbClr val="3064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0454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
                                            <p:bg/>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3" grpId="0" animBg="1"/>
      <p:bldP spid="24" grpId="0" build="allAtOnce"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75</a:t>
            </a:fld>
            <a:endParaRPr lang="en-US" altLang="en-US"/>
          </a:p>
        </p:txBody>
      </p:sp>
      <p:sp>
        <p:nvSpPr>
          <p:cNvPr id="45059" name="Text Box 2"/>
          <p:cNvSpPr txBox="1">
            <a:spLocks noChangeArrowheads="1"/>
          </p:cNvSpPr>
          <p:nvPr/>
        </p:nvSpPr>
        <p:spPr bwMode="auto">
          <a:xfrm>
            <a:off x="441324" y="396875"/>
            <a:ext cx="70389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Big Idea: Amdahl’s Law</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 name="TextBox 32"/>
          <p:cNvSpPr txBox="1"/>
          <p:nvPr/>
        </p:nvSpPr>
        <p:spPr>
          <a:xfrm>
            <a:off x="2884303" y="2917778"/>
            <a:ext cx="1877437"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Part not sped up</a:t>
            </a:r>
          </a:p>
        </p:txBody>
      </p:sp>
      <p:sp>
        <p:nvSpPr>
          <p:cNvPr id="7" name="TextBox 33"/>
          <p:cNvSpPr txBox="1"/>
          <p:nvPr/>
        </p:nvSpPr>
        <p:spPr>
          <a:xfrm>
            <a:off x="6931700" y="2934125"/>
            <a:ext cx="1492716"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Part sped up</a:t>
            </a:r>
          </a:p>
        </p:txBody>
      </p:sp>
      <p:cxnSp>
        <p:nvCxnSpPr>
          <p:cNvPr id="8" name="Straight Arrow Connector 58"/>
          <p:cNvCxnSpPr/>
          <p:nvPr/>
        </p:nvCxnSpPr>
        <p:spPr>
          <a:xfrm flipH="1" flipV="1">
            <a:off x="6846061" y="2574911"/>
            <a:ext cx="640589" cy="394489"/>
          </a:xfrm>
          <a:prstGeom prst="straightConnector1">
            <a:avLst/>
          </a:prstGeom>
          <a:ln w="38100">
            <a:tailEnd type="arrow"/>
          </a:ln>
          <a:effectLst/>
        </p:spPr>
        <p:style>
          <a:lnRef idx="2">
            <a:schemeClr val="accent1"/>
          </a:lnRef>
          <a:fillRef idx="0">
            <a:schemeClr val="accent1"/>
          </a:fillRef>
          <a:effectRef idx="1">
            <a:schemeClr val="accent1"/>
          </a:effectRef>
          <a:fontRef idx="minor">
            <a:schemeClr val="tx1"/>
          </a:fontRef>
        </p:style>
      </p:cxnSp>
      <p:sp>
        <p:nvSpPr>
          <p:cNvPr id="9" name="Rectangle 3"/>
          <p:cNvSpPr/>
          <p:nvPr/>
        </p:nvSpPr>
        <p:spPr>
          <a:xfrm>
            <a:off x="685799" y="3429000"/>
            <a:ext cx="7425267" cy="1200329"/>
          </a:xfrm>
          <a:prstGeom prst="rect">
            <a:avLst/>
          </a:prstGeom>
        </p:spPr>
        <p:txBody>
          <a:bodyPr wrap="square">
            <a:spAutoFit/>
          </a:bodyPr>
          <a:lstStyle/>
          <a:p>
            <a:pPr marL="1262063" indent="-1262063"/>
            <a:r>
              <a:rPr lang="en-US" sz="2400" b="1" u="sng" dirty="0">
                <a:latin typeface="Arial" panose="020B0604020202020204" pitchFamily="34" charset="0"/>
                <a:cs typeface="Arial" panose="020B0604020202020204" pitchFamily="34" charset="0"/>
              </a:rPr>
              <a:t>Example</a:t>
            </a:r>
            <a:r>
              <a:rPr lang="en-US" sz="2400" dirty="0">
                <a:latin typeface="Arial" panose="020B0604020202020204" pitchFamily="34" charset="0"/>
                <a:cs typeface="Arial" panose="020B0604020202020204" pitchFamily="34" charset="0"/>
              </a:rPr>
              <a:t>: 	The execution time of </a:t>
            </a:r>
            <a:r>
              <a:rPr lang="en-US" sz="2400" b="1" dirty="0">
                <a:latin typeface="Arial" panose="020B0604020202020204" pitchFamily="34" charset="0"/>
                <a:cs typeface="Arial" panose="020B0604020202020204" pitchFamily="34" charset="0"/>
              </a:rPr>
              <a:t>half</a:t>
            </a:r>
            <a:r>
              <a:rPr lang="en-US" sz="2400" dirty="0">
                <a:latin typeface="Arial" panose="020B0604020202020204" pitchFamily="34" charset="0"/>
                <a:cs typeface="Arial" panose="020B0604020202020204" pitchFamily="34" charset="0"/>
              </a:rPr>
              <a:t> of a program can be accelerated by a factor of </a:t>
            </a:r>
            <a:r>
              <a:rPr lang="en-US" sz="2400" b="1" dirty="0">
                <a:latin typeface="Arial" panose="020B0604020202020204" pitchFamily="34" charset="0"/>
                <a:cs typeface="Arial" panose="020B0604020202020204" pitchFamily="34" charset="0"/>
              </a:rPr>
              <a:t>2</a:t>
            </a:r>
            <a:r>
              <a:rPr lang="en-US" sz="2400" dirty="0">
                <a:latin typeface="Arial" panose="020B0604020202020204" pitchFamily="34" charset="0"/>
                <a:cs typeface="Arial" panose="020B0604020202020204" pitchFamily="34" charset="0"/>
              </a:rPr>
              <a:t>.</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What is the program speed-up overall?</a:t>
            </a:r>
          </a:p>
        </p:txBody>
      </p:sp>
      <p:cxnSp>
        <p:nvCxnSpPr>
          <p:cNvPr id="10" name="Straight Arrow Connector 56"/>
          <p:cNvCxnSpPr/>
          <p:nvPr/>
        </p:nvCxnSpPr>
        <p:spPr>
          <a:xfrm flipV="1">
            <a:off x="4343400" y="2590801"/>
            <a:ext cx="1016000" cy="378599"/>
          </a:xfrm>
          <a:prstGeom prst="straightConnector1">
            <a:avLst/>
          </a:prstGeom>
          <a:ln w="38100">
            <a:tailEnd type="arrow"/>
          </a:ln>
          <a:effectLst/>
        </p:spPr>
        <p:style>
          <a:lnRef idx="2">
            <a:schemeClr val="accent1"/>
          </a:lnRef>
          <a:fillRef idx="0">
            <a:schemeClr val="accent1"/>
          </a:fillRef>
          <a:effectRef idx="1">
            <a:schemeClr val="accent1"/>
          </a:effectRef>
          <a:fontRef idx="minor">
            <a:schemeClr val="tx1"/>
          </a:fontRef>
        </p:style>
      </p:cxnSp>
      <p:sp>
        <p:nvSpPr>
          <p:cNvPr id="11" name="TextBox 12"/>
          <p:cNvSpPr txBox="1"/>
          <p:nvPr/>
        </p:nvSpPr>
        <p:spPr>
          <a:xfrm>
            <a:off x="1524001" y="2057400"/>
            <a:ext cx="6154057"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Speedup = T</a:t>
            </a:r>
            <a:r>
              <a:rPr lang="en-US" sz="2800" baseline="-25000" dirty="0">
                <a:latin typeface="Arial" panose="020B0604020202020204" pitchFamily="34" charset="0"/>
                <a:cs typeface="Arial" panose="020B0604020202020204" pitchFamily="34" charset="0"/>
              </a:rPr>
              <a:t>O</a:t>
            </a:r>
            <a:r>
              <a:rPr lang="en-US" sz="2800" dirty="0">
                <a:latin typeface="Arial" panose="020B0604020202020204" pitchFamily="34" charset="0"/>
                <a:cs typeface="Arial" panose="020B0604020202020204" pitchFamily="34" charset="0"/>
              </a:rPr>
              <a:t> / T</a:t>
            </a:r>
            <a:r>
              <a:rPr lang="en-US" sz="2800" baseline="-25000" dirty="0">
                <a:latin typeface="Arial" panose="020B0604020202020204" pitchFamily="34" charset="0"/>
                <a:cs typeface="Arial" panose="020B0604020202020204" pitchFamily="34" charset="0"/>
              </a:rPr>
              <a:t>E</a:t>
            </a:r>
            <a:r>
              <a:rPr lang="en-US" sz="2800" dirty="0">
                <a:latin typeface="Arial" panose="020B0604020202020204" pitchFamily="34" charset="0"/>
                <a:cs typeface="Arial" panose="020B0604020202020204" pitchFamily="34" charset="0"/>
              </a:rPr>
              <a:t> = 1 / ((1-F) + F/S</a:t>
            </a:r>
            <a:r>
              <a:rPr lang="en-US" sz="2800" baseline="-25000" dirty="0">
                <a:latin typeface="Arial" panose="020B0604020202020204" pitchFamily="34" charset="0"/>
                <a:cs typeface="Arial" panose="020B0604020202020204" pitchFamily="34" charset="0"/>
              </a:rPr>
              <a:t>E</a:t>
            </a:r>
            <a:r>
              <a:rPr lang="en-US" sz="2800" dirty="0">
                <a:latin typeface="Arial" panose="020B0604020202020204" pitchFamily="34" charset="0"/>
                <a:cs typeface="Arial" panose="020B0604020202020204" pitchFamily="34" charset="0"/>
              </a:rPr>
              <a:t>)</a:t>
            </a:r>
          </a:p>
        </p:txBody>
      </p:sp>
      <p:sp>
        <p:nvSpPr>
          <p:cNvPr id="12" name="TextBox 14"/>
          <p:cNvSpPr txBox="1"/>
          <p:nvPr/>
        </p:nvSpPr>
        <p:spPr>
          <a:xfrm>
            <a:off x="533401" y="4724400"/>
            <a:ext cx="8028223" cy="461665"/>
          </a:xfrm>
          <a:prstGeom prst="rect">
            <a:avLst/>
          </a:prstGeom>
          <a:noFill/>
        </p:spPr>
        <p:txBody>
          <a:bodyPr wrap="none" rtlCol="0">
            <a:spAutoFit/>
          </a:bodyPr>
          <a:lstStyle/>
          <a:p>
            <a:r>
              <a:rPr lang="en-US" sz="2400" dirty="0">
                <a:latin typeface="Arial" panose="020B0604020202020204" pitchFamily="34" charset="0"/>
                <a:cs typeface="Arial" panose="020B0604020202020204" pitchFamily="34" charset="0"/>
              </a:rPr>
              <a:t>T</a:t>
            </a:r>
            <a:r>
              <a:rPr lang="en-US" sz="2400" baseline="-25000" dirty="0">
                <a:latin typeface="Arial" panose="020B0604020202020204" pitchFamily="34" charset="0"/>
                <a:cs typeface="Arial" panose="020B0604020202020204" pitchFamily="34" charset="0"/>
              </a:rPr>
              <a:t>O</a:t>
            </a:r>
            <a:r>
              <a:rPr lang="en-US" sz="2400" dirty="0">
                <a:latin typeface="Arial" panose="020B0604020202020204" pitchFamily="34" charset="0"/>
                <a:cs typeface="Arial" panose="020B0604020202020204" pitchFamily="34" charset="0"/>
              </a:rPr>
              <a:t> / T</a:t>
            </a:r>
            <a:r>
              <a:rPr lang="en-US" sz="2400" baseline="-25000" dirty="0">
                <a:latin typeface="Arial" panose="020B0604020202020204" pitchFamily="34" charset="0"/>
                <a:cs typeface="Arial" panose="020B0604020202020204" pitchFamily="34" charset="0"/>
              </a:rPr>
              <a:t>E</a:t>
            </a:r>
            <a:r>
              <a:rPr lang="en-US" sz="2400" dirty="0">
                <a:latin typeface="Arial" panose="020B0604020202020204" pitchFamily="34" charset="0"/>
                <a:cs typeface="Arial" panose="020B0604020202020204" pitchFamily="34" charset="0"/>
              </a:rPr>
              <a:t> = 1 / ((1-F) + F/S</a:t>
            </a:r>
            <a:r>
              <a:rPr lang="en-US" sz="2400" baseline="-25000" dirty="0">
                <a:latin typeface="Arial" panose="020B0604020202020204" pitchFamily="34" charset="0"/>
                <a:cs typeface="Arial" panose="020B0604020202020204" pitchFamily="34" charset="0"/>
              </a:rPr>
              <a:t>E</a:t>
            </a:r>
            <a:r>
              <a:rPr lang="en-US" sz="2400" dirty="0">
                <a:latin typeface="Arial" panose="020B0604020202020204" pitchFamily="34" charset="0"/>
                <a:cs typeface="Arial" panose="020B0604020202020204" pitchFamily="34" charset="0"/>
              </a:rPr>
              <a:t>) = 1/((1- 0.5)+0.5/2) = 1.33 &lt;&lt; 2</a:t>
            </a:r>
          </a:p>
        </p:txBody>
      </p:sp>
    </p:spTree>
    <p:extLst>
      <p:ext uri="{BB962C8B-B14F-4D97-AF65-F5344CB8AC3E}">
        <p14:creationId xmlns:p14="http://schemas.microsoft.com/office/powerpoint/2010/main" val="1699230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2"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76</a:t>
            </a:fld>
            <a:endParaRPr lang="en-US" altLang="en-US"/>
          </a:p>
        </p:txBody>
      </p:sp>
      <p:sp>
        <p:nvSpPr>
          <p:cNvPr id="45059" name="Text Box 2"/>
          <p:cNvSpPr txBox="1">
            <a:spLocks noChangeArrowheads="1"/>
          </p:cNvSpPr>
          <p:nvPr/>
        </p:nvSpPr>
        <p:spPr bwMode="auto">
          <a:xfrm>
            <a:off x="441324" y="396875"/>
            <a:ext cx="70389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Maximum “Achievable” Speed-Up</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 name="Content Placeholder 1"/>
          <p:cNvSpPr txBox="1">
            <a:spLocks/>
          </p:cNvSpPr>
          <p:nvPr/>
        </p:nvSpPr>
        <p:spPr>
          <a:xfrm>
            <a:off x="228600" y="2443437"/>
            <a:ext cx="8845996" cy="255899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543050" indent="-1543050">
              <a:buFont typeface="Arial" panose="020B0604020202020204" pitchFamily="34" charset="0"/>
              <a:buNone/>
            </a:pPr>
            <a:r>
              <a:rPr lang="en-US" sz="2400" b="1" u="sng" dirty="0">
                <a:latin typeface="Arial" panose="020B0604020202020204" pitchFamily="34" charset="0"/>
                <a:cs typeface="Arial" panose="020B0604020202020204" pitchFamily="34" charset="0"/>
              </a:rPr>
              <a:t>Question</a:t>
            </a:r>
            <a:r>
              <a:rPr lang="en-US" sz="2400" dirty="0">
                <a:latin typeface="Arial" panose="020B0604020202020204" pitchFamily="34" charset="0"/>
                <a:cs typeface="Arial" panose="020B0604020202020204" pitchFamily="34" charset="0"/>
              </a:rPr>
              <a:t>: 	What is a reasonable # of parallel processors to speed up an algorithm with </a:t>
            </a:r>
            <a:r>
              <a:rPr lang="en-US" sz="2400" i="1" dirty="0">
                <a:latin typeface="Arial" panose="020B0604020202020204" pitchFamily="34" charset="0"/>
                <a:cs typeface="Arial" panose="020B0604020202020204" pitchFamily="34" charset="0"/>
              </a:rPr>
              <a:t>F </a:t>
            </a:r>
            <a:r>
              <a:rPr lang="en-US" sz="2400" dirty="0">
                <a:latin typeface="Arial" panose="020B0604020202020204" pitchFamily="34" charset="0"/>
                <a:cs typeface="Arial" panose="020B0604020202020204" pitchFamily="34" charset="0"/>
              </a:rPr>
              <a:t>= 95%? (i.e. 19/20</a:t>
            </a:r>
            <a:r>
              <a:rPr lang="en-US" sz="2400" baseline="30000" dirty="0">
                <a:latin typeface="Arial" panose="020B0604020202020204" pitchFamily="34" charset="0"/>
                <a:cs typeface="Arial" panose="020B0604020202020204" pitchFamily="34" charset="0"/>
              </a:rPr>
              <a:t>th</a:t>
            </a:r>
            <a:r>
              <a:rPr lang="en-US" sz="2400" dirty="0">
                <a:latin typeface="Arial" panose="020B0604020202020204" pitchFamily="34" charset="0"/>
                <a:cs typeface="Arial" panose="020B0604020202020204" pitchFamily="34" charset="0"/>
              </a:rPr>
              <a:t> can be sped up)</a:t>
            </a:r>
          </a:p>
          <a:p>
            <a:pPr marL="346075" indent="-346075">
              <a:buFont typeface="Arial" panose="020B0604020202020204" pitchFamily="34" charset="0"/>
              <a:buNone/>
            </a:pPr>
            <a:r>
              <a:rPr lang="en-US" sz="2400" dirty="0">
                <a:latin typeface="Arial" panose="020B0604020202020204" pitchFamily="34" charset="0"/>
                <a:cs typeface="Arial" panose="020B0604020202020204" pitchFamily="34" charset="0"/>
              </a:rPr>
              <a:t>a) 	Maximum speedup:	</a:t>
            </a:r>
            <a:r>
              <a:rPr lang="en-US" sz="2400" dirty="0" err="1">
                <a:latin typeface="Arial" panose="020B0604020202020204" pitchFamily="34" charset="0"/>
                <a:cs typeface="Arial" panose="020B0604020202020204" pitchFamily="34" charset="0"/>
              </a:rPr>
              <a:t>S</a:t>
            </a:r>
            <a:r>
              <a:rPr lang="en-US" sz="2400" baseline="-25000" dirty="0" err="1">
                <a:latin typeface="Arial" panose="020B0604020202020204" pitchFamily="34" charset="0"/>
                <a:cs typeface="Arial" panose="020B0604020202020204" pitchFamily="34" charset="0"/>
              </a:rPr>
              <a:t>max</a:t>
            </a:r>
            <a:r>
              <a:rPr lang="en-US" sz="2400" dirty="0">
                <a:latin typeface="Arial" panose="020B0604020202020204" pitchFamily="34" charset="0"/>
                <a:cs typeface="Arial" panose="020B0604020202020204" pitchFamily="34" charset="0"/>
              </a:rPr>
              <a:t> = 1/(1-0.95) = 20</a:t>
            </a:r>
          </a:p>
          <a:p>
            <a:pPr marL="346075" indent="-346075">
              <a:buFont typeface="Arial" panose="020B0604020202020204" pitchFamily="34" charset="0"/>
              <a:buNone/>
            </a:pPr>
            <a:r>
              <a:rPr lang="en-US" sz="2400" dirty="0">
                <a:latin typeface="Arial" panose="020B0604020202020204" pitchFamily="34" charset="0"/>
                <a:cs typeface="Arial" panose="020B0604020202020204" pitchFamily="34" charset="0"/>
              </a:rPr>
              <a:t>					but needs S</a:t>
            </a:r>
            <a:r>
              <a:rPr lang="en-US" sz="2400" baseline="-25000" dirty="0">
                <a:latin typeface="Arial" panose="020B0604020202020204" pitchFamily="34" charset="0"/>
                <a:cs typeface="Arial" panose="020B0604020202020204" pitchFamily="34" charset="0"/>
              </a:rPr>
              <a:t>E</a:t>
            </a:r>
            <a:r>
              <a:rPr lang="en-US" sz="2400" dirty="0">
                <a:latin typeface="Arial" panose="020B0604020202020204" pitchFamily="34" charset="0"/>
                <a:cs typeface="Arial" panose="020B0604020202020204" pitchFamily="34" charset="0"/>
              </a:rPr>
              <a:t>=∞!</a:t>
            </a:r>
          </a:p>
          <a:p>
            <a:pPr marL="457200" indent="-457200">
              <a:buFont typeface="Arial" panose="020B0604020202020204" pitchFamily="34" charset="0"/>
              <a:buAutoNum type="alphaLcParenR" startAt="2"/>
            </a:pPr>
            <a:r>
              <a:rPr lang="en-US" sz="2400" dirty="0">
                <a:latin typeface="Arial" panose="020B0604020202020204" pitchFamily="34" charset="0"/>
                <a:cs typeface="Arial" panose="020B0604020202020204" pitchFamily="34" charset="0"/>
              </a:rPr>
              <a:t>Reasonable “engineering” compromise: </a:t>
            </a:r>
          </a:p>
        </p:txBody>
      </p:sp>
      <p:sp>
        <p:nvSpPr>
          <p:cNvPr id="7" name="Rectangle 4"/>
          <p:cNvSpPr/>
          <p:nvPr/>
        </p:nvSpPr>
        <p:spPr>
          <a:xfrm>
            <a:off x="941113" y="5149794"/>
            <a:ext cx="8202887" cy="1200329"/>
          </a:xfrm>
          <a:prstGeom prst="rect">
            <a:avLst/>
          </a:prstGeom>
        </p:spPr>
        <p:txBody>
          <a:bodyPr wrap="none">
            <a:spAutoFit/>
          </a:bodyPr>
          <a:lstStyle/>
          <a:p>
            <a:pPr marL="346075" indent="-346075"/>
            <a:r>
              <a:rPr lang="en-US" sz="2400" b="1" i="1" dirty="0">
                <a:latin typeface="Arial" panose="020B0604020202020204" pitchFamily="34" charset="0"/>
                <a:cs typeface="Arial" panose="020B0604020202020204" pitchFamily="34" charset="0"/>
              </a:rPr>
              <a:t>Equal time in sequential and parallel code: </a:t>
            </a:r>
            <a:r>
              <a:rPr lang="en-US" sz="2400" dirty="0">
                <a:latin typeface="Arial" panose="020B0604020202020204" pitchFamily="34" charset="0"/>
                <a:cs typeface="Arial" panose="020B0604020202020204" pitchFamily="34" charset="0"/>
              </a:rPr>
              <a:t>(1-F) = F/S</a:t>
            </a:r>
            <a:r>
              <a:rPr lang="en-US" sz="2400" baseline="-25000" dirty="0">
                <a:latin typeface="Arial" panose="020B0604020202020204" pitchFamily="34" charset="0"/>
                <a:cs typeface="Arial" panose="020B0604020202020204" pitchFamily="34" charset="0"/>
              </a:rPr>
              <a:t>E</a:t>
            </a:r>
            <a:r>
              <a:rPr lang="en-US" sz="2400" dirty="0">
                <a:latin typeface="Arial" panose="020B0604020202020204" pitchFamily="34" charset="0"/>
                <a:cs typeface="Arial" panose="020B0604020202020204" pitchFamily="34" charset="0"/>
              </a:rPr>
              <a:t> </a:t>
            </a:r>
            <a:endParaRPr lang="en-US" sz="2400" b="1" i="1" dirty="0">
              <a:latin typeface="Arial" panose="020B0604020202020204" pitchFamily="34" charset="0"/>
              <a:cs typeface="Arial" panose="020B0604020202020204" pitchFamily="34" charset="0"/>
            </a:endParaRPr>
          </a:p>
          <a:p>
            <a:pPr marL="346075" indent="-346075"/>
            <a:r>
              <a:rPr lang="en-US" sz="2400" dirty="0">
                <a:latin typeface="Arial" panose="020B0604020202020204" pitchFamily="34" charset="0"/>
                <a:cs typeface="Arial" panose="020B0604020202020204" pitchFamily="34" charset="0"/>
              </a:rPr>
              <a:t>		S</a:t>
            </a:r>
            <a:r>
              <a:rPr lang="en-US" sz="2400" baseline="-25000" dirty="0">
                <a:latin typeface="Arial" panose="020B0604020202020204" pitchFamily="34" charset="0"/>
                <a:cs typeface="Arial" panose="020B0604020202020204" pitchFamily="34" charset="0"/>
              </a:rPr>
              <a:t>E</a:t>
            </a:r>
            <a:r>
              <a:rPr lang="en-US" sz="2400" dirty="0">
                <a:latin typeface="Arial" panose="020B0604020202020204" pitchFamily="34" charset="0"/>
                <a:cs typeface="Arial" panose="020B0604020202020204" pitchFamily="34" charset="0"/>
              </a:rPr>
              <a:t> = F/(1-F) = 0.95/0.05 = 20</a:t>
            </a:r>
            <a:endParaRPr lang="en-US" sz="2400" baseline="-25000" dirty="0">
              <a:latin typeface="Arial" panose="020B0604020202020204" pitchFamily="34" charset="0"/>
              <a:cs typeface="Arial" panose="020B0604020202020204" pitchFamily="34" charset="0"/>
            </a:endParaRPr>
          </a:p>
          <a:p>
            <a:pPr marL="346075" indent="-346075"/>
            <a:r>
              <a:rPr lang="en-US" sz="2400" dirty="0">
                <a:latin typeface="Arial" panose="020B0604020202020204" pitchFamily="34" charset="0"/>
                <a:cs typeface="Arial" panose="020B0604020202020204" pitchFamily="34" charset="0"/>
              </a:rPr>
              <a:t>		S = 1/(0.05+0.05) = 10</a:t>
            </a:r>
          </a:p>
        </p:txBody>
      </p:sp>
      <p:sp>
        <p:nvSpPr>
          <p:cNvPr id="8" name="TextBox 12"/>
          <p:cNvSpPr txBox="1"/>
          <p:nvPr/>
        </p:nvSpPr>
        <p:spPr>
          <a:xfrm>
            <a:off x="1776860" y="1341967"/>
            <a:ext cx="4681090" cy="954107"/>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Speedup = 1 / ((1-F) + F/S</a:t>
            </a:r>
            <a:r>
              <a:rPr lang="en-US" sz="2800" baseline="-25000" dirty="0">
                <a:latin typeface="Arial" panose="020B0604020202020204" pitchFamily="34" charset="0"/>
                <a:cs typeface="Arial" panose="020B0604020202020204" pitchFamily="34" charset="0"/>
              </a:rPr>
              <a:t>E</a:t>
            </a:r>
            <a:r>
              <a:rPr lang="en-US" sz="2800" dirty="0">
                <a:latin typeface="Arial" panose="020B0604020202020204" pitchFamily="34" charset="0"/>
                <a:cs typeface="Arial" panose="020B0604020202020204" pitchFamily="34" charset="0"/>
              </a:rPr>
              <a:t>)</a:t>
            </a:r>
          </a:p>
          <a:p>
            <a:r>
              <a:rPr lang="en-US" sz="2800" dirty="0">
                <a:latin typeface="Arial" panose="020B0604020202020204" pitchFamily="34" charset="0"/>
                <a:cs typeface="Arial" panose="020B0604020202020204" pitchFamily="34" charset="0"/>
              </a:rPr>
              <a:t>(S</a:t>
            </a:r>
            <a:r>
              <a:rPr lang="en-US" sz="2800" baseline="-25000" dirty="0">
                <a:latin typeface="Arial" panose="020B0604020202020204" pitchFamily="34" charset="0"/>
                <a:cs typeface="Arial" panose="020B0604020202020204" pitchFamily="34" charset="0"/>
              </a:rPr>
              <a:t>E</a:t>
            </a:r>
            <a:r>
              <a:rPr lang="en-US" sz="2800" dirty="0">
                <a:latin typeface="Arial" panose="020B0604020202020204" pitchFamily="34" charset="0"/>
                <a:cs typeface="Arial" panose="020B0604020202020204" pitchFamily="34" charset="0"/>
              </a:rPr>
              <a:t>-&gt;</a:t>
            </a:r>
            <a:r>
              <a:rPr lang="en-US" sz="2800" dirty="0">
                <a:latin typeface="Arial" panose="020B0604020202020204" pitchFamily="34" charset="0"/>
                <a:ea typeface="Wingdings"/>
                <a:cs typeface="Arial" panose="020B0604020202020204" pitchFamily="34" charset="0"/>
                <a:sym typeface="Wingdings"/>
              </a:rPr>
              <a:t>∞</a:t>
            </a:r>
            <a:r>
              <a:rPr lang="en-US" sz="2800" dirty="0">
                <a:latin typeface="Arial" panose="020B0604020202020204" pitchFamily="34" charset="0"/>
                <a:cs typeface="Arial" panose="020B0604020202020204" pitchFamily="34" charset="0"/>
              </a:rPr>
              <a:t>)   = 1/(1-F)</a:t>
            </a:r>
          </a:p>
        </p:txBody>
      </p:sp>
    </p:spTree>
    <p:extLst>
      <p:ext uri="{BB962C8B-B14F-4D97-AF65-F5344CB8AC3E}">
        <p14:creationId xmlns:p14="http://schemas.microsoft.com/office/powerpoint/2010/main" val="353994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77</a:t>
            </a:fld>
            <a:endParaRPr lang="en-US" altLang="en-US"/>
          </a:p>
        </p:txBody>
      </p:sp>
      <p:sp>
        <p:nvSpPr>
          <p:cNvPr id="45059" name="Text Box 2"/>
          <p:cNvSpPr txBox="1">
            <a:spLocks noChangeArrowheads="1"/>
          </p:cNvSpPr>
          <p:nvPr/>
        </p:nvSpPr>
        <p:spPr bwMode="auto">
          <a:xfrm>
            <a:off x="441324" y="396875"/>
            <a:ext cx="70389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SIMD Data Types</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7" name="Content Placeholder 6"/>
          <p:cNvPicPr>
            <a:picLocks noChangeAspect="1"/>
          </p:cNvPicPr>
          <p:nvPr/>
        </p:nvPicPr>
        <p:blipFill>
          <a:blip r:embed="rId3"/>
          <a:stretch>
            <a:fillRect/>
          </a:stretch>
        </p:blipFill>
        <p:spPr>
          <a:xfrm>
            <a:off x="381001" y="1828800"/>
            <a:ext cx="8468573" cy="3020190"/>
          </a:xfrm>
          <a:prstGeom prst="rect">
            <a:avLst/>
          </a:prstGeom>
        </p:spPr>
      </p:pic>
      <p:sp>
        <p:nvSpPr>
          <p:cNvPr id="8" name="TextBox 2"/>
          <p:cNvSpPr txBox="1"/>
          <p:nvPr/>
        </p:nvSpPr>
        <p:spPr>
          <a:xfrm>
            <a:off x="533400" y="5105400"/>
            <a:ext cx="3219728"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(Now also AVX-512 available)</a:t>
            </a:r>
          </a:p>
        </p:txBody>
      </p:sp>
    </p:spTree>
    <p:extLst>
      <p:ext uri="{BB962C8B-B14F-4D97-AF65-F5344CB8AC3E}">
        <p14:creationId xmlns:p14="http://schemas.microsoft.com/office/powerpoint/2010/main" val="129342759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78</a:t>
            </a:fld>
            <a:endParaRPr lang="en-US" altLang="en-US"/>
          </a:p>
        </p:txBody>
      </p:sp>
      <p:sp>
        <p:nvSpPr>
          <p:cNvPr id="45059" name="Text Box 2"/>
          <p:cNvSpPr txBox="1">
            <a:spLocks noChangeArrowheads="1"/>
          </p:cNvSpPr>
          <p:nvPr/>
        </p:nvSpPr>
        <p:spPr bwMode="auto">
          <a:xfrm>
            <a:off x="441324" y="396875"/>
            <a:ext cx="70389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SIMD Vector Mode</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7" name="Content Placeholder 6"/>
          <p:cNvPicPr>
            <a:picLocks noChangeAspect="1"/>
          </p:cNvPicPr>
          <p:nvPr/>
        </p:nvPicPr>
        <p:blipFill>
          <a:blip r:embed="rId3"/>
          <a:stretch>
            <a:fillRect/>
          </a:stretch>
        </p:blipFill>
        <p:spPr>
          <a:xfrm>
            <a:off x="603250" y="2216725"/>
            <a:ext cx="7912100" cy="2743200"/>
          </a:xfrm>
          <a:prstGeom prst="rect">
            <a:avLst/>
          </a:prstGeom>
        </p:spPr>
      </p:pic>
    </p:spTree>
    <p:extLst>
      <p:ext uri="{BB962C8B-B14F-4D97-AF65-F5344CB8AC3E}">
        <p14:creationId xmlns:p14="http://schemas.microsoft.com/office/powerpoint/2010/main" val="320463163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79</a:t>
            </a:fld>
            <a:endParaRPr lang="en-US" altLang="en-US"/>
          </a:p>
        </p:txBody>
      </p:sp>
      <p:sp>
        <p:nvSpPr>
          <p:cNvPr id="45059" name="Text Box 2"/>
          <p:cNvSpPr txBox="1">
            <a:spLocks noChangeArrowheads="1"/>
          </p:cNvSpPr>
          <p:nvPr/>
        </p:nvSpPr>
        <p:spPr bwMode="auto">
          <a:xfrm>
            <a:off x="441324" y="396875"/>
            <a:ext cx="70389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err="1">
                <a:solidFill>
                  <a:srgbClr val="CC0000"/>
                </a:solidFill>
                <a:latin typeface="Arial" panose="020B0604020202020204" pitchFamily="34" charset="0"/>
              </a:rPr>
              <a:t>Vectorized</a:t>
            </a:r>
            <a:r>
              <a:rPr lang="en-US" altLang="en-US" dirty="0">
                <a:solidFill>
                  <a:srgbClr val="CC0000"/>
                </a:solidFill>
                <a:latin typeface="Arial" panose="020B0604020202020204" pitchFamily="34" charset="0"/>
              </a:rPr>
              <a:t> Matrix Multiplication</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9" name="Picture 40"/>
          <p:cNvPicPr>
            <a:picLocks noChangeAspect="1"/>
          </p:cNvPicPr>
          <p:nvPr/>
        </p:nvPicPr>
        <p:blipFill rotWithShape="1">
          <a:blip r:embed="rId3"/>
          <a:srcRect t="1478"/>
          <a:stretch/>
        </p:blipFill>
        <p:spPr>
          <a:xfrm>
            <a:off x="325968" y="2356183"/>
            <a:ext cx="5084789" cy="1542909"/>
          </a:xfrm>
          <a:prstGeom prst="rect">
            <a:avLst/>
          </a:prstGeom>
        </p:spPr>
      </p:pic>
      <p:graphicFrame>
        <p:nvGraphicFramePr>
          <p:cNvPr id="10" name="Content Placeholder 6"/>
          <p:cNvGraphicFramePr>
            <a:graphicFrameLocks/>
          </p:cNvGraphicFramePr>
          <p:nvPr>
            <p:extLst/>
          </p:nvPr>
        </p:nvGraphicFramePr>
        <p:xfrm>
          <a:off x="2981296" y="4081775"/>
          <a:ext cx="2450616" cy="1889760"/>
        </p:xfrm>
        <a:graphic>
          <a:graphicData uri="http://schemas.openxmlformats.org/drawingml/2006/table">
            <a:tbl>
              <a:tblPr firstRow="1" bandRow="1">
                <a:tableStyleId>{5940675A-B579-460E-94D1-54222C63F5DA}</a:tableStyleId>
              </a:tblPr>
              <a:tblGrid>
                <a:gridCol w="306327">
                  <a:extLst>
                    <a:ext uri="{9D8B030D-6E8A-4147-A177-3AD203B41FA5}">
                      <a16:colId xmlns:a16="http://schemas.microsoft.com/office/drawing/2014/main" val="20000"/>
                    </a:ext>
                  </a:extLst>
                </a:gridCol>
                <a:gridCol w="306327">
                  <a:extLst>
                    <a:ext uri="{9D8B030D-6E8A-4147-A177-3AD203B41FA5}">
                      <a16:colId xmlns:a16="http://schemas.microsoft.com/office/drawing/2014/main" val="20001"/>
                    </a:ext>
                  </a:extLst>
                </a:gridCol>
                <a:gridCol w="306327">
                  <a:extLst>
                    <a:ext uri="{9D8B030D-6E8A-4147-A177-3AD203B41FA5}">
                      <a16:colId xmlns:a16="http://schemas.microsoft.com/office/drawing/2014/main" val="20002"/>
                    </a:ext>
                  </a:extLst>
                </a:gridCol>
                <a:gridCol w="306327">
                  <a:extLst>
                    <a:ext uri="{9D8B030D-6E8A-4147-A177-3AD203B41FA5}">
                      <a16:colId xmlns:a16="http://schemas.microsoft.com/office/drawing/2014/main" val="20003"/>
                    </a:ext>
                  </a:extLst>
                </a:gridCol>
                <a:gridCol w="306327">
                  <a:extLst>
                    <a:ext uri="{9D8B030D-6E8A-4147-A177-3AD203B41FA5}">
                      <a16:colId xmlns:a16="http://schemas.microsoft.com/office/drawing/2014/main" val="20004"/>
                    </a:ext>
                  </a:extLst>
                </a:gridCol>
                <a:gridCol w="306327">
                  <a:extLst>
                    <a:ext uri="{9D8B030D-6E8A-4147-A177-3AD203B41FA5}">
                      <a16:colId xmlns:a16="http://schemas.microsoft.com/office/drawing/2014/main" val="20005"/>
                    </a:ext>
                  </a:extLst>
                </a:gridCol>
                <a:gridCol w="306327">
                  <a:extLst>
                    <a:ext uri="{9D8B030D-6E8A-4147-A177-3AD203B41FA5}">
                      <a16:colId xmlns:a16="http://schemas.microsoft.com/office/drawing/2014/main" val="20006"/>
                    </a:ext>
                  </a:extLst>
                </a:gridCol>
                <a:gridCol w="306327">
                  <a:extLst>
                    <a:ext uri="{9D8B030D-6E8A-4147-A177-3AD203B41FA5}">
                      <a16:colId xmlns:a16="http://schemas.microsoft.com/office/drawing/2014/main" val="20007"/>
                    </a:ext>
                  </a:extLst>
                </a:gridCol>
              </a:tblGrid>
              <a:tr h="228600">
                <a:tc>
                  <a:txBody>
                    <a:bodyPr/>
                    <a:lstStyle/>
                    <a:p>
                      <a:endParaRPr lang="en-US" sz="1100" dirty="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extLst>
                  <a:ext uri="{0D108BD9-81ED-4DB2-BD59-A6C34878D82A}">
                    <a16:rowId xmlns:a16="http://schemas.microsoft.com/office/drawing/2014/main" val="10000"/>
                  </a:ext>
                </a:extLst>
              </a:tr>
              <a:tr h="228600">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dirty="0"/>
                    </a:p>
                  </a:txBody>
                  <a:tcPr marT="34290" marB="34290"/>
                </a:tc>
                <a:tc>
                  <a:txBody>
                    <a:bodyPr/>
                    <a:lstStyle/>
                    <a:p>
                      <a:endParaRPr lang="en-US" sz="1100" dirty="0"/>
                    </a:p>
                  </a:txBody>
                  <a:tcPr marT="34290" marB="34290"/>
                </a:tc>
                <a:tc>
                  <a:txBody>
                    <a:bodyPr/>
                    <a:lstStyle/>
                    <a:p>
                      <a:endParaRPr lang="en-US" sz="1100" dirty="0"/>
                    </a:p>
                  </a:txBody>
                  <a:tcPr marT="34290" marB="34290"/>
                </a:tc>
                <a:extLst>
                  <a:ext uri="{0D108BD9-81ED-4DB2-BD59-A6C34878D82A}">
                    <a16:rowId xmlns:a16="http://schemas.microsoft.com/office/drawing/2014/main" val="10001"/>
                  </a:ext>
                </a:extLst>
              </a:tr>
              <a:tr h="228600">
                <a:tc>
                  <a:txBody>
                    <a:bodyPr/>
                    <a:lstStyle/>
                    <a:p>
                      <a:endParaRPr lang="en-US" sz="1100" dirty="0"/>
                    </a:p>
                  </a:txBody>
                  <a:tcPr marT="34290" marB="34290"/>
                </a:tc>
                <a:tc>
                  <a:txBody>
                    <a:bodyPr/>
                    <a:lstStyle/>
                    <a:p>
                      <a:endParaRPr lang="en-US" sz="1100" dirty="0"/>
                    </a:p>
                  </a:txBody>
                  <a:tcPr marT="34290" marB="34290"/>
                </a:tc>
                <a:tc>
                  <a:txBody>
                    <a:bodyPr/>
                    <a:lstStyle/>
                    <a:p>
                      <a:endParaRPr lang="en-US" sz="1100" dirty="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extLst>
                  <a:ext uri="{0D108BD9-81ED-4DB2-BD59-A6C34878D82A}">
                    <a16:rowId xmlns:a16="http://schemas.microsoft.com/office/drawing/2014/main" val="10002"/>
                  </a:ext>
                </a:extLst>
              </a:tr>
              <a:tr h="228600">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extLst>
                  <a:ext uri="{0D108BD9-81ED-4DB2-BD59-A6C34878D82A}">
                    <a16:rowId xmlns:a16="http://schemas.microsoft.com/office/drawing/2014/main" val="10003"/>
                  </a:ext>
                </a:extLst>
              </a:tr>
              <a:tr h="228600">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extLst>
                  <a:ext uri="{0D108BD9-81ED-4DB2-BD59-A6C34878D82A}">
                    <a16:rowId xmlns:a16="http://schemas.microsoft.com/office/drawing/2014/main" val="10004"/>
                  </a:ext>
                </a:extLst>
              </a:tr>
              <a:tr h="228600">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extLst>
                  <a:ext uri="{0D108BD9-81ED-4DB2-BD59-A6C34878D82A}">
                    <a16:rowId xmlns:a16="http://schemas.microsoft.com/office/drawing/2014/main" val="10005"/>
                  </a:ext>
                </a:extLst>
              </a:tr>
              <a:tr h="228600">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extLst>
                  <a:ext uri="{0D108BD9-81ED-4DB2-BD59-A6C34878D82A}">
                    <a16:rowId xmlns:a16="http://schemas.microsoft.com/office/drawing/2014/main" val="10006"/>
                  </a:ext>
                </a:extLst>
              </a:tr>
              <a:tr h="228600">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dirty="0"/>
                    </a:p>
                  </a:txBody>
                  <a:tcPr marT="34290" marB="34290"/>
                </a:tc>
                <a:extLst>
                  <a:ext uri="{0D108BD9-81ED-4DB2-BD59-A6C34878D82A}">
                    <a16:rowId xmlns:a16="http://schemas.microsoft.com/office/drawing/2014/main" val="10007"/>
                  </a:ext>
                </a:extLst>
              </a:tr>
            </a:tbl>
          </a:graphicData>
        </a:graphic>
      </p:graphicFrame>
      <p:graphicFrame>
        <p:nvGraphicFramePr>
          <p:cNvPr id="11" name="Content Placeholder 6"/>
          <p:cNvGraphicFramePr>
            <a:graphicFrameLocks/>
          </p:cNvGraphicFramePr>
          <p:nvPr>
            <p:extLst/>
          </p:nvPr>
        </p:nvGraphicFramePr>
        <p:xfrm>
          <a:off x="5948529" y="4081775"/>
          <a:ext cx="2450616" cy="1889760"/>
        </p:xfrm>
        <a:graphic>
          <a:graphicData uri="http://schemas.openxmlformats.org/drawingml/2006/table">
            <a:tbl>
              <a:tblPr firstRow="1" bandRow="1">
                <a:tableStyleId>{5940675A-B579-460E-94D1-54222C63F5DA}</a:tableStyleId>
              </a:tblPr>
              <a:tblGrid>
                <a:gridCol w="306327">
                  <a:extLst>
                    <a:ext uri="{9D8B030D-6E8A-4147-A177-3AD203B41FA5}">
                      <a16:colId xmlns:a16="http://schemas.microsoft.com/office/drawing/2014/main" val="20000"/>
                    </a:ext>
                  </a:extLst>
                </a:gridCol>
                <a:gridCol w="306327">
                  <a:extLst>
                    <a:ext uri="{9D8B030D-6E8A-4147-A177-3AD203B41FA5}">
                      <a16:colId xmlns:a16="http://schemas.microsoft.com/office/drawing/2014/main" val="20001"/>
                    </a:ext>
                  </a:extLst>
                </a:gridCol>
                <a:gridCol w="306327">
                  <a:extLst>
                    <a:ext uri="{9D8B030D-6E8A-4147-A177-3AD203B41FA5}">
                      <a16:colId xmlns:a16="http://schemas.microsoft.com/office/drawing/2014/main" val="20002"/>
                    </a:ext>
                  </a:extLst>
                </a:gridCol>
                <a:gridCol w="306327">
                  <a:extLst>
                    <a:ext uri="{9D8B030D-6E8A-4147-A177-3AD203B41FA5}">
                      <a16:colId xmlns:a16="http://schemas.microsoft.com/office/drawing/2014/main" val="20003"/>
                    </a:ext>
                  </a:extLst>
                </a:gridCol>
                <a:gridCol w="306327">
                  <a:extLst>
                    <a:ext uri="{9D8B030D-6E8A-4147-A177-3AD203B41FA5}">
                      <a16:colId xmlns:a16="http://schemas.microsoft.com/office/drawing/2014/main" val="20004"/>
                    </a:ext>
                  </a:extLst>
                </a:gridCol>
                <a:gridCol w="306327">
                  <a:extLst>
                    <a:ext uri="{9D8B030D-6E8A-4147-A177-3AD203B41FA5}">
                      <a16:colId xmlns:a16="http://schemas.microsoft.com/office/drawing/2014/main" val="20005"/>
                    </a:ext>
                  </a:extLst>
                </a:gridCol>
                <a:gridCol w="306327">
                  <a:extLst>
                    <a:ext uri="{9D8B030D-6E8A-4147-A177-3AD203B41FA5}">
                      <a16:colId xmlns:a16="http://schemas.microsoft.com/office/drawing/2014/main" val="20006"/>
                    </a:ext>
                  </a:extLst>
                </a:gridCol>
                <a:gridCol w="306327">
                  <a:extLst>
                    <a:ext uri="{9D8B030D-6E8A-4147-A177-3AD203B41FA5}">
                      <a16:colId xmlns:a16="http://schemas.microsoft.com/office/drawing/2014/main" val="20007"/>
                    </a:ext>
                  </a:extLst>
                </a:gridCol>
              </a:tblGrid>
              <a:tr h="228600">
                <a:tc>
                  <a:txBody>
                    <a:bodyPr/>
                    <a:lstStyle/>
                    <a:p>
                      <a:endParaRPr lang="en-US" sz="1100" dirty="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extLst>
                  <a:ext uri="{0D108BD9-81ED-4DB2-BD59-A6C34878D82A}">
                    <a16:rowId xmlns:a16="http://schemas.microsoft.com/office/drawing/2014/main" val="10000"/>
                  </a:ext>
                </a:extLst>
              </a:tr>
              <a:tr h="228600">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extLst>
                  <a:ext uri="{0D108BD9-81ED-4DB2-BD59-A6C34878D82A}">
                    <a16:rowId xmlns:a16="http://schemas.microsoft.com/office/drawing/2014/main" val="10001"/>
                  </a:ext>
                </a:extLst>
              </a:tr>
              <a:tr h="228600">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dirty="0"/>
                    </a:p>
                  </a:txBody>
                  <a:tcPr marT="34290" marB="34290"/>
                </a:tc>
                <a:extLst>
                  <a:ext uri="{0D108BD9-81ED-4DB2-BD59-A6C34878D82A}">
                    <a16:rowId xmlns:a16="http://schemas.microsoft.com/office/drawing/2014/main" val="10002"/>
                  </a:ext>
                </a:extLst>
              </a:tr>
              <a:tr h="228600">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extLst>
                  <a:ext uri="{0D108BD9-81ED-4DB2-BD59-A6C34878D82A}">
                    <a16:rowId xmlns:a16="http://schemas.microsoft.com/office/drawing/2014/main" val="10003"/>
                  </a:ext>
                </a:extLst>
              </a:tr>
              <a:tr h="228600">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extLst>
                  <a:ext uri="{0D108BD9-81ED-4DB2-BD59-A6C34878D82A}">
                    <a16:rowId xmlns:a16="http://schemas.microsoft.com/office/drawing/2014/main" val="10004"/>
                  </a:ext>
                </a:extLst>
              </a:tr>
              <a:tr h="228600">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extLst>
                  <a:ext uri="{0D108BD9-81ED-4DB2-BD59-A6C34878D82A}">
                    <a16:rowId xmlns:a16="http://schemas.microsoft.com/office/drawing/2014/main" val="10005"/>
                  </a:ext>
                </a:extLst>
              </a:tr>
              <a:tr h="228600">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extLst>
                  <a:ext uri="{0D108BD9-81ED-4DB2-BD59-A6C34878D82A}">
                    <a16:rowId xmlns:a16="http://schemas.microsoft.com/office/drawing/2014/main" val="10006"/>
                  </a:ext>
                </a:extLst>
              </a:tr>
              <a:tr h="228600">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dirty="0"/>
                    </a:p>
                  </a:txBody>
                  <a:tcPr marT="34290" marB="34290"/>
                </a:tc>
                <a:extLst>
                  <a:ext uri="{0D108BD9-81ED-4DB2-BD59-A6C34878D82A}">
                    <a16:rowId xmlns:a16="http://schemas.microsoft.com/office/drawing/2014/main" val="10007"/>
                  </a:ext>
                </a:extLst>
              </a:tr>
            </a:tbl>
          </a:graphicData>
        </a:graphic>
      </p:graphicFrame>
      <p:graphicFrame>
        <p:nvGraphicFramePr>
          <p:cNvPr id="12" name="Content Placeholder 6"/>
          <p:cNvGraphicFramePr>
            <a:graphicFrameLocks/>
          </p:cNvGraphicFramePr>
          <p:nvPr>
            <p:extLst/>
          </p:nvPr>
        </p:nvGraphicFramePr>
        <p:xfrm>
          <a:off x="5948529" y="1985164"/>
          <a:ext cx="2450616" cy="1889760"/>
        </p:xfrm>
        <a:graphic>
          <a:graphicData uri="http://schemas.openxmlformats.org/drawingml/2006/table">
            <a:tbl>
              <a:tblPr firstRow="1" bandRow="1">
                <a:tableStyleId>{5940675A-B579-460E-94D1-54222C63F5DA}</a:tableStyleId>
              </a:tblPr>
              <a:tblGrid>
                <a:gridCol w="306327">
                  <a:extLst>
                    <a:ext uri="{9D8B030D-6E8A-4147-A177-3AD203B41FA5}">
                      <a16:colId xmlns:a16="http://schemas.microsoft.com/office/drawing/2014/main" val="20000"/>
                    </a:ext>
                  </a:extLst>
                </a:gridCol>
                <a:gridCol w="306327">
                  <a:extLst>
                    <a:ext uri="{9D8B030D-6E8A-4147-A177-3AD203B41FA5}">
                      <a16:colId xmlns:a16="http://schemas.microsoft.com/office/drawing/2014/main" val="20001"/>
                    </a:ext>
                  </a:extLst>
                </a:gridCol>
                <a:gridCol w="306327">
                  <a:extLst>
                    <a:ext uri="{9D8B030D-6E8A-4147-A177-3AD203B41FA5}">
                      <a16:colId xmlns:a16="http://schemas.microsoft.com/office/drawing/2014/main" val="20002"/>
                    </a:ext>
                  </a:extLst>
                </a:gridCol>
                <a:gridCol w="306327">
                  <a:extLst>
                    <a:ext uri="{9D8B030D-6E8A-4147-A177-3AD203B41FA5}">
                      <a16:colId xmlns:a16="http://schemas.microsoft.com/office/drawing/2014/main" val="20003"/>
                    </a:ext>
                  </a:extLst>
                </a:gridCol>
                <a:gridCol w="306327">
                  <a:extLst>
                    <a:ext uri="{9D8B030D-6E8A-4147-A177-3AD203B41FA5}">
                      <a16:colId xmlns:a16="http://schemas.microsoft.com/office/drawing/2014/main" val="20004"/>
                    </a:ext>
                  </a:extLst>
                </a:gridCol>
                <a:gridCol w="306327">
                  <a:extLst>
                    <a:ext uri="{9D8B030D-6E8A-4147-A177-3AD203B41FA5}">
                      <a16:colId xmlns:a16="http://schemas.microsoft.com/office/drawing/2014/main" val="20005"/>
                    </a:ext>
                  </a:extLst>
                </a:gridCol>
                <a:gridCol w="306327">
                  <a:extLst>
                    <a:ext uri="{9D8B030D-6E8A-4147-A177-3AD203B41FA5}">
                      <a16:colId xmlns:a16="http://schemas.microsoft.com/office/drawing/2014/main" val="20006"/>
                    </a:ext>
                  </a:extLst>
                </a:gridCol>
                <a:gridCol w="306327">
                  <a:extLst>
                    <a:ext uri="{9D8B030D-6E8A-4147-A177-3AD203B41FA5}">
                      <a16:colId xmlns:a16="http://schemas.microsoft.com/office/drawing/2014/main" val="20007"/>
                    </a:ext>
                  </a:extLst>
                </a:gridCol>
              </a:tblGrid>
              <a:tr h="228600">
                <a:tc>
                  <a:txBody>
                    <a:bodyPr/>
                    <a:lstStyle/>
                    <a:p>
                      <a:endParaRPr lang="en-US" sz="1100" dirty="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extLst>
                  <a:ext uri="{0D108BD9-81ED-4DB2-BD59-A6C34878D82A}">
                    <a16:rowId xmlns:a16="http://schemas.microsoft.com/office/drawing/2014/main" val="10000"/>
                  </a:ext>
                </a:extLst>
              </a:tr>
              <a:tr h="228600">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dirty="0"/>
                    </a:p>
                  </a:txBody>
                  <a:tcPr marT="34290" marB="34290"/>
                </a:tc>
                <a:tc>
                  <a:txBody>
                    <a:bodyPr/>
                    <a:lstStyle/>
                    <a:p>
                      <a:endParaRPr lang="en-US" sz="1100"/>
                    </a:p>
                  </a:txBody>
                  <a:tcPr marT="34290" marB="34290"/>
                </a:tc>
                <a:extLst>
                  <a:ext uri="{0D108BD9-81ED-4DB2-BD59-A6C34878D82A}">
                    <a16:rowId xmlns:a16="http://schemas.microsoft.com/office/drawing/2014/main" val="10001"/>
                  </a:ext>
                </a:extLst>
              </a:tr>
              <a:tr h="228600">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extLst>
                  <a:ext uri="{0D108BD9-81ED-4DB2-BD59-A6C34878D82A}">
                    <a16:rowId xmlns:a16="http://schemas.microsoft.com/office/drawing/2014/main" val="10002"/>
                  </a:ext>
                </a:extLst>
              </a:tr>
              <a:tr h="228600">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extLst>
                  <a:ext uri="{0D108BD9-81ED-4DB2-BD59-A6C34878D82A}">
                    <a16:rowId xmlns:a16="http://schemas.microsoft.com/office/drawing/2014/main" val="10003"/>
                  </a:ext>
                </a:extLst>
              </a:tr>
              <a:tr h="228600">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extLst>
                  <a:ext uri="{0D108BD9-81ED-4DB2-BD59-A6C34878D82A}">
                    <a16:rowId xmlns:a16="http://schemas.microsoft.com/office/drawing/2014/main" val="10004"/>
                  </a:ext>
                </a:extLst>
              </a:tr>
              <a:tr h="228600">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extLst>
                  <a:ext uri="{0D108BD9-81ED-4DB2-BD59-A6C34878D82A}">
                    <a16:rowId xmlns:a16="http://schemas.microsoft.com/office/drawing/2014/main" val="10005"/>
                  </a:ext>
                </a:extLst>
              </a:tr>
              <a:tr h="228600">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extLst>
                  <a:ext uri="{0D108BD9-81ED-4DB2-BD59-A6C34878D82A}">
                    <a16:rowId xmlns:a16="http://schemas.microsoft.com/office/drawing/2014/main" val="10006"/>
                  </a:ext>
                </a:extLst>
              </a:tr>
              <a:tr h="228600">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a:p>
                  </a:txBody>
                  <a:tcPr marT="34290" marB="34290"/>
                </a:tc>
                <a:tc>
                  <a:txBody>
                    <a:bodyPr/>
                    <a:lstStyle/>
                    <a:p>
                      <a:endParaRPr lang="en-US" sz="1100" dirty="0"/>
                    </a:p>
                  </a:txBody>
                  <a:tcPr marT="34290" marB="34290"/>
                </a:tc>
                <a:extLst>
                  <a:ext uri="{0D108BD9-81ED-4DB2-BD59-A6C34878D82A}">
                    <a16:rowId xmlns:a16="http://schemas.microsoft.com/office/drawing/2014/main" val="10007"/>
                  </a:ext>
                </a:extLst>
              </a:tr>
            </a:tbl>
          </a:graphicData>
        </a:graphic>
      </p:graphicFrame>
      <p:grpSp>
        <p:nvGrpSpPr>
          <p:cNvPr id="13" name="Group 24"/>
          <p:cNvGrpSpPr/>
          <p:nvPr/>
        </p:nvGrpSpPr>
        <p:grpSpPr>
          <a:xfrm>
            <a:off x="2465010" y="4283240"/>
            <a:ext cx="257979" cy="1425870"/>
            <a:chOff x="2215241" y="4576010"/>
            <a:chExt cx="257979" cy="1901160"/>
          </a:xfrm>
        </p:grpSpPr>
        <mc:AlternateContent xmlns:mc="http://schemas.openxmlformats.org/markup-compatibility/2006" xmlns:a14="http://schemas.microsoft.com/office/drawing/2010/main">
          <mc:Choice Requires="a14">
            <p:sp>
              <p:nvSpPr>
                <p:cNvPr id="14" name="TextBox 10"/>
                <p:cNvSpPr txBox="1"/>
                <p:nvPr/>
              </p:nvSpPr>
              <p:spPr>
                <a:xfrm>
                  <a:off x="2215241" y="5386357"/>
                  <a:ext cx="160429" cy="4103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a:solidFill>
                              <a:srgbClr val="3064C0"/>
                            </a:solidFill>
                            <a:latin typeface="Cambria Math" charset="0"/>
                          </a:rPr>
                          <m:t>𝑖</m:t>
                        </m:r>
                      </m:oMath>
                    </m:oMathPara>
                  </a14:m>
                  <a:endParaRPr lang="en-US" sz="2000" dirty="0">
                    <a:solidFill>
                      <a:srgbClr val="3064C0"/>
                    </a:solidFill>
                    <a:latin typeface="Arial" panose="020B0604020202020204" pitchFamily="34" charset="0"/>
                    <a:cs typeface="Arial" panose="020B0604020202020204" pitchFamily="34" charset="0"/>
                  </a:endParaRPr>
                </a:p>
              </p:txBody>
            </p:sp>
          </mc:Choice>
          <mc:Fallback xmlns="">
            <p:sp>
              <p:nvSpPr>
                <p:cNvPr id="14" name="TextBox 10"/>
                <p:cNvSpPr txBox="1">
                  <a:spLocks noRot="1" noChangeAspect="1" noMove="1" noResize="1" noEditPoints="1" noAdjustHandles="1" noChangeArrowheads="1" noChangeShapeType="1" noTextEdit="1"/>
                </p:cNvSpPr>
                <p:nvPr/>
              </p:nvSpPr>
              <p:spPr>
                <a:xfrm>
                  <a:off x="2215241" y="5386357"/>
                  <a:ext cx="160429" cy="410369"/>
                </a:xfrm>
                <a:prstGeom prst="rect">
                  <a:avLst/>
                </a:prstGeom>
                <a:blipFill>
                  <a:blip r:embed="rId4"/>
                  <a:stretch>
                    <a:fillRect l="-29630" r="-25926" b="-9804"/>
                  </a:stretch>
                </a:blipFill>
              </p:spPr>
              <p:txBody>
                <a:bodyPr/>
                <a:lstStyle/>
                <a:p>
                  <a:r>
                    <a:rPr lang="en-US">
                      <a:noFill/>
                    </a:rPr>
                    <a:t> </a:t>
                  </a:r>
                </a:p>
              </p:txBody>
            </p:sp>
          </mc:Fallback>
        </mc:AlternateContent>
        <p:cxnSp>
          <p:nvCxnSpPr>
            <p:cNvPr id="15" name="Straight Arrow Connector 11"/>
            <p:cNvCxnSpPr/>
            <p:nvPr/>
          </p:nvCxnSpPr>
          <p:spPr>
            <a:xfrm>
              <a:off x="2473220" y="4576010"/>
              <a:ext cx="0" cy="190116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grpSp>
        <p:nvGrpSpPr>
          <p:cNvPr id="16" name="Group 23"/>
          <p:cNvGrpSpPr/>
          <p:nvPr/>
        </p:nvGrpSpPr>
        <p:grpSpPr>
          <a:xfrm>
            <a:off x="6385080" y="1594182"/>
            <a:ext cx="1686910" cy="287771"/>
            <a:chOff x="6135313" y="990600"/>
            <a:chExt cx="1686910" cy="383695"/>
          </a:xfrm>
        </p:grpSpPr>
        <p:cxnSp>
          <p:nvCxnSpPr>
            <p:cNvPr id="21" name="Straight Arrow Connector 13"/>
            <p:cNvCxnSpPr/>
            <p:nvPr/>
          </p:nvCxnSpPr>
          <p:spPr>
            <a:xfrm>
              <a:off x="6135313" y="1374295"/>
              <a:ext cx="168691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14"/>
                <p:cNvSpPr txBox="1"/>
                <p:nvPr/>
              </p:nvSpPr>
              <p:spPr>
                <a:xfrm flipH="1">
                  <a:off x="6934200" y="990600"/>
                  <a:ext cx="198710" cy="369332"/>
                </a:xfrm>
                <a:prstGeom prst="rect">
                  <a:avLst/>
                </a:prstGeom>
                <a:noFill/>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r>
                          <a:rPr lang="en-US" i="1">
                            <a:solidFill>
                              <a:srgbClr val="3064C0"/>
                            </a:solidFill>
                            <a:latin typeface="Cambria Math" charset="0"/>
                          </a:rPr>
                          <m:t>𝑗</m:t>
                        </m:r>
                      </m:oMath>
                    </m:oMathPara>
                  </a14:m>
                  <a:endParaRPr lang="en-US" i="1" dirty="0">
                    <a:solidFill>
                      <a:srgbClr val="3064C0"/>
                    </a:solidFill>
                    <a:latin typeface="Arial" panose="020B0604020202020204" pitchFamily="34" charset="0"/>
                    <a:cs typeface="Arial" panose="020B0604020202020204" pitchFamily="34"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flipH="1">
                  <a:off x="6934200" y="990600"/>
                  <a:ext cx="198710" cy="369332"/>
                </a:xfrm>
                <a:prstGeom prst="rect">
                  <a:avLst/>
                </a:prstGeom>
                <a:blipFill rotWithShape="1">
                  <a:blip r:embed="rId5"/>
                  <a:stretch>
                    <a:fillRect l="-29412" t="-8511" b="-8511"/>
                  </a:stretch>
                </a:blipFill>
              </p:spPr>
              <p:txBody>
                <a:bodyPr/>
                <a:lstStyle/>
                <a:p>
                  <a:r>
                    <a:rPr lang="en-US">
                      <a:noFill/>
                    </a:rPr>
                    <a:t> </a:t>
                  </a:r>
                </a:p>
              </p:txBody>
            </p:sp>
          </mc:Fallback>
        </mc:AlternateContent>
      </p:grpSp>
      <p:grpSp>
        <p:nvGrpSpPr>
          <p:cNvPr id="23" name="Group 22"/>
          <p:cNvGrpSpPr/>
          <p:nvPr/>
        </p:nvGrpSpPr>
        <p:grpSpPr>
          <a:xfrm>
            <a:off x="3363149" y="3651580"/>
            <a:ext cx="1686910" cy="309923"/>
            <a:chOff x="3113382" y="3733799"/>
            <a:chExt cx="1686910" cy="413231"/>
          </a:xfrm>
        </p:grpSpPr>
        <p:cxnSp>
          <p:nvCxnSpPr>
            <p:cNvPr id="24" name="Straight Arrow Connector 16"/>
            <p:cNvCxnSpPr/>
            <p:nvPr/>
          </p:nvCxnSpPr>
          <p:spPr>
            <a:xfrm>
              <a:off x="3113382" y="4147030"/>
              <a:ext cx="168691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17"/>
                <p:cNvSpPr txBox="1"/>
                <p:nvPr/>
              </p:nvSpPr>
              <p:spPr>
                <a:xfrm flipH="1">
                  <a:off x="4267200" y="3733799"/>
                  <a:ext cx="198710" cy="410370"/>
                </a:xfrm>
                <a:prstGeom prst="rect">
                  <a:avLst/>
                </a:prstGeom>
                <a:noFill/>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r>
                          <a:rPr lang="en-US" sz="2000" i="1">
                            <a:solidFill>
                              <a:srgbClr val="3064C0"/>
                            </a:solidFill>
                            <a:latin typeface="Cambria Math" charset="0"/>
                          </a:rPr>
                          <m:t>𝑘</m:t>
                        </m:r>
                      </m:oMath>
                    </m:oMathPara>
                  </a14:m>
                  <a:endParaRPr lang="en-US" sz="2000" i="1" dirty="0">
                    <a:solidFill>
                      <a:srgbClr val="3064C0"/>
                    </a:solidFill>
                    <a:latin typeface="Arial" panose="020B0604020202020204" pitchFamily="34" charset="0"/>
                    <a:cs typeface="Arial" panose="020B0604020202020204" pitchFamily="34" charset="0"/>
                  </a:endParaRPr>
                </a:p>
              </p:txBody>
            </p:sp>
          </mc:Choice>
          <mc:Fallback xmlns="">
            <p:sp>
              <p:nvSpPr>
                <p:cNvPr id="18" name="TextBox 17"/>
                <p:cNvSpPr txBox="1">
                  <a:spLocks noRot="1" noChangeAspect="1" noMove="1" noResize="1" noEditPoints="1" noAdjustHandles="1" noChangeArrowheads="1" noChangeShapeType="1" noTextEdit="1"/>
                </p:cNvSpPr>
                <p:nvPr/>
              </p:nvSpPr>
              <p:spPr>
                <a:xfrm flipH="1">
                  <a:off x="4267200" y="3733799"/>
                  <a:ext cx="198710" cy="410370"/>
                </a:xfrm>
                <a:prstGeom prst="rect">
                  <a:avLst/>
                </a:prstGeom>
                <a:blipFill>
                  <a:blip r:embed="rId6"/>
                  <a:stretch>
                    <a:fillRect l="-33333" r="-27273" b="-8000"/>
                  </a:stretch>
                </a:blipFill>
              </p:spPr>
              <p:txBody>
                <a:bodyPr/>
                <a:lstStyle/>
                <a:p>
                  <a:r>
                    <a:rPr lang="en-US">
                      <a:noFill/>
                    </a:rPr>
                    <a:t> </a:t>
                  </a:r>
                </a:p>
              </p:txBody>
            </p:sp>
          </mc:Fallback>
        </mc:AlternateContent>
      </p:grpSp>
      <p:grpSp>
        <p:nvGrpSpPr>
          <p:cNvPr id="26" name="Group 21"/>
          <p:cNvGrpSpPr/>
          <p:nvPr/>
        </p:nvGrpSpPr>
        <p:grpSpPr>
          <a:xfrm>
            <a:off x="5355168" y="2227760"/>
            <a:ext cx="221915" cy="1425870"/>
            <a:chOff x="5105399" y="1835371"/>
            <a:chExt cx="221915" cy="1901160"/>
          </a:xfrm>
        </p:grpSpPr>
        <mc:AlternateContent xmlns:mc="http://schemas.openxmlformats.org/markup-compatibility/2006" xmlns:a14="http://schemas.microsoft.com/office/drawing/2010/main">
          <mc:Choice Requires="a14">
            <p:sp>
              <p:nvSpPr>
                <p:cNvPr id="27" name="TextBox 19"/>
                <p:cNvSpPr txBox="1"/>
                <p:nvPr/>
              </p:nvSpPr>
              <p:spPr>
                <a:xfrm>
                  <a:off x="5105399" y="2108200"/>
                  <a:ext cx="219099" cy="4103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a:solidFill>
                              <a:srgbClr val="3064C0"/>
                            </a:solidFill>
                            <a:latin typeface="Cambria Math" charset="0"/>
                          </a:rPr>
                          <m:t>𝑘</m:t>
                        </m:r>
                      </m:oMath>
                    </m:oMathPara>
                  </a14:m>
                  <a:endParaRPr lang="en-US" sz="2000" dirty="0">
                    <a:solidFill>
                      <a:srgbClr val="3064C0"/>
                    </a:solidFill>
                    <a:latin typeface="Arial" panose="020B0604020202020204" pitchFamily="34" charset="0"/>
                    <a:cs typeface="Arial" panose="020B0604020202020204" pitchFamily="34" charset="0"/>
                  </a:endParaRPr>
                </a:p>
              </p:txBody>
            </p:sp>
          </mc:Choice>
          <mc:Fallback xmlns="">
            <p:sp>
              <p:nvSpPr>
                <p:cNvPr id="27" name="TextBox 19"/>
                <p:cNvSpPr txBox="1">
                  <a:spLocks noRot="1" noChangeAspect="1" noMove="1" noResize="1" noEditPoints="1" noAdjustHandles="1" noChangeArrowheads="1" noChangeShapeType="1" noTextEdit="1"/>
                </p:cNvSpPr>
                <p:nvPr/>
              </p:nvSpPr>
              <p:spPr>
                <a:xfrm>
                  <a:off x="5105399" y="2108200"/>
                  <a:ext cx="219099" cy="410369"/>
                </a:xfrm>
                <a:prstGeom prst="rect">
                  <a:avLst/>
                </a:prstGeom>
                <a:blipFill>
                  <a:blip r:embed="rId7"/>
                  <a:stretch>
                    <a:fillRect l="-25000" r="-22222" b="-9804"/>
                  </a:stretch>
                </a:blipFill>
              </p:spPr>
              <p:txBody>
                <a:bodyPr/>
                <a:lstStyle/>
                <a:p>
                  <a:r>
                    <a:rPr lang="en-US">
                      <a:noFill/>
                    </a:rPr>
                    <a:t> </a:t>
                  </a:r>
                </a:p>
              </p:txBody>
            </p:sp>
          </mc:Fallback>
        </mc:AlternateContent>
        <p:cxnSp>
          <p:nvCxnSpPr>
            <p:cNvPr id="28" name="Straight Arrow Connector 20"/>
            <p:cNvCxnSpPr/>
            <p:nvPr/>
          </p:nvCxnSpPr>
          <p:spPr>
            <a:xfrm>
              <a:off x="5327314" y="1835371"/>
              <a:ext cx="0" cy="190116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
        <p:nvSpPr>
          <p:cNvPr id="29" name="TextBox 25"/>
          <p:cNvSpPr txBox="1"/>
          <p:nvPr/>
        </p:nvSpPr>
        <p:spPr>
          <a:xfrm>
            <a:off x="238891" y="1994173"/>
            <a:ext cx="1454244" cy="369332"/>
          </a:xfrm>
          <a:prstGeom prst="rect">
            <a:avLst/>
          </a:prstGeom>
          <a:noFill/>
        </p:spPr>
        <p:txBody>
          <a:bodyPr wrap="none" rtlCol="0">
            <a:spAutoFit/>
          </a:bodyPr>
          <a:lstStyle/>
          <a:p>
            <a:r>
              <a:rPr lang="en-US" b="1" i="1" u="sng" dirty="0">
                <a:latin typeface="Arial" panose="020B0604020202020204" pitchFamily="34" charset="0"/>
                <a:cs typeface="Arial" panose="020B0604020202020204" pitchFamily="34" charset="0"/>
              </a:rPr>
              <a:t>Inner Loop:</a:t>
            </a:r>
          </a:p>
        </p:txBody>
      </p:sp>
      <p:sp>
        <p:nvSpPr>
          <p:cNvPr id="30" name="Rectangle 26"/>
          <p:cNvSpPr/>
          <p:nvPr/>
        </p:nvSpPr>
        <p:spPr>
          <a:xfrm>
            <a:off x="2981298" y="4081775"/>
            <a:ext cx="301957" cy="914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1" name="Rectangle 27"/>
          <p:cNvSpPr/>
          <p:nvPr/>
        </p:nvSpPr>
        <p:spPr>
          <a:xfrm>
            <a:off x="5948531" y="4081775"/>
            <a:ext cx="301957" cy="914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2" name="Rectangle 28"/>
          <p:cNvSpPr/>
          <p:nvPr/>
        </p:nvSpPr>
        <p:spPr>
          <a:xfrm>
            <a:off x="5948531" y="1985164"/>
            <a:ext cx="301957" cy="2213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3" name="TextBox 29"/>
          <p:cNvSpPr txBox="1"/>
          <p:nvPr/>
        </p:nvSpPr>
        <p:spPr>
          <a:xfrm>
            <a:off x="238891" y="1527816"/>
            <a:ext cx="1454244" cy="646331"/>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for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a:t>
            </a:r>
            <a:r>
              <a:rPr lang="is-IS" dirty="0">
                <a:latin typeface="Arial" panose="020B0604020202020204" pitchFamily="34" charset="0"/>
                <a:cs typeface="Arial" panose="020B0604020202020204" pitchFamily="34" charset="0"/>
              </a:rPr>
              <a:t>…; </a:t>
            </a:r>
            <a:r>
              <a:rPr lang="is-IS" b="1" dirty="0">
                <a:solidFill>
                  <a:srgbClr val="FF0000"/>
                </a:solidFill>
                <a:latin typeface="Arial" panose="020B0604020202020204" pitchFamily="34" charset="0"/>
                <a:cs typeface="Arial" panose="020B0604020202020204" pitchFamily="34" charset="0"/>
              </a:rPr>
              <a:t>i+=4</a:t>
            </a:r>
          </a:p>
          <a:p>
            <a:r>
              <a:rPr lang="is-IS" dirty="0">
                <a:latin typeface="Arial" panose="020B0604020202020204" pitchFamily="34" charset="0"/>
                <a:cs typeface="Arial" panose="020B0604020202020204" pitchFamily="34" charset="0"/>
              </a:rPr>
              <a:t>    for j ...</a:t>
            </a:r>
            <a:endParaRPr lang="en-US" dirty="0">
              <a:latin typeface="Arial" panose="020B0604020202020204" pitchFamily="34" charset="0"/>
              <a:cs typeface="Arial" panose="020B0604020202020204" pitchFamily="34" charset="0"/>
            </a:endParaRPr>
          </a:p>
        </p:txBody>
      </p:sp>
      <p:sp>
        <p:nvSpPr>
          <p:cNvPr id="34" name="Rectangle 30"/>
          <p:cNvSpPr/>
          <p:nvPr/>
        </p:nvSpPr>
        <p:spPr>
          <a:xfrm>
            <a:off x="3283255" y="4081775"/>
            <a:ext cx="301957" cy="9144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5" name="Rectangle 31"/>
          <p:cNvSpPr/>
          <p:nvPr/>
        </p:nvSpPr>
        <p:spPr>
          <a:xfrm>
            <a:off x="5948531" y="2206504"/>
            <a:ext cx="301957" cy="22134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6" name="Rectangle 32"/>
          <p:cNvSpPr/>
          <p:nvPr/>
        </p:nvSpPr>
        <p:spPr>
          <a:xfrm>
            <a:off x="5948531" y="4081775"/>
            <a:ext cx="301957" cy="9144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7" name="Rectangle 33"/>
          <p:cNvSpPr/>
          <p:nvPr/>
        </p:nvSpPr>
        <p:spPr>
          <a:xfrm>
            <a:off x="5128334" y="4081775"/>
            <a:ext cx="301957" cy="914400"/>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8" name="Rectangle 34"/>
          <p:cNvSpPr/>
          <p:nvPr/>
        </p:nvSpPr>
        <p:spPr>
          <a:xfrm>
            <a:off x="5948530" y="3658842"/>
            <a:ext cx="301957" cy="221340"/>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9" name="Rectangle 35"/>
          <p:cNvSpPr/>
          <p:nvPr/>
        </p:nvSpPr>
        <p:spPr>
          <a:xfrm>
            <a:off x="5948530" y="4081775"/>
            <a:ext cx="301957" cy="914400"/>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0" name="Rectangle 36"/>
          <p:cNvSpPr/>
          <p:nvPr/>
        </p:nvSpPr>
        <p:spPr>
          <a:xfrm>
            <a:off x="2978253" y="4996175"/>
            <a:ext cx="301957" cy="914400"/>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1" name="Rectangle 37"/>
          <p:cNvSpPr/>
          <p:nvPr/>
        </p:nvSpPr>
        <p:spPr>
          <a:xfrm>
            <a:off x="6250487" y="1985164"/>
            <a:ext cx="301957" cy="221340"/>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2" name="Rectangle 38"/>
          <p:cNvSpPr/>
          <p:nvPr/>
        </p:nvSpPr>
        <p:spPr>
          <a:xfrm>
            <a:off x="6250487" y="4081775"/>
            <a:ext cx="301957" cy="914400"/>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3" name="Rectangle 39"/>
          <p:cNvSpPr/>
          <p:nvPr/>
        </p:nvSpPr>
        <p:spPr>
          <a:xfrm>
            <a:off x="1228539" y="4996175"/>
            <a:ext cx="1103187" cy="523220"/>
          </a:xfrm>
          <a:prstGeom prst="rect">
            <a:avLst/>
          </a:prstGeom>
          <a:ln w="57150">
            <a:solidFill>
              <a:srgbClr val="FF0000"/>
            </a:solidFill>
          </a:ln>
        </p:spPr>
        <p:txBody>
          <a:bodyPr wrap="none">
            <a:spAutoFit/>
          </a:bodyPr>
          <a:lstStyle/>
          <a:p>
            <a:r>
              <a:rPr lang="is-IS" sz="2800" b="1">
                <a:solidFill>
                  <a:srgbClr val="FF0000"/>
                </a:solidFill>
                <a:latin typeface="Arial" panose="020B0604020202020204" pitchFamily="34" charset="0"/>
                <a:cs typeface="Arial" panose="020B0604020202020204" pitchFamily="34" charset="0"/>
              </a:rPr>
              <a:t>i += 4</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898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8</a:t>
            </a:fld>
            <a:endParaRPr lang="en-US" altLang="en-US"/>
          </a:p>
        </p:txBody>
      </p:sp>
      <p:sp>
        <p:nvSpPr>
          <p:cNvPr id="45059" name="Text Box 2"/>
          <p:cNvSpPr txBox="1">
            <a:spLocks noChangeArrowheads="1"/>
          </p:cNvSpPr>
          <p:nvPr/>
        </p:nvSpPr>
        <p:spPr bwMode="auto">
          <a:xfrm>
            <a:off x="441324" y="396875"/>
            <a:ext cx="802534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Control Logic Truth Table (incomplete)</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6" name="Table 5"/>
          <p:cNvGraphicFramePr>
            <a:graphicFrameLocks noGrp="1"/>
          </p:cNvGraphicFramePr>
          <p:nvPr>
            <p:extLst/>
          </p:nvPr>
        </p:nvGraphicFramePr>
        <p:xfrm>
          <a:off x="457199" y="1371600"/>
          <a:ext cx="8229600" cy="4358640"/>
        </p:xfrm>
        <a:graphic>
          <a:graphicData uri="http://schemas.openxmlformats.org/drawingml/2006/table">
            <a:tbl>
              <a:tblPr firstRow="1" bandRow="1">
                <a:tableStyleId>{5C22544A-7EE6-4342-B048-85BDC9FD1C3A}</a:tableStyleId>
              </a:tblPr>
              <a:tblGrid>
                <a:gridCol w="962526">
                  <a:extLst>
                    <a:ext uri="{9D8B030D-6E8A-4147-A177-3AD203B41FA5}">
                      <a16:colId xmlns:a16="http://schemas.microsoft.com/office/drawing/2014/main" val="20000"/>
                    </a:ext>
                  </a:extLst>
                </a:gridCol>
                <a:gridCol w="481262">
                  <a:extLst>
                    <a:ext uri="{9D8B030D-6E8A-4147-A177-3AD203B41FA5}">
                      <a16:colId xmlns:a16="http://schemas.microsoft.com/office/drawing/2014/main" val="20001"/>
                    </a:ext>
                  </a:extLst>
                </a:gridCol>
                <a:gridCol w="505326">
                  <a:extLst>
                    <a:ext uri="{9D8B030D-6E8A-4147-A177-3AD203B41FA5}">
                      <a16:colId xmlns:a16="http://schemas.microsoft.com/office/drawing/2014/main" val="20002"/>
                    </a:ext>
                  </a:extLst>
                </a:gridCol>
                <a:gridCol w="866274">
                  <a:extLst>
                    <a:ext uri="{9D8B030D-6E8A-4147-A177-3AD203B41FA5}">
                      <a16:colId xmlns:a16="http://schemas.microsoft.com/office/drawing/2014/main" val="20003"/>
                    </a:ext>
                  </a:extLst>
                </a:gridCol>
                <a:gridCol w="721895">
                  <a:extLst>
                    <a:ext uri="{9D8B030D-6E8A-4147-A177-3AD203B41FA5}">
                      <a16:colId xmlns:a16="http://schemas.microsoft.com/office/drawing/2014/main" val="20004"/>
                    </a:ext>
                  </a:extLst>
                </a:gridCol>
                <a:gridCol w="505326">
                  <a:extLst>
                    <a:ext uri="{9D8B030D-6E8A-4147-A177-3AD203B41FA5}">
                      <a16:colId xmlns:a16="http://schemas.microsoft.com/office/drawing/2014/main" val="20005"/>
                    </a:ext>
                  </a:extLst>
                </a:gridCol>
                <a:gridCol w="649706">
                  <a:extLst>
                    <a:ext uri="{9D8B030D-6E8A-4147-A177-3AD203B41FA5}">
                      <a16:colId xmlns:a16="http://schemas.microsoft.com/office/drawing/2014/main" val="20006"/>
                    </a:ext>
                  </a:extLst>
                </a:gridCol>
                <a:gridCol w="649706">
                  <a:extLst>
                    <a:ext uri="{9D8B030D-6E8A-4147-A177-3AD203B41FA5}">
                      <a16:colId xmlns:a16="http://schemas.microsoft.com/office/drawing/2014/main" val="20007"/>
                    </a:ext>
                  </a:extLst>
                </a:gridCol>
                <a:gridCol w="721895">
                  <a:extLst>
                    <a:ext uri="{9D8B030D-6E8A-4147-A177-3AD203B41FA5}">
                      <a16:colId xmlns:a16="http://schemas.microsoft.com/office/drawing/2014/main" val="20008"/>
                    </a:ext>
                  </a:extLst>
                </a:gridCol>
                <a:gridCol w="721895">
                  <a:extLst>
                    <a:ext uri="{9D8B030D-6E8A-4147-A177-3AD203B41FA5}">
                      <a16:colId xmlns:a16="http://schemas.microsoft.com/office/drawing/2014/main" val="20009"/>
                    </a:ext>
                  </a:extLst>
                </a:gridCol>
                <a:gridCol w="798499">
                  <a:extLst>
                    <a:ext uri="{9D8B030D-6E8A-4147-A177-3AD203B41FA5}">
                      <a16:colId xmlns:a16="http://schemas.microsoft.com/office/drawing/2014/main" val="20010"/>
                    </a:ext>
                  </a:extLst>
                </a:gridCol>
                <a:gridCol w="645290">
                  <a:extLst>
                    <a:ext uri="{9D8B030D-6E8A-4147-A177-3AD203B41FA5}">
                      <a16:colId xmlns:a16="http://schemas.microsoft.com/office/drawing/2014/main" val="20011"/>
                    </a:ext>
                  </a:extLst>
                </a:gridCol>
              </a:tblGrid>
              <a:tr h="228600">
                <a:tc>
                  <a:txBody>
                    <a:bodyPr/>
                    <a:lstStyle/>
                    <a:p>
                      <a:r>
                        <a:rPr lang="en-US" sz="1200" dirty="0" err="1">
                          <a:latin typeface="Arial" panose="020B0604020202020204" pitchFamily="34" charset="0"/>
                          <a:cs typeface="Arial" panose="020B0604020202020204" pitchFamily="34" charset="0"/>
                        </a:rPr>
                        <a:t>Inst</a:t>
                      </a:r>
                      <a:r>
                        <a:rPr lang="en-US" sz="1200" dirty="0">
                          <a:latin typeface="Arial" panose="020B0604020202020204" pitchFamily="34" charset="0"/>
                          <a:cs typeface="Arial" panose="020B0604020202020204" pitchFamily="34" charset="0"/>
                        </a:rPr>
                        <a:t>[31:0]</a:t>
                      </a:r>
                    </a:p>
                  </a:txBody>
                  <a:tcPr marR="0" marT="0" marB="0"/>
                </a:tc>
                <a:tc>
                  <a:txBody>
                    <a:bodyPr/>
                    <a:lstStyle/>
                    <a:p>
                      <a:r>
                        <a:rPr lang="en-US" sz="1200" dirty="0" err="1">
                          <a:latin typeface="Arial" panose="020B0604020202020204" pitchFamily="34" charset="0"/>
                          <a:cs typeface="Arial" panose="020B0604020202020204" pitchFamily="34" charset="0"/>
                        </a:rPr>
                        <a:t>BrEq</a:t>
                      </a:r>
                      <a:endParaRPr lang="en-US" sz="1200" dirty="0">
                        <a:latin typeface="Arial" panose="020B0604020202020204" pitchFamily="34" charset="0"/>
                        <a:cs typeface="Arial" panose="020B0604020202020204" pitchFamily="34" charset="0"/>
                      </a:endParaRPr>
                    </a:p>
                  </a:txBody>
                  <a:tcPr marR="0" marT="0" marB="0"/>
                </a:tc>
                <a:tc>
                  <a:txBody>
                    <a:bodyPr/>
                    <a:lstStyle/>
                    <a:p>
                      <a:r>
                        <a:rPr lang="en-US" sz="1200" dirty="0" err="1">
                          <a:latin typeface="Arial" panose="020B0604020202020204" pitchFamily="34" charset="0"/>
                          <a:cs typeface="Arial" panose="020B0604020202020204" pitchFamily="34" charset="0"/>
                        </a:rPr>
                        <a:t>BrLT</a:t>
                      </a:r>
                      <a:endParaRPr lang="en-US" sz="1200" dirty="0">
                        <a:latin typeface="Arial" panose="020B0604020202020204" pitchFamily="34" charset="0"/>
                        <a:cs typeface="Arial" panose="020B0604020202020204" pitchFamily="34" charset="0"/>
                      </a:endParaRPr>
                    </a:p>
                  </a:txBody>
                  <a:tcPr marR="0" marT="0" marB="0"/>
                </a:tc>
                <a:tc>
                  <a:txBody>
                    <a:bodyPr/>
                    <a:lstStyle/>
                    <a:p>
                      <a:r>
                        <a:rPr lang="en-US" sz="1200" dirty="0" err="1">
                          <a:latin typeface="Arial" panose="020B0604020202020204" pitchFamily="34" charset="0"/>
                          <a:cs typeface="Arial" panose="020B0604020202020204" pitchFamily="34" charset="0"/>
                        </a:rPr>
                        <a:t>PCSel</a:t>
                      </a:r>
                      <a:endParaRPr lang="en-US" sz="1200" dirty="0">
                        <a:latin typeface="Arial" panose="020B0604020202020204" pitchFamily="34" charset="0"/>
                        <a:cs typeface="Arial" panose="020B0604020202020204" pitchFamily="34" charset="0"/>
                      </a:endParaRPr>
                    </a:p>
                  </a:txBody>
                  <a:tcPr marR="0" marT="0" marB="0"/>
                </a:tc>
                <a:tc>
                  <a:txBody>
                    <a:bodyPr/>
                    <a:lstStyle/>
                    <a:p>
                      <a:r>
                        <a:rPr lang="en-US" sz="1200" dirty="0" err="1">
                          <a:latin typeface="Arial" panose="020B0604020202020204" pitchFamily="34" charset="0"/>
                          <a:cs typeface="Arial" panose="020B0604020202020204" pitchFamily="34" charset="0"/>
                        </a:rPr>
                        <a:t>ImmSel</a:t>
                      </a:r>
                      <a:endParaRPr lang="en-US" sz="1200" dirty="0">
                        <a:latin typeface="Arial" panose="020B0604020202020204" pitchFamily="34" charset="0"/>
                        <a:cs typeface="Arial" panose="020B0604020202020204" pitchFamily="34" charset="0"/>
                      </a:endParaRPr>
                    </a:p>
                  </a:txBody>
                  <a:tcPr marR="0" marT="0" marB="0"/>
                </a:tc>
                <a:tc>
                  <a:txBody>
                    <a:bodyPr/>
                    <a:lstStyle/>
                    <a:p>
                      <a:r>
                        <a:rPr lang="en-US" sz="1200" dirty="0" err="1">
                          <a:latin typeface="Arial" panose="020B0604020202020204" pitchFamily="34" charset="0"/>
                          <a:cs typeface="Arial" panose="020B0604020202020204" pitchFamily="34" charset="0"/>
                        </a:rPr>
                        <a:t>BrUn</a:t>
                      </a:r>
                      <a:endParaRPr lang="en-US" sz="1200" dirty="0">
                        <a:latin typeface="Arial" panose="020B0604020202020204" pitchFamily="34" charset="0"/>
                        <a:cs typeface="Arial" panose="020B0604020202020204" pitchFamily="34" charset="0"/>
                      </a:endParaRPr>
                    </a:p>
                  </a:txBody>
                  <a:tcPr marR="0" marT="0" marB="0"/>
                </a:tc>
                <a:tc>
                  <a:txBody>
                    <a:bodyPr/>
                    <a:lstStyle/>
                    <a:p>
                      <a:r>
                        <a:rPr lang="en-US" sz="1200" dirty="0" err="1">
                          <a:latin typeface="Arial" panose="020B0604020202020204" pitchFamily="34" charset="0"/>
                          <a:cs typeface="Arial" panose="020B0604020202020204" pitchFamily="34" charset="0"/>
                        </a:rPr>
                        <a:t>ASel</a:t>
                      </a:r>
                      <a:endParaRPr lang="en-US" sz="1200" dirty="0">
                        <a:latin typeface="Arial" panose="020B0604020202020204" pitchFamily="34" charset="0"/>
                        <a:cs typeface="Arial" panose="020B0604020202020204" pitchFamily="34" charset="0"/>
                      </a:endParaRPr>
                    </a:p>
                  </a:txBody>
                  <a:tcPr marR="0" marT="0" marB="0"/>
                </a:tc>
                <a:tc>
                  <a:txBody>
                    <a:bodyPr/>
                    <a:lstStyle/>
                    <a:p>
                      <a:r>
                        <a:rPr lang="en-US" sz="1200" dirty="0" err="1">
                          <a:latin typeface="Arial" panose="020B0604020202020204" pitchFamily="34" charset="0"/>
                          <a:cs typeface="Arial" panose="020B0604020202020204" pitchFamily="34" charset="0"/>
                        </a:rPr>
                        <a:t>BSel</a:t>
                      </a:r>
                      <a:endParaRPr lang="en-US" sz="1200" dirty="0">
                        <a:latin typeface="Arial" panose="020B0604020202020204" pitchFamily="34" charset="0"/>
                        <a:cs typeface="Arial" panose="020B0604020202020204" pitchFamily="34" charset="0"/>
                      </a:endParaRPr>
                    </a:p>
                  </a:txBody>
                  <a:tcPr marR="0" marT="0" marB="0"/>
                </a:tc>
                <a:tc>
                  <a:txBody>
                    <a:bodyPr/>
                    <a:lstStyle/>
                    <a:p>
                      <a:r>
                        <a:rPr lang="en-US" sz="1200" dirty="0" err="1">
                          <a:latin typeface="Arial" panose="020B0604020202020204" pitchFamily="34" charset="0"/>
                          <a:cs typeface="Arial" panose="020B0604020202020204" pitchFamily="34" charset="0"/>
                        </a:rPr>
                        <a:t>ALUSel</a:t>
                      </a:r>
                      <a:endParaRPr lang="en-US" sz="1200" dirty="0">
                        <a:latin typeface="Arial" panose="020B0604020202020204" pitchFamily="34" charset="0"/>
                        <a:cs typeface="Arial" panose="020B0604020202020204" pitchFamily="34" charset="0"/>
                      </a:endParaRPr>
                    </a:p>
                  </a:txBody>
                  <a:tcPr marR="0" marT="0" marB="0"/>
                </a:tc>
                <a:tc>
                  <a:txBody>
                    <a:bodyPr/>
                    <a:lstStyle/>
                    <a:p>
                      <a:r>
                        <a:rPr lang="en-US" sz="1200" dirty="0" err="1">
                          <a:latin typeface="Arial" panose="020B0604020202020204" pitchFamily="34" charset="0"/>
                          <a:cs typeface="Arial" panose="020B0604020202020204" pitchFamily="34" charset="0"/>
                        </a:rPr>
                        <a:t>MemRW</a:t>
                      </a:r>
                      <a:endParaRPr lang="en-US" sz="1200" dirty="0">
                        <a:latin typeface="Arial" panose="020B0604020202020204" pitchFamily="34" charset="0"/>
                        <a:cs typeface="Arial" panose="020B0604020202020204" pitchFamily="34" charset="0"/>
                      </a:endParaRPr>
                    </a:p>
                  </a:txBody>
                  <a:tcPr marR="0" marT="0" marB="0"/>
                </a:tc>
                <a:tc>
                  <a:txBody>
                    <a:bodyPr/>
                    <a:lstStyle/>
                    <a:p>
                      <a:r>
                        <a:rPr lang="en-US" sz="1200" dirty="0" err="1">
                          <a:latin typeface="Arial" panose="020B0604020202020204" pitchFamily="34" charset="0"/>
                          <a:cs typeface="Arial" panose="020B0604020202020204" pitchFamily="34" charset="0"/>
                        </a:rPr>
                        <a:t>RegWEn</a:t>
                      </a:r>
                      <a:endParaRPr lang="en-US" sz="1200" dirty="0">
                        <a:latin typeface="Arial" panose="020B0604020202020204" pitchFamily="34" charset="0"/>
                        <a:cs typeface="Arial" panose="020B0604020202020204" pitchFamily="34" charset="0"/>
                      </a:endParaRPr>
                    </a:p>
                  </a:txBody>
                  <a:tcPr marR="0" marT="0" marB="0"/>
                </a:tc>
                <a:tc>
                  <a:txBody>
                    <a:bodyPr/>
                    <a:lstStyle/>
                    <a:p>
                      <a:r>
                        <a:rPr lang="en-US" sz="1200" dirty="0" err="1">
                          <a:latin typeface="Arial" panose="020B0604020202020204" pitchFamily="34" charset="0"/>
                          <a:cs typeface="Arial" panose="020B0604020202020204" pitchFamily="34" charset="0"/>
                        </a:rPr>
                        <a:t>WBSel</a:t>
                      </a:r>
                      <a:endParaRPr lang="en-US" sz="1200" dirty="0">
                        <a:latin typeface="Arial" panose="020B0604020202020204" pitchFamily="34" charset="0"/>
                        <a:cs typeface="Arial" panose="020B0604020202020204" pitchFamily="34" charset="0"/>
                      </a:endParaRPr>
                    </a:p>
                  </a:txBody>
                  <a:tcPr marR="0" marT="0" marB="0"/>
                </a:tc>
                <a:extLst>
                  <a:ext uri="{0D108BD9-81ED-4DB2-BD59-A6C34878D82A}">
                    <a16:rowId xmlns:a16="http://schemas.microsoft.com/office/drawing/2014/main" val="10000"/>
                  </a:ext>
                </a:extLst>
              </a:tr>
              <a:tr h="228600">
                <a:tc>
                  <a:txBody>
                    <a:bodyPr/>
                    <a:lstStyle/>
                    <a:p>
                      <a:r>
                        <a:rPr lang="en-US" sz="1200" b="1" dirty="0">
                          <a:latin typeface="Courier New"/>
                          <a:cs typeface="Courier New"/>
                        </a:rPr>
                        <a:t>add</a:t>
                      </a:r>
                    </a:p>
                  </a:txBody>
                  <a:tcPr>
                    <a:solidFill>
                      <a:schemeClr val="accent6">
                        <a:lumMod val="60000"/>
                        <a:lumOff val="40000"/>
                      </a:schemeClr>
                    </a:solidFill>
                  </a:tcPr>
                </a:tc>
                <a:tc>
                  <a:txBody>
                    <a:bodyPr/>
                    <a:lstStyle/>
                    <a:p>
                      <a:pPr algn="ctr"/>
                      <a:r>
                        <a:rPr lang="en-US" sz="1200" dirty="0"/>
                        <a:t>*</a:t>
                      </a:r>
                    </a:p>
                  </a:txBody>
                  <a:tcPr>
                    <a:solidFill>
                      <a:schemeClr val="accent6">
                        <a:lumMod val="60000"/>
                        <a:lumOff val="40000"/>
                      </a:schemeClr>
                    </a:solidFill>
                  </a:tcPr>
                </a:tc>
                <a:tc>
                  <a:txBody>
                    <a:bodyPr/>
                    <a:lstStyle/>
                    <a:p>
                      <a:pPr algn="ctr"/>
                      <a:r>
                        <a:rPr lang="en-US" sz="1200" dirty="0"/>
                        <a:t>*</a:t>
                      </a:r>
                    </a:p>
                  </a:txBody>
                  <a:tcPr>
                    <a:solidFill>
                      <a:schemeClr val="accent6">
                        <a:lumMod val="60000"/>
                        <a:lumOff val="40000"/>
                      </a:schemeClr>
                    </a:solidFill>
                  </a:tcPr>
                </a:tc>
                <a:tc>
                  <a:txBody>
                    <a:bodyPr/>
                    <a:lstStyle/>
                    <a:p>
                      <a:pPr algn="ctr"/>
                      <a:r>
                        <a:rPr lang="en-US" sz="1200" dirty="0"/>
                        <a:t>+4</a:t>
                      </a:r>
                    </a:p>
                  </a:txBody>
                  <a:tcPr>
                    <a:solidFill>
                      <a:schemeClr val="accent2">
                        <a:lumMod val="60000"/>
                        <a:lumOff val="40000"/>
                      </a:schemeClr>
                    </a:solidFill>
                  </a:tcPr>
                </a:tc>
                <a:tc>
                  <a:txBody>
                    <a:bodyPr/>
                    <a:lstStyle/>
                    <a:p>
                      <a:pPr algn="ctr"/>
                      <a:r>
                        <a:rPr lang="en-US" sz="1200" dirty="0"/>
                        <a:t>*</a:t>
                      </a:r>
                    </a:p>
                  </a:txBody>
                  <a:tcPr>
                    <a:solidFill>
                      <a:schemeClr val="accent2">
                        <a:lumMod val="60000"/>
                        <a:lumOff val="40000"/>
                      </a:schemeClr>
                    </a:solidFill>
                  </a:tcPr>
                </a:tc>
                <a:tc>
                  <a:txBody>
                    <a:bodyPr/>
                    <a:lstStyle/>
                    <a:p>
                      <a:pPr algn="ctr"/>
                      <a:r>
                        <a:rPr lang="en-US" sz="1200" dirty="0"/>
                        <a:t>*</a:t>
                      </a:r>
                    </a:p>
                  </a:txBody>
                  <a:tcPr>
                    <a:solidFill>
                      <a:schemeClr val="accent2">
                        <a:lumMod val="60000"/>
                        <a:lumOff val="40000"/>
                      </a:schemeClr>
                    </a:solidFill>
                  </a:tcPr>
                </a:tc>
                <a:tc>
                  <a:txBody>
                    <a:bodyPr/>
                    <a:lstStyle/>
                    <a:p>
                      <a:pPr algn="ctr"/>
                      <a:r>
                        <a:rPr lang="en-US" sz="1200" dirty="0" err="1"/>
                        <a:t>Reg</a:t>
                      </a:r>
                      <a:endParaRPr lang="en-US" sz="1200" dirty="0"/>
                    </a:p>
                  </a:txBody>
                  <a:tcPr>
                    <a:solidFill>
                      <a:schemeClr val="accent2">
                        <a:lumMod val="60000"/>
                        <a:lumOff val="40000"/>
                      </a:schemeClr>
                    </a:solidFill>
                  </a:tcPr>
                </a:tc>
                <a:tc>
                  <a:txBody>
                    <a:bodyPr/>
                    <a:lstStyle/>
                    <a:p>
                      <a:pPr algn="ctr"/>
                      <a:r>
                        <a:rPr lang="en-US" sz="1200" dirty="0" err="1"/>
                        <a:t>Reg</a:t>
                      </a:r>
                      <a:endParaRPr lang="en-US" sz="1200" dirty="0"/>
                    </a:p>
                  </a:txBody>
                  <a:tcPr>
                    <a:solidFill>
                      <a:schemeClr val="accent2">
                        <a:lumMod val="60000"/>
                        <a:lumOff val="40000"/>
                      </a:schemeClr>
                    </a:solidFill>
                  </a:tcPr>
                </a:tc>
                <a:tc>
                  <a:txBody>
                    <a:bodyPr/>
                    <a:lstStyle/>
                    <a:p>
                      <a:pPr algn="ctr"/>
                      <a:r>
                        <a:rPr lang="en-US" sz="1200" dirty="0"/>
                        <a:t>Add</a:t>
                      </a:r>
                    </a:p>
                  </a:txBody>
                  <a:tcPr>
                    <a:solidFill>
                      <a:schemeClr val="accent2">
                        <a:lumMod val="60000"/>
                        <a:lumOff val="40000"/>
                      </a:schemeClr>
                    </a:solidFill>
                  </a:tcPr>
                </a:tc>
                <a:tc>
                  <a:txBody>
                    <a:bodyPr/>
                    <a:lstStyle/>
                    <a:p>
                      <a:pPr algn="ctr"/>
                      <a:r>
                        <a:rPr lang="en-US" sz="1200" dirty="0"/>
                        <a:t>Read</a:t>
                      </a:r>
                    </a:p>
                  </a:txBody>
                  <a:tcPr>
                    <a:solidFill>
                      <a:schemeClr val="accent2">
                        <a:lumMod val="60000"/>
                        <a:lumOff val="40000"/>
                      </a:schemeClr>
                    </a:solidFill>
                  </a:tcPr>
                </a:tc>
                <a:tc>
                  <a:txBody>
                    <a:bodyPr/>
                    <a:lstStyle/>
                    <a:p>
                      <a:pPr algn="ctr"/>
                      <a:r>
                        <a:rPr lang="en-US" sz="1200" dirty="0"/>
                        <a:t>1</a:t>
                      </a:r>
                    </a:p>
                  </a:txBody>
                  <a:tcPr>
                    <a:solidFill>
                      <a:schemeClr val="accent2">
                        <a:lumMod val="60000"/>
                        <a:lumOff val="40000"/>
                      </a:schemeClr>
                    </a:solidFill>
                  </a:tcPr>
                </a:tc>
                <a:tc>
                  <a:txBody>
                    <a:bodyPr/>
                    <a:lstStyle/>
                    <a:p>
                      <a:pPr algn="ctr"/>
                      <a:r>
                        <a:rPr lang="en-US" sz="1200" dirty="0"/>
                        <a:t>ALU</a:t>
                      </a:r>
                    </a:p>
                  </a:txBody>
                  <a:tcPr>
                    <a:solidFill>
                      <a:schemeClr val="accent2">
                        <a:lumMod val="60000"/>
                        <a:lumOff val="40000"/>
                      </a:schemeClr>
                    </a:solidFill>
                  </a:tcPr>
                </a:tc>
                <a:extLst>
                  <a:ext uri="{0D108BD9-81ED-4DB2-BD59-A6C34878D82A}">
                    <a16:rowId xmlns:a16="http://schemas.microsoft.com/office/drawing/2014/main" val="10001"/>
                  </a:ext>
                </a:extLst>
              </a:tr>
              <a:tr h="182880">
                <a:tc>
                  <a:txBody>
                    <a:bodyPr/>
                    <a:lstStyle/>
                    <a:p>
                      <a:r>
                        <a:rPr lang="en-US" sz="1200" b="1" dirty="0">
                          <a:latin typeface="Courier New"/>
                          <a:cs typeface="Courier New"/>
                        </a:rPr>
                        <a:t>sub</a:t>
                      </a:r>
                    </a:p>
                  </a:txBody>
                  <a:tcPr>
                    <a:solidFill>
                      <a:schemeClr val="accent6">
                        <a:lumMod val="60000"/>
                        <a:lumOff val="40000"/>
                      </a:schemeClr>
                    </a:solidFill>
                  </a:tcPr>
                </a:tc>
                <a:tc>
                  <a:txBody>
                    <a:bodyPr/>
                    <a:lstStyle/>
                    <a:p>
                      <a:pPr algn="ctr"/>
                      <a:r>
                        <a:rPr lang="en-US" sz="1200" dirty="0"/>
                        <a:t>*</a:t>
                      </a:r>
                    </a:p>
                  </a:txBody>
                  <a:tcPr>
                    <a:solidFill>
                      <a:schemeClr val="accent6">
                        <a:lumMod val="60000"/>
                        <a:lumOff val="40000"/>
                      </a:schemeClr>
                    </a:solidFill>
                  </a:tcPr>
                </a:tc>
                <a:tc>
                  <a:txBody>
                    <a:bodyPr/>
                    <a:lstStyle/>
                    <a:p>
                      <a:pPr algn="ctr"/>
                      <a:r>
                        <a:rPr lang="en-US" sz="1200" dirty="0"/>
                        <a:t>*</a:t>
                      </a:r>
                    </a:p>
                  </a:txBody>
                  <a:tcPr>
                    <a:solidFill>
                      <a:schemeClr val="accent6">
                        <a:lumMod val="60000"/>
                        <a:lumOff val="40000"/>
                      </a:schemeClr>
                    </a:solidFill>
                  </a:tcPr>
                </a:tc>
                <a:tc>
                  <a:txBody>
                    <a:bodyPr/>
                    <a:lstStyle/>
                    <a:p>
                      <a:pPr algn="ctr"/>
                      <a:r>
                        <a:rPr lang="en-US" sz="1200" dirty="0"/>
                        <a:t>+4</a:t>
                      </a:r>
                    </a:p>
                  </a:txBody>
                  <a:tcPr>
                    <a:solidFill>
                      <a:schemeClr val="accent2">
                        <a:lumMod val="60000"/>
                        <a:lumOff val="40000"/>
                      </a:schemeClr>
                    </a:solidFill>
                  </a:tcPr>
                </a:tc>
                <a:tc>
                  <a:txBody>
                    <a:bodyPr/>
                    <a:lstStyle/>
                    <a:p>
                      <a:pPr algn="ctr"/>
                      <a:r>
                        <a:rPr lang="en-US" sz="1200" dirty="0"/>
                        <a:t>*</a:t>
                      </a:r>
                    </a:p>
                  </a:txBody>
                  <a:tcPr>
                    <a:solidFill>
                      <a:schemeClr val="accent2">
                        <a:lumMod val="60000"/>
                        <a:lumOff val="40000"/>
                      </a:schemeClr>
                    </a:solidFill>
                  </a:tcPr>
                </a:tc>
                <a:tc>
                  <a:txBody>
                    <a:bodyPr/>
                    <a:lstStyle/>
                    <a:p>
                      <a:pPr algn="ctr"/>
                      <a:r>
                        <a:rPr lang="en-US" sz="1200" dirty="0"/>
                        <a:t>*</a:t>
                      </a:r>
                    </a:p>
                  </a:txBody>
                  <a:tcPr>
                    <a:solidFill>
                      <a:schemeClr val="accent2">
                        <a:lumMod val="60000"/>
                        <a:lumOff val="40000"/>
                      </a:schemeClr>
                    </a:solidFill>
                  </a:tcPr>
                </a:tc>
                <a:tc>
                  <a:txBody>
                    <a:bodyPr/>
                    <a:lstStyle/>
                    <a:p>
                      <a:pPr algn="ctr"/>
                      <a:r>
                        <a:rPr lang="en-US" sz="1200" dirty="0" err="1"/>
                        <a:t>Reg</a:t>
                      </a:r>
                      <a:endParaRPr lang="en-US" sz="1200" dirty="0"/>
                    </a:p>
                  </a:txBody>
                  <a:tcPr>
                    <a:solidFill>
                      <a:schemeClr val="accent2">
                        <a:lumMod val="60000"/>
                        <a:lumOff val="40000"/>
                      </a:schemeClr>
                    </a:solidFill>
                  </a:tcPr>
                </a:tc>
                <a:tc>
                  <a:txBody>
                    <a:bodyPr/>
                    <a:lstStyle/>
                    <a:p>
                      <a:pPr algn="ctr"/>
                      <a:r>
                        <a:rPr lang="en-US" sz="1200" dirty="0" err="1"/>
                        <a:t>Reg</a:t>
                      </a:r>
                      <a:endParaRPr lang="en-US" sz="1200" dirty="0"/>
                    </a:p>
                  </a:txBody>
                  <a:tcPr>
                    <a:solidFill>
                      <a:schemeClr val="accent2">
                        <a:lumMod val="60000"/>
                        <a:lumOff val="40000"/>
                      </a:schemeClr>
                    </a:solidFill>
                  </a:tcPr>
                </a:tc>
                <a:tc>
                  <a:txBody>
                    <a:bodyPr/>
                    <a:lstStyle/>
                    <a:p>
                      <a:pPr algn="ctr"/>
                      <a:r>
                        <a:rPr lang="en-US" sz="1200" dirty="0"/>
                        <a:t>Sub</a:t>
                      </a:r>
                    </a:p>
                  </a:txBody>
                  <a:tcPr>
                    <a:solidFill>
                      <a:schemeClr val="accent2">
                        <a:lumMod val="60000"/>
                        <a:lumOff val="40000"/>
                      </a:schemeClr>
                    </a:solidFill>
                  </a:tcPr>
                </a:tc>
                <a:tc>
                  <a:txBody>
                    <a:bodyPr/>
                    <a:lstStyle/>
                    <a:p>
                      <a:pPr algn="ctr"/>
                      <a:r>
                        <a:rPr lang="en-US" sz="1200" dirty="0"/>
                        <a:t>Read</a:t>
                      </a:r>
                    </a:p>
                  </a:txBody>
                  <a:tcPr>
                    <a:solidFill>
                      <a:schemeClr val="accent2">
                        <a:lumMod val="60000"/>
                        <a:lumOff val="40000"/>
                      </a:schemeClr>
                    </a:solidFill>
                  </a:tcPr>
                </a:tc>
                <a:tc>
                  <a:txBody>
                    <a:bodyPr/>
                    <a:lstStyle/>
                    <a:p>
                      <a:pPr algn="ctr"/>
                      <a:r>
                        <a:rPr lang="en-US" sz="1200" dirty="0"/>
                        <a:t>1</a:t>
                      </a:r>
                    </a:p>
                  </a:txBody>
                  <a:tcPr>
                    <a:solidFill>
                      <a:schemeClr val="accent2">
                        <a:lumMod val="60000"/>
                        <a:lumOff val="40000"/>
                      </a:schemeClr>
                    </a:solidFill>
                  </a:tcPr>
                </a:tc>
                <a:tc>
                  <a:txBody>
                    <a:bodyPr/>
                    <a:lstStyle/>
                    <a:p>
                      <a:pPr algn="ctr"/>
                      <a:r>
                        <a:rPr lang="en-US" sz="1200" dirty="0"/>
                        <a:t>ALU</a:t>
                      </a:r>
                    </a:p>
                  </a:txBody>
                  <a:tcPr>
                    <a:solidFill>
                      <a:schemeClr val="accent2">
                        <a:lumMod val="60000"/>
                        <a:lumOff val="40000"/>
                      </a:schemeClr>
                    </a:solidFill>
                  </a:tcPr>
                </a:tc>
                <a:extLst>
                  <a:ext uri="{0D108BD9-81ED-4DB2-BD59-A6C34878D82A}">
                    <a16:rowId xmlns:a16="http://schemas.microsoft.com/office/drawing/2014/main" val="10002"/>
                  </a:ext>
                </a:extLst>
              </a:tr>
              <a:tr h="213360">
                <a:tc>
                  <a:txBody>
                    <a:bodyPr/>
                    <a:lstStyle/>
                    <a:p>
                      <a:r>
                        <a:rPr lang="en-US" sz="1200" b="1" i="1" dirty="0">
                          <a:latin typeface="Courier New"/>
                          <a:cs typeface="Courier New"/>
                        </a:rPr>
                        <a:t>(R-R Op)</a:t>
                      </a:r>
                    </a:p>
                  </a:txBody>
                  <a:tcPr>
                    <a:solidFill>
                      <a:schemeClr val="accent6">
                        <a:lumMod val="60000"/>
                        <a:lumOff val="40000"/>
                      </a:schemeClr>
                    </a:solidFill>
                  </a:tcPr>
                </a:tc>
                <a:tc>
                  <a:txBody>
                    <a:bodyPr/>
                    <a:lstStyle/>
                    <a:p>
                      <a:pPr algn="ctr"/>
                      <a:r>
                        <a:rPr lang="en-US" sz="1200" dirty="0"/>
                        <a:t>*</a:t>
                      </a:r>
                    </a:p>
                  </a:txBody>
                  <a:tcPr>
                    <a:solidFill>
                      <a:schemeClr val="accent6">
                        <a:lumMod val="60000"/>
                        <a:lumOff val="40000"/>
                      </a:schemeClr>
                    </a:solidFill>
                  </a:tcPr>
                </a:tc>
                <a:tc>
                  <a:txBody>
                    <a:bodyPr/>
                    <a:lstStyle/>
                    <a:p>
                      <a:pPr algn="ctr"/>
                      <a:r>
                        <a:rPr lang="en-US" sz="1200" dirty="0"/>
                        <a:t>*</a:t>
                      </a:r>
                    </a:p>
                  </a:txBody>
                  <a:tcPr>
                    <a:solidFill>
                      <a:schemeClr val="accent6">
                        <a:lumMod val="60000"/>
                        <a:lumOff val="40000"/>
                      </a:schemeClr>
                    </a:solidFill>
                  </a:tcPr>
                </a:tc>
                <a:tc>
                  <a:txBody>
                    <a:bodyPr/>
                    <a:lstStyle/>
                    <a:p>
                      <a:pPr algn="ctr"/>
                      <a:r>
                        <a:rPr lang="en-US" sz="1200" dirty="0"/>
                        <a:t>+4</a:t>
                      </a:r>
                    </a:p>
                  </a:txBody>
                  <a:tcPr>
                    <a:solidFill>
                      <a:schemeClr val="accent2">
                        <a:lumMod val="60000"/>
                        <a:lumOff val="40000"/>
                      </a:schemeClr>
                    </a:solidFill>
                  </a:tcPr>
                </a:tc>
                <a:tc>
                  <a:txBody>
                    <a:bodyPr/>
                    <a:lstStyle/>
                    <a:p>
                      <a:pPr algn="ctr"/>
                      <a:r>
                        <a:rPr lang="en-US" sz="1200" dirty="0"/>
                        <a:t>*</a:t>
                      </a:r>
                    </a:p>
                  </a:txBody>
                  <a:tcPr>
                    <a:solidFill>
                      <a:schemeClr val="accent2">
                        <a:lumMod val="60000"/>
                        <a:lumOff val="40000"/>
                      </a:schemeClr>
                    </a:solidFill>
                  </a:tcPr>
                </a:tc>
                <a:tc>
                  <a:txBody>
                    <a:bodyPr/>
                    <a:lstStyle/>
                    <a:p>
                      <a:pPr algn="ctr"/>
                      <a:r>
                        <a:rPr lang="en-US" sz="1200" dirty="0"/>
                        <a:t>*</a:t>
                      </a:r>
                    </a:p>
                  </a:txBody>
                  <a:tcPr>
                    <a:solidFill>
                      <a:schemeClr val="accent2">
                        <a:lumMod val="60000"/>
                        <a:lumOff val="40000"/>
                      </a:schemeClr>
                    </a:solidFill>
                  </a:tcPr>
                </a:tc>
                <a:tc>
                  <a:txBody>
                    <a:bodyPr/>
                    <a:lstStyle/>
                    <a:p>
                      <a:pPr algn="ctr"/>
                      <a:r>
                        <a:rPr lang="en-US" sz="1200" dirty="0" err="1"/>
                        <a:t>Reg</a:t>
                      </a:r>
                      <a:endParaRPr lang="en-US" sz="1200" dirty="0"/>
                    </a:p>
                  </a:txBody>
                  <a:tcPr>
                    <a:solidFill>
                      <a:schemeClr val="accent2">
                        <a:lumMod val="60000"/>
                        <a:lumOff val="40000"/>
                      </a:schemeClr>
                    </a:solidFill>
                  </a:tcPr>
                </a:tc>
                <a:tc>
                  <a:txBody>
                    <a:bodyPr/>
                    <a:lstStyle/>
                    <a:p>
                      <a:pPr algn="ctr"/>
                      <a:r>
                        <a:rPr lang="en-US" sz="1200" dirty="0" err="1"/>
                        <a:t>Reg</a:t>
                      </a:r>
                      <a:endParaRPr lang="en-US" sz="1200" dirty="0"/>
                    </a:p>
                  </a:txBody>
                  <a:tcPr>
                    <a:solidFill>
                      <a:schemeClr val="accent2">
                        <a:lumMod val="60000"/>
                        <a:lumOff val="40000"/>
                      </a:schemeClr>
                    </a:solidFill>
                  </a:tcPr>
                </a:tc>
                <a:tc>
                  <a:txBody>
                    <a:bodyPr/>
                    <a:lstStyle/>
                    <a:p>
                      <a:pPr algn="ctr"/>
                      <a:r>
                        <a:rPr lang="en-US" sz="1200" i="1" dirty="0"/>
                        <a:t>(Op)</a:t>
                      </a:r>
                    </a:p>
                  </a:txBody>
                  <a:tcPr>
                    <a:solidFill>
                      <a:schemeClr val="accent2">
                        <a:lumMod val="60000"/>
                        <a:lumOff val="40000"/>
                      </a:schemeClr>
                    </a:solidFill>
                  </a:tcPr>
                </a:tc>
                <a:tc>
                  <a:txBody>
                    <a:bodyPr/>
                    <a:lstStyle/>
                    <a:p>
                      <a:pPr algn="ctr"/>
                      <a:r>
                        <a:rPr lang="en-US" sz="1200" dirty="0"/>
                        <a:t>Read</a:t>
                      </a:r>
                    </a:p>
                  </a:txBody>
                  <a:tcPr>
                    <a:solidFill>
                      <a:schemeClr val="accent2">
                        <a:lumMod val="60000"/>
                        <a:lumOff val="40000"/>
                      </a:schemeClr>
                    </a:solidFill>
                  </a:tcPr>
                </a:tc>
                <a:tc>
                  <a:txBody>
                    <a:bodyPr/>
                    <a:lstStyle/>
                    <a:p>
                      <a:pPr algn="ctr"/>
                      <a:r>
                        <a:rPr lang="en-US" sz="1200" dirty="0"/>
                        <a:t>1</a:t>
                      </a:r>
                    </a:p>
                  </a:txBody>
                  <a:tcPr>
                    <a:solidFill>
                      <a:schemeClr val="accent2">
                        <a:lumMod val="60000"/>
                        <a:lumOff val="40000"/>
                      </a:schemeClr>
                    </a:solidFill>
                  </a:tcPr>
                </a:tc>
                <a:tc>
                  <a:txBody>
                    <a:bodyPr/>
                    <a:lstStyle/>
                    <a:p>
                      <a:pPr algn="ctr"/>
                      <a:r>
                        <a:rPr lang="en-US" sz="1200" dirty="0"/>
                        <a:t>ALU</a:t>
                      </a:r>
                    </a:p>
                  </a:txBody>
                  <a:tcPr>
                    <a:solidFill>
                      <a:schemeClr val="accent2">
                        <a:lumMod val="60000"/>
                        <a:lumOff val="40000"/>
                      </a:schemeClr>
                    </a:solidFill>
                  </a:tcPr>
                </a:tc>
                <a:extLst>
                  <a:ext uri="{0D108BD9-81ED-4DB2-BD59-A6C34878D82A}">
                    <a16:rowId xmlns:a16="http://schemas.microsoft.com/office/drawing/2014/main" val="10003"/>
                  </a:ext>
                </a:extLst>
              </a:tr>
              <a:tr h="167640">
                <a:tc>
                  <a:txBody>
                    <a:bodyPr/>
                    <a:lstStyle/>
                    <a:p>
                      <a:r>
                        <a:rPr lang="en-US" sz="1200" b="1" dirty="0" err="1">
                          <a:latin typeface="Courier New"/>
                          <a:cs typeface="Courier New"/>
                        </a:rPr>
                        <a:t>addi</a:t>
                      </a:r>
                      <a:endParaRPr lang="en-US" sz="1200" b="1" dirty="0">
                        <a:latin typeface="Courier New"/>
                        <a:cs typeface="Courier New"/>
                      </a:endParaRPr>
                    </a:p>
                  </a:txBody>
                  <a:tcPr>
                    <a:solidFill>
                      <a:schemeClr val="accent6">
                        <a:lumMod val="60000"/>
                        <a:lumOff val="40000"/>
                      </a:schemeClr>
                    </a:solidFill>
                  </a:tcPr>
                </a:tc>
                <a:tc>
                  <a:txBody>
                    <a:bodyPr/>
                    <a:lstStyle/>
                    <a:p>
                      <a:pPr algn="ctr"/>
                      <a:r>
                        <a:rPr lang="en-US" sz="1200" dirty="0"/>
                        <a:t>*</a:t>
                      </a:r>
                    </a:p>
                  </a:txBody>
                  <a:tcPr>
                    <a:solidFill>
                      <a:schemeClr val="accent6">
                        <a:lumMod val="60000"/>
                        <a:lumOff val="40000"/>
                      </a:schemeClr>
                    </a:solidFill>
                  </a:tcPr>
                </a:tc>
                <a:tc>
                  <a:txBody>
                    <a:bodyPr/>
                    <a:lstStyle/>
                    <a:p>
                      <a:pPr algn="ctr"/>
                      <a:r>
                        <a:rPr lang="en-US" sz="1200" dirty="0"/>
                        <a:t>*</a:t>
                      </a:r>
                    </a:p>
                  </a:txBody>
                  <a:tcPr>
                    <a:solidFill>
                      <a:schemeClr val="accent6">
                        <a:lumMod val="60000"/>
                        <a:lumOff val="40000"/>
                      </a:schemeClr>
                    </a:solidFill>
                  </a:tcPr>
                </a:tc>
                <a:tc>
                  <a:txBody>
                    <a:bodyPr/>
                    <a:lstStyle/>
                    <a:p>
                      <a:pPr algn="ctr"/>
                      <a:r>
                        <a:rPr lang="en-US" sz="1200" dirty="0"/>
                        <a:t>+4</a:t>
                      </a:r>
                    </a:p>
                  </a:txBody>
                  <a:tcPr>
                    <a:solidFill>
                      <a:schemeClr val="accent2">
                        <a:lumMod val="60000"/>
                        <a:lumOff val="40000"/>
                      </a:schemeClr>
                    </a:solidFill>
                  </a:tcPr>
                </a:tc>
                <a:tc>
                  <a:txBody>
                    <a:bodyPr/>
                    <a:lstStyle/>
                    <a:p>
                      <a:pPr algn="ctr"/>
                      <a:r>
                        <a:rPr lang="en-US" sz="1200" dirty="0"/>
                        <a:t>I</a:t>
                      </a:r>
                    </a:p>
                  </a:txBody>
                  <a:tcPr>
                    <a:solidFill>
                      <a:schemeClr val="accent2">
                        <a:lumMod val="60000"/>
                        <a:lumOff val="40000"/>
                      </a:schemeClr>
                    </a:solidFill>
                  </a:tcPr>
                </a:tc>
                <a:tc>
                  <a:txBody>
                    <a:bodyPr/>
                    <a:lstStyle/>
                    <a:p>
                      <a:pPr algn="ctr"/>
                      <a:r>
                        <a:rPr lang="en-US" sz="1200" dirty="0"/>
                        <a:t>*</a:t>
                      </a:r>
                    </a:p>
                  </a:txBody>
                  <a:tcPr>
                    <a:solidFill>
                      <a:schemeClr val="accent2">
                        <a:lumMod val="60000"/>
                        <a:lumOff val="40000"/>
                      </a:schemeClr>
                    </a:solidFill>
                  </a:tcPr>
                </a:tc>
                <a:tc>
                  <a:txBody>
                    <a:bodyPr/>
                    <a:lstStyle/>
                    <a:p>
                      <a:pPr algn="ctr"/>
                      <a:r>
                        <a:rPr lang="en-US" sz="1200" dirty="0" err="1"/>
                        <a:t>Reg</a:t>
                      </a:r>
                      <a:endParaRPr lang="en-US" sz="1200" dirty="0"/>
                    </a:p>
                  </a:txBody>
                  <a:tcPr>
                    <a:solidFill>
                      <a:schemeClr val="accent2">
                        <a:lumMod val="60000"/>
                        <a:lumOff val="40000"/>
                      </a:schemeClr>
                    </a:solidFill>
                  </a:tcPr>
                </a:tc>
                <a:tc>
                  <a:txBody>
                    <a:bodyPr/>
                    <a:lstStyle/>
                    <a:p>
                      <a:pPr algn="ctr"/>
                      <a:r>
                        <a:rPr lang="en-US" sz="1200" dirty="0" err="1"/>
                        <a:t>Imm</a:t>
                      </a:r>
                      <a:endParaRPr lang="en-US" sz="1200" dirty="0"/>
                    </a:p>
                  </a:txBody>
                  <a:tcPr>
                    <a:solidFill>
                      <a:schemeClr val="accent2">
                        <a:lumMod val="60000"/>
                        <a:lumOff val="40000"/>
                      </a:schemeClr>
                    </a:solidFill>
                  </a:tcPr>
                </a:tc>
                <a:tc>
                  <a:txBody>
                    <a:bodyPr/>
                    <a:lstStyle/>
                    <a:p>
                      <a:pPr algn="ctr"/>
                      <a:r>
                        <a:rPr lang="en-US" sz="1200" dirty="0"/>
                        <a:t>Add</a:t>
                      </a:r>
                    </a:p>
                  </a:txBody>
                  <a:tcPr>
                    <a:solidFill>
                      <a:schemeClr val="accent2">
                        <a:lumMod val="60000"/>
                        <a:lumOff val="40000"/>
                      </a:schemeClr>
                    </a:solidFill>
                  </a:tcPr>
                </a:tc>
                <a:tc>
                  <a:txBody>
                    <a:bodyPr/>
                    <a:lstStyle/>
                    <a:p>
                      <a:pPr algn="ctr"/>
                      <a:r>
                        <a:rPr lang="en-US" sz="1200" dirty="0"/>
                        <a:t>Read</a:t>
                      </a:r>
                    </a:p>
                  </a:txBody>
                  <a:tcPr>
                    <a:solidFill>
                      <a:schemeClr val="accent2">
                        <a:lumMod val="60000"/>
                        <a:lumOff val="40000"/>
                      </a:schemeClr>
                    </a:solidFill>
                  </a:tcPr>
                </a:tc>
                <a:tc>
                  <a:txBody>
                    <a:bodyPr/>
                    <a:lstStyle/>
                    <a:p>
                      <a:pPr algn="ctr"/>
                      <a:r>
                        <a:rPr lang="en-US" sz="1200" dirty="0"/>
                        <a:t>1</a:t>
                      </a:r>
                    </a:p>
                  </a:txBody>
                  <a:tcPr>
                    <a:solidFill>
                      <a:schemeClr val="accent2">
                        <a:lumMod val="60000"/>
                        <a:lumOff val="40000"/>
                      </a:schemeClr>
                    </a:solidFill>
                  </a:tcPr>
                </a:tc>
                <a:tc>
                  <a:txBody>
                    <a:bodyPr/>
                    <a:lstStyle/>
                    <a:p>
                      <a:pPr algn="ctr"/>
                      <a:r>
                        <a:rPr lang="en-US" sz="1200" dirty="0"/>
                        <a:t>ALU</a:t>
                      </a:r>
                    </a:p>
                  </a:txBody>
                  <a:tcPr>
                    <a:solidFill>
                      <a:schemeClr val="accent2">
                        <a:lumMod val="60000"/>
                        <a:lumOff val="40000"/>
                      </a:schemeClr>
                    </a:solidFill>
                  </a:tcPr>
                </a:tc>
                <a:extLst>
                  <a:ext uri="{0D108BD9-81ED-4DB2-BD59-A6C34878D82A}">
                    <a16:rowId xmlns:a16="http://schemas.microsoft.com/office/drawing/2014/main" val="10004"/>
                  </a:ext>
                </a:extLst>
              </a:tr>
              <a:tr h="198120">
                <a:tc>
                  <a:txBody>
                    <a:bodyPr/>
                    <a:lstStyle/>
                    <a:p>
                      <a:r>
                        <a:rPr lang="en-US" sz="1200" b="1" dirty="0">
                          <a:latin typeface="Courier New"/>
                          <a:cs typeface="Courier New"/>
                        </a:rPr>
                        <a:t>lw</a:t>
                      </a:r>
                    </a:p>
                  </a:txBody>
                  <a:tcPr>
                    <a:solidFill>
                      <a:schemeClr val="accent6">
                        <a:lumMod val="60000"/>
                        <a:lumOff val="40000"/>
                      </a:schemeClr>
                    </a:solidFill>
                  </a:tcPr>
                </a:tc>
                <a:tc>
                  <a:txBody>
                    <a:bodyPr/>
                    <a:lstStyle/>
                    <a:p>
                      <a:pPr algn="ctr"/>
                      <a:r>
                        <a:rPr lang="en-US" sz="1200" dirty="0"/>
                        <a:t>*</a:t>
                      </a:r>
                    </a:p>
                  </a:txBody>
                  <a:tcPr>
                    <a:solidFill>
                      <a:schemeClr val="accent6">
                        <a:lumMod val="60000"/>
                        <a:lumOff val="40000"/>
                      </a:schemeClr>
                    </a:solidFill>
                  </a:tcPr>
                </a:tc>
                <a:tc>
                  <a:txBody>
                    <a:bodyPr/>
                    <a:lstStyle/>
                    <a:p>
                      <a:pPr algn="ctr"/>
                      <a:r>
                        <a:rPr lang="en-US" sz="1200" dirty="0"/>
                        <a:t>*</a:t>
                      </a:r>
                    </a:p>
                  </a:txBody>
                  <a:tcPr>
                    <a:solidFill>
                      <a:schemeClr val="accent6">
                        <a:lumMod val="60000"/>
                        <a:lumOff val="40000"/>
                      </a:schemeClr>
                    </a:solidFill>
                  </a:tcPr>
                </a:tc>
                <a:tc>
                  <a:txBody>
                    <a:bodyPr/>
                    <a:lstStyle/>
                    <a:p>
                      <a:pPr algn="ctr"/>
                      <a:r>
                        <a:rPr lang="en-US" sz="1200" dirty="0"/>
                        <a:t>+4</a:t>
                      </a:r>
                    </a:p>
                  </a:txBody>
                  <a:tcPr>
                    <a:solidFill>
                      <a:schemeClr val="accent2">
                        <a:lumMod val="60000"/>
                        <a:lumOff val="40000"/>
                      </a:schemeClr>
                    </a:solidFill>
                  </a:tcPr>
                </a:tc>
                <a:tc>
                  <a:txBody>
                    <a:bodyPr/>
                    <a:lstStyle/>
                    <a:p>
                      <a:pPr algn="ctr"/>
                      <a:r>
                        <a:rPr lang="en-US" sz="1200" dirty="0"/>
                        <a:t>I</a:t>
                      </a:r>
                    </a:p>
                  </a:txBody>
                  <a:tcPr>
                    <a:solidFill>
                      <a:schemeClr val="accent2">
                        <a:lumMod val="60000"/>
                        <a:lumOff val="40000"/>
                      </a:schemeClr>
                    </a:solidFill>
                  </a:tcPr>
                </a:tc>
                <a:tc>
                  <a:txBody>
                    <a:bodyPr/>
                    <a:lstStyle/>
                    <a:p>
                      <a:pPr algn="ctr"/>
                      <a:r>
                        <a:rPr lang="en-US" sz="1200" dirty="0"/>
                        <a:t>*</a:t>
                      </a:r>
                    </a:p>
                  </a:txBody>
                  <a:tcPr>
                    <a:solidFill>
                      <a:schemeClr val="accent2">
                        <a:lumMod val="60000"/>
                        <a:lumOff val="40000"/>
                      </a:schemeClr>
                    </a:solidFill>
                  </a:tcPr>
                </a:tc>
                <a:tc>
                  <a:txBody>
                    <a:bodyPr/>
                    <a:lstStyle/>
                    <a:p>
                      <a:pPr algn="ctr"/>
                      <a:r>
                        <a:rPr lang="en-US" sz="1200" dirty="0" err="1"/>
                        <a:t>Reg</a:t>
                      </a:r>
                      <a:endParaRPr lang="en-US" sz="1200" dirty="0"/>
                    </a:p>
                  </a:txBody>
                  <a:tcPr>
                    <a:solidFill>
                      <a:schemeClr val="accent2">
                        <a:lumMod val="60000"/>
                        <a:lumOff val="40000"/>
                      </a:schemeClr>
                    </a:solidFill>
                  </a:tcPr>
                </a:tc>
                <a:tc>
                  <a:txBody>
                    <a:bodyPr/>
                    <a:lstStyle/>
                    <a:p>
                      <a:pPr algn="ctr"/>
                      <a:r>
                        <a:rPr lang="en-US" sz="1200" dirty="0" err="1"/>
                        <a:t>Imm</a:t>
                      </a:r>
                      <a:endParaRPr lang="en-US" sz="1200" dirty="0"/>
                    </a:p>
                  </a:txBody>
                  <a:tcPr>
                    <a:solidFill>
                      <a:schemeClr val="accent2">
                        <a:lumMod val="60000"/>
                        <a:lumOff val="40000"/>
                      </a:schemeClr>
                    </a:solidFill>
                  </a:tcPr>
                </a:tc>
                <a:tc>
                  <a:txBody>
                    <a:bodyPr/>
                    <a:lstStyle/>
                    <a:p>
                      <a:pPr algn="ctr"/>
                      <a:r>
                        <a:rPr lang="en-US" sz="1200" dirty="0"/>
                        <a:t>Add</a:t>
                      </a:r>
                    </a:p>
                  </a:txBody>
                  <a:tcPr>
                    <a:solidFill>
                      <a:schemeClr val="accent2">
                        <a:lumMod val="60000"/>
                        <a:lumOff val="40000"/>
                      </a:schemeClr>
                    </a:solidFill>
                  </a:tcPr>
                </a:tc>
                <a:tc>
                  <a:txBody>
                    <a:bodyPr/>
                    <a:lstStyle/>
                    <a:p>
                      <a:pPr algn="ctr"/>
                      <a:r>
                        <a:rPr lang="en-US" sz="1200" dirty="0"/>
                        <a:t>Read</a:t>
                      </a:r>
                    </a:p>
                  </a:txBody>
                  <a:tcPr>
                    <a:solidFill>
                      <a:schemeClr val="accent2">
                        <a:lumMod val="60000"/>
                        <a:lumOff val="40000"/>
                      </a:schemeClr>
                    </a:solidFill>
                  </a:tcPr>
                </a:tc>
                <a:tc>
                  <a:txBody>
                    <a:bodyPr/>
                    <a:lstStyle/>
                    <a:p>
                      <a:pPr algn="ctr"/>
                      <a:r>
                        <a:rPr lang="en-US" sz="1200" dirty="0"/>
                        <a:t>1</a:t>
                      </a:r>
                    </a:p>
                  </a:txBody>
                  <a:tcPr>
                    <a:solidFill>
                      <a:schemeClr val="accent2">
                        <a:lumMod val="60000"/>
                        <a:lumOff val="40000"/>
                      </a:schemeClr>
                    </a:solidFill>
                  </a:tcPr>
                </a:tc>
                <a:tc>
                  <a:txBody>
                    <a:bodyPr/>
                    <a:lstStyle/>
                    <a:p>
                      <a:pPr algn="ctr"/>
                      <a:r>
                        <a:rPr lang="en-US" sz="1200" dirty="0" err="1"/>
                        <a:t>Mem</a:t>
                      </a:r>
                      <a:endParaRPr lang="en-US" sz="1200" dirty="0"/>
                    </a:p>
                  </a:txBody>
                  <a:tcPr>
                    <a:solidFill>
                      <a:schemeClr val="accent2">
                        <a:lumMod val="60000"/>
                        <a:lumOff val="40000"/>
                      </a:schemeClr>
                    </a:solidFill>
                  </a:tcPr>
                </a:tc>
                <a:extLst>
                  <a:ext uri="{0D108BD9-81ED-4DB2-BD59-A6C34878D82A}">
                    <a16:rowId xmlns:a16="http://schemas.microsoft.com/office/drawing/2014/main" val="10005"/>
                  </a:ext>
                </a:extLst>
              </a:tr>
              <a:tr h="152400">
                <a:tc>
                  <a:txBody>
                    <a:bodyPr/>
                    <a:lstStyle/>
                    <a:p>
                      <a:r>
                        <a:rPr lang="en-US" sz="1200" b="1" dirty="0" err="1">
                          <a:latin typeface="Courier New"/>
                          <a:cs typeface="Courier New"/>
                        </a:rPr>
                        <a:t>sw</a:t>
                      </a:r>
                      <a:endParaRPr lang="en-US" sz="1200" b="1" dirty="0">
                        <a:latin typeface="Courier New"/>
                        <a:cs typeface="Courier New"/>
                      </a:endParaRPr>
                    </a:p>
                  </a:txBody>
                  <a:tcPr>
                    <a:solidFill>
                      <a:schemeClr val="accent6">
                        <a:lumMod val="60000"/>
                        <a:lumOff val="40000"/>
                      </a:schemeClr>
                    </a:solidFill>
                  </a:tcPr>
                </a:tc>
                <a:tc>
                  <a:txBody>
                    <a:bodyPr/>
                    <a:lstStyle/>
                    <a:p>
                      <a:pPr algn="ctr"/>
                      <a:r>
                        <a:rPr lang="en-US" sz="1200" dirty="0"/>
                        <a:t>*</a:t>
                      </a:r>
                    </a:p>
                  </a:txBody>
                  <a:tcPr>
                    <a:solidFill>
                      <a:schemeClr val="accent6">
                        <a:lumMod val="60000"/>
                        <a:lumOff val="40000"/>
                      </a:schemeClr>
                    </a:solidFill>
                  </a:tcPr>
                </a:tc>
                <a:tc>
                  <a:txBody>
                    <a:bodyPr/>
                    <a:lstStyle/>
                    <a:p>
                      <a:pPr algn="ctr"/>
                      <a:r>
                        <a:rPr lang="en-US" sz="1200" dirty="0"/>
                        <a:t>*</a:t>
                      </a:r>
                    </a:p>
                  </a:txBody>
                  <a:tcPr>
                    <a:solidFill>
                      <a:schemeClr val="accent6">
                        <a:lumMod val="60000"/>
                        <a:lumOff val="40000"/>
                      </a:schemeClr>
                    </a:solidFill>
                  </a:tcPr>
                </a:tc>
                <a:tc>
                  <a:txBody>
                    <a:bodyPr/>
                    <a:lstStyle/>
                    <a:p>
                      <a:pPr algn="ctr"/>
                      <a:r>
                        <a:rPr lang="en-US" sz="1200" dirty="0"/>
                        <a:t>+4</a:t>
                      </a:r>
                    </a:p>
                  </a:txBody>
                  <a:tcPr>
                    <a:solidFill>
                      <a:schemeClr val="accent2">
                        <a:lumMod val="60000"/>
                        <a:lumOff val="40000"/>
                      </a:schemeClr>
                    </a:solidFill>
                  </a:tcPr>
                </a:tc>
                <a:tc>
                  <a:txBody>
                    <a:bodyPr/>
                    <a:lstStyle/>
                    <a:p>
                      <a:pPr algn="ctr"/>
                      <a:r>
                        <a:rPr lang="en-US" sz="1200" dirty="0"/>
                        <a:t>S</a:t>
                      </a:r>
                    </a:p>
                  </a:txBody>
                  <a:tcPr>
                    <a:solidFill>
                      <a:schemeClr val="accent2">
                        <a:lumMod val="60000"/>
                        <a:lumOff val="40000"/>
                      </a:schemeClr>
                    </a:solidFill>
                  </a:tcPr>
                </a:tc>
                <a:tc>
                  <a:txBody>
                    <a:bodyPr/>
                    <a:lstStyle/>
                    <a:p>
                      <a:pPr algn="ctr"/>
                      <a:r>
                        <a:rPr lang="en-US" sz="1200" dirty="0"/>
                        <a:t>*</a:t>
                      </a:r>
                    </a:p>
                  </a:txBody>
                  <a:tcPr>
                    <a:solidFill>
                      <a:schemeClr val="accent2">
                        <a:lumMod val="60000"/>
                        <a:lumOff val="40000"/>
                      </a:schemeClr>
                    </a:solidFill>
                  </a:tcPr>
                </a:tc>
                <a:tc>
                  <a:txBody>
                    <a:bodyPr/>
                    <a:lstStyle/>
                    <a:p>
                      <a:pPr algn="ctr"/>
                      <a:r>
                        <a:rPr lang="en-US" sz="1200" dirty="0" err="1"/>
                        <a:t>Reg</a:t>
                      </a:r>
                      <a:endParaRPr lang="en-US" sz="1200" dirty="0"/>
                    </a:p>
                  </a:txBody>
                  <a:tcPr>
                    <a:solidFill>
                      <a:schemeClr val="accent2">
                        <a:lumMod val="60000"/>
                        <a:lumOff val="40000"/>
                      </a:schemeClr>
                    </a:solidFill>
                  </a:tcPr>
                </a:tc>
                <a:tc>
                  <a:txBody>
                    <a:bodyPr/>
                    <a:lstStyle/>
                    <a:p>
                      <a:pPr algn="ctr"/>
                      <a:r>
                        <a:rPr lang="en-US" sz="1200" dirty="0" err="1"/>
                        <a:t>Imm</a:t>
                      </a:r>
                      <a:endParaRPr lang="en-US" sz="1200" dirty="0"/>
                    </a:p>
                  </a:txBody>
                  <a:tcPr>
                    <a:solidFill>
                      <a:schemeClr val="accent2">
                        <a:lumMod val="60000"/>
                        <a:lumOff val="40000"/>
                      </a:schemeClr>
                    </a:solidFill>
                  </a:tcPr>
                </a:tc>
                <a:tc>
                  <a:txBody>
                    <a:bodyPr/>
                    <a:lstStyle/>
                    <a:p>
                      <a:pPr algn="ctr"/>
                      <a:r>
                        <a:rPr lang="en-US" sz="1200" dirty="0"/>
                        <a:t>Add</a:t>
                      </a:r>
                    </a:p>
                  </a:txBody>
                  <a:tcPr>
                    <a:solidFill>
                      <a:schemeClr val="accent2">
                        <a:lumMod val="60000"/>
                        <a:lumOff val="40000"/>
                      </a:schemeClr>
                    </a:solidFill>
                  </a:tcPr>
                </a:tc>
                <a:tc>
                  <a:txBody>
                    <a:bodyPr/>
                    <a:lstStyle/>
                    <a:p>
                      <a:pPr algn="ctr"/>
                      <a:r>
                        <a:rPr lang="en-US" sz="1200" dirty="0"/>
                        <a:t>Write</a:t>
                      </a:r>
                    </a:p>
                  </a:txBody>
                  <a:tcPr>
                    <a:solidFill>
                      <a:schemeClr val="accent2">
                        <a:lumMod val="60000"/>
                        <a:lumOff val="40000"/>
                      </a:schemeClr>
                    </a:solidFill>
                  </a:tcPr>
                </a:tc>
                <a:tc>
                  <a:txBody>
                    <a:bodyPr/>
                    <a:lstStyle/>
                    <a:p>
                      <a:pPr algn="ctr"/>
                      <a:r>
                        <a:rPr lang="en-US" sz="1200" dirty="0"/>
                        <a:t>0</a:t>
                      </a:r>
                    </a:p>
                  </a:txBody>
                  <a:tcPr>
                    <a:solidFill>
                      <a:schemeClr val="accent2">
                        <a:lumMod val="60000"/>
                        <a:lumOff val="40000"/>
                      </a:schemeClr>
                    </a:solidFill>
                  </a:tcPr>
                </a:tc>
                <a:tc>
                  <a:txBody>
                    <a:bodyPr/>
                    <a:lstStyle/>
                    <a:p>
                      <a:pPr algn="ctr"/>
                      <a:r>
                        <a:rPr lang="en-US" sz="1200" dirty="0"/>
                        <a:t>*</a:t>
                      </a:r>
                    </a:p>
                  </a:txBody>
                  <a:tcPr>
                    <a:solidFill>
                      <a:schemeClr val="accent2">
                        <a:lumMod val="60000"/>
                        <a:lumOff val="40000"/>
                      </a:schemeClr>
                    </a:solidFill>
                  </a:tcPr>
                </a:tc>
                <a:extLst>
                  <a:ext uri="{0D108BD9-81ED-4DB2-BD59-A6C34878D82A}">
                    <a16:rowId xmlns:a16="http://schemas.microsoft.com/office/drawing/2014/main" val="10006"/>
                  </a:ext>
                </a:extLst>
              </a:tr>
              <a:tr h="182880">
                <a:tc>
                  <a:txBody>
                    <a:bodyPr/>
                    <a:lstStyle/>
                    <a:p>
                      <a:r>
                        <a:rPr lang="en-US" sz="1200" b="1" dirty="0" err="1">
                          <a:latin typeface="Courier New"/>
                          <a:cs typeface="Courier New"/>
                        </a:rPr>
                        <a:t>beq</a:t>
                      </a:r>
                      <a:endParaRPr lang="en-US" sz="1200" b="1" dirty="0">
                        <a:latin typeface="Courier New"/>
                        <a:cs typeface="Courier New"/>
                      </a:endParaRPr>
                    </a:p>
                  </a:txBody>
                  <a:tcPr>
                    <a:solidFill>
                      <a:schemeClr val="accent6">
                        <a:lumMod val="60000"/>
                        <a:lumOff val="40000"/>
                      </a:schemeClr>
                    </a:solidFill>
                  </a:tcPr>
                </a:tc>
                <a:tc>
                  <a:txBody>
                    <a:bodyPr/>
                    <a:lstStyle/>
                    <a:p>
                      <a:pPr algn="ctr"/>
                      <a:r>
                        <a:rPr lang="en-US" sz="1200" dirty="0"/>
                        <a:t>0</a:t>
                      </a:r>
                    </a:p>
                  </a:txBody>
                  <a:tcPr>
                    <a:solidFill>
                      <a:schemeClr val="accent6">
                        <a:lumMod val="60000"/>
                        <a:lumOff val="40000"/>
                      </a:schemeClr>
                    </a:solidFill>
                  </a:tcPr>
                </a:tc>
                <a:tc>
                  <a:txBody>
                    <a:bodyPr/>
                    <a:lstStyle/>
                    <a:p>
                      <a:pPr algn="ctr"/>
                      <a:r>
                        <a:rPr lang="en-US" sz="1200" dirty="0"/>
                        <a:t>*</a:t>
                      </a:r>
                    </a:p>
                  </a:txBody>
                  <a:tcPr>
                    <a:solidFill>
                      <a:schemeClr val="accent6">
                        <a:lumMod val="60000"/>
                        <a:lumOff val="40000"/>
                      </a:schemeClr>
                    </a:solidFill>
                  </a:tcPr>
                </a:tc>
                <a:tc>
                  <a:txBody>
                    <a:bodyPr/>
                    <a:lstStyle/>
                    <a:p>
                      <a:pPr algn="ctr"/>
                      <a:r>
                        <a:rPr lang="en-US" sz="1200" dirty="0"/>
                        <a:t>+4</a:t>
                      </a:r>
                    </a:p>
                  </a:txBody>
                  <a:tcPr>
                    <a:solidFill>
                      <a:schemeClr val="accent2">
                        <a:lumMod val="60000"/>
                        <a:lumOff val="40000"/>
                      </a:schemeClr>
                    </a:solidFill>
                  </a:tcPr>
                </a:tc>
                <a:tc>
                  <a:txBody>
                    <a:bodyPr/>
                    <a:lstStyle/>
                    <a:p>
                      <a:pPr algn="ctr"/>
                      <a:r>
                        <a:rPr lang="en-US" sz="1200" dirty="0"/>
                        <a:t>B</a:t>
                      </a:r>
                    </a:p>
                  </a:txBody>
                  <a:tcPr>
                    <a:solidFill>
                      <a:schemeClr val="accent2">
                        <a:lumMod val="60000"/>
                        <a:lumOff val="40000"/>
                      </a:schemeClr>
                    </a:solidFill>
                  </a:tcPr>
                </a:tc>
                <a:tc>
                  <a:txBody>
                    <a:bodyPr/>
                    <a:lstStyle/>
                    <a:p>
                      <a:pPr algn="ctr"/>
                      <a:r>
                        <a:rPr lang="en-US" sz="1200" dirty="0"/>
                        <a:t>*</a:t>
                      </a:r>
                    </a:p>
                  </a:txBody>
                  <a:tcPr>
                    <a:solidFill>
                      <a:schemeClr val="accent2">
                        <a:lumMod val="60000"/>
                        <a:lumOff val="40000"/>
                      </a:schemeClr>
                    </a:solidFill>
                  </a:tcPr>
                </a:tc>
                <a:tc>
                  <a:txBody>
                    <a:bodyPr/>
                    <a:lstStyle/>
                    <a:p>
                      <a:pPr algn="ctr"/>
                      <a:r>
                        <a:rPr lang="en-US" sz="1200" dirty="0"/>
                        <a:t>PC</a:t>
                      </a:r>
                    </a:p>
                  </a:txBody>
                  <a:tcPr>
                    <a:solidFill>
                      <a:schemeClr val="accent2">
                        <a:lumMod val="60000"/>
                        <a:lumOff val="40000"/>
                      </a:schemeClr>
                    </a:solidFill>
                  </a:tcPr>
                </a:tc>
                <a:tc>
                  <a:txBody>
                    <a:bodyPr/>
                    <a:lstStyle/>
                    <a:p>
                      <a:pPr algn="ctr"/>
                      <a:r>
                        <a:rPr lang="en-US" sz="1200" dirty="0" err="1"/>
                        <a:t>Imm</a:t>
                      </a:r>
                      <a:endParaRPr lang="en-US" sz="1200" dirty="0"/>
                    </a:p>
                  </a:txBody>
                  <a:tcPr>
                    <a:solidFill>
                      <a:schemeClr val="accent2">
                        <a:lumMod val="60000"/>
                        <a:lumOff val="40000"/>
                      </a:schemeClr>
                    </a:solidFill>
                  </a:tcPr>
                </a:tc>
                <a:tc>
                  <a:txBody>
                    <a:bodyPr/>
                    <a:lstStyle/>
                    <a:p>
                      <a:pPr algn="ctr"/>
                      <a:r>
                        <a:rPr lang="en-US" sz="1200" dirty="0"/>
                        <a:t>Add</a:t>
                      </a:r>
                    </a:p>
                  </a:txBody>
                  <a:tcPr>
                    <a:solidFill>
                      <a:schemeClr val="accent2">
                        <a:lumMod val="60000"/>
                        <a:lumOff val="40000"/>
                      </a:schemeClr>
                    </a:solidFill>
                  </a:tcPr>
                </a:tc>
                <a:tc>
                  <a:txBody>
                    <a:bodyPr/>
                    <a:lstStyle/>
                    <a:p>
                      <a:pPr algn="ctr"/>
                      <a:r>
                        <a:rPr lang="en-US" sz="1200" dirty="0"/>
                        <a:t>Read</a:t>
                      </a:r>
                    </a:p>
                  </a:txBody>
                  <a:tcPr>
                    <a:solidFill>
                      <a:schemeClr val="accent2">
                        <a:lumMod val="60000"/>
                        <a:lumOff val="40000"/>
                      </a:schemeClr>
                    </a:solidFill>
                  </a:tcPr>
                </a:tc>
                <a:tc>
                  <a:txBody>
                    <a:bodyPr/>
                    <a:lstStyle/>
                    <a:p>
                      <a:pPr algn="ctr"/>
                      <a:r>
                        <a:rPr lang="en-US" sz="1200" dirty="0"/>
                        <a:t>0</a:t>
                      </a:r>
                    </a:p>
                  </a:txBody>
                  <a:tcPr>
                    <a:solidFill>
                      <a:schemeClr val="accent2">
                        <a:lumMod val="60000"/>
                        <a:lumOff val="40000"/>
                      </a:schemeClr>
                    </a:solidFill>
                  </a:tcPr>
                </a:tc>
                <a:tc>
                  <a:txBody>
                    <a:bodyPr/>
                    <a:lstStyle/>
                    <a:p>
                      <a:pPr algn="ctr"/>
                      <a:r>
                        <a:rPr lang="en-US" sz="1200" dirty="0"/>
                        <a:t>*</a:t>
                      </a:r>
                    </a:p>
                  </a:txBody>
                  <a:tcPr>
                    <a:solidFill>
                      <a:schemeClr val="accent2">
                        <a:lumMod val="60000"/>
                        <a:lumOff val="40000"/>
                      </a:schemeClr>
                    </a:solidFill>
                  </a:tcPr>
                </a:tc>
                <a:extLst>
                  <a:ext uri="{0D108BD9-81ED-4DB2-BD59-A6C34878D82A}">
                    <a16:rowId xmlns:a16="http://schemas.microsoft.com/office/drawing/2014/main" val="10007"/>
                  </a:ext>
                </a:extLst>
              </a:tr>
              <a:tr h="213360">
                <a:tc>
                  <a:txBody>
                    <a:bodyPr/>
                    <a:lstStyle/>
                    <a:p>
                      <a:r>
                        <a:rPr lang="en-US" sz="1200" b="1" dirty="0" err="1">
                          <a:latin typeface="Courier New"/>
                          <a:cs typeface="Courier New"/>
                        </a:rPr>
                        <a:t>beq</a:t>
                      </a:r>
                      <a:endParaRPr lang="en-US" sz="1200" b="1" dirty="0">
                        <a:latin typeface="Courier New"/>
                        <a:cs typeface="Courier New"/>
                      </a:endParaRPr>
                    </a:p>
                  </a:txBody>
                  <a:tcPr>
                    <a:solidFill>
                      <a:schemeClr val="accent6">
                        <a:lumMod val="60000"/>
                        <a:lumOff val="40000"/>
                      </a:schemeClr>
                    </a:solidFill>
                  </a:tcPr>
                </a:tc>
                <a:tc>
                  <a:txBody>
                    <a:bodyPr/>
                    <a:lstStyle/>
                    <a:p>
                      <a:pPr algn="ctr"/>
                      <a:r>
                        <a:rPr lang="en-US" sz="1200" dirty="0"/>
                        <a:t>1</a:t>
                      </a:r>
                    </a:p>
                  </a:txBody>
                  <a:tcPr>
                    <a:solidFill>
                      <a:schemeClr val="accent6">
                        <a:lumMod val="60000"/>
                        <a:lumOff val="40000"/>
                      </a:schemeClr>
                    </a:solidFill>
                  </a:tcPr>
                </a:tc>
                <a:tc>
                  <a:txBody>
                    <a:bodyPr/>
                    <a:lstStyle/>
                    <a:p>
                      <a:pPr algn="ctr"/>
                      <a:r>
                        <a:rPr lang="en-US" sz="1200" dirty="0"/>
                        <a:t>*</a:t>
                      </a:r>
                    </a:p>
                  </a:txBody>
                  <a:tcPr>
                    <a:solidFill>
                      <a:schemeClr val="accent6">
                        <a:lumMod val="60000"/>
                        <a:lumOff val="40000"/>
                      </a:schemeClr>
                    </a:solidFill>
                  </a:tcPr>
                </a:tc>
                <a:tc>
                  <a:txBody>
                    <a:bodyPr/>
                    <a:lstStyle/>
                    <a:p>
                      <a:pPr algn="ctr"/>
                      <a:r>
                        <a:rPr lang="en-US" sz="1200" dirty="0"/>
                        <a:t>ALU</a:t>
                      </a:r>
                    </a:p>
                  </a:txBody>
                  <a:tcPr>
                    <a:solidFill>
                      <a:schemeClr val="accent2">
                        <a:lumMod val="60000"/>
                        <a:lumOff val="40000"/>
                      </a:schemeClr>
                    </a:solidFill>
                  </a:tcPr>
                </a:tc>
                <a:tc>
                  <a:txBody>
                    <a:bodyPr/>
                    <a:lstStyle/>
                    <a:p>
                      <a:pPr algn="ctr"/>
                      <a:r>
                        <a:rPr lang="en-US" sz="1200" dirty="0"/>
                        <a:t>B</a:t>
                      </a:r>
                    </a:p>
                  </a:txBody>
                  <a:tcPr>
                    <a:solidFill>
                      <a:schemeClr val="accent2">
                        <a:lumMod val="60000"/>
                        <a:lumOff val="40000"/>
                      </a:schemeClr>
                    </a:solidFill>
                  </a:tcPr>
                </a:tc>
                <a:tc>
                  <a:txBody>
                    <a:bodyPr/>
                    <a:lstStyle/>
                    <a:p>
                      <a:pPr algn="ctr"/>
                      <a:r>
                        <a:rPr lang="en-US" sz="1200" dirty="0"/>
                        <a:t>*</a:t>
                      </a:r>
                    </a:p>
                  </a:txBody>
                  <a:tcPr>
                    <a:solidFill>
                      <a:schemeClr val="accent2">
                        <a:lumMod val="60000"/>
                        <a:lumOff val="40000"/>
                      </a:schemeClr>
                    </a:solidFill>
                  </a:tcPr>
                </a:tc>
                <a:tc>
                  <a:txBody>
                    <a:bodyPr/>
                    <a:lstStyle/>
                    <a:p>
                      <a:pPr algn="ctr"/>
                      <a:r>
                        <a:rPr lang="en-US" sz="1200" dirty="0"/>
                        <a:t>PC</a:t>
                      </a:r>
                    </a:p>
                  </a:txBody>
                  <a:tcPr>
                    <a:solidFill>
                      <a:schemeClr val="accent2">
                        <a:lumMod val="60000"/>
                        <a:lumOff val="40000"/>
                      </a:schemeClr>
                    </a:solidFill>
                  </a:tcPr>
                </a:tc>
                <a:tc>
                  <a:txBody>
                    <a:bodyPr/>
                    <a:lstStyle/>
                    <a:p>
                      <a:pPr algn="ctr"/>
                      <a:r>
                        <a:rPr lang="en-US" sz="1200" dirty="0" err="1"/>
                        <a:t>Imm</a:t>
                      </a:r>
                      <a:endParaRPr lang="en-US" sz="1200" dirty="0"/>
                    </a:p>
                  </a:txBody>
                  <a:tcPr>
                    <a:solidFill>
                      <a:schemeClr val="accent2">
                        <a:lumMod val="60000"/>
                        <a:lumOff val="40000"/>
                      </a:schemeClr>
                    </a:solidFill>
                  </a:tcPr>
                </a:tc>
                <a:tc>
                  <a:txBody>
                    <a:bodyPr/>
                    <a:lstStyle/>
                    <a:p>
                      <a:pPr algn="ctr"/>
                      <a:r>
                        <a:rPr lang="en-US" sz="1200" dirty="0"/>
                        <a:t>Add</a:t>
                      </a:r>
                    </a:p>
                  </a:txBody>
                  <a:tcPr>
                    <a:solidFill>
                      <a:schemeClr val="accent2">
                        <a:lumMod val="60000"/>
                        <a:lumOff val="40000"/>
                      </a:schemeClr>
                    </a:solidFill>
                  </a:tcPr>
                </a:tc>
                <a:tc>
                  <a:txBody>
                    <a:bodyPr/>
                    <a:lstStyle/>
                    <a:p>
                      <a:pPr algn="ctr"/>
                      <a:r>
                        <a:rPr lang="en-US" sz="1200" dirty="0"/>
                        <a:t>Read</a:t>
                      </a:r>
                    </a:p>
                  </a:txBody>
                  <a:tcPr>
                    <a:solidFill>
                      <a:schemeClr val="accent2">
                        <a:lumMod val="60000"/>
                        <a:lumOff val="40000"/>
                      </a:schemeClr>
                    </a:solidFill>
                  </a:tcPr>
                </a:tc>
                <a:tc>
                  <a:txBody>
                    <a:bodyPr/>
                    <a:lstStyle/>
                    <a:p>
                      <a:pPr algn="ctr"/>
                      <a:r>
                        <a:rPr lang="en-US" sz="1200" dirty="0"/>
                        <a:t>0</a:t>
                      </a:r>
                    </a:p>
                  </a:txBody>
                  <a:tcPr>
                    <a:solidFill>
                      <a:schemeClr val="accent2">
                        <a:lumMod val="60000"/>
                        <a:lumOff val="40000"/>
                      </a:schemeClr>
                    </a:solidFill>
                  </a:tcPr>
                </a:tc>
                <a:tc>
                  <a:txBody>
                    <a:bodyPr/>
                    <a:lstStyle/>
                    <a:p>
                      <a:pPr algn="ctr"/>
                      <a:r>
                        <a:rPr lang="en-US" sz="1200" dirty="0"/>
                        <a:t>*</a:t>
                      </a:r>
                    </a:p>
                  </a:txBody>
                  <a:tcPr>
                    <a:solidFill>
                      <a:schemeClr val="accent2">
                        <a:lumMod val="60000"/>
                        <a:lumOff val="40000"/>
                      </a:schemeClr>
                    </a:solidFill>
                  </a:tcPr>
                </a:tc>
                <a:extLst>
                  <a:ext uri="{0D108BD9-81ED-4DB2-BD59-A6C34878D82A}">
                    <a16:rowId xmlns:a16="http://schemas.microsoft.com/office/drawing/2014/main" val="10008"/>
                  </a:ext>
                </a:extLst>
              </a:tr>
              <a:tr h="167640">
                <a:tc>
                  <a:txBody>
                    <a:bodyPr/>
                    <a:lstStyle/>
                    <a:p>
                      <a:r>
                        <a:rPr lang="en-US" sz="1200" b="1" dirty="0" err="1">
                          <a:latin typeface="Courier New"/>
                          <a:cs typeface="Courier New"/>
                        </a:rPr>
                        <a:t>bne</a:t>
                      </a:r>
                      <a:endParaRPr lang="en-US" sz="1200" b="1" dirty="0">
                        <a:latin typeface="Courier New"/>
                        <a:cs typeface="Courier New"/>
                      </a:endParaRPr>
                    </a:p>
                  </a:txBody>
                  <a:tcPr>
                    <a:solidFill>
                      <a:schemeClr val="accent6">
                        <a:lumMod val="60000"/>
                        <a:lumOff val="40000"/>
                      </a:schemeClr>
                    </a:solidFill>
                  </a:tcPr>
                </a:tc>
                <a:tc>
                  <a:txBody>
                    <a:bodyPr/>
                    <a:lstStyle/>
                    <a:p>
                      <a:pPr algn="ctr"/>
                      <a:r>
                        <a:rPr lang="en-US" sz="1200" dirty="0"/>
                        <a:t>0</a:t>
                      </a:r>
                    </a:p>
                  </a:txBody>
                  <a:tcPr>
                    <a:solidFill>
                      <a:schemeClr val="accent6">
                        <a:lumMod val="60000"/>
                        <a:lumOff val="40000"/>
                      </a:schemeClr>
                    </a:solidFill>
                  </a:tcPr>
                </a:tc>
                <a:tc>
                  <a:txBody>
                    <a:bodyPr/>
                    <a:lstStyle/>
                    <a:p>
                      <a:pPr algn="ctr"/>
                      <a:r>
                        <a:rPr lang="en-US" sz="1200" dirty="0"/>
                        <a:t>*</a:t>
                      </a:r>
                    </a:p>
                  </a:txBody>
                  <a:tcPr>
                    <a:solidFill>
                      <a:schemeClr val="accent6">
                        <a:lumMod val="60000"/>
                        <a:lumOff val="40000"/>
                      </a:schemeClr>
                    </a:solidFill>
                  </a:tcPr>
                </a:tc>
                <a:tc>
                  <a:txBody>
                    <a:bodyPr/>
                    <a:lstStyle/>
                    <a:p>
                      <a:pPr algn="ctr"/>
                      <a:r>
                        <a:rPr lang="en-US" sz="1200" dirty="0"/>
                        <a:t>ALU</a:t>
                      </a:r>
                    </a:p>
                  </a:txBody>
                  <a:tcPr>
                    <a:solidFill>
                      <a:schemeClr val="accent2">
                        <a:lumMod val="60000"/>
                        <a:lumOff val="40000"/>
                      </a:schemeClr>
                    </a:solidFill>
                  </a:tcPr>
                </a:tc>
                <a:tc>
                  <a:txBody>
                    <a:bodyPr/>
                    <a:lstStyle/>
                    <a:p>
                      <a:pPr algn="ctr"/>
                      <a:r>
                        <a:rPr lang="en-US" sz="1200" dirty="0"/>
                        <a:t>B</a:t>
                      </a:r>
                    </a:p>
                  </a:txBody>
                  <a:tcPr>
                    <a:solidFill>
                      <a:schemeClr val="accent2">
                        <a:lumMod val="60000"/>
                        <a:lumOff val="40000"/>
                      </a:schemeClr>
                    </a:solidFill>
                  </a:tcPr>
                </a:tc>
                <a:tc>
                  <a:txBody>
                    <a:bodyPr/>
                    <a:lstStyle/>
                    <a:p>
                      <a:pPr algn="ctr"/>
                      <a:r>
                        <a:rPr lang="en-US" sz="1200" dirty="0"/>
                        <a:t>*</a:t>
                      </a:r>
                    </a:p>
                  </a:txBody>
                  <a:tcPr>
                    <a:solidFill>
                      <a:schemeClr val="accent2">
                        <a:lumMod val="60000"/>
                        <a:lumOff val="40000"/>
                      </a:schemeClr>
                    </a:solidFill>
                  </a:tcPr>
                </a:tc>
                <a:tc>
                  <a:txBody>
                    <a:bodyPr/>
                    <a:lstStyle/>
                    <a:p>
                      <a:pPr algn="ctr"/>
                      <a:r>
                        <a:rPr lang="en-US" sz="1200" dirty="0"/>
                        <a:t>PC</a:t>
                      </a:r>
                    </a:p>
                  </a:txBody>
                  <a:tcPr>
                    <a:solidFill>
                      <a:schemeClr val="accent2">
                        <a:lumMod val="60000"/>
                        <a:lumOff val="40000"/>
                      </a:schemeClr>
                    </a:solidFill>
                  </a:tcPr>
                </a:tc>
                <a:tc>
                  <a:txBody>
                    <a:bodyPr/>
                    <a:lstStyle/>
                    <a:p>
                      <a:pPr algn="ctr"/>
                      <a:r>
                        <a:rPr lang="en-US" sz="1200" dirty="0" err="1"/>
                        <a:t>Imm</a:t>
                      </a:r>
                      <a:endParaRPr lang="en-US" sz="1200" dirty="0"/>
                    </a:p>
                  </a:txBody>
                  <a:tcPr>
                    <a:solidFill>
                      <a:schemeClr val="accent2">
                        <a:lumMod val="60000"/>
                        <a:lumOff val="40000"/>
                      </a:schemeClr>
                    </a:solidFill>
                  </a:tcPr>
                </a:tc>
                <a:tc>
                  <a:txBody>
                    <a:bodyPr/>
                    <a:lstStyle/>
                    <a:p>
                      <a:pPr algn="ctr"/>
                      <a:r>
                        <a:rPr lang="en-US" sz="1200" dirty="0"/>
                        <a:t>Add</a:t>
                      </a:r>
                    </a:p>
                  </a:txBody>
                  <a:tcPr>
                    <a:solidFill>
                      <a:schemeClr val="accent2">
                        <a:lumMod val="60000"/>
                        <a:lumOff val="40000"/>
                      </a:schemeClr>
                    </a:solidFill>
                  </a:tcPr>
                </a:tc>
                <a:tc>
                  <a:txBody>
                    <a:bodyPr/>
                    <a:lstStyle/>
                    <a:p>
                      <a:pPr algn="ctr"/>
                      <a:r>
                        <a:rPr lang="en-US" sz="1200" dirty="0"/>
                        <a:t>Read</a:t>
                      </a:r>
                    </a:p>
                  </a:txBody>
                  <a:tcPr>
                    <a:solidFill>
                      <a:schemeClr val="accent2">
                        <a:lumMod val="60000"/>
                        <a:lumOff val="40000"/>
                      </a:schemeClr>
                    </a:solidFill>
                  </a:tcPr>
                </a:tc>
                <a:tc>
                  <a:txBody>
                    <a:bodyPr/>
                    <a:lstStyle/>
                    <a:p>
                      <a:pPr algn="ctr"/>
                      <a:r>
                        <a:rPr lang="en-US" sz="1200" dirty="0"/>
                        <a:t>0</a:t>
                      </a:r>
                    </a:p>
                  </a:txBody>
                  <a:tcPr>
                    <a:solidFill>
                      <a:schemeClr val="accent2">
                        <a:lumMod val="60000"/>
                        <a:lumOff val="40000"/>
                      </a:schemeClr>
                    </a:solidFill>
                  </a:tcPr>
                </a:tc>
                <a:tc>
                  <a:txBody>
                    <a:bodyPr/>
                    <a:lstStyle/>
                    <a:p>
                      <a:pPr algn="ctr"/>
                      <a:r>
                        <a:rPr lang="en-US" sz="1200" dirty="0"/>
                        <a:t>*</a:t>
                      </a:r>
                    </a:p>
                  </a:txBody>
                  <a:tcPr>
                    <a:solidFill>
                      <a:schemeClr val="accent2">
                        <a:lumMod val="60000"/>
                        <a:lumOff val="40000"/>
                      </a:schemeClr>
                    </a:solidFill>
                  </a:tcPr>
                </a:tc>
                <a:extLst>
                  <a:ext uri="{0D108BD9-81ED-4DB2-BD59-A6C34878D82A}">
                    <a16:rowId xmlns:a16="http://schemas.microsoft.com/office/drawing/2014/main" val="10009"/>
                  </a:ext>
                </a:extLst>
              </a:tr>
              <a:tr h="198120">
                <a:tc>
                  <a:txBody>
                    <a:bodyPr/>
                    <a:lstStyle/>
                    <a:p>
                      <a:r>
                        <a:rPr lang="en-US" sz="1200" b="1" dirty="0" err="1">
                          <a:latin typeface="Courier New"/>
                          <a:cs typeface="Courier New"/>
                        </a:rPr>
                        <a:t>bne</a:t>
                      </a:r>
                      <a:endParaRPr lang="en-US" sz="1200" b="1" dirty="0">
                        <a:latin typeface="Courier New"/>
                        <a:cs typeface="Courier New"/>
                      </a:endParaRPr>
                    </a:p>
                  </a:txBody>
                  <a:tcPr>
                    <a:solidFill>
                      <a:schemeClr val="accent6">
                        <a:lumMod val="60000"/>
                        <a:lumOff val="40000"/>
                      </a:schemeClr>
                    </a:solidFill>
                  </a:tcPr>
                </a:tc>
                <a:tc>
                  <a:txBody>
                    <a:bodyPr/>
                    <a:lstStyle/>
                    <a:p>
                      <a:pPr algn="ctr"/>
                      <a:r>
                        <a:rPr lang="en-US" sz="1200" dirty="0"/>
                        <a:t>1</a:t>
                      </a:r>
                    </a:p>
                  </a:txBody>
                  <a:tcPr>
                    <a:solidFill>
                      <a:schemeClr val="accent6">
                        <a:lumMod val="60000"/>
                        <a:lumOff val="40000"/>
                      </a:schemeClr>
                    </a:solidFill>
                  </a:tcPr>
                </a:tc>
                <a:tc>
                  <a:txBody>
                    <a:bodyPr/>
                    <a:lstStyle/>
                    <a:p>
                      <a:pPr algn="ctr"/>
                      <a:r>
                        <a:rPr lang="en-US" sz="1200" dirty="0"/>
                        <a:t>*</a:t>
                      </a:r>
                    </a:p>
                  </a:txBody>
                  <a:tcPr>
                    <a:solidFill>
                      <a:schemeClr val="accent6">
                        <a:lumMod val="60000"/>
                        <a:lumOff val="40000"/>
                      </a:schemeClr>
                    </a:solidFill>
                  </a:tcPr>
                </a:tc>
                <a:tc>
                  <a:txBody>
                    <a:bodyPr/>
                    <a:lstStyle/>
                    <a:p>
                      <a:pPr algn="ctr"/>
                      <a:r>
                        <a:rPr lang="en-US" sz="1200" dirty="0"/>
                        <a:t>+4</a:t>
                      </a:r>
                    </a:p>
                  </a:txBody>
                  <a:tcPr>
                    <a:solidFill>
                      <a:schemeClr val="accent2">
                        <a:lumMod val="60000"/>
                        <a:lumOff val="40000"/>
                      </a:schemeClr>
                    </a:solidFill>
                  </a:tcPr>
                </a:tc>
                <a:tc>
                  <a:txBody>
                    <a:bodyPr/>
                    <a:lstStyle/>
                    <a:p>
                      <a:pPr algn="ctr"/>
                      <a:r>
                        <a:rPr lang="en-US" sz="1200" dirty="0"/>
                        <a:t>B</a:t>
                      </a:r>
                    </a:p>
                  </a:txBody>
                  <a:tcPr>
                    <a:solidFill>
                      <a:schemeClr val="accent2">
                        <a:lumMod val="60000"/>
                        <a:lumOff val="40000"/>
                      </a:schemeClr>
                    </a:solidFill>
                  </a:tcPr>
                </a:tc>
                <a:tc>
                  <a:txBody>
                    <a:bodyPr/>
                    <a:lstStyle/>
                    <a:p>
                      <a:pPr algn="ctr"/>
                      <a:r>
                        <a:rPr lang="en-US" sz="1200" dirty="0"/>
                        <a:t>*</a:t>
                      </a:r>
                    </a:p>
                  </a:txBody>
                  <a:tcPr>
                    <a:solidFill>
                      <a:schemeClr val="accent2">
                        <a:lumMod val="60000"/>
                        <a:lumOff val="40000"/>
                      </a:schemeClr>
                    </a:solidFill>
                  </a:tcPr>
                </a:tc>
                <a:tc>
                  <a:txBody>
                    <a:bodyPr/>
                    <a:lstStyle/>
                    <a:p>
                      <a:pPr algn="ctr"/>
                      <a:r>
                        <a:rPr lang="en-US" sz="1200" dirty="0"/>
                        <a:t>PC</a:t>
                      </a:r>
                    </a:p>
                  </a:txBody>
                  <a:tcPr>
                    <a:solidFill>
                      <a:schemeClr val="accent2">
                        <a:lumMod val="60000"/>
                        <a:lumOff val="40000"/>
                      </a:schemeClr>
                    </a:solidFill>
                  </a:tcPr>
                </a:tc>
                <a:tc>
                  <a:txBody>
                    <a:bodyPr/>
                    <a:lstStyle/>
                    <a:p>
                      <a:pPr algn="ctr"/>
                      <a:r>
                        <a:rPr lang="en-US" sz="1200" dirty="0" err="1"/>
                        <a:t>Imm</a:t>
                      </a:r>
                      <a:endParaRPr lang="en-US" sz="1200" dirty="0"/>
                    </a:p>
                  </a:txBody>
                  <a:tcPr>
                    <a:solidFill>
                      <a:schemeClr val="accent2">
                        <a:lumMod val="60000"/>
                        <a:lumOff val="40000"/>
                      </a:schemeClr>
                    </a:solidFill>
                  </a:tcPr>
                </a:tc>
                <a:tc>
                  <a:txBody>
                    <a:bodyPr/>
                    <a:lstStyle/>
                    <a:p>
                      <a:pPr algn="ctr"/>
                      <a:r>
                        <a:rPr lang="en-US" sz="1200" dirty="0"/>
                        <a:t>Add</a:t>
                      </a:r>
                    </a:p>
                  </a:txBody>
                  <a:tcPr>
                    <a:solidFill>
                      <a:schemeClr val="accent2">
                        <a:lumMod val="60000"/>
                        <a:lumOff val="40000"/>
                      </a:schemeClr>
                    </a:solidFill>
                  </a:tcPr>
                </a:tc>
                <a:tc>
                  <a:txBody>
                    <a:bodyPr/>
                    <a:lstStyle/>
                    <a:p>
                      <a:pPr algn="ctr"/>
                      <a:r>
                        <a:rPr lang="en-US" sz="1200" dirty="0"/>
                        <a:t>Read</a:t>
                      </a:r>
                    </a:p>
                  </a:txBody>
                  <a:tcPr>
                    <a:solidFill>
                      <a:schemeClr val="accent2">
                        <a:lumMod val="60000"/>
                        <a:lumOff val="40000"/>
                      </a:schemeClr>
                    </a:solidFill>
                  </a:tcPr>
                </a:tc>
                <a:tc>
                  <a:txBody>
                    <a:bodyPr/>
                    <a:lstStyle/>
                    <a:p>
                      <a:pPr algn="ctr"/>
                      <a:r>
                        <a:rPr lang="en-US" sz="1200" dirty="0"/>
                        <a:t>0</a:t>
                      </a:r>
                    </a:p>
                  </a:txBody>
                  <a:tcPr>
                    <a:solidFill>
                      <a:schemeClr val="accent2">
                        <a:lumMod val="60000"/>
                        <a:lumOff val="40000"/>
                      </a:schemeClr>
                    </a:solidFill>
                  </a:tcPr>
                </a:tc>
                <a:tc>
                  <a:txBody>
                    <a:bodyPr/>
                    <a:lstStyle/>
                    <a:p>
                      <a:pPr algn="ctr"/>
                      <a:r>
                        <a:rPr lang="en-US" sz="1200" dirty="0"/>
                        <a:t>*</a:t>
                      </a:r>
                    </a:p>
                  </a:txBody>
                  <a:tcPr>
                    <a:solidFill>
                      <a:schemeClr val="accent2">
                        <a:lumMod val="60000"/>
                        <a:lumOff val="40000"/>
                      </a:schemeClr>
                    </a:solidFill>
                  </a:tcPr>
                </a:tc>
                <a:extLst>
                  <a:ext uri="{0D108BD9-81ED-4DB2-BD59-A6C34878D82A}">
                    <a16:rowId xmlns:a16="http://schemas.microsoft.com/office/drawing/2014/main" val="10010"/>
                  </a:ext>
                </a:extLst>
              </a:tr>
              <a:tr h="152400">
                <a:tc>
                  <a:txBody>
                    <a:bodyPr/>
                    <a:lstStyle/>
                    <a:p>
                      <a:r>
                        <a:rPr lang="en-US" sz="1200" b="1" dirty="0" err="1">
                          <a:latin typeface="Courier New"/>
                          <a:cs typeface="Courier New"/>
                        </a:rPr>
                        <a:t>blt</a:t>
                      </a:r>
                      <a:endParaRPr lang="en-US" sz="1200" b="1" dirty="0">
                        <a:latin typeface="Courier New"/>
                        <a:cs typeface="Courier New"/>
                      </a:endParaRPr>
                    </a:p>
                  </a:txBody>
                  <a:tcPr>
                    <a:solidFill>
                      <a:schemeClr val="accent6">
                        <a:lumMod val="60000"/>
                        <a:lumOff val="40000"/>
                      </a:schemeClr>
                    </a:solidFill>
                  </a:tcPr>
                </a:tc>
                <a:tc>
                  <a:txBody>
                    <a:bodyPr/>
                    <a:lstStyle/>
                    <a:p>
                      <a:pPr algn="ctr"/>
                      <a:r>
                        <a:rPr lang="en-US" sz="1200" dirty="0"/>
                        <a:t>*</a:t>
                      </a:r>
                    </a:p>
                  </a:txBody>
                  <a:tcPr>
                    <a:solidFill>
                      <a:schemeClr val="accent6">
                        <a:lumMod val="60000"/>
                        <a:lumOff val="40000"/>
                      </a:schemeClr>
                    </a:solidFill>
                  </a:tcPr>
                </a:tc>
                <a:tc>
                  <a:txBody>
                    <a:bodyPr/>
                    <a:lstStyle/>
                    <a:p>
                      <a:pPr algn="ctr"/>
                      <a:r>
                        <a:rPr lang="en-US" sz="1200" dirty="0"/>
                        <a:t>1</a:t>
                      </a:r>
                    </a:p>
                  </a:txBody>
                  <a:tcPr>
                    <a:solidFill>
                      <a:schemeClr val="accent6">
                        <a:lumMod val="60000"/>
                        <a:lumOff val="40000"/>
                      </a:schemeClr>
                    </a:solidFill>
                  </a:tcPr>
                </a:tc>
                <a:tc>
                  <a:txBody>
                    <a:bodyPr/>
                    <a:lstStyle/>
                    <a:p>
                      <a:pPr algn="ctr"/>
                      <a:r>
                        <a:rPr lang="en-US" sz="1200" dirty="0"/>
                        <a:t>ALU</a:t>
                      </a:r>
                    </a:p>
                  </a:txBody>
                  <a:tcPr>
                    <a:solidFill>
                      <a:schemeClr val="accent2">
                        <a:lumMod val="60000"/>
                        <a:lumOff val="40000"/>
                      </a:schemeClr>
                    </a:solidFill>
                  </a:tcPr>
                </a:tc>
                <a:tc>
                  <a:txBody>
                    <a:bodyPr/>
                    <a:lstStyle/>
                    <a:p>
                      <a:pPr algn="ctr"/>
                      <a:r>
                        <a:rPr lang="en-US" sz="1200" dirty="0"/>
                        <a:t>B</a:t>
                      </a:r>
                    </a:p>
                  </a:txBody>
                  <a:tcPr>
                    <a:solidFill>
                      <a:schemeClr val="accent2">
                        <a:lumMod val="60000"/>
                        <a:lumOff val="40000"/>
                      </a:schemeClr>
                    </a:solidFill>
                  </a:tcPr>
                </a:tc>
                <a:tc>
                  <a:txBody>
                    <a:bodyPr/>
                    <a:lstStyle/>
                    <a:p>
                      <a:pPr algn="ctr"/>
                      <a:r>
                        <a:rPr lang="en-US" sz="1200" dirty="0"/>
                        <a:t>0</a:t>
                      </a:r>
                    </a:p>
                  </a:txBody>
                  <a:tcPr>
                    <a:solidFill>
                      <a:schemeClr val="accent2">
                        <a:lumMod val="60000"/>
                        <a:lumOff val="40000"/>
                      </a:schemeClr>
                    </a:solidFill>
                  </a:tcPr>
                </a:tc>
                <a:tc>
                  <a:txBody>
                    <a:bodyPr/>
                    <a:lstStyle/>
                    <a:p>
                      <a:pPr algn="ctr"/>
                      <a:r>
                        <a:rPr lang="en-US" sz="1200" dirty="0"/>
                        <a:t>PC</a:t>
                      </a:r>
                    </a:p>
                  </a:txBody>
                  <a:tcPr>
                    <a:solidFill>
                      <a:schemeClr val="accent2">
                        <a:lumMod val="60000"/>
                        <a:lumOff val="40000"/>
                      </a:schemeClr>
                    </a:solidFill>
                  </a:tcPr>
                </a:tc>
                <a:tc>
                  <a:txBody>
                    <a:bodyPr/>
                    <a:lstStyle/>
                    <a:p>
                      <a:pPr algn="ctr"/>
                      <a:r>
                        <a:rPr lang="en-US" sz="1200" dirty="0" err="1"/>
                        <a:t>Imm</a:t>
                      </a:r>
                      <a:endParaRPr lang="en-US" sz="1200" dirty="0"/>
                    </a:p>
                  </a:txBody>
                  <a:tcPr>
                    <a:solidFill>
                      <a:schemeClr val="accent2">
                        <a:lumMod val="60000"/>
                        <a:lumOff val="40000"/>
                      </a:schemeClr>
                    </a:solidFill>
                  </a:tcPr>
                </a:tc>
                <a:tc>
                  <a:txBody>
                    <a:bodyPr/>
                    <a:lstStyle/>
                    <a:p>
                      <a:pPr algn="ctr"/>
                      <a:r>
                        <a:rPr lang="en-US" sz="1200" dirty="0"/>
                        <a:t>Add</a:t>
                      </a:r>
                    </a:p>
                  </a:txBody>
                  <a:tcPr>
                    <a:solidFill>
                      <a:schemeClr val="accent2">
                        <a:lumMod val="60000"/>
                        <a:lumOff val="40000"/>
                      </a:schemeClr>
                    </a:solidFill>
                  </a:tcPr>
                </a:tc>
                <a:tc>
                  <a:txBody>
                    <a:bodyPr/>
                    <a:lstStyle/>
                    <a:p>
                      <a:pPr algn="ctr"/>
                      <a:r>
                        <a:rPr lang="en-US" sz="1200" dirty="0"/>
                        <a:t>Read</a:t>
                      </a:r>
                    </a:p>
                  </a:txBody>
                  <a:tcPr>
                    <a:solidFill>
                      <a:schemeClr val="accent2">
                        <a:lumMod val="60000"/>
                        <a:lumOff val="40000"/>
                      </a:schemeClr>
                    </a:solidFill>
                  </a:tcPr>
                </a:tc>
                <a:tc>
                  <a:txBody>
                    <a:bodyPr/>
                    <a:lstStyle/>
                    <a:p>
                      <a:pPr algn="ctr"/>
                      <a:r>
                        <a:rPr lang="en-US" sz="1200" dirty="0"/>
                        <a:t>0</a:t>
                      </a:r>
                    </a:p>
                  </a:txBody>
                  <a:tcPr>
                    <a:solidFill>
                      <a:schemeClr val="accent2">
                        <a:lumMod val="60000"/>
                        <a:lumOff val="40000"/>
                      </a:schemeClr>
                    </a:solidFill>
                  </a:tcPr>
                </a:tc>
                <a:tc>
                  <a:txBody>
                    <a:bodyPr/>
                    <a:lstStyle/>
                    <a:p>
                      <a:pPr algn="ctr"/>
                      <a:r>
                        <a:rPr lang="en-US" sz="1200" dirty="0"/>
                        <a:t>*</a:t>
                      </a:r>
                    </a:p>
                  </a:txBody>
                  <a:tcPr>
                    <a:solidFill>
                      <a:schemeClr val="accent2">
                        <a:lumMod val="60000"/>
                        <a:lumOff val="40000"/>
                      </a:schemeClr>
                    </a:solidFill>
                  </a:tcPr>
                </a:tc>
                <a:extLst>
                  <a:ext uri="{0D108BD9-81ED-4DB2-BD59-A6C34878D82A}">
                    <a16:rowId xmlns:a16="http://schemas.microsoft.com/office/drawing/2014/main" val="10011"/>
                  </a:ext>
                </a:extLst>
              </a:tr>
              <a:tr h="0">
                <a:tc>
                  <a:txBody>
                    <a:bodyPr/>
                    <a:lstStyle/>
                    <a:p>
                      <a:r>
                        <a:rPr lang="en-US" sz="1200" b="1" dirty="0" err="1">
                          <a:latin typeface="Courier New"/>
                          <a:cs typeface="Courier New"/>
                        </a:rPr>
                        <a:t>bltu</a:t>
                      </a:r>
                      <a:endParaRPr lang="en-US" sz="1200" b="1" dirty="0">
                        <a:latin typeface="Courier New"/>
                        <a:cs typeface="Courier New"/>
                      </a:endParaRPr>
                    </a:p>
                  </a:txBody>
                  <a:tcPr>
                    <a:solidFill>
                      <a:schemeClr val="accent6">
                        <a:lumMod val="60000"/>
                        <a:lumOff val="40000"/>
                      </a:schemeClr>
                    </a:solidFill>
                  </a:tcPr>
                </a:tc>
                <a:tc>
                  <a:txBody>
                    <a:bodyPr/>
                    <a:lstStyle/>
                    <a:p>
                      <a:pPr algn="ctr"/>
                      <a:r>
                        <a:rPr lang="en-US" sz="1200" dirty="0"/>
                        <a:t>*</a:t>
                      </a:r>
                    </a:p>
                  </a:txBody>
                  <a:tcPr>
                    <a:solidFill>
                      <a:schemeClr val="accent6">
                        <a:lumMod val="60000"/>
                        <a:lumOff val="40000"/>
                      </a:schemeClr>
                    </a:solidFill>
                  </a:tcPr>
                </a:tc>
                <a:tc>
                  <a:txBody>
                    <a:bodyPr/>
                    <a:lstStyle/>
                    <a:p>
                      <a:pPr algn="ctr"/>
                      <a:r>
                        <a:rPr lang="en-US" sz="1200" dirty="0"/>
                        <a:t>1</a:t>
                      </a:r>
                    </a:p>
                  </a:txBody>
                  <a:tcPr>
                    <a:solidFill>
                      <a:schemeClr val="accent6">
                        <a:lumMod val="60000"/>
                        <a:lumOff val="40000"/>
                      </a:schemeClr>
                    </a:solidFill>
                  </a:tcPr>
                </a:tc>
                <a:tc>
                  <a:txBody>
                    <a:bodyPr/>
                    <a:lstStyle/>
                    <a:p>
                      <a:pPr algn="ctr"/>
                      <a:r>
                        <a:rPr lang="en-US" sz="1200" dirty="0"/>
                        <a:t>ALU</a:t>
                      </a:r>
                    </a:p>
                  </a:txBody>
                  <a:tcPr>
                    <a:solidFill>
                      <a:schemeClr val="accent2">
                        <a:lumMod val="60000"/>
                        <a:lumOff val="40000"/>
                      </a:schemeClr>
                    </a:solidFill>
                  </a:tcPr>
                </a:tc>
                <a:tc>
                  <a:txBody>
                    <a:bodyPr/>
                    <a:lstStyle/>
                    <a:p>
                      <a:pPr algn="ctr"/>
                      <a:r>
                        <a:rPr lang="en-US" sz="1200" dirty="0"/>
                        <a:t>B</a:t>
                      </a:r>
                    </a:p>
                  </a:txBody>
                  <a:tcPr>
                    <a:solidFill>
                      <a:schemeClr val="accent2">
                        <a:lumMod val="60000"/>
                        <a:lumOff val="40000"/>
                      </a:schemeClr>
                    </a:solidFill>
                  </a:tcPr>
                </a:tc>
                <a:tc>
                  <a:txBody>
                    <a:bodyPr/>
                    <a:lstStyle/>
                    <a:p>
                      <a:pPr algn="ctr"/>
                      <a:r>
                        <a:rPr lang="en-US" sz="1200" dirty="0"/>
                        <a:t>1</a:t>
                      </a:r>
                    </a:p>
                  </a:txBody>
                  <a:tcPr>
                    <a:solidFill>
                      <a:schemeClr val="accent2">
                        <a:lumMod val="60000"/>
                        <a:lumOff val="40000"/>
                      </a:schemeClr>
                    </a:solidFill>
                  </a:tcPr>
                </a:tc>
                <a:tc>
                  <a:txBody>
                    <a:bodyPr/>
                    <a:lstStyle/>
                    <a:p>
                      <a:pPr algn="ctr"/>
                      <a:r>
                        <a:rPr lang="en-US" sz="1200" dirty="0"/>
                        <a:t>PC</a:t>
                      </a:r>
                    </a:p>
                  </a:txBody>
                  <a:tcPr>
                    <a:solidFill>
                      <a:schemeClr val="accent2">
                        <a:lumMod val="60000"/>
                        <a:lumOff val="40000"/>
                      </a:schemeClr>
                    </a:solidFill>
                  </a:tcPr>
                </a:tc>
                <a:tc>
                  <a:txBody>
                    <a:bodyPr/>
                    <a:lstStyle/>
                    <a:p>
                      <a:pPr algn="ctr"/>
                      <a:r>
                        <a:rPr lang="en-US" sz="1200" dirty="0" err="1"/>
                        <a:t>Imm</a:t>
                      </a:r>
                      <a:endParaRPr lang="en-US" sz="1200" dirty="0"/>
                    </a:p>
                  </a:txBody>
                  <a:tcPr>
                    <a:solidFill>
                      <a:schemeClr val="accent2">
                        <a:lumMod val="60000"/>
                        <a:lumOff val="40000"/>
                      </a:schemeClr>
                    </a:solidFill>
                  </a:tcPr>
                </a:tc>
                <a:tc>
                  <a:txBody>
                    <a:bodyPr/>
                    <a:lstStyle/>
                    <a:p>
                      <a:pPr algn="ctr"/>
                      <a:r>
                        <a:rPr lang="en-US" sz="1200" dirty="0"/>
                        <a:t>Add</a:t>
                      </a:r>
                    </a:p>
                  </a:txBody>
                  <a:tcPr>
                    <a:solidFill>
                      <a:schemeClr val="accent2">
                        <a:lumMod val="60000"/>
                        <a:lumOff val="40000"/>
                      </a:schemeClr>
                    </a:solidFill>
                  </a:tcPr>
                </a:tc>
                <a:tc>
                  <a:txBody>
                    <a:bodyPr/>
                    <a:lstStyle/>
                    <a:p>
                      <a:pPr algn="ctr"/>
                      <a:r>
                        <a:rPr lang="en-US" sz="1200" dirty="0"/>
                        <a:t>Read</a:t>
                      </a:r>
                    </a:p>
                  </a:txBody>
                  <a:tcPr>
                    <a:solidFill>
                      <a:schemeClr val="accent2">
                        <a:lumMod val="60000"/>
                        <a:lumOff val="40000"/>
                      </a:schemeClr>
                    </a:solidFill>
                  </a:tcPr>
                </a:tc>
                <a:tc>
                  <a:txBody>
                    <a:bodyPr/>
                    <a:lstStyle/>
                    <a:p>
                      <a:pPr algn="ctr"/>
                      <a:r>
                        <a:rPr lang="en-US" sz="1200" dirty="0"/>
                        <a:t>0</a:t>
                      </a:r>
                    </a:p>
                  </a:txBody>
                  <a:tcPr>
                    <a:solidFill>
                      <a:schemeClr val="accent2">
                        <a:lumMod val="60000"/>
                        <a:lumOff val="40000"/>
                      </a:schemeClr>
                    </a:solidFill>
                  </a:tcPr>
                </a:tc>
                <a:tc>
                  <a:txBody>
                    <a:bodyPr/>
                    <a:lstStyle/>
                    <a:p>
                      <a:pPr algn="ctr"/>
                      <a:r>
                        <a:rPr lang="en-US" sz="1200" dirty="0"/>
                        <a:t>*</a:t>
                      </a:r>
                    </a:p>
                  </a:txBody>
                  <a:tcPr>
                    <a:solidFill>
                      <a:schemeClr val="accent2">
                        <a:lumMod val="60000"/>
                        <a:lumOff val="40000"/>
                      </a:schemeClr>
                    </a:solidFill>
                  </a:tcPr>
                </a:tc>
                <a:extLst>
                  <a:ext uri="{0D108BD9-81ED-4DB2-BD59-A6C34878D82A}">
                    <a16:rowId xmlns:a16="http://schemas.microsoft.com/office/drawing/2014/main" val="10012"/>
                  </a:ext>
                </a:extLst>
              </a:tr>
              <a:tr h="279400">
                <a:tc>
                  <a:txBody>
                    <a:bodyPr/>
                    <a:lstStyle/>
                    <a:p>
                      <a:r>
                        <a:rPr lang="en-US" sz="1200" b="1" dirty="0" err="1">
                          <a:latin typeface="Courier New"/>
                          <a:cs typeface="Courier New"/>
                        </a:rPr>
                        <a:t>jalr</a:t>
                      </a:r>
                      <a:endParaRPr lang="en-US" sz="1200" b="1" dirty="0">
                        <a:latin typeface="Courier New"/>
                        <a:cs typeface="Courier New"/>
                      </a:endParaRPr>
                    </a:p>
                  </a:txBody>
                  <a:tcPr>
                    <a:solidFill>
                      <a:schemeClr val="accent6">
                        <a:lumMod val="60000"/>
                        <a:lumOff val="40000"/>
                      </a:schemeClr>
                    </a:solidFill>
                  </a:tcPr>
                </a:tc>
                <a:tc>
                  <a:txBody>
                    <a:bodyPr/>
                    <a:lstStyle/>
                    <a:p>
                      <a:pPr algn="ctr"/>
                      <a:r>
                        <a:rPr lang="en-US" sz="1200" dirty="0"/>
                        <a:t>*</a:t>
                      </a:r>
                    </a:p>
                  </a:txBody>
                  <a:tcPr>
                    <a:solidFill>
                      <a:schemeClr val="accent6">
                        <a:lumMod val="60000"/>
                        <a:lumOff val="40000"/>
                      </a:schemeClr>
                    </a:solidFill>
                  </a:tcPr>
                </a:tc>
                <a:tc>
                  <a:txBody>
                    <a:bodyPr/>
                    <a:lstStyle/>
                    <a:p>
                      <a:pPr algn="ctr"/>
                      <a:r>
                        <a:rPr lang="en-US" sz="1200" dirty="0"/>
                        <a:t>*</a:t>
                      </a:r>
                    </a:p>
                  </a:txBody>
                  <a:tcPr>
                    <a:solidFill>
                      <a:schemeClr val="accent6">
                        <a:lumMod val="60000"/>
                        <a:lumOff val="40000"/>
                      </a:schemeClr>
                    </a:solidFill>
                  </a:tcPr>
                </a:tc>
                <a:tc>
                  <a:txBody>
                    <a:bodyPr/>
                    <a:lstStyle/>
                    <a:p>
                      <a:pPr algn="ctr"/>
                      <a:r>
                        <a:rPr lang="en-US" sz="1200" dirty="0"/>
                        <a:t>ALU</a:t>
                      </a:r>
                    </a:p>
                  </a:txBody>
                  <a:tcPr>
                    <a:solidFill>
                      <a:schemeClr val="accent2">
                        <a:lumMod val="60000"/>
                        <a:lumOff val="40000"/>
                      </a:schemeClr>
                    </a:solidFill>
                  </a:tcPr>
                </a:tc>
                <a:tc>
                  <a:txBody>
                    <a:bodyPr/>
                    <a:lstStyle/>
                    <a:p>
                      <a:pPr algn="ctr"/>
                      <a:r>
                        <a:rPr lang="en-US" sz="1200" dirty="0"/>
                        <a:t>I</a:t>
                      </a:r>
                    </a:p>
                  </a:txBody>
                  <a:tcPr>
                    <a:solidFill>
                      <a:schemeClr val="accent2">
                        <a:lumMod val="60000"/>
                        <a:lumOff val="40000"/>
                      </a:schemeClr>
                    </a:solidFill>
                  </a:tcPr>
                </a:tc>
                <a:tc>
                  <a:txBody>
                    <a:bodyPr/>
                    <a:lstStyle/>
                    <a:p>
                      <a:pPr algn="ctr"/>
                      <a:r>
                        <a:rPr lang="en-US" sz="1200" dirty="0"/>
                        <a:t>*</a:t>
                      </a:r>
                    </a:p>
                  </a:txBody>
                  <a:tcPr>
                    <a:solidFill>
                      <a:schemeClr val="accent2">
                        <a:lumMod val="60000"/>
                        <a:lumOff val="40000"/>
                      </a:schemeClr>
                    </a:solidFill>
                  </a:tcPr>
                </a:tc>
                <a:tc>
                  <a:txBody>
                    <a:bodyPr/>
                    <a:lstStyle/>
                    <a:p>
                      <a:pPr algn="ctr"/>
                      <a:r>
                        <a:rPr lang="en-US" sz="1200" dirty="0" err="1"/>
                        <a:t>Reg</a:t>
                      </a:r>
                      <a:endParaRPr lang="en-US" sz="1200" dirty="0"/>
                    </a:p>
                  </a:txBody>
                  <a:tcPr>
                    <a:solidFill>
                      <a:schemeClr val="accent2">
                        <a:lumMod val="60000"/>
                        <a:lumOff val="40000"/>
                      </a:schemeClr>
                    </a:solidFill>
                  </a:tcPr>
                </a:tc>
                <a:tc>
                  <a:txBody>
                    <a:bodyPr/>
                    <a:lstStyle/>
                    <a:p>
                      <a:pPr algn="ctr"/>
                      <a:r>
                        <a:rPr lang="en-US" sz="1200" dirty="0" err="1"/>
                        <a:t>Imm</a:t>
                      </a:r>
                      <a:endParaRPr lang="en-US" sz="1200" dirty="0"/>
                    </a:p>
                  </a:txBody>
                  <a:tcPr>
                    <a:solidFill>
                      <a:schemeClr val="accent2">
                        <a:lumMod val="60000"/>
                        <a:lumOff val="40000"/>
                      </a:schemeClr>
                    </a:solidFill>
                  </a:tcPr>
                </a:tc>
                <a:tc>
                  <a:txBody>
                    <a:bodyPr/>
                    <a:lstStyle/>
                    <a:p>
                      <a:pPr algn="ctr"/>
                      <a:r>
                        <a:rPr lang="en-US" sz="1200" dirty="0"/>
                        <a:t>Add</a:t>
                      </a:r>
                    </a:p>
                  </a:txBody>
                  <a:tcPr>
                    <a:solidFill>
                      <a:schemeClr val="accent2">
                        <a:lumMod val="60000"/>
                        <a:lumOff val="40000"/>
                      </a:schemeClr>
                    </a:solidFill>
                  </a:tcPr>
                </a:tc>
                <a:tc>
                  <a:txBody>
                    <a:bodyPr/>
                    <a:lstStyle/>
                    <a:p>
                      <a:pPr algn="ctr"/>
                      <a:r>
                        <a:rPr lang="en-US" sz="1200" dirty="0"/>
                        <a:t>Read</a:t>
                      </a:r>
                    </a:p>
                  </a:txBody>
                  <a:tcPr>
                    <a:solidFill>
                      <a:schemeClr val="accent2">
                        <a:lumMod val="60000"/>
                        <a:lumOff val="40000"/>
                      </a:schemeClr>
                    </a:solidFill>
                  </a:tcPr>
                </a:tc>
                <a:tc>
                  <a:txBody>
                    <a:bodyPr/>
                    <a:lstStyle/>
                    <a:p>
                      <a:pPr algn="ctr"/>
                      <a:r>
                        <a:rPr lang="en-US" sz="1200" dirty="0"/>
                        <a:t>1</a:t>
                      </a:r>
                    </a:p>
                  </a:txBody>
                  <a:tcPr>
                    <a:solidFill>
                      <a:schemeClr val="accent2">
                        <a:lumMod val="60000"/>
                        <a:lumOff val="40000"/>
                      </a:schemeClr>
                    </a:solidFill>
                  </a:tcPr>
                </a:tc>
                <a:tc>
                  <a:txBody>
                    <a:bodyPr/>
                    <a:lstStyle/>
                    <a:p>
                      <a:pPr algn="ctr"/>
                      <a:r>
                        <a:rPr lang="en-US" sz="1200" dirty="0"/>
                        <a:t>PC+4</a:t>
                      </a:r>
                    </a:p>
                  </a:txBody>
                  <a:tcPr>
                    <a:solidFill>
                      <a:schemeClr val="accent2">
                        <a:lumMod val="60000"/>
                        <a:lumOff val="40000"/>
                      </a:schemeClr>
                    </a:solidFill>
                  </a:tcPr>
                </a:tc>
                <a:extLst>
                  <a:ext uri="{0D108BD9-81ED-4DB2-BD59-A6C34878D82A}">
                    <a16:rowId xmlns:a16="http://schemas.microsoft.com/office/drawing/2014/main" val="10013"/>
                  </a:ext>
                </a:extLst>
              </a:tr>
              <a:tr h="279400">
                <a:tc>
                  <a:txBody>
                    <a:bodyPr/>
                    <a:lstStyle/>
                    <a:p>
                      <a:r>
                        <a:rPr lang="en-US" sz="1200" b="1" dirty="0" err="1">
                          <a:latin typeface="Courier New"/>
                          <a:cs typeface="Courier New"/>
                        </a:rPr>
                        <a:t>jal</a:t>
                      </a:r>
                      <a:endParaRPr lang="en-US" sz="1200" b="1" dirty="0">
                        <a:latin typeface="Courier New"/>
                        <a:cs typeface="Courier New"/>
                      </a:endParaRPr>
                    </a:p>
                  </a:txBody>
                  <a:tcPr>
                    <a:solidFill>
                      <a:schemeClr val="accent6">
                        <a:lumMod val="60000"/>
                        <a:lumOff val="40000"/>
                      </a:schemeClr>
                    </a:solidFill>
                  </a:tcPr>
                </a:tc>
                <a:tc>
                  <a:txBody>
                    <a:bodyPr/>
                    <a:lstStyle/>
                    <a:p>
                      <a:pPr algn="ctr"/>
                      <a:r>
                        <a:rPr lang="en-US" sz="1200" dirty="0"/>
                        <a:t>*</a:t>
                      </a:r>
                    </a:p>
                  </a:txBody>
                  <a:tcPr>
                    <a:solidFill>
                      <a:schemeClr val="accent6">
                        <a:lumMod val="60000"/>
                        <a:lumOff val="40000"/>
                      </a:schemeClr>
                    </a:solidFill>
                  </a:tcPr>
                </a:tc>
                <a:tc>
                  <a:txBody>
                    <a:bodyPr/>
                    <a:lstStyle/>
                    <a:p>
                      <a:pPr algn="ctr"/>
                      <a:r>
                        <a:rPr lang="en-US" sz="1200" dirty="0"/>
                        <a:t>*</a:t>
                      </a:r>
                    </a:p>
                  </a:txBody>
                  <a:tcPr>
                    <a:solidFill>
                      <a:schemeClr val="accent6">
                        <a:lumMod val="60000"/>
                        <a:lumOff val="40000"/>
                      </a:schemeClr>
                    </a:solidFill>
                  </a:tcPr>
                </a:tc>
                <a:tc>
                  <a:txBody>
                    <a:bodyPr/>
                    <a:lstStyle/>
                    <a:p>
                      <a:pPr algn="ctr"/>
                      <a:r>
                        <a:rPr lang="en-US" sz="1200" dirty="0"/>
                        <a:t>ALU</a:t>
                      </a:r>
                    </a:p>
                  </a:txBody>
                  <a:tcPr>
                    <a:solidFill>
                      <a:schemeClr val="accent2">
                        <a:lumMod val="60000"/>
                        <a:lumOff val="40000"/>
                      </a:schemeClr>
                    </a:solidFill>
                  </a:tcPr>
                </a:tc>
                <a:tc>
                  <a:txBody>
                    <a:bodyPr/>
                    <a:lstStyle/>
                    <a:p>
                      <a:pPr algn="ctr"/>
                      <a:r>
                        <a:rPr lang="en-US" sz="1200" dirty="0"/>
                        <a:t>J</a:t>
                      </a:r>
                    </a:p>
                  </a:txBody>
                  <a:tcPr>
                    <a:solidFill>
                      <a:schemeClr val="accent2">
                        <a:lumMod val="60000"/>
                        <a:lumOff val="40000"/>
                      </a:schemeClr>
                    </a:solidFill>
                  </a:tcPr>
                </a:tc>
                <a:tc>
                  <a:txBody>
                    <a:bodyPr/>
                    <a:lstStyle/>
                    <a:p>
                      <a:pPr algn="ctr"/>
                      <a:r>
                        <a:rPr lang="en-US" sz="1200" dirty="0"/>
                        <a:t>*</a:t>
                      </a:r>
                    </a:p>
                  </a:txBody>
                  <a:tcPr>
                    <a:solidFill>
                      <a:schemeClr val="accent2">
                        <a:lumMod val="60000"/>
                        <a:lumOff val="40000"/>
                      </a:schemeClr>
                    </a:solidFill>
                  </a:tcPr>
                </a:tc>
                <a:tc>
                  <a:txBody>
                    <a:bodyPr/>
                    <a:lstStyle/>
                    <a:p>
                      <a:pPr algn="ctr"/>
                      <a:r>
                        <a:rPr lang="en-US" sz="1200" dirty="0"/>
                        <a:t>PC</a:t>
                      </a:r>
                    </a:p>
                  </a:txBody>
                  <a:tcPr>
                    <a:solidFill>
                      <a:schemeClr val="accent2">
                        <a:lumMod val="60000"/>
                        <a:lumOff val="40000"/>
                      </a:schemeClr>
                    </a:solidFill>
                  </a:tcPr>
                </a:tc>
                <a:tc>
                  <a:txBody>
                    <a:bodyPr/>
                    <a:lstStyle/>
                    <a:p>
                      <a:pPr algn="ctr"/>
                      <a:r>
                        <a:rPr lang="en-US" sz="1200" dirty="0" err="1"/>
                        <a:t>Imm</a:t>
                      </a:r>
                      <a:endParaRPr lang="en-US" sz="1200" dirty="0"/>
                    </a:p>
                  </a:txBody>
                  <a:tcPr>
                    <a:solidFill>
                      <a:schemeClr val="accent2">
                        <a:lumMod val="60000"/>
                        <a:lumOff val="40000"/>
                      </a:schemeClr>
                    </a:solidFill>
                  </a:tcPr>
                </a:tc>
                <a:tc>
                  <a:txBody>
                    <a:bodyPr/>
                    <a:lstStyle/>
                    <a:p>
                      <a:pPr algn="ctr"/>
                      <a:r>
                        <a:rPr lang="en-US" sz="1200" dirty="0"/>
                        <a:t>Add</a:t>
                      </a:r>
                    </a:p>
                  </a:txBody>
                  <a:tcPr>
                    <a:solidFill>
                      <a:schemeClr val="accent2">
                        <a:lumMod val="60000"/>
                        <a:lumOff val="40000"/>
                      </a:schemeClr>
                    </a:solidFill>
                  </a:tcPr>
                </a:tc>
                <a:tc>
                  <a:txBody>
                    <a:bodyPr/>
                    <a:lstStyle/>
                    <a:p>
                      <a:pPr algn="ctr"/>
                      <a:r>
                        <a:rPr lang="en-US" sz="1200" dirty="0"/>
                        <a:t>Read</a:t>
                      </a:r>
                    </a:p>
                  </a:txBody>
                  <a:tcPr>
                    <a:solidFill>
                      <a:schemeClr val="accent2">
                        <a:lumMod val="60000"/>
                        <a:lumOff val="40000"/>
                      </a:schemeClr>
                    </a:solidFill>
                  </a:tcPr>
                </a:tc>
                <a:tc>
                  <a:txBody>
                    <a:bodyPr/>
                    <a:lstStyle/>
                    <a:p>
                      <a:pPr algn="ctr"/>
                      <a:r>
                        <a:rPr lang="en-US" sz="1200" dirty="0"/>
                        <a:t>1</a:t>
                      </a:r>
                    </a:p>
                  </a:txBody>
                  <a:tcPr>
                    <a:solidFill>
                      <a:schemeClr val="accent2">
                        <a:lumMod val="60000"/>
                        <a:lumOff val="40000"/>
                      </a:schemeClr>
                    </a:solidFill>
                  </a:tcPr>
                </a:tc>
                <a:tc>
                  <a:txBody>
                    <a:bodyPr/>
                    <a:lstStyle/>
                    <a:p>
                      <a:pPr algn="ctr"/>
                      <a:r>
                        <a:rPr lang="en-US" sz="1200" dirty="0"/>
                        <a:t>PC+4</a:t>
                      </a:r>
                    </a:p>
                  </a:txBody>
                  <a:tcPr>
                    <a:solidFill>
                      <a:schemeClr val="accent2">
                        <a:lumMod val="60000"/>
                        <a:lumOff val="40000"/>
                      </a:schemeClr>
                    </a:solidFill>
                  </a:tcPr>
                </a:tc>
                <a:extLst>
                  <a:ext uri="{0D108BD9-81ED-4DB2-BD59-A6C34878D82A}">
                    <a16:rowId xmlns:a16="http://schemas.microsoft.com/office/drawing/2014/main" val="10014"/>
                  </a:ext>
                </a:extLst>
              </a:tr>
              <a:tr h="279400">
                <a:tc>
                  <a:txBody>
                    <a:bodyPr/>
                    <a:lstStyle/>
                    <a:p>
                      <a:r>
                        <a:rPr lang="en-US" sz="1200" b="1" dirty="0" err="1">
                          <a:latin typeface="Courier New"/>
                          <a:cs typeface="Courier New"/>
                        </a:rPr>
                        <a:t>auipc</a:t>
                      </a:r>
                      <a:endParaRPr lang="en-US" sz="1200" b="1" dirty="0">
                        <a:latin typeface="Courier New"/>
                        <a:cs typeface="Courier New"/>
                      </a:endParaRPr>
                    </a:p>
                  </a:txBody>
                  <a:tcPr>
                    <a:solidFill>
                      <a:schemeClr val="accent6">
                        <a:lumMod val="60000"/>
                        <a:lumOff val="40000"/>
                      </a:schemeClr>
                    </a:solidFill>
                  </a:tcPr>
                </a:tc>
                <a:tc>
                  <a:txBody>
                    <a:bodyPr/>
                    <a:lstStyle/>
                    <a:p>
                      <a:pPr algn="ctr"/>
                      <a:r>
                        <a:rPr lang="en-US" sz="1200" dirty="0"/>
                        <a:t>*</a:t>
                      </a:r>
                    </a:p>
                  </a:txBody>
                  <a:tcPr>
                    <a:solidFill>
                      <a:schemeClr val="accent6">
                        <a:lumMod val="60000"/>
                        <a:lumOff val="40000"/>
                      </a:schemeClr>
                    </a:solidFill>
                  </a:tcPr>
                </a:tc>
                <a:tc>
                  <a:txBody>
                    <a:bodyPr/>
                    <a:lstStyle/>
                    <a:p>
                      <a:pPr algn="ctr"/>
                      <a:r>
                        <a:rPr lang="en-US" sz="1200" dirty="0"/>
                        <a:t>*</a:t>
                      </a:r>
                    </a:p>
                  </a:txBody>
                  <a:tcPr>
                    <a:solidFill>
                      <a:schemeClr val="accent6">
                        <a:lumMod val="60000"/>
                        <a:lumOff val="40000"/>
                      </a:schemeClr>
                    </a:solidFill>
                  </a:tcPr>
                </a:tc>
                <a:tc>
                  <a:txBody>
                    <a:bodyPr/>
                    <a:lstStyle/>
                    <a:p>
                      <a:pPr algn="ctr"/>
                      <a:r>
                        <a:rPr lang="en-US" sz="1200" dirty="0"/>
                        <a:t>+4</a:t>
                      </a:r>
                    </a:p>
                  </a:txBody>
                  <a:tcPr>
                    <a:solidFill>
                      <a:schemeClr val="accent2">
                        <a:lumMod val="60000"/>
                        <a:lumOff val="40000"/>
                      </a:schemeClr>
                    </a:solidFill>
                  </a:tcPr>
                </a:tc>
                <a:tc>
                  <a:txBody>
                    <a:bodyPr/>
                    <a:lstStyle/>
                    <a:p>
                      <a:pPr algn="ctr"/>
                      <a:r>
                        <a:rPr lang="en-US" sz="1200" dirty="0"/>
                        <a:t>U</a:t>
                      </a:r>
                    </a:p>
                  </a:txBody>
                  <a:tcPr>
                    <a:solidFill>
                      <a:schemeClr val="accent2">
                        <a:lumMod val="60000"/>
                        <a:lumOff val="40000"/>
                      </a:schemeClr>
                    </a:solidFill>
                  </a:tcPr>
                </a:tc>
                <a:tc>
                  <a:txBody>
                    <a:bodyPr/>
                    <a:lstStyle/>
                    <a:p>
                      <a:pPr algn="ctr"/>
                      <a:r>
                        <a:rPr lang="en-US" sz="1200" dirty="0"/>
                        <a:t>*</a:t>
                      </a:r>
                    </a:p>
                  </a:txBody>
                  <a:tcPr>
                    <a:solidFill>
                      <a:schemeClr val="accent2">
                        <a:lumMod val="60000"/>
                        <a:lumOff val="40000"/>
                      </a:schemeClr>
                    </a:solidFill>
                  </a:tcPr>
                </a:tc>
                <a:tc>
                  <a:txBody>
                    <a:bodyPr/>
                    <a:lstStyle/>
                    <a:p>
                      <a:pPr algn="ctr"/>
                      <a:r>
                        <a:rPr lang="en-US" sz="1200" dirty="0"/>
                        <a:t>PC</a:t>
                      </a:r>
                    </a:p>
                  </a:txBody>
                  <a:tcPr>
                    <a:solidFill>
                      <a:schemeClr val="accent2">
                        <a:lumMod val="60000"/>
                        <a:lumOff val="40000"/>
                      </a:schemeClr>
                    </a:solidFill>
                  </a:tcPr>
                </a:tc>
                <a:tc>
                  <a:txBody>
                    <a:bodyPr/>
                    <a:lstStyle/>
                    <a:p>
                      <a:pPr algn="ctr"/>
                      <a:r>
                        <a:rPr lang="en-US" sz="1200" dirty="0" err="1"/>
                        <a:t>Imm</a:t>
                      </a:r>
                      <a:endParaRPr lang="en-US" sz="1200" dirty="0"/>
                    </a:p>
                  </a:txBody>
                  <a:tcPr>
                    <a:solidFill>
                      <a:schemeClr val="accent2">
                        <a:lumMod val="60000"/>
                        <a:lumOff val="40000"/>
                      </a:schemeClr>
                    </a:solidFill>
                  </a:tcPr>
                </a:tc>
                <a:tc>
                  <a:txBody>
                    <a:bodyPr/>
                    <a:lstStyle/>
                    <a:p>
                      <a:pPr algn="ctr"/>
                      <a:r>
                        <a:rPr lang="en-US" sz="1200" dirty="0"/>
                        <a:t>Add</a:t>
                      </a:r>
                    </a:p>
                  </a:txBody>
                  <a:tcPr>
                    <a:solidFill>
                      <a:schemeClr val="accent2">
                        <a:lumMod val="60000"/>
                        <a:lumOff val="40000"/>
                      </a:schemeClr>
                    </a:solidFill>
                  </a:tcPr>
                </a:tc>
                <a:tc>
                  <a:txBody>
                    <a:bodyPr/>
                    <a:lstStyle/>
                    <a:p>
                      <a:pPr algn="ctr"/>
                      <a:r>
                        <a:rPr lang="en-US" sz="1200" dirty="0"/>
                        <a:t>Read</a:t>
                      </a:r>
                    </a:p>
                  </a:txBody>
                  <a:tcPr>
                    <a:solidFill>
                      <a:schemeClr val="accent2">
                        <a:lumMod val="60000"/>
                        <a:lumOff val="40000"/>
                      </a:schemeClr>
                    </a:solidFill>
                  </a:tcPr>
                </a:tc>
                <a:tc>
                  <a:txBody>
                    <a:bodyPr/>
                    <a:lstStyle/>
                    <a:p>
                      <a:pPr algn="ctr"/>
                      <a:r>
                        <a:rPr lang="en-US" sz="1200" dirty="0"/>
                        <a:t>1</a:t>
                      </a:r>
                    </a:p>
                  </a:txBody>
                  <a:tcPr>
                    <a:solidFill>
                      <a:schemeClr val="accent2">
                        <a:lumMod val="60000"/>
                        <a:lumOff val="40000"/>
                      </a:schemeClr>
                    </a:solidFill>
                  </a:tcPr>
                </a:tc>
                <a:tc>
                  <a:txBody>
                    <a:bodyPr/>
                    <a:lstStyle/>
                    <a:p>
                      <a:pPr algn="ctr"/>
                      <a:r>
                        <a:rPr lang="en-US" sz="1200" dirty="0"/>
                        <a:t>ALU</a:t>
                      </a:r>
                    </a:p>
                  </a:txBody>
                  <a:tcPr>
                    <a:solidFill>
                      <a:schemeClr val="accent2">
                        <a:lumMod val="60000"/>
                        <a:lumOff val="40000"/>
                      </a:schemeClr>
                    </a:solidFill>
                  </a:tcP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410053892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80</a:t>
            </a:fld>
            <a:endParaRPr lang="en-US" altLang="en-US"/>
          </a:p>
        </p:txBody>
      </p:sp>
      <p:sp>
        <p:nvSpPr>
          <p:cNvPr id="45059" name="Text Box 2"/>
          <p:cNvSpPr txBox="1">
            <a:spLocks noChangeArrowheads="1"/>
          </p:cNvSpPr>
          <p:nvPr/>
        </p:nvSpPr>
        <p:spPr bwMode="auto">
          <a:xfrm>
            <a:off x="441324" y="396875"/>
            <a:ext cx="70389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Loop Unrolling</a:t>
            </a:r>
            <a:endParaRPr lang="en-US" altLang="en-US" b="1" dirty="0">
              <a:solidFill>
                <a:srgbClr val="CC0000"/>
              </a:solidFill>
              <a:latin typeface="Courier New" panose="02070309020205020404" pitchFamily="49" charset="0"/>
              <a:cs typeface="Courier New" panose="02070309020205020404" pitchFamily="49" charset="0"/>
            </a:endParaRP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7" name="Content Placeholder 6"/>
          <p:cNvPicPr>
            <a:picLocks noChangeAspect="1"/>
          </p:cNvPicPr>
          <p:nvPr/>
        </p:nvPicPr>
        <p:blipFill>
          <a:blip r:embed="rId3"/>
          <a:stretch>
            <a:fillRect/>
          </a:stretch>
        </p:blipFill>
        <p:spPr>
          <a:xfrm>
            <a:off x="222252" y="1676401"/>
            <a:ext cx="8628063" cy="3811900"/>
          </a:xfrm>
          <a:prstGeom prst="rect">
            <a:avLst/>
          </a:prstGeom>
        </p:spPr>
      </p:pic>
      <p:cxnSp>
        <p:nvCxnSpPr>
          <p:cNvPr id="8" name="Straight Arrow Connector 8"/>
          <p:cNvCxnSpPr/>
          <p:nvPr/>
        </p:nvCxnSpPr>
        <p:spPr>
          <a:xfrm flipH="1">
            <a:off x="5627018" y="3948660"/>
            <a:ext cx="549875"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9"/>
          <p:cNvSpPr txBox="1"/>
          <p:nvPr/>
        </p:nvSpPr>
        <p:spPr>
          <a:xfrm>
            <a:off x="6150873" y="3763994"/>
            <a:ext cx="2993127" cy="369332"/>
          </a:xfrm>
          <a:prstGeom prst="rect">
            <a:avLst/>
          </a:prstGeom>
          <a:noFill/>
        </p:spPr>
        <p:txBody>
          <a:bodyPr wrap="none" rtlCol="0">
            <a:spAutoFit/>
          </a:bodyPr>
          <a:lstStyle/>
          <a:p>
            <a:r>
              <a:rPr lang="en-US" dirty="0">
                <a:solidFill>
                  <a:srgbClr val="FF0000"/>
                </a:solidFill>
                <a:latin typeface="Arial" panose="020B0604020202020204" pitchFamily="34" charset="0"/>
                <a:cs typeface="Arial" panose="020B0604020202020204" pitchFamily="34" charset="0"/>
              </a:rPr>
              <a:t>Compiler does the unrolling</a:t>
            </a:r>
          </a:p>
        </p:txBody>
      </p:sp>
      <p:sp>
        <p:nvSpPr>
          <p:cNvPr id="10" name="TextBox 10"/>
          <p:cNvSpPr txBox="1"/>
          <p:nvPr/>
        </p:nvSpPr>
        <p:spPr>
          <a:xfrm>
            <a:off x="1837326" y="5371050"/>
            <a:ext cx="6609502" cy="369332"/>
          </a:xfrm>
          <a:prstGeom prst="rect">
            <a:avLst/>
          </a:prstGeom>
          <a:noFill/>
        </p:spPr>
        <p:txBody>
          <a:bodyPr wrap="none" rtlCol="0">
            <a:spAutoFit/>
          </a:bodyPr>
          <a:lstStyle/>
          <a:p>
            <a:r>
              <a:rPr lang="en-US" dirty="0">
                <a:solidFill>
                  <a:srgbClr val="FF0000"/>
                </a:solidFill>
                <a:latin typeface="Arial" panose="020B0604020202020204" pitchFamily="34" charset="0"/>
                <a:cs typeface="Arial" panose="020B0604020202020204" pitchFamily="34" charset="0"/>
              </a:rPr>
              <a:t>How do you verify that </a:t>
            </a:r>
            <a:r>
              <a:rPr lang="en-US">
                <a:solidFill>
                  <a:srgbClr val="FF0000"/>
                </a:solidFill>
                <a:latin typeface="Arial" panose="020B0604020202020204" pitchFamily="34" charset="0"/>
                <a:cs typeface="Arial" panose="020B0604020202020204" pitchFamily="34" charset="0"/>
              </a:rPr>
              <a:t>the generated code is actually unrolled?</a:t>
            </a:r>
          </a:p>
        </p:txBody>
      </p:sp>
      <p:cxnSp>
        <p:nvCxnSpPr>
          <p:cNvPr id="11" name="Straight Arrow Connector 11"/>
          <p:cNvCxnSpPr/>
          <p:nvPr/>
        </p:nvCxnSpPr>
        <p:spPr>
          <a:xfrm flipH="1">
            <a:off x="3276601" y="2895600"/>
            <a:ext cx="549875"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2"/>
          <p:cNvSpPr txBox="1"/>
          <p:nvPr/>
        </p:nvSpPr>
        <p:spPr>
          <a:xfrm>
            <a:off x="3810001" y="2667000"/>
            <a:ext cx="1261884" cy="369332"/>
          </a:xfrm>
          <a:prstGeom prst="rect">
            <a:avLst/>
          </a:prstGeom>
          <a:noFill/>
        </p:spPr>
        <p:txBody>
          <a:bodyPr wrap="none" rtlCol="0">
            <a:spAutoFit/>
          </a:bodyPr>
          <a:lstStyle/>
          <a:p>
            <a:r>
              <a:rPr lang="en-US" dirty="0">
                <a:solidFill>
                  <a:srgbClr val="FF0000"/>
                </a:solidFill>
                <a:latin typeface="Arial" panose="020B0604020202020204" pitchFamily="34" charset="0"/>
                <a:cs typeface="Arial" panose="020B0604020202020204" pitchFamily="34" charset="0"/>
              </a:rPr>
              <a:t>4 registers</a:t>
            </a:r>
          </a:p>
        </p:txBody>
      </p:sp>
    </p:spTree>
    <p:extLst>
      <p:ext uri="{BB962C8B-B14F-4D97-AF65-F5344CB8AC3E}">
        <p14:creationId xmlns:p14="http://schemas.microsoft.com/office/powerpoint/2010/main" val="3692045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81</a:t>
            </a:fld>
            <a:endParaRPr lang="en-US" altLang="en-US"/>
          </a:p>
        </p:txBody>
      </p:sp>
      <p:sp>
        <p:nvSpPr>
          <p:cNvPr id="45059" name="Text Box 2"/>
          <p:cNvSpPr txBox="1">
            <a:spLocks noChangeArrowheads="1"/>
          </p:cNvSpPr>
          <p:nvPr/>
        </p:nvSpPr>
        <p:spPr bwMode="auto">
          <a:xfrm>
            <a:off x="441324" y="396875"/>
            <a:ext cx="70389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FPU versus Memory Access</a:t>
            </a:r>
            <a:endParaRPr lang="en-US" altLang="en-US" b="1" dirty="0">
              <a:solidFill>
                <a:srgbClr val="CC0000"/>
              </a:solidFill>
              <a:latin typeface="Courier New" panose="02070309020205020404" pitchFamily="49" charset="0"/>
              <a:cs typeface="Courier New" panose="02070309020205020404" pitchFamily="49" charset="0"/>
            </a:endParaRP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1" name="Text Box 4"/>
          <p:cNvSpPr txBox="1">
            <a:spLocks noChangeArrowheads="1"/>
          </p:cNvSpPr>
          <p:nvPr/>
        </p:nvSpPr>
        <p:spPr bwMode="auto">
          <a:xfrm>
            <a:off x="381000" y="1243694"/>
            <a:ext cx="8487833" cy="3847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
                <a:srgbClr val="CC0000"/>
              </a:buClr>
            </a:pPr>
            <a:r>
              <a:rPr lang="en-US" altLang="en-US" sz="2400" dirty="0">
                <a:latin typeface="Arial" panose="020B0604020202020204" pitchFamily="34" charset="0"/>
              </a:rPr>
              <a:t> How many floating-point operations does matrix multiply take?</a:t>
            </a:r>
          </a:p>
          <a:p>
            <a:pPr lvl="1">
              <a:spcBef>
                <a:spcPct val="0"/>
              </a:spcBef>
              <a:buClr>
                <a:srgbClr val="CC0000"/>
              </a:buClr>
            </a:pPr>
            <a:r>
              <a:rPr lang="en-US" altLang="en-US" sz="2000" dirty="0">
                <a:latin typeface="Arial" panose="020B0604020202020204" pitchFamily="34" charset="0"/>
              </a:rPr>
              <a:t>F = 2 x N</a:t>
            </a:r>
            <a:r>
              <a:rPr lang="en-US" altLang="en-US" sz="2000" baseline="30000" dirty="0">
                <a:latin typeface="Arial" panose="020B0604020202020204" pitchFamily="34" charset="0"/>
              </a:rPr>
              <a:t>3</a:t>
            </a:r>
            <a:r>
              <a:rPr lang="en-US" altLang="en-US" sz="2000" dirty="0">
                <a:latin typeface="Arial" panose="020B0604020202020204" pitchFamily="34" charset="0"/>
              </a:rPr>
              <a:t> (N</a:t>
            </a:r>
            <a:r>
              <a:rPr lang="en-US" altLang="en-US" sz="2000" baseline="30000" dirty="0">
                <a:latin typeface="Arial" panose="020B0604020202020204" pitchFamily="34" charset="0"/>
              </a:rPr>
              <a:t>3</a:t>
            </a:r>
            <a:r>
              <a:rPr lang="en-US" altLang="en-US" sz="2000" dirty="0">
                <a:latin typeface="Arial" panose="020B0604020202020204" pitchFamily="34" charset="0"/>
              </a:rPr>
              <a:t> multiplies, N</a:t>
            </a:r>
            <a:r>
              <a:rPr lang="en-US" altLang="en-US" sz="2000" baseline="30000" dirty="0">
                <a:latin typeface="Arial" panose="020B0604020202020204" pitchFamily="34" charset="0"/>
              </a:rPr>
              <a:t>3</a:t>
            </a:r>
            <a:r>
              <a:rPr lang="en-US" altLang="en-US" sz="2000" dirty="0">
                <a:latin typeface="Arial" panose="020B0604020202020204" pitchFamily="34" charset="0"/>
              </a:rPr>
              <a:t> adds)</a:t>
            </a:r>
          </a:p>
          <a:p>
            <a:pPr>
              <a:spcBef>
                <a:spcPct val="0"/>
              </a:spcBef>
              <a:buClr>
                <a:srgbClr val="CC0000"/>
              </a:buClr>
            </a:pPr>
            <a:endParaRPr lang="en-US" altLang="en-US" sz="2400" dirty="0">
              <a:latin typeface="Arial" panose="020B0604020202020204" pitchFamily="34" charset="0"/>
            </a:endParaRPr>
          </a:p>
          <a:p>
            <a:pPr>
              <a:spcBef>
                <a:spcPct val="0"/>
              </a:spcBef>
              <a:buClr>
                <a:srgbClr val="CC0000"/>
              </a:buClr>
            </a:pPr>
            <a:r>
              <a:rPr lang="en-US" altLang="en-US" sz="2400" dirty="0">
                <a:latin typeface="Arial" panose="020B0604020202020204" pitchFamily="34" charset="0"/>
              </a:rPr>
              <a:t> How many memory load/stores?</a:t>
            </a:r>
          </a:p>
          <a:p>
            <a:pPr lvl="1">
              <a:spcBef>
                <a:spcPct val="0"/>
              </a:spcBef>
              <a:buClr>
                <a:srgbClr val="CC0000"/>
              </a:buClr>
            </a:pPr>
            <a:r>
              <a:rPr lang="en-US" altLang="en-US" sz="2000" dirty="0">
                <a:latin typeface="Arial" panose="020B0604020202020204" pitchFamily="34" charset="0"/>
              </a:rPr>
              <a:t>M = 3 x N</a:t>
            </a:r>
            <a:r>
              <a:rPr lang="en-US" altLang="en-US" sz="2000" baseline="30000" dirty="0">
                <a:latin typeface="Arial" panose="020B0604020202020204" pitchFamily="34" charset="0"/>
              </a:rPr>
              <a:t>2</a:t>
            </a:r>
            <a:r>
              <a:rPr lang="en-US" altLang="en-US" sz="2000" dirty="0">
                <a:latin typeface="Arial" panose="020B0604020202020204" pitchFamily="34" charset="0"/>
              </a:rPr>
              <a:t> (for A, B, C)</a:t>
            </a:r>
          </a:p>
          <a:p>
            <a:pPr>
              <a:spcBef>
                <a:spcPct val="0"/>
              </a:spcBef>
              <a:buClr>
                <a:srgbClr val="CC0000"/>
              </a:buClr>
            </a:pPr>
            <a:endParaRPr lang="en-US" altLang="en-US" sz="2400" dirty="0">
              <a:latin typeface="Arial" panose="020B0604020202020204" pitchFamily="34" charset="0"/>
            </a:endParaRPr>
          </a:p>
          <a:p>
            <a:pPr>
              <a:spcBef>
                <a:spcPct val="0"/>
              </a:spcBef>
              <a:buClr>
                <a:srgbClr val="CC0000"/>
              </a:buClr>
            </a:pPr>
            <a:r>
              <a:rPr lang="en-US" altLang="en-US" sz="2400" dirty="0">
                <a:latin typeface="Arial" panose="020B0604020202020204" pitchFamily="34" charset="0"/>
              </a:rPr>
              <a:t> Many more floating-point operations than memory accesses</a:t>
            </a:r>
          </a:p>
          <a:p>
            <a:pPr lvl="1">
              <a:spcBef>
                <a:spcPct val="0"/>
              </a:spcBef>
              <a:buClr>
                <a:srgbClr val="CC0000"/>
              </a:buClr>
            </a:pPr>
            <a:r>
              <a:rPr lang="en-US" altLang="en-US" sz="2000" dirty="0">
                <a:latin typeface="Arial" panose="020B0604020202020204" pitchFamily="34" charset="0"/>
              </a:rPr>
              <a:t>q = F/M = 2/3 * N</a:t>
            </a:r>
          </a:p>
          <a:p>
            <a:pPr lvl="1">
              <a:spcBef>
                <a:spcPct val="0"/>
              </a:spcBef>
              <a:buClr>
                <a:srgbClr val="CC0000"/>
              </a:buClr>
            </a:pPr>
            <a:r>
              <a:rPr lang="en-US" altLang="en-US" sz="2000" dirty="0">
                <a:latin typeface="Arial" panose="020B0604020202020204" pitchFamily="34" charset="0"/>
              </a:rPr>
              <a:t>Good, since arithmetic is faster than memory access</a:t>
            </a:r>
          </a:p>
          <a:p>
            <a:pPr lvl="1">
              <a:spcBef>
                <a:spcPct val="0"/>
              </a:spcBef>
              <a:buClr>
                <a:srgbClr val="CC0000"/>
              </a:buClr>
            </a:pPr>
            <a:r>
              <a:rPr lang="en-US" altLang="en-US" sz="2000" dirty="0">
                <a:latin typeface="Arial" panose="020B0604020202020204" pitchFamily="34" charset="0"/>
              </a:rPr>
              <a:t>Let’s check the code …</a:t>
            </a:r>
          </a:p>
        </p:txBody>
      </p:sp>
    </p:spTree>
    <p:extLst>
      <p:ext uri="{BB962C8B-B14F-4D97-AF65-F5344CB8AC3E}">
        <p14:creationId xmlns:p14="http://schemas.microsoft.com/office/powerpoint/2010/main" val="122312627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82</a:t>
            </a:fld>
            <a:endParaRPr lang="en-US" altLang="en-US"/>
          </a:p>
        </p:txBody>
      </p:sp>
      <p:sp>
        <p:nvSpPr>
          <p:cNvPr id="45059" name="Text Box 2"/>
          <p:cNvSpPr txBox="1">
            <a:spLocks noChangeArrowheads="1"/>
          </p:cNvSpPr>
          <p:nvPr/>
        </p:nvSpPr>
        <p:spPr bwMode="auto">
          <a:xfrm>
            <a:off x="441324" y="396875"/>
            <a:ext cx="70389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Memory Access Blocking</a:t>
            </a:r>
            <a:endParaRPr lang="en-US" altLang="en-US" b="1" dirty="0">
              <a:solidFill>
                <a:srgbClr val="CC0000"/>
              </a:solidFill>
              <a:latin typeface="Courier New" panose="02070309020205020404" pitchFamily="49" charset="0"/>
              <a:cs typeface="Courier New" panose="02070309020205020404" pitchFamily="49" charset="0"/>
            </a:endParaRP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 name="Content Placeholder 6"/>
          <p:cNvPicPr>
            <a:picLocks noChangeAspect="1"/>
          </p:cNvPicPr>
          <p:nvPr/>
        </p:nvPicPr>
        <p:blipFill>
          <a:blip r:embed="rId3"/>
          <a:stretch>
            <a:fillRect/>
          </a:stretch>
        </p:blipFill>
        <p:spPr>
          <a:xfrm>
            <a:off x="479049" y="1447801"/>
            <a:ext cx="8194720" cy="4389966"/>
          </a:xfrm>
          <a:prstGeom prst="rect">
            <a:avLst/>
          </a:prstGeom>
        </p:spPr>
      </p:pic>
    </p:spTree>
    <p:extLst>
      <p:ext uri="{BB962C8B-B14F-4D97-AF65-F5344CB8AC3E}">
        <p14:creationId xmlns:p14="http://schemas.microsoft.com/office/powerpoint/2010/main" val="368345578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83</a:t>
            </a:fld>
            <a:endParaRPr lang="en-US" altLang="en-US"/>
          </a:p>
        </p:txBody>
      </p:sp>
      <p:sp>
        <p:nvSpPr>
          <p:cNvPr id="45059" name="Text Box 2"/>
          <p:cNvSpPr txBox="1">
            <a:spLocks noChangeArrowheads="1"/>
          </p:cNvSpPr>
          <p:nvPr/>
        </p:nvSpPr>
        <p:spPr bwMode="auto">
          <a:xfrm>
            <a:off x="441324" y="396875"/>
            <a:ext cx="70389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Performance</a:t>
            </a:r>
            <a:endParaRPr lang="en-US" altLang="en-US" b="1" dirty="0">
              <a:solidFill>
                <a:srgbClr val="CC0000"/>
              </a:solidFill>
              <a:latin typeface="Courier New" panose="02070309020205020404" pitchFamily="49" charset="0"/>
              <a:cs typeface="Courier New" panose="02070309020205020404" pitchFamily="49" charset="0"/>
            </a:endParaRP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6" name="Content Placeholder 8"/>
          <p:cNvGraphicFramePr>
            <a:graphicFrameLocks/>
          </p:cNvGraphicFramePr>
          <p:nvPr>
            <p:extLst/>
          </p:nvPr>
        </p:nvGraphicFramePr>
        <p:xfrm>
          <a:off x="222860" y="2156402"/>
          <a:ext cx="8628065" cy="2331720"/>
        </p:xfrm>
        <a:graphic>
          <a:graphicData uri="http://schemas.openxmlformats.org/drawingml/2006/table">
            <a:tbl>
              <a:tblPr firstRow="1" bandRow="1">
                <a:tableStyleId>{5C22544A-7EE6-4342-B048-85BDC9FD1C3A}</a:tableStyleId>
              </a:tblPr>
              <a:tblGrid>
                <a:gridCol w="955197">
                  <a:extLst>
                    <a:ext uri="{9D8B030D-6E8A-4147-A177-3AD203B41FA5}">
                      <a16:colId xmlns:a16="http://schemas.microsoft.com/office/drawing/2014/main" val="20000"/>
                    </a:ext>
                  </a:extLst>
                </a:gridCol>
                <a:gridCol w="2091846">
                  <a:extLst>
                    <a:ext uri="{9D8B030D-6E8A-4147-A177-3AD203B41FA5}">
                      <a16:colId xmlns:a16="http://schemas.microsoft.com/office/drawing/2014/main" val="20001"/>
                    </a:ext>
                  </a:extLst>
                </a:gridCol>
                <a:gridCol w="1891430">
                  <a:extLst>
                    <a:ext uri="{9D8B030D-6E8A-4147-A177-3AD203B41FA5}">
                      <a16:colId xmlns:a16="http://schemas.microsoft.com/office/drawing/2014/main" val="20002"/>
                    </a:ext>
                  </a:extLst>
                </a:gridCol>
                <a:gridCol w="1878904">
                  <a:extLst>
                    <a:ext uri="{9D8B030D-6E8A-4147-A177-3AD203B41FA5}">
                      <a16:colId xmlns:a16="http://schemas.microsoft.com/office/drawing/2014/main" val="20003"/>
                    </a:ext>
                  </a:extLst>
                </a:gridCol>
                <a:gridCol w="1810688">
                  <a:extLst>
                    <a:ext uri="{9D8B030D-6E8A-4147-A177-3AD203B41FA5}">
                      <a16:colId xmlns:a16="http://schemas.microsoft.com/office/drawing/2014/main" val="20004"/>
                    </a:ext>
                  </a:extLst>
                </a:gridCol>
              </a:tblGrid>
              <a:tr h="388620">
                <a:tc rowSpan="2">
                  <a:txBody>
                    <a:bodyPr/>
                    <a:lstStyle/>
                    <a:p>
                      <a:pPr algn="ctr"/>
                      <a:r>
                        <a:rPr lang="en-US" sz="2100" dirty="0">
                          <a:latin typeface="Arial" panose="020B0604020202020204" pitchFamily="34" charset="0"/>
                          <a:cs typeface="Arial" panose="020B0604020202020204" pitchFamily="34" charset="0"/>
                        </a:rPr>
                        <a:t>N</a:t>
                      </a:r>
                    </a:p>
                  </a:txBody>
                  <a:tcPr marT="34290" marB="34290" anchor="ctr"/>
                </a:tc>
                <a:tc gridSpan="4">
                  <a:txBody>
                    <a:bodyPr/>
                    <a:lstStyle/>
                    <a:p>
                      <a:pPr algn="ctr"/>
                      <a:r>
                        <a:rPr lang="en-US" sz="2100" dirty="0" err="1">
                          <a:latin typeface="Arial" panose="020B0604020202020204" pitchFamily="34" charset="0"/>
                          <a:cs typeface="Arial" panose="020B0604020202020204" pitchFamily="34" charset="0"/>
                        </a:rPr>
                        <a:t>Gflops</a:t>
                      </a:r>
                      <a:endParaRPr lang="en-US" sz="2100" dirty="0">
                        <a:latin typeface="Arial" panose="020B0604020202020204" pitchFamily="34" charset="0"/>
                        <a:cs typeface="Arial" panose="020B0604020202020204" pitchFamily="34" charset="0"/>
                      </a:endParaRPr>
                    </a:p>
                  </a:txBody>
                  <a:tcPr marT="34290" marB="34290"/>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88620">
                <a:tc vMerge="1">
                  <a:txBody>
                    <a:bodyPr/>
                    <a:lstStyle/>
                    <a:p>
                      <a:endParaRPr lang="en-US" dirty="0"/>
                    </a:p>
                  </a:txBody>
                  <a:tcPr/>
                </a:tc>
                <a:tc>
                  <a:txBody>
                    <a:bodyPr/>
                    <a:lstStyle/>
                    <a:p>
                      <a:pPr algn="ctr"/>
                      <a:r>
                        <a:rPr lang="en-US" sz="2100" b="1" dirty="0">
                          <a:latin typeface="Arial" panose="020B0604020202020204" pitchFamily="34" charset="0"/>
                          <a:cs typeface="Arial" panose="020B0604020202020204" pitchFamily="34" charset="0"/>
                        </a:rPr>
                        <a:t>scalar</a:t>
                      </a:r>
                    </a:p>
                  </a:txBody>
                  <a:tcPr marT="34290" marB="34290"/>
                </a:tc>
                <a:tc>
                  <a:txBody>
                    <a:bodyPr/>
                    <a:lstStyle/>
                    <a:p>
                      <a:pPr algn="ctr"/>
                      <a:r>
                        <a:rPr lang="en-US" sz="2100" b="1" dirty="0" err="1">
                          <a:latin typeface="Arial" panose="020B0604020202020204" pitchFamily="34" charset="0"/>
                          <a:cs typeface="Arial" panose="020B0604020202020204" pitchFamily="34" charset="0"/>
                        </a:rPr>
                        <a:t>avx</a:t>
                      </a:r>
                      <a:endParaRPr lang="en-US" sz="2100" b="1" dirty="0">
                        <a:latin typeface="Arial" panose="020B0604020202020204" pitchFamily="34" charset="0"/>
                        <a:cs typeface="Arial" panose="020B0604020202020204" pitchFamily="34" charset="0"/>
                      </a:endParaRPr>
                    </a:p>
                  </a:txBody>
                  <a:tcPr marT="34290" marB="34290"/>
                </a:tc>
                <a:tc>
                  <a:txBody>
                    <a:bodyPr/>
                    <a:lstStyle/>
                    <a:p>
                      <a:pPr algn="ctr"/>
                      <a:r>
                        <a:rPr lang="en-US" sz="2100" b="1" dirty="0">
                          <a:latin typeface="Arial" panose="020B0604020202020204" pitchFamily="34" charset="0"/>
                          <a:cs typeface="Arial" panose="020B0604020202020204" pitchFamily="34" charset="0"/>
                        </a:rPr>
                        <a:t>unroll</a:t>
                      </a:r>
                    </a:p>
                  </a:txBody>
                  <a:tcPr marT="34290" marB="34290"/>
                </a:tc>
                <a:tc>
                  <a:txBody>
                    <a:bodyPr/>
                    <a:lstStyle/>
                    <a:p>
                      <a:pPr algn="ctr"/>
                      <a:r>
                        <a:rPr lang="en-US" sz="2100" b="1" dirty="0">
                          <a:latin typeface="Arial" panose="020B0604020202020204" pitchFamily="34" charset="0"/>
                          <a:cs typeface="Arial" panose="020B0604020202020204" pitchFamily="34" charset="0"/>
                        </a:rPr>
                        <a:t>blocking</a:t>
                      </a:r>
                    </a:p>
                  </a:txBody>
                  <a:tcPr marT="34290" marB="34290"/>
                </a:tc>
                <a:extLst>
                  <a:ext uri="{0D108BD9-81ED-4DB2-BD59-A6C34878D82A}">
                    <a16:rowId xmlns:a16="http://schemas.microsoft.com/office/drawing/2014/main" val="10001"/>
                  </a:ext>
                </a:extLst>
              </a:tr>
              <a:tr h="388620">
                <a:tc>
                  <a:txBody>
                    <a:bodyPr/>
                    <a:lstStyle/>
                    <a:p>
                      <a:pPr algn="ctr"/>
                      <a:r>
                        <a:rPr lang="en-US" sz="2100" dirty="0">
                          <a:latin typeface="Arial" panose="020B0604020202020204" pitchFamily="34" charset="0"/>
                          <a:cs typeface="Arial" panose="020B0604020202020204" pitchFamily="34" charset="0"/>
                        </a:rPr>
                        <a:t>32</a:t>
                      </a:r>
                    </a:p>
                  </a:txBody>
                  <a:tcPr marT="34290" marB="34290"/>
                </a:tc>
                <a:tc>
                  <a:txBody>
                    <a:bodyPr/>
                    <a:lstStyle/>
                    <a:p>
                      <a:pPr algn="ctr"/>
                      <a:r>
                        <a:rPr lang="en-US" sz="2100" dirty="0">
                          <a:latin typeface="Arial" panose="020B0604020202020204" pitchFamily="34" charset="0"/>
                          <a:cs typeface="Arial" panose="020B0604020202020204" pitchFamily="34" charset="0"/>
                        </a:rPr>
                        <a:t>1.30</a:t>
                      </a:r>
                    </a:p>
                  </a:txBody>
                  <a:tcPr marT="34290" marB="34290"/>
                </a:tc>
                <a:tc>
                  <a:txBody>
                    <a:bodyPr/>
                    <a:lstStyle/>
                    <a:p>
                      <a:pPr algn="ctr"/>
                      <a:r>
                        <a:rPr lang="en-US" sz="2100" dirty="0">
                          <a:latin typeface="Arial" panose="020B0604020202020204" pitchFamily="34" charset="0"/>
                          <a:cs typeface="Arial" panose="020B0604020202020204" pitchFamily="34" charset="0"/>
                        </a:rPr>
                        <a:t>4.56</a:t>
                      </a:r>
                    </a:p>
                  </a:txBody>
                  <a:tcPr marT="34290" marB="34290"/>
                </a:tc>
                <a:tc>
                  <a:txBody>
                    <a:bodyPr/>
                    <a:lstStyle/>
                    <a:p>
                      <a:pPr algn="ctr"/>
                      <a:r>
                        <a:rPr lang="en-US" sz="2100" dirty="0">
                          <a:latin typeface="Arial" panose="020B0604020202020204" pitchFamily="34" charset="0"/>
                          <a:cs typeface="Arial" panose="020B0604020202020204" pitchFamily="34" charset="0"/>
                        </a:rPr>
                        <a:t>12.95</a:t>
                      </a:r>
                    </a:p>
                  </a:txBody>
                  <a:tcPr marT="34290" marB="34290"/>
                </a:tc>
                <a:tc>
                  <a:txBody>
                    <a:bodyPr/>
                    <a:lstStyle/>
                    <a:p>
                      <a:pPr algn="ctr"/>
                      <a:r>
                        <a:rPr lang="en-US" sz="2100" dirty="0">
                          <a:latin typeface="Arial" panose="020B0604020202020204" pitchFamily="34" charset="0"/>
                          <a:cs typeface="Arial" panose="020B0604020202020204" pitchFamily="34" charset="0"/>
                        </a:rPr>
                        <a:t>13.80</a:t>
                      </a:r>
                    </a:p>
                  </a:txBody>
                  <a:tcPr marT="34290" marB="34290"/>
                </a:tc>
                <a:extLst>
                  <a:ext uri="{0D108BD9-81ED-4DB2-BD59-A6C34878D82A}">
                    <a16:rowId xmlns:a16="http://schemas.microsoft.com/office/drawing/2014/main" val="10002"/>
                  </a:ext>
                </a:extLst>
              </a:tr>
              <a:tr h="388620">
                <a:tc>
                  <a:txBody>
                    <a:bodyPr/>
                    <a:lstStyle/>
                    <a:p>
                      <a:pPr algn="ctr"/>
                      <a:r>
                        <a:rPr lang="en-US" sz="2100" dirty="0">
                          <a:latin typeface="Arial" panose="020B0604020202020204" pitchFamily="34" charset="0"/>
                          <a:cs typeface="Arial" panose="020B0604020202020204" pitchFamily="34" charset="0"/>
                        </a:rPr>
                        <a:t>160</a:t>
                      </a:r>
                    </a:p>
                  </a:txBody>
                  <a:tcPr marT="34290" marB="34290"/>
                </a:tc>
                <a:tc>
                  <a:txBody>
                    <a:bodyPr/>
                    <a:lstStyle/>
                    <a:p>
                      <a:pPr algn="ctr"/>
                      <a:r>
                        <a:rPr lang="en-US" sz="2100" dirty="0">
                          <a:latin typeface="Arial" panose="020B0604020202020204" pitchFamily="34" charset="0"/>
                          <a:cs typeface="Arial" panose="020B0604020202020204" pitchFamily="34" charset="0"/>
                        </a:rPr>
                        <a:t>1.30</a:t>
                      </a:r>
                    </a:p>
                  </a:txBody>
                  <a:tcPr marT="34290" marB="34290"/>
                </a:tc>
                <a:tc>
                  <a:txBody>
                    <a:bodyPr/>
                    <a:lstStyle/>
                    <a:p>
                      <a:pPr algn="ctr"/>
                      <a:r>
                        <a:rPr lang="en-US" sz="2100" dirty="0">
                          <a:latin typeface="Arial" panose="020B0604020202020204" pitchFamily="34" charset="0"/>
                          <a:cs typeface="Arial" panose="020B0604020202020204" pitchFamily="34" charset="0"/>
                        </a:rPr>
                        <a:t>5.47</a:t>
                      </a:r>
                    </a:p>
                  </a:txBody>
                  <a:tcPr marT="34290" marB="34290"/>
                </a:tc>
                <a:tc>
                  <a:txBody>
                    <a:bodyPr/>
                    <a:lstStyle/>
                    <a:p>
                      <a:pPr algn="ctr"/>
                      <a:r>
                        <a:rPr lang="en-US" sz="2100" dirty="0">
                          <a:latin typeface="Arial" panose="020B0604020202020204" pitchFamily="34" charset="0"/>
                          <a:cs typeface="Arial" panose="020B0604020202020204" pitchFamily="34" charset="0"/>
                        </a:rPr>
                        <a:t>19.70</a:t>
                      </a:r>
                    </a:p>
                  </a:txBody>
                  <a:tcPr marT="34290" marB="34290"/>
                </a:tc>
                <a:tc>
                  <a:txBody>
                    <a:bodyPr/>
                    <a:lstStyle/>
                    <a:p>
                      <a:pPr algn="ctr"/>
                      <a:r>
                        <a:rPr lang="en-US" sz="2100" dirty="0">
                          <a:latin typeface="Arial" panose="020B0604020202020204" pitchFamily="34" charset="0"/>
                          <a:cs typeface="Arial" panose="020B0604020202020204" pitchFamily="34" charset="0"/>
                        </a:rPr>
                        <a:t>21.79</a:t>
                      </a:r>
                    </a:p>
                  </a:txBody>
                  <a:tcPr marT="34290" marB="34290"/>
                </a:tc>
                <a:extLst>
                  <a:ext uri="{0D108BD9-81ED-4DB2-BD59-A6C34878D82A}">
                    <a16:rowId xmlns:a16="http://schemas.microsoft.com/office/drawing/2014/main" val="10003"/>
                  </a:ext>
                </a:extLst>
              </a:tr>
              <a:tr h="388620">
                <a:tc>
                  <a:txBody>
                    <a:bodyPr/>
                    <a:lstStyle/>
                    <a:p>
                      <a:pPr algn="ctr"/>
                      <a:r>
                        <a:rPr lang="en-US" sz="2100" dirty="0">
                          <a:latin typeface="Arial" panose="020B0604020202020204" pitchFamily="34" charset="0"/>
                          <a:cs typeface="Arial" panose="020B0604020202020204" pitchFamily="34" charset="0"/>
                        </a:rPr>
                        <a:t>480</a:t>
                      </a:r>
                    </a:p>
                  </a:txBody>
                  <a:tcPr marT="34290" marB="34290"/>
                </a:tc>
                <a:tc>
                  <a:txBody>
                    <a:bodyPr/>
                    <a:lstStyle/>
                    <a:p>
                      <a:pPr algn="ctr"/>
                      <a:r>
                        <a:rPr lang="en-US" sz="2100" dirty="0">
                          <a:latin typeface="Arial" panose="020B0604020202020204" pitchFamily="34" charset="0"/>
                          <a:cs typeface="Arial" panose="020B0604020202020204" pitchFamily="34" charset="0"/>
                        </a:rPr>
                        <a:t>1.32</a:t>
                      </a:r>
                    </a:p>
                  </a:txBody>
                  <a:tcPr marT="34290" marB="34290"/>
                </a:tc>
                <a:tc>
                  <a:txBody>
                    <a:bodyPr/>
                    <a:lstStyle/>
                    <a:p>
                      <a:pPr algn="ctr"/>
                      <a:r>
                        <a:rPr lang="en-US" sz="2100" dirty="0">
                          <a:latin typeface="Arial" panose="020B0604020202020204" pitchFamily="34" charset="0"/>
                          <a:cs typeface="Arial" panose="020B0604020202020204" pitchFamily="34" charset="0"/>
                        </a:rPr>
                        <a:t>5.27</a:t>
                      </a:r>
                    </a:p>
                  </a:txBody>
                  <a:tcPr marT="34290" marB="34290"/>
                </a:tc>
                <a:tc>
                  <a:txBody>
                    <a:bodyPr/>
                    <a:lstStyle/>
                    <a:p>
                      <a:pPr algn="ctr"/>
                      <a:r>
                        <a:rPr lang="en-US" sz="2100" dirty="0">
                          <a:latin typeface="Arial" panose="020B0604020202020204" pitchFamily="34" charset="0"/>
                          <a:cs typeface="Arial" panose="020B0604020202020204" pitchFamily="34" charset="0"/>
                        </a:rPr>
                        <a:t>14.50</a:t>
                      </a:r>
                    </a:p>
                  </a:txBody>
                  <a:tcPr marT="34290" marB="34290"/>
                </a:tc>
                <a:tc>
                  <a:txBody>
                    <a:bodyPr/>
                    <a:lstStyle/>
                    <a:p>
                      <a:pPr algn="ctr"/>
                      <a:r>
                        <a:rPr lang="en-US" sz="2100" dirty="0">
                          <a:latin typeface="Arial" panose="020B0604020202020204" pitchFamily="34" charset="0"/>
                          <a:cs typeface="Arial" panose="020B0604020202020204" pitchFamily="34" charset="0"/>
                        </a:rPr>
                        <a:t>20.17</a:t>
                      </a:r>
                    </a:p>
                  </a:txBody>
                  <a:tcPr marT="34290" marB="34290"/>
                </a:tc>
                <a:extLst>
                  <a:ext uri="{0D108BD9-81ED-4DB2-BD59-A6C34878D82A}">
                    <a16:rowId xmlns:a16="http://schemas.microsoft.com/office/drawing/2014/main" val="10004"/>
                  </a:ext>
                </a:extLst>
              </a:tr>
              <a:tr h="388620">
                <a:tc>
                  <a:txBody>
                    <a:bodyPr/>
                    <a:lstStyle/>
                    <a:p>
                      <a:pPr algn="ctr"/>
                      <a:r>
                        <a:rPr lang="en-US" sz="2100" dirty="0">
                          <a:latin typeface="Arial" panose="020B0604020202020204" pitchFamily="34" charset="0"/>
                          <a:cs typeface="Arial" panose="020B0604020202020204" pitchFamily="34" charset="0"/>
                        </a:rPr>
                        <a:t>960</a:t>
                      </a:r>
                    </a:p>
                  </a:txBody>
                  <a:tcPr marT="34290" marB="34290"/>
                </a:tc>
                <a:tc>
                  <a:txBody>
                    <a:bodyPr/>
                    <a:lstStyle/>
                    <a:p>
                      <a:pPr algn="ctr"/>
                      <a:r>
                        <a:rPr lang="en-US" sz="2100" dirty="0">
                          <a:latin typeface="Arial" panose="020B0604020202020204" pitchFamily="34" charset="0"/>
                          <a:cs typeface="Arial" panose="020B0604020202020204" pitchFamily="34" charset="0"/>
                        </a:rPr>
                        <a:t>0.91</a:t>
                      </a:r>
                    </a:p>
                  </a:txBody>
                  <a:tcPr marT="34290" marB="34290"/>
                </a:tc>
                <a:tc>
                  <a:txBody>
                    <a:bodyPr/>
                    <a:lstStyle/>
                    <a:p>
                      <a:pPr algn="ctr"/>
                      <a:r>
                        <a:rPr lang="en-US" sz="2100" dirty="0">
                          <a:latin typeface="Arial" panose="020B0604020202020204" pitchFamily="34" charset="0"/>
                          <a:cs typeface="Arial" panose="020B0604020202020204" pitchFamily="34" charset="0"/>
                        </a:rPr>
                        <a:t>3.64</a:t>
                      </a:r>
                    </a:p>
                  </a:txBody>
                  <a:tcPr marT="34290" marB="34290"/>
                </a:tc>
                <a:tc>
                  <a:txBody>
                    <a:bodyPr/>
                    <a:lstStyle/>
                    <a:p>
                      <a:pPr algn="ctr"/>
                      <a:r>
                        <a:rPr lang="en-US" sz="2100" dirty="0">
                          <a:latin typeface="Arial" panose="020B0604020202020204" pitchFamily="34" charset="0"/>
                          <a:cs typeface="Arial" panose="020B0604020202020204" pitchFamily="34" charset="0"/>
                        </a:rPr>
                        <a:t>6.91</a:t>
                      </a:r>
                    </a:p>
                  </a:txBody>
                  <a:tcPr marT="34290" marB="34290"/>
                </a:tc>
                <a:tc>
                  <a:txBody>
                    <a:bodyPr/>
                    <a:lstStyle/>
                    <a:p>
                      <a:pPr algn="ctr"/>
                      <a:r>
                        <a:rPr lang="en-US" sz="2100" dirty="0">
                          <a:latin typeface="Arial" panose="020B0604020202020204" pitchFamily="34" charset="0"/>
                          <a:cs typeface="Arial" panose="020B0604020202020204" pitchFamily="34" charset="0"/>
                        </a:rPr>
                        <a:t>15.82</a:t>
                      </a:r>
                    </a:p>
                  </a:txBody>
                  <a:tcPr marT="34290" marB="3429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51403168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84</a:t>
            </a:fld>
            <a:endParaRPr lang="en-US" altLang="en-US"/>
          </a:p>
        </p:txBody>
      </p:sp>
      <p:sp>
        <p:nvSpPr>
          <p:cNvPr id="45059" name="Text Box 2"/>
          <p:cNvSpPr txBox="1">
            <a:spLocks noChangeArrowheads="1"/>
          </p:cNvSpPr>
          <p:nvPr/>
        </p:nvSpPr>
        <p:spPr bwMode="auto">
          <a:xfrm>
            <a:off x="441324" y="396875"/>
            <a:ext cx="842750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Simple Multithreaded Pipeline</a:t>
            </a:r>
            <a:endParaRPr lang="en-US" altLang="en-US" sz="2400" b="1" dirty="0">
              <a:solidFill>
                <a:srgbClr val="CC0000"/>
              </a:solidFill>
              <a:latin typeface="Courier New" panose="02070309020205020404" pitchFamily="49" charset="0"/>
              <a:cs typeface="Courier New" panose="02070309020205020404" pitchFamily="49" charset="0"/>
            </a:endParaRP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1" name="Text Box 4"/>
          <p:cNvSpPr txBox="1">
            <a:spLocks noChangeArrowheads="1"/>
          </p:cNvSpPr>
          <p:nvPr/>
        </p:nvSpPr>
        <p:spPr bwMode="auto">
          <a:xfrm>
            <a:off x="381000" y="4782484"/>
            <a:ext cx="8487833"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
                <a:srgbClr val="CC0000"/>
              </a:buClr>
            </a:pPr>
            <a:r>
              <a:rPr lang="en-US" altLang="en-US" sz="2000" dirty="0">
                <a:latin typeface="Arial" panose="020B0604020202020204" pitchFamily="34" charset="0"/>
              </a:rPr>
              <a:t> Have to carry thread select down pipeline to ensure correct state bits read/written at each pipe stage</a:t>
            </a:r>
          </a:p>
          <a:p>
            <a:pPr>
              <a:spcBef>
                <a:spcPct val="0"/>
              </a:spcBef>
              <a:buClr>
                <a:srgbClr val="CC0000"/>
              </a:buClr>
            </a:pPr>
            <a:r>
              <a:rPr lang="en-US" altLang="en-US" sz="2000" dirty="0">
                <a:latin typeface="Arial" panose="020B0604020202020204" pitchFamily="34" charset="0"/>
              </a:rPr>
              <a:t> Appears to software (including OS) as multiple, albeit slower, CPUs</a:t>
            </a:r>
          </a:p>
          <a:p>
            <a:pPr>
              <a:spcBef>
                <a:spcPct val="0"/>
              </a:spcBef>
              <a:buClr>
                <a:srgbClr val="CC0000"/>
              </a:buClr>
            </a:pPr>
            <a:endParaRPr lang="en-US" altLang="en-US" sz="2000" dirty="0">
              <a:latin typeface="Arial" panose="020B0604020202020204" pitchFamily="34" charset="0"/>
            </a:endParaRPr>
          </a:p>
        </p:txBody>
      </p:sp>
      <p:sp>
        <p:nvSpPr>
          <p:cNvPr id="7" name="Rectangle 2"/>
          <p:cNvSpPr>
            <a:spLocks noChangeArrowheads="1"/>
          </p:cNvSpPr>
          <p:nvPr/>
        </p:nvSpPr>
        <p:spPr bwMode="auto">
          <a:xfrm>
            <a:off x="3962400" y="1752600"/>
            <a:ext cx="1600200" cy="129540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algn="ctr"/>
            <a:endParaRPr lang="en-US">
              <a:solidFill>
                <a:srgbClr val="000000"/>
              </a:solidFill>
              <a:ea typeface="ＭＳ Ｐゴシック"/>
              <a:cs typeface="ＭＳ Ｐゴシック"/>
            </a:endParaRPr>
          </a:p>
        </p:txBody>
      </p:sp>
      <p:grpSp>
        <p:nvGrpSpPr>
          <p:cNvPr id="8" name="Group 5"/>
          <p:cNvGrpSpPr>
            <a:grpSpLocks/>
          </p:cNvGrpSpPr>
          <p:nvPr/>
        </p:nvGrpSpPr>
        <p:grpSpPr bwMode="auto">
          <a:xfrm>
            <a:off x="457200" y="3810000"/>
            <a:ext cx="152400" cy="609600"/>
            <a:chOff x="432" y="2208"/>
            <a:chExt cx="96" cy="384"/>
          </a:xfrm>
        </p:grpSpPr>
        <p:sp>
          <p:nvSpPr>
            <p:cNvPr id="9" name="Rectangle 6"/>
            <p:cNvSpPr>
              <a:spLocks noChangeArrowheads="1"/>
            </p:cNvSpPr>
            <p:nvPr/>
          </p:nvSpPr>
          <p:spPr bwMode="auto">
            <a:xfrm>
              <a:off x="432" y="2208"/>
              <a:ext cx="96" cy="384"/>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algn="ctr"/>
              <a:endParaRPr lang="en-US">
                <a:solidFill>
                  <a:srgbClr val="000000"/>
                </a:solidFill>
                <a:ea typeface="ＭＳ Ｐゴシック"/>
                <a:cs typeface="ＭＳ Ｐゴシック"/>
              </a:endParaRPr>
            </a:p>
          </p:txBody>
        </p:sp>
        <p:sp>
          <p:nvSpPr>
            <p:cNvPr id="10" name="Freeform 7"/>
            <p:cNvSpPr>
              <a:spLocks/>
            </p:cNvSpPr>
            <p:nvPr/>
          </p:nvSpPr>
          <p:spPr bwMode="auto">
            <a:xfrm>
              <a:off x="432" y="2496"/>
              <a:ext cx="96" cy="96"/>
            </a:xfrm>
            <a:custGeom>
              <a:avLst/>
              <a:gdLst/>
              <a:ahLst/>
              <a:cxnLst>
                <a:cxn ang="0">
                  <a:pos x="0" y="48"/>
                </a:cxn>
                <a:cxn ang="0">
                  <a:pos x="48" y="0"/>
                </a:cxn>
                <a:cxn ang="0">
                  <a:pos x="96" y="48"/>
                </a:cxn>
              </a:cxnLst>
              <a:rect l="0" t="0" r="r" b="b"/>
              <a:pathLst>
                <a:path w="96" h="48">
                  <a:moveTo>
                    <a:pt x="0" y="48"/>
                  </a:moveTo>
                  <a:lnTo>
                    <a:pt x="48" y="0"/>
                  </a:lnTo>
                  <a:lnTo>
                    <a:pt x="96" y="48"/>
                  </a:lnTo>
                </a:path>
              </a:pathLst>
            </a:custGeom>
            <a:noFill/>
            <a:ln w="25400" cap="flat" cmpd="sng">
              <a:solidFill>
                <a:schemeClr val="tx1"/>
              </a:solidFill>
              <a:prstDash val="solid"/>
              <a:round/>
              <a:headEnd type="none" w="med" len="med"/>
              <a:tailEnd type="none" w="med" len="med"/>
            </a:ln>
            <a:effectLst/>
          </p:spPr>
          <p:txBody>
            <a:bodyPr>
              <a:prstTxWarp prst="textNoShape">
                <a:avLst/>
              </a:prstTxWarp>
            </a:bodyPr>
            <a:lstStyle/>
            <a:p>
              <a:pPr algn="ctr"/>
              <a:endParaRPr lang="en-US">
                <a:solidFill>
                  <a:srgbClr val="000000"/>
                </a:solidFill>
                <a:ea typeface="ＭＳ Ｐゴシック"/>
                <a:cs typeface="ＭＳ Ｐゴシック"/>
              </a:endParaRPr>
            </a:p>
          </p:txBody>
        </p:sp>
      </p:grpSp>
      <p:sp>
        <p:nvSpPr>
          <p:cNvPr id="11" name="Rectangle 8"/>
          <p:cNvSpPr>
            <a:spLocks noChangeArrowheads="1"/>
          </p:cNvSpPr>
          <p:nvPr/>
        </p:nvSpPr>
        <p:spPr bwMode="auto">
          <a:xfrm>
            <a:off x="304800" y="3352800"/>
            <a:ext cx="457200" cy="38100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algn="ctr">
              <a:spcBef>
                <a:spcPct val="0"/>
              </a:spcBef>
            </a:pPr>
            <a:r>
              <a:rPr lang="en-US" sz="2400" b="1">
                <a:solidFill>
                  <a:srgbClr val="000000"/>
                </a:solidFill>
                <a:ea typeface="ＭＳ Ｐゴシック"/>
                <a:cs typeface="ＭＳ Ｐゴシック"/>
              </a:rPr>
              <a:t>+1</a:t>
            </a:r>
          </a:p>
        </p:txBody>
      </p:sp>
      <p:sp>
        <p:nvSpPr>
          <p:cNvPr id="12" name="Freeform 9"/>
          <p:cNvSpPr>
            <a:spLocks/>
          </p:cNvSpPr>
          <p:nvPr/>
        </p:nvSpPr>
        <p:spPr bwMode="auto">
          <a:xfrm>
            <a:off x="609600" y="3505200"/>
            <a:ext cx="457200" cy="609600"/>
          </a:xfrm>
          <a:custGeom>
            <a:avLst/>
            <a:gdLst/>
            <a:ahLst/>
            <a:cxnLst>
              <a:cxn ang="0">
                <a:pos x="0" y="384"/>
              </a:cxn>
              <a:cxn ang="0">
                <a:pos x="288" y="384"/>
              </a:cxn>
              <a:cxn ang="0">
                <a:pos x="288" y="0"/>
              </a:cxn>
              <a:cxn ang="0">
                <a:pos x="96" y="0"/>
              </a:cxn>
            </a:cxnLst>
            <a:rect l="0" t="0" r="r" b="b"/>
            <a:pathLst>
              <a:path w="288" h="384">
                <a:moveTo>
                  <a:pt x="0" y="384"/>
                </a:moveTo>
                <a:lnTo>
                  <a:pt x="288" y="384"/>
                </a:lnTo>
                <a:lnTo>
                  <a:pt x="288" y="0"/>
                </a:lnTo>
                <a:lnTo>
                  <a:pt x="96" y="0"/>
                </a:ln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algn="ctr"/>
            <a:endParaRPr lang="en-US">
              <a:solidFill>
                <a:srgbClr val="000000"/>
              </a:solidFill>
              <a:ea typeface="ＭＳ Ｐゴシック"/>
              <a:cs typeface="ＭＳ Ｐゴシック"/>
            </a:endParaRPr>
          </a:p>
        </p:txBody>
      </p:sp>
      <p:sp>
        <p:nvSpPr>
          <p:cNvPr id="13" name="Freeform 10"/>
          <p:cNvSpPr>
            <a:spLocks/>
          </p:cNvSpPr>
          <p:nvPr/>
        </p:nvSpPr>
        <p:spPr bwMode="auto">
          <a:xfrm>
            <a:off x="76200" y="3505200"/>
            <a:ext cx="381000" cy="609600"/>
          </a:xfrm>
          <a:custGeom>
            <a:avLst/>
            <a:gdLst/>
            <a:ahLst/>
            <a:cxnLst>
              <a:cxn ang="0">
                <a:pos x="144" y="0"/>
              </a:cxn>
              <a:cxn ang="0">
                <a:pos x="0" y="0"/>
              </a:cxn>
              <a:cxn ang="0">
                <a:pos x="0" y="384"/>
              </a:cxn>
              <a:cxn ang="0">
                <a:pos x="240" y="384"/>
              </a:cxn>
            </a:cxnLst>
            <a:rect l="0" t="0" r="r" b="b"/>
            <a:pathLst>
              <a:path w="240" h="384">
                <a:moveTo>
                  <a:pt x="144" y="0"/>
                </a:moveTo>
                <a:lnTo>
                  <a:pt x="0" y="0"/>
                </a:lnTo>
                <a:lnTo>
                  <a:pt x="0" y="384"/>
                </a:lnTo>
                <a:lnTo>
                  <a:pt x="240" y="384"/>
                </a:ln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algn="ctr"/>
            <a:endParaRPr lang="en-US">
              <a:solidFill>
                <a:srgbClr val="000000"/>
              </a:solidFill>
              <a:ea typeface="ＭＳ Ｐゴシック"/>
              <a:cs typeface="ＭＳ Ｐゴシック"/>
            </a:endParaRPr>
          </a:p>
        </p:txBody>
      </p:sp>
      <p:grpSp>
        <p:nvGrpSpPr>
          <p:cNvPr id="14" name="Group 11"/>
          <p:cNvGrpSpPr>
            <a:grpSpLocks/>
          </p:cNvGrpSpPr>
          <p:nvPr/>
        </p:nvGrpSpPr>
        <p:grpSpPr bwMode="auto">
          <a:xfrm>
            <a:off x="762000" y="4038600"/>
            <a:ext cx="354013" cy="457200"/>
            <a:chOff x="624" y="2448"/>
            <a:chExt cx="223" cy="288"/>
          </a:xfrm>
        </p:grpSpPr>
        <p:sp>
          <p:nvSpPr>
            <p:cNvPr id="15" name="Line 12"/>
            <p:cNvSpPr>
              <a:spLocks noChangeShapeType="1"/>
            </p:cNvSpPr>
            <p:nvPr/>
          </p:nvSpPr>
          <p:spPr bwMode="auto">
            <a:xfrm flipV="1">
              <a:off x="624" y="2448"/>
              <a:ext cx="48" cy="96"/>
            </a:xfrm>
            <a:prstGeom prst="line">
              <a:avLst/>
            </a:prstGeom>
            <a:noFill/>
            <a:ln w="25400">
              <a:solidFill>
                <a:schemeClr val="tx1"/>
              </a:solidFill>
              <a:round/>
              <a:headEnd/>
              <a:tailEnd/>
            </a:ln>
            <a:effectLst/>
          </p:spPr>
          <p:txBody>
            <a:bodyPr>
              <a:prstTxWarp prst="textNoShape">
                <a:avLst/>
              </a:prstTxWarp>
            </a:bodyPr>
            <a:lstStyle/>
            <a:p>
              <a:pPr algn="ctr"/>
              <a:endParaRPr lang="en-US">
                <a:solidFill>
                  <a:srgbClr val="000000"/>
                </a:solidFill>
                <a:ea typeface="ＭＳ Ｐゴシック"/>
                <a:cs typeface="ＭＳ Ｐゴシック"/>
              </a:endParaRPr>
            </a:p>
          </p:txBody>
        </p:sp>
        <p:sp>
          <p:nvSpPr>
            <p:cNvPr id="16" name="Text Box 13"/>
            <p:cNvSpPr txBox="1">
              <a:spLocks noChangeArrowheads="1"/>
            </p:cNvSpPr>
            <p:nvPr/>
          </p:nvSpPr>
          <p:spPr bwMode="auto">
            <a:xfrm>
              <a:off x="624" y="2448"/>
              <a:ext cx="223" cy="288"/>
            </a:xfrm>
            <a:prstGeom prst="rect">
              <a:avLst/>
            </a:prstGeom>
            <a:noFill/>
            <a:ln w="25400">
              <a:noFill/>
              <a:miter lim="800000"/>
              <a:headEnd/>
              <a:tailEnd/>
            </a:ln>
            <a:effectLst/>
          </p:spPr>
          <p:txBody>
            <a:bodyPr wrap="none">
              <a:prstTxWarp prst="textNoShape">
                <a:avLst/>
              </a:prstTxWarp>
              <a:spAutoFit/>
            </a:bodyPr>
            <a:lstStyle/>
            <a:p>
              <a:pPr>
                <a:spcBef>
                  <a:spcPct val="0"/>
                </a:spcBef>
              </a:pPr>
              <a:r>
                <a:rPr lang="en-US" sz="2400" b="1">
                  <a:solidFill>
                    <a:srgbClr val="000000"/>
                  </a:solidFill>
                  <a:ea typeface="ＭＳ Ｐゴシック"/>
                  <a:cs typeface="ＭＳ Ｐゴシック"/>
                </a:rPr>
                <a:t>2</a:t>
              </a:r>
            </a:p>
          </p:txBody>
        </p:sp>
      </p:grpSp>
      <p:sp>
        <p:nvSpPr>
          <p:cNvPr id="17" name="Line 14"/>
          <p:cNvSpPr>
            <a:spLocks noChangeShapeType="1"/>
          </p:cNvSpPr>
          <p:nvPr/>
        </p:nvSpPr>
        <p:spPr bwMode="auto">
          <a:xfrm>
            <a:off x="1066800" y="4114800"/>
            <a:ext cx="2286000" cy="0"/>
          </a:xfrm>
          <a:prstGeom prst="line">
            <a:avLst/>
          </a:prstGeom>
          <a:noFill/>
          <a:ln w="25400">
            <a:solidFill>
              <a:schemeClr val="tx1"/>
            </a:solidFill>
            <a:round/>
            <a:headEnd/>
            <a:tailEnd type="triangle" w="med" len="med"/>
          </a:ln>
          <a:effectLst/>
        </p:spPr>
        <p:txBody>
          <a:bodyPr>
            <a:prstTxWarp prst="textNoShape">
              <a:avLst/>
            </a:prstTxWarp>
          </a:bodyPr>
          <a:lstStyle/>
          <a:p>
            <a:pPr algn="ctr"/>
            <a:endParaRPr lang="en-US">
              <a:solidFill>
                <a:srgbClr val="000000"/>
              </a:solidFill>
              <a:ea typeface="ＭＳ Ｐゴシック"/>
              <a:cs typeface="ＭＳ Ｐゴシック"/>
            </a:endParaRPr>
          </a:p>
        </p:txBody>
      </p:sp>
      <p:sp>
        <p:nvSpPr>
          <p:cNvPr id="18" name="Text Box 15"/>
          <p:cNvSpPr txBox="1">
            <a:spLocks noChangeArrowheads="1"/>
          </p:cNvSpPr>
          <p:nvPr/>
        </p:nvSpPr>
        <p:spPr bwMode="auto">
          <a:xfrm>
            <a:off x="1143000" y="4114800"/>
            <a:ext cx="1219200" cy="822325"/>
          </a:xfrm>
          <a:prstGeom prst="rect">
            <a:avLst/>
          </a:prstGeom>
          <a:noFill/>
          <a:ln w="25400">
            <a:noFill/>
            <a:miter lim="800000"/>
            <a:headEnd/>
            <a:tailEnd/>
          </a:ln>
          <a:effectLst/>
        </p:spPr>
        <p:txBody>
          <a:bodyPr>
            <a:prstTxWarp prst="textNoShape">
              <a:avLst/>
            </a:prstTxWarp>
            <a:spAutoFit/>
          </a:bodyPr>
          <a:lstStyle/>
          <a:p>
            <a:pPr>
              <a:spcBef>
                <a:spcPct val="0"/>
              </a:spcBef>
            </a:pPr>
            <a:r>
              <a:rPr lang="en-US" sz="2400" b="1" i="1">
                <a:solidFill>
                  <a:srgbClr val="000000"/>
                </a:solidFill>
                <a:ea typeface="ＭＳ Ｐゴシック"/>
                <a:cs typeface="ＭＳ Ｐゴシック"/>
              </a:rPr>
              <a:t>Thread select</a:t>
            </a:r>
          </a:p>
        </p:txBody>
      </p:sp>
      <p:grpSp>
        <p:nvGrpSpPr>
          <p:cNvPr id="19" name="Group 16"/>
          <p:cNvGrpSpPr>
            <a:grpSpLocks/>
          </p:cNvGrpSpPr>
          <p:nvPr/>
        </p:nvGrpSpPr>
        <p:grpSpPr bwMode="auto">
          <a:xfrm>
            <a:off x="914400" y="1752600"/>
            <a:ext cx="304800" cy="838200"/>
            <a:chOff x="432" y="1296"/>
            <a:chExt cx="192" cy="528"/>
          </a:xfrm>
        </p:grpSpPr>
        <p:sp>
          <p:nvSpPr>
            <p:cNvPr id="20" name="Rectangle 17"/>
            <p:cNvSpPr>
              <a:spLocks noChangeArrowheads="1"/>
            </p:cNvSpPr>
            <p:nvPr/>
          </p:nvSpPr>
          <p:spPr bwMode="auto">
            <a:xfrm>
              <a:off x="432" y="1296"/>
              <a:ext cx="192" cy="528"/>
            </a:xfrm>
            <a:prstGeom prst="rect">
              <a:avLst/>
            </a:prstGeom>
            <a:solidFill>
              <a:srgbClr val="FFFF00"/>
            </a:solidFill>
            <a:ln w="25400">
              <a:solidFill>
                <a:schemeClr val="tx1"/>
              </a:solidFill>
              <a:miter lim="800000"/>
              <a:headEnd/>
              <a:tailEnd/>
            </a:ln>
            <a:effectLst/>
          </p:spPr>
          <p:txBody>
            <a:bodyPr wrap="none" anchor="ctr">
              <a:prstTxWarp prst="textNoShape">
                <a:avLst/>
              </a:prstTxWarp>
            </a:bodyPr>
            <a:lstStyle/>
            <a:p>
              <a:pPr algn="ctr">
                <a:spcBef>
                  <a:spcPct val="0"/>
                </a:spcBef>
              </a:pPr>
              <a:r>
                <a:rPr lang="en-US" sz="1800" b="1">
                  <a:solidFill>
                    <a:srgbClr val="000000"/>
                  </a:solidFill>
                  <a:ea typeface="ＭＳ Ｐゴシック"/>
                  <a:cs typeface="ＭＳ Ｐゴシック"/>
                </a:rPr>
                <a:t>PC</a:t>
              </a:r>
            </a:p>
            <a:p>
              <a:pPr algn="ctr">
                <a:spcBef>
                  <a:spcPct val="0"/>
                </a:spcBef>
              </a:pPr>
              <a:r>
                <a:rPr lang="en-US" sz="1800" b="1">
                  <a:solidFill>
                    <a:srgbClr val="000000"/>
                  </a:solidFill>
                  <a:ea typeface="ＭＳ Ｐゴシック"/>
                  <a:cs typeface="ＭＳ Ｐゴシック"/>
                </a:rPr>
                <a:t>1</a:t>
              </a:r>
            </a:p>
          </p:txBody>
        </p:sp>
        <p:sp>
          <p:nvSpPr>
            <p:cNvPr id="21" name="Freeform 18"/>
            <p:cNvSpPr>
              <a:spLocks/>
            </p:cNvSpPr>
            <p:nvPr/>
          </p:nvSpPr>
          <p:spPr bwMode="auto">
            <a:xfrm>
              <a:off x="432" y="1728"/>
              <a:ext cx="192" cy="96"/>
            </a:xfrm>
            <a:custGeom>
              <a:avLst/>
              <a:gdLst/>
              <a:ahLst/>
              <a:cxnLst>
                <a:cxn ang="0">
                  <a:pos x="0" y="96"/>
                </a:cxn>
                <a:cxn ang="0">
                  <a:pos x="96" y="0"/>
                </a:cxn>
                <a:cxn ang="0">
                  <a:pos x="192" y="96"/>
                </a:cxn>
              </a:cxnLst>
              <a:rect l="0" t="0" r="r" b="b"/>
              <a:pathLst>
                <a:path w="192" h="96">
                  <a:moveTo>
                    <a:pt x="0" y="96"/>
                  </a:moveTo>
                  <a:lnTo>
                    <a:pt x="96" y="0"/>
                  </a:lnTo>
                  <a:lnTo>
                    <a:pt x="192" y="96"/>
                  </a:lnTo>
                </a:path>
              </a:pathLst>
            </a:custGeom>
            <a:solidFill>
              <a:srgbClr val="FFFF00"/>
            </a:solidFill>
            <a:ln w="25400" cap="flat" cmpd="sng">
              <a:solidFill>
                <a:schemeClr val="tx1"/>
              </a:solidFill>
              <a:prstDash val="solid"/>
              <a:round/>
              <a:headEnd type="none" w="med" len="med"/>
              <a:tailEnd type="none" w="med" len="med"/>
            </a:ln>
            <a:effectLst/>
          </p:spPr>
          <p:txBody>
            <a:bodyPr>
              <a:prstTxWarp prst="textNoShape">
                <a:avLst/>
              </a:prstTxWarp>
            </a:bodyPr>
            <a:lstStyle/>
            <a:p>
              <a:pPr algn="ctr"/>
              <a:endParaRPr lang="en-US">
                <a:solidFill>
                  <a:srgbClr val="000000"/>
                </a:solidFill>
                <a:ea typeface="ＭＳ Ｐゴシック"/>
                <a:cs typeface="ＭＳ Ｐゴシック"/>
              </a:endParaRPr>
            </a:p>
          </p:txBody>
        </p:sp>
      </p:grpSp>
      <p:grpSp>
        <p:nvGrpSpPr>
          <p:cNvPr id="22" name="Group 19"/>
          <p:cNvGrpSpPr>
            <a:grpSpLocks/>
          </p:cNvGrpSpPr>
          <p:nvPr/>
        </p:nvGrpSpPr>
        <p:grpSpPr bwMode="auto">
          <a:xfrm>
            <a:off x="762000" y="1905000"/>
            <a:ext cx="304800" cy="838200"/>
            <a:chOff x="432" y="1296"/>
            <a:chExt cx="192" cy="528"/>
          </a:xfrm>
        </p:grpSpPr>
        <p:sp>
          <p:nvSpPr>
            <p:cNvPr id="23" name="Rectangle 20"/>
            <p:cNvSpPr>
              <a:spLocks noChangeArrowheads="1"/>
            </p:cNvSpPr>
            <p:nvPr/>
          </p:nvSpPr>
          <p:spPr bwMode="auto">
            <a:xfrm>
              <a:off x="432" y="1296"/>
              <a:ext cx="192" cy="528"/>
            </a:xfrm>
            <a:prstGeom prst="rect">
              <a:avLst/>
            </a:prstGeom>
            <a:solidFill>
              <a:srgbClr val="9999FF"/>
            </a:solidFill>
            <a:ln w="25400">
              <a:solidFill>
                <a:schemeClr val="tx1"/>
              </a:solidFill>
              <a:miter lim="800000"/>
              <a:headEnd/>
              <a:tailEnd/>
            </a:ln>
            <a:effectLst/>
          </p:spPr>
          <p:txBody>
            <a:bodyPr wrap="none" anchor="ctr">
              <a:prstTxWarp prst="textNoShape">
                <a:avLst/>
              </a:prstTxWarp>
            </a:bodyPr>
            <a:lstStyle/>
            <a:p>
              <a:pPr algn="ctr">
                <a:spcBef>
                  <a:spcPct val="0"/>
                </a:spcBef>
              </a:pPr>
              <a:r>
                <a:rPr lang="en-US" sz="1800" b="1">
                  <a:solidFill>
                    <a:srgbClr val="000000"/>
                  </a:solidFill>
                  <a:ea typeface="ＭＳ Ｐゴシック"/>
                  <a:cs typeface="ＭＳ Ｐゴシック"/>
                </a:rPr>
                <a:t>PC</a:t>
              </a:r>
            </a:p>
            <a:p>
              <a:pPr algn="ctr">
                <a:spcBef>
                  <a:spcPct val="0"/>
                </a:spcBef>
              </a:pPr>
              <a:r>
                <a:rPr lang="en-US" sz="1800" b="1">
                  <a:solidFill>
                    <a:srgbClr val="000000"/>
                  </a:solidFill>
                  <a:ea typeface="ＭＳ Ｐゴシック"/>
                  <a:cs typeface="ＭＳ Ｐゴシック"/>
                </a:rPr>
                <a:t>1</a:t>
              </a:r>
            </a:p>
          </p:txBody>
        </p:sp>
        <p:sp>
          <p:nvSpPr>
            <p:cNvPr id="24" name="Freeform 21"/>
            <p:cNvSpPr>
              <a:spLocks/>
            </p:cNvSpPr>
            <p:nvPr/>
          </p:nvSpPr>
          <p:spPr bwMode="auto">
            <a:xfrm>
              <a:off x="432" y="1728"/>
              <a:ext cx="192" cy="96"/>
            </a:xfrm>
            <a:custGeom>
              <a:avLst/>
              <a:gdLst/>
              <a:ahLst/>
              <a:cxnLst>
                <a:cxn ang="0">
                  <a:pos x="0" y="96"/>
                </a:cxn>
                <a:cxn ang="0">
                  <a:pos x="96" y="0"/>
                </a:cxn>
                <a:cxn ang="0">
                  <a:pos x="192" y="96"/>
                </a:cxn>
              </a:cxnLst>
              <a:rect l="0" t="0" r="r" b="b"/>
              <a:pathLst>
                <a:path w="192" h="96">
                  <a:moveTo>
                    <a:pt x="0" y="96"/>
                  </a:moveTo>
                  <a:lnTo>
                    <a:pt x="96" y="0"/>
                  </a:lnTo>
                  <a:lnTo>
                    <a:pt x="192" y="96"/>
                  </a:lnTo>
                </a:path>
              </a:pathLst>
            </a:custGeom>
            <a:solidFill>
              <a:srgbClr val="9999FF"/>
            </a:solidFill>
            <a:ln w="25400" cap="flat" cmpd="sng">
              <a:solidFill>
                <a:schemeClr val="tx1"/>
              </a:solidFill>
              <a:prstDash val="solid"/>
              <a:round/>
              <a:headEnd type="none" w="med" len="med"/>
              <a:tailEnd type="none" w="med" len="med"/>
            </a:ln>
            <a:effectLst/>
          </p:spPr>
          <p:txBody>
            <a:bodyPr>
              <a:prstTxWarp prst="textNoShape">
                <a:avLst/>
              </a:prstTxWarp>
            </a:bodyPr>
            <a:lstStyle/>
            <a:p>
              <a:pPr algn="ctr"/>
              <a:endParaRPr lang="en-US">
                <a:solidFill>
                  <a:srgbClr val="000000"/>
                </a:solidFill>
                <a:ea typeface="ＭＳ Ｐゴシック"/>
                <a:cs typeface="ＭＳ Ｐゴシック"/>
              </a:endParaRPr>
            </a:p>
          </p:txBody>
        </p:sp>
      </p:grpSp>
      <p:grpSp>
        <p:nvGrpSpPr>
          <p:cNvPr id="25" name="Group 22"/>
          <p:cNvGrpSpPr>
            <a:grpSpLocks/>
          </p:cNvGrpSpPr>
          <p:nvPr/>
        </p:nvGrpSpPr>
        <p:grpSpPr bwMode="auto">
          <a:xfrm>
            <a:off x="609600" y="2057400"/>
            <a:ext cx="304800" cy="838200"/>
            <a:chOff x="432" y="1296"/>
            <a:chExt cx="192" cy="528"/>
          </a:xfrm>
        </p:grpSpPr>
        <p:sp>
          <p:nvSpPr>
            <p:cNvPr id="26" name="Rectangle 23"/>
            <p:cNvSpPr>
              <a:spLocks noChangeArrowheads="1"/>
            </p:cNvSpPr>
            <p:nvPr/>
          </p:nvSpPr>
          <p:spPr bwMode="auto">
            <a:xfrm>
              <a:off x="432" y="1296"/>
              <a:ext cx="192" cy="528"/>
            </a:xfrm>
            <a:prstGeom prst="rect">
              <a:avLst/>
            </a:prstGeom>
            <a:solidFill>
              <a:srgbClr val="FF9933"/>
            </a:solidFill>
            <a:ln w="25400">
              <a:solidFill>
                <a:schemeClr val="tx1"/>
              </a:solidFill>
              <a:miter lim="800000"/>
              <a:headEnd/>
              <a:tailEnd/>
            </a:ln>
            <a:effectLst/>
          </p:spPr>
          <p:txBody>
            <a:bodyPr wrap="none" anchor="ctr">
              <a:prstTxWarp prst="textNoShape">
                <a:avLst/>
              </a:prstTxWarp>
            </a:bodyPr>
            <a:lstStyle/>
            <a:p>
              <a:pPr algn="ctr">
                <a:spcBef>
                  <a:spcPct val="0"/>
                </a:spcBef>
              </a:pPr>
              <a:r>
                <a:rPr lang="en-US" sz="1800" b="1">
                  <a:solidFill>
                    <a:srgbClr val="000000"/>
                  </a:solidFill>
                  <a:ea typeface="ＭＳ Ｐゴシック"/>
                  <a:cs typeface="ＭＳ Ｐゴシック"/>
                </a:rPr>
                <a:t>PC</a:t>
              </a:r>
            </a:p>
            <a:p>
              <a:pPr algn="ctr">
                <a:spcBef>
                  <a:spcPct val="0"/>
                </a:spcBef>
              </a:pPr>
              <a:r>
                <a:rPr lang="en-US" sz="1800" b="1">
                  <a:solidFill>
                    <a:srgbClr val="000000"/>
                  </a:solidFill>
                  <a:ea typeface="ＭＳ Ｐゴシック"/>
                  <a:cs typeface="ＭＳ Ｐゴシック"/>
                </a:rPr>
                <a:t>1</a:t>
              </a:r>
            </a:p>
          </p:txBody>
        </p:sp>
        <p:sp>
          <p:nvSpPr>
            <p:cNvPr id="27" name="Freeform 24"/>
            <p:cNvSpPr>
              <a:spLocks/>
            </p:cNvSpPr>
            <p:nvPr/>
          </p:nvSpPr>
          <p:spPr bwMode="auto">
            <a:xfrm>
              <a:off x="432" y="1728"/>
              <a:ext cx="192" cy="96"/>
            </a:xfrm>
            <a:custGeom>
              <a:avLst/>
              <a:gdLst/>
              <a:ahLst/>
              <a:cxnLst>
                <a:cxn ang="0">
                  <a:pos x="0" y="96"/>
                </a:cxn>
                <a:cxn ang="0">
                  <a:pos x="96" y="0"/>
                </a:cxn>
                <a:cxn ang="0">
                  <a:pos x="192" y="96"/>
                </a:cxn>
              </a:cxnLst>
              <a:rect l="0" t="0" r="r" b="b"/>
              <a:pathLst>
                <a:path w="192" h="96">
                  <a:moveTo>
                    <a:pt x="0" y="96"/>
                  </a:moveTo>
                  <a:lnTo>
                    <a:pt x="96" y="0"/>
                  </a:lnTo>
                  <a:lnTo>
                    <a:pt x="192" y="96"/>
                  </a:lnTo>
                </a:path>
              </a:pathLst>
            </a:custGeom>
            <a:solidFill>
              <a:srgbClr val="FF9933"/>
            </a:solidFill>
            <a:ln w="25400" cap="flat" cmpd="sng">
              <a:solidFill>
                <a:schemeClr val="tx1"/>
              </a:solidFill>
              <a:prstDash val="solid"/>
              <a:round/>
              <a:headEnd type="none" w="med" len="med"/>
              <a:tailEnd type="none" w="med" len="med"/>
            </a:ln>
            <a:effectLst/>
          </p:spPr>
          <p:txBody>
            <a:bodyPr>
              <a:prstTxWarp prst="textNoShape">
                <a:avLst/>
              </a:prstTxWarp>
            </a:bodyPr>
            <a:lstStyle/>
            <a:p>
              <a:pPr algn="ctr"/>
              <a:endParaRPr lang="en-US">
                <a:solidFill>
                  <a:srgbClr val="000000"/>
                </a:solidFill>
                <a:ea typeface="ＭＳ Ｐゴシック"/>
                <a:cs typeface="ＭＳ Ｐゴシック"/>
              </a:endParaRPr>
            </a:p>
          </p:txBody>
        </p:sp>
      </p:grpSp>
      <p:grpSp>
        <p:nvGrpSpPr>
          <p:cNvPr id="28" name="Group 25"/>
          <p:cNvGrpSpPr>
            <a:grpSpLocks/>
          </p:cNvGrpSpPr>
          <p:nvPr/>
        </p:nvGrpSpPr>
        <p:grpSpPr bwMode="auto">
          <a:xfrm>
            <a:off x="457200" y="2209800"/>
            <a:ext cx="304800" cy="838200"/>
            <a:chOff x="432" y="1296"/>
            <a:chExt cx="192" cy="528"/>
          </a:xfrm>
        </p:grpSpPr>
        <p:sp>
          <p:nvSpPr>
            <p:cNvPr id="29" name="Rectangle 26"/>
            <p:cNvSpPr>
              <a:spLocks noChangeArrowheads="1"/>
            </p:cNvSpPr>
            <p:nvPr/>
          </p:nvSpPr>
          <p:spPr bwMode="auto">
            <a:xfrm>
              <a:off x="432" y="1296"/>
              <a:ext cx="192" cy="528"/>
            </a:xfrm>
            <a:prstGeom prst="rect">
              <a:avLst/>
            </a:prstGeom>
            <a:solidFill>
              <a:srgbClr val="00FFFF"/>
            </a:solidFill>
            <a:ln w="25400">
              <a:solidFill>
                <a:schemeClr val="tx1"/>
              </a:solidFill>
              <a:miter lim="800000"/>
              <a:headEnd/>
              <a:tailEnd/>
            </a:ln>
            <a:effectLst/>
          </p:spPr>
          <p:txBody>
            <a:bodyPr wrap="none" anchor="ctr">
              <a:prstTxWarp prst="textNoShape">
                <a:avLst/>
              </a:prstTxWarp>
            </a:bodyPr>
            <a:lstStyle/>
            <a:p>
              <a:pPr algn="ctr">
                <a:spcBef>
                  <a:spcPct val="0"/>
                </a:spcBef>
              </a:pPr>
              <a:r>
                <a:rPr lang="en-US" sz="1800" b="1">
                  <a:solidFill>
                    <a:srgbClr val="000000"/>
                  </a:solidFill>
                  <a:ea typeface="ＭＳ Ｐゴシック"/>
                  <a:cs typeface="ＭＳ Ｐゴシック"/>
                </a:rPr>
                <a:t>PC</a:t>
              </a:r>
            </a:p>
            <a:p>
              <a:pPr algn="ctr">
                <a:spcBef>
                  <a:spcPct val="0"/>
                </a:spcBef>
              </a:pPr>
              <a:r>
                <a:rPr lang="en-US" sz="1800" b="1">
                  <a:solidFill>
                    <a:srgbClr val="000000"/>
                  </a:solidFill>
                  <a:ea typeface="ＭＳ Ｐゴシック"/>
                  <a:cs typeface="ＭＳ Ｐゴシック"/>
                </a:rPr>
                <a:t>1</a:t>
              </a:r>
            </a:p>
          </p:txBody>
        </p:sp>
        <p:sp>
          <p:nvSpPr>
            <p:cNvPr id="30" name="Freeform 27"/>
            <p:cNvSpPr>
              <a:spLocks/>
            </p:cNvSpPr>
            <p:nvPr/>
          </p:nvSpPr>
          <p:spPr bwMode="auto">
            <a:xfrm>
              <a:off x="432" y="1728"/>
              <a:ext cx="192" cy="96"/>
            </a:xfrm>
            <a:custGeom>
              <a:avLst/>
              <a:gdLst/>
              <a:ahLst/>
              <a:cxnLst>
                <a:cxn ang="0">
                  <a:pos x="0" y="96"/>
                </a:cxn>
                <a:cxn ang="0">
                  <a:pos x="96" y="0"/>
                </a:cxn>
                <a:cxn ang="0">
                  <a:pos x="192" y="96"/>
                </a:cxn>
              </a:cxnLst>
              <a:rect l="0" t="0" r="r" b="b"/>
              <a:pathLst>
                <a:path w="192" h="96">
                  <a:moveTo>
                    <a:pt x="0" y="96"/>
                  </a:moveTo>
                  <a:lnTo>
                    <a:pt x="96" y="0"/>
                  </a:lnTo>
                  <a:lnTo>
                    <a:pt x="192" y="96"/>
                  </a:lnTo>
                </a:path>
              </a:pathLst>
            </a:custGeom>
            <a:solidFill>
              <a:srgbClr val="00FFFF"/>
            </a:solidFill>
            <a:ln w="25400" cap="flat" cmpd="sng">
              <a:solidFill>
                <a:schemeClr val="tx1"/>
              </a:solidFill>
              <a:prstDash val="solid"/>
              <a:round/>
              <a:headEnd type="none" w="med" len="med"/>
              <a:tailEnd type="none" w="med" len="med"/>
            </a:ln>
            <a:effectLst/>
          </p:spPr>
          <p:txBody>
            <a:bodyPr>
              <a:prstTxWarp prst="textNoShape">
                <a:avLst/>
              </a:prstTxWarp>
            </a:bodyPr>
            <a:lstStyle/>
            <a:p>
              <a:pPr algn="ctr"/>
              <a:endParaRPr lang="en-US">
                <a:solidFill>
                  <a:srgbClr val="000000"/>
                </a:solidFill>
                <a:ea typeface="ＭＳ Ｐゴシック"/>
                <a:cs typeface="ＭＳ Ｐゴシック"/>
              </a:endParaRPr>
            </a:p>
          </p:txBody>
        </p:sp>
      </p:grpSp>
      <p:sp>
        <p:nvSpPr>
          <p:cNvPr id="31" name="Freeform 28"/>
          <p:cNvSpPr>
            <a:spLocks/>
          </p:cNvSpPr>
          <p:nvPr/>
        </p:nvSpPr>
        <p:spPr bwMode="auto">
          <a:xfrm>
            <a:off x="1752600" y="1981200"/>
            <a:ext cx="228600" cy="914400"/>
          </a:xfrm>
          <a:custGeom>
            <a:avLst/>
            <a:gdLst/>
            <a:ahLst/>
            <a:cxnLst>
              <a:cxn ang="0">
                <a:pos x="0" y="0"/>
              </a:cxn>
              <a:cxn ang="0">
                <a:pos x="0" y="576"/>
              </a:cxn>
              <a:cxn ang="0">
                <a:pos x="144" y="528"/>
              </a:cxn>
              <a:cxn ang="0">
                <a:pos x="144" y="48"/>
              </a:cxn>
              <a:cxn ang="0">
                <a:pos x="0" y="0"/>
              </a:cxn>
            </a:cxnLst>
            <a:rect l="0" t="0" r="r" b="b"/>
            <a:pathLst>
              <a:path w="144" h="576">
                <a:moveTo>
                  <a:pt x="0" y="0"/>
                </a:moveTo>
                <a:lnTo>
                  <a:pt x="0" y="576"/>
                </a:lnTo>
                <a:lnTo>
                  <a:pt x="144" y="528"/>
                </a:lnTo>
                <a:lnTo>
                  <a:pt x="144" y="48"/>
                </a:lnTo>
                <a:lnTo>
                  <a:pt x="0" y="0"/>
                </a:lnTo>
                <a:close/>
              </a:path>
            </a:pathLst>
          </a:custGeom>
          <a:solidFill>
            <a:schemeClr val="bg1"/>
          </a:solidFill>
          <a:ln w="25400" cap="flat" cmpd="sng">
            <a:solidFill>
              <a:schemeClr val="tx1"/>
            </a:solidFill>
            <a:prstDash val="solid"/>
            <a:round/>
            <a:headEnd/>
            <a:tailEnd/>
          </a:ln>
          <a:effectLst/>
        </p:spPr>
        <p:txBody>
          <a:bodyPr>
            <a:prstTxWarp prst="textNoShape">
              <a:avLst/>
            </a:prstTxWarp>
          </a:bodyPr>
          <a:lstStyle/>
          <a:p>
            <a:pPr algn="ctr"/>
            <a:endParaRPr lang="en-US">
              <a:solidFill>
                <a:srgbClr val="000000"/>
              </a:solidFill>
              <a:ea typeface="ＭＳ Ｐゴシック"/>
              <a:cs typeface="ＭＳ Ｐゴシック"/>
            </a:endParaRPr>
          </a:p>
        </p:txBody>
      </p:sp>
      <p:sp>
        <p:nvSpPr>
          <p:cNvPr id="32" name="Line 29"/>
          <p:cNvSpPr>
            <a:spLocks noChangeShapeType="1"/>
          </p:cNvSpPr>
          <p:nvPr/>
        </p:nvSpPr>
        <p:spPr bwMode="auto">
          <a:xfrm>
            <a:off x="1219200" y="2209800"/>
            <a:ext cx="533400" cy="0"/>
          </a:xfrm>
          <a:prstGeom prst="line">
            <a:avLst/>
          </a:prstGeom>
          <a:noFill/>
          <a:ln w="25400">
            <a:solidFill>
              <a:schemeClr val="tx1"/>
            </a:solidFill>
            <a:round/>
            <a:headEnd/>
            <a:tailEnd type="triangle" w="med" len="med"/>
          </a:ln>
          <a:effectLst/>
        </p:spPr>
        <p:txBody>
          <a:bodyPr>
            <a:prstTxWarp prst="textNoShape">
              <a:avLst/>
            </a:prstTxWarp>
          </a:bodyPr>
          <a:lstStyle/>
          <a:p>
            <a:pPr algn="ctr"/>
            <a:endParaRPr lang="en-US">
              <a:solidFill>
                <a:srgbClr val="000000"/>
              </a:solidFill>
              <a:ea typeface="ＭＳ Ｐゴシック"/>
              <a:cs typeface="ＭＳ Ｐゴシック"/>
            </a:endParaRPr>
          </a:p>
        </p:txBody>
      </p:sp>
      <p:sp>
        <p:nvSpPr>
          <p:cNvPr id="33" name="Line 30"/>
          <p:cNvSpPr>
            <a:spLocks noChangeShapeType="1"/>
          </p:cNvSpPr>
          <p:nvPr/>
        </p:nvSpPr>
        <p:spPr bwMode="auto">
          <a:xfrm>
            <a:off x="1066800" y="2362200"/>
            <a:ext cx="685800" cy="0"/>
          </a:xfrm>
          <a:prstGeom prst="line">
            <a:avLst/>
          </a:prstGeom>
          <a:noFill/>
          <a:ln w="25400">
            <a:solidFill>
              <a:schemeClr val="tx1"/>
            </a:solidFill>
            <a:round/>
            <a:headEnd/>
            <a:tailEnd type="triangle" w="med" len="med"/>
          </a:ln>
          <a:effectLst/>
        </p:spPr>
        <p:txBody>
          <a:bodyPr>
            <a:prstTxWarp prst="textNoShape">
              <a:avLst/>
            </a:prstTxWarp>
          </a:bodyPr>
          <a:lstStyle/>
          <a:p>
            <a:pPr algn="ctr"/>
            <a:endParaRPr lang="en-US">
              <a:solidFill>
                <a:srgbClr val="000000"/>
              </a:solidFill>
              <a:ea typeface="ＭＳ Ｐゴシック"/>
              <a:cs typeface="ＭＳ Ｐゴシック"/>
            </a:endParaRPr>
          </a:p>
        </p:txBody>
      </p:sp>
      <p:sp>
        <p:nvSpPr>
          <p:cNvPr id="34" name="Line 31"/>
          <p:cNvSpPr>
            <a:spLocks noChangeShapeType="1"/>
          </p:cNvSpPr>
          <p:nvPr/>
        </p:nvSpPr>
        <p:spPr bwMode="auto">
          <a:xfrm>
            <a:off x="914400" y="2514600"/>
            <a:ext cx="838200" cy="0"/>
          </a:xfrm>
          <a:prstGeom prst="line">
            <a:avLst/>
          </a:prstGeom>
          <a:noFill/>
          <a:ln w="25400">
            <a:solidFill>
              <a:schemeClr val="tx1"/>
            </a:solidFill>
            <a:round/>
            <a:headEnd/>
            <a:tailEnd type="triangle" w="med" len="med"/>
          </a:ln>
          <a:effectLst/>
        </p:spPr>
        <p:txBody>
          <a:bodyPr>
            <a:prstTxWarp prst="textNoShape">
              <a:avLst/>
            </a:prstTxWarp>
          </a:bodyPr>
          <a:lstStyle/>
          <a:p>
            <a:pPr algn="ctr"/>
            <a:endParaRPr lang="en-US">
              <a:solidFill>
                <a:srgbClr val="000000"/>
              </a:solidFill>
              <a:ea typeface="ＭＳ Ｐゴシック"/>
              <a:cs typeface="ＭＳ Ｐゴシック"/>
            </a:endParaRPr>
          </a:p>
        </p:txBody>
      </p:sp>
      <p:sp>
        <p:nvSpPr>
          <p:cNvPr id="35" name="Line 32"/>
          <p:cNvSpPr>
            <a:spLocks noChangeShapeType="1"/>
          </p:cNvSpPr>
          <p:nvPr/>
        </p:nvSpPr>
        <p:spPr bwMode="auto">
          <a:xfrm>
            <a:off x="762000" y="2667000"/>
            <a:ext cx="990600" cy="0"/>
          </a:xfrm>
          <a:prstGeom prst="line">
            <a:avLst/>
          </a:prstGeom>
          <a:noFill/>
          <a:ln w="25400">
            <a:solidFill>
              <a:schemeClr val="tx1"/>
            </a:solidFill>
            <a:round/>
            <a:headEnd/>
            <a:tailEnd type="triangle" w="med" len="med"/>
          </a:ln>
          <a:effectLst/>
        </p:spPr>
        <p:txBody>
          <a:bodyPr>
            <a:prstTxWarp prst="textNoShape">
              <a:avLst/>
            </a:prstTxWarp>
          </a:bodyPr>
          <a:lstStyle/>
          <a:p>
            <a:pPr algn="ctr"/>
            <a:endParaRPr lang="en-US">
              <a:solidFill>
                <a:srgbClr val="000000"/>
              </a:solidFill>
              <a:ea typeface="ＭＳ Ｐゴシック"/>
              <a:cs typeface="ＭＳ Ｐゴシック"/>
            </a:endParaRPr>
          </a:p>
        </p:txBody>
      </p:sp>
      <p:sp>
        <p:nvSpPr>
          <p:cNvPr id="36" name="Line 33"/>
          <p:cNvSpPr>
            <a:spLocks noChangeShapeType="1"/>
          </p:cNvSpPr>
          <p:nvPr/>
        </p:nvSpPr>
        <p:spPr bwMode="auto">
          <a:xfrm flipV="1">
            <a:off x="1905000" y="2819400"/>
            <a:ext cx="0" cy="1295400"/>
          </a:xfrm>
          <a:prstGeom prst="line">
            <a:avLst/>
          </a:prstGeom>
          <a:noFill/>
          <a:ln w="25400">
            <a:solidFill>
              <a:schemeClr val="tx1"/>
            </a:solidFill>
            <a:round/>
            <a:headEnd/>
            <a:tailEnd type="triangle" w="med" len="med"/>
          </a:ln>
          <a:effectLst/>
        </p:spPr>
        <p:txBody>
          <a:bodyPr>
            <a:prstTxWarp prst="textNoShape">
              <a:avLst/>
            </a:prstTxWarp>
          </a:bodyPr>
          <a:lstStyle/>
          <a:p>
            <a:pPr algn="ctr"/>
            <a:endParaRPr lang="en-US">
              <a:solidFill>
                <a:srgbClr val="000000"/>
              </a:solidFill>
              <a:ea typeface="ＭＳ Ｐゴシック"/>
              <a:cs typeface="ＭＳ Ｐゴシック"/>
            </a:endParaRPr>
          </a:p>
        </p:txBody>
      </p:sp>
      <p:sp>
        <p:nvSpPr>
          <p:cNvPr id="37" name="Line 34"/>
          <p:cNvSpPr>
            <a:spLocks noChangeShapeType="1"/>
          </p:cNvSpPr>
          <p:nvPr/>
        </p:nvSpPr>
        <p:spPr bwMode="auto">
          <a:xfrm>
            <a:off x="1981200" y="2438400"/>
            <a:ext cx="381000" cy="0"/>
          </a:xfrm>
          <a:prstGeom prst="line">
            <a:avLst/>
          </a:prstGeom>
          <a:noFill/>
          <a:ln w="25400">
            <a:solidFill>
              <a:schemeClr val="tx1"/>
            </a:solidFill>
            <a:round/>
            <a:headEnd/>
            <a:tailEnd type="triangle" w="med" len="med"/>
          </a:ln>
          <a:effectLst/>
        </p:spPr>
        <p:txBody>
          <a:bodyPr>
            <a:prstTxWarp prst="textNoShape">
              <a:avLst/>
            </a:prstTxWarp>
          </a:bodyPr>
          <a:lstStyle/>
          <a:p>
            <a:pPr algn="ctr"/>
            <a:endParaRPr lang="en-US">
              <a:solidFill>
                <a:srgbClr val="000000"/>
              </a:solidFill>
              <a:ea typeface="ＭＳ Ｐゴシック"/>
              <a:cs typeface="ＭＳ Ｐゴシック"/>
            </a:endParaRPr>
          </a:p>
        </p:txBody>
      </p:sp>
      <p:sp>
        <p:nvSpPr>
          <p:cNvPr id="38" name="Rectangle 35"/>
          <p:cNvSpPr>
            <a:spLocks noChangeArrowheads="1"/>
          </p:cNvSpPr>
          <p:nvPr/>
        </p:nvSpPr>
        <p:spPr bwMode="auto">
          <a:xfrm>
            <a:off x="2362200" y="1981200"/>
            <a:ext cx="685800" cy="83820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algn="ctr">
              <a:spcBef>
                <a:spcPct val="0"/>
              </a:spcBef>
            </a:pPr>
            <a:r>
              <a:rPr lang="en-US" sz="2000" b="1">
                <a:solidFill>
                  <a:srgbClr val="000000"/>
                </a:solidFill>
                <a:ea typeface="ＭＳ Ｐゴシック"/>
                <a:cs typeface="ＭＳ Ｐゴシック"/>
              </a:rPr>
              <a:t>I$</a:t>
            </a:r>
          </a:p>
        </p:txBody>
      </p:sp>
      <p:grpSp>
        <p:nvGrpSpPr>
          <p:cNvPr id="39" name="Group 36"/>
          <p:cNvGrpSpPr>
            <a:grpSpLocks/>
          </p:cNvGrpSpPr>
          <p:nvPr/>
        </p:nvGrpSpPr>
        <p:grpSpPr bwMode="auto">
          <a:xfrm>
            <a:off x="3352800" y="3810000"/>
            <a:ext cx="152400" cy="609600"/>
            <a:chOff x="432" y="2208"/>
            <a:chExt cx="96" cy="384"/>
          </a:xfrm>
        </p:grpSpPr>
        <p:sp>
          <p:nvSpPr>
            <p:cNvPr id="40" name="Rectangle 37"/>
            <p:cNvSpPr>
              <a:spLocks noChangeArrowheads="1"/>
            </p:cNvSpPr>
            <p:nvPr/>
          </p:nvSpPr>
          <p:spPr bwMode="auto">
            <a:xfrm>
              <a:off x="432" y="2208"/>
              <a:ext cx="96" cy="384"/>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algn="ctr"/>
              <a:endParaRPr lang="en-US">
                <a:solidFill>
                  <a:srgbClr val="000000"/>
                </a:solidFill>
                <a:ea typeface="ＭＳ Ｐゴシック"/>
                <a:cs typeface="ＭＳ Ｐゴシック"/>
              </a:endParaRPr>
            </a:p>
          </p:txBody>
        </p:sp>
        <p:sp>
          <p:nvSpPr>
            <p:cNvPr id="41" name="Freeform 38"/>
            <p:cNvSpPr>
              <a:spLocks/>
            </p:cNvSpPr>
            <p:nvPr/>
          </p:nvSpPr>
          <p:spPr bwMode="auto">
            <a:xfrm>
              <a:off x="432" y="2496"/>
              <a:ext cx="96" cy="96"/>
            </a:xfrm>
            <a:custGeom>
              <a:avLst/>
              <a:gdLst/>
              <a:ahLst/>
              <a:cxnLst>
                <a:cxn ang="0">
                  <a:pos x="0" y="48"/>
                </a:cxn>
                <a:cxn ang="0">
                  <a:pos x="48" y="0"/>
                </a:cxn>
                <a:cxn ang="0">
                  <a:pos x="96" y="48"/>
                </a:cxn>
              </a:cxnLst>
              <a:rect l="0" t="0" r="r" b="b"/>
              <a:pathLst>
                <a:path w="96" h="48">
                  <a:moveTo>
                    <a:pt x="0" y="48"/>
                  </a:moveTo>
                  <a:lnTo>
                    <a:pt x="48" y="0"/>
                  </a:lnTo>
                  <a:lnTo>
                    <a:pt x="96" y="48"/>
                  </a:lnTo>
                </a:path>
              </a:pathLst>
            </a:custGeom>
            <a:noFill/>
            <a:ln w="25400" cap="flat" cmpd="sng">
              <a:solidFill>
                <a:schemeClr val="tx1"/>
              </a:solidFill>
              <a:prstDash val="solid"/>
              <a:round/>
              <a:headEnd type="none" w="med" len="med"/>
              <a:tailEnd type="none" w="med" len="med"/>
            </a:ln>
            <a:effectLst/>
          </p:spPr>
          <p:txBody>
            <a:bodyPr>
              <a:prstTxWarp prst="textNoShape">
                <a:avLst/>
              </a:prstTxWarp>
            </a:bodyPr>
            <a:lstStyle/>
            <a:p>
              <a:pPr algn="ctr"/>
              <a:endParaRPr lang="en-US">
                <a:solidFill>
                  <a:srgbClr val="000000"/>
                </a:solidFill>
                <a:ea typeface="ＭＳ Ｐゴシック"/>
                <a:cs typeface="ＭＳ Ｐゴシック"/>
              </a:endParaRPr>
            </a:p>
          </p:txBody>
        </p:sp>
      </p:grpSp>
      <p:grpSp>
        <p:nvGrpSpPr>
          <p:cNvPr id="42" name="Group 39"/>
          <p:cNvGrpSpPr>
            <a:grpSpLocks/>
          </p:cNvGrpSpPr>
          <p:nvPr/>
        </p:nvGrpSpPr>
        <p:grpSpPr bwMode="auto">
          <a:xfrm>
            <a:off x="3352800" y="1981200"/>
            <a:ext cx="304800" cy="838200"/>
            <a:chOff x="432" y="1296"/>
            <a:chExt cx="192" cy="528"/>
          </a:xfrm>
        </p:grpSpPr>
        <p:sp>
          <p:nvSpPr>
            <p:cNvPr id="43" name="Rectangle 40"/>
            <p:cNvSpPr>
              <a:spLocks noChangeArrowheads="1"/>
            </p:cNvSpPr>
            <p:nvPr/>
          </p:nvSpPr>
          <p:spPr bwMode="auto">
            <a:xfrm>
              <a:off x="432" y="1296"/>
              <a:ext cx="192" cy="528"/>
            </a:xfrm>
            <a:prstGeom prst="rect">
              <a:avLst/>
            </a:prstGeom>
            <a:noFill/>
            <a:ln w="25400">
              <a:solidFill>
                <a:schemeClr val="tx1"/>
              </a:solidFill>
              <a:miter lim="800000"/>
              <a:headEnd/>
              <a:tailEnd/>
            </a:ln>
            <a:effectLst/>
          </p:spPr>
          <p:txBody>
            <a:bodyPr wrap="none" anchor="ctr">
              <a:prstTxWarp prst="textNoShape">
                <a:avLst/>
              </a:prstTxWarp>
            </a:bodyPr>
            <a:lstStyle/>
            <a:p>
              <a:pPr algn="ctr">
                <a:spcBef>
                  <a:spcPct val="0"/>
                </a:spcBef>
              </a:pPr>
              <a:r>
                <a:rPr lang="en-US" sz="1800" b="1">
                  <a:solidFill>
                    <a:srgbClr val="000000"/>
                  </a:solidFill>
                  <a:ea typeface="ＭＳ Ｐゴシック"/>
                  <a:cs typeface="ＭＳ Ｐゴシック"/>
                </a:rPr>
                <a:t>IR</a:t>
              </a:r>
            </a:p>
          </p:txBody>
        </p:sp>
        <p:sp>
          <p:nvSpPr>
            <p:cNvPr id="44" name="Freeform 41"/>
            <p:cNvSpPr>
              <a:spLocks/>
            </p:cNvSpPr>
            <p:nvPr/>
          </p:nvSpPr>
          <p:spPr bwMode="auto">
            <a:xfrm>
              <a:off x="432" y="1728"/>
              <a:ext cx="192" cy="96"/>
            </a:xfrm>
            <a:custGeom>
              <a:avLst/>
              <a:gdLst/>
              <a:ahLst/>
              <a:cxnLst>
                <a:cxn ang="0">
                  <a:pos x="0" y="96"/>
                </a:cxn>
                <a:cxn ang="0">
                  <a:pos x="96" y="0"/>
                </a:cxn>
                <a:cxn ang="0">
                  <a:pos x="192" y="96"/>
                </a:cxn>
              </a:cxnLst>
              <a:rect l="0" t="0" r="r" b="b"/>
              <a:pathLst>
                <a:path w="192" h="96">
                  <a:moveTo>
                    <a:pt x="0" y="96"/>
                  </a:moveTo>
                  <a:lnTo>
                    <a:pt x="96" y="0"/>
                  </a:lnTo>
                  <a:lnTo>
                    <a:pt x="192" y="96"/>
                  </a:lnTo>
                </a:path>
              </a:pathLst>
            </a:custGeom>
            <a:noFill/>
            <a:ln w="25400" cap="flat" cmpd="sng">
              <a:solidFill>
                <a:schemeClr val="tx1"/>
              </a:solidFill>
              <a:prstDash val="solid"/>
              <a:round/>
              <a:headEnd type="none" w="med" len="med"/>
              <a:tailEnd type="none" w="med" len="med"/>
            </a:ln>
            <a:effectLst/>
          </p:spPr>
          <p:txBody>
            <a:bodyPr>
              <a:prstTxWarp prst="textNoShape">
                <a:avLst/>
              </a:prstTxWarp>
            </a:bodyPr>
            <a:lstStyle/>
            <a:p>
              <a:pPr algn="ctr"/>
              <a:endParaRPr lang="en-US">
                <a:solidFill>
                  <a:srgbClr val="000000"/>
                </a:solidFill>
                <a:ea typeface="ＭＳ Ｐゴシック"/>
                <a:cs typeface="ＭＳ Ｐゴシック"/>
              </a:endParaRPr>
            </a:p>
          </p:txBody>
        </p:sp>
      </p:grpSp>
      <p:sp>
        <p:nvSpPr>
          <p:cNvPr id="45" name="Line 42"/>
          <p:cNvSpPr>
            <a:spLocks noChangeShapeType="1"/>
          </p:cNvSpPr>
          <p:nvPr/>
        </p:nvSpPr>
        <p:spPr bwMode="auto">
          <a:xfrm>
            <a:off x="3048000" y="2438400"/>
            <a:ext cx="304800" cy="0"/>
          </a:xfrm>
          <a:prstGeom prst="line">
            <a:avLst/>
          </a:prstGeom>
          <a:noFill/>
          <a:ln w="25400">
            <a:solidFill>
              <a:schemeClr val="tx1"/>
            </a:solidFill>
            <a:round/>
            <a:headEnd/>
            <a:tailEnd type="triangle" w="med" len="med"/>
          </a:ln>
          <a:effectLst/>
        </p:spPr>
        <p:txBody>
          <a:bodyPr>
            <a:prstTxWarp prst="textNoShape">
              <a:avLst/>
            </a:prstTxWarp>
          </a:bodyPr>
          <a:lstStyle/>
          <a:p>
            <a:pPr algn="ctr"/>
            <a:endParaRPr lang="en-US">
              <a:solidFill>
                <a:srgbClr val="000000"/>
              </a:solidFill>
              <a:ea typeface="ＭＳ Ｐゴシック"/>
              <a:cs typeface="ＭＳ Ｐゴシック"/>
            </a:endParaRPr>
          </a:p>
        </p:txBody>
      </p:sp>
      <p:sp>
        <p:nvSpPr>
          <p:cNvPr id="46" name="Rectangle 43"/>
          <p:cNvSpPr>
            <a:spLocks noChangeArrowheads="1"/>
          </p:cNvSpPr>
          <p:nvPr/>
        </p:nvSpPr>
        <p:spPr bwMode="auto">
          <a:xfrm>
            <a:off x="4495800" y="1857375"/>
            <a:ext cx="990600" cy="777875"/>
          </a:xfrm>
          <a:prstGeom prst="rect">
            <a:avLst/>
          </a:prstGeom>
          <a:solidFill>
            <a:srgbClr val="FFFF00"/>
          </a:solidFill>
          <a:ln w="25400">
            <a:solidFill>
              <a:schemeClr val="tx1"/>
            </a:solidFill>
            <a:miter lim="800000"/>
            <a:headEnd/>
            <a:tailEnd/>
          </a:ln>
          <a:effectLst/>
        </p:spPr>
        <p:txBody>
          <a:bodyPr wrap="none" anchor="ctr">
            <a:prstTxWarp prst="textNoShape">
              <a:avLst/>
            </a:prstTxWarp>
          </a:bodyPr>
          <a:lstStyle/>
          <a:p>
            <a:pPr algn="ctr">
              <a:spcBef>
                <a:spcPct val="0"/>
              </a:spcBef>
            </a:pPr>
            <a:r>
              <a:rPr lang="en-US" sz="2000" b="1">
                <a:solidFill>
                  <a:srgbClr val="000000"/>
                </a:solidFill>
                <a:ea typeface="ＭＳ Ｐゴシック"/>
                <a:cs typeface="ＭＳ Ｐゴシック"/>
              </a:rPr>
              <a:t>GPR1</a:t>
            </a:r>
          </a:p>
        </p:txBody>
      </p:sp>
      <p:sp>
        <p:nvSpPr>
          <p:cNvPr id="47" name="Rectangle 44"/>
          <p:cNvSpPr>
            <a:spLocks noChangeArrowheads="1"/>
          </p:cNvSpPr>
          <p:nvPr/>
        </p:nvSpPr>
        <p:spPr bwMode="auto">
          <a:xfrm>
            <a:off x="4343400" y="1949450"/>
            <a:ext cx="990600" cy="777875"/>
          </a:xfrm>
          <a:prstGeom prst="rect">
            <a:avLst/>
          </a:prstGeom>
          <a:solidFill>
            <a:srgbClr val="9999FF"/>
          </a:solidFill>
          <a:ln w="25400">
            <a:solidFill>
              <a:schemeClr val="tx1"/>
            </a:solidFill>
            <a:miter lim="800000"/>
            <a:headEnd/>
            <a:tailEnd/>
          </a:ln>
          <a:effectLst/>
        </p:spPr>
        <p:txBody>
          <a:bodyPr wrap="none" anchor="ctr">
            <a:prstTxWarp prst="textNoShape">
              <a:avLst/>
            </a:prstTxWarp>
          </a:bodyPr>
          <a:lstStyle/>
          <a:p>
            <a:pPr algn="ctr">
              <a:spcBef>
                <a:spcPct val="0"/>
              </a:spcBef>
            </a:pPr>
            <a:r>
              <a:rPr lang="en-US" sz="2000" b="1">
                <a:solidFill>
                  <a:srgbClr val="000000"/>
                </a:solidFill>
                <a:ea typeface="ＭＳ Ｐゴシック"/>
                <a:cs typeface="ＭＳ Ｐゴシック"/>
              </a:rPr>
              <a:t>GPR1</a:t>
            </a:r>
          </a:p>
        </p:txBody>
      </p:sp>
      <p:sp>
        <p:nvSpPr>
          <p:cNvPr id="48" name="Rectangle 45"/>
          <p:cNvSpPr>
            <a:spLocks noChangeArrowheads="1"/>
          </p:cNvSpPr>
          <p:nvPr/>
        </p:nvSpPr>
        <p:spPr bwMode="auto">
          <a:xfrm>
            <a:off x="4191000" y="2041525"/>
            <a:ext cx="990600" cy="777875"/>
          </a:xfrm>
          <a:prstGeom prst="rect">
            <a:avLst/>
          </a:prstGeom>
          <a:solidFill>
            <a:srgbClr val="FF9933"/>
          </a:solidFill>
          <a:ln w="25400">
            <a:solidFill>
              <a:schemeClr val="tx1"/>
            </a:solidFill>
            <a:miter lim="800000"/>
            <a:headEnd/>
            <a:tailEnd/>
          </a:ln>
          <a:effectLst/>
        </p:spPr>
        <p:txBody>
          <a:bodyPr wrap="none" anchor="ctr">
            <a:prstTxWarp prst="textNoShape">
              <a:avLst/>
            </a:prstTxWarp>
          </a:bodyPr>
          <a:lstStyle/>
          <a:p>
            <a:pPr algn="ctr">
              <a:spcBef>
                <a:spcPct val="0"/>
              </a:spcBef>
            </a:pPr>
            <a:r>
              <a:rPr lang="en-US" sz="2000" b="1">
                <a:solidFill>
                  <a:srgbClr val="000000"/>
                </a:solidFill>
                <a:ea typeface="ＭＳ Ｐゴシック"/>
                <a:cs typeface="ＭＳ Ｐゴシック"/>
              </a:rPr>
              <a:t>GPR1</a:t>
            </a:r>
          </a:p>
        </p:txBody>
      </p:sp>
      <p:sp>
        <p:nvSpPr>
          <p:cNvPr id="49" name="Rectangle 46"/>
          <p:cNvSpPr>
            <a:spLocks noChangeArrowheads="1"/>
          </p:cNvSpPr>
          <p:nvPr/>
        </p:nvSpPr>
        <p:spPr bwMode="auto">
          <a:xfrm>
            <a:off x="4038600" y="2133600"/>
            <a:ext cx="990600" cy="777875"/>
          </a:xfrm>
          <a:prstGeom prst="rect">
            <a:avLst/>
          </a:prstGeom>
          <a:solidFill>
            <a:srgbClr val="00FFFF"/>
          </a:solidFill>
          <a:ln w="25400">
            <a:solidFill>
              <a:schemeClr val="tx1"/>
            </a:solidFill>
            <a:miter lim="800000"/>
            <a:headEnd/>
            <a:tailEnd/>
          </a:ln>
          <a:effectLst/>
        </p:spPr>
        <p:txBody>
          <a:bodyPr wrap="none" anchor="ctr">
            <a:prstTxWarp prst="textNoShape">
              <a:avLst/>
            </a:prstTxWarp>
          </a:bodyPr>
          <a:lstStyle/>
          <a:p>
            <a:pPr algn="ctr">
              <a:spcBef>
                <a:spcPct val="0"/>
              </a:spcBef>
            </a:pPr>
            <a:r>
              <a:rPr lang="en-US" sz="2000" b="1">
                <a:solidFill>
                  <a:srgbClr val="000000"/>
                </a:solidFill>
                <a:ea typeface="ＭＳ Ｐゴシック"/>
                <a:cs typeface="ＭＳ Ｐゴシック"/>
              </a:rPr>
              <a:t>GPR1</a:t>
            </a:r>
          </a:p>
        </p:txBody>
      </p:sp>
      <p:sp>
        <p:nvSpPr>
          <p:cNvPr id="50" name="Line 47"/>
          <p:cNvSpPr>
            <a:spLocks noChangeShapeType="1"/>
          </p:cNvSpPr>
          <p:nvPr/>
        </p:nvSpPr>
        <p:spPr bwMode="auto">
          <a:xfrm>
            <a:off x="3657600" y="2438400"/>
            <a:ext cx="304800" cy="0"/>
          </a:xfrm>
          <a:prstGeom prst="line">
            <a:avLst/>
          </a:prstGeom>
          <a:noFill/>
          <a:ln w="25400">
            <a:solidFill>
              <a:schemeClr val="tx1"/>
            </a:solidFill>
            <a:round/>
            <a:headEnd/>
            <a:tailEnd type="triangle" w="med" len="med"/>
          </a:ln>
          <a:effectLst/>
        </p:spPr>
        <p:txBody>
          <a:bodyPr>
            <a:prstTxWarp prst="textNoShape">
              <a:avLst/>
            </a:prstTxWarp>
          </a:bodyPr>
          <a:lstStyle/>
          <a:p>
            <a:pPr algn="ctr"/>
            <a:endParaRPr lang="en-US">
              <a:solidFill>
                <a:srgbClr val="000000"/>
              </a:solidFill>
              <a:ea typeface="ＭＳ Ｐゴシック"/>
              <a:cs typeface="ＭＳ Ｐゴシック"/>
            </a:endParaRPr>
          </a:p>
        </p:txBody>
      </p:sp>
      <p:sp>
        <p:nvSpPr>
          <p:cNvPr id="51" name="Line 48"/>
          <p:cNvSpPr>
            <a:spLocks noChangeShapeType="1"/>
          </p:cNvSpPr>
          <p:nvPr/>
        </p:nvSpPr>
        <p:spPr bwMode="auto">
          <a:xfrm>
            <a:off x="3505200" y="4114800"/>
            <a:ext cx="2286000" cy="0"/>
          </a:xfrm>
          <a:prstGeom prst="line">
            <a:avLst/>
          </a:prstGeom>
          <a:noFill/>
          <a:ln w="25400">
            <a:solidFill>
              <a:schemeClr val="tx1"/>
            </a:solidFill>
            <a:round/>
            <a:headEnd/>
            <a:tailEnd type="triangle" w="med" len="med"/>
          </a:ln>
          <a:effectLst/>
        </p:spPr>
        <p:txBody>
          <a:bodyPr>
            <a:prstTxWarp prst="textNoShape">
              <a:avLst/>
            </a:prstTxWarp>
          </a:bodyPr>
          <a:lstStyle/>
          <a:p>
            <a:pPr algn="ctr"/>
            <a:endParaRPr lang="en-US">
              <a:solidFill>
                <a:srgbClr val="000000"/>
              </a:solidFill>
              <a:ea typeface="ＭＳ Ｐゴシック"/>
              <a:cs typeface="ＭＳ Ｐゴシック"/>
            </a:endParaRPr>
          </a:p>
        </p:txBody>
      </p:sp>
      <p:sp>
        <p:nvSpPr>
          <p:cNvPr id="52" name="Line 49"/>
          <p:cNvSpPr>
            <a:spLocks noChangeShapeType="1"/>
          </p:cNvSpPr>
          <p:nvPr/>
        </p:nvSpPr>
        <p:spPr bwMode="auto">
          <a:xfrm flipV="1">
            <a:off x="4648200" y="3048000"/>
            <a:ext cx="0" cy="1066800"/>
          </a:xfrm>
          <a:prstGeom prst="line">
            <a:avLst/>
          </a:prstGeom>
          <a:noFill/>
          <a:ln w="25400">
            <a:solidFill>
              <a:schemeClr val="tx1"/>
            </a:solidFill>
            <a:round/>
            <a:headEnd/>
            <a:tailEnd type="triangle" w="med" len="med"/>
          </a:ln>
          <a:effectLst/>
        </p:spPr>
        <p:txBody>
          <a:bodyPr>
            <a:prstTxWarp prst="textNoShape">
              <a:avLst/>
            </a:prstTxWarp>
          </a:bodyPr>
          <a:lstStyle/>
          <a:p>
            <a:pPr algn="ctr"/>
            <a:endParaRPr lang="en-US">
              <a:solidFill>
                <a:srgbClr val="000000"/>
              </a:solidFill>
              <a:ea typeface="ＭＳ Ｐゴシック"/>
              <a:cs typeface="ＭＳ Ｐゴシック"/>
            </a:endParaRPr>
          </a:p>
        </p:txBody>
      </p:sp>
      <p:sp>
        <p:nvSpPr>
          <p:cNvPr id="53" name="Line 50"/>
          <p:cNvSpPr>
            <a:spLocks noChangeShapeType="1"/>
          </p:cNvSpPr>
          <p:nvPr/>
        </p:nvSpPr>
        <p:spPr bwMode="auto">
          <a:xfrm>
            <a:off x="5562600" y="2133600"/>
            <a:ext cx="228600" cy="0"/>
          </a:xfrm>
          <a:prstGeom prst="line">
            <a:avLst/>
          </a:prstGeom>
          <a:noFill/>
          <a:ln w="25400">
            <a:solidFill>
              <a:schemeClr val="tx1"/>
            </a:solidFill>
            <a:round/>
            <a:headEnd/>
            <a:tailEnd type="triangle" w="med" len="med"/>
          </a:ln>
          <a:effectLst/>
        </p:spPr>
        <p:txBody>
          <a:bodyPr>
            <a:prstTxWarp prst="textNoShape">
              <a:avLst/>
            </a:prstTxWarp>
          </a:bodyPr>
          <a:lstStyle/>
          <a:p>
            <a:pPr algn="ctr"/>
            <a:endParaRPr lang="en-US">
              <a:solidFill>
                <a:srgbClr val="000000"/>
              </a:solidFill>
              <a:ea typeface="ＭＳ Ｐゴシック"/>
              <a:cs typeface="ＭＳ Ｐゴシック"/>
            </a:endParaRPr>
          </a:p>
        </p:txBody>
      </p:sp>
      <p:sp>
        <p:nvSpPr>
          <p:cNvPr id="54" name="Line 51"/>
          <p:cNvSpPr>
            <a:spLocks noChangeShapeType="1"/>
          </p:cNvSpPr>
          <p:nvPr/>
        </p:nvSpPr>
        <p:spPr bwMode="auto">
          <a:xfrm>
            <a:off x="5562600" y="2819400"/>
            <a:ext cx="228600" cy="0"/>
          </a:xfrm>
          <a:prstGeom prst="line">
            <a:avLst/>
          </a:prstGeom>
          <a:noFill/>
          <a:ln w="25400">
            <a:solidFill>
              <a:schemeClr val="tx1"/>
            </a:solidFill>
            <a:round/>
            <a:headEnd/>
            <a:tailEnd type="triangle" w="med" len="med"/>
          </a:ln>
          <a:effectLst/>
        </p:spPr>
        <p:txBody>
          <a:bodyPr>
            <a:prstTxWarp prst="textNoShape">
              <a:avLst/>
            </a:prstTxWarp>
          </a:bodyPr>
          <a:lstStyle/>
          <a:p>
            <a:pPr algn="ctr"/>
            <a:endParaRPr lang="en-US">
              <a:solidFill>
                <a:srgbClr val="000000"/>
              </a:solidFill>
              <a:ea typeface="ＭＳ Ｐゴシック"/>
              <a:cs typeface="ＭＳ Ｐゴシック"/>
            </a:endParaRPr>
          </a:p>
        </p:txBody>
      </p:sp>
      <p:grpSp>
        <p:nvGrpSpPr>
          <p:cNvPr id="55" name="Group 52"/>
          <p:cNvGrpSpPr>
            <a:grpSpLocks/>
          </p:cNvGrpSpPr>
          <p:nvPr/>
        </p:nvGrpSpPr>
        <p:grpSpPr bwMode="auto">
          <a:xfrm>
            <a:off x="5791200" y="1600200"/>
            <a:ext cx="304800" cy="838200"/>
            <a:chOff x="432" y="1296"/>
            <a:chExt cx="192" cy="528"/>
          </a:xfrm>
        </p:grpSpPr>
        <p:sp>
          <p:nvSpPr>
            <p:cNvPr id="56" name="Rectangle 53"/>
            <p:cNvSpPr>
              <a:spLocks noChangeArrowheads="1"/>
            </p:cNvSpPr>
            <p:nvPr/>
          </p:nvSpPr>
          <p:spPr bwMode="auto">
            <a:xfrm>
              <a:off x="432" y="1296"/>
              <a:ext cx="192" cy="528"/>
            </a:xfrm>
            <a:prstGeom prst="rect">
              <a:avLst/>
            </a:prstGeom>
            <a:noFill/>
            <a:ln w="25400">
              <a:solidFill>
                <a:schemeClr val="tx1"/>
              </a:solidFill>
              <a:miter lim="800000"/>
              <a:headEnd/>
              <a:tailEnd/>
            </a:ln>
            <a:effectLst/>
          </p:spPr>
          <p:txBody>
            <a:bodyPr wrap="none" anchor="ctr">
              <a:prstTxWarp prst="textNoShape">
                <a:avLst/>
              </a:prstTxWarp>
            </a:bodyPr>
            <a:lstStyle/>
            <a:p>
              <a:pPr algn="ctr">
                <a:spcBef>
                  <a:spcPct val="0"/>
                </a:spcBef>
              </a:pPr>
              <a:r>
                <a:rPr lang="en-US" sz="1800" b="1">
                  <a:solidFill>
                    <a:srgbClr val="000000"/>
                  </a:solidFill>
                  <a:ea typeface="ＭＳ Ｐゴシック"/>
                  <a:cs typeface="ＭＳ Ｐゴシック"/>
                </a:rPr>
                <a:t>X</a:t>
              </a:r>
            </a:p>
          </p:txBody>
        </p:sp>
        <p:sp>
          <p:nvSpPr>
            <p:cNvPr id="57" name="Freeform 54"/>
            <p:cNvSpPr>
              <a:spLocks/>
            </p:cNvSpPr>
            <p:nvPr/>
          </p:nvSpPr>
          <p:spPr bwMode="auto">
            <a:xfrm>
              <a:off x="432" y="1728"/>
              <a:ext cx="192" cy="96"/>
            </a:xfrm>
            <a:custGeom>
              <a:avLst/>
              <a:gdLst/>
              <a:ahLst/>
              <a:cxnLst>
                <a:cxn ang="0">
                  <a:pos x="0" y="96"/>
                </a:cxn>
                <a:cxn ang="0">
                  <a:pos x="96" y="0"/>
                </a:cxn>
                <a:cxn ang="0">
                  <a:pos x="192" y="96"/>
                </a:cxn>
              </a:cxnLst>
              <a:rect l="0" t="0" r="r" b="b"/>
              <a:pathLst>
                <a:path w="192" h="96">
                  <a:moveTo>
                    <a:pt x="0" y="96"/>
                  </a:moveTo>
                  <a:lnTo>
                    <a:pt x="96" y="0"/>
                  </a:lnTo>
                  <a:lnTo>
                    <a:pt x="192" y="96"/>
                  </a:lnTo>
                </a:path>
              </a:pathLst>
            </a:custGeom>
            <a:noFill/>
            <a:ln w="25400" cap="flat" cmpd="sng">
              <a:solidFill>
                <a:schemeClr val="tx1"/>
              </a:solidFill>
              <a:prstDash val="solid"/>
              <a:round/>
              <a:headEnd type="none" w="med" len="med"/>
              <a:tailEnd type="none" w="med" len="med"/>
            </a:ln>
            <a:effectLst/>
          </p:spPr>
          <p:txBody>
            <a:bodyPr>
              <a:prstTxWarp prst="textNoShape">
                <a:avLst/>
              </a:prstTxWarp>
            </a:bodyPr>
            <a:lstStyle/>
            <a:p>
              <a:pPr algn="ctr"/>
              <a:endParaRPr lang="en-US">
                <a:solidFill>
                  <a:srgbClr val="000000"/>
                </a:solidFill>
                <a:ea typeface="ＭＳ Ｐゴシック"/>
                <a:cs typeface="ＭＳ Ｐゴシック"/>
              </a:endParaRPr>
            </a:p>
          </p:txBody>
        </p:sp>
      </p:grpSp>
      <p:grpSp>
        <p:nvGrpSpPr>
          <p:cNvPr id="58" name="Group 55"/>
          <p:cNvGrpSpPr>
            <a:grpSpLocks/>
          </p:cNvGrpSpPr>
          <p:nvPr/>
        </p:nvGrpSpPr>
        <p:grpSpPr bwMode="auto">
          <a:xfrm>
            <a:off x="5791200" y="2514600"/>
            <a:ext cx="304800" cy="838200"/>
            <a:chOff x="432" y="1296"/>
            <a:chExt cx="192" cy="528"/>
          </a:xfrm>
        </p:grpSpPr>
        <p:sp>
          <p:nvSpPr>
            <p:cNvPr id="59" name="Rectangle 56"/>
            <p:cNvSpPr>
              <a:spLocks noChangeArrowheads="1"/>
            </p:cNvSpPr>
            <p:nvPr/>
          </p:nvSpPr>
          <p:spPr bwMode="auto">
            <a:xfrm>
              <a:off x="432" y="1296"/>
              <a:ext cx="192" cy="528"/>
            </a:xfrm>
            <a:prstGeom prst="rect">
              <a:avLst/>
            </a:prstGeom>
            <a:noFill/>
            <a:ln w="25400">
              <a:solidFill>
                <a:schemeClr val="tx1"/>
              </a:solidFill>
              <a:miter lim="800000"/>
              <a:headEnd/>
              <a:tailEnd/>
            </a:ln>
            <a:effectLst/>
          </p:spPr>
          <p:txBody>
            <a:bodyPr wrap="none" anchor="ctr">
              <a:prstTxWarp prst="textNoShape">
                <a:avLst/>
              </a:prstTxWarp>
            </a:bodyPr>
            <a:lstStyle/>
            <a:p>
              <a:pPr algn="ctr">
                <a:spcBef>
                  <a:spcPct val="0"/>
                </a:spcBef>
              </a:pPr>
              <a:r>
                <a:rPr lang="en-US" sz="1800" b="1">
                  <a:solidFill>
                    <a:srgbClr val="000000"/>
                  </a:solidFill>
                  <a:ea typeface="ＭＳ Ｐゴシック"/>
                  <a:cs typeface="ＭＳ Ｐゴシック"/>
                </a:rPr>
                <a:t>Y</a:t>
              </a:r>
            </a:p>
          </p:txBody>
        </p:sp>
        <p:sp>
          <p:nvSpPr>
            <p:cNvPr id="60" name="Freeform 57"/>
            <p:cNvSpPr>
              <a:spLocks/>
            </p:cNvSpPr>
            <p:nvPr/>
          </p:nvSpPr>
          <p:spPr bwMode="auto">
            <a:xfrm>
              <a:off x="432" y="1728"/>
              <a:ext cx="192" cy="96"/>
            </a:xfrm>
            <a:custGeom>
              <a:avLst/>
              <a:gdLst/>
              <a:ahLst/>
              <a:cxnLst>
                <a:cxn ang="0">
                  <a:pos x="0" y="96"/>
                </a:cxn>
                <a:cxn ang="0">
                  <a:pos x="96" y="0"/>
                </a:cxn>
                <a:cxn ang="0">
                  <a:pos x="192" y="96"/>
                </a:cxn>
              </a:cxnLst>
              <a:rect l="0" t="0" r="r" b="b"/>
              <a:pathLst>
                <a:path w="192" h="96">
                  <a:moveTo>
                    <a:pt x="0" y="96"/>
                  </a:moveTo>
                  <a:lnTo>
                    <a:pt x="96" y="0"/>
                  </a:lnTo>
                  <a:lnTo>
                    <a:pt x="192" y="96"/>
                  </a:lnTo>
                </a:path>
              </a:pathLst>
            </a:custGeom>
            <a:noFill/>
            <a:ln w="25400" cap="flat" cmpd="sng">
              <a:solidFill>
                <a:schemeClr val="tx1"/>
              </a:solidFill>
              <a:prstDash val="solid"/>
              <a:round/>
              <a:headEnd type="none" w="med" len="med"/>
              <a:tailEnd type="none" w="med" len="med"/>
            </a:ln>
            <a:effectLst/>
          </p:spPr>
          <p:txBody>
            <a:bodyPr>
              <a:prstTxWarp prst="textNoShape">
                <a:avLst/>
              </a:prstTxWarp>
            </a:bodyPr>
            <a:lstStyle/>
            <a:p>
              <a:pPr algn="ctr"/>
              <a:endParaRPr lang="en-US">
                <a:solidFill>
                  <a:srgbClr val="000000"/>
                </a:solidFill>
                <a:ea typeface="ＭＳ Ｐゴシック"/>
                <a:cs typeface="ＭＳ Ｐゴシック"/>
              </a:endParaRPr>
            </a:p>
          </p:txBody>
        </p:sp>
      </p:grpSp>
      <p:sp>
        <p:nvSpPr>
          <p:cNvPr id="61" name="Freeform 58"/>
          <p:cNvSpPr>
            <a:spLocks/>
          </p:cNvSpPr>
          <p:nvPr/>
        </p:nvSpPr>
        <p:spPr bwMode="auto">
          <a:xfrm>
            <a:off x="6324600" y="1828800"/>
            <a:ext cx="381000" cy="1219200"/>
          </a:xfrm>
          <a:custGeom>
            <a:avLst/>
            <a:gdLst/>
            <a:ahLst/>
            <a:cxnLst>
              <a:cxn ang="0">
                <a:pos x="0" y="0"/>
              </a:cxn>
              <a:cxn ang="0">
                <a:pos x="0" y="768"/>
              </a:cxn>
              <a:cxn ang="0">
                <a:pos x="240" y="624"/>
              </a:cxn>
              <a:cxn ang="0">
                <a:pos x="240" y="144"/>
              </a:cxn>
              <a:cxn ang="0">
                <a:pos x="0" y="0"/>
              </a:cxn>
            </a:cxnLst>
            <a:rect l="0" t="0" r="r" b="b"/>
            <a:pathLst>
              <a:path w="240" h="768">
                <a:moveTo>
                  <a:pt x="0" y="0"/>
                </a:moveTo>
                <a:lnTo>
                  <a:pt x="0" y="768"/>
                </a:lnTo>
                <a:lnTo>
                  <a:pt x="240" y="624"/>
                </a:lnTo>
                <a:lnTo>
                  <a:pt x="240" y="144"/>
                </a:lnTo>
                <a:lnTo>
                  <a:pt x="0" y="0"/>
                </a:lnTo>
                <a:close/>
              </a:path>
            </a:pathLst>
          </a:custGeom>
          <a:solidFill>
            <a:schemeClr val="bg1"/>
          </a:solidFill>
          <a:ln w="25400" cap="flat" cmpd="sng">
            <a:solidFill>
              <a:schemeClr val="tx1"/>
            </a:solidFill>
            <a:prstDash val="solid"/>
            <a:round/>
            <a:headEnd/>
            <a:tailEnd/>
          </a:ln>
          <a:effectLst/>
        </p:spPr>
        <p:txBody>
          <a:bodyPr>
            <a:prstTxWarp prst="textNoShape">
              <a:avLst/>
            </a:prstTxWarp>
          </a:bodyPr>
          <a:lstStyle/>
          <a:p>
            <a:pPr algn="ctr"/>
            <a:endParaRPr lang="en-US">
              <a:solidFill>
                <a:srgbClr val="000000"/>
              </a:solidFill>
              <a:ea typeface="ＭＳ Ｐゴシック"/>
              <a:cs typeface="ＭＳ Ｐゴシック"/>
            </a:endParaRPr>
          </a:p>
        </p:txBody>
      </p:sp>
      <p:grpSp>
        <p:nvGrpSpPr>
          <p:cNvPr id="62" name="Group 59"/>
          <p:cNvGrpSpPr>
            <a:grpSpLocks/>
          </p:cNvGrpSpPr>
          <p:nvPr/>
        </p:nvGrpSpPr>
        <p:grpSpPr bwMode="auto">
          <a:xfrm>
            <a:off x="5791200" y="3810000"/>
            <a:ext cx="152400" cy="609600"/>
            <a:chOff x="432" y="2208"/>
            <a:chExt cx="96" cy="384"/>
          </a:xfrm>
        </p:grpSpPr>
        <p:sp>
          <p:nvSpPr>
            <p:cNvPr id="63" name="Rectangle 60"/>
            <p:cNvSpPr>
              <a:spLocks noChangeArrowheads="1"/>
            </p:cNvSpPr>
            <p:nvPr/>
          </p:nvSpPr>
          <p:spPr bwMode="auto">
            <a:xfrm>
              <a:off x="432" y="2208"/>
              <a:ext cx="96" cy="384"/>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algn="ctr"/>
              <a:endParaRPr lang="en-US">
                <a:solidFill>
                  <a:srgbClr val="000000"/>
                </a:solidFill>
                <a:ea typeface="ＭＳ Ｐゴシック"/>
                <a:cs typeface="ＭＳ Ｐゴシック"/>
              </a:endParaRPr>
            </a:p>
          </p:txBody>
        </p:sp>
        <p:sp>
          <p:nvSpPr>
            <p:cNvPr id="64" name="Freeform 61"/>
            <p:cNvSpPr>
              <a:spLocks/>
            </p:cNvSpPr>
            <p:nvPr/>
          </p:nvSpPr>
          <p:spPr bwMode="auto">
            <a:xfrm>
              <a:off x="432" y="2496"/>
              <a:ext cx="96" cy="96"/>
            </a:xfrm>
            <a:custGeom>
              <a:avLst/>
              <a:gdLst/>
              <a:ahLst/>
              <a:cxnLst>
                <a:cxn ang="0">
                  <a:pos x="0" y="48"/>
                </a:cxn>
                <a:cxn ang="0">
                  <a:pos x="48" y="0"/>
                </a:cxn>
                <a:cxn ang="0">
                  <a:pos x="96" y="48"/>
                </a:cxn>
              </a:cxnLst>
              <a:rect l="0" t="0" r="r" b="b"/>
              <a:pathLst>
                <a:path w="96" h="48">
                  <a:moveTo>
                    <a:pt x="0" y="48"/>
                  </a:moveTo>
                  <a:lnTo>
                    <a:pt x="48" y="0"/>
                  </a:lnTo>
                  <a:lnTo>
                    <a:pt x="96" y="48"/>
                  </a:lnTo>
                </a:path>
              </a:pathLst>
            </a:custGeom>
            <a:noFill/>
            <a:ln w="25400" cap="flat" cmpd="sng">
              <a:solidFill>
                <a:schemeClr val="tx1"/>
              </a:solidFill>
              <a:prstDash val="solid"/>
              <a:round/>
              <a:headEnd type="none" w="med" len="med"/>
              <a:tailEnd type="none" w="med" len="med"/>
            </a:ln>
            <a:effectLst/>
          </p:spPr>
          <p:txBody>
            <a:bodyPr>
              <a:prstTxWarp prst="textNoShape">
                <a:avLst/>
              </a:prstTxWarp>
            </a:bodyPr>
            <a:lstStyle/>
            <a:p>
              <a:pPr algn="ctr"/>
              <a:endParaRPr lang="en-US">
                <a:solidFill>
                  <a:srgbClr val="000000"/>
                </a:solidFill>
                <a:ea typeface="ＭＳ Ｐゴシック"/>
                <a:cs typeface="ＭＳ Ｐゴシック"/>
              </a:endParaRPr>
            </a:p>
          </p:txBody>
        </p:sp>
      </p:grpSp>
      <p:grpSp>
        <p:nvGrpSpPr>
          <p:cNvPr id="65" name="Group 62"/>
          <p:cNvGrpSpPr>
            <a:grpSpLocks/>
          </p:cNvGrpSpPr>
          <p:nvPr/>
        </p:nvGrpSpPr>
        <p:grpSpPr bwMode="auto">
          <a:xfrm>
            <a:off x="3962400" y="4038600"/>
            <a:ext cx="354013" cy="457200"/>
            <a:chOff x="624" y="2448"/>
            <a:chExt cx="223" cy="288"/>
          </a:xfrm>
        </p:grpSpPr>
        <p:sp>
          <p:nvSpPr>
            <p:cNvPr id="66" name="Line 63"/>
            <p:cNvSpPr>
              <a:spLocks noChangeShapeType="1"/>
            </p:cNvSpPr>
            <p:nvPr/>
          </p:nvSpPr>
          <p:spPr bwMode="auto">
            <a:xfrm flipV="1">
              <a:off x="624" y="2448"/>
              <a:ext cx="48" cy="96"/>
            </a:xfrm>
            <a:prstGeom prst="line">
              <a:avLst/>
            </a:prstGeom>
            <a:noFill/>
            <a:ln w="25400">
              <a:solidFill>
                <a:schemeClr val="tx1"/>
              </a:solidFill>
              <a:round/>
              <a:headEnd/>
              <a:tailEnd/>
            </a:ln>
            <a:effectLst/>
          </p:spPr>
          <p:txBody>
            <a:bodyPr>
              <a:prstTxWarp prst="textNoShape">
                <a:avLst/>
              </a:prstTxWarp>
            </a:bodyPr>
            <a:lstStyle/>
            <a:p>
              <a:pPr algn="ctr"/>
              <a:endParaRPr lang="en-US">
                <a:solidFill>
                  <a:srgbClr val="000000"/>
                </a:solidFill>
                <a:ea typeface="ＭＳ Ｐゴシック"/>
                <a:cs typeface="ＭＳ Ｐゴシック"/>
              </a:endParaRPr>
            </a:p>
          </p:txBody>
        </p:sp>
        <p:sp>
          <p:nvSpPr>
            <p:cNvPr id="67" name="Text Box 64"/>
            <p:cNvSpPr txBox="1">
              <a:spLocks noChangeArrowheads="1"/>
            </p:cNvSpPr>
            <p:nvPr/>
          </p:nvSpPr>
          <p:spPr bwMode="auto">
            <a:xfrm>
              <a:off x="624" y="2448"/>
              <a:ext cx="223" cy="288"/>
            </a:xfrm>
            <a:prstGeom prst="rect">
              <a:avLst/>
            </a:prstGeom>
            <a:noFill/>
            <a:ln w="25400">
              <a:noFill/>
              <a:miter lim="800000"/>
              <a:headEnd/>
              <a:tailEnd/>
            </a:ln>
            <a:effectLst/>
          </p:spPr>
          <p:txBody>
            <a:bodyPr wrap="none">
              <a:prstTxWarp prst="textNoShape">
                <a:avLst/>
              </a:prstTxWarp>
              <a:spAutoFit/>
            </a:bodyPr>
            <a:lstStyle/>
            <a:p>
              <a:pPr>
                <a:spcBef>
                  <a:spcPct val="0"/>
                </a:spcBef>
              </a:pPr>
              <a:r>
                <a:rPr lang="en-US" sz="2400" b="1">
                  <a:solidFill>
                    <a:srgbClr val="000000"/>
                  </a:solidFill>
                  <a:ea typeface="ＭＳ Ｐゴシック"/>
                  <a:cs typeface="ＭＳ Ｐゴシック"/>
                </a:rPr>
                <a:t>2</a:t>
              </a:r>
            </a:p>
          </p:txBody>
        </p:sp>
      </p:grpSp>
      <p:sp>
        <p:nvSpPr>
          <p:cNvPr id="68" name="Line 65"/>
          <p:cNvSpPr>
            <a:spLocks noChangeShapeType="1"/>
          </p:cNvSpPr>
          <p:nvPr/>
        </p:nvSpPr>
        <p:spPr bwMode="auto">
          <a:xfrm>
            <a:off x="6096000" y="2133600"/>
            <a:ext cx="228600" cy="0"/>
          </a:xfrm>
          <a:prstGeom prst="line">
            <a:avLst/>
          </a:prstGeom>
          <a:noFill/>
          <a:ln w="25400">
            <a:solidFill>
              <a:schemeClr val="tx1"/>
            </a:solidFill>
            <a:round/>
            <a:headEnd/>
            <a:tailEnd type="triangle" w="med" len="med"/>
          </a:ln>
          <a:effectLst/>
        </p:spPr>
        <p:txBody>
          <a:bodyPr>
            <a:prstTxWarp prst="textNoShape">
              <a:avLst/>
            </a:prstTxWarp>
          </a:bodyPr>
          <a:lstStyle/>
          <a:p>
            <a:pPr algn="ctr"/>
            <a:endParaRPr lang="en-US">
              <a:solidFill>
                <a:srgbClr val="000000"/>
              </a:solidFill>
              <a:ea typeface="ＭＳ Ｐゴシック"/>
              <a:cs typeface="ＭＳ Ｐゴシック"/>
            </a:endParaRPr>
          </a:p>
        </p:txBody>
      </p:sp>
      <p:sp>
        <p:nvSpPr>
          <p:cNvPr id="69" name="Line 66"/>
          <p:cNvSpPr>
            <a:spLocks noChangeShapeType="1"/>
          </p:cNvSpPr>
          <p:nvPr/>
        </p:nvSpPr>
        <p:spPr bwMode="auto">
          <a:xfrm>
            <a:off x="6096000" y="2819400"/>
            <a:ext cx="228600" cy="0"/>
          </a:xfrm>
          <a:prstGeom prst="line">
            <a:avLst/>
          </a:prstGeom>
          <a:noFill/>
          <a:ln w="25400">
            <a:solidFill>
              <a:schemeClr val="tx1"/>
            </a:solidFill>
            <a:round/>
            <a:headEnd/>
            <a:tailEnd type="triangle" w="med" len="med"/>
          </a:ln>
          <a:effectLst/>
        </p:spPr>
        <p:txBody>
          <a:bodyPr>
            <a:prstTxWarp prst="textNoShape">
              <a:avLst/>
            </a:prstTxWarp>
          </a:bodyPr>
          <a:lstStyle/>
          <a:p>
            <a:pPr algn="ctr"/>
            <a:endParaRPr lang="en-US">
              <a:solidFill>
                <a:srgbClr val="000000"/>
              </a:solidFill>
              <a:ea typeface="ＭＳ Ｐゴシック"/>
              <a:cs typeface="ＭＳ Ｐゴシック"/>
            </a:endParaRPr>
          </a:p>
        </p:txBody>
      </p:sp>
      <p:grpSp>
        <p:nvGrpSpPr>
          <p:cNvPr id="70" name="Group 67"/>
          <p:cNvGrpSpPr>
            <a:grpSpLocks/>
          </p:cNvGrpSpPr>
          <p:nvPr/>
        </p:nvGrpSpPr>
        <p:grpSpPr bwMode="auto">
          <a:xfrm>
            <a:off x="6934200" y="2057400"/>
            <a:ext cx="152400" cy="838200"/>
            <a:chOff x="432" y="1296"/>
            <a:chExt cx="192" cy="528"/>
          </a:xfrm>
        </p:grpSpPr>
        <p:sp>
          <p:nvSpPr>
            <p:cNvPr id="71" name="Rectangle 68"/>
            <p:cNvSpPr>
              <a:spLocks noChangeArrowheads="1"/>
            </p:cNvSpPr>
            <p:nvPr/>
          </p:nvSpPr>
          <p:spPr bwMode="auto">
            <a:xfrm>
              <a:off x="432" y="1296"/>
              <a:ext cx="192" cy="528"/>
            </a:xfrm>
            <a:prstGeom prst="rect">
              <a:avLst/>
            </a:prstGeom>
            <a:noFill/>
            <a:ln w="25400">
              <a:solidFill>
                <a:schemeClr val="tx1"/>
              </a:solidFill>
              <a:miter lim="800000"/>
              <a:headEnd/>
              <a:tailEnd/>
            </a:ln>
            <a:effectLst/>
          </p:spPr>
          <p:txBody>
            <a:bodyPr wrap="none" anchor="ctr">
              <a:prstTxWarp prst="textNoShape">
                <a:avLst/>
              </a:prstTxWarp>
            </a:bodyPr>
            <a:lstStyle/>
            <a:p>
              <a:pPr algn="ctr">
                <a:spcBef>
                  <a:spcPct val="0"/>
                </a:spcBef>
              </a:pPr>
              <a:endParaRPr lang="en-US" sz="1800" b="1">
                <a:solidFill>
                  <a:srgbClr val="000000"/>
                </a:solidFill>
                <a:ea typeface="ＭＳ Ｐゴシック"/>
                <a:cs typeface="ＭＳ Ｐゴシック"/>
              </a:endParaRPr>
            </a:p>
          </p:txBody>
        </p:sp>
        <p:sp>
          <p:nvSpPr>
            <p:cNvPr id="72" name="Freeform 69"/>
            <p:cNvSpPr>
              <a:spLocks/>
            </p:cNvSpPr>
            <p:nvPr/>
          </p:nvSpPr>
          <p:spPr bwMode="auto">
            <a:xfrm>
              <a:off x="432" y="1728"/>
              <a:ext cx="192" cy="96"/>
            </a:xfrm>
            <a:custGeom>
              <a:avLst/>
              <a:gdLst/>
              <a:ahLst/>
              <a:cxnLst>
                <a:cxn ang="0">
                  <a:pos x="0" y="96"/>
                </a:cxn>
                <a:cxn ang="0">
                  <a:pos x="96" y="0"/>
                </a:cxn>
                <a:cxn ang="0">
                  <a:pos x="192" y="96"/>
                </a:cxn>
              </a:cxnLst>
              <a:rect l="0" t="0" r="r" b="b"/>
              <a:pathLst>
                <a:path w="192" h="96">
                  <a:moveTo>
                    <a:pt x="0" y="96"/>
                  </a:moveTo>
                  <a:lnTo>
                    <a:pt x="96" y="0"/>
                  </a:lnTo>
                  <a:lnTo>
                    <a:pt x="192" y="96"/>
                  </a:lnTo>
                </a:path>
              </a:pathLst>
            </a:custGeom>
            <a:noFill/>
            <a:ln w="25400" cap="flat" cmpd="sng">
              <a:solidFill>
                <a:schemeClr val="tx1"/>
              </a:solidFill>
              <a:prstDash val="solid"/>
              <a:round/>
              <a:headEnd type="none" w="med" len="med"/>
              <a:tailEnd type="none" w="med" len="med"/>
            </a:ln>
            <a:effectLst/>
          </p:spPr>
          <p:txBody>
            <a:bodyPr>
              <a:prstTxWarp prst="textNoShape">
                <a:avLst/>
              </a:prstTxWarp>
            </a:bodyPr>
            <a:lstStyle/>
            <a:p>
              <a:pPr algn="ctr"/>
              <a:endParaRPr lang="en-US">
                <a:solidFill>
                  <a:srgbClr val="000000"/>
                </a:solidFill>
                <a:ea typeface="ＭＳ Ｐゴシック"/>
                <a:cs typeface="ＭＳ Ｐゴシック"/>
              </a:endParaRPr>
            </a:p>
          </p:txBody>
        </p:sp>
      </p:grpSp>
      <p:sp>
        <p:nvSpPr>
          <p:cNvPr id="73" name="Line 70"/>
          <p:cNvSpPr>
            <a:spLocks noChangeShapeType="1"/>
          </p:cNvSpPr>
          <p:nvPr/>
        </p:nvSpPr>
        <p:spPr bwMode="auto">
          <a:xfrm>
            <a:off x="6705600" y="2438400"/>
            <a:ext cx="228600" cy="0"/>
          </a:xfrm>
          <a:prstGeom prst="line">
            <a:avLst/>
          </a:prstGeom>
          <a:noFill/>
          <a:ln w="25400">
            <a:solidFill>
              <a:schemeClr val="tx1"/>
            </a:solidFill>
            <a:round/>
            <a:headEnd/>
            <a:tailEnd type="triangle" w="med" len="med"/>
          </a:ln>
          <a:effectLst/>
        </p:spPr>
        <p:txBody>
          <a:bodyPr>
            <a:prstTxWarp prst="textNoShape">
              <a:avLst/>
            </a:prstTxWarp>
          </a:bodyPr>
          <a:lstStyle/>
          <a:p>
            <a:pPr algn="ctr"/>
            <a:endParaRPr lang="en-US">
              <a:solidFill>
                <a:srgbClr val="000000"/>
              </a:solidFill>
              <a:ea typeface="ＭＳ Ｐゴシック"/>
              <a:cs typeface="ＭＳ Ｐゴシック"/>
            </a:endParaRPr>
          </a:p>
        </p:txBody>
      </p:sp>
      <p:grpSp>
        <p:nvGrpSpPr>
          <p:cNvPr id="74" name="Group 71"/>
          <p:cNvGrpSpPr>
            <a:grpSpLocks/>
          </p:cNvGrpSpPr>
          <p:nvPr/>
        </p:nvGrpSpPr>
        <p:grpSpPr bwMode="auto">
          <a:xfrm>
            <a:off x="6934200" y="2971800"/>
            <a:ext cx="152400" cy="838200"/>
            <a:chOff x="432" y="1296"/>
            <a:chExt cx="192" cy="528"/>
          </a:xfrm>
        </p:grpSpPr>
        <p:sp>
          <p:nvSpPr>
            <p:cNvPr id="75" name="Rectangle 72"/>
            <p:cNvSpPr>
              <a:spLocks noChangeArrowheads="1"/>
            </p:cNvSpPr>
            <p:nvPr/>
          </p:nvSpPr>
          <p:spPr bwMode="auto">
            <a:xfrm>
              <a:off x="432" y="1296"/>
              <a:ext cx="192" cy="528"/>
            </a:xfrm>
            <a:prstGeom prst="rect">
              <a:avLst/>
            </a:prstGeom>
            <a:noFill/>
            <a:ln w="25400">
              <a:solidFill>
                <a:schemeClr val="tx1"/>
              </a:solidFill>
              <a:miter lim="800000"/>
              <a:headEnd/>
              <a:tailEnd/>
            </a:ln>
            <a:effectLst/>
          </p:spPr>
          <p:txBody>
            <a:bodyPr wrap="none" anchor="ctr">
              <a:prstTxWarp prst="textNoShape">
                <a:avLst/>
              </a:prstTxWarp>
            </a:bodyPr>
            <a:lstStyle/>
            <a:p>
              <a:pPr algn="ctr">
                <a:spcBef>
                  <a:spcPct val="0"/>
                </a:spcBef>
              </a:pPr>
              <a:endParaRPr lang="en-US" sz="1800" b="1">
                <a:solidFill>
                  <a:srgbClr val="000000"/>
                </a:solidFill>
                <a:ea typeface="ＭＳ Ｐゴシック"/>
                <a:cs typeface="ＭＳ Ｐゴシック"/>
              </a:endParaRPr>
            </a:p>
          </p:txBody>
        </p:sp>
        <p:sp>
          <p:nvSpPr>
            <p:cNvPr id="76" name="Freeform 73"/>
            <p:cNvSpPr>
              <a:spLocks/>
            </p:cNvSpPr>
            <p:nvPr/>
          </p:nvSpPr>
          <p:spPr bwMode="auto">
            <a:xfrm>
              <a:off x="432" y="1728"/>
              <a:ext cx="192" cy="96"/>
            </a:xfrm>
            <a:custGeom>
              <a:avLst/>
              <a:gdLst/>
              <a:ahLst/>
              <a:cxnLst>
                <a:cxn ang="0">
                  <a:pos x="0" y="96"/>
                </a:cxn>
                <a:cxn ang="0">
                  <a:pos x="96" y="0"/>
                </a:cxn>
                <a:cxn ang="0">
                  <a:pos x="192" y="96"/>
                </a:cxn>
              </a:cxnLst>
              <a:rect l="0" t="0" r="r" b="b"/>
              <a:pathLst>
                <a:path w="192" h="96">
                  <a:moveTo>
                    <a:pt x="0" y="96"/>
                  </a:moveTo>
                  <a:lnTo>
                    <a:pt x="96" y="0"/>
                  </a:lnTo>
                  <a:lnTo>
                    <a:pt x="192" y="96"/>
                  </a:lnTo>
                </a:path>
              </a:pathLst>
            </a:custGeom>
            <a:noFill/>
            <a:ln w="25400" cap="flat" cmpd="sng">
              <a:solidFill>
                <a:schemeClr val="tx1"/>
              </a:solidFill>
              <a:prstDash val="solid"/>
              <a:round/>
              <a:headEnd type="none" w="med" len="med"/>
              <a:tailEnd type="none" w="med" len="med"/>
            </a:ln>
            <a:effectLst/>
          </p:spPr>
          <p:txBody>
            <a:bodyPr>
              <a:prstTxWarp prst="textNoShape">
                <a:avLst/>
              </a:prstTxWarp>
            </a:bodyPr>
            <a:lstStyle/>
            <a:p>
              <a:pPr algn="ctr"/>
              <a:endParaRPr lang="en-US">
                <a:solidFill>
                  <a:srgbClr val="000000"/>
                </a:solidFill>
                <a:ea typeface="ＭＳ Ｐゴシック"/>
                <a:cs typeface="ＭＳ Ｐゴシック"/>
              </a:endParaRPr>
            </a:p>
          </p:txBody>
        </p:sp>
      </p:grpSp>
      <p:sp>
        <p:nvSpPr>
          <p:cNvPr id="77" name="Freeform 74"/>
          <p:cNvSpPr>
            <a:spLocks/>
          </p:cNvSpPr>
          <p:nvPr/>
        </p:nvSpPr>
        <p:spPr bwMode="auto">
          <a:xfrm>
            <a:off x="6172200" y="2819400"/>
            <a:ext cx="762000" cy="533400"/>
          </a:xfrm>
          <a:custGeom>
            <a:avLst/>
            <a:gdLst/>
            <a:ahLst/>
            <a:cxnLst>
              <a:cxn ang="0">
                <a:pos x="0" y="0"/>
              </a:cxn>
              <a:cxn ang="0">
                <a:pos x="0" y="432"/>
              </a:cxn>
              <a:cxn ang="0">
                <a:pos x="480" y="432"/>
              </a:cxn>
            </a:cxnLst>
            <a:rect l="0" t="0" r="r" b="b"/>
            <a:pathLst>
              <a:path w="480" h="432">
                <a:moveTo>
                  <a:pt x="0" y="0"/>
                </a:moveTo>
                <a:lnTo>
                  <a:pt x="0" y="432"/>
                </a:lnTo>
                <a:lnTo>
                  <a:pt x="480" y="432"/>
                </a:ln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algn="ctr"/>
            <a:endParaRPr lang="en-US">
              <a:solidFill>
                <a:srgbClr val="000000"/>
              </a:solidFill>
              <a:ea typeface="ＭＳ Ｐゴシック"/>
              <a:cs typeface="ＭＳ Ｐゴシック"/>
            </a:endParaRPr>
          </a:p>
        </p:txBody>
      </p:sp>
      <p:sp>
        <p:nvSpPr>
          <p:cNvPr id="78" name="Rectangle 75"/>
          <p:cNvSpPr>
            <a:spLocks noChangeArrowheads="1"/>
          </p:cNvSpPr>
          <p:nvPr/>
        </p:nvSpPr>
        <p:spPr bwMode="auto">
          <a:xfrm>
            <a:off x="7391400" y="2286000"/>
            <a:ext cx="457200" cy="114300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algn="ctr">
              <a:spcBef>
                <a:spcPct val="0"/>
              </a:spcBef>
            </a:pPr>
            <a:r>
              <a:rPr lang="en-US" sz="2000" b="1">
                <a:solidFill>
                  <a:srgbClr val="000000"/>
                </a:solidFill>
                <a:ea typeface="ＭＳ Ｐゴシック"/>
                <a:cs typeface="ＭＳ Ｐゴシック"/>
              </a:rPr>
              <a:t>D$</a:t>
            </a:r>
          </a:p>
        </p:txBody>
      </p:sp>
      <p:sp>
        <p:nvSpPr>
          <p:cNvPr id="79" name="Line 76"/>
          <p:cNvSpPr>
            <a:spLocks noChangeShapeType="1"/>
          </p:cNvSpPr>
          <p:nvPr/>
        </p:nvSpPr>
        <p:spPr bwMode="auto">
          <a:xfrm>
            <a:off x="7086600" y="2438400"/>
            <a:ext cx="304800" cy="0"/>
          </a:xfrm>
          <a:prstGeom prst="line">
            <a:avLst/>
          </a:prstGeom>
          <a:noFill/>
          <a:ln w="25400">
            <a:solidFill>
              <a:schemeClr val="tx1"/>
            </a:solidFill>
            <a:round/>
            <a:headEnd/>
            <a:tailEnd type="triangle" w="med" len="med"/>
          </a:ln>
          <a:effectLst/>
        </p:spPr>
        <p:txBody>
          <a:bodyPr>
            <a:prstTxWarp prst="textNoShape">
              <a:avLst/>
            </a:prstTxWarp>
          </a:bodyPr>
          <a:lstStyle/>
          <a:p>
            <a:pPr algn="ctr"/>
            <a:endParaRPr lang="en-US">
              <a:solidFill>
                <a:srgbClr val="000000"/>
              </a:solidFill>
              <a:ea typeface="ＭＳ Ｐゴシック"/>
              <a:cs typeface="ＭＳ Ｐゴシック"/>
            </a:endParaRPr>
          </a:p>
        </p:txBody>
      </p:sp>
      <p:sp>
        <p:nvSpPr>
          <p:cNvPr id="80" name="Line 77"/>
          <p:cNvSpPr>
            <a:spLocks noChangeShapeType="1"/>
          </p:cNvSpPr>
          <p:nvPr/>
        </p:nvSpPr>
        <p:spPr bwMode="auto">
          <a:xfrm>
            <a:off x="7086600" y="3352800"/>
            <a:ext cx="304800" cy="0"/>
          </a:xfrm>
          <a:prstGeom prst="line">
            <a:avLst/>
          </a:prstGeom>
          <a:noFill/>
          <a:ln w="25400">
            <a:solidFill>
              <a:schemeClr val="tx1"/>
            </a:solidFill>
            <a:round/>
            <a:headEnd/>
            <a:tailEnd type="triangle" w="med" len="med"/>
          </a:ln>
          <a:effectLst/>
        </p:spPr>
        <p:txBody>
          <a:bodyPr>
            <a:prstTxWarp prst="textNoShape">
              <a:avLst/>
            </a:prstTxWarp>
          </a:bodyPr>
          <a:lstStyle/>
          <a:p>
            <a:pPr algn="ctr"/>
            <a:endParaRPr lang="en-US">
              <a:solidFill>
                <a:srgbClr val="000000"/>
              </a:solidFill>
              <a:ea typeface="ＭＳ Ｐゴシック"/>
              <a:cs typeface="ＭＳ Ｐゴシック"/>
            </a:endParaRPr>
          </a:p>
        </p:txBody>
      </p:sp>
      <p:grpSp>
        <p:nvGrpSpPr>
          <p:cNvPr id="81" name="Group 78"/>
          <p:cNvGrpSpPr>
            <a:grpSpLocks/>
          </p:cNvGrpSpPr>
          <p:nvPr/>
        </p:nvGrpSpPr>
        <p:grpSpPr bwMode="auto">
          <a:xfrm>
            <a:off x="8458200" y="2514600"/>
            <a:ext cx="152400" cy="838200"/>
            <a:chOff x="432" y="1296"/>
            <a:chExt cx="192" cy="528"/>
          </a:xfrm>
        </p:grpSpPr>
        <p:sp>
          <p:nvSpPr>
            <p:cNvPr id="82" name="Rectangle 79"/>
            <p:cNvSpPr>
              <a:spLocks noChangeArrowheads="1"/>
            </p:cNvSpPr>
            <p:nvPr/>
          </p:nvSpPr>
          <p:spPr bwMode="auto">
            <a:xfrm>
              <a:off x="432" y="1296"/>
              <a:ext cx="192" cy="528"/>
            </a:xfrm>
            <a:prstGeom prst="rect">
              <a:avLst/>
            </a:prstGeom>
            <a:noFill/>
            <a:ln w="25400">
              <a:solidFill>
                <a:schemeClr val="tx1"/>
              </a:solidFill>
              <a:miter lim="800000"/>
              <a:headEnd/>
              <a:tailEnd/>
            </a:ln>
            <a:effectLst/>
          </p:spPr>
          <p:txBody>
            <a:bodyPr wrap="none" anchor="ctr">
              <a:prstTxWarp prst="textNoShape">
                <a:avLst/>
              </a:prstTxWarp>
            </a:bodyPr>
            <a:lstStyle/>
            <a:p>
              <a:pPr algn="ctr">
                <a:spcBef>
                  <a:spcPct val="0"/>
                </a:spcBef>
              </a:pPr>
              <a:endParaRPr lang="en-US" sz="1800" b="1">
                <a:solidFill>
                  <a:srgbClr val="000000"/>
                </a:solidFill>
                <a:ea typeface="ＭＳ Ｐゴシック"/>
                <a:cs typeface="ＭＳ Ｐゴシック"/>
              </a:endParaRPr>
            </a:p>
          </p:txBody>
        </p:sp>
        <p:sp>
          <p:nvSpPr>
            <p:cNvPr id="83" name="Freeform 80"/>
            <p:cNvSpPr>
              <a:spLocks/>
            </p:cNvSpPr>
            <p:nvPr/>
          </p:nvSpPr>
          <p:spPr bwMode="auto">
            <a:xfrm>
              <a:off x="432" y="1728"/>
              <a:ext cx="192" cy="96"/>
            </a:xfrm>
            <a:custGeom>
              <a:avLst/>
              <a:gdLst/>
              <a:ahLst/>
              <a:cxnLst>
                <a:cxn ang="0">
                  <a:pos x="0" y="96"/>
                </a:cxn>
                <a:cxn ang="0">
                  <a:pos x="96" y="0"/>
                </a:cxn>
                <a:cxn ang="0">
                  <a:pos x="192" y="96"/>
                </a:cxn>
              </a:cxnLst>
              <a:rect l="0" t="0" r="r" b="b"/>
              <a:pathLst>
                <a:path w="192" h="96">
                  <a:moveTo>
                    <a:pt x="0" y="96"/>
                  </a:moveTo>
                  <a:lnTo>
                    <a:pt x="96" y="0"/>
                  </a:lnTo>
                  <a:lnTo>
                    <a:pt x="192" y="96"/>
                  </a:lnTo>
                </a:path>
              </a:pathLst>
            </a:custGeom>
            <a:noFill/>
            <a:ln w="25400" cap="flat" cmpd="sng">
              <a:solidFill>
                <a:schemeClr val="tx1"/>
              </a:solidFill>
              <a:prstDash val="solid"/>
              <a:round/>
              <a:headEnd type="none" w="med" len="med"/>
              <a:tailEnd type="none" w="med" len="med"/>
            </a:ln>
            <a:effectLst/>
          </p:spPr>
          <p:txBody>
            <a:bodyPr>
              <a:prstTxWarp prst="textNoShape">
                <a:avLst/>
              </a:prstTxWarp>
            </a:bodyPr>
            <a:lstStyle/>
            <a:p>
              <a:pPr algn="ctr"/>
              <a:endParaRPr lang="en-US">
                <a:solidFill>
                  <a:srgbClr val="000000"/>
                </a:solidFill>
                <a:ea typeface="ＭＳ Ｐゴシック"/>
                <a:cs typeface="ＭＳ Ｐゴシック"/>
              </a:endParaRPr>
            </a:p>
          </p:txBody>
        </p:sp>
      </p:grpSp>
      <p:sp>
        <p:nvSpPr>
          <p:cNvPr id="84" name="Line 81"/>
          <p:cNvSpPr>
            <a:spLocks noChangeShapeType="1"/>
          </p:cNvSpPr>
          <p:nvPr/>
        </p:nvSpPr>
        <p:spPr bwMode="auto">
          <a:xfrm>
            <a:off x="7848600" y="3124200"/>
            <a:ext cx="228600" cy="0"/>
          </a:xfrm>
          <a:prstGeom prst="line">
            <a:avLst/>
          </a:prstGeom>
          <a:noFill/>
          <a:ln w="25400">
            <a:solidFill>
              <a:schemeClr val="tx1"/>
            </a:solidFill>
            <a:round/>
            <a:headEnd/>
            <a:tailEnd type="triangle" w="med" len="med"/>
          </a:ln>
          <a:effectLst/>
        </p:spPr>
        <p:txBody>
          <a:bodyPr>
            <a:prstTxWarp prst="textNoShape">
              <a:avLst/>
            </a:prstTxWarp>
          </a:bodyPr>
          <a:lstStyle/>
          <a:p>
            <a:pPr algn="ctr"/>
            <a:endParaRPr lang="en-US">
              <a:solidFill>
                <a:srgbClr val="000000"/>
              </a:solidFill>
              <a:ea typeface="ＭＳ Ｐゴシック"/>
              <a:cs typeface="ＭＳ Ｐゴシック"/>
            </a:endParaRPr>
          </a:p>
        </p:txBody>
      </p:sp>
      <p:sp>
        <p:nvSpPr>
          <p:cNvPr id="85" name="Freeform 82"/>
          <p:cNvSpPr>
            <a:spLocks/>
          </p:cNvSpPr>
          <p:nvPr/>
        </p:nvSpPr>
        <p:spPr bwMode="auto">
          <a:xfrm>
            <a:off x="8077200" y="2438400"/>
            <a:ext cx="152400" cy="914400"/>
          </a:xfrm>
          <a:custGeom>
            <a:avLst/>
            <a:gdLst/>
            <a:ahLst/>
            <a:cxnLst>
              <a:cxn ang="0">
                <a:pos x="0" y="0"/>
              </a:cxn>
              <a:cxn ang="0">
                <a:pos x="0" y="576"/>
              </a:cxn>
              <a:cxn ang="0">
                <a:pos x="144" y="528"/>
              </a:cxn>
              <a:cxn ang="0">
                <a:pos x="144" y="48"/>
              </a:cxn>
              <a:cxn ang="0">
                <a:pos x="0" y="0"/>
              </a:cxn>
            </a:cxnLst>
            <a:rect l="0" t="0" r="r" b="b"/>
            <a:pathLst>
              <a:path w="144" h="576">
                <a:moveTo>
                  <a:pt x="0" y="0"/>
                </a:moveTo>
                <a:lnTo>
                  <a:pt x="0" y="576"/>
                </a:lnTo>
                <a:lnTo>
                  <a:pt x="144" y="528"/>
                </a:lnTo>
                <a:lnTo>
                  <a:pt x="144" y="48"/>
                </a:lnTo>
                <a:lnTo>
                  <a:pt x="0" y="0"/>
                </a:lnTo>
                <a:close/>
              </a:path>
            </a:pathLst>
          </a:custGeom>
          <a:solidFill>
            <a:schemeClr val="bg1"/>
          </a:solidFill>
          <a:ln w="25400" cap="flat" cmpd="sng">
            <a:solidFill>
              <a:schemeClr val="tx1"/>
            </a:solidFill>
            <a:prstDash val="solid"/>
            <a:round/>
            <a:headEnd/>
            <a:tailEnd/>
          </a:ln>
          <a:effectLst/>
        </p:spPr>
        <p:txBody>
          <a:bodyPr>
            <a:prstTxWarp prst="textNoShape">
              <a:avLst/>
            </a:prstTxWarp>
          </a:bodyPr>
          <a:lstStyle/>
          <a:p>
            <a:pPr algn="ctr"/>
            <a:endParaRPr lang="en-US">
              <a:solidFill>
                <a:srgbClr val="000000"/>
              </a:solidFill>
              <a:ea typeface="ＭＳ Ｐゴシック"/>
              <a:cs typeface="ＭＳ Ｐゴシック"/>
            </a:endParaRPr>
          </a:p>
        </p:txBody>
      </p:sp>
      <p:sp>
        <p:nvSpPr>
          <p:cNvPr id="86" name="Line 83"/>
          <p:cNvSpPr>
            <a:spLocks noChangeShapeType="1"/>
          </p:cNvSpPr>
          <p:nvPr/>
        </p:nvSpPr>
        <p:spPr bwMode="auto">
          <a:xfrm>
            <a:off x="8229600" y="2895600"/>
            <a:ext cx="228600" cy="0"/>
          </a:xfrm>
          <a:prstGeom prst="line">
            <a:avLst/>
          </a:prstGeom>
          <a:noFill/>
          <a:ln w="25400">
            <a:solidFill>
              <a:schemeClr val="tx1"/>
            </a:solidFill>
            <a:round/>
            <a:headEnd/>
            <a:tailEnd type="triangle" w="med" len="med"/>
          </a:ln>
          <a:effectLst/>
        </p:spPr>
        <p:txBody>
          <a:bodyPr>
            <a:prstTxWarp prst="textNoShape">
              <a:avLst/>
            </a:prstTxWarp>
          </a:bodyPr>
          <a:lstStyle/>
          <a:p>
            <a:pPr algn="ctr"/>
            <a:endParaRPr lang="en-US">
              <a:solidFill>
                <a:srgbClr val="000000"/>
              </a:solidFill>
              <a:ea typeface="ＭＳ Ｐゴシック"/>
              <a:cs typeface="ＭＳ Ｐゴシック"/>
            </a:endParaRPr>
          </a:p>
        </p:txBody>
      </p:sp>
      <p:sp>
        <p:nvSpPr>
          <p:cNvPr id="87" name="Freeform 84"/>
          <p:cNvSpPr>
            <a:spLocks/>
          </p:cNvSpPr>
          <p:nvPr/>
        </p:nvSpPr>
        <p:spPr bwMode="auto">
          <a:xfrm>
            <a:off x="7162800" y="1981200"/>
            <a:ext cx="914400" cy="609600"/>
          </a:xfrm>
          <a:custGeom>
            <a:avLst/>
            <a:gdLst/>
            <a:ahLst/>
            <a:cxnLst>
              <a:cxn ang="0">
                <a:pos x="0" y="288"/>
              </a:cxn>
              <a:cxn ang="0">
                <a:pos x="0" y="0"/>
              </a:cxn>
              <a:cxn ang="0">
                <a:pos x="480" y="0"/>
              </a:cxn>
              <a:cxn ang="0">
                <a:pos x="480" y="384"/>
              </a:cxn>
              <a:cxn ang="0">
                <a:pos x="576" y="384"/>
              </a:cxn>
            </a:cxnLst>
            <a:rect l="0" t="0" r="r" b="b"/>
            <a:pathLst>
              <a:path w="576" h="384">
                <a:moveTo>
                  <a:pt x="0" y="288"/>
                </a:moveTo>
                <a:lnTo>
                  <a:pt x="0" y="0"/>
                </a:lnTo>
                <a:lnTo>
                  <a:pt x="480" y="0"/>
                </a:lnTo>
                <a:lnTo>
                  <a:pt x="480" y="384"/>
                </a:lnTo>
                <a:lnTo>
                  <a:pt x="576" y="384"/>
                </a:ln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algn="ctr"/>
            <a:endParaRPr lang="en-US">
              <a:solidFill>
                <a:srgbClr val="000000"/>
              </a:solidFill>
              <a:ea typeface="ＭＳ Ｐゴシック"/>
              <a:cs typeface="ＭＳ Ｐゴシック"/>
            </a:endParaRPr>
          </a:p>
        </p:txBody>
      </p:sp>
      <p:sp>
        <p:nvSpPr>
          <p:cNvPr id="88" name="Line 85"/>
          <p:cNvSpPr>
            <a:spLocks noChangeShapeType="1"/>
          </p:cNvSpPr>
          <p:nvPr/>
        </p:nvSpPr>
        <p:spPr bwMode="auto">
          <a:xfrm>
            <a:off x="5943600" y="4114800"/>
            <a:ext cx="533400" cy="0"/>
          </a:xfrm>
          <a:prstGeom prst="line">
            <a:avLst/>
          </a:prstGeom>
          <a:noFill/>
          <a:ln w="25400">
            <a:solidFill>
              <a:schemeClr val="tx1"/>
            </a:solidFill>
            <a:round/>
            <a:headEnd/>
            <a:tailEnd type="triangle" w="med" len="med"/>
          </a:ln>
          <a:effectLst/>
        </p:spPr>
        <p:txBody>
          <a:bodyPr>
            <a:prstTxWarp prst="textNoShape">
              <a:avLst/>
            </a:prstTxWarp>
          </a:bodyPr>
          <a:lstStyle/>
          <a:p>
            <a:pPr algn="ctr"/>
            <a:endParaRPr lang="en-US">
              <a:solidFill>
                <a:srgbClr val="000000"/>
              </a:solidFill>
              <a:ea typeface="ＭＳ Ｐゴシック"/>
              <a:cs typeface="ＭＳ Ｐゴシック"/>
            </a:endParaRPr>
          </a:p>
        </p:txBody>
      </p:sp>
      <p:sp>
        <p:nvSpPr>
          <p:cNvPr id="89" name="Freeform 86"/>
          <p:cNvSpPr>
            <a:spLocks/>
          </p:cNvSpPr>
          <p:nvPr/>
        </p:nvSpPr>
        <p:spPr bwMode="auto">
          <a:xfrm>
            <a:off x="4800600" y="1219200"/>
            <a:ext cx="4114800" cy="1676400"/>
          </a:xfrm>
          <a:custGeom>
            <a:avLst/>
            <a:gdLst/>
            <a:ahLst/>
            <a:cxnLst>
              <a:cxn ang="0">
                <a:pos x="2400" y="1056"/>
              </a:cxn>
              <a:cxn ang="0">
                <a:pos x="2592" y="1056"/>
              </a:cxn>
              <a:cxn ang="0">
                <a:pos x="2592" y="0"/>
              </a:cxn>
              <a:cxn ang="0">
                <a:pos x="0" y="0"/>
              </a:cxn>
              <a:cxn ang="0">
                <a:pos x="0" y="336"/>
              </a:cxn>
            </a:cxnLst>
            <a:rect l="0" t="0" r="r" b="b"/>
            <a:pathLst>
              <a:path w="2592" h="1056">
                <a:moveTo>
                  <a:pt x="2400" y="1056"/>
                </a:moveTo>
                <a:lnTo>
                  <a:pt x="2592" y="1056"/>
                </a:lnTo>
                <a:lnTo>
                  <a:pt x="2592" y="0"/>
                </a:lnTo>
                <a:lnTo>
                  <a:pt x="0" y="0"/>
                </a:lnTo>
                <a:lnTo>
                  <a:pt x="0" y="336"/>
                </a:ln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algn="ctr"/>
            <a:endParaRPr lang="en-US">
              <a:solidFill>
                <a:srgbClr val="000000"/>
              </a:solidFill>
              <a:ea typeface="ＭＳ Ｐゴシック"/>
              <a:cs typeface="ＭＳ Ｐゴシック"/>
            </a:endParaRPr>
          </a:p>
        </p:txBody>
      </p:sp>
    </p:spTree>
    <p:extLst>
      <p:ext uri="{BB962C8B-B14F-4D97-AF65-F5344CB8AC3E}">
        <p14:creationId xmlns:p14="http://schemas.microsoft.com/office/powerpoint/2010/main" val="98898299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85</a:t>
            </a:fld>
            <a:endParaRPr lang="en-US" altLang="en-US"/>
          </a:p>
        </p:txBody>
      </p:sp>
      <p:sp>
        <p:nvSpPr>
          <p:cNvPr id="45059" name="Text Box 2"/>
          <p:cNvSpPr txBox="1">
            <a:spLocks noChangeArrowheads="1"/>
          </p:cNvSpPr>
          <p:nvPr/>
        </p:nvSpPr>
        <p:spPr bwMode="auto">
          <a:xfrm>
            <a:off x="441324" y="396875"/>
            <a:ext cx="70389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Multithreading Costs</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1" name="Text Box 4"/>
          <p:cNvSpPr txBox="1">
            <a:spLocks noChangeArrowheads="1"/>
          </p:cNvSpPr>
          <p:nvPr/>
        </p:nvSpPr>
        <p:spPr bwMode="auto">
          <a:xfrm>
            <a:off x="381000" y="1243694"/>
            <a:ext cx="8487833"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
                <a:srgbClr val="CC0000"/>
              </a:buClr>
            </a:pPr>
            <a:r>
              <a:rPr lang="en-US" altLang="en-US" sz="2400" dirty="0">
                <a:latin typeface="Arial" panose="020B0604020202020204" pitchFamily="34" charset="0"/>
              </a:rPr>
              <a:t> Each thread requires its own user state</a:t>
            </a:r>
          </a:p>
          <a:p>
            <a:pPr lvl="1">
              <a:spcBef>
                <a:spcPct val="0"/>
              </a:spcBef>
              <a:buClr>
                <a:srgbClr val="CC0000"/>
              </a:buClr>
            </a:pPr>
            <a:r>
              <a:rPr lang="en-US" altLang="en-US" sz="2000" dirty="0">
                <a:latin typeface="Arial" panose="020B0604020202020204" pitchFamily="34" charset="0"/>
              </a:rPr>
              <a:t>PC</a:t>
            </a:r>
          </a:p>
          <a:p>
            <a:pPr lvl="1">
              <a:spcBef>
                <a:spcPct val="0"/>
              </a:spcBef>
              <a:buClr>
                <a:srgbClr val="CC0000"/>
              </a:buClr>
            </a:pPr>
            <a:r>
              <a:rPr lang="en-US" altLang="en-US" sz="2000" dirty="0">
                <a:latin typeface="Arial" panose="020B0604020202020204" pitchFamily="34" charset="0"/>
              </a:rPr>
              <a:t>GPRs</a:t>
            </a:r>
          </a:p>
          <a:p>
            <a:pPr>
              <a:spcBef>
                <a:spcPct val="0"/>
              </a:spcBef>
              <a:buClr>
                <a:srgbClr val="CC0000"/>
              </a:buClr>
            </a:pPr>
            <a:endParaRPr lang="en-US" altLang="en-US" sz="2400" dirty="0">
              <a:latin typeface="Arial" panose="020B0604020202020204" pitchFamily="34" charset="0"/>
            </a:endParaRPr>
          </a:p>
          <a:p>
            <a:pPr>
              <a:spcBef>
                <a:spcPct val="0"/>
              </a:spcBef>
              <a:buClr>
                <a:srgbClr val="CC0000"/>
              </a:buClr>
            </a:pPr>
            <a:r>
              <a:rPr lang="en-US" altLang="en-US" sz="2400" dirty="0">
                <a:latin typeface="Arial" panose="020B0604020202020204" pitchFamily="34" charset="0"/>
              </a:rPr>
              <a:t> Also, needs its own system state</a:t>
            </a:r>
          </a:p>
          <a:p>
            <a:pPr lvl="1">
              <a:spcBef>
                <a:spcPct val="0"/>
              </a:spcBef>
              <a:buClr>
                <a:srgbClr val="CC0000"/>
              </a:buClr>
            </a:pPr>
            <a:r>
              <a:rPr lang="en-US" altLang="en-US" sz="2000" dirty="0">
                <a:latin typeface="Arial" panose="020B0604020202020204" pitchFamily="34" charset="0"/>
              </a:rPr>
              <a:t>Virtual-memory page-table-base register</a:t>
            </a:r>
          </a:p>
          <a:p>
            <a:pPr lvl="1">
              <a:spcBef>
                <a:spcPct val="0"/>
              </a:spcBef>
              <a:buClr>
                <a:srgbClr val="CC0000"/>
              </a:buClr>
            </a:pPr>
            <a:r>
              <a:rPr lang="en-US" altLang="en-US" sz="2000" dirty="0">
                <a:latin typeface="Arial" panose="020B0604020202020204" pitchFamily="34" charset="0"/>
              </a:rPr>
              <a:t>Exception-handling registers</a:t>
            </a:r>
          </a:p>
          <a:p>
            <a:pPr>
              <a:spcBef>
                <a:spcPct val="0"/>
              </a:spcBef>
              <a:buClr>
                <a:srgbClr val="CC0000"/>
              </a:buClr>
            </a:pPr>
            <a:endParaRPr lang="en-US" altLang="en-US" sz="2400" dirty="0">
              <a:latin typeface="Arial" panose="020B0604020202020204" pitchFamily="34" charset="0"/>
            </a:endParaRPr>
          </a:p>
          <a:p>
            <a:pPr>
              <a:spcBef>
                <a:spcPct val="0"/>
              </a:spcBef>
              <a:buClr>
                <a:srgbClr val="CC0000"/>
              </a:buClr>
            </a:pPr>
            <a:r>
              <a:rPr lang="en-US" altLang="en-US" sz="2400" dirty="0">
                <a:latin typeface="Arial" panose="020B0604020202020204" pitchFamily="34" charset="0"/>
              </a:rPr>
              <a:t> Other overheads:</a:t>
            </a:r>
          </a:p>
          <a:p>
            <a:pPr lvl="1">
              <a:spcBef>
                <a:spcPct val="0"/>
              </a:spcBef>
              <a:buClr>
                <a:srgbClr val="CC0000"/>
              </a:buClr>
            </a:pPr>
            <a:r>
              <a:rPr lang="en-US" altLang="en-US" sz="2000" dirty="0">
                <a:latin typeface="Arial" panose="020B0604020202020204" pitchFamily="34" charset="0"/>
              </a:rPr>
              <a:t>Additional cache/TLB conflicts from competing threads</a:t>
            </a:r>
          </a:p>
          <a:p>
            <a:pPr lvl="1">
              <a:spcBef>
                <a:spcPct val="0"/>
              </a:spcBef>
              <a:buClr>
                <a:srgbClr val="CC0000"/>
              </a:buClr>
            </a:pPr>
            <a:r>
              <a:rPr lang="en-US" altLang="en-US" sz="2000" dirty="0">
                <a:latin typeface="Arial" panose="020B0604020202020204" pitchFamily="34" charset="0"/>
              </a:rPr>
              <a:t>(or add larger cache/TLB capacity)</a:t>
            </a:r>
          </a:p>
          <a:p>
            <a:pPr lvl="1">
              <a:spcBef>
                <a:spcPct val="0"/>
              </a:spcBef>
              <a:buClr>
                <a:srgbClr val="CC0000"/>
              </a:buClr>
            </a:pPr>
            <a:r>
              <a:rPr lang="en-US" altLang="en-US" sz="2000" dirty="0">
                <a:latin typeface="Arial" panose="020B0604020202020204" pitchFamily="34" charset="0"/>
              </a:rPr>
              <a:t>More OS overhead to schedule more threads (where do all these threads come from?)</a:t>
            </a:r>
          </a:p>
          <a:p>
            <a:pPr>
              <a:spcBef>
                <a:spcPct val="0"/>
              </a:spcBef>
              <a:buClr>
                <a:srgbClr val="CC0000"/>
              </a:buClr>
            </a:pPr>
            <a:endParaRPr lang="en-US" altLang="en-US" sz="2400" dirty="0">
              <a:latin typeface="Arial" panose="020B0604020202020204" pitchFamily="34" charset="0"/>
            </a:endParaRPr>
          </a:p>
        </p:txBody>
      </p:sp>
    </p:spTree>
    <p:extLst>
      <p:ext uri="{BB962C8B-B14F-4D97-AF65-F5344CB8AC3E}">
        <p14:creationId xmlns:p14="http://schemas.microsoft.com/office/powerpoint/2010/main" val="50733111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86</a:t>
            </a:fld>
            <a:endParaRPr lang="en-US" altLang="en-US"/>
          </a:p>
        </p:txBody>
      </p:sp>
      <p:sp>
        <p:nvSpPr>
          <p:cNvPr id="45059" name="Text Box 2"/>
          <p:cNvSpPr txBox="1">
            <a:spLocks noChangeArrowheads="1"/>
          </p:cNvSpPr>
          <p:nvPr/>
        </p:nvSpPr>
        <p:spPr bwMode="auto">
          <a:xfrm>
            <a:off x="441324" y="396875"/>
            <a:ext cx="70389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err="1">
                <a:solidFill>
                  <a:srgbClr val="CC0000"/>
                </a:solidFill>
                <a:latin typeface="Arial" panose="020B0604020202020204" pitchFamily="34" charset="0"/>
              </a:rPr>
              <a:t>Hyperthreading</a:t>
            </a:r>
            <a:endParaRPr lang="en-US" altLang="en-US" b="1" dirty="0">
              <a:solidFill>
                <a:srgbClr val="CC0000"/>
              </a:solidFill>
              <a:latin typeface="Courier New" panose="02070309020205020404" pitchFamily="49" charset="0"/>
              <a:cs typeface="Courier New" panose="02070309020205020404" pitchFamily="49" charset="0"/>
            </a:endParaRP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7" name="Picture 6"/>
          <p:cNvPicPr>
            <a:picLocks noChangeAspect="1"/>
          </p:cNvPicPr>
          <p:nvPr/>
        </p:nvPicPr>
        <p:blipFill>
          <a:blip r:embed="rId3"/>
          <a:stretch>
            <a:fillRect/>
          </a:stretch>
        </p:blipFill>
        <p:spPr>
          <a:xfrm>
            <a:off x="1094317" y="1263651"/>
            <a:ext cx="6790099" cy="3429000"/>
          </a:xfrm>
          <a:prstGeom prst="rect">
            <a:avLst/>
          </a:prstGeom>
        </p:spPr>
      </p:pic>
      <p:sp>
        <p:nvSpPr>
          <p:cNvPr id="8" name="Text Box 4"/>
          <p:cNvSpPr txBox="1">
            <a:spLocks noChangeArrowheads="1"/>
          </p:cNvSpPr>
          <p:nvPr/>
        </p:nvSpPr>
        <p:spPr bwMode="auto">
          <a:xfrm>
            <a:off x="733424" y="4703001"/>
            <a:ext cx="8487833"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
                <a:srgbClr val="CC0000"/>
              </a:buClr>
            </a:pPr>
            <a:r>
              <a:rPr lang="en-US" altLang="en-US" sz="2000" dirty="0">
                <a:latin typeface="Arial" panose="020B0604020202020204" pitchFamily="34" charset="0"/>
              </a:rPr>
              <a:t> SMT (HT): Logical CPUs &gt; Physical CPUs</a:t>
            </a:r>
          </a:p>
          <a:p>
            <a:pPr lvl="1">
              <a:spcBef>
                <a:spcPct val="0"/>
              </a:spcBef>
              <a:buClr>
                <a:srgbClr val="CC0000"/>
              </a:buClr>
            </a:pPr>
            <a:r>
              <a:rPr lang="en-US" altLang="en-US" sz="1800" dirty="0">
                <a:latin typeface="Arial" panose="020B0604020202020204" pitchFamily="34" charset="0"/>
              </a:rPr>
              <a:t>Run multiple threads at the same time per core</a:t>
            </a:r>
          </a:p>
          <a:p>
            <a:pPr lvl="1">
              <a:spcBef>
                <a:spcPct val="0"/>
              </a:spcBef>
              <a:buClr>
                <a:srgbClr val="CC0000"/>
              </a:buClr>
            </a:pPr>
            <a:r>
              <a:rPr lang="en-US" altLang="en-US" sz="1800" dirty="0">
                <a:latin typeface="Arial" panose="020B0604020202020204" pitchFamily="34" charset="0"/>
              </a:rPr>
              <a:t>Each thread has own architectural state (PC, Registers, etc.)</a:t>
            </a:r>
          </a:p>
          <a:p>
            <a:pPr lvl="1">
              <a:spcBef>
                <a:spcPct val="0"/>
              </a:spcBef>
              <a:buClr>
                <a:srgbClr val="CC0000"/>
              </a:buClr>
            </a:pPr>
            <a:r>
              <a:rPr lang="en-US" altLang="en-US" sz="1800" dirty="0">
                <a:latin typeface="Arial" panose="020B0604020202020204" pitchFamily="34" charset="0"/>
              </a:rPr>
              <a:t>Share resources (cache, instruction unit, execution units)</a:t>
            </a:r>
          </a:p>
          <a:p>
            <a:pPr lvl="1">
              <a:spcBef>
                <a:spcPct val="0"/>
              </a:spcBef>
              <a:buClr>
                <a:srgbClr val="CC0000"/>
              </a:buClr>
            </a:pPr>
            <a:r>
              <a:rPr lang="en-US" altLang="en-US" sz="1800" dirty="0">
                <a:latin typeface="Arial" panose="020B0604020202020204" pitchFamily="34" charset="0"/>
              </a:rPr>
              <a:t>Improves Core CPI (clock ticks per instruction)</a:t>
            </a:r>
          </a:p>
          <a:p>
            <a:pPr lvl="1">
              <a:spcBef>
                <a:spcPct val="0"/>
              </a:spcBef>
              <a:buClr>
                <a:srgbClr val="CC0000"/>
              </a:buClr>
            </a:pPr>
            <a:r>
              <a:rPr lang="en-US" altLang="en-US" sz="1800" dirty="0">
                <a:latin typeface="Arial" panose="020B0604020202020204" pitchFamily="34" charset="0"/>
              </a:rPr>
              <a:t>May degrade Thread CPI (Utilization/Bandwidth v. Latency)</a:t>
            </a:r>
          </a:p>
          <a:p>
            <a:pPr lvl="1">
              <a:spcBef>
                <a:spcPct val="0"/>
              </a:spcBef>
              <a:buClr>
                <a:srgbClr val="CC0000"/>
              </a:buClr>
            </a:pPr>
            <a:r>
              <a:rPr lang="en-US" altLang="en-US" sz="1800" dirty="0">
                <a:latin typeface="Arial" panose="020B0604020202020204" pitchFamily="34" charset="0"/>
              </a:rPr>
              <a:t>See http://dada.cs.washington.edu/smt/ </a:t>
            </a:r>
          </a:p>
        </p:txBody>
      </p:sp>
    </p:spTree>
    <p:extLst>
      <p:ext uri="{BB962C8B-B14F-4D97-AF65-F5344CB8AC3E}">
        <p14:creationId xmlns:p14="http://schemas.microsoft.com/office/powerpoint/2010/main" val="3441981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87</a:t>
            </a:fld>
            <a:endParaRPr lang="en-US" altLang="en-US"/>
          </a:p>
        </p:txBody>
      </p:sp>
      <p:sp>
        <p:nvSpPr>
          <p:cNvPr id="45059" name="Text Box 2"/>
          <p:cNvSpPr txBox="1">
            <a:spLocks noChangeArrowheads="1"/>
          </p:cNvSpPr>
          <p:nvPr/>
        </p:nvSpPr>
        <p:spPr bwMode="auto">
          <a:xfrm>
            <a:off x="441324" y="396875"/>
            <a:ext cx="70389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zh-CN" dirty="0">
                <a:solidFill>
                  <a:srgbClr val="CC0000"/>
                </a:solidFill>
                <a:latin typeface="Arial" panose="020B0604020202020204" pitchFamily="34" charset="0"/>
              </a:rPr>
              <a:t>Multithreaded Categories</a:t>
            </a:r>
            <a:endParaRPr lang="en-US" altLang="en-US" b="1" dirty="0">
              <a:solidFill>
                <a:srgbClr val="CC0000"/>
              </a:solidFill>
              <a:latin typeface="Courier New" panose="02070309020205020404" pitchFamily="49" charset="0"/>
              <a:cs typeface="Courier New" panose="02070309020205020404" pitchFamily="49" charset="0"/>
            </a:endParaRP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 name="Picture 1"/>
          <p:cNvPicPr>
            <a:picLocks noChangeAspect="1"/>
          </p:cNvPicPr>
          <p:nvPr/>
        </p:nvPicPr>
        <p:blipFill>
          <a:blip r:embed="rId3"/>
          <a:stretch>
            <a:fillRect/>
          </a:stretch>
        </p:blipFill>
        <p:spPr>
          <a:xfrm>
            <a:off x="1104900" y="1212851"/>
            <a:ext cx="6858000" cy="5143500"/>
          </a:xfrm>
          <a:prstGeom prst="rect">
            <a:avLst/>
          </a:prstGeom>
        </p:spPr>
      </p:pic>
    </p:spTree>
    <p:extLst>
      <p:ext uri="{BB962C8B-B14F-4D97-AF65-F5344CB8AC3E}">
        <p14:creationId xmlns:p14="http://schemas.microsoft.com/office/powerpoint/2010/main" val="60801498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88</a:t>
            </a:fld>
            <a:endParaRPr lang="en-US" altLang="en-US"/>
          </a:p>
        </p:txBody>
      </p:sp>
      <p:sp>
        <p:nvSpPr>
          <p:cNvPr id="45059" name="Text Box 2"/>
          <p:cNvSpPr txBox="1">
            <a:spLocks noChangeArrowheads="1"/>
          </p:cNvSpPr>
          <p:nvPr/>
        </p:nvSpPr>
        <p:spPr bwMode="auto">
          <a:xfrm>
            <a:off x="441324" y="396875"/>
            <a:ext cx="70389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Parallel Loops</a:t>
            </a:r>
            <a:endParaRPr lang="en-US" altLang="en-US" b="1" dirty="0">
              <a:solidFill>
                <a:srgbClr val="CC0000"/>
              </a:solidFill>
              <a:latin typeface="Courier New" panose="02070309020205020404" pitchFamily="49" charset="0"/>
              <a:cs typeface="Courier New" panose="02070309020205020404" pitchFamily="49" charset="0"/>
            </a:endParaRP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1" name="Text Box 4"/>
          <p:cNvSpPr txBox="1">
            <a:spLocks noChangeArrowheads="1"/>
          </p:cNvSpPr>
          <p:nvPr/>
        </p:nvSpPr>
        <p:spPr bwMode="auto">
          <a:xfrm>
            <a:off x="381000" y="1243694"/>
            <a:ext cx="8487833"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
                <a:srgbClr val="CC0000"/>
              </a:buClr>
            </a:pPr>
            <a:r>
              <a:rPr lang="en-US" altLang="en-US" sz="2400" dirty="0">
                <a:latin typeface="Arial" panose="020B0604020202020204" pitchFamily="34" charset="0"/>
              </a:rPr>
              <a:t> Serial execution:</a:t>
            </a:r>
          </a:p>
          <a:p>
            <a:pPr>
              <a:spcBef>
                <a:spcPct val="0"/>
              </a:spcBef>
              <a:buClr>
                <a:srgbClr val="CC0000"/>
              </a:buClr>
              <a:buNone/>
            </a:pPr>
            <a:endParaRPr lang="en-US" altLang="en-US" sz="2400" b="1" dirty="0">
              <a:latin typeface="Courier New" panose="02070309020205020404" pitchFamily="49" charset="0"/>
              <a:cs typeface="Courier New" panose="02070309020205020404" pitchFamily="49" charset="0"/>
            </a:endParaRPr>
          </a:p>
          <a:p>
            <a:pPr>
              <a:spcBef>
                <a:spcPct val="0"/>
              </a:spcBef>
              <a:buClr>
                <a:srgbClr val="CC0000"/>
              </a:buClr>
              <a:buNone/>
            </a:pPr>
            <a:r>
              <a:rPr lang="en-US" altLang="en-US" sz="2400" b="1" dirty="0">
                <a:latin typeface="Courier New" panose="02070309020205020404" pitchFamily="49" charset="0"/>
                <a:cs typeface="Courier New" panose="02070309020205020404" pitchFamily="49" charset="0"/>
              </a:rPr>
              <a:t>	for (</a:t>
            </a:r>
            <a:r>
              <a:rPr lang="en-US" altLang="en-US" sz="2400" b="1" dirty="0" err="1">
                <a:latin typeface="Courier New" panose="02070309020205020404" pitchFamily="49" charset="0"/>
                <a:cs typeface="Courier New" panose="02070309020205020404" pitchFamily="49" charset="0"/>
              </a:rPr>
              <a:t>int</a:t>
            </a:r>
            <a:r>
              <a:rPr lang="en-US" altLang="en-US" sz="2400" b="1" dirty="0">
                <a:latin typeface="Courier New" panose="02070309020205020404" pitchFamily="49" charset="0"/>
                <a:cs typeface="Courier New" panose="02070309020205020404" pitchFamily="49" charset="0"/>
              </a:rPr>
              <a:t> </a:t>
            </a:r>
            <a:r>
              <a:rPr lang="en-US" altLang="en-US" sz="2400" b="1" dirty="0" err="1">
                <a:latin typeface="Courier New" panose="02070309020205020404" pitchFamily="49" charset="0"/>
                <a:cs typeface="Courier New" panose="02070309020205020404" pitchFamily="49" charset="0"/>
              </a:rPr>
              <a:t>i</a:t>
            </a:r>
            <a:r>
              <a:rPr lang="en-US" altLang="en-US" sz="2400" b="1" dirty="0">
                <a:latin typeface="Courier New" panose="02070309020205020404" pitchFamily="49" charset="0"/>
                <a:cs typeface="Courier New" panose="02070309020205020404" pitchFamily="49" charset="0"/>
              </a:rPr>
              <a:t>=0; </a:t>
            </a:r>
            <a:r>
              <a:rPr lang="en-US" altLang="en-US" sz="2400" b="1" dirty="0" err="1">
                <a:latin typeface="Courier New" panose="02070309020205020404" pitchFamily="49" charset="0"/>
                <a:cs typeface="Courier New" panose="02070309020205020404" pitchFamily="49" charset="0"/>
              </a:rPr>
              <a:t>i</a:t>
            </a:r>
            <a:r>
              <a:rPr lang="en-US" altLang="en-US" sz="2400" b="1" dirty="0">
                <a:latin typeface="Courier New" panose="02070309020205020404" pitchFamily="49" charset="0"/>
                <a:cs typeface="Courier New" panose="02070309020205020404" pitchFamily="49" charset="0"/>
              </a:rPr>
              <a:t>&lt;100; </a:t>
            </a:r>
            <a:r>
              <a:rPr lang="en-US" altLang="en-US" sz="2400" b="1" dirty="0" err="1">
                <a:latin typeface="Courier New" panose="02070309020205020404" pitchFamily="49" charset="0"/>
                <a:cs typeface="Courier New" panose="02070309020205020404" pitchFamily="49" charset="0"/>
              </a:rPr>
              <a:t>i</a:t>
            </a:r>
            <a:r>
              <a:rPr lang="en-US" altLang="en-US" sz="2400" b="1" dirty="0">
                <a:latin typeface="Courier New" panose="02070309020205020404" pitchFamily="49" charset="0"/>
                <a:cs typeface="Courier New" panose="02070309020205020404" pitchFamily="49" charset="0"/>
              </a:rPr>
              <a:t>++) { </a:t>
            </a:r>
          </a:p>
          <a:p>
            <a:pPr>
              <a:spcBef>
                <a:spcPct val="0"/>
              </a:spcBef>
              <a:buClr>
                <a:srgbClr val="CC0000"/>
              </a:buClr>
              <a:buNone/>
            </a:pPr>
            <a:r>
              <a:rPr lang="en-US" altLang="en-US" sz="2400" b="1" dirty="0">
                <a:latin typeface="Courier New" panose="02070309020205020404" pitchFamily="49" charset="0"/>
                <a:cs typeface="Courier New" panose="02070309020205020404" pitchFamily="49" charset="0"/>
              </a:rPr>
              <a:t>	     …</a:t>
            </a:r>
          </a:p>
          <a:p>
            <a:pPr>
              <a:spcBef>
                <a:spcPct val="0"/>
              </a:spcBef>
              <a:buClr>
                <a:srgbClr val="CC0000"/>
              </a:buClr>
              <a:buNone/>
            </a:pPr>
            <a:r>
              <a:rPr lang="en-US" altLang="en-US" sz="2400" b="1" dirty="0">
                <a:latin typeface="Courier New" panose="02070309020205020404" pitchFamily="49" charset="0"/>
                <a:cs typeface="Courier New" panose="02070309020205020404" pitchFamily="49" charset="0"/>
              </a:rPr>
              <a:t>	}</a:t>
            </a:r>
          </a:p>
          <a:p>
            <a:pPr>
              <a:spcBef>
                <a:spcPct val="0"/>
              </a:spcBef>
              <a:buClr>
                <a:srgbClr val="CC0000"/>
              </a:buClr>
            </a:pPr>
            <a:endParaRPr lang="en-US" altLang="en-US" sz="2400" dirty="0">
              <a:latin typeface="Arial" panose="020B0604020202020204" pitchFamily="34" charset="0"/>
            </a:endParaRPr>
          </a:p>
          <a:p>
            <a:pPr>
              <a:spcBef>
                <a:spcPct val="0"/>
              </a:spcBef>
              <a:buClr>
                <a:srgbClr val="CC0000"/>
              </a:buClr>
            </a:pPr>
            <a:r>
              <a:rPr lang="en-US" altLang="en-US" sz="2400" dirty="0">
                <a:latin typeface="Arial" panose="020B0604020202020204" pitchFamily="34" charset="0"/>
              </a:rPr>
              <a:t> Parallel Execution:</a:t>
            </a:r>
          </a:p>
          <a:p>
            <a:pPr>
              <a:spcBef>
                <a:spcPct val="0"/>
              </a:spcBef>
              <a:buClr>
                <a:srgbClr val="CC0000"/>
              </a:buClr>
            </a:pPr>
            <a:endParaRPr lang="en-US" altLang="en-US" sz="2400" dirty="0">
              <a:latin typeface="Arial" panose="020B0604020202020204" pitchFamily="34" charset="0"/>
            </a:endParaRPr>
          </a:p>
          <a:p>
            <a:pPr>
              <a:spcBef>
                <a:spcPct val="0"/>
              </a:spcBef>
              <a:buClr>
                <a:srgbClr val="CC0000"/>
              </a:buClr>
            </a:pPr>
            <a:endParaRPr lang="en-US" altLang="en-US" sz="2400" dirty="0">
              <a:latin typeface="Arial" panose="020B0604020202020204" pitchFamily="34" charset="0"/>
            </a:endParaRPr>
          </a:p>
        </p:txBody>
      </p:sp>
      <p:graphicFrame>
        <p:nvGraphicFramePr>
          <p:cNvPr id="6" name="Table 7"/>
          <p:cNvGraphicFramePr>
            <a:graphicFrameLocks noGrp="1"/>
          </p:cNvGraphicFramePr>
          <p:nvPr>
            <p:extLst/>
          </p:nvPr>
        </p:nvGraphicFramePr>
        <p:xfrm>
          <a:off x="559858" y="4162274"/>
          <a:ext cx="7948084" cy="1287780"/>
        </p:xfrm>
        <a:graphic>
          <a:graphicData uri="http://schemas.openxmlformats.org/drawingml/2006/table">
            <a:tbl>
              <a:tblPr firstRow="1" bandRow="1">
                <a:tableStyleId>{5940675A-B579-460E-94D1-54222C63F5DA}</a:tableStyleId>
              </a:tblPr>
              <a:tblGrid>
                <a:gridCol w="1987021">
                  <a:extLst>
                    <a:ext uri="{9D8B030D-6E8A-4147-A177-3AD203B41FA5}">
                      <a16:colId xmlns:a16="http://schemas.microsoft.com/office/drawing/2014/main" val="20000"/>
                    </a:ext>
                  </a:extLst>
                </a:gridCol>
                <a:gridCol w="1987021">
                  <a:extLst>
                    <a:ext uri="{9D8B030D-6E8A-4147-A177-3AD203B41FA5}">
                      <a16:colId xmlns:a16="http://schemas.microsoft.com/office/drawing/2014/main" val="20001"/>
                    </a:ext>
                  </a:extLst>
                </a:gridCol>
                <a:gridCol w="1987021">
                  <a:extLst>
                    <a:ext uri="{9D8B030D-6E8A-4147-A177-3AD203B41FA5}">
                      <a16:colId xmlns:a16="http://schemas.microsoft.com/office/drawing/2014/main" val="20002"/>
                    </a:ext>
                  </a:extLst>
                </a:gridCol>
                <a:gridCol w="1987021">
                  <a:extLst>
                    <a:ext uri="{9D8B030D-6E8A-4147-A177-3AD203B41FA5}">
                      <a16:colId xmlns:a16="http://schemas.microsoft.com/office/drawing/2014/main" val="20003"/>
                    </a:ext>
                  </a:extLst>
                </a:gridCol>
              </a:tblGrid>
              <a:tr h="668655">
                <a:tc>
                  <a:txBody>
                    <a:bodyPr/>
                    <a:lstStyle/>
                    <a:p>
                      <a:pPr marL="4763" indent="0">
                        <a:buNone/>
                        <a:tabLst/>
                      </a:pPr>
                      <a:r>
                        <a:rPr lang="en-US" sz="1600" b="1" dirty="0">
                          <a:latin typeface="Courier New" panose="02070309020205020404" pitchFamily="49" charset="0"/>
                          <a:ea typeface="Courier" charset="0"/>
                          <a:cs typeface="Courier New" panose="02070309020205020404" pitchFamily="49" charset="0"/>
                        </a:rPr>
                        <a:t>for (</a:t>
                      </a:r>
                      <a:r>
                        <a:rPr lang="en-US" sz="1600" b="1" dirty="0" err="1">
                          <a:latin typeface="Courier New" panose="02070309020205020404" pitchFamily="49" charset="0"/>
                          <a:ea typeface="Courier" charset="0"/>
                          <a:cs typeface="Courier New" panose="02070309020205020404" pitchFamily="49" charset="0"/>
                        </a:rPr>
                        <a:t>int</a:t>
                      </a:r>
                      <a:r>
                        <a:rPr lang="en-US" sz="1600" b="1" dirty="0">
                          <a:latin typeface="Courier New" panose="02070309020205020404" pitchFamily="49" charset="0"/>
                          <a:ea typeface="Courier" charset="0"/>
                          <a:cs typeface="Courier New" panose="02070309020205020404" pitchFamily="49" charset="0"/>
                        </a:rPr>
                        <a:t> </a:t>
                      </a:r>
                      <a:r>
                        <a:rPr lang="en-US" sz="1600" b="1" dirty="0" err="1">
                          <a:solidFill>
                            <a:srgbClr val="FF0000"/>
                          </a:solidFill>
                          <a:latin typeface="Courier New" panose="02070309020205020404" pitchFamily="49" charset="0"/>
                          <a:ea typeface="Courier" charset="0"/>
                          <a:cs typeface="Courier New" panose="02070309020205020404" pitchFamily="49" charset="0"/>
                        </a:rPr>
                        <a:t>i</a:t>
                      </a:r>
                      <a:r>
                        <a:rPr lang="en-US" sz="1600" b="1" dirty="0">
                          <a:solidFill>
                            <a:srgbClr val="FF0000"/>
                          </a:solidFill>
                          <a:latin typeface="Courier New" panose="02070309020205020404" pitchFamily="49" charset="0"/>
                          <a:ea typeface="Courier" charset="0"/>
                          <a:cs typeface="Courier New" panose="02070309020205020404" pitchFamily="49" charset="0"/>
                        </a:rPr>
                        <a:t>=0; </a:t>
                      </a:r>
                      <a:r>
                        <a:rPr lang="en-US" sz="1600" b="1" dirty="0" err="1">
                          <a:solidFill>
                            <a:srgbClr val="FF0000"/>
                          </a:solidFill>
                          <a:latin typeface="Courier New" panose="02070309020205020404" pitchFamily="49" charset="0"/>
                          <a:ea typeface="Courier" charset="0"/>
                          <a:cs typeface="Courier New" panose="02070309020205020404" pitchFamily="49" charset="0"/>
                        </a:rPr>
                        <a:t>i</a:t>
                      </a:r>
                      <a:r>
                        <a:rPr lang="en-US" sz="1600" b="1" dirty="0">
                          <a:solidFill>
                            <a:srgbClr val="FF0000"/>
                          </a:solidFill>
                          <a:latin typeface="Courier New" panose="02070309020205020404" pitchFamily="49" charset="0"/>
                          <a:ea typeface="Courier" charset="0"/>
                          <a:cs typeface="Courier New" panose="02070309020205020404" pitchFamily="49" charset="0"/>
                        </a:rPr>
                        <a:t>&lt;25;</a:t>
                      </a:r>
                      <a:r>
                        <a:rPr lang="en-US" sz="1600" b="1" dirty="0">
                          <a:latin typeface="Courier New" panose="02070309020205020404" pitchFamily="49" charset="0"/>
                          <a:ea typeface="Courier" charset="0"/>
                          <a:cs typeface="Courier New" panose="02070309020205020404" pitchFamily="49" charset="0"/>
                        </a:rPr>
                        <a:t> </a:t>
                      </a:r>
                      <a:r>
                        <a:rPr lang="en-US" sz="1600" b="1" dirty="0" err="1">
                          <a:latin typeface="Courier New" panose="02070309020205020404" pitchFamily="49" charset="0"/>
                          <a:ea typeface="Courier" charset="0"/>
                          <a:cs typeface="Courier New" panose="02070309020205020404" pitchFamily="49" charset="0"/>
                        </a:rPr>
                        <a:t>i</a:t>
                      </a:r>
                      <a:r>
                        <a:rPr lang="en-US" sz="1600" b="1" dirty="0">
                          <a:latin typeface="Courier New" panose="02070309020205020404" pitchFamily="49" charset="0"/>
                          <a:ea typeface="Courier" charset="0"/>
                          <a:cs typeface="Courier New" panose="02070309020205020404" pitchFamily="49" charset="0"/>
                        </a:rPr>
                        <a:t>++) { </a:t>
                      </a:r>
                    </a:p>
                    <a:p>
                      <a:pPr marL="4763" indent="0">
                        <a:buNone/>
                        <a:tabLst/>
                      </a:pPr>
                      <a:r>
                        <a:rPr lang="en-US" sz="1600" b="1" dirty="0">
                          <a:latin typeface="Courier New" panose="02070309020205020404" pitchFamily="49" charset="0"/>
                          <a:ea typeface="Courier" charset="0"/>
                          <a:cs typeface="Courier New" panose="02070309020205020404" pitchFamily="49" charset="0"/>
                        </a:rPr>
                        <a:t>     …</a:t>
                      </a:r>
                    </a:p>
                    <a:p>
                      <a:pPr marL="4763" indent="0">
                        <a:buNone/>
                        <a:tabLst/>
                      </a:pPr>
                      <a:r>
                        <a:rPr lang="en-US" sz="1600" b="1" dirty="0">
                          <a:latin typeface="Courier New" panose="02070309020205020404" pitchFamily="49" charset="0"/>
                          <a:ea typeface="Courier" charset="0"/>
                          <a:cs typeface="Courier New" panose="02070309020205020404" pitchFamily="49" charset="0"/>
                        </a:rPr>
                        <a:t>}</a:t>
                      </a:r>
                    </a:p>
                    <a:p>
                      <a:endParaRPr lang="en-US" sz="1600" dirty="0">
                        <a:latin typeface="Courier New" panose="02070309020205020404" pitchFamily="49" charset="0"/>
                        <a:cs typeface="Courier New" panose="02070309020205020404" pitchFamily="49" charset="0"/>
                      </a:endParaRPr>
                    </a:p>
                  </a:txBody>
                  <a:tcPr marL="68580" marR="68580" marT="34290" marB="34290"/>
                </a:tc>
                <a:tc>
                  <a:txBody>
                    <a:bodyPr/>
                    <a:lstStyle/>
                    <a:p>
                      <a:pPr marL="4763" indent="0">
                        <a:buNone/>
                        <a:tabLst/>
                      </a:pPr>
                      <a:r>
                        <a:rPr lang="en-US" sz="1600" b="1" dirty="0">
                          <a:latin typeface="Courier New" panose="02070309020205020404" pitchFamily="49" charset="0"/>
                          <a:ea typeface="Courier" charset="0"/>
                          <a:cs typeface="Courier New" panose="02070309020205020404" pitchFamily="49" charset="0"/>
                        </a:rPr>
                        <a:t>for (</a:t>
                      </a:r>
                      <a:r>
                        <a:rPr lang="en-US" sz="1600" b="1" dirty="0" err="1">
                          <a:latin typeface="Courier New" panose="02070309020205020404" pitchFamily="49" charset="0"/>
                          <a:ea typeface="Courier" charset="0"/>
                          <a:cs typeface="Courier New" panose="02070309020205020404" pitchFamily="49" charset="0"/>
                        </a:rPr>
                        <a:t>int</a:t>
                      </a:r>
                      <a:r>
                        <a:rPr lang="en-US" sz="1600" b="1" dirty="0">
                          <a:latin typeface="Courier New" panose="02070309020205020404" pitchFamily="49" charset="0"/>
                          <a:ea typeface="Courier" charset="0"/>
                          <a:cs typeface="Courier New" panose="02070309020205020404" pitchFamily="49" charset="0"/>
                        </a:rPr>
                        <a:t> </a:t>
                      </a:r>
                      <a:r>
                        <a:rPr lang="en-US" sz="1600" b="1" dirty="0" err="1">
                          <a:solidFill>
                            <a:srgbClr val="FF0000"/>
                          </a:solidFill>
                          <a:latin typeface="Courier New" panose="02070309020205020404" pitchFamily="49" charset="0"/>
                          <a:ea typeface="Courier" charset="0"/>
                          <a:cs typeface="Courier New" panose="02070309020205020404" pitchFamily="49" charset="0"/>
                        </a:rPr>
                        <a:t>i</a:t>
                      </a:r>
                      <a:r>
                        <a:rPr lang="en-US" sz="1600" b="1" dirty="0">
                          <a:solidFill>
                            <a:srgbClr val="FF0000"/>
                          </a:solidFill>
                          <a:latin typeface="Courier New" panose="02070309020205020404" pitchFamily="49" charset="0"/>
                          <a:ea typeface="Courier" charset="0"/>
                          <a:cs typeface="Courier New" panose="02070309020205020404" pitchFamily="49" charset="0"/>
                        </a:rPr>
                        <a:t>=25; </a:t>
                      </a:r>
                      <a:r>
                        <a:rPr lang="en-US" sz="1600" b="1" dirty="0" err="1">
                          <a:solidFill>
                            <a:srgbClr val="FF0000"/>
                          </a:solidFill>
                          <a:latin typeface="Courier New" panose="02070309020205020404" pitchFamily="49" charset="0"/>
                          <a:ea typeface="Courier" charset="0"/>
                          <a:cs typeface="Courier New" panose="02070309020205020404" pitchFamily="49" charset="0"/>
                        </a:rPr>
                        <a:t>i</a:t>
                      </a:r>
                      <a:r>
                        <a:rPr lang="en-US" sz="1600" b="1" dirty="0">
                          <a:solidFill>
                            <a:srgbClr val="FF0000"/>
                          </a:solidFill>
                          <a:latin typeface="Courier New" panose="02070309020205020404" pitchFamily="49" charset="0"/>
                          <a:ea typeface="Courier" charset="0"/>
                          <a:cs typeface="Courier New" panose="02070309020205020404" pitchFamily="49" charset="0"/>
                        </a:rPr>
                        <a:t>&lt;50;</a:t>
                      </a:r>
                      <a:r>
                        <a:rPr lang="en-US" sz="1600" b="1" dirty="0">
                          <a:latin typeface="Courier New" panose="02070309020205020404" pitchFamily="49" charset="0"/>
                          <a:ea typeface="Courier" charset="0"/>
                          <a:cs typeface="Courier New" panose="02070309020205020404" pitchFamily="49" charset="0"/>
                        </a:rPr>
                        <a:t> </a:t>
                      </a:r>
                      <a:r>
                        <a:rPr lang="en-US" sz="1600" b="1" dirty="0" err="1">
                          <a:latin typeface="Courier New" panose="02070309020205020404" pitchFamily="49" charset="0"/>
                          <a:ea typeface="Courier" charset="0"/>
                          <a:cs typeface="Courier New" panose="02070309020205020404" pitchFamily="49" charset="0"/>
                        </a:rPr>
                        <a:t>i</a:t>
                      </a:r>
                      <a:r>
                        <a:rPr lang="en-US" sz="1600" b="1" dirty="0">
                          <a:latin typeface="Courier New" panose="02070309020205020404" pitchFamily="49" charset="0"/>
                          <a:ea typeface="Courier" charset="0"/>
                          <a:cs typeface="Courier New" panose="02070309020205020404" pitchFamily="49" charset="0"/>
                        </a:rPr>
                        <a:t>++) { </a:t>
                      </a:r>
                    </a:p>
                    <a:p>
                      <a:pPr marL="4763" indent="0">
                        <a:buNone/>
                        <a:tabLst/>
                      </a:pPr>
                      <a:r>
                        <a:rPr lang="en-US" sz="1600" b="1" dirty="0">
                          <a:latin typeface="Courier New" panose="02070309020205020404" pitchFamily="49" charset="0"/>
                          <a:ea typeface="Courier" charset="0"/>
                          <a:cs typeface="Courier New" panose="02070309020205020404" pitchFamily="49" charset="0"/>
                        </a:rPr>
                        <a:t>     …</a:t>
                      </a:r>
                    </a:p>
                    <a:p>
                      <a:pPr marL="4763" indent="0">
                        <a:buNone/>
                        <a:tabLst/>
                      </a:pPr>
                      <a:r>
                        <a:rPr lang="en-US" sz="1600" b="1" dirty="0">
                          <a:latin typeface="Courier New" panose="02070309020205020404" pitchFamily="49" charset="0"/>
                          <a:ea typeface="Courier" charset="0"/>
                          <a:cs typeface="Courier New" panose="02070309020205020404" pitchFamily="49" charset="0"/>
                        </a:rPr>
                        <a:t>}</a:t>
                      </a:r>
                    </a:p>
                    <a:p>
                      <a:endParaRPr lang="en-US" sz="1600" dirty="0">
                        <a:latin typeface="Courier New" panose="02070309020205020404" pitchFamily="49" charset="0"/>
                        <a:cs typeface="Courier New" panose="02070309020205020404" pitchFamily="49" charset="0"/>
                      </a:endParaRPr>
                    </a:p>
                  </a:txBody>
                  <a:tcPr marL="68580" marR="68580" marT="34290" marB="34290"/>
                </a:tc>
                <a:tc>
                  <a:txBody>
                    <a:bodyPr/>
                    <a:lstStyle/>
                    <a:p>
                      <a:pPr marL="4763" indent="0">
                        <a:buNone/>
                        <a:tabLst/>
                      </a:pPr>
                      <a:r>
                        <a:rPr lang="en-US" sz="1600" b="1" dirty="0">
                          <a:latin typeface="Courier New" panose="02070309020205020404" pitchFamily="49" charset="0"/>
                          <a:ea typeface="Courier" charset="0"/>
                          <a:cs typeface="Courier New" panose="02070309020205020404" pitchFamily="49" charset="0"/>
                        </a:rPr>
                        <a:t>for (</a:t>
                      </a:r>
                      <a:r>
                        <a:rPr lang="en-US" sz="1600" b="1" dirty="0" err="1">
                          <a:latin typeface="Courier New" panose="02070309020205020404" pitchFamily="49" charset="0"/>
                          <a:ea typeface="Courier" charset="0"/>
                          <a:cs typeface="Courier New" panose="02070309020205020404" pitchFamily="49" charset="0"/>
                        </a:rPr>
                        <a:t>int</a:t>
                      </a:r>
                      <a:r>
                        <a:rPr lang="en-US" sz="1600" b="1" dirty="0">
                          <a:latin typeface="Courier New" panose="02070309020205020404" pitchFamily="49" charset="0"/>
                          <a:ea typeface="Courier" charset="0"/>
                          <a:cs typeface="Courier New" panose="02070309020205020404" pitchFamily="49" charset="0"/>
                        </a:rPr>
                        <a:t> </a:t>
                      </a:r>
                      <a:r>
                        <a:rPr lang="en-US" sz="1600" b="1" dirty="0" err="1">
                          <a:solidFill>
                            <a:srgbClr val="FF0000"/>
                          </a:solidFill>
                          <a:latin typeface="Courier New" panose="02070309020205020404" pitchFamily="49" charset="0"/>
                          <a:ea typeface="Courier" charset="0"/>
                          <a:cs typeface="Courier New" panose="02070309020205020404" pitchFamily="49" charset="0"/>
                        </a:rPr>
                        <a:t>i</a:t>
                      </a:r>
                      <a:r>
                        <a:rPr lang="en-US" sz="1600" b="1" dirty="0">
                          <a:solidFill>
                            <a:srgbClr val="FF0000"/>
                          </a:solidFill>
                          <a:latin typeface="Courier New" panose="02070309020205020404" pitchFamily="49" charset="0"/>
                          <a:ea typeface="Courier" charset="0"/>
                          <a:cs typeface="Courier New" panose="02070309020205020404" pitchFamily="49" charset="0"/>
                        </a:rPr>
                        <a:t>=50; </a:t>
                      </a:r>
                      <a:r>
                        <a:rPr lang="en-US" sz="1600" b="1" dirty="0" err="1">
                          <a:solidFill>
                            <a:srgbClr val="FF0000"/>
                          </a:solidFill>
                          <a:latin typeface="Courier New" panose="02070309020205020404" pitchFamily="49" charset="0"/>
                          <a:ea typeface="Courier" charset="0"/>
                          <a:cs typeface="Courier New" panose="02070309020205020404" pitchFamily="49" charset="0"/>
                        </a:rPr>
                        <a:t>i</a:t>
                      </a:r>
                      <a:r>
                        <a:rPr lang="en-US" sz="1600" b="1" dirty="0">
                          <a:solidFill>
                            <a:srgbClr val="FF0000"/>
                          </a:solidFill>
                          <a:latin typeface="Courier New" panose="02070309020205020404" pitchFamily="49" charset="0"/>
                          <a:ea typeface="Courier" charset="0"/>
                          <a:cs typeface="Courier New" panose="02070309020205020404" pitchFamily="49" charset="0"/>
                        </a:rPr>
                        <a:t>&lt;75;</a:t>
                      </a:r>
                      <a:r>
                        <a:rPr lang="en-US" sz="1600" b="1" dirty="0">
                          <a:latin typeface="Courier New" panose="02070309020205020404" pitchFamily="49" charset="0"/>
                          <a:ea typeface="Courier" charset="0"/>
                          <a:cs typeface="Courier New" panose="02070309020205020404" pitchFamily="49" charset="0"/>
                        </a:rPr>
                        <a:t> </a:t>
                      </a:r>
                      <a:r>
                        <a:rPr lang="en-US" sz="1600" b="1" dirty="0" err="1">
                          <a:latin typeface="Courier New" panose="02070309020205020404" pitchFamily="49" charset="0"/>
                          <a:ea typeface="Courier" charset="0"/>
                          <a:cs typeface="Courier New" panose="02070309020205020404" pitchFamily="49" charset="0"/>
                        </a:rPr>
                        <a:t>i</a:t>
                      </a:r>
                      <a:r>
                        <a:rPr lang="en-US" sz="1600" b="1" dirty="0">
                          <a:latin typeface="Courier New" panose="02070309020205020404" pitchFamily="49" charset="0"/>
                          <a:ea typeface="Courier" charset="0"/>
                          <a:cs typeface="Courier New" panose="02070309020205020404" pitchFamily="49" charset="0"/>
                        </a:rPr>
                        <a:t>++) { </a:t>
                      </a:r>
                    </a:p>
                    <a:p>
                      <a:pPr marL="4763" indent="0">
                        <a:buNone/>
                        <a:tabLst/>
                      </a:pPr>
                      <a:r>
                        <a:rPr lang="en-US" sz="1600" b="1" dirty="0">
                          <a:latin typeface="Courier New" panose="02070309020205020404" pitchFamily="49" charset="0"/>
                          <a:ea typeface="Courier" charset="0"/>
                          <a:cs typeface="Courier New" panose="02070309020205020404" pitchFamily="49" charset="0"/>
                        </a:rPr>
                        <a:t>     …</a:t>
                      </a:r>
                    </a:p>
                    <a:p>
                      <a:pPr marL="4763" indent="0">
                        <a:buNone/>
                        <a:tabLst/>
                      </a:pPr>
                      <a:r>
                        <a:rPr lang="en-US" sz="1600" b="1" dirty="0">
                          <a:latin typeface="Courier New" panose="02070309020205020404" pitchFamily="49" charset="0"/>
                          <a:ea typeface="Courier" charset="0"/>
                          <a:cs typeface="Courier New" panose="02070309020205020404" pitchFamily="49" charset="0"/>
                        </a:rPr>
                        <a:t>}</a:t>
                      </a:r>
                    </a:p>
                    <a:p>
                      <a:endParaRPr lang="en-US" sz="1600" dirty="0">
                        <a:latin typeface="Courier New" panose="02070309020205020404" pitchFamily="49" charset="0"/>
                        <a:cs typeface="Courier New" panose="02070309020205020404" pitchFamily="49" charset="0"/>
                      </a:endParaRPr>
                    </a:p>
                  </a:txBody>
                  <a:tcPr marL="68580" marR="68580" marT="34290" marB="34290"/>
                </a:tc>
                <a:tc>
                  <a:txBody>
                    <a:bodyPr/>
                    <a:lstStyle/>
                    <a:p>
                      <a:pPr marL="4763" indent="0">
                        <a:buNone/>
                        <a:tabLst/>
                      </a:pPr>
                      <a:r>
                        <a:rPr lang="en-US" sz="1600" b="1" dirty="0">
                          <a:latin typeface="Courier New" panose="02070309020205020404" pitchFamily="49" charset="0"/>
                          <a:ea typeface="Courier" charset="0"/>
                          <a:cs typeface="Courier New" panose="02070309020205020404" pitchFamily="49" charset="0"/>
                        </a:rPr>
                        <a:t>for (</a:t>
                      </a:r>
                      <a:r>
                        <a:rPr lang="en-US" sz="1600" b="1" dirty="0" err="1">
                          <a:latin typeface="Courier New" panose="02070309020205020404" pitchFamily="49" charset="0"/>
                          <a:ea typeface="Courier" charset="0"/>
                          <a:cs typeface="Courier New" panose="02070309020205020404" pitchFamily="49" charset="0"/>
                        </a:rPr>
                        <a:t>int</a:t>
                      </a:r>
                      <a:r>
                        <a:rPr lang="en-US" sz="1600" b="1" dirty="0">
                          <a:latin typeface="Courier New" panose="02070309020205020404" pitchFamily="49" charset="0"/>
                          <a:ea typeface="Courier" charset="0"/>
                          <a:cs typeface="Courier New" panose="02070309020205020404" pitchFamily="49" charset="0"/>
                        </a:rPr>
                        <a:t> </a:t>
                      </a:r>
                      <a:r>
                        <a:rPr lang="en-US" sz="1600" b="1" dirty="0" err="1">
                          <a:solidFill>
                            <a:srgbClr val="FF0000"/>
                          </a:solidFill>
                          <a:latin typeface="Courier New" panose="02070309020205020404" pitchFamily="49" charset="0"/>
                          <a:ea typeface="Courier" charset="0"/>
                          <a:cs typeface="Courier New" panose="02070309020205020404" pitchFamily="49" charset="0"/>
                        </a:rPr>
                        <a:t>i</a:t>
                      </a:r>
                      <a:r>
                        <a:rPr lang="en-US" sz="1600" b="1" dirty="0">
                          <a:solidFill>
                            <a:srgbClr val="FF0000"/>
                          </a:solidFill>
                          <a:latin typeface="Courier New" panose="02070309020205020404" pitchFamily="49" charset="0"/>
                          <a:ea typeface="Courier" charset="0"/>
                          <a:cs typeface="Courier New" panose="02070309020205020404" pitchFamily="49" charset="0"/>
                        </a:rPr>
                        <a:t>=75; </a:t>
                      </a:r>
                      <a:r>
                        <a:rPr lang="en-US" sz="1600" b="1" dirty="0" err="1">
                          <a:solidFill>
                            <a:srgbClr val="FF0000"/>
                          </a:solidFill>
                          <a:latin typeface="Courier New" panose="02070309020205020404" pitchFamily="49" charset="0"/>
                          <a:ea typeface="Courier" charset="0"/>
                          <a:cs typeface="Courier New" panose="02070309020205020404" pitchFamily="49" charset="0"/>
                        </a:rPr>
                        <a:t>i</a:t>
                      </a:r>
                      <a:r>
                        <a:rPr lang="en-US" sz="1600" b="1" dirty="0">
                          <a:solidFill>
                            <a:srgbClr val="FF0000"/>
                          </a:solidFill>
                          <a:latin typeface="Courier New" panose="02070309020205020404" pitchFamily="49" charset="0"/>
                          <a:ea typeface="Courier" charset="0"/>
                          <a:cs typeface="Courier New" panose="02070309020205020404" pitchFamily="49" charset="0"/>
                        </a:rPr>
                        <a:t>&lt;100;</a:t>
                      </a:r>
                      <a:r>
                        <a:rPr lang="en-US" sz="1600" b="1" dirty="0">
                          <a:latin typeface="Courier New" panose="02070309020205020404" pitchFamily="49" charset="0"/>
                          <a:ea typeface="Courier" charset="0"/>
                          <a:cs typeface="Courier New" panose="02070309020205020404" pitchFamily="49" charset="0"/>
                        </a:rPr>
                        <a:t> </a:t>
                      </a:r>
                      <a:r>
                        <a:rPr lang="en-US" sz="1600" b="1" dirty="0" err="1">
                          <a:latin typeface="Courier New" panose="02070309020205020404" pitchFamily="49" charset="0"/>
                          <a:ea typeface="Courier" charset="0"/>
                          <a:cs typeface="Courier New" panose="02070309020205020404" pitchFamily="49" charset="0"/>
                        </a:rPr>
                        <a:t>i</a:t>
                      </a:r>
                      <a:r>
                        <a:rPr lang="en-US" sz="1600" b="1" dirty="0">
                          <a:latin typeface="Courier New" panose="02070309020205020404" pitchFamily="49" charset="0"/>
                          <a:ea typeface="Courier" charset="0"/>
                          <a:cs typeface="Courier New" panose="02070309020205020404" pitchFamily="49" charset="0"/>
                        </a:rPr>
                        <a:t>++) { </a:t>
                      </a:r>
                    </a:p>
                    <a:p>
                      <a:pPr marL="4763" indent="0">
                        <a:buNone/>
                        <a:tabLst/>
                      </a:pPr>
                      <a:r>
                        <a:rPr lang="en-US" sz="1600" b="1" dirty="0">
                          <a:latin typeface="Courier New" panose="02070309020205020404" pitchFamily="49" charset="0"/>
                          <a:ea typeface="Courier" charset="0"/>
                          <a:cs typeface="Courier New" panose="02070309020205020404" pitchFamily="49" charset="0"/>
                        </a:rPr>
                        <a:t>     …</a:t>
                      </a:r>
                    </a:p>
                    <a:p>
                      <a:pPr marL="4763" indent="0">
                        <a:buNone/>
                        <a:tabLst/>
                      </a:pPr>
                      <a:r>
                        <a:rPr lang="en-US" sz="1600" b="1" dirty="0">
                          <a:latin typeface="Courier New" panose="02070309020205020404" pitchFamily="49" charset="0"/>
                          <a:ea typeface="Courier" charset="0"/>
                          <a:cs typeface="Courier New" panose="02070309020205020404" pitchFamily="49" charset="0"/>
                        </a:rPr>
                        <a:t>}</a:t>
                      </a:r>
                    </a:p>
                    <a:p>
                      <a:endParaRPr lang="en-US" sz="1600" dirty="0">
                        <a:latin typeface="Courier New" panose="02070309020205020404" pitchFamily="49" charset="0"/>
                        <a:cs typeface="Courier New" panose="02070309020205020404" pitchFamily="49" charset="0"/>
                      </a:endParaRPr>
                    </a:p>
                  </a:txBody>
                  <a:tcPr marL="68580" marR="68580" marT="34290" marB="3429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81712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89</a:t>
            </a:fld>
            <a:endParaRPr lang="en-US" altLang="en-US"/>
          </a:p>
        </p:txBody>
      </p:sp>
      <p:sp>
        <p:nvSpPr>
          <p:cNvPr id="45059" name="Text Box 2"/>
          <p:cNvSpPr txBox="1">
            <a:spLocks noChangeArrowheads="1"/>
          </p:cNvSpPr>
          <p:nvPr/>
        </p:nvSpPr>
        <p:spPr bwMode="auto">
          <a:xfrm>
            <a:off x="441324" y="396875"/>
            <a:ext cx="70389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Parallel for in OpenMP</a:t>
            </a:r>
            <a:endParaRPr lang="en-US" altLang="en-US" b="1" dirty="0">
              <a:solidFill>
                <a:srgbClr val="CC0000"/>
              </a:solidFill>
              <a:latin typeface="Courier New" panose="02070309020205020404" pitchFamily="49" charset="0"/>
              <a:cs typeface="Courier New" panose="02070309020205020404" pitchFamily="49" charset="0"/>
            </a:endParaRP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1" name="Text Box 4"/>
          <p:cNvSpPr txBox="1">
            <a:spLocks noChangeArrowheads="1"/>
          </p:cNvSpPr>
          <p:nvPr/>
        </p:nvSpPr>
        <p:spPr bwMode="auto">
          <a:xfrm>
            <a:off x="381000" y="1243694"/>
            <a:ext cx="8487833"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601266" indent="0">
              <a:buNone/>
            </a:pPr>
            <a:r>
              <a:rPr lang="en-US" sz="2400" b="1" dirty="0">
                <a:latin typeface="Courier New" panose="02070309020205020404" pitchFamily="49" charset="0"/>
                <a:ea typeface="Courier" charset="0"/>
                <a:cs typeface="Courier New" panose="02070309020205020404" pitchFamily="49" charset="0"/>
              </a:rPr>
              <a:t>#include &lt;</a:t>
            </a:r>
            <a:r>
              <a:rPr lang="en-US" sz="2400" b="1" dirty="0" err="1">
                <a:latin typeface="Courier New" panose="02070309020205020404" pitchFamily="49" charset="0"/>
                <a:ea typeface="Courier" charset="0"/>
                <a:cs typeface="Courier New" panose="02070309020205020404" pitchFamily="49" charset="0"/>
              </a:rPr>
              <a:t>omp.h</a:t>
            </a:r>
            <a:r>
              <a:rPr lang="en-US" sz="2400" b="1" dirty="0">
                <a:latin typeface="Courier New" panose="02070309020205020404" pitchFamily="49" charset="0"/>
                <a:ea typeface="Courier" charset="0"/>
                <a:cs typeface="Courier New" panose="02070309020205020404" pitchFamily="49" charset="0"/>
              </a:rPr>
              <a:t>&gt;</a:t>
            </a:r>
          </a:p>
          <a:p>
            <a:pPr marL="601266" indent="0">
              <a:buNone/>
            </a:pPr>
            <a:endParaRPr lang="en-US" sz="2400" b="1" dirty="0">
              <a:latin typeface="Courier New" panose="02070309020205020404" pitchFamily="49" charset="0"/>
              <a:ea typeface="Courier" charset="0"/>
              <a:cs typeface="Courier New" panose="02070309020205020404" pitchFamily="49" charset="0"/>
            </a:endParaRPr>
          </a:p>
          <a:p>
            <a:pPr marL="601266" indent="0">
              <a:buNone/>
            </a:pPr>
            <a:r>
              <a:rPr lang="en-US" sz="2400" b="1" dirty="0">
                <a:solidFill>
                  <a:srgbClr val="FF0000"/>
                </a:solidFill>
                <a:latin typeface="Courier New" panose="02070309020205020404" pitchFamily="49" charset="0"/>
                <a:ea typeface="Courier" charset="0"/>
                <a:cs typeface="Courier New" panose="02070309020205020404" pitchFamily="49" charset="0"/>
              </a:rPr>
              <a:t>#pragma </a:t>
            </a:r>
            <a:r>
              <a:rPr lang="en-US" sz="2400" b="1" dirty="0" err="1">
                <a:solidFill>
                  <a:srgbClr val="FF0000"/>
                </a:solidFill>
                <a:latin typeface="Courier New" panose="02070309020205020404" pitchFamily="49" charset="0"/>
                <a:ea typeface="Courier" charset="0"/>
                <a:cs typeface="Courier New" panose="02070309020205020404" pitchFamily="49" charset="0"/>
              </a:rPr>
              <a:t>omp</a:t>
            </a:r>
            <a:r>
              <a:rPr lang="en-US" sz="2400" b="1" dirty="0">
                <a:solidFill>
                  <a:srgbClr val="FF0000"/>
                </a:solidFill>
                <a:latin typeface="Courier New" panose="02070309020205020404" pitchFamily="49" charset="0"/>
                <a:ea typeface="Courier" charset="0"/>
                <a:cs typeface="Courier New" panose="02070309020205020404" pitchFamily="49" charset="0"/>
              </a:rPr>
              <a:t> parallel for</a:t>
            </a:r>
          </a:p>
          <a:p>
            <a:pPr marL="647700" indent="0">
              <a:buNone/>
            </a:pPr>
            <a:r>
              <a:rPr lang="en-US" sz="2400" b="1" dirty="0">
                <a:latin typeface="Courier New" panose="02070309020205020404" pitchFamily="49" charset="0"/>
                <a:ea typeface="Courier" charset="0"/>
                <a:cs typeface="Courier New" panose="02070309020205020404" pitchFamily="49" charset="0"/>
              </a:rPr>
              <a:t>for (</a:t>
            </a:r>
            <a:r>
              <a:rPr lang="en-US" sz="2400" b="1" dirty="0" err="1">
                <a:latin typeface="Courier New" panose="02070309020205020404" pitchFamily="49" charset="0"/>
                <a:ea typeface="Courier" charset="0"/>
                <a:cs typeface="Courier New" panose="02070309020205020404" pitchFamily="49" charset="0"/>
              </a:rPr>
              <a:t>int</a:t>
            </a:r>
            <a:r>
              <a:rPr lang="en-US" sz="2400" b="1" dirty="0">
                <a:latin typeface="Courier New" panose="02070309020205020404" pitchFamily="49" charset="0"/>
                <a:ea typeface="Courier" charset="0"/>
                <a:cs typeface="Courier New" panose="02070309020205020404" pitchFamily="49" charset="0"/>
              </a:rPr>
              <a:t> </a:t>
            </a:r>
            <a:r>
              <a:rPr lang="en-US" sz="2400" b="1" dirty="0" err="1">
                <a:latin typeface="Courier New" panose="02070309020205020404" pitchFamily="49" charset="0"/>
                <a:ea typeface="Courier" charset="0"/>
                <a:cs typeface="Courier New" panose="02070309020205020404" pitchFamily="49" charset="0"/>
              </a:rPr>
              <a:t>i</a:t>
            </a:r>
            <a:r>
              <a:rPr lang="en-US" sz="2400" b="1" dirty="0">
                <a:latin typeface="Courier New" panose="02070309020205020404" pitchFamily="49" charset="0"/>
                <a:ea typeface="Courier" charset="0"/>
                <a:cs typeface="Courier New" panose="02070309020205020404" pitchFamily="49" charset="0"/>
              </a:rPr>
              <a:t>=0; </a:t>
            </a:r>
            <a:r>
              <a:rPr lang="en-US" sz="2400" b="1" dirty="0" err="1">
                <a:latin typeface="Courier New" panose="02070309020205020404" pitchFamily="49" charset="0"/>
                <a:ea typeface="Courier" charset="0"/>
                <a:cs typeface="Courier New" panose="02070309020205020404" pitchFamily="49" charset="0"/>
              </a:rPr>
              <a:t>i</a:t>
            </a:r>
            <a:r>
              <a:rPr lang="en-US" sz="2400" b="1" dirty="0">
                <a:latin typeface="Courier New" panose="02070309020205020404" pitchFamily="49" charset="0"/>
                <a:ea typeface="Courier" charset="0"/>
                <a:cs typeface="Courier New" panose="02070309020205020404" pitchFamily="49" charset="0"/>
              </a:rPr>
              <a:t>&lt;100; </a:t>
            </a:r>
            <a:r>
              <a:rPr lang="en-US" sz="2400" b="1" dirty="0" err="1">
                <a:latin typeface="Courier New" panose="02070309020205020404" pitchFamily="49" charset="0"/>
                <a:ea typeface="Courier" charset="0"/>
                <a:cs typeface="Courier New" panose="02070309020205020404" pitchFamily="49" charset="0"/>
              </a:rPr>
              <a:t>i</a:t>
            </a:r>
            <a:r>
              <a:rPr lang="en-US" sz="2400" b="1" dirty="0">
                <a:latin typeface="Courier New" panose="02070309020205020404" pitchFamily="49" charset="0"/>
                <a:ea typeface="Courier" charset="0"/>
                <a:cs typeface="Courier New" panose="02070309020205020404" pitchFamily="49" charset="0"/>
              </a:rPr>
              <a:t>++) { </a:t>
            </a:r>
          </a:p>
          <a:p>
            <a:pPr marL="647700" indent="0">
              <a:buNone/>
            </a:pPr>
            <a:r>
              <a:rPr lang="en-US" sz="2400" b="1" dirty="0">
                <a:latin typeface="Courier New" panose="02070309020205020404" pitchFamily="49" charset="0"/>
                <a:ea typeface="Courier" charset="0"/>
                <a:cs typeface="Courier New" panose="02070309020205020404" pitchFamily="49" charset="0"/>
              </a:rPr>
              <a:t>     …</a:t>
            </a:r>
          </a:p>
          <a:p>
            <a:pPr marL="647700" indent="0">
              <a:buNone/>
            </a:pPr>
            <a:r>
              <a:rPr lang="en-US" sz="2400" b="1" dirty="0">
                <a:latin typeface="Courier New" panose="02070309020205020404" pitchFamily="49" charset="0"/>
                <a:ea typeface="Courier" charset="0"/>
                <a:cs typeface="Courier New" panose="02070309020205020404" pitchFamily="49" charset="0"/>
              </a:rPr>
              <a:t>}</a:t>
            </a:r>
          </a:p>
        </p:txBody>
      </p:sp>
    </p:spTree>
    <p:extLst>
      <p:ext uri="{BB962C8B-B14F-4D97-AF65-F5344CB8AC3E}">
        <p14:creationId xmlns:p14="http://schemas.microsoft.com/office/powerpoint/2010/main" val="1829075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9</a:t>
            </a:fld>
            <a:endParaRPr lang="en-US" altLang="en-US"/>
          </a:p>
        </p:txBody>
      </p:sp>
      <p:sp>
        <p:nvSpPr>
          <p:cNvPr id="45059" name="Text Box 2"/>
          <p:cNvSpPr txBox="1">
            <a:spLocks noChangeArrowheads="1"/>
          </p:cNvSpPr>
          <p:nvPr/>
        </p:nvSpPr>
        <p:spPr bwMode="auto">
          <a:xfrm>
            <a:off x="441324" y="396875"/>
            <a:ext cx="824547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add Execution</a:t>
            </a: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62" name="Group 3"/>
          <p:cNvGrpSpPr/>
          <p:nvPr/>
        </p:nvGrpSpPr>
        <p:grpSpPr>
          <a:xfrm>
            <a:off x="513989" y="3524252"/>
            <a:ext cx="7563212" cy="173125"/>
            <a:chOff x="513988" y="4629150"/>
            <a:chExt cx="7563212" cy="296785"/>
          </a:xfrm>
        </p:grpSpPr>
        <p:cxnSp>
          <p:nvCxnSpPr>
            <p:cNvPr id="363" name="Straight Connector 4"/>
            <p:cNvCxnSpPr/>
            <p:nvPr/>
          </p:nvCxnSpPr>
          <p:spPr>
            <a:xfrm>
              <a:off x="1066800" y="4857750"/>
              <a:ext cx="7010400" cy="1"/>
            </a:xfrm>
            <a:prstGeom prst="line">
              <a:avLst/>
            </a:prstGeom>
            <a:ln w="28575" cap="rnd" cmpd="sng">
              <a:solidFill>
                <a:schemeClr val="tx2"/>
              </a:solidFill>
            </a:ln>
          </p:spPr>
          <p:style>
            <a:lnRef idx="2">
              <a:schemeClr val="accent1"/>
            </a:lnRef>
            <a:fillRef idx="0">
              <a:schemeClr val="accent1"/>
            </a:fillRef>
            <a:effectRef idx="1">
              <a:schemeClr val="accent1"/>
            </a:effectRef>
            <a:fontRef idx="minor">
              <a:schemeClr val="tx1"/>
            </a:fontRef>
          </p:style>
        </p:cxnSp>
        <p:cxnSp>
          <p:nvCxnSpPr>
            <p:cNvPr id="364" name="Straight Connector 5"/>
            <p:cNvCxnSpPr/>
            <p:nvPr/>
          </p:nvCxnSpPr>
          <p:spPr>
            <a:xfrm flipV="1">
              <a:off x="1981200" y="4629150"/>
              <a:ext cx="152400" cy="228600"/>
            </a:xfrm>
            <a:prstGeom prst="line">
              <a:avLst/>
            </a:prstGeom>
            <a:ln w="28575" cap="rnd" cmpd="sng">
              <a:solidFill>
                <a:schemeClr val="tx2"/>
              </a:solidFill>
            </a:ln>
          </p:spPr>
          <p:style>
            <a:lnRef idx="2">
              <a:schemeClr val="accent1"/>
            </a:lnRef>
            <a:fillRef idx="0">
              <a:schemeClr val="accent1"/>
            </a:fillRef>
            <a:effectRef idx="1">
              <a:schemeClr val="accent1"/>
            </a:effectRef>
            <a:fontRef idx="minor">
              <a:schemeClr val="tx1"/>
            </a:fontRef>
          </p:style>
        </p:cxnSp>
        <p:cxnSp>
          <p:nvCxnSpPr>
            <p:cNvPr id="365" name="Straight Connector 6"/>
            <p:cNvCxnSpPr/>
            <p:nvPr/>
          </p:nvCxnSpPr>
          <p:spPr>
            <a:xfrm flipH="1" flipV="1">
              <a:off x="4724400" y="4629150"/>
              <a:ext cx="152400" cy="228600"/>
            </a:xfrm>
            <a:prstGeom prst="line">
              <a:avLst/>
            </a:prstGeom>
            <a:ln w="28575" cap="rnd" cmpd="sng">
              <a:solidFill>
                <a:schemeClr val="tx2"/>
              </a:solidFill>
            </a:ln>
          </p:spPr>
          <p:style>
            <a:lnRef idx="2">
              <a:schemeClr val="accent1"/>
            </a:lnRef>
            <a:fillRef idx="0">
              <a:schemeClr val="accent1"/>
            </a:fillRef>
            <a:effectRef idx="1">
              <a:schemeClr val="accent1"/>
            </a:effectRef>
            <a:fontRef idx="minor">
              <a:schemeClr val="tx1"/>
            </a:fontRef>
          </p:style>
        </p:cxnSp>
        <p:cxnSp>
          <p:nvCxnSpPr>
            <p:cNvPr id="366" name="Straight Connector 7"/>
            <p:cNvCxnSpPr/>
            <p:nvPr/>
          </p:nvCxnSpPr>
          <p:spPr>
            <a:xfrm flipV="1">
              <a:off x="7467600" y="4629150"/>
              <a:ext cx="152400" cy="228600"/>
            </a:xfrm>
            <a:prstGeom prst="line">
              <a:avLst/>
            </a:prstGeom>
            <a:ln w="28575" cap="rnd" cmpd="sng">
              <a:solidFill>
                <a:schemeClr val="tx2"/>
              </a:solidFill>
            </a:ln>
          </p:spPr>
          <p:style>
            <a:lnRef idx="2">
              <a:schemeClr val="accent1"/>
            </a:lnRef>
            <a:fillRef idx="0">
              <a:schemeClr val="accent1"/>
            </a:fillRef>
            <a:effectRef idx="1">
              <a:schemeClr val="accent1"/>
            </a:effectRef>
            <a:fontRef idx="minor">
              <a:schemeClr val="tx1"/>
            </a:fontRef>
          </p:style>
        </p:cxnSp>
        <p:sp>
          <p:nvSpPr>
            <p:cNvPr id="367" name="TextBox 8"/>
            <p:cNvSpPr txBox="1"/>
            <p:nvPr/>
          </p:nvSpPr>
          <p:spPr>
            <a:xfrm>
              <a:off x="3272292" y="4629150"/>
              <a:ext cx="294953" cy="296783"/>
            </a:xfrm>
            <a:prstGeom prst="rect">
              <a:avLst/>
            </a:prstGeom>
            <a:noFill/>
            <a:ln>
              <a:noFill/>
            </a:ln>
          </p:spPr>
          <p:txBody>
            <a:bodyPr wrap="none" lIns="0" tIns="0" rIns="0" bIns="0" rtlCol="0">
              <a:spAutoFit/>
            </a:bodyPr>
            <a:lstStyle/>
            <a:p>
              <a:r>
                <a:rPr lang="en-US" sz="1125" dirty="0"/>
                <a:t>1000</a:t>
              </a:r>
            </a:p>
          </p:txBody>
        </p:sp>
        <p:cxnSp>
          <p:nvCxnSpPr>
            <p:cNvPr id="368" name="Straight Connector 9"/>
            <p:cNvCxnSpPr/>
            <p:nvPr/>
          </p:nvCxnSpPr>
          <p:spPr>
            <a:xfrm flipH="1" flipV="1">
              <a:off x="1981200" y="4629150"/>
              <a:ext cx="152400" cy="228600"/>
            </a:xfrm>
            <a:prstGeom prst="line">
              <a:avLst/>
            </a:prstGeom>
            <a:ln w="28575" cap="rnd" cmpd="sng">
              <a:solidFill>
                <a:schemeClr val="tx2"/>
              </a:solidFill>
            </a:ln>
          </p:spPr>
          <p:style>
            <a:lnRef idx="2">
              <a:schemeClr val="accent1"/>
            </a:lnRef>
            <a:fillRef idx="0">
              <a:schemeClr val="accent1"/>
            </a:fillRef>
            <a:effectRef idx="1">
              <a:schemeClr val="accent1"/>
            </a:effectRef>
            <a:fontRef idx="minor">
              <a:schemeClr val="tx1"/>
            </a:fontRef>
          </p:style>
        </p:cxnSp>
        <p:cxnSp>
          <p:nvCxnSpPr>
            <p:cNvPr id="369" name="Straight Connector 10"/>
            <p:cNvCxnSpPr/>
            <p:nvPr/>
          </p:nvCxnSpPr>
          <p:spPr>
            <a:xfrm flipV="1">
              <a:off x="4724400" y="4629150"/>
              <a:ext cx="152400" cy="228600"/>
            </a:xfrm>
            <a:prstGeom prst="line">
              <a:avLst/>
            </a:prstGeom>
            <a:ln w="28575" cap="rnd" cmpd="sng">
              <a:solidFill>
                <a:schemeClr val="tx2"/>
              </a:solidFill>
            </a:ln>
          </p:spPr>
          <p:style>
            <a:lnRef idx="2">
              <a:schemeClr val="accent1"/>
            </a:lnRef>
            <a:fillRef idx="0">
              <a:schemeClr val="accent1"/>
            </a:fillRef>
            <a:effectRef idx="1">
              <a:schemeClr val="accent1"/>
            </a:effectRef>
            <a:fontRef idx="minor">
              <a:schemeClr val="tx1"/>
            </a:fontRef>
          </p:style>
        </p:cxnSp>
        <p:cxnSp>
          <p:nvCxnSpPr>
            <p:cNvPr id="370" name="Straight Connector 11"/>
            <p:cNvCxnSpPr/>
            <p:nvPr/>
          </p:nvCxnSpPr>
          <p:spPr>
            <a:xfrm flipH="1" flipV="1">
              <a:off x="7467600" y="4629150"/>
              <a:ext cx="152400" cy="228600"/>
            </a:xfrm>
            <a:prstGeom prst="line">
              <a:avLst/>
            </a:prstGeom>
            <a:ln w="28575" cap="rnd" cmpd="sng">
              <a:solidFill>
                <a:schemeClr val="tx2"/>
              </a:solidFill>
            </a:ln>
          </p:spPr>
          <p:style>
            <a:lnRef idx="2">
              <a:schemeClr val="accent1"/>
            </a:lnRef>
            <a:fillRef idx="0">
              <a:schemeClr val="accent1"/>
            </a:fillRef>
            <a:effectRef idx="1">
              <a:schemeClr val="accent1"/>
            </a:effectRef>
            <a:fontRef idx="minor">
              <a:schemeClr val="tx1"/>
            </a:fontRef>
          </p:style>
        </p:cxnSp>
        <p:cxnSp>
          <p:nvCxnSpPr>
            <p:cNvPr id="371" name="Straight Connector 12"/>
            <p:cNvCxnSpPr/>
            <p:nvPr/>
          </p:nvCxnSpPr>
          <p:spPr>
            <a:xfrm>
              <a:off x="1066800" y="4629150"/>
              <a:ext cx="7010400" cy="1"/>
            </a:xfrm>
            <a:prstGeom prst="line">
              <a:avLst/>
            </a:prstGeom>
            <a:ln w="28575" cap="rnd" cmpd="sng">
              <a:solidFill>
                <a:schemeClr val="tx2"/>
              </a:solidFill>
            </a:ln>
          </p:spPr>
          <p:style>
            <a:lnRef idx="2">
              <a:schemeClr val="accent1"/>
            </a:lnRef>
            <a:fillRef idx="0">
              <a:schemeClr val="accent1"/>
            </a:fillRef>
            <a:effectRef idx="1">
              <a:schemeClr val="accent1"/>
            </a:effectRef>
            <a:fontRef idx="minor">
              <a:schemeClr val="tx1"/>
            </a:fontRef>
          </p:style>
        </p:cxnSp>
        <p:sp>
          <p:nvSpPr>
            <p:cNvPr id="372" name="TextBox 13"/>
            <p:cNvSpPr txBox="1"/>
            <p:nvPr/>
          </p:nvSpPr>
          <p:spPr>
            <a:xfrm>
              <a:off x="5177292" y="4629150"/>
              <a:ext cx="294953" cy="296783"/>
            </a:xfrm>
            <a:prstGeom prst="rect">
              <a:avLst/>
            </a:prstGeom>
            <a:noFill/>
            <a:ln>
              <a:noFill/>
            </a:ln>
          </p:spPr>
          <p:txBody>
            <a:bodyPr wrap="none" lIns="0" tIns="0" rIns="0" bIns="0" rtlCol="0">
              <a:spAutoFit/>
            </a:bodyPr>
            <a:lstStyle/>
            <a:p>
              <a:r>
                <a:rPr lang="en-US" sz="1125" dirty="0"/>
                <a:t>1004</a:t>
              </a:r>
            </a:p>
          </p:txBody>
        </p:sp>
        <p:sp>
          <p:nvSpPr>
            <p:cNvPr id="373" name="TextBox 14"/>
            <p:cNvSpPr txBox="1"/>
            <p:nvPr/>
          </p:nvSpPr>
          <p:spPr>
            <a:xfrm>
              <a:off x="513988" y="4629152"/>
              <a:ext cx="150682" cy="296783"/>
            </a:xfrm>
            <a:prstGeom prst="rect">
              <a:avLst/>
            </a:prstGeom>
            <a:noFill/>
            <a:ln>
              <a:noFill/>
            </a:ln>
          </p:spPr>
          <p:txBody>
            <a:bodyPr wrap="none" lIns="0" tIns="0" rIns="0" bIns="0" rtlCol="0">
              <a:spAutoFit/>
            </a:bodyPr>
            <a:lstStyle/>
            <a:p>
              <a:r>
                <a:rPr lang="en-US" sz="1125" dirty="0"/>
                <a:t>PC</a:t>
              </a:r>
            </a:p>
          </p:txBody>
        </p:sp>
      </p:grpSp>
      <p:grpSp>
        <p:nvGrpSpPr>
          <p:cNvPr id="374" name="Group 15"/>
          <p:cNvGrpSpPr/>
          <p:nvPr/>
        </p:nvGrpSpPr>
        <p:grpSpPr>
          <a:xfrm>
            <a:off x="511359" y="3829054"/>
            <a:ext cx="7794441" cy="173124"/>
            <a:chOff x="54159" y="4629150"/>
            <a:chExt cx="7794441" cy="296784"/>
          </a:xfrm>
        </p:grpSpPr>
        <p:cxnSp>
          <p:nvCxnSpPr>
            <p:cNvPr id="375" name="Straight Connector 16"/>
            <p:cNvCxnSpPr/>
            <p:nvPr/>
          </p:nvCxnSpPr>
          <p:spPr>
            <a:xfrm>
              <a:off x="1066800" y="4857750"/>
              <a:ext cx="6781800" cy="0"/>
            </a:xfrm>
            <a:prstGeom prst="line">
              <a:avLst/>
            </a:prstGeom>
            <a:ln w="28575" cap="rnd" cmpd="sng">
              <a:solidFill>
                <a:schemeClr val="tx2"/>
              </a:solidFill>
            </a:ln>
          </p:spPr>
          <p:style>
            <a:lnRef idx="2">
              <a:schemeClr val="accent1"/>
            </a:lnRef>
            <a:fillRef idx="0">
              <a:schemeClr val="accent1"/>
            </a:fillRef>
            <a:effectRef idx="1">
              <a:schemeClr val="accent1"/>
            </a:effectRef>
            <a:fontRef idx="minor">
              <a:schemeClr val="tx1"/>
            </a:fontRef>
          </p:style>
        </p:cxnSp>
        <p:cxnSp>
          <p:nvCxnSpPr>
            <p:cNvPr id="376" name="Straight Connector 17"/>
            <p:cNvCxnSpPr/>
            <p:nvPr/>
          </p:nvCxnSpPr>
          <p:spPr>
            <a:xfrm flipV="1">
              <a:off x="1981200" y="4629150"/>
              <a:ext cx="152400" cy="228600"/>
            </a:xfrm>
            <a:prstGeom prst="line">
              <a:avLst/>
            </a:prstGeom>
            <a:ln w="28575" cap="rnd" cmpd="sng">
              <a:solidFill>
                <a:schemeClr val="tx2"/>
              </a:solidFill>
            </a:ln>
          </p:spPr>
          <p:style>
            <a:lnRef idx="2">
              <a:schemeClr val="accent1"/>
            </a:lnRef>
            <a:fillRef idx="0">
              <a:schemeClr val="accent1"/>
            </a:fillRef>
            <a:effectRef idx="1">
              <a:schemeClr val="accent1"/>
            </a:effectRef>
            <a:fontRef idx="minor">
              <a:schemeClr val="tx1"/>
            </a:fontRef>
          </p:style>
        </p:cxnSp>
        <p:cxnSp>
          <p:nvCxnSpPr>
            <p:cNvPr id="377" name="Straight Connector 18"/>
            <p:cNvCxnSpPr/>
            <p:nvPr/>
          </p:nvCxnSpPr>
          <p:spPr>
            <a:xfrm flipH="1" flipV="1">
              <a:off x="4724400" y="4629150"/>
              <a:ext cx="152400" cy="228600"/>
            </a:xfrm>
            <a:prstGeom prst="line">
              <a:avLst/>
            </a:prstGeom>
            <a:ln w="28575" cap="rnd" cmpd="sng">
              <a:solidFill>
                <a:schemeClr val="tx2"/>
              </a:solidFill>
            </a:ln>
          </p:spPr>
          <p:style>
            <a:lnRef idx="2">
              <a:schemeClr val="accent1"/>
            </a:lnRef>
            <a:fillRef idx="0">
              <a:schemeClr val="accent1"/>
            </a:fillRef>
            <a:effectRef idx="1">
              <a:schemeClr val="accent1"/>
            </a:effectRef>
            <a:fontRef idx="minor">
              <a:schemeClr val="tx1"/>
            </a:fontRef>
          </p:style>
        </p:cxnSp>
        <p:cxnSp>
          <p:nvCxnSpPr>
            <p:cNvPr id="378" name="Straight Connector 19"/>
            <p:cNvCxnSpPr/>
            <p:nvPr/>
          </p:nvCxnSpPr>
          <p:spPr>
            <a:xfrm flipV="1">
              <a:off x="7467600" y="4629150"/>
              <a:ext cx="152400" cy="228600"/>
            </a:xfrm>
            <a:prstGeom prst="line">
              <a:avLst/>
            </a:prstGeom>
            <a:ln w="28575" cap="rnd" cmpd="sng">
              <a:solidFill>
                <a:schemeClr val="tx2"/>
              </a:solidFill>
            </a:ln>
          </p:spPr>
          <p:style>
            <a:lnRef idx="2">
              <a:schemeClr val="accent1"/>
            </a:lnRef>
            <a:fillRef idx="0">
              <a:schemeClr val="accent1"/>
            </a:fillRef>
            <a:effectRef idx="1">
              <a:schemeClr val="accent1"/>
            </a:effectRef>
            <a:fontRef idx="minor">
              <a:schemeClr val="tx1"/>
            </a:fontRef>
          </p:style>
        </p:cxnSp>
        <p:sp>
          <p:nvSpPr>
            <p:cNvPr id="379" name="TextBox 20"/>
            <p:cNvSpPr txBox="1"/>
            <p:nvPr/>
          </p:nvSpPr>
          <p:spPr>
            <a:xfrm>
              <a:off x="3112708" y="4629150"/>
              <a:ext cx="294953" cy="296784"/>
            </a:xfrm>
            <a:prstGeom prst="rect">
              <a:avLst/>
            </a:prstGeom>
            <a:noFill/>
            <a:ln>
              <a:noFill/>
            </a:ln>
          </p:spPr>
          <p:txBody>
            <a:bodyPr wrap="none" lIns="0" tIns="0" rIns="0" bIns="0" rtlCol="0">
              <a:spAutoFit/>
            </a:bodyPr>
            <a:lstStyle/>
            <a:p>
              <a:r>
                <a:rPr lang="en-US" sz="1125" dirty="0"/>
                <a:t>1004</a:t>
              </a:r>
            </a:p>
          </p:txBody>
        </p:sp>
        <p:cxnSp>
          <p:nvCxnSpPr>
            <p:cNvPr id="380" name="Straight Connector 21"/>
            <p:cNvCxnSpPr/>
            <p:nvPr/>
          </p:nvCxnSpPr>
          <p:spPr>
            <a:xfrm flipH="1" flipV="1">
              <a:off x="1981200" y="4629150"/>
              <a:ext cx="152400" cy="228600"/>
            </a:xfrm>
            <a:prstGeom prst="line">
              <a:avLst/>
            </a:prstGeom>
            <a:ln w="28575" cap="rnd" cmpd="sng">
              <a:solidFill>
                <a:schemeClr val="tx2"/>
              </a:solidFill>
            </a:ln>
          </p:spPr>
          <p:style>
            <a:lnRef idx="2">
              <a:schemeClr val="accent1"/>
            </a:lnRef>
            <a:fillRef idx="0">
              <a:schemeClr val="accent1"/>
            </a:fillRef>
            <a:effectRef idx="1">
              <a:schemeClr val="accent1"/>
            </a:effectRef>
            <a:fontRef idx="minor">
              <a:schemeClr val="tx1"/>
            </a:fontRef>
          </p:style>
        </p:cxnSp>
        <p:cxnSp>
          <p:nvCxnSpPr>
            <p:cNvPr id="381" name="Straight Connector 22"/>
            <p:cNvCxnSpPr/>
            <p:nvPr/>
          </p:nvCxnSpPr>
          <p:spPr>
            <a:xfrm flipV="1">
              <a:off x="4724400" y="4629150"/>
              <a:ext cx="152400" cy="228600"/>
            </a:xfrm>
            <a:prstGeom prst="line">
              <a:avLst/>
            </a:prstGeom>
            <a:ln w="28575" cap="rnd" cmpd="sng">
              <a:solidFill>
                <a:schemeClr val="tx2"/>
              </a:solidFill>
            </a:ln>
          </p:spPr>
          <p:style>
            <a:lnRef idx="2">
              <a:schemeClr val="accent1"/>
            </a:lnRef>
            <a:fillRef idx="0">
              <a:schemeClr val="accent1"/>
            </a:fillRef>
            <a:effectRef idx="1">
              <a:schemeClr val="accent1"/>
            </a:effectRef>
            <a:fontRef idx="minor">
              <a:schemeClr val="tx1"/>
            </a:fontRef>
          </p:style>
        </p:cxnSp>
        <p:cxnSp>
          <p:nvCxnSpPr>
            <p:cNvPr id="382" name="Straight Connector 23"/>
            <p:cNvCxnSpPr/>
            <p:nvPr/>
          </p:nvCxnSpPr>
          <p:spPr>
            <a:xfrm flipH="1" flipV="1">
              <a:off x="7467600" y="4629150"/>
              <a:ext cx="152400" cy="228600"/>
            </a:xfrm>
            <a:prstGeom prst="line">
              <a:avLst/>
            </a:prstGeom>
            <a:ln w="28575" cap="rnd" cmpd="sng">
              <a:solidFill>
                <a:schemeClr val="tx2"/>
              </a:solidFill>
            </a:ln>
          </p:spPr>
          <p:style>
            <a:lnRef idx="2">
              <a:schemeClr val="accent1"/>
            </a:lnRef>
            <a:fillRef idx="0">
              <a:schemeClr val="accent1"/>
            </a:fillRef>
            <a:effectRef idx="1">
              <a:schemeClr val="accent1"/>
            </a:effectRef>
            <a:fontRef idx="minor">
              <a:schemeClr val="tx1"/>
            </a:fontRef>
          </p:style>
        </p:cxnSp>
        <p:cxnSp>
          <p:nvCxnSpPr>
            <p:cNvPr id="383" name="Straight Connector 24"/>
            <p:cNvCxnSpPr/>
            <p:nvPr/>
          </p:nvCxnSpPr>
          <p:spPr>
            <a:xfrm>
              <a:off x="1066800" y="4629150"/>
              <a:ext cx="6781800" cy="0"/>
            </a:xfrm>
            <a:prstGeom prst="line">
              <a:avLst/>
            </a:prstGeom>
            <a:ln w="28575" cap="rnd" cmpd="sng">
              <a:solidFill>
                <a:schemeClr val="tx2"/>
              </a:solidFill>
            </a:ln>
          </p:spPr>
          <p:style>
            <a:lnRef idx="2">
              <a:schemeClr val="accent1"/>
            </a:lnRef>
            <a:fillRef idx="0">
              <a:schemeClr val="accent1"/>
            </a:fillRef>
            <a:effectRef idx="1">
              <a:schemeClr val="accent1"/>
            </a:effectRef>
            <a:fontRef idx="minor">
              <a:schemeClr val="tx1"/>
            </a:fontRef>
          </p:style>
        </p:cxnSp>
        <p:sp>
          <p:nvSpPr>
            <p:cNvPr id="384" name="TextBox 25"/>
            <p:cNvSpPr txBox="1"/>
            <p:nvPr/>
          </p:nvSpPr>
          <p:spPr>
            <a:xfrm>
              <a:off x="5558292" y="4629150"/>
              <a:ext cx="294953" cy="296784"/>
            </a:xfrm>
            <a:prstGeom prst="rect">
              <a:avLst/>
            </a:prstGeom>
            <a:noFill/>
            <a:ln>
              <a:noFill/>
            </a:ln>
          </p:spPr>
          <p:txBody>
            <a:bodyPr wrap="none" lIns="0" tIns="0" rIns="0" bIns="0" rtlCol="0">
              <a:spAutoFit/>
            </a:bodyPr>
            <a:lstStyle/>
            <a:p>
              <a:r>
                <a:rPr lang="en-US" sz="1125" dirty="0"/>
                <a:t>1008</a:t>
              </a:r>
            </a:p>
          </p:txBody>
        </p:sp>
        <p:sp>
          <p:nvSpPr>
            <p:cNvPr id="385" name="TextBox 26"/>
            <p:cNvSpPr txBox="1"/>
            <p:nvPr/>
          </p:nvSpPr>
          <p:spPr>
            <a:xfrm>
              <a:off x="54159" y="4629150"/>
              <a:ext cx="296556" cy="296784"/>
            </a:xfrm>
            <a:prstGeom prst="rect">
              <a:avLst/>
            </a:prstGeom>
            <a:noFill/>
            <a:ln>
              <a:noFill/>
            </a:ln>
          </p:spPr>
          <p:txBody>
            <a:bodyPr wrap="none" lIns="0" tIns="0" rIns="0" bIns="0" rtlCol="0">
              <a:spAutoFit/>
            </a:bodyPr>
            <a:lstStyle/>
            <a:p>
              <a:r>
                <a:rPr lang="en-US" sz="1125" dirty="0"/>
                <a:t>PC+4</a:t>
              </a:r>
            </a:p>
          </p:txBody>
        </p:sp>
      </p:grpSp>
      <p:grpSp>
        <p:nvGrpSpPr>
          <p:cNvPr id="386" name="Group 27"/>
          <p:cNvGrpSpPr/>
          <p:nvPr/>
        </p:nvGrpSpPr>
        <p:grpSpPr>
          <a:xfrm>
            <a:off x="539575" y="4133854"/>
            <a:ext cx="7690026" cy="173124"/>
            <a:chOff x="158574" y="4629150"/>
            <a:chExt cx="7690026" cy="296784"/>
          </a:xfrm>
        </p:grpSpPr>
        <p:cxnSp>
          <p:nvCxnSpPr>
            <p:cNvPr id="387" name="Straight Connector 28"/>
            <p:cNvCxnSpPr/>
            <p:nvPr/>
          </p:nvCxnSpPr>
          <p:spPr>
            <a:xfrm>
              <a:off x="1066800" y="4857750"/>
              <a:ext cx="6781800" cy="0"/>
            </a:xfrm>
            <a:prstGeom prst="line">
              <a:avLst/>
            </a:prstGeom>
            <a:ln w="28575" cap="rnd" cmpd="sng">
              <a:solidFill>
                <a:schemeClr val="tx2"/>
              </a:solidFill>
            </a:ln>
          </p:spPr>
          <p:style>
            <a:lnRef idx="2">
              <a:schemeClr val="accent1"/>
            </a:lnRef>
            <a:fillRef idx="0">
              <a:schemeClr val="accent1"/>
            </a:fillRef>
            <a:effectRef idx="1">
              <a:schemeClr val="accent1"/>
            </a:effectRef>
            <a:fontRef idx="minor">
              <a:schemeClr val="tx1"/>
            </a:fontRef>
          </p:style>
        </p:cxnSp>
        <p:cxnSp>
          <p:nvCxnSpPr>
            <p:cNvPr id="388" name="Straight Connector 29"/>
            <p:cNvCxnSpPr/>
            <p:nvPr/>
          </p:nvCxnSpPr>
          <p:spPr>
            <a:xfrm flipV="1">
              <a:off x="1981200" y="4629150"/>
              <a:ext cx="152400" cy="228600"/>
            </a:xfrm>
            <a:prstGeom prst="line">
              <a:avLst/>
            </a:prstGeom>
            <a:ln w="28575" cap="rnd" cmpd="sng">
              <a:solidFill>
                <a:schemeClr val="tx2"/>
              </a:solidFill>
            </a:ln>
          </p:spPr>
          <p:style>
            <a:lnRef idx="2">
              <a:schemeClr val="accent1"/>
            </a:lnRef>
            <a:fillRef idx="0">
              <a:schemeClr val="accent1"/>
            </a:fillRef>
            <a:effectRef idx="1">
              <a:schemeClr val="accent1"/>
            </a:effectRef>
            <a:fontRef idx="minor">
              <a:schemeClr val="tx1"/>
            </a:fontRef>
          </p:style>
        </p:cxnSp>
        <p:cxnSp>
          <p:nvCxnSpPr>
            <p:cNvPr id="389" name="Straight Connector 30"/>
            <p:cNvCxnSpPr/>
            <p:nvPr/>
          </p:nvCxnSpPr>
          <p:spPr>
            <a:xfrm flipH="1" flipV="1">
              <a:off x="4724400" y="4629150"/>
              <a:ext cx="152400" cy="228600"/>
            </a:xfrm>
            <a:prstGeom prst="line">
              <a:avLst/>
            </a:prstGeom>
            <a:ln w="28575" cap="rnd" cmpd="sng">
              <a:solidFill>
                <a:schemeClr val="tx2"/>
              </a:solidFill>
            </a:ln>
          </p:spPr>
          <p:style>
            <a:lnRef idx="2">
              <a:schemeClr val="accent1"/>
            </a:lnRef>
            <a:fillRef idx="0">
              <a:schemeClr val="accent1"/>
            </a:fillRef>
            <a:effectRef idx="1">
              <a:schemeClr val="accent1"/>
            </a:effectRef>
            <a:fontRef idx="minor">
              <a:schemeClr val="tx1"/>
            </a:fontRef>
          </p:style>
        </p:cxnSp>
        <p:cxnSp>
          <p:nvCxnSpPr>
            <p:cNvPr id="390" name="Straight Connector 31"/>
            <p:cNvCxnSpPr/>
            <p:nvPr/>
          </p:nvCxnSpPr>
          <p:spPr>
            <a:xfrm flipV="1">
              <a:off x="7467600" y="4629150"/>
              <a:ext cx="152400" cy="228600"/>
            </a:xfrm>
            <a:prstGeom prst="line">
              <a:avLst/>
            </a:prstGeom>
            <a:ln w="28575" cap="rnd" cmpd="sng">
              <a:solidFill>
                <a:schemeClr val="tx2"/>
              </a:solidFill>
            </a:ln>
          </p:spPr>
          <p:style>
            <a:lnRef idx="2">
              <a:schemeClr val="accent1"/>
            </a:lnRef>
            <a:fillRef idx="0">
              <a:schemeClr val="accent1"/>
            </a:fillRef>
            <a:effectRef idx="1">
              <a:schemeClr val="accent1"/>
            </a:effectRef>
            <a:fontRef idx="minor">
              <a:schemeClr val="tx1"/>
            </a:fontRef>
          </p:style>
        </p:cxnSp>
        <p:sp>
          <p:nvSpPr>
            <p:cNvPr id="391" name="TextBox 32"/>
            <p:cNvSpPr txBox="1"/>
            <p:nvPr/>
          </p:nvSpPr>
          <p:spPr>
            <a:xfrm>
              <a:off x="2780319" y="4629150"/>
              <a:ext cx="1038746" cy="296784"/>
            </a:xfrm>
            <a:prstGeom prst="rect">
              <a:avLst/>
            </a:prstGeom>
            <a:noFill/>
            <a:ln>
              <a:noFill/>
            </a:ln>
          </p:spPr>
          <p:txBody>
            <a:bodyPr wrap="none" lIns="0" tIns="0" rIns="0" bIns="0" rtlCol="0">
              <a:spAutoFit/>
            </a:bodyPr>
            <a:lstStyle/>
            <a:p>
              <a:r>
                <a:rPr lang="en-US" sz="1125" b="1" dirty="0">
                  <a:latin typeface="Courier New"/>
                  <a:cs typeface="Courier New"/>
                </a:rPr>
                <a:t>add x1,x2,x3</a:t>
              </a:r>
            </a:p>
          </p:txBody>
        </p:sp>
        <p:cxnSp>
          <p:nvCxnSpPr>
            <p:cNvPr id="392" name="Straight Connector 33"/>
            <p:cNvCxnSpPr/>
            <p:nvPr/>
          </p:nvCxnSpPr>
          <p:spPr>
            <a:xfrm flipH="1" flipV="1">
              <a:off x="1981200" y="4629150"/>
              <a:ext cx="152400" cy="228600"/>
            </a:xfrm>
            <a:prstGeom prst="line">
              <a:avLst/>
            </a:prstGeom>
            <a:ln w="28575" cap="rnd" cmpd="sng">
              <a:solidFill>
                <a:schemeClr val="tx2"/>
              </a:solidFill>
            </a:ln>
          </p:spPr>
          <p:style>
            <a:lnRef idx="2">
              <a:schemeClr val="accent1"/>
            </a:lnRef>
            <a:fillRef idx="0">
              <a:schemeClr val="accent1"/>
            </a:fillRef>
            <a:effectRef idx="1">
              <a:schemeClr val="accent1"/>
            </a:effectRef>
            <a:fontRef idx="minor">
              <a:schemeClr val="tx1"/>
            </a:fontRef>
          </p:style>
        </p:cxnSp>
        <p:cxnSp>
          <p:nvCxnSpPr>
            <p:cNvPr id="393" name="Straight Connector 34"/>
            <p:cNvCxnSpPr/>
            <p:nvPr/>
          </p:nvCxnSpPr>
          <p:spPr>
            <a:xfrm flipV="1">
              <a:off x="4724400" y="4629150"/>
              <a:ext cx="152400" cy="228600"/>
            </a:xfrm>
            <a:prstGeom prst="line">
              <a:avLst/>
            </a:prstGeom>
            <a:ln w="28575" cap="rnd" cmpd="sng">
              <a:solidFill>
                <a:schemeClr val="tx2"/>
              </a:solidFill>
            </a:ln>
          </p:spPr>
          <p:style>
            <a:lnRef idx="2">
              <a:schemeClr val="accent1"/>
            </a:lnRef>
            <a:fillRef idx="0">
              <a:schemeClr val="accent1"/>
            </a:fillRef>
            <a:effectRef idx="1">
              <a:schemeClr val="accent1"/>
            </a:effectRef>
            <a:fontRef idx="minor">
              <a:schemeClr val="tx1"/>
            </a:fontRef>
          </p:style>
        </p:cxnSp>
        <p:cxnSp>
          <p:nvCxnSpPr>
            <p:cNvPr id="394" name="Straight Connector 35"/>
            <p:cNvCxnSpPr/>
            <p:nvPr/>
          </p:nvCxnSpPr>
          <p:spPr>
            <a:xfrm flipH="1" flipV="1">
              <a:off x="7467600" y="4629150"/>
              <a:ext cx="152400" cy="228600"/>
            </a:xfrm>
            <a:prstGeom prst="line">
              <a:avLst/>
            </a:prstGeom>
            <a:ln w="28575" cap="rnd" cmpd="sng">
              <a:solidFill>
                <a:schemeClr val="tx2"/>
              </a:solidFill>
            </a:ln>
          </p:spPr>
          <p:style>
            <a:lnRef idx="2">
              <a:schemeClr val="accent1"/>
            </a:lnRef>
            <a:fillRef idx="0">
              <a:schemeClr val="accent1"/>
            </a:fillRef>
            <a:effectRef idx="1">
              <a:schemeClr val="accent1"/>
            </a:effectRef>
            <a:fontRef idx="minor">
              <a:schemeClr val="tx1"/>
            </a:fontRef>
          </p:style>
        </p:cxnSp>
        <p:cxnSp>
          <p:nvCxnSpPr>
            <p:cNvPr id="395" name="Straight Connector 36"/>
            <p:cNvCxnSpPr/>
            <p:nvPr/>
          </p:nvCxnSpPr>
          <p:spPr>
            <a:xfrm>
              <a:off x="1066800" y="4629150"/>
              <a:ext cx="6781800" cy="0"/>
            </a:xfrm>
            <a:prstGeom prst="line">
              <a:avLst/>
            </a:prstGeom>
            <a:ln w="28575" cap="rnd" cmpd="sng">
              <a:solidFill>
                <a:schemeClr val="tx2"/>
              </a:solidFill>
            </a:ln>
          </p:spPr>
          <p:style>
            <a:lnRef idx="2">
              <a:schemeClr val="accent1"/>
            </a:lnRef>
            <a:fillRef idx="0">
              <a:schemeClr val="accent1"/>
            </a:fillRef>
            <a:effectRef idx="1">
              <a:schemeClr val="accent1"/>
            </a:effectRef>
            <a:fontRef idx="minor">
              <a:schemeClr val="tx1"/>
            </a:fontRef>
          </p:style>
        </p:cxnSp>
        <p:sp>
          <p:nvSpPr>
            <p:cNvPr id="396" name="TextBox 37"/>
            <p:cNvSpPr txBox="1"/>
            <p:nvPr/>
          </p:nvSpPr>
          <p:spPr>
            <a:xfrm>
              <a:off x="5599719" y="4629150"/>
              <a:ext cx="1038746" cy="296784"/>
            </a:xfrm>
            <a:prstGeom prst="rect">
              <a:avLst/>
            </a:prstGeom>
            <a:noFill/>
            <a:ln>
              <a:noFill/>
            </a:ln>
          </p:spPr>
          <p:txBody>
            <a:bodyPr wrap="none" lIns="0" tIns="0" rIns="0" bIns="0" rtlCol="0">
              <a:spAutoFit/>
            </a:bodyPr>
            <a:lstStyle/>
            <a:p>
              <a:r>
                <a:rPr lang="en-US" sz="1125" b="1" dirty="0">
                  <a:latin typeface="Courier New"/>
                  <a:cs typeface="Courier New"/>
                </a:rPr>
                <a:t>add x6,x7,x9</a:t>
              </a:r>
            </a:p>
          </p:txBody>
        </p:sp>
        <p:sp>
          <p:nvSpPr>
            <p:cNvPr id="397" name="TextBox 38"/>
            <p:cNvSpPr txBox="1"/>
            <p:nvPr/>
          </p:nvSpPr>
          <p:spPr>
            <a:xfrm>
              <a:off x="158574" y="4629150"/>
              <a:ext cx="562655" cy="296784"/>
            </a:xfrm>
            <a:prstGeom prst="rect">
              <a:avLst/>
            </a:prstGeom>
            <a:noFill/>
            <a:ln>
              <a:noFill/>
            </a:ln>
          </p:spPr>
          <p:txBody>
            <a:bodyPr wrap="none" lIns="0" tIns="0" rIns="0" bIns="0" rtlCol="0">
              <a:spAutoFit/>
            </a:bodyPr>
            <a:lstStyle/>
            <a:p>
              <a:r>
                <a:rPr lang="en-US" sz="1125" dirty="0" err="1"/>
                <a:t>inst</a:t>
              </a:r>
              <a:r>
                <a:rPr lang="en-US" sz="1125" dirty="0"/>
                <a:t>[31:0]</a:t>
              </a:r>
            </a:p>
          </p:txBody>
        </p:sp>
      </p:grpSp>
      <p:grpSp>
        <p:nvGrpSpPr>
          <p:cNvPr id="398" name="Group 39"/>
          <p:cNvGrpSpPr/>
          <p:nvPr/>
        </p:nvGrpSpPr>
        <p:grpSpPr>
          <a:xfrm>
            <a:off x="519837" y="3286120"/>
            <a:ext cx="7938363" cy="173125"/>
            <a:chOff x="519837" y="3181349"/>
            <a:chExt cx="7938363" cy="296786"/>
          </a:xfrm>
        </p:grpSpPr>
        <p:grpSp>
          <p:nvGrpSpPr>
            <p:cNvPr id="399" name="Group 40"/>
            <p:cNvGrpSpPr/>
            <p:nvPr/>
          </p:nvGrpSpPr>
          <p:grpSpPr>
            <a:xfrm>
              <a:off x="519837" y="3181349"/>
              <a:ext cx="4204563" cy="296786"/>
              <a:chOff x="672237" y="4629150"/>
              <a:chExt cx="4204563" cy="296786"/>
            </a:xfrm>
          </p:grpSpPr>
          <p:cxnSp>
            <p:nvCxnSpPr>
              <p:cNvPr id="407" name="Straight Connector 48"/>
              <p:cNvCxnSpPr/>
              <p:nvPr/>
            </p:nvCxnSpPr>
            <p:spPr>
              <a:xfrm>
                <a:off x="1066800" y="4857750"/>
                <a:ext cx="914400" cy="0"/>
              </a:xfrm>
              <a:prstGeom prst="line">
                <a:avLst/>
              </a:prstGeom>
              <a:ln w="28575" cap="rnd" cmpd="sng">
                <a:solidFill>
                  <a:schemeClr val="tx2"/>
                </a:solidFill>
              </a:ln>
            </p:spPr>
            <p:style>
              <a:lnRef idx="2">
                <a:schemeClr val="accent1"/>
              </a:lnRef>
              <a:fillRef idx="0">
                <a:schemeClr val="accent1"/>
              </a:fillRef>
              <a:effectRef idx="1">
                <a:schemeClr val="accent1"/>
              </a:effectRef>
              <a:fontRef idx="minor">
                <a:schemeClr val="tx1"/>
              </a:fontRef>
            </p:style>
          </p:cxnSp>
          <p:cxnSp>
            <p:nvCxnSpPr>
              <p:cNvPr id="408" name="Straight Connector 49"/>
              <p:cNvCxnSpPr/>
              <p:nvPr/>
            </p:nvCxnSpPr>
            <p:spPr>
              <a:xfrm flipV="1">
                <a:off x="1981200" y="4629150"/>
                <a:ext cx="152400" cy="228600"/>
              </a:xfrm>
              <a:prstGeom prst="line">
                <a:avLst/>
              </a:prstGeom>
              <a:ln w="28575" cap="rnd" cmpd="sng">
                <a:solidFill>
                  <a:schemeClr val="tx2"/>
                </a:solidFill>
              </a:ln>
            </p:spPr>
            <p:style>
              <a:lnRef idx="2">
                <a:schemeClr val="accent1"/>
              </a:lnRef>
              <a:fillRef idx="0">
                <a:schemeClr val="accent1"/>
              </a:fillRef>
              <a:effectRef idx="1">
                <a:schemeClr val="accent1"/>
              </a:effectRef>
              <a:fontRef idx="minor">
                <a:schemeClr val="tx1"/>
              </a:fontRef>
            </p:style>
          </p:cxnSp>
          <p:cxnSp>
            <p:nvCxnSpPr>
              <p:cNvPr id="409" name="Straight Connector 50"/>
              <p:cNvCxnSpPr/>
              <p:nvPr/>
            </p:nvCxnSpPr>
            <p:spPr>
              <a:xfrm>
                <a:off x="2133600" y="4629150"/>
                <a:ext cx="1295400" cy="1"/>
              </a:xfrm>
              <a:prstGeom prst="line">
                <a:avLst/>
              </a:prstGeom>
              <a:ln w="28575" cap="rnd" cmpd="sng">
                <a:solidFill>
                  <a:schemeClr val="tx2"/>
                </a:solidFill>
              </a:ln>
            </p:spPr>
            <p:style>
              <a:lnRef idx="2">
                <a:schemeClr val="accent1"/>
              </a:lnRef>
              <a:fillRef idx="0">
                <a:schemeClr val="accent1"/>
              </a:fillRef>
              <a:effectRef idx="1">
                <a:schemeClr val="accent1"/>
              </a:effectRef>
              <a:fontRef idx="minor">
                <a:schemeClr val="tx1"/>
              </a:fontRef>
            </p:style>
          </p:cxnSp>
          <p:cxnSp>
            <p:nvCxnSpPr>
              <p:cNvPr id="410" name="Straight Connector 51"/>
              <p:cNvCxnSpPr/>
              <p:nvPr/>
            </p:nvCxnSpPr>
            <p:spPr>
              <a:xfrm flipH="1" flipV="1">
                <a:off x="3429000" y="4629151"/>
                <a:ext cx="152400" cy="228600"/>
              </a:xfrm>
              <a:prstGeom prst="line">
                <a:avLst/>
              </a:prstGeom>
              <a:ln w="28575" cap="rnd" cmpd="sng">
                <a:solidFill>
                  <a:schemeClr val="tx2"/>
                </a:solidFill>
              </a:ln>
            </p:spPr>
            <p:style>
              <a:lnRef idx="2">
                <a:schemeClr val="accent1"/>
              </a:lnRef>
              <a:fillRef idx="0">
                <a:schemeClr val="accent1"/>
              </a:fillRef>
              <a:effectRef idx="1">
                <a:schemeClr val="accent1"/>
              </a:effectRef>
              <a:fontRef idx="minor">
                <a:schemeClr val="tx1"/>
              </a:fontRef>
            </p:style>
          </p:cxnSp>
          <p:cxnSp>
            <p:nvCxnSpPr>
              <p:cNvPr id="411" name="Straight Connector 52"/>
              <p:cNvCxnSpPr/>
              <p:nvPr/>
            </p:nvCxnSpPr>
            <p:spPr>
              <a:xfrm>
                <a:off x="3581400" y="4857751"/>
                <a:ext cx="1143000" cy="1"/>
              </a:xfrm>
              <a:prstGeom prst="line">
                <a:avLst/>
              </a:prstGeom>
              <a:ln w="28575" cap="rnd" cmpd="sng">
                <a:solidFill>
                  <a:schemeClr val="tx2"/>
                </a:solidFill>
              </a:ln>
            </p:spPr>
            <p:style>
              <a:lnRef idx="2">
                <a:schemeClr val="accent1"/>
              </a:lnRef>
              <a:fillRef idx="0">
                <a:schemeClr val="accent1"/>
              </a:fillRef>
              <a:effectRef idx="1">
                <a:schemeClr val="accent1"/>
              </a:effectRef>
              <a:fontRef idx="minor">
                <a:schemeClr val="tx1"/>
              </a:fontRef>
            </p:style>
          </p:cxnSp>
          <p:cxnSp>
            <p:nvCxnSpPr>
              <p:cNvPr id="412" name="Straight Connector 53"/>
              <p:cNvCxnSpPr/>
              <p:nvPr/>
            </p:nvCxnSpPr>
            <p:spPr>
              <a:xfrm flipV="1">
                <a:off x="4724400" y="4629151"/>
                <a:ext cx="152400" cy="228600"/>
              </a:xfrm>
              <a:prstGeom prst="line">
                <a:avLst/>
              </a:prstGeom>
              <a:ln w="28575" cap="rnd" cmpd="sng">
                <a:solidFill>
                  <a:schemeClr val="tx2"/>
                </a:solidFill>
              </a:ln>
            </p:spPr>
            <p:style>
              <a:lnRef idx="2">
                <a:schemeClr val="accent1"/>
              </a:lnRef>
              <a:fillRef idx="0">
                <a:schemeClr val="accent1"/>
              </a:fillRef>
              <a:effectRef idx="1">
                <a:schemeClr val="accent1"/>
              </a:effectRef>
              <a:fontRef idx="minor">
                <a:schemeClr val="tx1"/>
              </a:fontRef>
            </p:style>
          </p:cxnSp>
          <p:sp>
            <p:nvSpPr>
              <p:cNvPr id="413" name="TextBox 54"/>
              <p:cNvSpPr txBox="1"/>
              <p:nvPr/>
            </p:nvSpPr>
            <p:spPr>
              <a:xfrm>
                <a:off x="672237" y="4629152"/>
                <a:ext cx="312586" cy="296784"/>
              </a:xfrm>
              <a:prstGeom prst="rect">
                <a:avLst/>
              </a:prstGeom>
              <a:noFill/>
              <a:ln>
                <a:noFill/>
              </a:ln>
            </p:spPr>
            <p:txBody>
              <a:bodyPr wrap="none" lIns="0" tIns="0" rIns="0" bIns="0" rtlCol="0">
                <a:spAutoFit/>
              </a:bodyPr>
              <a:lstStyle/>
              <a:p>
                <a:r>
                  <a:rPr lang="en-US" sz="1125" dirty="0"/>
                  <a:t>Clock</a:t>
                </a:r>
              </a:p>
            </p:txBody>
          </p:sp>
          <p:cxnSp>
            <p:nvCxnSpPr>
              <p:cNvPr id="414" name="Straight Connector 55"/>
              <p:cNvCxnSpPr/>
              <p:nvPr/>
            </p:nvCxnSpPr>
            <p:spPr>
              <a:xfrm flipV="1">
                <a:off x="1962693" y="4698506"/>
                <a:ext cx="125073" cy="32071"/>
              </a:xfrm>
              <a:prstGeom prst="line">
                <a:avLst/>
              </a:prstGeom>
              <a:ln w="28575" cmpd="sng">
                <a:solidFill>
                  <a:schemeClr val="tx2"/>
                </a:solidFill>
              </a:ln>
            </p:spPr>
            <p:style>
              <a:lnRef idx="2">
                <a:schemeClr val="accent1"/>
              </a:lnRef>
              <a:fillRef idx="0">
                <a:schemeClr val="accent1"/>
              </a:fillRef>
              <a:effectRef idx="1">
                <a:schemeClr val="accent1"/>
              </a:effectRef>
              <a:fontRef idx="minor">
                <a:schemeClr val="tx1"/>
              </a:fontRef>
            </p:style>
          </p:cxnSp>
          <p:cxnSp>
            <p:nvCxnSpPr>
              <p:cNvPr id="415" name="Straight Connector 56"/>
              <p:cNvCxnSpPr/>
              <p:nvPr/>
            </p:nvCxnSpPr>
            <p:spPr>
              <a:xfrm flipH="1" flipV="1">
                <a:off x="2084560" y="4698506"/>
                <a:ext cx="16034" cy="109043"/>
              </a:xfrm>
              <a:prstGeom prst="line">
                <a:avLst/>
              </a:prstGeom>
              <a:ln w="28575" cmpd="sng">
                <a:solidFill>
                  <a:schemeClr val="tx2"/>
                </a:solidFill>
              </a:ln>
            </p:spPr>
            <p:style>
              <a:lnRef idx="2">
                <a:schemeClr val="accent1"/>
              </a:lnRef>
              <a:fillRef idx="0">
                <a:schemeClr val="accent1"/>
              </a:fillRef>
              <a:effectRef idx="1">
                <a:schemeClr val="accent1"/>
              </a:effectRef>
              <a:fontRef idx="minor">
                <a:schemeClr val="tx1"/>
              </a:fontRef>
            </p:style>
          </p:cxnSp>
          <p:cxnSp>
            <p:nvCxnSpPr>
              <p:cNvPr id="416" name="Straight Connector 57"/>
              <p:cNvCxnSpPr/>
              <p:nvPr/>
            </p:nvCxnSpPr>
            <p:spPr>
              <a:xfrm flipV="1">
                <a:off x="4701951" y="4700170"/>
                <a:ext cx="125073" cy="32071"/>
              </a:xfrm>
              <a:prstGeom prst="line">
                <a:avLst/>
              </a:prstGeom>
              <a:ln w="28575" cmpd="sng">
                <a:solidFill>
                  <a:schemeClr val="tx2"/>
                </a:solidFill>
              </a:ln>
            </p:spPr>
            <p:style>
              <a:lnRef idx="2">
                <a:schemeClr val="accent1"/>
              </a:lnRef>
              <a:fillRef idx="0">
                <a:schemeClr val="accent1"/>
              </a:fillRef>
              <a:effectRef idx="1">
                <a:schemeClr val="accent1"/>
              </a:effectRef>
              <a:fontRef idx="minor">
                <a:schemeClr val="tx1"/>
              </a:fontRef>
            </p:style>
          </p:cxnSp>
          <p:cxnSp>
            <p:nvCxnSpPr>
              <p:cNvPr id="417" name="Straight Connector 58"/>
              <p:cNvCxnSpPr/>
              <p:nvPr/>
            </p:nvCxnSpPr>
            <p:spPr>
              <a:xfrm flipH="1" flipV="1">
                <a:off x="4823818" y="4700170"/>
                <a:ext cx="16034" cy="109043"/>
              </a:xfrm>
              <a:prstGeom prst="line">
                <a:avLst/>
              </a:prstGeom>
              <a:ln w="28575" cmpd="sng">
                <a:solidFill>
                  <a:schemeClr val="tx2"/>
                </a:solidFill>
              </a:ln>
            </p:spPr>
            <p:style>
              <a:lnRef idx="2">
                <a:schemeClr val="accent1"/>
              </a:lnRef>
              <a:fillRef idx="0">
                <a:schemeClr val="accent1"/>
              </a:fillRef>
              <a:effectRef idx="1">
                <a:schemeClr val="accent1"/>
              </a:effectRef>
              <a:fontRef idx="minor">
                <a:schemeClr val="tx1"/>
              </a:fontRef>
            </p:style>
          </p:cxnSp>
        </p:grpSp>
        <p:cxnSp>
          <p:nvCxnSpPr>
            <p:cNvPr id="400" name="Straight Connector 41"/>
            <p:cNvCxnSpPr/>
            <p:nvPr/>
          </p:nvCxnSpPr>
          <p:spPr>
            <a:xfrm>
              <a:off x="4724400" y="3181350"/>
              <a:ext cx="1295400" cy="1"/>
            </a:xfrm>
            <a:prstGeom prst="line">
              <a:avLst/>
            </a:prstGeom>
            <a:ln w="28575" cap="rnd" cmpd="sng">
              <a:solidFill>
                <a:schemeClr val="tx2"/>
              </a:solidFill>
            </a:ln>
          </p:spPr>
          <p:style>
            <a:lnRef idx="2">
              <a:schemeClr val="accent1"/>
            </a:lnRef>
            <a:fillRef idx="0">
              <a:schemeClr val="accent1"/>
            </a:fillRef>
            <a:effectRef idx="1">
              <a:schemeClr val="accent1"/>
            </a:effectRef>
            <a:fontRef idx="minor">
              <a:schemeClr val="tx1"/>
            </a:fontRef>
          </p:style>
        </p:cxnSp>
        <p:cxnSp>
          <p:nvCxnSpPr>
            <p:cNvPr id="401" name="Straight Connector 42"/>
            <p:cNvCxnSpPr/>
            <p:nvPr/>
          </p:nvCxnSpPr>
          <p:spPr>
            <a:xfrm flipH="1" flipV="1">
              <a:off x="6019800" y="3181351"/>
              <a:ext cx="152400" cy="228600"/>
            </a:xfrm>
            <a:prstGeom prst="line">
              <a:avLst/>
            </a:prstGeom>
            <a:ln w="28575" cap="rnd" cmpd="sng">
              <a:solidFill>
                <a:schemeClr val="tx2"/>
              </a:solidFill>
            </a:ln>
          </p:spPr>
          <p:style>
            <a:lnRef idx="2">
              <a:schemeClr val="accent1"/>
            </a:lnRef>
            <a:fillRef idx="0">
              <a:schemeClr val="accent1"/>
            </a:fillRef>
            <a:effectRef idx="1">
              <a:schemeClr val="accent1"/>
            </a:effectRef>
            <a:fontRef idx="minor">
              <a:schemeClr val="tx1"/>
            </a:fontRef>
          </p:style>
        </p:cxnSp>
        <p:cxnSp>
          <p:nvCxnSpPr>
            <p:cNvPr id="402" name="Straight Connector 43"/>
            <p:cNvCxnSpPr/>
            <p:nvPr/>
          </p:nvCxnSpPr>
          <p:spPr>
            <a:xfrm>
              <a:off x="6172200" y="3409951"/>
              <a:ext cx="1143000" cy="1"/>
            </a:xfrm>
            <a:prstGeom prst="line">
              <a:avLst/>
            </a:prstGeom>
            <a:ln w="28575" cap="rnd" cmpd="sng">
              <a:solidFill>
                <a:schemeClr val="tx2"/>
              </a:solidFill>
            </a:ln>
          </p:spPr>
          <p:style>
            <a:lnRef idx="2">
              <a:schemeClr val="accent1"/>
            </a:lnRef>
            <a:fillRef idx="0">
              <a:schemeClr val="accent1"/>
            </a:fillRef>
            <a:effectRef idx="1">
              <a:schemeClr val="accent1"/>
            </a:effectRef>
            <a:fontRef idx="minor">
              <a:schemeClr val="tx1"/>
            </a:fontRef>
          </p:style>
        </p:cxnSp>
        <p:cxnSp>
          <p:nvCxnSpPr>
            <p:cNvPr id="403" name="Straight Connector 44"/>
            <p:cNvCxnSpPr/>
            <p:nvPr/>
          </p:nvCxnSpPr>
          <p:spPr>
            <a:xfrm flipV="1">
              <a:off x="7315200" y="3181351"/>
              <a:ext cx="152400" cy="228600"/>
            </a:xfrm>
            <a:prstGeom prst="line">
              <a:avLst/>
            </a:prstGeom>
            <a:ln w="28575" cap="rnd" cmpd="sng">
              <a:solidFill>
                <a:schemeClr val="tx2"/>
              </a:solidFill>
            </a:ln>
          </p:spPr>
          <p:style>
            <a:lnRef idx="2">
              <a:schemeClr val="accent1"/>
            </a:lnRef>
            <a:fillRef idx="0">
              <a:schemeClr val="accent1"/>
            </a:fillRef>
            <a:effectRef idx="1">
              <a:schemeClr val="accent1"/>
            </a:effectRef>
            <a:fontRef idx="minor">
              <a:schemeClr val="tx1"/>
            </a:fontRef>
          </p:style>
        </p:cxnSp>
        <p:cxnSp>
          <p:nvCxnSpPr>
            <p:cNvPr id="404" name="Straight Connector 45"/>
            <p:cNvCxnSpPr/>
            <p:nvPr/>
          </p:nvCxnSpPr>
          <p:spPr>
            <a:xfrm flipV="1">
              <a:off x="7292751" y="3252370"/>
              <a:ext cx="125073" cy="32071"/>
            </a:xfrm>
            <a:prstGeom prst="line">
              <a:avLst/>
            </a:prstGeom>
            <a:ln w="28575" cmpd="sng">
              <a:solidFill>
                <a:schemeClr val="tx2"/>
              </a:solidFill>
            </a:ln>
          </p:spPr>
          <p:style>
            <a:lnRef idx="2">
              <a:schemeClr val="accent1"/>
            </a:lnRef>
            <a:fillRef idx="0">
              <a:schemeClr val="accent1"/>
            </a:fillRef>
            <a:effectRef idx="1">
              <a:schemeClr val="accent1"/>
            </a:effectRef>
            <a:fontRef idx="minor">
              <a:schemeClr val="tx1"/>
            </a:fontRef>
          </p:style>
        </p:cxnSp>
        <p:cxnSp>
          <p:nvCxnSpPr>
            <p:cNvPr id="405" name="Straight Connector 46"/>
            <p:cNvCxnSpPr/>
            <p:nvPr/>
          </p:nvCxnSpPr>
          <p:spPr>
            <a:xfrm flipH="1" flipV="1">
              <a:off x="7414618" y="3252370"/>
              <a:ext cx="16034" cy="109043"/>
            </a:xfrm>
            <a:prstGeom prst="line">
              <a:avLst/>
            </a:prstGeom>
            <a:ln w="28575" cmpd="sng">
              <a:solidFill>
                <a:schemeClr val="tx2"/>
              </a:solidFill>
            </a:ln>
          </p:spPr>
          <p:style>
            <a:lnRef idx="2">
              <a:schemeClr val="accent1"/>
            </a:lnRef>
            <a:fillRef idx="0">
              <a:schemeClr val="accent1"/>
            </a:fillRef>
            <a:effectRef idx="1">
              <a:schemeClr val="accent1"/>
            </a:effectRef>
            <a:fontRef idx="minor">
              <a:schemeClr val="tx1"/>
            </a:fontRef>
          </p:style>
        </p:cxnSp>
        <p:cxnSp>
          <p:nvCxnSpPr>
            <p:cNvPr id="406" name="Straight Connector 47"/>
            <p:cNvCxnSpPr/>
            <p:nvPr/>
          </p:nvCxnSpPr>
          <p:spPr>
            <a:xfrm>
              <a:off x="7467600" y="3181349"/>
              <a:ext cx="990600" cy="0"/>
            </a:xfrm>
            <a:prstGeom prst="line">
              <a:avLst/>
            </a:prstGeom>
            <a:ln w="28575" cap="rnd" cmpd="sng">
              <a:solidFill>
                <a:schemeClr val="tx2"/>
              </a:solidFill>
            </a:ln>
          </p:spPr>
          <p:style>
            <a:lnRef idx="2">
              <a:schemeClr val="accent1"/>
            </a:lnRef>
            <a:fillRef idx="0">
              <a:schemeClr val="accent1"/>
            </a:fillRef>
            <a:effectRef idx="1">
              <a:schemeClr val="accent1"/>
            </a:effectRef>
            <a:fontRef idx="minor">
              <a:schemeClr val="tx1"/>
            </a:fontRef>
          </p:style>
        </p:cxnSp>
      </p:grpSp>
      <p:grpSp>
        <p:nvGrpSpPr>
          <p:cNvPr id="418" name="Group 59"/>
          <p:cNvGrpSpPr/>
          <p:nvPr/>
        </p:nvGrpSpPr>
        <p:grpSpPr>
          <a:xfrm>
            <a:off x="520277" y="4589379"/>
            <a:ext cx="8242724" cy="173124"/>
            <a:chOff x="-394124" y="4629150"/>
            <a:chExt cx="8242724" cy="296784"/>
          </a:xfrm>
        </p:grpSpPr>
        <p:cxnSp>
          <p:nvCxnSpPr>
            <p:cNvPr id="419" name="Straight Connector 60"/>
            <p:cNvCxnSpPr/>
            <p:nvPr/>
          </p:nvCxnSpPr>
          <p:spPr>
            <a:xfrm>
              <a:off x="1066800" y="4857750"/>
              <a:ext cx="6781800" cy="0"/>
            </a:xfrm>
            <a:prstGeom prst="line">
              <a:avLst/>
            </a:prstGeom>
            <a:ln w="28575" cap="rnd" cmpd="sng">
              <a:solidFill>
                <a:schemeClr val="tx2"/>
              </a:solidFill>
            </a:ln>
          </p:spPr>
          <p:style>
            <a:lnRef idx="2">
              <a:schemeClr val="accent1"/>
            </a:lnRef>
            <a:fillRef idx="0">
              <a:schemeClr val="accent1"/>
            </a:fillRef>
            <a:effectRef idx="1">
              <a:schemeClr val="accent1"/>
            </a:effectRef>
            <a:fontRef idx="minor">
              <a:schemeClr val="tx1"/>
            </a:fontRef>
          </p:style>
        </p:cxnSp>
        <p:cxnSp>
          <p:nvCxnSpPr>
            <p:cNvPr id="420" name="Straight Connector 61"/>
            <p:cNvCxnSpPr/>
            <p:nvPr/>
          </p:nvCxnSpPr>
          <p:spPr>
            <a:xfrm flipV="1">
              <a:off x="1981200" y="4629150"/>
              <a:ext cx="152400" cy="228600"/>
            </a:xfrm>
            <a:prstGeom prst="line">
              <a:avLst/>
            </a:prstGeom>
            <a:ln w="28575" cap="rnd" cmpd="sng">
              <a:solidFill>
                <a:schemeClr val="tx2"/>
              </a:solidFill>
            </a:ln>
          </p:spPr>
          <p:style>
            <a:lnRef idx="2">
              <a:schemeClr val="accent1"/>
            </a:lnRef>
            <a:fillRef idx="0">
              <a:schemeClr val="accent1"/>
            </a:fillRef>
            <a:effectRef idx="1">
              <a:schemeClr val="accent1"/>
            </a:effectRef>
            <a:fontRef idx="minor">
              <a:schemeClr val="tx1"/>
            </a:fontRef>
          </p:style>
        </p:cxnSp>
        <p:cxnSp>
          <p:nvCxnSpPr>
            <p:cNvPr id="421" name="Straight Connector 62"/>
            <p:cNvCxnSpPr/>
            <p:nvPr/>
          </p:nvCxnSpPr>
          <p:spPr>
            <a:xfrm flipH="1" flipV="1">
              <a:off x="4724400" y="4629150"/>
              <a:ext cx="152400" cy="228600"/>
            </a:xfrm>
            <a:prstGeom prst="line">
              <a:avLst/>
            </a:prstGeom>
            <a:ln w="28575" cap="rnd" cmpd="sng">
              <a:solidFill>
                <a:schemeClr val="tx2"/>
              </a:solidFill>
            </a:ln>
          </p:spPr>
          <p:style>
            <a:lnRef idx="2">
              <a:schemeClr val="accent1"/>
            </a:lnRef>
            <a:fillRef idx="0">
              <a:schemeClr val="accent1"/>
            </a:fillRef>
            <a:effectRef idx="1">
              <a:schemeClr val="accent1"/>
            </a:effectRef>
            <a:fontRef idx="minor">
              <a:schemeClr val="tx1"/>
            </a:fontRef>
          </p:style>
        </p:cxnSp>
        <p:cxnSp>
          <p:nvCxnSpPr>
            <p:cNvPr id="422" name="Straight Connector 63"/>
            <p:cNvCxnSpPr/>
            <p:nvPr/>
          </p:nvCxnSpPr>
          <p:spPr>
            <a:xfrm flipV="1">
              <a:off x="7467600" y="4629150"/>
              <a:ext cx="152400" cy="228600"/>
            </a:xfrm>
            <a:prstGeom prst="line">
              <a:avLst/>
            </a:prstGeom>
            <a:ln w="28575" cap="rnd" cmpd="sng">
              <a:solidFill>
                <a:schemeClr val="tx2"/>
              </a:solidFill>
            </a:ln>
          </p:spPr>
          <p:style>
            <a:lnRef idx="2">
              <a:schemeClr val="accent1"/>
            </a:lnRef>
            <a:fillRef idx="0">
              <a:schemeClr val="accent1"/>
            </a:fillRef>
            <a:effectRef idx="1">
              <a:schemeClr val="accent1"/>
            </a:effectRef>
            <a:fontRef idx="minor">
              <a:schemeClr val="tx1"/>
            </a:fontRef>
          </p:style>
        </p:cxnSp>
        <p:sp>
          <p:nvSpPr>
            <p:cNvPr id="423" name="TextBox 64"/>
            <p:cNvSpPr txBox="1"/>
            <p:nvPr/>
          </p:nvSpPr>
          <p:spPr>
            <a:xfrm>
              <a:off x="2768172" y="4629150"/>
              <a:ext cx="519373" cy="296784"/>
            </a:xfrm>
            <a:prstGeom prst="rect">
              <a:avLst/>
            </a:prstGeom>
            <a:noFill/>
            <a:ln>
              <a:noFill/>
            </a:ln>
          </p:spPr>
          <p:txBody>
            <a:bodyPr wrap="none" lIns="0" tIns="0" rIns="0" bIns="0" rtlCol="0">
              <a:spAutoFit/>
            </a:bodyPr>
            <a:lstStyle/>
            <a:p>
              <a:r>
                <a:rPr lang="en-US" sz="1125" b="1" dirty="0" err="1">
                  <a:latin typeface="Courier New"/>
                  <a:cs typeface="Courier New"/>
                </a:rPr>
                <a:t>Reg</a:t>
              </a:r>
              <a:r>
                <a:rPr lang="en-US" sz="1125" b="1" dirty="0">
                  <a:latin typeface="Courier New"/>
                  <a:cs typeface="Courier New"/>
                </a:rPr>
                <a:t>[2]</a:t>
              </a:r>
            </a:p>
          </p:txBody>
        </p:sp>
        <p:cxnSp>
          <p:nvCxnSpPr>
            <p:cNvPr id="424" name="Straight Connector 65"/>
            <p:cNvCxnSpPr/>
            <p:nvPr/>
          </p:nvCxnSpPr>
          <p:spPr>
            <a:xfrm flipH="1" flipV="1">
              <a:off x="1981200" y="4629150"/>
              <a:ext cx="152400" cy="228600"/>
            </a:xfrm>
            <a:prstGeom prst="line">
              <a:avLst/>
            </a:prstGeom>
            <a:ln w="28575" cap="rnd" cmpd="sng">
              <a:solidFill>
                <a:schemeClr val="tx2"/>
              </a:solidFill>
            </a:ln>
          </p:spPr>
          <p:style>
            <a:lnRef idx="2">
              <a:schemeClr val="accent1"/>
            </a:lnRef>
            <a:fillRef idx="0">
              <a:schemeClr val="accent1"/>
            </a:fillRef>
            <a:effectRef idx="1">
              <a:schemeClr val="accent1"/>
            </a:effectRef>
            <a:fontRef idx="minor">
              <a:schemeClr val="tx1"/>
            </a:fontRef>
          </p:style>
        </p:cxnSp>
        <p:cxnSp>
          <p:nvCxnSpPr>
            <p:cNvPr id="425" name="Straight Connector 66"/>
            <p:cNvCxnSpPr/>
            <p:nvPr/>
          </p:nvCxnSpPr>
          <p:spPr>
            <a:xfrm flipV="1">
              <a:off x="4724400" y="4629150"/>
              <a:ext cx="152400" cy="228600"/>
            </a:xfrm>
            <a:prstGeom prst="line">
              <a:avLst/>
            </a:prstGeom>
            <a:ln w="28575" cap="rnd" cmpd="sng">
              <a:solidFill>
                <a:schemeClr val="tx2"/>
              </a:solidFill>
            </a:ln>
          </p:spPr>
          <p:style>
            <a:lnRef idx="2">
              <a:schemeClr val="accent1"/>
            </a:lnRef>
            <a:fillRef idx="0">
              <a:schemeClr val="accent1"/>
            </a:fillRef>
            <a:effectRef idx="1">
              <a:schemeClr val="accent1"/>
            </a:effectRef>
            <a:fontRef idx="minor">
              <a:schemeClr val="tx1"/>
            </a:fontRef>
          </p:style>
        </p:cxnSp>
        <p:cxnSp>
          <p:nvCxnSpPr>
            <p:cNvPr id="426" name="Straight Connector 67"/>
            <p:cNvCxnSpPr/>
            <p:nvPr/>
          </p:nvCxnSpPr>
          <p:spPr>
            <a:xfrm flipH="1" flipV="1">
              <a:off x="7467600" y="4629150"/>
              <a:ext cx="152400" cy="228600"/>
            </a:xfrm>
            <a:prstGeom prst="line">
              <a:avLst/>
            </a:prstGeom>
            <a:ln w="28575" cap="rnd" cmpd="sng">
              <a:solidFill>
                <a:schemeClr val="tx2"/>
              </a:solidFill>
            </a:ln>
          </p:spPr>
          <p:style>
            <a:lnRef idx="2">
              <a:schemeClr val="accent1"/>
            </a:lnRef>
            <a:fillRef idx="0">
              <a:schemeClr val="accent1"/>
            </a:fillRef>
            <a:effectRef idx="1">
              <a:schemeClr val="accent1"/>
            </a:effectRef>
            <a:fontRef idx="minor">
              <a:schemeClr val="tx1"/>
            </a:fontRef>
          </p:style>
        </p:cxnSp>
        <p:cxnSp>
          <p:nvCxnSpPr>
            <p:cNvPr id="427" name="Straight Connector 68"/>
            <p:cNvCxnSpPr/>
            <p:nvPr/>
          </p:nvCxnSpPr>
          <p:spPr>
            <a:xfrm>
              <a:off x="1066800" y="4629150"/>
              <a:ext cx="6781800" cy="0"/>
            </a:xfrm>
            <a:prstGeom prst="line">
              <a:avLst/>
            </a:prstGeom>
            <a:ln w="28575" cap="rnd" cmpd="sng">
              <a:solidFill>
                <a:schemeClr val="tx2"/>
              </a:solidFill>
            </a:ln>
          </p:spPr>
          <p:style>
            <a:lnRef idx="2">
              <a:schemeClr val="accent1"/>
            </a:lnRef>
            <a:fillRef idx="0">
              <a:schemeClr val="accent1"/>
            </a:fillRef>
            <a:effectRef idx="1">
              <a:schemeClr val="accent1"/>
            </a:effectRef>
            <a:fontRef idx="minor">
              <a:schemeClr val="tx1"/>
            </a:fontRef>
          </p:style>
        </p:cxnSp>
        <p:sp>
          <p:nvSpPr>
            <p:cNvPr id="428" name="TextBox 69"/>
            <p:cNvSpPr txBox="1"/>
            <p:nvPr/>
          </p:nvSpPr>
          <p:spPr>
            <a:xfrm>
              <a:off x="5587572" y="4629150"/>
              <a:ext cx="519373" cy="296784"/>
            </a:xfrm>
            <a:prstGeom prst="rect">
              <a:avLst/>
            </a:prstGeom>
            <a:noFill/>
            <a:ln>
              <a:noFill/>
            </a:ln>
          </p:spPr>
          <p:txBody>
            <a:bodyPr wrap="none" lIns="0" tIns="0" rIns="0" bIns="0" rtlCol="0">
              <a:spAutoFit/>
            </a:bodyPr>
            <a:lstStyle/>
            <a:p>
              <a:r>
                <a:rPr lang="en-US" sz="1125" b="1" dirty="0" err="1">
                  <a:latin typeface="Courier New"/>
                  <a:cs typeface="Courier New"/>
                </a:rPr>
                <a:t>Reg</a:t>
              </a:r>
              <a:r>
                <a:rPr lang="en-US" sz="1125" b="1" dirty="0">
                  <a:latin typeface="Courier New"/>
                  <a:cs typeface="Courier New"/>
                </a:rPr>
                <a:t>[7]</a:t>
              </a:r>
            </a:p>
          </p:txBody>
        </p:sp>
        <p:sp>
          <p:nvSpPr>
            <p:cNvPr id="429" name="TextBox 70"/>
            <p:cNvSpPr txBox="1"/>
            <p:nvPr/>
          </p:nvSpPr>
          <p:spPr>
            <a:xfrm>
              <a:off x="-394124" y="4629150"/>
              <a:ext cx="487313" cy="296784"/>
            </a:xfrm>
            <a:prstGeom prst="rect">
              <a:avLst/>
            </a:prstGeom>
            <a:noFill/>
            <a:ln>
              <a:noFill/>
            </a:ln>
          </p:spPr>
          <p:txBody>
            <a:bodyPr wrap="none" lIns="0" tIns="0" rIns="0" bIns="0" rtlCol="0">
              <a:spAutoFit/>
            </a:bodyPr>
            <a:lstStyle/>
            <a:p>
              <a:r>
                <a:rPr lang="en-US" sz="1125" dirty="0" err="1"/>
                <a:t>Reg</a:t>
              </a:r>
              <a:r>
                <a:rPr lang="en-US" sz="1125" dirty="0"/>
                <a:t>[rs1]</a:t>
              </a:r>
            </a:p>
          </p:txBody>
        </p:sp>
      </p:grpSp>
      <p:grpSp>
        <p:nvGrpSpPr>
          <p:cNvPr id="430" name="Group 71"/>
          <p:cNvGrpSpPr/>
          <p:nvPr/>
        </p:nvGrpSpPr>
        <p:grpSpPr>
          <a:xfrm>
            <a:off x="609600" y="5143503"/>
            <a:ext cx="7924801" cy="173124"/>
            <a:chOff x="-1371601" y="4629150"/>
            <a:chExt cx="7924801" cy="296784"/>
          </a:xfrm>
        </p:grpSpPr>
        <p:cxnSp>
          <p:nvCxnSpPr>
            <p:cNvPr id="431" name="Straight Connector 72"/>
            <p:cNvCxnSpPr/>
            <p:nvPr/>
          </p:nvCxnSpPr>
          <p:spPr>
            <a:xfrm>
              <a:off x="1066800" y="4857750"/>
              <a:ext cx="5486400" cy="0"/>
            </a:xfrm>
            <a:prstGeom prst="line">
              <a:avLst/>
            </a:prstGeom>
            <a:ln w="28575" cap="rnd" cmpd="sng">
              <a:solidFill>
                <a:schemeClr val="tx2"/>
              </a:solidFill>
            </a:ln>
          </p:spPr>
          <p:style>
            <a:lnRef idx="2">
              <a:schemeClr val="accent1"/>
            </a:lnRef>
            <a:fillRef idx="0">
              <a:schemeClr val="accent1"/>
            </a:fillRef>
            <a:effectRef idx="1">
              <a:schemeClr val="accent1"/>
            </a:effectRef>
            <a:fontRef idx="minor">
              <a:schemeClr val="tx1"/>
            </a:fontRef>
          </p:style>
        </p:cxnSp>
        <p:cxnSp>
          <p:nvCxnSpPr>
            <p:cNvPr id="432" name="Straight Connector 73"/>
            <p:cNvCxnSpPr/>
            <p:nvPr/>
          </p:nvCxnSpPr>
          <p:spPr>
            <a:xfrm flipV="1">
              <a:off x="1981200" y="4629150"/>
              <a:ext cx="152400" cy="228600"/>
            </a:xfrm>
            <a:prstGeom prst="line">
              <a:avLst/>
            </a:prstGeom>
            <a:ln w="28575" cap="rnd" cmpd="sng">
              <a:solidFill>
                <a:schemeClr val="tx2"/>
              </a:solidFill>
            </a:ln>
          </p:spPr>
          <p:style>
            <a:lnRef idx="2">
              <a:schemeClr val="accent1"/>
            </a:lnRef>
            <a:fillRef idx="0">
              <a:schemeClr val="accent1"/>
            </a:fillRef>
            <a:effectRef idx="1">
              <a:schemeClr val="accent1"/>
            </a:effectRef>
            <a:fontRef idx="minor">
              <a:schemeClr val="tx1"/>
            </a:fontRef>
          </p:style>
        </p:cxnSp>
        <p:cxnSp>
          <p:nvCxnSpPr>
            <p:cNvPr id="433" name="Straight Connector 74"/>
            <p:cNvCxnSpPr/>
            <p:nvPr/>
          </p:nvCxnSpPr>
          <p:spPr>
            <a:xfrm flipH="1" flipV="1">
              <a:off x="4724400" y="4629150"/>
              <a:ext cx="152400" cy="228600"/>
            </a:xfrm>
            <a:prstGeom prst="line">
              <a:avLst/>
            </a:prstGeom>
            <a:ln w="28575" cap="rnd" cmpd="sng">
              <a:solidFill>
                <a:schemeClr val="tx2"/>
              </a:solidFill>
            </a:ln>
          </p:spPr>
          <p:style>
            <a:lnRef idx="2">
              <a:schemeClr val="accent1"/>
            </a:lnRef>
            <a:fillRef idx="0">
              <a:schemeClr val="accent1"/>
            </a:fillRef>
            <a:effectRef idx="1">
              <a:schemeClr val="accent1"/>
            </a:effectRef>
            <a:fontRef idx="minor">
              <a:schemeClr val="tx1"/>
            </a:fontRef>
          </p:style>
        </p:cxnSp>
        <p:sp>
          <p:nvSpPr>
            <p:cNvPr id="434" name="TextBox 75"/>
            <p:cNvSpPr txBox="1"/>
            <p:nvPr/>
          </p:nvSpPr>
          <p:spPr>
            <a:xfrm>
              <a:off x="2789824" y="4629150"/>
              <a:ext cx="1125308" cy="296784"/>
            </a:xfrm>
            <a:prstGeom prst="rect">
              <a:avLst/>
            </a:prstGeom>
            <a:noFill/>
            <a:ln>
              <a:noFill/>
            </a:ln>
          </p:spPr>
          <p:txBody>
            <a:bodyPr wrap="none" lIns="0" tIns="0" rIns="0" bIns="0" rtlCol="0">
              <a:spAutoFit/>
            </a:bodyPr>
            <a:lstStyle/>
            <a:p>
              <a:r>
                <a:rPr lang="en-US" sz="1125" b="1" dirty="0" err="1">
                  <a:latin typeface="Courier New"/>
                  <a:cs typeface="Courier New"/>
                </a:rPr>
                <a:t>Reg</a:t>
              </a:r>
              <a:r>
                <a:rPr lang="en-US" sz="1125" b="1" dirty="0">
                  <a:latin typeface="Courier New"/>
                  <a:cs typeface="Courier New"/>
                </a:rPr>
                <a:t>[2]+</a:t>
              </a:r>
              <a:r>
                <a:rPr lang="en-US" sz="1125" b="1" dirty="0" err="1">
                  <a:latin typeface="Courier New"/>
                  <a:cs typeface="Courier New"/>
                </a:rPr>
                <a:t>Reg</a:t>
              </a:r>
              <a:r>
                <a:rPr lang="en-US" sz="1125" b="1" dirty="0">
                  <a:latin typeface="Courier New"/>
                  <a:cs typeface="Courier New"/>
                </a:rPr>
                <a:t>[3]</a:t>
              </a:r>
            </a:p>
          </p:txBody>
        </p:sp>
        <p:cxnSp>
          <p:nvCxnSpPr>
            <p:cNvPr id="435" name="Straight Connector 76"/>
            <p:cNvCxnSpPr/>
            <p:nvPr/>
          </p:nvCxnSpPr>
          <p:spPr>
            <a:xfrm flipH="1" flipV="1">
              <a:off x="1981200" y="4629150"/>
              <a:ext cx="152400" cy="228600"/>
            </a:xfrm>
            <a:prstGeom prst="line">
              <a:avLst/>
            </a:prstGeom>
            <a:ln w="28575" cap="rnd" cmpd="sng">
              <a:solidFill>
                <a:schemeClr val="tx2"/>
              </a:solidFill>
            </a:ln>
          </p:spPr>
          <p:style>
            <a:lnRef idx="2">
              <a:schemeClr val="accent1"/>
            </a:lnRef>
            <a:fillRef idx="0">
              <a:schemeClr val="accent1"/>
            </a:fillRef>
            <a:effectRef idx="1">
              <a:schemeClr val="accent1"/>
            </a:effectRef>
            <a:fontRef idx="minor">
              <a:schemeClr val="tx1"/>
            </a:fontRef>
          </p:style>
        </p:cxnSp>
        <p:cxnSp>
          <p:nvCxnSpPr>
            <p:cNvPr id="436" name="Straight Connector 77"/>
            <p:cNvCxnSpPr/>
            <p:nvPr/>
          </p:nvCxnSpPr>
          <p:spPr>
            <a:xfrm flipV="1">
              <a:off x="4724400" y="4629150"/>
              <a:ext cx="152400" cy="228600"/>
            </a:xfrm>
            <a:prstGeom prst="line">
              <a:avLst/>
            </a:prstGeom>
            <a:ln w="28575" cap="rnd" cmpd="sng">
              <a:solidFill>
                <a:schemeClr val="tx2"/>
              </a:solidFill>
            </a:ln>
          </p:spPr>
          <p:style>
            <a:lnRef idx="2">
              <a:schemeClr val="accent1"/>
            </a:lnRef>
            <a:fillRef idx="0">
              <a:schemeClr val="accent1"/>
            </a:fillRef>
            <a:effectRef idx="1">
              <a:schemeClr val="accent1"/>
            </a:effectRef>
            <a:fontRef idx="minor">
              <a:schemeClr val="tx1"/>
            </a:fontRef>
          </p:style>
        </p:cxnSp>
        <p:cxnSp>
          <p:nvCxnSpPr>
            <p:cNvPr id="437" name="Straight Connector 78"/>
            <p:cNvCxnSpPr/>
            <p:nvPr/>
          </p:nvCxnSpPr>
          <p:spPr>
            <a:xfrm>
              <a:off x="1066800" y="4629150"/>
              <a:ext cx="5486400" cy="0"/>
            </a:xfrm>
            <a:prstGeom prst="line">
              <a:avLst/>
            </a:prstGeom>
            <a:ln w="28575" cap="rnd" cmpd="sng">
              <a:solidFill>
                <a:schemeClr val="tx2"/>
              </a:solidFill>
            </a:ln>
          </p:spPr>
          <p:style>
            <a:lnRef idx="2">
              <a:schemeClr val="accent1"/>
            </a:lnRef>
            <a:fillRef idx="0">
              <a:schemeClr val="accent1"/>
            </a:fillRef>
            <a:effectRef idx="1">
              <a:schemeClr val="accent1"/>
            </a:effectRef>
            <a:fontRef idx="minor">
              <a:schemeClr val="tx1"/>
            </a:fontRef>
          </p:style>
        </p:cxnSp>
        <p:sp>
          <p:nvSpPr>
            <p:cNvPr id="438" name="TextBox 79"/>
            <p:cNvSpPr txBox="1"/>
            <p:nvPr/>
          </p:nvSpPr>
          <p:spPr>
            <a:xfrm>
              <a:off x="-1371601" y="4629150"/>
              <a:ext cx="177934" cy="296784"/>
            </a:xfrm>
            <a:prstGeom prst="rect">
              <a:avLst/>
            </a:prstGeom>
            <a:noFill/>
            <a:ln>
              <a:noFill/>
            </a:ln>
          </p:spPr>
          <p:txBody>
            <a:bodyPr wrap="none" lIns="0" tIns="0" rIns="0" bIns="0" rtlCol="0">
              <a:spAutoFit/>
            </a:bodyPr>
            <a:lstStyle/>
            <a:p>
              <a:r>
                <a:rPr lang="en-US" sz="1125" dirty="0" err="1"/>
                <a:t>alu</a:t>
              </a:r>
              <a:endParaRPr lang="en-US" sz="1125" dirty="0"/>
            </a:p>
          </p:txBody>
        </p:sp>
        <p:sp>
          <p:nvSpPr>
            <p:cNvPr id="439" name="TextBox 80"/>
            <p:cNvSpPr txBox="1"/>
            <p:nvPr/>
          </p:nvSpPr>
          <p:spPr>
            <a:xfrm>
              <a:off x="5075824" y="4629150"/>
              <a:ext cx="1125308" cy="296784"/>
            </a:xfrm>
            <a:prstGeom prst="rect">
              <a:avLst/>
            </a:prstGeom>
            <a:noFill/>
            <a:ln>
              <a:noFill/>
            </a:ln>
          </p:spPr>
          <p:txBody>
            <a:bodyPr wrap="none" lIns="0" tIns="0" rIns="0" bIns="0" rtlCol="0">
              <a:spAutoFit/>
            </a:bodyPr>
            <a:lstStyle/>
            <a:p>
              <a:r>
                <a:rPr lang="en-US" sz="1125" b="1" dirty="0" err="1">
                  <a:latin typeface="Courier New"/>
                  <a:cs typeface="Courier New"/>
                </a:rPr>
                <a:t>Reg</a:t>
              </a:r>
              <a:r>
                <a:rPr lang="en-US" sz="1125" b="1" dirty="0">
                  <a:latin typeface="Courier New"/>
                  <a:cs typeface="Courier New"/>
                </a:rPr>
                <a:t>[7]+</a:t>
              </a:r>
              <a:r>
                <a:rPr lang="en-US" sz="1125" b="1" dirty="0" err="1">
                  <a:latin typeface="Courier New"/>
                  <a:cs typeface="Courier New"/>
                </a:rPr>
                <a:t>Reg</a:t>
              </a:r>
              <a:r>
                <a:rPr lang="en-US" sz="1125" b="1" dirty="0">
                  <a:latin typeface="Courier New"/>
                  <a:cs typeface="Courier New"/>
                </a:rPr>
                <a:t>[9]</a:t>
              </a:r>
            </a:p>
          </p:txBody>
        </p:sp>
      </p:grpSp>
      <p:grpSp>
        <p:nvGrpSpPr>
          <p:cNvPr id="440" name="Group 81"/>
          <p:cNvGrpSpPr/>
          <p:nvPr/>
        </p:nvGrpSpPr>
        <p:grpSpPr>
          <a:xfrm>
            <a:off x="520277" y="4884647"/>
            <a:ext cx="8242724" cy="173124"/>
            <a:chOff x="-394124" y="4629150"/>
            <a:chExt cx="8242724" cy="296784"/>
          </a:xfrm>
        </p:grpSpPr>
        <p:cxnSp>
          <p:nvCxnSpPr>
            <p:cNvPr id="441" name="Straight Connector 82"/>
            <p:cNvCxnSpPr/>
            <p:nvPr/>
          </p:nvCxnSpPr>
          <p:spPr>
            <a:xfrm>
              <a:off x="1066800" y="4857750"/>
              <a:ext cx="6781800" cy="0"/>
            </a:xfrm>
            <a:prstGeom prst="line">
              <a:avLst/>
            </a:prstGeom>
            <a:ln w="28575" cap="rnd" cmpd="sng">
              <a:solidFill>
                <a:schemeClr val="tx2"/>
              </a:solidFill>
            </a:ln>
          </p:spPr>
          <p:style>
            <a:lnRef idx="2">
              <a:schemeClr val="accent1"/>
            </a:lnRef>
            <a:fillRef idx="0">
              <a:schemeClr val="accent1"/>
            </a:fillRef>
            <a:effectRef idx="1">
              <a:schemeClr val="accent1"/>
            </a:effectRef>
            <a:fontRef idx="minor">
              <a:schemeClr val="tx1"/>
            </a:fontRef>
          </p:style>
        </p:cxnSp>
        <p:cxnSp>
          <p:nvCxnSpPr>
            <p:cNvPr id="442" name="Straight Connector 83"/>
            <p:cNvCxnSpPr/>
            <p:nvPr/>
          </p:nvCxnSpPr>
          <p:spPr>
            <a:xfrm flipV="1">
              <a:off x="1981200" y="4629150"/>
              <a:ext cx="152400" cy="228600"/>
            </a:xfrm>
            <a:prstGeom prst="line">
              <a:avLst/>
            </a:prstGeom>
            <a:ln w="28575" cap="rnd" cmpd="sng">
              <a:solidFill>
                <a:schemeClr val="tx2"/>
              </a:solidFill>
            </a:ln>
          </p:spPr>
          <p:style>
            <a:lnRef idx="2">
              <a:schemeClr val="accent1"/>
            </a:lnRef>
            <a:fillRef idx="0">
              <a:schemeClr val="accent1"/>
            </a:fillRef>
            <a:effectRef idx="1">
              <a:schemeClr val="accent1"/>
            </a:effectRef>
            <a:fontRef idx="minor">
              <a:schemeClr val="tx1"/>
            </a:fontRef>
          </p:style>
        </p:cxnSp>
        <p:cxnSp>
          <p:nvCxnSpPr>
            <p:cNvPr id="443" name="Straight Connector 84"/>
            <p:cNvCxnSpPr/>
            <p:nvPr/>
          </p:nvCxnSpPr>
          <p:spPr>
            <a:xfrm flipH="1" flipV="1">
              <a:off x="4724400" y="4629150"/>
              <a:ext cx="152400" cy="228600"/>
            </a:xfrm>
            <a:prstGeom prst="line">
              <a:avLst/>
            </a:prstGeom>
            <a:ln w="28575" cap="rnd" cmpd="sng">
              <a:solidFill>
                <a:schemeClr val="tx2"/>
              </a:solidFill>
            </a:ln>
          </p:spPr>
          <p:style>
            <a:lnRef idx="2">
              <a:schemeClr val="accent1"/>
            </a:lnRef>
            <a:fillRef idx="0">
              <a:schemeClr val="accent1"/>
            </a:fillRef>
            <a:effectRef idx="1">
              <a:schemeClr val="accent1"/>
            </a:effectRef>
            <a:fontRef idx="minor">
              <a:schemeClr val="tx1"/>
            </a:fontRef>
          </p:style>
        </p:cxnSp>
        <p:cxnSp>
          <p:nvCxnSpPr>
            <p:cNvPr id="444" name="Straight Connector 85"/>
            <p:cNvCxnSpPr/>
            <p:nvPr/>
          </p:nvCxnSpPr>
          <p:spPr>
            <a:xfrm flipV="1">
              <a:off x="7467600" y="4629150"/>
              <a:ext cx="152400" cy="228600"/>
            </a:xfrm>
            <a:prstGeom prst="line">
              <a:avLst/>
            </a:prstGeom>
            <a:ln w="28575" cap="rnd" cmpd="sng">
              <a:solidFill>
                <a:schemeClr val="tx2"/>
              </a:solidFill>
            </a:ln>
          </p:spPr>
          <p:style>
            <a:lnRef idx="2">
              <a:schemeClr val="accent1"/>
            </a:lnRef>
            <a:fillRef idx="0">
              <a:schemeClr val="accent1"/>
            </a:fillRef>
            <a:effectRef idx="1">
              <a:schemeClr val="accent1"/>
            </a:effectRef>
            <a:fontRef idx="minor">
              <a:schemeClr val="tx1"/>
            </a:fontRef>
          </p:style>
        </p:cxnSp>
        <p:sp>
          <p:nvSpPr>
            <p:cNvPr id="445" name="TextBox 86"/>
            <p:cNvSpPr txBox="1"/>
            <p:nvPr/>
          </p:nvSpPr>
          <p:spPr>
            <a:xfrm>
              <a:off x="2768172" y="4629150"/>
              <a:ext cx="519373" cy="296784"/>
            </a:xfrm>
            <a:prstGeom prst="rect">
              <a:avLst/>
            </a:prstGeom>
            <a:noFill/>
            <a:ln>
              <a:noFill/>
            </a:ln>
          </p:spPr>
          <p:txBody>
            <a:bodyPr wrap="none" lIns="0" tIns="0" rIns="0" bIns="0" rtlCol="0">
              <a:spAutoFit/>
            </a:bodyPr>
            <a:lstStyle/>
            <a:p>
              <a:r>
                <a:rPr lang="en-US" sz="1125" b="1" dirty="0" err="1">
                  <a:latin typeface="Courier New"/>
                  <a:cs typeface="Courier New"/>
                </a:rPr>
                <a:t>Reg</a:t>
              </a:r>
              <a:r>
                <a:rPr lang="en-US" sz="1125" b="1" dirty="0">
                  <a:latin typeface="Courier New"/>
                  <a:cs typeface="Courier New"/>
                </a:rPr>
                <a:t>[3]</a:t>
              </a:r>
            </a:p>
          </p:txBody>
        </p:sp>
        <p:cxnSp>
          <p:nvCxnSpPr>
            <p:cNvPr id="446" name="Straight Connector 87"/>
            <p:cNvCxnSpPr/>
            <p:nvPr/>
          </p:nvCxnSpPr>
          <p:spPr>
            <a:xfrm flipH="1" flipV="1">
              <a:off x="1981200" y="4629150"/>
              <a:ext cx="152400" cy="228600"/>
            </a:xfrm>
            <a:prstGeom prst="line">
              <a:avLst/>
            </a:prstGeom>
            <a:ln w="28575" cap="rnd" cmpd="sng">
              <a:solidFill>
                <a:schemeClr val="tx2"/>
              </a:solidFill>
            </a:ln>
          </p:spPr>
          <p:style>
            <a:lnRef idx="2">
              <a:schemeClr val="accent1"/>
            </a:lnRef>
            <a:fillRef idx="0">
              <a:schemeClr val="accent1"/>
            </a:fillRef>
            <a:effectRef idx="1">
              <a:schemeClr val="accent1"/>
            </a:effectRef>
            <a:fontRef idx="minor">
              <a:schemeClr val="tx1"/>
            </a:fontRef>
          </p:style>
        </p:cxnSp>
        <p:cxnSp>
          <p:nvCxnSpPr>
            <p:cNvPr id="447" name="Straight Connector 88"/>
            <p:cNvCxnSpPr/>
            <p:nvPr/>
          </p:nvCxnSpPr>
          <p:spPr>
            <a:xfrm flipV="1">
              <a:off x="4724400" y="4629150"/>
              <a:ext cx="152400" cy="228600"/>
            </a:xfrm>
            <a:prstGeom prst="line">
              <a:avLst/>
            </a:prstGeom>
            <a:ln w="28575" cap="rnd" cmpd="sng">
              <a:solidFill>
                <a:schemeClr val="tx2"/>
              </a:solidFill>
            </a:ln>
          </p:spPr>
          <p:style>
            <a:lnRef idx="2">
              <a:schemeClr val="accent1"/>
            </a:lnRef>
            <a:fillRef idx="0">
              <a:schemeClr val="accent1"/>
            </a:fillRef>
            <a:effectRef idx="1">
              <a:schemeClr val="accent1"/>
            </a:effectRef>
            <a:fontRef idx="minor">
              <a:schemeClr val="tx1"/>
            </a:fontRef>
          </p:style>
        </p:cxnSp>
        <p:cxnSp>
          <p:nvCxnSpPr>
            <p:cNvPr id="448" name="Straight Connector 89"/>
            <p:cNvCxnSpPr/>
            <p:nvPr/>
          </p:nvCxnSpPr>
          <p:spPr>
            <a:xfrm flipH="1" flipV="1">
              <a:off x="7467600" y="4629150"/>
              <a:ext cx="152400" cy="228600"/>
            </a:xfrm>
            <a:prstGeom prst="line">
              <a:avLst/>
            </a:prstGeom>
            <a:ln w="28575" cap="rnd" cmpd="sng">
              <a:solidFill>
                <a:schemeClr val="tx2"/>
              </a:solidFill>
            </a:ln>
          </p:spPr>
          <p:style>
            <a:lnRef idx="2">
              <a:schemeClr val="accent1"/>
            </a:lnRef>
            <a:fillRef idx="0">
              <a:schemeClr val="accent1"/>
            </a:fillRef>
            <a:effectRef idx="1">
              <a:schemeClr val="accent1"/>
            </a:effectRef>
            <a:fontRef idx="minor">
              <a:schemeClr val="tx1"/>
            </a:fontRef>
          </p:style>
        </p:cxnSp>
        <p:cxnSp>
          <p:nvCxnSpPr>
            <p:cNvPr id="449" name="Straight Connector 90"/>
            <p:cNvCxnSpPr/>
            <p:nvPr/>
          </p:nvCxnSpPr>
          <p:spPr>
            <a:xfrm>
              <a:off x="1066800" y="4629150"/>
              <a:ext cx="6781800" cy="0"/>
            </a:xfrm>
            <a:prstGeom prst="line">
              <a:avLst/>
            </a:prstGeom>
            <a:ln w="28575" cap="rnd" cmpd="sng">
              <a:solidFill>
                <a:schemeClr val="tx2"/>
              </a:solidFill>
            </a:ln>
          </p:spPr>
          <p:style>
            <a:lnRef idx="2">
              <a:schemeClr val="accent1"/>
            </a:lnRef>
            <a:fillRef idx="0">
              <a:schemeClr val="accent1"/>
            </a:fillRef>
            <a:effectRef idx="1">
              <a:schemeClr val="accent1"/>
            </a:effectRef>
            <a:fontRef idx="minor">
              <a:schemeClr val="tx1"/>
            </a:fontRef>
          </p:style>
        </p:cxnSp>
        <p:sp>
          <p:nvSpPr>
            <p:cNvPr id="450" name="TextBox 91"/>
            <p:cNvSpPr txBox="1"/>
            <p:nvPr/>
          </p:nvSpPr>
          <p:spPr>
            <a:xfrm>
              <a:off x="5587572" y="4629150"/>
              <a:ext cx="519373" cy="296784"/>
            </a:xfrm>
            <a:prstGeom prst="rect">
              <a:avLst/>
            </a:prstGeom>
            <a:noFill/>
            <a:ln>
              <a:noFill/>
            </a:ln>
          </p:spPr>
          <p:txBody>
            <a:bodyPr wrap="none" lIns="0" tIns="0" rIns="0" bIns="0" rtlCol="0">
              <a:spAutoFit/>
            </a:bodyPr>
            <a:lstStyle/>
            <a:p>
              <a:r>
                <a:rPr lang="en-US" sz="1125" b="1" dirty="0" err="1">
                  <a:latin typeface="Courier New"/>
                  <a:cs typeface="Courier New"/>
                </a:rPr>
                <a:t>Reg</a:t>
              </a:r>
              <a:r>
                <a:rPr lang="en-US" sz="1125" b="1" dirty="0">
                  <a:latin typeface="Courier New"/>
                  <a:cs typeface="Courier New"/>
                </a:rPr>
                <a:t>[9]</a:t>
              </a:r>
            </a:p>
          </p:txBody>
        </p:sp>
        <p:sp>
          <p:nvSpPr>
            <p:cNvPr id="451" name="TextBox 92"/>
            <p:cNvSpPr txBox="1"/>
            <p:nvPr/>
          </p:nvSpPr>
          <p:spPr>
            <a:xfrm>
              <a:off x="-394124" y="4629150"/>
              <a:ext cx="487313" cy="296784"/>
            </a:xfrm>
            <a:prstGeom prst="rect">
              <a:avLst/>
            </a:prstGeom>
            <a:noFill/>
            <a:ln>
              <a:noFill/>
            </a:ln>
          </p:spPr>
          <p:txBody>
            <a:bodyPr wrap="none" lIns="0" tIns="0" rIns="0" bIns="0" rtlCol="0">
              <a:spAutoFit/>
            </a:bodyPr>
            <a:lstStyle/>
            <a:p>
              <a:r>
                <a:rPr lang="en-US" sz="1125" dirty="0" err="1"/>
                <a:t>Reg</a:t>
              </a:r>
              <a:r>
                <a:rPr lang="en-US" sz="1125" dirty="0"/>
                <a:t>[rs2]</a:t>
              </a:r>
            </a:p>
          </p:txBody>
        </p:sp>
      </p:grpSp>
      <p:grpSp>
        <p:nvGrpSpPr>
          <p:cNvPr id="452" name="Group 93"/>
          <p:cNvGrpSpPr/>
          <p:nvPr/>
        </p:nvGrpSpPr>
        <p:grpSpPr>
          <a:xfrm>
            <a:off x="704178" y="5684750"/>
            <a:ext cx="7830223" cy="173125"/>
            <a:chOff x="704178" y="4857750"/>
            <a:chExt cx="7830222" cy="296786"/>
          </a:xfrm>
        </p:grpSpPr>
        <p:grpSp>
          <p:nvGrpSpPr>
            <p:cNvPr id="453" name="Group 94"/>
            <p:cNvGrpSpPr/>
            <p:nvPr/>
          </p:nvGrpSpPr>
          <p:grpSpPr>
            <a:xfrm>
              <a:off x="704178" y="4857750"/>
              <a:ext cx="7830222" cy="296786"/>
              <a:chOff x="704178" y="4629150"/>
              <a:chExt cx="7830222" cy="296786"/>
            </a:xfrm>
          </p:grpSpPr>
          <p:cxnSp>
            <p:nvCxnSpPr>
              <p:cNvPr id="455" name="Straight Connector 96"/>
              <p:cNvCxnSpPr/>
              <p:nvPr/>
            </p:nvCxnSpPr>
            <p:spPr>
              <a:xfrm>
                <a:off x="1066800" y="4857750"/>
                <a:ext cx="7467600" cy="0"/>
              </a:xfrm>
              <a:prstGeom prst="line">
                <a:avLst/>
              </a:prstGeom>
              <a:ln w="28575" cap="rnd" cmpd="sng">
                <a:solidFill>
                  <a:schemeClr val="tx2"/>
                </a:solidFill>
              </a:ln>
            </p:spPr>
            <p:style>
              <a:lnRef idx="2">
                <a:schemeClr val="accent1"/>
              </a:lnRef>
              <a:fillRef idx="0">
                <a:schemeClr val="accent1"/>
              </a:fillRef>
              <a:effectRef idx="1">
                <a:schemeClr val="accent1"/>
              </a:effectRef>
              <a:fontRef idx="minor">
                <a:schemeClr val="tx1"/>
              </a:fontRef>
            </p:style>
          </p:cxnSp>
          <p:cxnSp>
            <p:nvCxnSpPr>
              <p:cNvPr id="456" name="Straight Connector 97"/>
              <p:cNvCxnSpPr/>
              <p:nvPr/>
            </p:nvCxnSpPr>
            <p:spPr>
              <a:xfrm flipH="1" flipV="1">
                <a:off x="4724400" y="4629150"/>
                <a:ext cx="152400" cy="228600"/>
              </a:xfrm>
              <a:prstGeom prst="line">
                <a:avLst/>
              </a:prstGeom>
              <a:ln w="28575" cap="rnd" cmpd="sng">
                <a:solidFill>
                  <a:schemeClr val="tx2"/>
                </a:solidFill>
              </a:ln>
            </p:spPr>
            <p:style>
              <a:lnRef idx="2">
                <a:schemeClr val="accent1"/>
              </a:lnRef>
              <a:fillRef idx="0">
                <a:schemeClr val="accent1"/>
              </a:fillRef>
              <a:effectRef idx="1">
                <a:schemeClr val="accent1"/>
              </a:effectRef>
              <a:fontRef idx="minor">
                <a:schemeClr val="tx1"/>
              </a:fontRef>
            </p:style>
          </p:cxnSp>
          <p:sp>
            <p:nvSpPr>
              <p:cNvPr id="457" name="TextBox 98"/>
              <p:cNvSpPr txBox="1"/>
              <p:nvPr/>
            </p:nvSpPr>
            <p:spPr>
              <a:xfrm>
                <a:off x="3263338" y="4629150"/>
                <a:ext cx="201978" cy="296784"/>
              </a:xfrm>
              <a:prstGeom prst="rect">
                <a:avLst/>
              </a:prstGeom>
              <a:noFill/>
              <a:ln>
                <a:noFill/>
              </a:ln>
            </p:spPr>
            <p:txBody>
              <a:bodyPr wrap="none" lIns="0" tIns="0" rIns="0" bIns="0" rtlCol="0">
                <a:spAutoFit/>
              </a:bodyPr>
              <a:lstStyle/>
              <a:p>
                <a:r>
                  <a:rPr lang="en-US" sz="1125" dirty="0"/>
                  <a:t>???</a:t>
                </a:r>
              </a:p>
            </p:txBody>
          </p:sp>
          <p:cxnSp>
            <p:nvCxnSpPr>
              <p:cNvPr id="458" name="Straight Connector 99"/>
              <p:cNvCxnSpPr/>
              <p:nvPr/>
            </p:nvCxnSpPr>
            <p:spPr>
              <a:xfrm flipV="1">
                <a:off x="4724400" y="4629150"/>
                <a:ext cx="152400" cy="228600"/>
              </a:xfrm>
              <a:prstGeom prst="line">
                <a:avLst/>
              </a:prstGeom>
              <a:ln w="28575" cap="rnd" cmpd="sng">
                <a:solidFill>
                  <a:schemeClr val="tx2"/>
                </a:solidFill>
              </a:ln>
            </p:spPr>
            <p:style>
              <a:lnRef idx="2">
                <a:schemeClr val="accent1"/>
              </a:lnRef>
              <a:fillRef idx="0">
                <a:schemeClr val="accent1"/>
              </a:fillRef>
              <a:effectRef idx="1">
                <a:schemeClr val="accent1"/>
              </a:effectRef>
              <a:fontRef idx="minor">
                <a:schemeClr val="tx1"/>
              </a:fontRef>
            </p:style>
          </p:cxnSp>
          <p:cxnSp>
            <p:nvCxnSpPr>
              <p:cNvPr id="459" name="Straight Connector 100"/>
              <p:cNvCxnSpPr/>
              <p:nvPr/>
            </p:nvCxnSpPr>
            <p:spPr>
              <a:xfrm>
                <a:off x="1066800" y="4629150"/>
                <a:ext cx="7467600" cy="0"/>
              </a:xfrm>
              <a:prstGeom prst="line">
                <a:avLst/>
              </a:prstGeom>
              <a:ln w="28575" cap="rnd" cmpd="sng">
                <a:solidFill>
                  <a:schemeClr val="tx2"/>
                </a:solidFill>
              </a:ln>
            </p:spPr>
            <p:style>
              <a:lnRef idx="2">
                <a:schemeClr val="accent1"/>
              </a:lnRef>
              <a:fillRef idx="0">
                <a:schemeClr val="accent1"/>
              </a:fillRef>
              <a:effectRef idx="1">
                <a:schemeClr val="accent1"/>
              </a:effectRef>
              <a:fontRef idx="minor">
                <a:schemeClr val="tx1"/>
              </a:fontRef>
            </p:style>
          </p:cxnSp>
          <p:sp>
            <p:nvSpPr>
              <p:cNvPr id="460" name="TextBox 101"/>
              <p:cNvSpPr txBox="1"/>
              <p:nvPr/>
            </p:nvSpPr>
            <p:spPr>
              <a:xfrm>
                <a:off x="704178" y="4629152"/>
                <a:ext cx="381515" cy="296784"/>
              </a:xfrm>
              <a:prstGeom prst="rect">
                <a:avLst/>
              </a:prstGeom>
              <a:noFill/>
              <a:ln>
                <a:noFill/>
              </a:ln>
            </p:spPr>
            <p:txBody>
              <a:bodyPr wrap="none" lIns="0" tIns="0" rIns="0" bIns="0" rtlCol="0">
                <a:spAutoFit/>
              </a:bodyPr>
              <a:lstStyle/>
              <a:p>
                <a:r>
                  <a:rPr lang="en-US" sz="1125" dirty="0" err="1"/>
                  <a:t>Reg</a:t>
                </a:r>
                <a:r>
                  <a:rPr lang="en-US" sz="1125" dirty="0"/>
                  <a:t>[1]</a:t>
                </a:r>
              </a:p>
            </p:txBody>
          </p:sp>
        </p:grpSp>
        <p:sp>
          <p:nvSpPr>
            <p:cNvPr id="454" name="TextBox 95"/>
            <p:cNvSpPr txBox="1"/>
            <p:nvPr/>
          </p:nvSpPr>
          <p:spPr>
            <a:xfrm>
              <a:off x="5456824" y="4857750"/>
              <a:ext cx="1125308" cy="296784"/>
            </a:xfrm>
            <a:prstGeom prst="rect">
              <a:avLst/>
            </a:prstGeom>
            <a:noFill/>
            <a:ln>
              <a:noFill/>
            </a:ln>
          </p:spPr>
          <p:txBody>
            <a:bodyPr wrap="none" lIns="0" tIns="0" rIns="0" bIns="0" rtlCol="0">
              <a:spAutoFit/>
            </a:bodyPr>
            <a:lstStyle/>
            <a:p>
              <a:r>
                <a:rPr lang="en-US" sz="1125" b="1" dirty="0" err="1">
                  <a:latin typeface="Courier New"/>
                  <a:cs typeface="Courier New"/>
                </a:rPr>
                <a:t>Reg</a:t>
              </a:r>
              <a:r>
                <a:rPr lang="en-US" sz="1125" b="1" dirty="0">
                  <a:latin typeface="Courier New"/>
                  <a:cs typeface="Courier New"/>
                </a:rPr>
                <a:t>[2]+</a:t>
              </a:r>
              <a:r>
                <a:rPr lang="en-US" sz="1125" b="1" dirty="0" err="1">
                  <a:latin typeface="Courier New"/>
                  <a:cs typeface="Courier New"/>
                </a:rPr>
                <a:t>Reg</a:t>
              </a:r>
              <a:r>
                <a:rPr lang="en-US" sz="1125" b="1" dirty="0">
                  <a:latin typeface="Courier New"/>
                  <a:cs typeface="Courier New"/>
                </a:rPr>
                <a:t>[3]</a:t>
              </a:r>
            </a:p>
          </p:txBody>
        </p:sp>
      </p:grpSp>
      <p:grpSp>
        <p:nvGrpSpPr>
          <p:cNvPr id="461" name="Group 314"/>
          <p:cNvGrpSpPr/>
          <p:nvPr/>
        </p:nvGrpSpPr>
        <p:grpSpPr>
          <a:xfrm>
            <a:off x="1725641" y="1381125"/>
            <a:ext cx="6122960" cy="1894099"/>
            <a:chOff x="683624" y="922695"/>
            <a:chExt cx="13335002" cy="6492977"/>
          </a:xfrm>
        </p:grpSpPr>
        <p:grpSp>
          <p:nvGrpSpPr>
            <p:cNvPr id="462" name="Group 103"/>
            <p:cNvGrpSpPr/>
            <p:nvPr/>
          </p:nvGrpSpPr>
          <p:grpSpPr>
            <a:xfrm>
              <a:off x="683624" y="932065"/>
              <a:ext cx="13317059" cy="3707488"/>
              <a:chOff x="2570548" y="1802732"/>
              <a:chExt cx="7931688" cy="2318466"/>
            </a:xfrm>
          </p:grpSpPr>
          <p:sp>
            <p:nvSpPr>
              <p:cNvPr id="627" name="Line 26"/>
              <p:cNvSpPr>
                <a:spLocks noChangeShapeType="1"/>
              </p:cNvSpPr>
              <p:nvPr/>
            </p:nvSpPr>
            <p:spPr bwMode="auto">
              <a:xfrm>
                <a:off x="4851572" y="3427203"/>
                <a:ext cx="274198" cy="0"/>
              </a:xfrm>
              <a:prstGeom prst="line">
                <a:avLst/>
              </a:prstGeom>
              <a:noFill/>
              <a:ln w="28575">
                <a:solidFill>
                  <a:schemeClr val="tx2"/>
                </a:solidFill>
                <a:round/>
                <a:headEnd/>
                <a:tailEnd/>
              </a:ln>
            </p:spPr>
            <p:txBody>
              <a:bodyPr wrap="none" anchor="ctr">
                <a:prstTxWarp prst="textNoShape">
                  <a:avLst/>
                </a:prstTxWarp>
              </a:bodyPr>
              <a:lstStyle/>
              <a:p>
                <a:endParaRPr lang="en-US" sz="875" b="1">
                  <a:solidFill>
                    <a:schemeClr val="tx2"/>
                  </a:solidFill>
                </a:endParaRPr>
              </a:p>
            </p:txBody>
          </p:sp>
          <p:sp>
            <p:nvSpPr>
              <p:cNvPr id="628" name="Rectangle 27"/>
              <p:cNvSpPr>
                <a:spLocks noChangeArrowheads="1"/>
              </p:cNvSpPr>
              <p:nvPr/>
            </p:nvSpPr>
            <p:spPr bwMode="auto">
              <a:xfrm>
                <a:off x="3686513" y="2185486"/>
                <a:ext cx="221319" cy="306557"/>
              </a:xfrm>
              <a:prstGeom prst="rect">
                <a:avLst/>
              </a:prstGeom>
              <a:noFill/>
              <a:ln w="12700">
                <a:noFill/>
                <a:miter lim="800000"/>
                <a:headEnd/>
                <a:tailEnd/>
              </a:ln>
            </p:spPr>
            <p:txBody>
              <a:bodyPr wrap="none" lIns="42416" tIns="20836" rIns="42416" bIns="20836">
                <a:prstTxWarp prst="textNoShape">
                  <a:avLst/>
                </a:prstTxWarp>
                <a:spAutoFit/>
              </a:bodyPr>
              <a:lstStyle/>
              <a:p>
                <a:pPr>
                  <a:spcBef>
                    <a:spcPct val="0"/>
                  </a:spcBef>
                </a:pPr>
                <a:r>
                  <a:rPr lang="en-US" sz="656" b="1" dirty="0">
                    <a:solidFill>
                      <a:schemeClr val="tx2"/>
                    </a:solidFill>
                  </a:rPr>
                  <a:t>+4</a:t>
                </a:r>
              </a:p>
            </p:txBody>
          </p:sp>
          <p:sp>
            <p:nvSpPr>
              <p:cNvPr id="629" name="Line 29"/>
              <p:cNvSpPr>
                <a:spLocks noChangeShapeType="1"/>
              </p:cNvSpPr>
              <p:nvPr/>
            </p:nvSpPr>
            <p:spPr bwMode="auto">
              <a:xfrm>
                <a:off x="3923082" y="2260040"/>
                <a:ext cx="97330" cy="5418"/>
              </a:xfrm>
              <a:prstGeom prst="line">
                <a:avLst/>
              </a:prstGeom>
              <a:noFill/>
              <a:ln w="28575">
                <a:solidFill>
                  <a:schemeClr val="tx2"/>
                </a:solidFill>
                <a:round/>
                <a:headEnd/>
                <a:tailEnd/>
              </a:ln>
            </p:spPr>
            <p:txBody>
              <a:bodyPr wrap="none" anchor="ctr">
                <a:prstTxWarp prst="textNoShape">
                  <a:avLst/>
                </a:prstTxWarp>
              </a:bodyPr>
              <a:lstStyle/>
              <a:p>
                <a:endParaRPr lang="en-US" sz="875" b="1">
                  <a:solidFill>
                    <a:schemeClr val="tx2"/>
                  </a:solidFill>
                </a:endParaRPr>
              </a:p>
            </p:txBody>
          </p:sp>
          <p:sp>
            <p:nvSpPr>
              <p:cNvPr id="630" name="Rectangle 30"/>
              <p:cNvSpPr>
                <a:spLocks noChangeArrowheads="1"/>
              </p:cNvSpPr>
              <p:nvPr/>
            </p:nvSpPr>
            <p:spPr bwMode="auto">
              <a:xfrm>
                <a:off x="4108436" y="2402325"/>
                <a:ext cx="294095" cy="306557"/>
              </a:xfrm>
              <a:prstGeom prst="rect">
                <a:avLst/>
              </a:prstGeom>
              <a:noFill/>
              <a:ln w="12700">
                <a:noFill/>
                <a:miter lim="800000"/>
                <a:headEnd/>
                <a:tailEnd/>
              </a:ln>
            </p:spPr>
            <p:txBody>
              <a:bodyPr wrap="none" lIns="42416" tIns="20836" rIns="42416" bIns="20836">
                <a:prstTxWarp prst="textNoShape">
                  <a:avLst/>
                </a:prstTxWarp>
                <a:spAutoFit/>
              </a:bodyPr>
              <a:lstStyle/>
              <a:p>
                <a:pPr>
                  <a:spcBef>
                    <a:spcPct val="0"/>
                  </a:spcBef>
                </a:pPr>
                <a:r>
                  <a:rPr lang="en-US" sz="656" b="1" dirty="0">
                    <a:solidFill>
                      <a:schemeClr val="tx2"/>
                    </a:solidFill>
                  </a:rPr>
                  <a:t>Add</a:t>
                </a:r>
              </a:p>
            </p:txBody>
          </p:sp>
          <p:sp>
            <p:nvSpPr>
              <p:cNvPr id="631" name="Freeform 34"/>
              <p:cNvSpPr>
                <a:spLocks/>
              </p:cNvSpPr>
              <p:nvPr/>
            </p:nvSpPr>
            <p:spPr bwMode="auto">
              <a:xfrm flipV="1">
                <a:off x="3670807" y="3239112"/>
                <a:ext cx="410336" cy="28590"/>
              </a:xfrm>
              <a:custGeom>
                <a:avLst/>
                <a:gdLst>
                  <a:gd name="T0" fmla="*/ 0 w 193"/>
                  <a:gd name="T1" fmla="*/ 0 h 1"/>
                  <a:gd name="T2" fmla="*/ 144 w 193"/>
                  <a:gd name="T3" fmla="*/ 0 h 1"/>
                  <a:gd name="T4" fmla="*/ 192 w 193"/>
                  <a:gd name="T5" fmla="*/ 0 h 1"/>
                  <a:gd name="T6" fmla="*/ 0 60000 65536"/>
                  <a:gd name="T7" fmla="*/ 0 60000 65536"/>
                  <a:gd name="T8" fmla="*/ 0 60000 65536"/>
                  <a:gd name="T9" fmla="*/ 0 w 193"/>
                  <a:gd name="T10" fmla="*/ 0 h 1"/>
                  <a:gd name="T11" fmla="*/ 193 w 193"/>
                  <a:gd name="T12" fmla="*/ 1 h 1"/>
                </a:gdLst>
                <a:ahLst/>
                <a:cxnLst>
                  <a:cxn ang="T6">
                    <a:pos x="T0" y="T1"/>
                  </a:cxn>
                  <a:cxn ang="T7">
                    <a:pos x="T2" y="T3"/>
                  </a:cxn>
                  <a:cxn ang="T8">
                    <a:pos x="T4" y="T5"/>
                  </a:cxn>
                </a:cxnLst>
                <a:rect l="T9" t="T10" r="T11" b="T12"/>
                <a:pathLst>
                  <a:path w="193" h="1">
                    <a:moveTo>
                      <a:pt x="0" y="0"/>
                    </a:moveTo>
                    <a:lnTo>
                      <a:pt x="144" y="0"/>
                    </a:lnTo>
                    <a:lnTo>
                      <a:pt x="192" y="0"/>
                    </a:lnTo>
                  </a:path>
                </a:pathLst>
              </a:custGeom>
              <a:noFill/>
              <a:ln w="25400" cap="rnd">
                <a:solidFill>
                  <a:schemeClr val="tx2"/>
                </a:solidFill>
                <a:round/>
                <a:headEnd/>
                <a:tailEnd type="triangle" w="med" len="med"/>
              </a:ln>
            </p:spPr>
            <p:txBody>
              <a:bodyPr>
                <a:prstTxWarp prst="textNoShape">
                  <a:avLst/>
                </a:prstTxWarp>
              </a:bodyPr>
              <a:lstStyle/>
              <a:p>
                <a:endParaRPr lang="en-US" sz="875" b="1">
                  <a:solidFill>
                    <a:schemeClr val="tx2"/>
                  </a:solidFill>
                </a:endParaRPr>
              </a:p>
            </p:txBody>
          </p:sp>
          <p:grpSp>
            <p:nvGrpSpPr>
              <p:cNvPr id="632" name="Group 35"/>
              <p:cNvGrpSpPr>
                <a:grpSpLocks/>
              </p:cNvGrpSpPr>
              <p:nvPr/>
            </p:nvGrpSpPr>
            <p:grpSpPr bwMode="auto">
              <a:xfrm>
                <a:off x="4015274" y="3187949"/>
                <a:ext cx="766042" cy="933249"/>
                <a:chOff x="1328" y="1691"/>
                <a:chExt cx="447" cy="550"/>
              </a:xfrm>
            </p:grpSpPr>
            <p:sp>
              <p:nvSpPr>
                <p:cNvPr id="640" name="Rectangle 37"/>
                <p:cNvSpPr>
                  <a:spLocks noChangeArrowheads="1"/>
                </p:cNvSpPr>
                <p:nvPr/>
              </p:nvSpPr>
              <p:spPr bwMode="auto">
                <a:xfrm>
                  <a:off x="1328" y="1691"/>
                  <a:ext cx="187" cy="181"/>
                </a:xfrm>
                <a:prstGeom prst="rect">
                  <a:avLst/>
                </a:prstGeom>
                <a:noFill/>
                <a:ln w="12700">
                  <a:noFill/>
                  <a:miter lim="800000"/>
                  <a:headEnd/>
                  <a:tailEnd/>
                </a:ln>
              </p:spPr>
              <p:txBody>
                <a:bodyPr wrap="none" lIns="42416" tIns="20836" rIns="42416" bIns="20836">
                  <a:prstTxWarp prst="textNoShape">
                    <a:avLst/>
                  </a:prstTxWarp>
                  <a:spAutoFit/>
                </a:bodyPr>
                <a:lstStyle/>
                <a:p>
                  <a:pPr>
                    <a:spcBef>
                      <a:spcPct val="0"/>
                    </a:spcBef>
                  </a:pPr>
                  <a:r>
                    <a:rPr lang="en-US" sz="656" b="1" dirty="0" err="1">
                      <a:solidFill>
                        <a:schemeClr val="tx2"/>
                      </a:solidFill>
                    </a:rPr>
                    <a:t>addr</a:t>
                  </a:r>
                  <a:endParaRPr lang="en-US" sz="656" b="1" dirty="0">
                    <a:solidFill>
                      <a:schemeClr val="tx2"/>
                    </a:solidFill>
                  </a:endParaRPr>
                </a:p>
              </p:txBody>
            </p:sp>
            <p:sp>
              <p:nvSpPr>
                <p:cNvPr id="641" name="Rectangle 38"/>
                <p:cNvSpPr>
                  <a:spLocks noChangeArrowheads="1"/>
                </p:cNvSpPr>
                <p:nvPr/>
              </p:nvSpPr>
              <p:spPr bwMode="auto">
                <a:xfrm>
                  <a:off x="1613" y="1774"/>
                  <a:ext cx="162" cy="181"/>
                </a:xfrm>
                <a:prstGeom prst="rect">
                  <a:avLst/>
                </a:prstGeom>
                <a:noFill/>
                <a:ln w="12700">
                  <a:noFill/>
                  <a:miter lim="800000"/>
                  <a:headEnd/>
                  <a:tailEnd/>
                </a:ln>
              </p:spPr>
              <p:txBody>
                <a:bodyPr wrap="none" lIns="42416" tIns="20836" rIns="42416" bIns="20836">
                  <a:prstTxWarp prst="textNoShape">
                    <a:avLst/>
                  </a:prstTxWarp>
                  <a:spAutoFit/>
                </a:bodyPr>
                <a:lstStyle/>
                <a:p>
                  <a:pPr>
                    <a:spcBef>
                      <a:spcPct val="0"/>
                    </a:spcBef>
                  </a:pPr>
                  <a:r>
                    <a:rPr lang="en-US" sz="656" b="1" dirty="0" err="1">
                      <a:solidFill>
                        <a:schemeClr val="tx2"/>
                      </a:solidFill>
                    </a:rPr>
                    <a:t>inst</a:t>
                  </a:r>
                  <a:endParaRPr lang="en-US" sz="500" b="1" dirty="0">
                    <a:solidFill>
                      <a:schemeClr val="tx2"/>
                    </a:solidFill>
                  </a:endParaRPr>
                </a:p>
              </p:txBody>
            </p:sp>
            <p:sp>
              <p:nvSpPr>
                <p:cNvPr id="642" name="Rectangle 39"/>
                <p:cNvSpPr>
                  <a:spLocks noChangeArrowheads="1"/>
                </p:cNvSpPr>
                <p:nvPr/>
              </p:nvSpPr>
              <p:spPr bwMode="auto">
                <a:xfrm>
                  <a:off x="1447" y="2054"/>
                  <a:ext cx="232" cy="187"/>
                </a:xfrm>
                <a:prstGeom prst="rect">
                  <a:avLst/>
                </a:prstGeom>
                <a:noFill/>
                <a:ln w="25400">
                  <a:noFill/>
                  <a:miter lim="800000"/>
                  <a:headEnd/>
                  <a:tailEnd/>
                </a:ln>
              </p:spPr>
              <p:txBody>
                <a:bodyPr wrap="none" lIns="42416" tIns="20836" rIns="42416" bIns="20836">
                  <a:prstTxWarp prst="textNoShape">
                    <a:avLst/>
                  </a:prstTxWarp>
                  <a:spAutoFit/>
                </a:bodyPr>
                <a:lstStyle/>
                <a:p>
                  <a:pPr>
                    <a:spcBef>
                      <a:spcPct val="0"/>
                    </a:spcBef>
                  </a:pPr>
                  <a:r>
                    <a:rPr lang="en-US" sz="688" b="1" dirty="0">
                      <a:solidFill>
                        <a:schemeClr val="tx2"/>
                      </a:solidFill>
                    </a:rPr>
                    <a:t>IMEM</a:t>
                  </a:r>
                </a:p>
              </p:txBody>
            </p:sp>
          </p:grpSp>
          <p:sp>
            <p:nvSpPr>
              <p:cNvPr id="633" name="Line 41"/>
              <p:cNvSpPr>
                <a:spLocks noChangeShapeType="1"/>
              </p:cNvSpPr>
              <p:nvPr/>
            </p:nvSpPr>
            <p:spPr bwMode="auto">
              <a:xfrm>
                <a:off x="3684517" y="3267702"/>
                <a:ext cx="54840" cy="0"/>
              </a:xfrm>
              <a:prstGeom prst="line">
                <a:avLst/>
              </a:prstGeom>
              <a:noFill/>
              <a:ln w="25400">
                <a:solidFill>
                  <a:schemeClr val="tx2"/>
                </a:solidFill>
                <a:round/>
                <a:headEnd/>
                <a:tailEnd/>
              </a:ln>
            </p:spPr>
            <p:txBody>
              <a:bodyPr wrap="none" anchor="ctr">
                <a:prstTxWarp prst="textNoShape">
                  <a:avLst/>
                </a:prstTxWarp>
              </a:bodyPr>
              <a:lstStyle/>
              <a:p>
                <a:endParaRPr lang="en-US" sz="875" b="1">
                  <a:solidFill>
                    <a:schemeClr val="tx2"/>
                  </a:solidFill>
                </a:endParaRPr>
              </a:p>
            </p:txBody>
          </p:sp>
          <p:sp>
            <p:nvSpPr>
              <p:cNvPr id="634" name="Freeform 43"/>
              <p:cNvSpPr>
                <a:spLocks/>
              </p:cNvSpPr>
              <p:nvPr/>
            </p:nvSpPr>
            <p:spPr bwMode="auto">
              <a:xfrm>
                <a:off x="3506289" y="3498469"/>
                <a:ext cx="83973" cy="83144"/>
              </a:xfrm>
              <a:custGeom>
                <a:avLst/>
                <a:gdLst>
                  <a:gd name="T0" fmla="*/ 0 w 49"/>
                  <a:gd name="T1" fmla="*/ 48 h 49"/>
                  <a:gd name="T2" fmla="*/ 24 w 49"/>
                  <a:gd name="T3" fmla="*/ 0 h 49"/>
                  <a:gd name="T4" fmla="*/ 48 w 49"/>
                  <a:gd name="T5" fmla="*/ 48 h 49"/>
                  <a:gd name="T6" fmla="*/ 0 60000 65536"/>
                  <a:gd name="T7" fmla="*/ 0 60000 65536"/>
                  <a:gd name="T8" fmla="*/ 0 60000 65536"/>
                  <a:gd name="T9" fmla="*/ 0 w 49"/>
                  <a:gd name="T10" fmla="*/ 0 h 49"/>
                  <a:gd name="T11" fmla="*/ 49 w 49"/>
                  <a:gd name="T12" fmla="*/ 49 h 49"/>
                </a:gdLst>
                <a:ahLst/>
                <a:cxnLst>
                  <a:cxn ang="T6">
                    <a:pos x="T0" y="T1"/>
                  </a:cxn>
                  <a:cxn ang="T7">
                    <a:pos x="T2" y="T3"/>
                  </a:cxn>
                  <a:cxn ang="T8">
                    <a:pos x="T4" y="T5"/>
                  </a:cxn>
                </a:cxnLst>
                <a:rect l="T9" t="T10" r="T11" b="T12"/>
                <a:pathLst>
                  <a:path w="49" h="49">
                    <a:moveTo>
                      <a:pt x="0" y="48"/>
                    </a:moveTo>
                    <a:lnTo>
                      <a:pt x="24" y="0"/>
                    </a:lnTo>
                    <a:lnTo>
                      <a:pt x="48" y="48"/>
                    </a:lnTo>
                  </a:path>
                </a:pathLst>
              </a:custGeom>
              <a:noFill/>
              <a:ln w="25400" cap="rnd">
                <a:solidFill>
                  <a:schemeClr val="tx2"/>
                </a:solidFill>
                <a:round/>
                <a:headEnd/>
                <a:tailEnd/>
              </a:ln>
            </p:spPr>
            <p:txBody>
              <a:bodyPr>
                <a:prstTxWarp prst="textNoShape">
                  <a:avLst/>
                </a:prstTxWarp>
              </a:bodyPr>
              <a:lstStyle/>
              <a:p>
                <a:endParaRPr lang="en-US" sz="875" b="1">
                  <a:solidFill>
                    <a:schemeClr val="tx2"/>
                  </a:solidFill>
                </a:endParaRPr>
              </a:p>
            </p:txBody>
          </p:sp>
          <p:sp>
            <p:nvSpPr>
              <p:cNvPr id="635" name="Freeform 44"/>
              <p:cNvSpPr>
                <a:spLocks/>
              </p:cNvSpPr>
              <p:nvPr/>
            </p:nvSpPr>
            <p:spPr bwMode="auto">
              <a:xfrm>
                <a:off x="2570548" y="1802732"/>
                <a:ext cx="2249907" cy="1545557"/>
              </a:xfrm>
              <a:custGeom>
                <a:avLst/>
                <a:gdLst>
                  <a:gd name="T0" fmla="*/ 921 w 1106"/>
                  <a:gd name="T1" fmla="*/ 410 h 845"/>
                  <a:gd name="T2" fmla="*/ 1104 w 1106"/>
                  <a:gd name="T3" fmla="*/ 409 h 845"/>
                  <a:gd name="T4" fmla="*/ 1106 w 1106"/>
                  <a:gd name="T5" fmla="*/ 1 h 845"/>
                  <a:gd name="T6" fmla="*/ 775 w 1106"/>
                  <a:gd name="T7" fmla="*/ 0 h 845"/>
                  <a:gd name="T8" fmla="*/ 2 w 1106"/>
                  <a:gd name="T9" fmla="*/ 1 h 845"/>
                  <a:gd name="T10" fmla="*/ 0 w 1106"/>
                  <a:gd name="T11" fmla="*/ 845 h 845"/>
                  <a:gd name="T12" fmla="*/ 335 w 1106"/>
                  <a:gd name="T13" fmla="*/ 845 h 845"/>
                  <a:gd name="T14" fmla="*/ 0 60000 65536"/>
                  <a:gd name="T15" fmla="*/ 0 60000 65536"/>
                  <a:gd name="T16" fmla="*/ 0 60000 65536"/>
                  <a:gd name="T17" fmla="*/ 0 60000 65536"/>
                  <a:gd name="T18" fmla="*/ 0 60000 65536"/>
                  <a:gd name="T19" fmla="*/ 0 60000 65536"/>
                  <a:gd name="T20" fmla="*/ 0 60000 65536"/>
                  <a:gd name="T21" fmla="*/ 0 w 1106"/>
                  <a:gd name="T22" fmla="*/ 0 h 845"/>
                  <a:gd name="T23" fmla="*/ 1106 w 1106"/>
                  <a:gd name="T24" fmla="*/ 845 h 8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06" h="845">
                    <a:moveTo>
                      <a:pt x="921" y="410"/>
                    </a:moveTo>
                    <a:lnTo>
                      <a:pt x="1104" y="409"/>
                    </a:lnTo>
                    <a:lnTo>
                      <a:pt x="1106" y="1"/>
                    </a:lnTo>
                    <a:lnTo>
                      <a:pt x="775" y="0"/>
                    </a:lnTo>
                    <a:lnTo>
                      <a:pt x="2" y="1"/>
                    </a:lnTo>
                    <a:lnTo>
                      <a:pt x="0" y="845"/>
                    </a:lnTo>
                    <a:lnTo>
                      <a:pt x="335" y="845"/>
                    </a:lnTo>
                  </a:path>
                </a:pathLst>
              </a:custGeom>
              <a:noFill/>
              <a:ln w="28575" cap="rnd">
                <a:solidFill>
                  <a:schemeClr val="tx2"/>
                </a:solidFill>
                <a:round/>
                <a:headEnd/>
                <a:tailEnd type="triangle" w="med" len="med"/>
              </a:ln>
            </p:spPr>
            <p:txBody>
              <a:bodyPr>
                <a:prstTxWarp prst="textNoShape">
                  <a:avLst/>
                </a:prstTxWarp>
              </a:bodyPr>
              <a:lstStyle/>
              <a:p>
                <a:endParaRPr lang="en-US" sz="875" b="1">
                  <a:solidFill>
                    <a:schemeClr val="tx2"/>
                  </a:solidFill>
                </a:endParaRPr>
              </a:p>
            </p:txBody>
          </p:sp>
          <p:sp>
            <p:nvSpPr>
              <p:cNvPr id="636" name="Rectangle 42"/>
              <p:cNvSpPr>
                <a:spLocks noChangeArrowheads="1"/>
              </p:cNvSpPr>
              <p:nvPr/>
            </p:nvSpPr>
            <p:spPr bwMode="auto">
              <a:xfrm>
                <a:off x="2756534" y="3348468"/>
                <a:ext cx="325285" cy="306556"/>
              </a:xfrm>
              <a:prstGeom prst="rect">
                <a:avLst/>
              </a:prstGeom>
              <a:noFill/>
              <a:ln w="25400">
                <a:noFill/>
                <a:miter lim="800000"/>
                <a:headEnd/>
                <a:tailEnd/>
              </a:ln>
            </p:spPr>
            <p:txBody>
              <a:bodyPr wrap="none" lIns="42416" tIns="20836" rIns="42416" bIns="20836">
                <a:prstTxWarp prst="textNoShape">
                  <a:avLst/>
                </a:prstTxWarp>
                <a:spAutoFit/>
              </a:bodyPr>
              <a:lstStyle/>
              <a:p>
                <a:pPr>
                  <a:spcBef>
                    <a:spcPct val="0"/>
                  </a:spcBef>
                </a:pPr>
                <a:r>
                  <a:rPr lang="en-US" sz="656" b="1" dirty="0">
                    <a:solidFill>
                      <a:schemeClr val="tx2"/>
                    </a:solidFill>
                  </a:rPr>
                  <a:t>pc+4</a:t>
                </a:r>
              </a:p>
            </p:txBody>
          </p:sp>
          <p:sp>
            <p:nvSpPr>
              <p:cNvPr id="637" name="Rectangle 42"/>
              <p:cNvSpPr>
                <a:spLocks noChangeArrowheads="1"/>
              </p:cNvSpPr>
              <p:nvPr/>
            </p:nvSpPr>
            <p:spPr bwMode="auto">
              <a:xfrm>
                <a:off x="10251806" y="3048965"/>
                <a:ext cx="250430" cy="306556"/>
              </a:xfrm>
              <a:prstGeom prst="rect">
                <a:avLst/>
              </a:prstGeom>
              <a:noFill/>
              <a:ln w="25400">
                <a:noFill/>
                <a:miter lim="800000"/>
                <a:headEnd/>
                <a:tailEnd/>
              </a:ln>
            </p:spPr>
            <p:txBody>
              <a:bodyPr wrap="none" lIns="42416" tIns="20836" rIns="42416" bIns="20836">
                <a:prstTxWarp prst="textNoShape">
                  <a:avLst/>
                </a:prstTxWarp>
                <a:spAutoFit/>
              </a:bodyPr>
              <a:lstStyle/>
              <a:p>
                <a:pPr>
                  <a:spcBef>
                    <a:spcPct val="0"/>
                  </a:spcBef>
                </a:pPr>
                <a:r>
                  <a:rPr lang="en-US" sz="656" b="1" dirty="0" err="1">
                    <a:solidFill>
                      <a:schemeClr val="tx2"/>
                    </a:solidFill>
                  </a:rPr>
                  <a:t>wb</a:t>
                </a:r>
                <a:endParaRPr lang="en-US" sz="656" b="1" dirty="0">
                  <a:solidFill>
                    <a:schemeClr val="tx2"/>
                  </a:solidFill>
                </a:endParaRPr>
              </a:p>
            </p:txBody>
          </p:sp>
          <p:sp>
            <p:nvSpPr>
              <p:cNvPr id="638" name="Rectangle 42"/>
              <p:cNvSpPr>
                <a:spLocks noChangeArrowheads="1"/>
              </p:cNvSpPr>
              <p:nvPr/>
            </p:nvSpPr>
            <p:spPr bwMode="auto">
              <a:xfrm>
                <a:off x="7780649" y="2653349"/>
                <a:ext cx="215081" cy="306556"/>
              </a:xfrm>
              <a:prstGeom prst="rect">
                <a:avLst/>
              </a:prstGeom>
              <a:noFill/>
              <a:ln w="25400">
                <a:noFill/>
                <a:miter lim="800000"/>
                <a:headEnd/>
                <a:tailEnd/>
              </a:ln>
            </p:spPr>
            <p:txBody>
              <a:bodyPr wrap="none" lIns="42416" tIns="20836" rIns="42416" bIns="20836">
                <a:prstTxWarp prst="textNoShape">
                  <a:avLst/>
                </a:prstTxWarp>
                <a:spAutoFit/>
              </a:bodyPr>
              <a:lstStyle/>
              <a:p>
                <a:pPr>
                  <a:spcBef>
                    <a:spcPct val="0"/>
                  </a:spcBef>
                </a:pPr>
                <a:r>
                  <a:rPr lang="en-US" sz="656" b="1" dirty="0">
                    <a:solidFill>
                      <a:schemeClr val="tx2"/>
                    </a:solidFill>
                  </a:rPr>
                  <a:t>pc</a:t>
                </a:r>
              </a:p>
            </p:txBody>
          </p:sp>
          <p:sp>
            <p:nvSpPr>
              <p:cNvPr id="639" name="Rectangle 42"/>
              <p:cNvSpPr>
                <a:spLocks noChangeArrowheads="1"/>
              </p:cNvSpPr>
              <p:nvPr/>
            </p:nvSpPr>
            <p:spPr bwMode="auto">
              <a:xfrm>
                <a:off x="5594408" y="2671013"/>
                <a:ext cx="250430" cy="306556"/>
              </a:xfrm>
              <a:prstGeom prst="rect">
                <a:avLst/>
              </a:prstGeom>
              <a:noFill/>
              <a:ln w="25400">
                <a:noFill/>
                <a:miter lim="800000"/>
                <a:headEnd/>
                <a:tailEnd/>
              </a:ln>
            </p:spPr>
            <p:txBody>
              <a:bodyPr wrap="none" lIns="42416" tIns="20836" rIns="42416" bIns="20836">
                <a:prstTxWarp prst="textNoShape">
                  <a:avLst/>
                </a:prstTxWarp>
                <a:spAutoFit/>
              </a:bodyPr>
              <a:lstStyle/>
              <a:p>
                <a:pPr>
                  <a:spcBef>
                    <a:spcPct val="0"/>
                  </a:spcBef>
                </a:pPr>
                <a:r>
                  <a:rPr lang="en-US" sz="656" b="1" dirty="0" err="1">
                    <a:solidFill>
                      <a:schemeClr val="tx2"/>
                    </a:solidFill>
                  </a:rPr>
                  <a:t>wb</a:t>
                </a:r>
                <a:endParaRPr lang="en-US" sz="656" b="1" dirty="0">
                  <a:solidFill>
                    <a:schemeClr val="tx2"/>
                  </a:solidFill>
                </a:endParaRPr>
              </a:p>
            </p:txBody>
          </p:sp>
        </p:grpSp>
        <p:sp>
          <p:nvSpPr>
            <p:cNvPr id="463" name="Freeform 48"/>
            <p:cNvSpPr>
              <a:spLocks/>
            </p:cNvSpPr>
            <p:nvPr/>
          </p:nvSpPr>
          <p:spPr bwMode="auto">
            <a:xfrm>
              <a:off x="4987226" y="3199543"/>
              <a:ext cx="1435865" cy="373113"/>
            </a:xfrm>
            <a:custGeom>
              <a:avLst/>
              <a:gdLst>
                <a:gd name="T0" fmla="*/ 0 w 817"/>
                <a:gd name="T1" fmla="*/ 192 h 193"/>
                <a:gd name="T2" fmla="*/ 0 w 817"/>
                <a:gd name="T3" fmla="*/ 0 h 193"/>
                <a:gd name="T4" fmla="*/ 816 w 817"/>
                <a:gd name="T5" fmla="*/ 0 h 193"/>
                <a:gd name="T6" fmla="*/ 0 60000 65536"/>
                <a:gd name="T7" fmla="*/ 0 60000 65536"/>
                <a:gd name="T8" fmla="*/ 0 60000 65536"/>
                <a:gd name="T9" fmla="*/ 0 w 817"/>
                <a:gd name="T10" fmla="*/ 0 h 193"/>
                <a:gd name="T11" fmla="*/ 817 w 817"/>
                <a:gd name="T12" fmla="*/ 193 h 193"/>
              </a:gdLst>
              <a:ahLst/>
              <a:cxnLst>
                <a:cxn ang="T6">
                  <a:pos x="T0" y="T1"/>
                </a:cxn>
                <a:cxn ang="T7">
                  <a:pos x="T2" y="T3"/>
                </a:cxn>
                <a:cxn ang="T8">
                  <a:pos x="T4" y="T5"/>
                </a:cxn>
              </a:cxnLst>
              <a:rect l="T9" t="T10" r="T11" b="T12"/>
              <a:pathLst>
                <a:path w="817" h="193">
                  <a:moveTo>
                    <a:pt x="0" y="192"/>
                  </a:moveTo>
                  <a:lnTo>
                    <a:pt x="0" y="0"/>
                  </a:lnTo>
                  <a:lnTo>
                    <a:pt x="816" y="0"/>
                  </a:lnTo>
                </a:path>
              </a:pathLst>
            </a:custGeom>
            <a:noFill/>
            <a:ln w="28575" cap="rnd">
              <a:solidFill>
                <a:schemeClr val="tx2"/>
              </a:solidFill>
              <a:round/>
              <a:headEnd/>
              <a:tailEnd type="triangle" w="med" len="med"/>
            </a:ln>
          </p:spPr>
          <p:txBody>
            <a:bodyPr>
              <a:prstTxWarp prst="textNoShape">
                <a:avLst/>
              </a:prstTxWarp>
            </a:bodyPr>
            <a:lstStyle/>
            <a:p>
              <a:endParaRPr lang="en-US" sz="688">
                <a:solidFill>
                  <a:schemeClr val="tx2"/>
                </a:solidFill>
              </a:endParaRPr>
            </a:p>
          </p:txBody>
        </p:sp>
        <p:sp>
          <p:nvSpPr>
            <p:cNvPr id="464" name="Freeform 49"/>
            <p:cNvSpPr>
              <a:spLocks/>
            </p:cNvSpPr>
            <p:nvPr/>
          </p:nvSpPr>
          <p:spPr bwMode="auto">
            <a:xfrm>
              <a:off x="4987225" y="3556241"/>
              <a:ext cx="1435865" cy="1933"/>
            </a:xfrm>
            <a:custGeom>
              <a:avLst/>
              <a:gdLst>
                <a:gd name="T0" fmla="*/ 0 w 817"/>
                <a:gd name="T1" fmla="*/ 0 h 1"/>
                <a:gd name="T2" fmla="*/ 816 w 817"/>
                <a:gd name="T3" fmla="*/ 0 h 1"/>
                <a:gd name="T4" fmla="*/ 0 60000 65536"/>
                <a:gd name="T5" fmla="*/ 0 60000 65536"/>
                <a:gd name="T6" fmla="*/ 0 w 817"/>
                <a:gd name="T7" fmla="*/ 0 h 1"/>
                <a:gd name="T8" fmla="*/ 817 w 817"/>
                <a:gd name="T9" fmla="*/ 1 h 1"/>
              </a:gdLst>
              <a:ahLst/>
              <a:cxnLst>
                <a:cxn ang="T4">
                  <a:pos x="T0" y="T1"/>
                </a:cxn>
                <a:cxn ang="T5">
                  <a:pos x="T2" y="T3"/>
                </a:cxn>
              </a:cxnLst>
              <a:rect l="T6" t="T7" r="T8" b="T9"/>
              <a:pathLst>
                <a:path w="817" h="1">
                  <a:moveTo>
                    <a:pt x="0" y="0"/>
                  </a:moveTo>
                  <a:lnTo>
                    <a:pt x="816" y="0"/>
                  </a:lnTo>
                </a:path>
              </a:pathLst>
            </a:custGeom>
            <a:noFill/>
            <a:ln w="28575" cap="rnd">
              <a:solidFill>
                <a:schemeClr val="tx2"/>
              </a:solidFill>
              <a:round/>
              <a:headEnd/>
              <a:tailEnd type="triangle" w="med" len="med"/>
            </a:ln>
          </p:spPr>
          <p:txBody>
            <a:bodyPr>
              <a:prstTxWarp prst="textNoShape">
                <a:avLst/>
              </a:prstTxWarp>
            </a:bodyPr>
            <a:lstStyle/>
            <a:p>
              <a:endParaRPr lang="en-US" sz="688">
                <a:solidFill>
                  <a:schemeClr val="tx2"/>
                </a:solidFill>
              </a:endParaRPr>
            </a:p>
          </p:txBody>
        </p:sp>
        <p:sp>
          <p:nvSpPr>
            <p:cNvPr id="465" name="Freeform 53"/>
            <p:cNvSpPr>
              <a:spLocks/>
            </p:cNvSpPr>
            <p:nvPr/>
          </p:nvSpPr>
          <p:spPr bwMode="auto">
            <a:xfrm>
              <a:off x="7105867" y="3984090"/>
              <a:ext cx="1144409" cy="45719"/>
            </a:xfrm>
            <a:custGeom>
              <a:avLst/>
              <a:gdLst>
                <a:gd name="T0" fmla="*/ 0 w 873"/>
                <a:gd name="T1" fmla="*/ 0 h 1"/>
                <a:gd name="T2" fmla="*/ 872 w 873"/>
                <a:gd name="T3" fmla="*/ 0 h 1"/>
                <a:gd name="T4" fmla="*/ 0 60000 65536"/>
                <a:gd name="T5" fmla="*/ 0 60000 65536"/>
                <a:gd name="T6" fmla="*/ 0 w 873"/>
                <a:gd name="T7" fmla="*/ 0 h 1"/>
                <a:gd name="T8" fmla="*/ 873 w 873"/>
                <a:gd name="T9" fmla="*/ 1 h 1"/>
              </a:gdLst>
              <a:ahLst/>
              <a:cxnLst>
                <a:cxn ang="T4">
                  <a:pos x="T0" y="T1"/>
                </a:cxn>
                <a:cxn ang="T5">
                  <a:pos x="T2" y="T3"/>
                </a:cxn>
              </a:cxnLst>
              <a:rect l="T6" t="T7" r="T8" b="T9"/>
              <a:pathLst>
                <a:path w="873" h="1">
                  <a:moveTo>
                    <a:pt x="0" y="0"/>
                  </a:moveTo>
                  <a:lnTo>
                    <a:pt x="872" y="0"/>
                  </a:lnTo>
                </a:path>
              </a:pathLst>
            </a:custGeom>
            <a:noFill/>
            <a:ln w="25400" cap="rnd">
              <a:solidFill>
                <a:schemeClr val="tx2"/>
              </a:solidFill>
              <a:round/>
              <a:headEnd/>
              <a:tailEnd type="triangle" w="med" len="med"/>
            </a:ln>
          </p:spPr>
          <p:txBody>
            <a:bodyPr>
              <a:prstTxWarp prst="textNoShape">
                <a:avLst/>
              </a:prstTxWarp>
            </a:bodyPr>
            <a:lstStyle/>
            <a:p>
              <a:endParaRPr lang="en-US" sz="688"/>
            </a:p>
          </p:txBody>
        </p:sp>
        <p:sp>
          <p:nvSpPr>
            <p:cNvPr id="466" name="Rectangle 56"/>
            <p:cNvSpPr>
              <a:spLocks noChangeArrowheads="1"/>
            </p:cNvSpPr>
            <p:nvPr/>
          </p:nvSpPr>
          <p:spPr bwMode="auto">
            <a:xfrm>
              <a:off x="5138959" y="3419159"/>
              <a:ext cx="1013957" cy="490218"/>
            </a:xfrm>
            <a:prstGeom prst="rect">
              <a:avLst/>
            </a:prstGeom>
            <a:noFill/>
            <a:ln w="12700">
              <a:noFill/>
              <a:miter lim="800000"/>
              <a:headEnd/>
              <a:tailEnd/>
            </a:ln>
          </p:spPr>
          <p:txBody>
            <a:bodyPr wrap="none" lIns="42416" tIns="20836" rIns="42416" bIns="20836">
              <a:prstTxWarp prst="textNoShape">
                <a:avLst/>
              </a:prstTxWarp>
              <a:spAutoFit/>
            </a:bodyPr>
            <a:lstStyle/>
            <a:p>
              <a:pPr>
                <a:spcBef>
                  <a:spcPct val="0"/>
                </a:spcBef>
              </a:pPr>
              <a:r>
                <a:rPr lang="en-US" sz="656" b="1" dirty="0" err="1">
                  <a:solidFill>
                    <a:schemeClr val="tx2"/>
                  </a:solidFill>
                </a:rPr>
                <a:t>Inst</a:t>
              </a:r>
              <a:r>
                <a:rPr lang="en-US" sz="656" b="1" dirty="0">
                  <a:solidFill>
                    <a:schemeClr val="tx2"/>
                  </a:solidFill>
                </a:rPr>
                <a:t>[24:20]</a:t>
              </a:r>
            </a:p>
          </p:txBody>
        </p:sp>
        <p:sp>
          <p:nvSpPr>
            <p:cNvPr id="467" name="Line 58"/>
            <p:cNvSpPr>
              <a:spLocks noChangeShapeType="1"/>
            </p:cNvSpPr>
            <p:nvPr/>
          </p:nvSpPr>
          <p:spPr bwMode="auto">
            <a:xfrm>
              <a:off x="4987225" y="3207276"/>
              <a:ext cx="9036" cy="3128621"/>
            </a:xfrm>
            <a:prstGeom prst="line">
              <a:avLst/>
            </a:prstGeom>
            <a:noFill/>
            <a:ln w="28575">
              <a:solidFill>
                <a:schemeClr val="tx2"/>
              </a:solidFill>
              <a:round/>
              <a:headEnd/>
              <a:tailEnd type="triangle" w="med" len="med"/>
            </a:ln>
          </p:spPr>
          <p:txBody>
            <a:bodyPr wrap="none" anchor="ctr">
              <a:prstTxWarp prst="textNoShape">
                <a:avLst/>
              </a:prstTxWarp>
            </a:bodyPr>
            <a:lstStyle/>
            <a:p>
              <a:endParaRPr lang="en-US" sz="688"/>
            </a:p>
          </p:txBody>
        </p:sp>
        <p:sp>
          <p:nvSpPr>
            <p:cNvPr id="468" name="Freeform 61"/>
            <p:cNvSpPr>
              <a:spLocks/>
            </p:cNvSpPr>
            <p:nvPr/>
          </p:nvSpPr>
          <p:spPr bwMode="auto">
            <a:xfrm>
              <a:off x="4973167" y="3913147"/>
              <a:ext cx="1435865" cy="1933"/>
            </a:xfrm>
            <a:custGeom>
              <a:avLst/>
              <a:gdLst>
                <a:gd name="T0" fmla="*/ 0 w 817"/>
                <a:gd name="T1" fmla="*/ 0 h 1"/>
                <a:gd name="T2" fmla="*/ 816 w 817"/>
                <a:gd name="T3" fmla="*/ 0 h 1"/>
                <a:gd name="T4" fmla="*/ 0 60000 65536"/>
                <a:gd name="T5" fmla="*/ 0 60000 65536"/>
                <a:gd name="T6" fmla="*/ 0 w 817"/>
                <a:gd name="T7" fmla="*/ 0 h 1"/>
                <a:gd name="T8" fmla="*/ 817 w 817"/>
                <a:gd name="T9" fmla="*/ 1 h 1"/>
              </a:gdLst>
              <a:ahLst/>
              <a:cxnLst>
                <a:cxn ang="T4">
                  <a:pos x="T0" y="T1"/>
                </a:cxn>
                <a:cxn ang="T5">
                  <a:pos x="T2" y="T3"/>
                </a:cxn>
              </a:cxnLst>
              <a:rect l="T6" t="T7" r="T8" b="T9"/>
              <a:pathLst>
                <a:path w="817" h="1">
                  <a:moveTo>
                    <a:pt x="0" y="0"/>
                  </a:moveTo>
                  <a:lnTo>
                    <a:pt x="816" y="0"/>
                  </a:lnTo>
                </a:path>
              </a:pathLst>
            </a:custGeom>
            <a:noFill/>
            <a:ln w="28575" cap="rnd">
              <a:solidFill>
                <a:schemeClr val="tx2"/>
              </a:solidFill>
              <a:round/>
              <a:headEnd/>
              <a:tailEnd type="triangle" w="med" len="med"/>
            </a:ln>
          </p:spPr>
          <p:txBody>
            <a:bodyPr>
              <a:prstTxWarp prst="textNoShape">
                <a:avLst/>
              </a:prstTxWarp>
            </a:bodyPr>
            <a:lstStyle/>
            <a:p>
              <a:endParaRPr lang="en-US" sz="688">
                <a:solidFill>
                  <a:schemeClr val="tx2"/>
                </a:solidFill>
              </a:endParaRPr>
            </a:p>
          </p:txBody>
        </p:sp>
        <p:grpSp>
          <p:nvGrpSpPr>
            <p:cNvPr id="469" name="Group 62"/>
            <p:cNvGrpSpPr>
              <a:grpSpLocks/>
            </p:cNvGrpSpPr>
            <p:nvPr/>
          </p:nvGrpSpPr>
          <p:grpSpPr bwMode="auto">
            <a:xfrm>
              <a:off x="9933212" y="3153080"/>
              <a:ext cx="676938" cy="1168993"/>
              <a:chOff x="4085" y="1630"/>
              <a:chExt cx="241" cy="385"/>
            </a:xfrm>
          </p:grpSpPr>
          <p:sp>
            <p:nvSpPr>
              <p:cNvPr id="624" name="Freeform 65"/>
              <p:cNvSpPr>
                <a:spLocks/>
              </p:cNvSpPr>
              <p:nvPr/>
            </p:nvSpPr>
            <p:spPr bwMode="auto">
              <a:xfrm>
                <a:off x="4085" y="1630"/>
                <a:ext cx="241" cy="385"/>
              </a:xfrm>
              <a:custGeom>
                <a:avLst/>
                <a:gdLst>
                  <a:gd name="T0" fmla="*/ 0 w 241"/>
                  <a:gd name="T1" fmla="*/ 0 h 385"/>
                  <a:gd name="T2" fmla="*/ 0 w 241"/>
                  <a:gd name="T3" fmla="*/ 160 h 385"/>
                  <a:gd name="T4" fmla="*/ 48 w 241"/>
                  <a:gd name="T5" fmla="*/ 192 h 385"/>
                  <a:gd name="T6" fmla="*/ 0 w 241"/>
                  <a:gd name="T7" fmla="*/ 224 h 385"/>
                  <a:gd name="T8" fmla="*/ 0 w 241"/>
                  <a:gd name="T9" fmla="*/ 384 h 385"/>
                  <a:gd name="T10" fmla="*/ 240 w 241"/>
                  <a:gd name="T11" fmla="*/ 288 h 385"/>
                  <a:gd name="T12" fmla="*/ 240 w 241"/>
                  <a:gd name="T13" fmla="*/ 96 h 385"/>
                  <a:gd name="T14" fmla="*/ 0 w 241"/>
                  <a:gd name="T15" fmla="*/ 0 h 385"/>
                  <a:gd name="T16" fmla="*/ 0 60000 65536"/>
                  <a:gd name="T17" fmla="*/ 0 60000 65536"/>
                  <a:gd name="T18" fmla="*/ 0 60000 65536"/>
                  <a:gd name="T19" fmla="*/ 0 60000 65536"/>
                  <a:gd name="T20" fmla="*/ 0 60000 65536"/>
                  <a:gd name="T21" fmla="*/ 0 60000 65536"/>
                  <a:gd name="T22" fmla="*/ 0 60000 65536"/>
                  <a:gd name="T23" fmla="*/ 0 60000 65536"/>
                  <a:gd name="T24" fmla="*/ 0 w 241"/>
                  <a:gd name="T25" fmla="*/ 0 h 385"/>
                  <a:gd name="T26" fmla="*/ 241 w 241"/>
                  <a:gd name="T27" fmla="*/ 385 h 38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1" h="385">
                    <a:moveTo>
                      <a:pt x="0" y="0"/>
                    </a:moveTo>
                    <a:lnTo>
                      <a:pt x="0" y="160"/>
                    </a:lnTo>
                    <a:lnTo>
                      <a:pt x="48" y="192"/>
                    </a:lnTo>
                    <a:lnTo>
                      <a:pt x="0" y="224"/>
                    </a:lnTo>
                    <a:lnTo>
                      <a:pt x="0" y="384"/>
                    </a:lnTo>
                    <a:lnTo>
                      <a:pt x="240" y="288"/>
                    </a:lnTo>
                    <a:lnTo>
                      <a:pt x="240" y="96"/>
                    </a:lnTo>
                    <a:lnTo>
                      <a:pt x="0" y="0"/>
                    </a:lnTo>
                  </a:path>
                </a:pathLst>
              </a:custGeom>
              <a:solidFill>
                <a:schemeClr val="bg1"/>
              </a:solidFill>
              <a:ln w="38100" cap="rnd">
                <a:solidFill>
                  <a:schemeClr val="tx2"/>
                </a:solidFill>
                <a:round/>
                <a:headEnd/>
                <a:tailEnd/>
              </a:ln>
            </p:spPr>
            <p:txBody>
              <a:bodyPr>
                <a:prstTxWarp prst="textNoShape">
                  <a:avLst/>
                </a:prstTxWarp>
              </a:bodyPr>
              <a:lstStyle/>
              <a:p>
                <a:endParaRPr lang="en-US" sz="688"/>
              </a:p>
            </p:txBody>
          </p:sp>
          <p:sp>
            <p:nvSpPr>
              <p:cNvPr id="625" name="Rectangle 66"/>
              <p:cNvSpPr>
                <a:spLocks noChangeArrowheads="1"/>
              </p:cNvSpPr>
              <p:nvPr/>
            </p:nvSpPr>
            <p:spPr bwMode="auto">
              <a:xfrm>
                <a:off x="4111" y="1828"/>
                <a:ext cx="181" cy="167"/>
              </a:xfrm>
              <a:prstGeom prst="rect">
                <a:avLst/>
              </a:prstGeom>
              <a:noFill/>
              <a:ln w="38100">
                <a:noFill/>
                <a:miter lim="800000"/>
                <a:headEnd/>
                <a:tailEnd/>
              </a:ln>
            </p:spPr>
            <p:txBody>
              <a:bodyPr wrap="none" lIns="42416" tIns="20836" rIns="42416" bIns="20836">
                <a:prstTxWarp prst="textNoShape">
                  <a:avLst/>
                </a:prstTxWarp>
                <a:spAutoFit/>
              </a:bodyPr>
              <a:lstStyle/>
              <a:p>
                <a:pPr>
                  <a:spcBef>
                    <a:spcPct val="0"/>
                  </a:spcBef>
                </a:pPr>
                <a:r>
                  <a:rPr lang="en-US" sz="688" b="1" dirty="0">
                    <a:solidFill>
                      <a:schemeClr val="tx2"/>
                    </a:solidFill>
                  </a:rPr>
                  <a:t>ALU</a:t>
                </a:r>
              </a:p>
            </p:txBody>
          </p:sp>
          <p:sp>
            <p:nvSpPr>
              <p:cNvPr id="626" name="Rectangle 66"/>
              <p:cNvSpPr>
                <a:spLocks noChangeArrowheads="1"/>
              </p:cNvSpPr>
              <p:nvPr/>
            </p:nvSpPr>
            <p:spPr bwMode="auto">
              <a:xfrm>
                <a:off x="4144" y="1708"/>
                <a:ext cx="110" cy="200"/>
              </a:xfrm>
              <a:prstGeom prst="rect">
                <a:avLst/>
              </a:prstGeom>
              <a:noFill/>
              <a:ln w="38100">
                <a:noFill/>
                <a:miter lim="800000"/>
                <a:headEnd/>
                <a:tailEnd/>
              </a:ln>
            </p:spPr>
            <p:txBody>
              <a:bodyPr wrap="none" lIns="42416" tIns="20836" rIns="42416" bIns="20836">
                <a:prstTxWarp prst="textNoShape">
                  <a:avLst/>
                </a:prstTxWarp>
                <a:spAutoFit/>
              </a:bodyPr>
              <a:lstStyle/>
              <a:p>
                <a:pPr>
                  <a:spcBef>
                    <a:spcPct val="0"/>
                  </a:spcBef>
                </a:pPr>
                <a:r>
                  <a:rPr lang="en-US" sz="875" b="1" dirty="0">
                    <a:solidFill>
                      <a:schemeClr val="tx2"/>
                    </a:solidFill>
                  </a:rPr>
                  <a:t>+</a:t>
                </a:r>
              </a:p>
            </p:txBody>
          </p:sp>
        </p:grpSp>
        <p:sp>
          <p:nvSpPr>
            <p:cNvPr id="470" name="Rectangle 72"/>
            <p:cNvSpPr>
              <a:spLocks noChangeArrowheads="1"/>
            </p:cNvSpPr>
            <p:nvPr/>
          </p:nvSpPr>
          <p:spPr bwMode="auto">
            <a:xfrm>
              <a:off x="6995218" y="4712109"/>
              <a:ext cx="396026" cy="490218"/>
            </a:xfrm>
            <a:prstGeom prst="rect">
              <a:avLst/>
            </a:prstGeom>
            <a:noFill/>
            <a:ln w="25400">
              <a:noFill/>
              <a:miter lim="800000"/>
              <a:headEnd/>
              <a:tailEnd/>
            </a:ln>
          </p:spPr>
          <p:txBody>
            <a:bodyPr wrap="none" lIns="42416" tIns="20836" rIns="42416" bIns="20836">
              <a:prstTxWarp prst="textNoShape">
                <a:avLst/>
              </a:prstTxWarp>
              <a:spAutoFit/>
            </a:bodyPr>
            <a:lstStyle/>
            <a:p>
              <a:pPr>
                <a:spcBef>
                  <a:spcPct val="0"/>
                </a:spcBef>
              </a:pPr>
              <a:r>
                <a:rPr lang="en-US" sz="656" b="1" dirty="0" err="1">
                  <a:solidFill>
                    <a:schemeClr val="tx2"/>
                  </a:solidFill>
                </a:rPr>
                <a:t>clk</a:t>
              </a:r>
              <a:endParaRPr lang="en-US" sz="656" b="1" dirty="0">
                <a:solidFill>
                  <a:schemeClr val="tx2"/>
                </a:solidFill>
              </a:endParaRPr>
            </a:p>
          </p:txBody>
        </p:sp>
        <p:sp>
          <p:nvSpPr>
            <p:cNvPr id="471" name="Rectangle 74"/>
            <p:cNvSpPr>
              <a:spLocks noChangeArrowheads="1"/>
            </p:cNvSpPr>
            <p:nvPr/>
          </p:nvSpPr>
          <p:spPr bwMode="auto">
            <a:xfrm>
              <a:off x="6444181" y="2297222"/>
              <a:ext cx="1502103" cy="2303658"/>
            </a:xfrm>
            <a:prstGeom prst="rect">
              <a:avLst/>
            </a:prstGeom>
            <a:solidFill>
              <a:schemeClr val="bg1"/>
            </a:solidFill>
            <a:ln w="38100">
              <a:solidFill>
                <a:schemeClr val="tx2"/>
              </a:solidFill>
              <a:miter lim="800000"/>
              <a:headEnd/>
              <a:tailEnd/>
            </a:ln>
          </p:spPr>
          <p:txBody>
            <a:bodyPr wrap="none" anchor="ctr">
              <a:prstTxWarp prst="textNoShape">
                <a:avLst/>
              </a:prstTxWarp>
            </a:bodyPr>
            <a:lstStyle/>
            <a:p>
              <a:endParaRPr lang="en-US" sz="688">
                <a:solidFill>
                  <a:schemeClr val="tx2"/>
                </a:solidFill>
              </a:endParaRPr>
            </a:p>
          </p:txBody>
        </p:sp>
        <p:sp>
          <p:nvSpPr>
            <p:cNvPr id="472" name="Rectangle 76"/>
            <p:cNvSpPr>
              <a:spLocks noChangeArrowheads="1"/>
            </p:cNvSpPr>
            <p:nvPr/>
          </p:nvSpPr>
          <p:spPr bwMode="auto">
            <a:xfrm>
              <a:off x="6583455" y="4224369"/>
              <a:ext cx="692771" cy="507146"/>
            </a:xfrm>
            <a:prstGeom prst="rect">
              <a:avLst/>
            </a:prstGeom>
            <a:noFill/>
            <a:ln w="12700">
              <a:noFill/>
              <a:miter lim="800000"/>
              <a:headEnd/>
              <a:tailEnd/>
            </a:ln>
          </p:spPr>
          <p:txBody>
            <a:bodyPr wrap="none" lIns="42416" tIns="20836" rIns="42416" bIns="20836">
              <a:prstTxWarp prst="textNoShape">
                <a:avLst/>
              </a:prstTxWarp>
              <a:spAutoFit/>
            </a:bodyPr>
            <a:lstStyle/>
            <a:p>
              <a:pPr>
                <a:spcBef>
                  <a:spcPct val="0"/>
                </a:spcBef>
              </a:pPr>
              <a:r>
                <a:rPr lang="en-US" sz="688" b="1" dirty="0" err="1">
                  <a:solidFill>
                    <a:schemeClr val="tx2"/>
                  </a:solidFill>
                </a:rPr>
                <a:t>Reg</a:t>
              </a:r>
              <a:r>
                <a:rPr lang="en-US" sz="688" b="1" dirty="0">
                  <a:solidFill>
                    <a:schemeClr val="tx2"/>
                  </a:solidFill>
                </a:rPr>
                <a:t> [ ]</a:t>
              </a:r>
            </a:p>
          </p:txBody>
        </p:sp>
        <p:sp>
          <p:nvSpPr>
            <p:cNvPr id="473" name="Line 86"/>
            <p:cNvSpPr>
              <a:spLocks noChangeShapeType="1"/>
            </p:cNvSpPr>
            <p:nvPr/>
          </p:nvSpPr>
          <p:spPr bwMode="auto">
            <a:xfrm>
              <a:off x="10612908" y="3719178"/>
              <a:ext cx="740647" cy="1"/>
            </a:xfrm>
            <a:prstGeom prst="line">
              <a:avLst/>
            </a:prstGeom>
            <a:noFill/>
            <a:ln w="28575">
              <a:solidFill>
                <a:schemeClr val="tx2"/>
              </a:solidFill>
              <a:round/>
              <a:headEnd type="none" w="med" len="med"/>
              <a:tailEnd type="triangle" w="med" len="med"/>
            </a:ln>
          </p:spPr>
          <p:txBody>
            <a:bodyPr wrap="none" anchor="ctr">
              <a:prstTxWarp prst="textNoShape">
                <a:avLst/>
              </a:prstTxWarp>
            </a:bodyPr>
            <a:lstStyle/>
            <a:p>
              <a:endParaRPr lang="en-US" sz="688"/>
            </a:p>
          </p:txBody>
        </p:sp>
        <p:sp>
          <p:nvSpPr>
            <p:cNvPr id="474" name="Freeform 53"/>
            <p:cNvSpPr>
              <a:spLocks/>
            </p:cNvSpPr>
            <p:nvPr/>
          </p:nvSpPr>
          <p:spPr bwMode="auto">
            <a:xfrm>
              <a:off x="7966042" y="3472598"/>
              <a:ext cx="284234" cy="57178"/>
            </a:xfrm>
            <a:custGeom>
              <a:avLst/>
              <a:gdLst>
                <a:gd name="T0" fmla="*/ 0 w 873"/>
                <a:gd name="T1" fmla="*/ 0 h 1"/>
                <a:gd name="T2" fmla="*/ 872 w 873"/>
                <a:gd name="T3" fmla="*/ 0 h 1"/>
                <a:gd name="T4" fmla="*/ 0 60000 65536"/>
                <a:gd name="T5" fmla="*/ 0 60000 65536"/>
                <a:gd name="T6" fmla="*/ 0 w 873"/>
                <a:gd name="T7" fmla="*/ 0 h 1"/>
                <a:gd name="T8" fmla="*/ 873 w 873"/>
                <a:gd name="T9" fmla="*/ 1 h 1"/>
              </a:gdLst>
              <a:ahLst/>
              <a:cxnLst>
                <a:cxn ang="T4">
                  <a:pos x="T0" y="T1"/>
                </a:cxn>
                <a:cxn ang="T5">
                  <a:pos x="T2" y="T3"/>
                </a:cxn>
              </a:cxnLst>
              <a:rect l="T6" t="T7" r="T8" b="T9"/>
              <a:pathLst>
                <a:path w="873" h="1">
                  <a:moveTo>
                    <a:pt x="0" y="0"/>
                  </a:moveTo>
                  <a:lnTo>
                    <a:pt x="872" y="0"/>
                  </a:lnTo>
                </a:path>
              </a:pathLst>
            </a:custGeom>
            <a:noFill/>
            <a:ln w="28575" cap="rnd">
              <a:solidFill>
                <a:schemeClr val="tx2"/>
              </a:solidFill>
              <a:round/>
              <a:headEnd/>
              <a:tailEnd type="triangle" w="med" len="med"/>
            </a:ln>
          </p:spPr>
          <p:txBody>
            <a:bodyPr>
              <a:prstTxWarp prst="textNoShape">
                <a:avLst/>
              </a:prstTxWarp>
            </a:bodyPr>
            <a:lstStyle/>
            <a:p>
              <a:endParaRPr lang="en-US" sz="688"/>
            </a:p>
          </p:txBody>
        </p:sp>
        <p:sp>
          <p:nvSpPr>
            <p:cNvPr id="475" name="Line 86"/>
            <p:cNvSpPr>
              <a:spLocks noChangeShapeType="1"/>
            </p:cNvSpPr>
            <p:nvPr/>
          </p:nvSpPr>
          <p:spPr bwMode="auto">
            <a:xfrm flipH="1">
              <a:off x="11044317" y="1333022"/>
              <a:ext cx="7822" cy="1428860"/>
            </a:xfrm>
            <a:prstGeom prst="line">
              <a:avLst/>
            </a:prstGeom>
            <a:noFill/>
            <a:ln w="28575">
              <a:solidFill>
                <a:schemeClr val="tx2"/>
              </a:solidFill>
              <a:round/>
              <a:headEnd/>
              <a:tailEnd/>
            </a:ln>
          </p:spPr>
          <p:txBody>
            <a:bodyPr wrap="none" anchor="ctr">
              <a:prstTxWarp prst="textNoShape">
                <a:avLst/>
              </a:prstTxWarp>
            </a:bodyPr>
            <a:lstStyle/>
            <a:p>
              <a:pPr algn="r"/>
              <a:endParaRPr lang="en-US" sz="688" dirty="0"/>
            </a:p>
          </p:txBody>
        </p:sp>
        <p:sp>
          <p:nvSpPr>
            <p:cNvPr id="476" name="Line 86"/>
            <p:cNvSpPr>
              <a:spLocks noChangeShapeType="1"/>
            </p:cNvSpPr>
            <p:nvPr/>
          </p:nvSpPr>
          <p:spPr bwMode="auto">
            <a:xfrm flipV="1">
              <a:off x="5430367" y="1567717"/>
              <a:ext cx="8210042" cy="10160"/>
            </a:xfrm>
            <a:prstGeom prst="line">
              <a:avLst/>
            </a:prstGeom>
            <a:noFill/>
            <a:ln w="28575">
              <a:solidFill>
                <a:schemeClr val="tx2"/>
              </a:solidFill>
              <a:round/>
              <a:headEnd/>
              <a:tailEnd/>
            </a:ln>
          </p:spPr>
          <p:txBody>
            <a:bodyPr wrap="none" anchor="ctr">
              <a:prstTxWarp prst="textNoShape">
                <a:avLst/>
              </a:prstTxWarp>
            </a:bodyPr>
            <a:lstStyle/>
            <a:p>
              <a:endParaRPr lang="en-US" sz="688"/>
            </a:p>
          </p:txBody>
        </p:sp>
        <p:sp>
          <p:nvSpPr>
            <p:cNvPr id="477" name="Line 86"/>
            <p:cNvSpPr>
              <a:spLocks noChangeShapeType="1"/>
            </p:cNvSpPr>
            <p:nvPr/>
          </p:nvSpPr>
          <p:spPr bwMode="auto">
            <a:xfrm flipH="1">
              <a:off x="5408723" y="1567717"/>
              <a:ext cx="11609" cy="1130120"/>
            </a:xfrm>
            <a:prstGeom prst="line">
              <a:avLst/>
            </a:prstGeom>
            <a:noFill/>
            <a:ln w="28575">
              <a:solidFill>
                <a:schemeClr val="tx2"/>
              </a:solidFill>
              <a:round/>
              <a:headEnd/>
              <a:tailEnd/>
            </a:ln>
          </p:spPr>
          <p:txBody>
            <a:bodyPr wrap="none" anchor="ctr">
              <a:prstTxWarp prst="textNoShape">
                <a:avLst/>
              </a:prstTxWarp>
            </a:bodyPr>
            <a:lstStyle/>
            <a:p>
              <a:pPr algn="r"/>
              <a:endParaRPr lang="en-US" sz="688" dirty="0"/>
            </a:p>
          </p:txBody>
        </p:sp>
        <p:sp>
          <p:nvSpPr>
            <p:cNvPr id="478" name="Freeform 53"/>
            <p:cNvSpPr>
              <a:spLocks/>
            </p:cNvSpPr>
            <p:nvPr/>
          </p:nvSpPr>
          <p:spPr bwMode="auto">
            <a:xfrm flipV="1">
              <a:off x="5420332" y="2650658"/>
              <a:ext cx="1004090" cy="47180"/>
            </a:xfrm>
            <a:custGeom>
              <a:avLst/>
              <a:gdLst>
                <a:gd name="T0" fmla="*/ 0 w 873"/>
                <a:gd name="T1" fmla="*/ 0 h 1"/>
                <a:gd name="T2" fmla="*/ 872 w 873"/>
                <a:gd name="T3" fmla="*/ 0 h 1"/>
                <a:gd name="T4" fmla="*/ 0 60000 65536"/>
                <a:gd name="T5" fmla="*/ 0 60000 65536"/>
                <a:gd name="T6" fmla="*/ 0 w 873"/>
                <a:gd name="T7" fmla="*/ 0 h 1"/>
                <a:gd name="T8" fmla="*/ 873 w 873"/>
                <a:gd name="T9" fmla="*/ 1 h 1"/>
              </a:gdLst>
              <a:ahLst/>
              <a:cxnLst>
                <a:cxn ang="T4">
                  <a:pos x="T0" y="T1"/>
                </a:cxn>
                <a:cxn ang="T5">
                  <a:pos x="T2" y="T3"/>
                </a:cxn>
              </a:cxnLst>
              <a:rect l="T6" t="T7" r="T8" b="T9"/>
              <a:pathLst>
                <a:path w="873" h="1">
                  <a:moveTo>
                    <a:pt x="0" y="0"/>
                  </a:moveTo>
                  <a:lnTo>
                    <a:pt x="872" y="0"/>
                  </a:lnTo>
                </a:path>
              </a:pathLst>
            </a:custGeom>
            <a:noFill/>
            <a:ln w="25400" cap="rnd">
              <a:solidFill>
                <a:schemeClr val="tx2"/>
              </a:solidFill>
              <a:round/>
              <a:headEnd/>
              <a:tailEnd type="triangle" w="med" len="med"/>
            </a:ln>
          </p:spPr>
          <p:txBody>
            <a:bodyPr>
              <a:prstTxWarp prst="textNoShape">
                <a:avLst/>
              </a:prstTxWarp>
            </a:bodyPr>
            <a:lstStyle/>
            <a:p>
              <a:endParaRPr lang="en-US" sz="688"/>
            </a:p>
          </p:txBody>
        </p:sp>
        <p:sp>
          <p:nvSpPr>
            <p:cNvPr id="479" name="Freeform 140"/>
            <p:cNvSpPr>
              <a:spLocks/>
            </p:cNvSpPr>
            <p:nvPr/>
          </p:nvSpPr>
          <p:spPr bwMode="auto">
            <a:xfrm>
              <a:off x="7335367" y="4467923"/>
              <a:ext cx="134282" cy="132957"/>
            </a:xfrm>
            <a:custGeom>
              <a:avLst/>
              <a:gdLst>
                <a:gd name="T0" fmla="*/ 0 w 49"/>
                <a:gd name="T1" fmla="*/ 48 h 49"/>
                <a:gd name="T2" fmla="*/ 24 w 49"/>
                <a:gd name="T3" fmla="*/ 0 h 49"/>
                <a:gd name="T4" fmla="*/ 48 w 49"/>
                <a:gd name="T5" fmla="*/ 48 h 49"/>
                <a:gd name="T6" fmla="*/ 0 60000 65536"/>
                <a:gd name="T7" fmla="*/ 0 60000 65536"/>
                <a:gd name="T8" fmla="*/ 0 60000 65536"/>
                <a:gd name="T9" fmla="*/ 0 w 49"/>
                <a:gd name="T10" fmla="*/ 0 h 49"/>
                <a:gd name="T11" fmla="*/ 49 w 49"/>
                <a:gd name="T12" fmla="*/ 49 h 49"/>
              </a:gdLst>
              <a:ahLst/>
              <a:cxnLst>
                <a:cxn ang="T6">
                  <a:pos x="T0" y="T1"/>
                </a:cxn>
                <a:cxn ang="T7">
                  <a:pos x="T2" y="T3"/>
                </a:cxn>
                <a:cxn ang="T8">
                  <a:pos x="T4" y="T5"/>
                </a:cxn>
              </a:cxnLst>
              <a:rect l="T9" t="T10" r="T11" b="T12"/>
              <a:pathLst>
                <a:path w="49" h="49">
                  <a:moveTo>
                    <a:pt x="0" y="48"/>
                  </a:moveTo>
                  <a:lnTo>
                    <a:pt x="24" y="0"/>
                  </a:lnTo>
                  <a:lnTo>
                    <a:pt x="48" y="48"/>
                  </a:lnTo>
                </a:path>
              </a:pathLst>
            </a:custGeom>
            <a:noFill/>
            <a:ln w="25400" cap="rnd">
              <a:solidFill>
                <a:schemeClr val="tx2"/>
              </a:solidFill>
              <a:round/>
              <a:headEnd/>
              <a:tailEnd/>
            </a:ln>
          </p:spPr>
          <p:txBody>
            <a:bodyPr>
              <a:prstTxWarp prst="textNoShape">
                <a:avLst/>
              </a:prstTxWarp>
            </a:bodyPr>
            <a:lstStyle/>
            <a:p>
              <a:endParaRPr lang="en-US" sz="875" b="1">
                <a:solidFill>
                  <a:schemeClr val="tx2"/>
                </a:solidFill>
              </a:endParaRPr>
            </a:p>
          </p:txBody>
        </p:sp>
        <p:sp>
          <p:nvSpPr>
            <p:cNvPr id="480" name="Line 85"/>
            <p:cNvSpPr>
              <a:spLocks noChangeShapeType="1"/>
            </p:cNvSpPr>
            <p:nvPr/>
          </p:nvSpPr>
          <p:spPr bwMode="auto">
            <a:xfrm>
              <a:off x="7411567" y="4600880"/>
              <a:ext cx="0" cy="173990"/>
            </a:xfrm>
            <a:prstGeom prst="line">
              <a:avLst/>
            </a:prstGeom>
            <a:noFill/>
            <a:ln w="25400">
              <a:solidFill>
                <a:schemeClr val="tx2"/>
              </a:solidFill>
              <a:round/>
              <a:headEnd/>
              <a:tailEnd/>
            </a:ln>
          </p:spPr>
          <p:txBody>
            <a:bodyPr wrap="none" anchor="ctr">
              <a:prstTxWarp prst="textNoShape">
                <a:avLst/>
              </a:prstTxWarp>
            </a:bodyPr>
            <a:lstStyle/>
            <a:p>
              <a:endParaRPr lang="en-US" sz="688">
                <a:solidFill>
                  <a:schemeClr val="tx2"/>
                </a:solidFill>
              </a:endParaRPr>
            </a:p>
          </p:txBody>
        </p:sp>
        <p:sp>
          <p:nvSpPr>
            <p:cNvPr id="481" name="Rectangle 56"/>
            <p:cNvSpPr>
              <a:spLocks noChangeArrowheads="1"/>
            </p:cNvSpPr>
            <p:nvPr/>
          </p:nvSpPr>
          <p:spPr bwMode="auto">
            <a:xfrm>
              <a:off x="5138959" y="3092641"/>
              <a:ext cx="1013957" cy="490218"/>
            </a:xfrm>
            <a:prstGeom prst="rect">
              <a:avLst/>
            </a:prstGeom>
            <a:noFill/>
            <a:ln w="12700">
              <a:noFill/>
              <a:miter lim="800000"/>
              <a:headEnd/>
              <a:tailEnd/>
            </a:ln>
          </p:spPr>
          <p:txBody>
            <a:bodyPr wrap="none" lIns="42416" tIns="20836" rIns="42416" bIns="20836">
              <a:prstTxWarp prst="textNoShape">
                <a:avLst/>
              </a:prstTxWarp>
              <a:spAutoFit/>
            </a:bodyPr>
            <a:lstStyle/>
            <a:p>
              <a:pPr>
                <a:spcBef>
                  <a:spcPct val="0"/>
                </a:spcBef>
              </a:pPr>
              <a:r>
                <a:rPr lang="en-US" sz="656" b="1" dirty="0" err="1">
                  <a:solidFill>
                    <a:schemeClr val="tx2"/>
                  </a:solidFill>
                </a:rPr>
                <a:t>Inst</a:t>
              </a:r>
              <a:r>
                <a:rPr lang="en-US" sz="656" b="1" dirty="0">
                  <a:solidFill>
                    <a:schemeClr val="tx2"/>
                  </a:solidFill>
                </a:rPr>
                <a:t>[19:15]</a:t>
              </a:r>
            </a:p>
          </p:txBody>
        </p:sp>
        <p:sp>
          <p:nvSpPr>
            <p:cNvPr id="482" name="Rectangle 56"/>
            <p:cNvSpPr>
              <a:spLocks noChangeArrowheads="1"/>
            </p:cNvSpPr>
            <p:nvPr/>
          </p:nvSpPr>
          <p:spPr bwMode="auto">
            <a:xfrm>
              <a:off x="5131552" y="2766124"/>
              <a:ext cx="919694" cy="490218"/>
            </a:xfrm>
            <a:prstGeom prst="rect">
              <a:avLst/>
            </a:prstGeom>
            <a:noFill/>
            <a:ln w="12700">
              <a:noFill/>
              <a:miter lim="800000"/>
              <a:headEnd/>
              <a:tailEnd/>
            </a:ln>
          </p:spPr>
          <p:txBody>
            <a:bodyPr wrap="none" lIns="42416" tIns="20836" rIns="42416" bIns="20836">
              <a:prstTxWarp prst="textNoShape">
                <a:avLst/>
              </a:prstTxWarp>
              <a:spAutoFit/>
            </a:bodyPr>
            <a:lstStyle/>
            <a:p>
              <a:pPr>
                <a:spcBef>
                  <a:spcPct val="0"/>
                </a:spcBef>
              </a:pPr>
              <a:r>
                <a:rPr lang="en-US" sz="656" b="1" dirty="0" err="1">
                  <a:solidFill>
                    <a:schemeClr val="tx2"/>
                  </a:solidFill>
                </a:rPr>
                <a:t>Inst</a:t>
              </a:r>
              <a:r>
                <a:rPr lang="en-US" sz="656" b="1" dirty="0">
                  <a:solidFill>
                    <a:schemeClr val="tx2"/>
                  </a:solidFill>
                </a:rPr>
                <a:t>[11:7]</a:t>
              </a:r>
            </a:p>
          </p:txBody>
        </p:sp>
        <p:sp>
          <p:nvSpPr>
            <p:cNvPr id="483" name="Rectangle 76"/>
            <p:cNvSpPr>
              <a:spLocks noChangeArrowheads="1"/>
            </p:cNvSpPr>
            <p:nvPr/>
          </p:nvSpPr>
          <p:spPr bwMode="auto">
            <a:xfrm>
              <a:off x="6414239" y="3762679"/>
              <a:ext cx="661351" cy="490218"/>
            </a:xfrm>
            <a:prstGeom prst="rect">
              <a:avLst/>
            </a:prstGeom>
            <a:noFill/>
            <a:ln w="12700">
              <a:noFill/>
              <a:miter lim="800000"/>
              <a:headEnd/>
              <a:tailEnd/>
            </a:ln>
          </p:spPr>
          <p:txBody>
            <a:bodyPr wrap="none" lIns="42416" tIns="20836" rIns="42416" bIns="20836">
              <a:prstTxWarp prst="textNoShape">
                <a:avLst/>
              </a:prstTxWarp>
              <a:spAutoFit/>
            </a:bodyPr>
            <a:lstStyle/>
            <a:p>
              <a:pPr>
                <a:spcBef>
                  <a:spcPct val="0"/>
                </a:spcBef>
              </a:pPr>
              <a:r>
                <a:rPr lang="en-US" sz="656" b="1" dirty="0" err="1">
                  <a:solidFill>
                    <a:schemeClr val="tx2"/>
                  </a:solidFill>
                </a:rPr>
                <a:t>AddrB</a:t>
              </a:r>
              <a:endParaRPr lang="en-US" sz="656" b="1" dirty="0">
                <a:solidFill>
                  <a:schemeClr val="tx2"/>
                </a:solidFill>
              </a:endParaRPr>
            </a:p>
          </p:txBody>
        </p:sp>
        <p:sp>
          <p:nvSpPr>
            <p:cNvPr id="484" name="Rectangle 76"/>
            <p:cNvSpPr>
              <a:spLocks noChangeArrowheads="1"/>
            </p:cNvSpPr>
            <p:nvPr/>
          </p:nvSpPr>
          <p:spPr bwMode="auto">
            <a:xfrm>
              <a:off x="6414239" y="3381680"/>
              <a:ext cx="671825" cy="490218"/>
            </a:xfrm>
            <a:prstGeom prst="rect">
              <a:avLst/>
            </a:prstGeom>
            <a:noFill/>
            <a:ln w="12700">
              <a:noFill/>
              <a:miter lim="800000"/>
              <a:headEnd/>
              <a:tailEnd/>
            </a:ln>
          </p:spPr>
          <p:txBody>
            <a:bodyPr wrap="none" lIns="42416" tIns="20836" rIns="42416" bIns="20836">
              <a:prstTxWarp prst="textNoShape">
                <a:avLst/>
              </a:prstTxWarp>
              <a:spAutoFit/>
            </a:bodyPr>
            <a:lstStyle/>
            <a:p>
              <a:pPr>
                <a:spcBef>
                  <a:spcPct val="0"/>
                </a:spcBef>
              </a:pPr>
              <a:r>
                <a:rPr lang="en-US" sz="656" b="1" dirty="0" err="1">
                  <a:solidFill>
                    <a:schemeClr val="tx2"/>
                  </a:solidFill>
                </a:rPr>
                <a:t>AddrA</a:t>
              </a:r>
              <a:endParaRPr lang="en-US" sz="656" b="1" dirty="0">
                <a:solidFill>
                  <a:schemeClr val="tx2"/>
                </a:solidFill>
              </a:endParaRPr>
            </a:p>
          </p:txBody>
        </p:sp>
        <p:sp>
          <p:nvSpPr>
            <p:cNvPr id="485" name="Rectangle 76"/>
            <p:cNvSpPr>
              <a:spLocks noChangeArrowheads="1"/>
            </p:cNvSpPr>
            <p:nvPr/>
          </p:nvSpPr>
          <p:spPr bwMode="auto">
            <a:xfrm>
              <a:off x="7251973" y="3359796"/>
              <a:ext cx="657860" cy="490218"/>
            </a:xfrm>
            <a:prstGeom prst="rect">
              <a:avLst/>
            </a:prstGeom>
            <a:noFill/>
            <a:ln w="12700">
              <a:noFill/>
              <a:miter lim="800000"/>
              <a:headEnd/>
              <a:tailEnd/>
            </a:ln>
          </p:spPr>
          <p:txBody>
            <a:bodyPr wrap="none" lIns="42416" tIns="20836" rIns="42416" bIns="20836">
              <a:prstTxWarp prst="textNoShape">
                <a:avLst/>
              </a:prstTxWarp>
              <a:spAutoFit/>
            </a:bodyPr>
            <a:lstStyle/>
            <a:p>
              <a:pPr>
                <a:spcBef>
                  <a:spcPct val="0"/>
                </a:spcBef>
              </a:pPr>
              <a:r>
                <a:rPr lang="en-US" sz="656" b="1" dirty="0" err="1">
                  <a:solidFill>
                    <a:schemeClr val="tx2"/>
                  </a:solidFill>
                </a:rPr>
                <a:t>DataA</a:t>
              </a:r>
              <a:endParaRPr lang="en-US" sz="656" b="1" dirty="0">
                <a:solidFill>
                  <a:schemeClr val="tx2"/>
                </a:solidFill>
              </a:endParaRPr>
            </a:p>
          </p:txBody>
        </p:sp>
        <p:sp>
          <p:nvSpPr>
            <p:cNvPr id="486" name="Rectangle 76"/>
            <p:cNvSpPr>
              <a:spLocks noChangeArrowheads="1"/>
            </p:cNvSpPr>
            <p:nvPr/>
          </p:nvSpPr>
          <p:spPr bwMode="auto">
            <a:xfrm>
              <a:off x="7251973" y="3830132"/>
              <a:ext cx="647387" cy="490218"/>
            </a:xfrm>
            <a:prstGeom prst="rect">
              <a:avLst/>
            </a:prstGeom>
            <a:noFill/>
            <a:ln w="12700">
              <a:noFill/>
              <a:miter lim="800000"/>
              <a:headEnd/>
              <a:tailEnd/>
            </a:ln>
          </p:spPr>
          <p:txBody>
            <a:bodyPr wrap="none" lIns="42416" tIns="20836" rIns="42416" bIns="20836">
              <a:prstTxWarp prst="textNoShape">
                <a:avLst/>
              </a:prstTxWarp>
              <a:spAutoFit/>
            </a:bodyPr>
            <a:lstStyle/>
            <a:p>
              <a:pPr>
                <a:spcBef>
                  <a:spcPct val="0"/>
                </a:spcBef>
              </a:pPr>
              <a:r>
                <a:rPr lang="en-US" sz="656" b="1" dirty="0" err="1">
                  <a:solidFill>
                    <a:schemeClr val="tx2"/>
                  </a:solidFill>
                </a:rPr>
                <a:t>DataB</a:t>
              </a:r>
              <a:endParaRPr lang="en-US" sz="656" b="1" dirty="0">
                <a:solidFill>
                  <a:schemeClr val="tx2"/>
                </a:solidFill>
              </a:endParaRPr>
            </a:p>
          </p:txBody>
        </p:sp>
        <p:sp>
          <p:nvSpPr>
            <p:cNvPr id="487" name="Rectangle 76"/>
            <p:cNvSpPr>
              <a:spLocks noChangeArrowheads="1"/>
            </p:cNvSpPr>
            <p:nvPr/>
          </p:nvSpPr>
          <p:spPr bwMode="auto">
            <a:xfrm>
              <a:off x="6409212" y="3042767"/>
              <a:ext cx="675316" cy="490218"/>
            </a:xfrm>
            <a:prstGeom prst="rect">
              <a:avLst/>
            </a:prstGeom>
            <a:noFill/>
            <a:ln w="12700">
              <a:noFill/>
              <a:miter lim="800000"/>
              <a:headEnd/>
              <a:tailEnd/>
            </a:ln>
          </p:spPr>
          <p:txBody>
            <a:bodyPr wrap="none" lIns="42416" tIns="20836" rIns="42416" bIns="20836">
              <a:prstTxWarp prst="textNoShape">
                <a:avLst/>
              </a:prstTxWarp>
              <a:spAutoFit/>
            </a:bodyPr>
            <a:lstStyle/>
            <a:p>
              <a:pPr>
                <a:spcBef>
                  <a:spcPct val="0"/>
                </a:spcBef>
              </a:pPr>
              <a:r>
                <a:rPr lang="en-US" sz="656" b="1" dirty="0" err="1">
                  <a:solidFill>
                    <a:schemeClr val="tx2"/>
                  </a:solidFill>
                </a:rPr>
                <a:t>AddrD</a:t>
              </a:r>
              <a:endParaRPr lang="en-US" sz="656" b="1" dirty="0">
                <a:solidFill>
                  <a:schemeClr val="tx2"/>
                </a:solidFill>
              </a:endParaRPr>
            </a:p>
          </p:txBody>
        </p:sp>
        <p:sp>
          <p:nvSpPr>
            <p:cNvPr id="488" name="Rectangle 76"/>
            <p:cNvSpPr>
              <a:spLocks noChangeArrowheads="1"/>
            </p:cNvSpPr>
            <p:nvPr/>
          </p:nvSpPr>
          <p:spPr bwMode="auto">
            <a:xfrm>
              <a:off x="6413773" y="2544367"/>
              <a:ext cx="661351" cy="490218"/>
            </a:xfrm>
            <a:prstGeom prst="rect">
              <a:avLst/>
            </a:prstGeom>
            <a:noFill/>
            <a:ln w="12700">
              <a:noFill/>
              <a:miter lim="800000"/>
              <a:headEnd/>
              <a:tailEnd/>
            </a:ln>
          </p:spPr>
          <p:txBody>
            <a:bodyPr wrap="none" lIns="42416" tIns="20836" rIns="42416" bIns="20836">
              <a:prstTxWarp prst="textNoShape">
                <a:avLst/>
              </a:prstTxWarp>
              <a:spAutoFit/>
            </a:bodyPr>
            <a:lstStyle/>
            <a:p>
              <a:pPr>
                <a:spcBef>
                  <a:spcPct val="0"/>
                </a:spcBef>
              </a:pPr>
              <a:r>
                <a:rPr lang="en-US" sz="656" b="1" dirty="0" err="1">
                  <a:solidFill>
                    <a:schemeClr val="tx2"/>
                  </a:solidFill>
                </a:rPr>
                <a:t>DataD</a:t>
              </a:r>
              <a:endParaRPr lang="en-US" sz="656" b="1" dirty="0">
                <a:solidFill>
                  <a:schemeClr val="tx2"/>
                </a:solidFill>
              </a:endParaRPr>
            </a:p>
          </p:txBody>
        </p:sp>
        <p:sp>
          <p:nvSpPr>
            <p:cNvPr id="489" name="Rectangle 72"/>
            <p:cNvSpPr>
              <a:spLocks noChangeArrowheads="1"/>
            </p:cNvSpPr>
            <p:nvPr/>
          </p:nvSpPr>
          <p:spPr bwMode="auto">
            <a:xfrm>
              <a:off x="10598183" y="3092641"/>
              <a:ext cx="420464" cy="490218"/>
            </a:xfrm>
            <a:prstGeom prst="rect">
              <a:avLst/>
            </a:prstGeom>
            <a:noFill/>
            <a:ln w="25400">
              <a:noFill/>
              <a:miter lim="800000"/>
              <a:headEnd/>
              <a:tailEnd/>
            </a:ln>
          </p:spPr>
          <p:txBody>
            <a:bodyPr wrap="none" lIns="42416" tIns="20836" rIns="42416" bIns="20836">
              <a:prstTxWarp prst="textNoShape">
                <a:avLst/>
              </a:prstTxWarp>
              <a:spAutoFit/>
            </a:bodyPr>
            <a:lstStyle/>
            <a:p>
              <a:pPr>
                <a:spcBef>
                  <a:spcPct val="0"/>
                </a:spcBef>
              </a:pPr>
              <a:r>
                <a:rPr lang="en-US" sz="656" b="1" dirty="0" err="1">
                  <a:solidFill>
                    <a:schemeClr val="tx2"/>
                  </a:solidFill>
                </a:rPr>
                <a:t>alu</a:t>
              </a:r>
              <a:endParaRPr lang="en-US" sz="656" b="1" dirty="0">
                <a:solidFill>
                  <a:schemeClr val="tx2"/>
                </a:solidFill>
              </a:endParaRPr>
            </a:p>
          </p:txBody>
        </p:sp>
        <p:sp>
          <p:nvSpPr>
            <p:cNvPr id="490" name="Rectangle 76"/>
            <p:cNvSpPr>
              <a:spLocks noChangeArrowheads="1"/>
            </p:cNvSpPr>
            <p:nvPr/>
          </p:nvSpPr>
          <p:spPr bwMode="auto">
            <a:xfrm>
              <a:off x="8191273" y="2599280"/>
              <a:ext cx="821943" cy="490218"/>
            </a:xfrm>
            <a:prstGeom prst="rect">
              <a:avLst/>
            </a:prstGeom>
            <a:noFill/>
            <a:ln w="12700">
              <a:noFill/>
              <a:miter lim="800000"/>
              <a:headEnd/>
              <a:tailEnd/>
            </a:ln>
          </p:spPr>
          <p:txBody>
            <a:bodyPr wrap="none" lIns="42416" tIns="20836" rIns="42416" bIns="20836">
              <a:prstTxWarp prst="textNoShape">
                <a:avLst/>
              </a:prstTxWarp>
              <a:spAutoFit/>
            </a:bodyPr>
            <a:lstStyle/>
            <a:p>
              <a:pPr>
                <a:spcBef>
                  <a:spcPct val="0"/>
                </a:spcBef>
              </a:pPr>
              <a:r>
                <a:rPr lang="en-US" sz="656" b="1" dirty="0" err="1">
                  <a:solidFill>
                    <a:schemeClr val="tx2"/>
                  </a:solidFill>
                </a:rPr>
                <a:t>Reg</a:t>
              </a:r>
              <a:r>
                <a:rPr lang="en-US" sz="656" b="1" dirty="0">
                  <a:solidFill>
                    <a:schemeClr val="tx2"/>
                  </a:solidFill>
                </a:rPr>
                <a:t>[rs1]</a:t>
              </a:r>
            </a:p>
          </p:txBody>
        </p:sp>
        <p:sp>
          <p:nvSpPr>
            <p:cNvPr id="491" name="Rectangle 76"/>
            <p:cNvSpPr>
              <a:spLocks noChangeArrowheads="1"/>
            </p:cNvSpPr>
            <p:nvPr/>
          </p:nvSpPr>
          <p:spPr bwMode="auto">
            <a:xfrm>
              <a:off x="7504974" y="4711173"/>
              <a:ext cx="821943" cy="490218"/>
            </a:xfrm>
            <a:prstGeom prst="rect">
              <a:avLst/>
            </a:prstGeom>
            <a:noFill/>
            <a:ln w="28575">
              <a:noFill/>
              <a:miter lim="800000"/>
              <a:headEnd/>
              <a:tailEnd/>
            </a:ln>
          </p:spPr>
          <p:txBody>
            <a:bodyPr wrap="none" lIns="42416" tIns="20836" rIns="42416" bIns="20836">
              <a:prstTxWarp prst="textNoShape">
                <a:avLst/>
              </a:prstTxWarp>
              <a:spAutoFit/>
            </a:bodyPr>
            <a:lstStyle/>
            <a:p>
              <a:pPr>
                <a:spcBef>
                  <a:spcPct val="0"/>
                </a:spcBef>
              </a:pPr>
              <a:r>
                <a:rPr lang="en-US" sz="656" b="1" dirty="0" err="1">
                  <a:solidFill>
                    <a:schemeClr val="tx2"/>
                  </a:solidFill>
                </a:rPr>
                <a:t>Reg</a:t>
              </a:r>
              <a:r>
                <a:rPr lang="en-US" sz="656" b="1" dirty="0">
                  <a:solidFill>
                    <a:schemeClr val="tx2"/>
                  </a:solidFill>
                </a:rPr>
                <a:t>[rs2]</a:t>
              </a:r>
            </a:p>
          </p:txBody>
        </p:sp>
        <p:sp>
          <p:nvSpPr>
            <p:cNvPr id="492" name="Rectangle 153"/>
            <p:cNvSpPr>
              <a:spLocks noChangeArrowheads="1"/>
            </p:cNvSpPr>
            <p:nvPr/>
          </p:nvSpPr>
          <p:spPr bwMode="auto">
            <a:xfrm>
              <a:off x="4468463" y="6437858"/>
              <a:ext cx="919694" cy="490218"/>
            </a:xfrm>
            <a:prstGeom prst="rect">
              <a:avLst/>
            </a:prstGeom>
            <a:noFill/>
            <a:ln w="12700">
              <a:noFill/>
              <a:miter lim="800000"/>
              <a:headEnd/>
              <a:tailEnd/>
            </a:ln>
          </p:spPr>
          <p:txBody>
            <a:bodyPr wrap="none" lIns="42416" tIns="20836" rIns="42416" bIns="20836">
              <a:prstTxWarp prst="textNoShape">
                <a:avLst/>
              </a:prstTxWarp>
              <a:spAutoFit/>
            </a:bodyPr>
            <a:lstStyle/>
            <a:p>
              <a:pPr>
                <a:spcBef>
                  <a:spcPct val="0"/>
                </a:spcBef>
              </a:pPr>
              <a:r>
                <a:rPr lang="en-US" sz="656" b="1" dirty="0" err="1">
                  <a:solidFill>
                    <a:schemeClr val="tx2"/>
                  </a:solidFill>
                </a:rPr>
                <a:t>Inst</a:t>
              </a:r>
              <a:r>
                <a:rPr lang="en-US" sz="656" b="1" dirty="0">
                  <a:solidFill>
                    <a:schemeClr val="tx2"/>
                  </a:solidFill>
                </a:rPr>
                <a:t>[31:0]</a:t>
              </a:r>
            </a:p>
          </p:txBody>
        </p:sp>
        <p:grpSp>
          <p:nvGrpSpPr>
            <p:cNvPr id="493" name="Group 154"/>
            <p:cNvGrpSpPr/>
            <p:nvPr/>
          </p:nvGrpSpPr>
          <p:grpSpPr>
            <a:xfrm>
              <a:off x="1228172" y="3243628"/>
              <a:ext cx="12790454" cy="4002860"/>
              <a:chOff x="1575641" y="2430859"/>
              <a:chExt cx="12790454" cy="4002860"/>
            </a:xfrm>
          </p:grpSpPr>
          <p:sp>
            <p:nvSpPr>
              <p:cNvPr id="614" name="Rectangle 74"/>
              <p:cNvSpPr>
                <a:spLocks noChangeArrowheads="1"/>
              </p:cNvSpPr>
              <p:nvPr/>
            </p:nvSpPr>
            <p:spPr bwMode="auto">
              <a:xfrm>
                <a:off x="1575641" y="5548411"/>
                <a:ext cx="12790454" cy="885086"/>
              </a:xfrm>
              <a:prstGeom prst="rect">
                <a:avLst/>
              </a:prstGeom>
              <a:noFill/>
              <a:ln w="38100">
                <a:solidFill>
                  <a:schemeClr val="tx2"/>
                </a:solidFill>
                <a:miter lim="800000"/>
                <a:headEnd/>
                <a:tailEnd/>
              </a:ln>
            </p:spPr>
            <p:txBody>
              <a:bodyPr wrap="none" anchor="ctr">
                <a:prstTxWarp prst="textNoShape">
                  <a:avLst/>
                </a:prstTxWarp>
              </a:bodyPr>
              <a:lstStyle/>
              <a:p>
                <a:endParaRPr lang="en-US" sz="688">
                  <a:solidFill>
                    <a:schemeClr val="tx2"/>
                  </a:solidFill>
                </a:endParaRPr>
              </a:p>
            </p:txBody>
          </p:sp>
          <p:sp>
            <p:nvSpPr>
              <p:cNvPr id="615" name="Rectangle 39"/>
              <p:cNvSpPr>
                <a:spLocks noChangeArrowheads="1"/>
              </p:cNvSpPr>
              <p:nvPr/>
            </p:nvSpPr>
            <p:spPr bwMode="auto">
              <a:xfrm>
                <a:off x="3419769" y="5926574"/>
                <a:ext cx="1202477" cy="507145"/>
              </a:xfrm>
              <a:prstGeom prst="rect">
                <a:avLst/>
              </a:prstGeom>
              <a:noFill/>
              <a:ln w="25400">
                <a:noFill/>
                <a:miter lim="800000"/>
                <a:headEnd/>
                <a:tailEnd/>
              </a:ln>
            </p:spPr>
            <p:txBody>
              <a:bodyPr wrap="none" lIns="42416" tIns="20836" rIns="42416" bIns="20836">
                <a:prstTxWarp prst="textNoShape">
                  <a:avLst/>
                </a:prstTxWarp>
                <a:spAutoFit/>
              </a:bodyPr>
              <a:lstStyle/>
              <a:p>
                <a:pPr>
                  <a:spcBef>
                    <a:spcPct val="0"/>
                  </a:spcBef>
                </a:pPr>
                <a:r>
                  <a:rPr lang="en-US" sz="688" b="1" dirty="0">
                    <a:solidFill>
                      <a:schemeClr val="tx2"/>
                    </a:solidFill>
                  </a:rPr>
                  <a:t>Control logic</a:t>
                </a:r>
              </a:p>
            </p:txBody>
          </p:sp>
          <p:sp>
            <p:nvSpPr>
              <p:cNvPr id="616" name="Rectangle 39"/>
              <p:cNvSpPr>
                <a:spLocks noChangeArrowheads="1"/>
              </p:cNvSpPr>
              <p:nvPr/>
            </p:nvSpPr>
            <p:spPr bwMode="auto">
              <a:xfrm>
                <a:off x="7006311" y="5670982"/>
                <a:ext cx="825434" cy="490218"/>
              </a:xfrm>
              <a:prstGeom prst="rect">
                <a:avLst/>
              </a:prstGeom>
              <a:noFill/>
              <a:ln w="25400">
                <a:noFill/>
                <a:miter lim="800000"/>
                <a:headEnd/>
                <a:tailEnd/>
              </a:ln>
            </p:spPr>
            <p:txBody>
              <a:bodyPr wrap="none" lIns="42416" tIns="20836" rIns="42416" bIns="20836">
                <a:prstTxWarp prst="textNoShape">
                  <a:avLst/>
                </a:prstTxWarp>
                <a:spAutoFit/>
              </a:bodyPr>
              <a:lstStyle/>
              <a:p>
                <a:pPr>
                  <a:spcBef>
                    <a:spcPct val="0"/>
                  </a:spcBef>
                </a:pPr>
                <a:r>
                  <a:rPr lang="en-US" sz="656" b="1" dirty="0" err="1">
                    <a:solidFill>
                      <a:schemeClr val="tx2"/>
                    </a:solidFill>
                  </a:rPr>
                  <a:t>RegWEn</a:t>
                </a:r>
                <a:endParaRPr lang="en-US" sz="656" b="1" dirty="0">
                  <a:solidFill>
                    <a:schemeClr val="tx2"/>
                  </a:solidFill>
                </a:endParaRPr>
              </a:p>
            </p:txBody>
          </p:sp>
          <p:cxnSp>
            <p:nvCxnSpPr>
              <p:cNvPr id="617" name="Straight Arrow Connector 158"/>
              <p:cNvCxnSpPr/>
              <p:nvPr/>
            </p:nvCxnSpPr>
            <p:spPr bwMode="auto">
              <a:xfrm flipV="1">
                <a:off x="7239000" y="3807668"/>
                <a:ext cx="0" cy="1735016"/>
              </a:xfrm>
              <a:prstGeom prst="straightConnector1">
                <a:avLst/>
              </a:prstGeom>
              <a:solidFill>
                <a:schemeClr val="accent1"/>
              </a:solidFill>
              <a:ln w="28575"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618" name="Straight Arrow Connector 159"/>
              <p:cNvCxnSpPr/>
              <p:nvPr/>
            </p:nvCxnSpPr>
            <p:spPr bwMode="auto">
              <a:xfrm flipV="1">
                <a:off x="10708493" y="3367602"/>
                <a:ext cx="0" cy="2116017"/>
              </a:xfrm>
              <a:prstGeom prst="straightConnector1">
                <a:avLst/>
              </a:prstGeom>
              <a:solidFill>
                <a:schemeClr val="accent1"/>
              </a:solidFill>
              <a:ln w="28575"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619" name="Rectangle 39"/>
              <p:cNvSpPr>
                <a:spLocks noChangeArrowheads="1"/>
              </p:cNvSpPr>
              <p:nvPr/>
            </p:nvSpPr>
            <p:spPr bwMode="auto">
              <a:xfrm>
                <a:off x="10375813" y="5579602"/>
                <a:ext cx="717209" cy="490218"/>
              </a:xfrm>
              <a:prstGeom prst="rect">
                <a:avLst/>
              </a:prstGeom>
              <a:noFill/>
              <a:ln w="25400">
                <a:noFill/>
                <a:miter lim="800000"/>
                <a:headEnd/>
                <a:tailEnd/>
              </a:ln>
            </p:spPr>
            <p:txBody>
              <a:bodyPr wrap="none" lIns="42416" tIns="20836" rIns="42416" bIns="20836">
                <a:prstTxWarp prst="textNoShape">
                  <a:avLst/>
                </a:prstTxWarp>
                <a:spAutoFit/>
              </a:bodyPr>
              <a:lstStyle/>
              <a:p>
                <a:pPr>
                  <a:spcBef>
                    <a:spcPct val="0"/>
                  </a:spcBef>
                </a:pPr>
                <a:r>
                  <a:rPr lang="en-US" sz="656" b="1" dirty="0" err="1">
                    <a:solidFill>
                      <a:schemeClr val="tx2"/>
                    </a:solidFill>
                  </a:rPr>
                  <a:t>ALUSel</a:t>
                </a:r>
                <a:endParaRPr lang="en-US" sz="656" b="1" dirty="0">
                  <a:solidFill>
                    <a:schemeClr val="tx2"/>
                  </a:solidFill>
                </a:endParaRPr>
              </a:p>
            </p:txBody>
          </p:sp>
          <p:cxnSp>
            <p:nvCxnSpPr>
              <p:cNvPr id="620" name="Straight Arrow Connector 161"/>
              <p:cNvCxnSpPr/>
              <p:nvPr/>
            </p:nvCxnSpPr>
            <p:spPr bwMode="auto">
              <a:xfrm flipV="1">
                <a:off x="9946493" y="3655155"/>
                <a:ext cx="0" cy="1867973"/>
              </a:xfrm>
              <a:prstGeom prst="straightConnector1">
                <a:avLst/>
              </a:prstGeom>
              <a:solidFill>
                <a:schemeClr val="accent1"/>
              </a:solidFill>
              <a:ln w="28575"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621" name="Rectangle 39"/>
              <p:cNvSpPr>
                <a:spLocks noChangeArrowheads="1"/>
              </p:cNvSpPr>
              <p:nvPr/>
            </p:nvSpPr>
            <p:spPr bwMode="auto">
              <a:xfrm>
                <a:off x="9744689" y="5919560"/>
                <a:ext cx="507742" cy="490218"/>
              </a:xfrm>
              <a:prstGeom prst="rect">
                <a:avLst/>
              </a:prstGeom>
              <a:noFill/>
              <a:ln w="25400">
                <a:noFill/>
                <a:miter lim="800000"/>
                <a:headEnd/>
                <a:tailEnd/>
              </a:ln>
            </p:spPr>
            <p:txBody>
              <a:bodyPr wrap="none" lIns="42416" tIns="20836" rIns="42416" bIns="20836">
                <a:prstTxWarp prst="textNoShape">
                  <a:avLst/>
                </a:prstTxWarp>
                <a:spAutoFit/>
              </a:bodyPr>
              <a:lstStyle/>
              <a:p>
                <a:pPr>
                  <a:spcBef>
                    <a:spcPct val="0"/>
                  </a:spcBef>
                </a:pPr>
                <a:r>
                  <a:rPr lang="en-US" sz="656" b="1" dirty="0" err="1">
                    <a:solidFill>
                      <a:schemeClr val="tx2"/>
                    </a:solidFill>
                  </a:rPr>
                  <a:t>Asel</a:t>
                </a:r>
                <a:endParaRPr lang="en-US" sz="656" b="1" dirty="0">
                  <a:solidFill>
                    <a:schemeClr val="tx2"/>
                  </a:solidFill>
                </a:endParaRPr>
              </a:p>
            </p:txBody>
          </p:sp>
          <p:cxnSp>
            <p:nvCxnSpPr>
              <p:cNvPr id="622" name="Straight Arrow Connector 163"/>
              <p:cNvCxnSpPr/>
              <p:nvPr/>
            </p:nvCxnSpPr>
            <p:spPr bwMode="auto">
              <a:xfrm flipH="1" flipV="1">
                <a:off x="13606999" y="2430859"/>
                <a:ext cx="12216" cy="3148745"/>
              </a:xfrm>
              <a:prstGeom prst="straightConnector1">
                <a:avLst/>
              </a:prstGeom>
              <a:solidFill>
                <a:schemeClr val="accent1"/>
              </a:solidFill>
              <a:ln w="254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623" name="Rectangle 39"/>
              <p:cNvSpPr>
                <a:spLocks noChangeArrowheads="1"/>
              </p:cNvSpPr>
              <p:nvPr/>
            </p:nvSpPr>
            <p:spPr bwMode="auto">
              <a:xfrm>
                <a:off x="11528491" y="5573082"/>
                <a:ext cx="860347" cy="490218"/>
              </a:xfrm>
              <a:prstGeom prst="rect">
                <a:avLst/>
              </a:prstGeom>
              <a:noFill/>
              <a:ln w="25400">
                <a:noFill/>
                <a:miter lim="800000"/>
                <a:headEnd/>
                <a:tailEnd/>
              </a:ln>
            </p:spPr>
            <p:txBody>
              <a:bodyPr wrap="none" lIns="42416" tIns="20836" rIns="42416" bIns="20836">
                <a:prstTxWarp prst="textNoShape">
                  <a:avLst/>
                </a:prstTxWarp>
                <a:spAutoFit/>
              </a:bodyPr>
              <a:lstStyle/>
              <a:p>
                <a:pPr>
                  <a:spcBef>
                    <a:spcPct val="0"/>
                  </a:spcBef>
                </a:pPr>
                <a:r>
                  <a:rPr lang="en-US" sz="656" b="1" dirty="0" err="1">
                    <a:solidFill>
                      <a:schemeClr val="tx2"/>
                    </a:solidFill>
                  </a:rPr>
                  <a:t>MemRW</a:t>
                </a:r>
                <a:endParaRPr lang="en-US" sz="656" b="1" dirty="0">
                  <a:solidFill>
                    <a:schemeClr val="tx2"/>
                  </a:solidFill>
                </a:endParaRPr>
              </a:p>
            </p:txBody>
          </p:sp>
        </p:grpSp>
        <p:grpSp>
          <p:nvGrpSpPr>
            <p:cNvPr id="494" name="Group 165"/>
            <p:cNvGrpSpPr/>
            <p:nvPr/>
          </p:nvGrpSpPr>
          <p:grpSpPr>
            <a:xfrm>
              <a:off x="9465705" y="3813447"/>
              <a:ext cx="277273" cy="733854"/>
              <a:chOff x="5791200" y="1352550"/>
              <a:chExt cx="152400" cy="533400"/>
            </a:xfrm>
          </p:grpSpPr>
          <p:sp>
            <p:nvSpPr>
              <p:cNvPr id="611" name="Trapezoid 166"/>
              <p:cNvSpPr/>
              <p:nvPr/>
            </p:nvSpPr>
            <p:spPr>
              <a:xfrm rot="5400000">
                <a:off x="5600700" y="1543050"/>
                <a:ext cx="533400" cy="152400"/>
              </a:xfrm>
              <a:prstGeom prst="trapezoid">
                <a:avLst>
                  <a:gd name="adj" fmla="val 62709"/>
                </a:avLst>
              </a:prstGeom>
              <a:solidFill>
                <a:srgbClr val="FFFFFF"/>
              </a:solidFill>
              <a:ln w="28575" cmpd="sng">
                <a:solidFill>
                  <a:srgbClr val="000000"/>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57150" tIns="28575" rIns="57150" bIns="28575" numCol="1" spcCol="0" rtlCol="0" fromWordArt="0" anchor="ctr" anchorCtr="0" forceAA="0" compatLnSpc="1">
                <a:prstTxWarp prst="textNoShape">
                  <a:avLst/>
                </a:prstTxWarp>
                <a:noAutofit/>
              </a:bodyPr>
              <a:lstStyle/>
              <a:p>
                <a:pPr algn="ctr"/>
                <a:endParaRPr lang="en-US" sz="2250"/>
              </a:p>
            </p:txBody>
          </p:sp>
          <p:sp>
            <p:nvSpPr>
              <p:cNvPr id="612" name="TextBox 167"/>
              <p:cNvSpPr txBox="1"/>
              <p:nvPr/>
            </p:nvSpPr>
            <p:spPr>
              <a:xfrm>
                <a:off x="5807075" y="1390650"/>
                <a:ext cx="76200" cy="239646"/>
              </a:xfrm>
              <a:prstGeom prst="rect">
                <a:avLst/>
              </a:prstGeom>
              <a:noFill/>
            </p:spPr>
            <p:txBody>
              <a:bodyPr wrap="square" lIns="0" tIns="0" rIns="0" bIns="0" rtlCol="0">
                <a:spAutoFit/>
              </a:bodyPr>
              <a:lstStyle/>
              <a:p>
                <a:r>
                  <a:rPr lang="en-US" sz="625" dirty="0"/>
                  <a:t>0</a:t>
                </a:r>
              </a:p>
            </p:txBody>
          </p:sp>
          <p:sp>
            <p:nvSpPr>
              <p:cNvPr id="613" name="TextBox 168"/>
              <p:cNvSpPr txBox="1"/>
              <p:nvPr/>
            </p:nvSpPr>
            <p:spPr>
              <a:xfrm>
                <a:off x="5822863" y="1638301"/>
                <a:ext cx="47973" cy="239646"/>
              </a:xfrm>
              <a:prstGeom prst="rect">
                <a:avLst/>
              </a:prstGeom>
              <a:noFill/>
            </p:spPr>
            <p:txBody>
              <a:bodyPr wrap="none" lIns="0" tIns="0" rIns="0" bIns="0" rtlCol="0">
                <a:spAutoFit/>
              </a:bodyPr>
              <a:lstStyle/>
              <a:p>
                <a:r>
                  <a:rPr lang="en-US" sz="625" dirty="0"/>
                  <a:t>1</a:t>
                </a:r>
              </a:p>
            </p:txBody>
          </p:sp>
        </p:grpSp>
        <p:sp>
          <p:nvSpPr>
            <p:cNvPr id="495" name="Freeform 53"/>
            <p:cNvSpPr>
              <a:spLocks/>
            </p:cNvSpPr>
            <p:nvPr/>
          </p:nvSpPr>
          <p:spPr bwMode="auto">
            <a:xfrm flipV="1">
              <a:off x="9740814" y="4099414"/>
              <a:ext cx="189373" cy="45719"/>
            </a:xfrm>
            <a:custGeom>
              <a:avLst/>
              <a:gdLst>
                <a:gd name="T0" fmla="*/ 0 w 873"/>
                <a:gd name="T1" fmla="*/ 0 h 1"/>
                <a:gd name="T2" fmla="*/ 872 w 873"/>
                <a:gd name="T3" fmla="*/ 0 h 1"/>
                <a:gd name="T4" fmla="*/ 0 60000 65536"/>
                <a:gd name="T5" fmla="*/ 0 60000 65536"/>
                <a:gd name="T6" fmla="*/ 0 w 873"/>
                <a:gd name="T7" fmla="*/ 0 h 1"/>
                <a:gd name="T8" fmla="*/ 873 w 873"/>
                <a:gd name="T9" fmla="*/ 1 h 1"/>
              </a:gdLst>
              <a:ahLst/>
              <a:cxnLst>
                <a:cxn ang="T4">
                  <a:pos x="T0" y="T1"/>
                </a:cxn>
                <a:cxn ang="T5">
                  <a:pos x="T2" y="T3"/>
                </a:cxn>
              </a:cxnLst>
              <a:rect l="T6" t="T7" r="T8" b="T9"/>
              <a:pathLst>
                <a:path w="873" h="1">
                  <a:moveTo>
                    <a:pt x="0" y="0"/>
                  </a:moveTo>
                  <a:lnTo>
                    <a:pt x="872" y="0"/>
                  </a:lnTo>
                </a:path>
              </a:pathLst>
            </a:custGeom>
            <a:noFill/>
            <a:ln w="28575" cap="rnd">
              <a:solidFill>
                <a:schemeClr val="tx2"/>
              </a:solidFill>
              <a:round/>
              <a:headEnd/>
              <a:tailEnd type="triangle" w="med" len="med"/>
            </a:ln>
          </p:spPr>
          <p:txBody>
            <a:bodyPr>
              <a:prstTxWarp prst="textNoShape">
                <a:avLst/>
              </a:prstTxWarp>
            </a:bodyPr>
            <a:lstStyle/>
            <a:p>
              <a:endParaRPr lang="en-US" sz="688"/>
            </a:p>
          </p:txBody>
        </p:sp>
        <p:sp>
          <p:nvSpPr>
            <p:cNvPr id="496" name="Freeform 53"/>
            <p:cNvSpPr>
              <a:spLocks/>
            </p:cNvSpPr>
            <p:nvPr/>
          </p:nvSpPr>
          <p:spPr bwMode="auto">
            <a:xfrm flipV="1">
              <a:off x="9352750" y="4301634"/>
              <a:ext cx="132181" cy="59009"/>
            </a:xfrm>
            <a:custGeom>
              <a:avLst/>
              <a:gdLst>
                <a:gd name="T0" fmla="*/ 0 w 873"/>
                <a:gd name="T1" fmla="*/ 0 h 1"/>
                <a:gd name="T2" fmla="*/ 872 w 873"/>
                <a:gd name="T3" fmla="*/ 0 h 1"/>
                <a:gd name="T4" fmla="*/ 0 60000 65536"/>
                <a:gd name="T5" fmla="*/ 0 60000 65536"/>
                <a:gd name="T6" fmla="*/ 0 w 873"/>
                <a:gd name="T7" fmla="*/ 0 h 1"/>
                <a:gd name="T8" fmla="*/ 873 w 873"/>
                <a:gd name="T9" fmla="*/ 1 h 1"/>
              </a:gdLst>
              <a:ahLst/>
              <a:cxnLst>
                <a:cxn ang="T4">
                  <a:pos x="T0" y="T1"/>
                </a:cxn>
                <a:cxn ang="T5">
                  <a:pos x="T2" y="T3"/>
                </a:cxn>
              </a:cxnLst>
              <a:rect l="T6" t="T7" r="T8" b="T9"/>
              <a:pathLst>
                <a:path w="873" h="1">
                  <a:moveTo>
                    <a:pt x="0" y="0"/>
                  </a:moveTo>
                  <a:lnTo>
                    <a:pt x="872" y="0"/>
                  </a:lnTo>
                </a:path>
              </a:pathLst>
            </a:custGeom>
            <a:noFill/>
            <a:ln w="28575" cap="rnd">
              <a:solidFill>
                <a:schemeClr val="tx2"/>
              </a:solidFill>
              <a:round/>
              <a:headEnd/>
              <a:tailEnd type="triangle" w="med" len="med"/>
            </a:ln>
          </p:spPr>
          <p:txBody>
            <a:bodyPr>
              <a:prstTxWarp prst="textNoShape">
                <a:avLst/>
              </a:prstTxWarp>
            </a:bodyPr>
            <a:lstStyle/>
            <a:p>
              <a:endParaRPr lang="en-US" sz="688"/>
            </a:p>
          </p:txBody>
        </p:sp>
        <p:sp>
          <p:nvSpPr>
            <p:cNvPr id="497" name="Line 86"/>
            <p:cNvSpPr>
              <a:spLocks noChangeShapeType="1"/>
            </p:cNvSpPr>
            <p:nvPr/>
          </p:nvSpPr>
          <p:spPr bwMode="auto">
            <a:xfrm flipH="1">
              <a:off x="9337245" y="4355623"/>
              <a:ext cx="8676" cy="848378"/>
            </a:xfrm>
            <a:prstGeom prst="line">
              <a:avLst/>
            </a:prstGeom>
            <a:noFill/>
            <a:ln w="28575">
              <a:solidFill>
                <a:schemeClr val="tx2"/>
              </a:solidFill>
              <a:round/>
              <a:headEnd/>
              <a:tailEnd/>
            </a:ln>
          </p:spPr>
          <p:txBody>
            <a:bodyPr wrap="none" anchor="ctr">
              <a:prstTxWarp prst="textNoShape">
                <a:avLst/>
              </a:prstTxWarp>
            </a:bodyPr>
            <a:lstStyle/>
            <a:p>
              <a:pPr algn="r"/>
              <a:endParaRPr lang="en-US" sz="688" dirty="0"/>
            </a:p>
          </p:txBody>
        </p:sp>
        <p:sp>
          <p:nvSpPr>
            <p:cNvPr id="498" name="Rectangle 172"/>
            <p:cNvSpPr>
              <a:spLocks noChangeArrowheads="1"/>
            </p:cNvSpPr>
            <p:nvPr/>
          </p:nvSpPr>
          <p:spPr bwMode="auto">
            <a:xfrm>
              <a:off x="7225671" y="5232373"/>
              <a:ext cx="986028" cy="490218"/>
            </a:xfrm>
            <a:prstGeom prst="rect">
              <a:avLst/>
            </a:prstGeom>
            <a:noFill/>
            <a:ln w="28575">
              <a:noFill/>
              <a:miter lim="800000"/>
              <a:headEnd/>
              <a:tailEnd/>
            </a:ln>
          </p:spPr>
          <p:txBody>
            <a:bodyPr wrap="none" lIns="42416" tIns="20836" rIns="42416" bIns="20836">
              <a:prstTxWarp prst="textNoShape">
                <a:avLst/>
              </a:prstTxWarp>
              <a:spAutoFit/>
            </a:bodyPr>
            <a:lstStyle/>
            <a:p>
              <a:pPr>
                <a:spcBef>
                  <a:spcPct val="0"/>
                </a:spcBef>
              </a:pPr>
              <a:r>
                <a:rPr lang="en-US" sz="656" b="1" dirty="0" err="1">
                  <a:solidFill>
                    <a:schemeClr val="tx2"/>
                  </a:solidFill>
                </a:rPr>
                <a:t>Imm</a:t>
              </a:r>
              <a:r>
                <a:rPr lang="en-US" sz="656" b="1" dirty="0">
                  <a:solidFill>
                    <a:schemeClr val="tx2"/>
                  </a:solidFill>
                </a:rPr>
                <a:t>[31:0]</a:t>
              </a:r>
            </a:p>
          </p:txBody>
        </p:sp>
        <p:grpSp>
          <p:nvGrpSpPr>
            <p:cNvPr id="499" name="Group 173"/>
            <p:cNvGrpSpPr/>
            <p:nvPr/>
          </p:nvGrpSpPr>
          <p:grpSpPr>
            <a:xfrm>
              <a:off x="5885690" y="4604726"/>
              <a:ext cx="853439" cy="1333122"/>
              <a:chOff x="3810000" y="3105150"/>
              <a:chExt cx="533400" cy="833202"/>
            </a:xfrm>
          </p:grpSpPr>
          <p:sp>
            <p:nvSpPr>
              <p:cNvPr id="609" name="Trapezoid 174"/>
              <p:cNvSpPr/>
              <p:nvPr/>
            </p:nvSpPr>
            <p:spPr>
              <a:xfrm rot="5400000">
                <a:off x="3695700" y="3219450"/>
                <a:ext cx="762000" cy="533400"/>
              </a:xfrm>
              <a:prstGeom prst="trapezoid">
                <a:avLst>
                  <a:gd name="adj" fmla="val 30656"/>
                </a:avLst>
              </a:prstGeom>
              <a:ln w="28575" cmpd="sng">
                <a:solidFill>
                  <a:schemeClr val="tx2"/>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750" dirty="0"/>
              </a:p>
            </p:txBody>
          </p:sp>
          <p:sp>
            <p:nvSpPr>
              <p:cNvPr id="610" name="TextBox 175"/>
              <p:cNvSpPr txBox="1"/>
              <p:nvPr/>
            </p:nvSpPr>
            <p:spPr>
              <a:xfrm>
                <a:off x="3827392" y="3286907"/>
                <a:ext cx="513196" cy="651445"/>
              </a:xfrm>
              <a:prstGeom prst="rect">
                <a:avLst/>
              </a:prstGeom>
              <a:noFill/>
              <a:ln>
                <a:noFill/>
              </a:ln>
            </p:spPr>
            <p:txBody>
              <a:bodyPr wrap="none" rtlCol="0">
                <a:spAutoFit/>
              </a:bodyPr>
              <a:lstStyle/>
              <a:p>
                <a:r>
                  <a:rPr lang="en-US" sz="688" b="1" dirty="0" err="1">
                    <a:solidFill>
                      <a:schemeClr val="tx2"/>
                    </a:solidFill>
                  </a:rPr>
                  <a:t>Imm</a:t>
                </a:r>
                <a:r>
                  <a:rPr lang="en-US" sz="688" b="1" dirty="0">
                    <a:solidFill>
                      <a:schemeClr val="tx2"/>
                    </a:solidFill>
                  </a:rPr>
                  <a:t>.</a:t>
                </a:r>
              </a:p>
              <a:p>
                <a:r>
                  <a:rPr lang="en-US" sz="688" b="1" dirty="0">
                    <a:solidFill>
                      <a:schemeClr val="tx2"/>
                    </a:solidFill>
                  </a:rPr>
                  <a:t>Gen</a:t>
                </a:r>
              </a:p>
            </p:txBody>
          </p:sp>
        </p:grpSp>
        <p:sp>
          <p:nvSpPr>
            <p:cNvPr id="500" name="Freeform 61"/>
            <p:cNvSpPr>
              <a:spLocks/>
            </p:cNvSpPr>
            <p:nvPr/>
          </p:nvSpPr>
          <p:spPr bwMode="auto">
            <a:xfrm flipV="1">
              <a:off x="5013464" y="5143937"/>
              <a:ext cx="862738" cy="74145"/>
            </a:xfrm>
            <a:custGeom>
              <a:avLst/>
              <a:gdLst>
                <a:gd name="T0" fmla="*/ 0 w 817"/>
                <a:gd name="T1" fmla="*/ 0 h 1"/>
                <a:gd name="T2" fmla="*/ 816 w 817"/>
                <a:gd name="T3" fmla="*/ 0 h 1"/>
                <a:gd name="T4" fmla="*/ 0 60000 65536"/>
                <a:gd name="T5" fmla="*/ 0 60000 65536"/>
                <a:gd name="T6" fmla="*/ 0 w 817"/>
                <a:gd name="T7" fmla="*/ 0 h 1"/>
                <a:gd name="T8" fmla="*/ 817 w 817"/>
                <a:gd name="T9" fmla="*/ 1 h 1"/>
              </a:gdLst>
              <a:ahLst/>
              <a:cxnLst>
                <a:cxn ang="T4">
                  <a:pos x="T0" y="T1"/>
                </a:cxn>
                <a:cxn ang="T5">
                  <a:pos x="T2" y="T3"/>
                </a:cxn>
              </a:cxnLst>
              <a:rect l="T6" t="T7" r="T8" b="T9"/>
              <a:pathLst>
                <a:path w="817" h="1">
                  <a:moveTo>
                    <a:pt x="0" y="0"/>
                  </a:moveTo>
                  <a:lnTo>
                    <a:pt x="816" y="0"/>
                  </a:lnTo>
                </a:path>
              </a:pathLst>
            </a:custGeom>
            <a:noFill/>
            <a:ln w="28575" cap="rnd">
              <a:solidFill>
                <a:schemeClr val="tx2"/>
              </a:solidFill>
              <a:round/>
              <a:headEnd/>
              <a:tailEnd type="triangle" w="med" len="med"/>
            </a:ln>
          </p:spPr>
          <p:txBody>
            <a:bodyPr>
              <a:prstTxWarp prst="textNoShape">
                <a:avLst/>
              </a:prstTxWarp>
            </a:bodyPr>
            <a:lstStyle/>
            <a:p>
              <a:endParaRPr lang="en-US" sz="688">
                <a:solidFill>
                  <a:schemeClr val="tx2"/>
                </a:solidFill>
              </a:endParaRPr>
            </a:p>
          </p:txBody>
        </p:sp>
        <p:sp>
          <p:nvSpPr>
            <p:cNvPr id="501" name="Line 86"/>
            <p:cNvSpPr>
              <a:spLocks noChangeShapeType="1"/>
            </p:cNvSpPr>
            <p:nvPr/>
          </p:nvSpPr>
          <p:spPr bwMode="auto">
            <a:xfrm flipV="1">
              <a:off x="6739129" y="5191126"/>
              <a:ext cx="2606792" cy="3670"/>
            </a:xfrm>
            <a:prstGeom prst="line">
              <a:avLst/>
            </a:prstGeom>
            <a:noFill/>
            <a:ln w="28575">
              <a:solidFill>
                <a:schemeClr val="tx2"/>
              </a:solidFill>
              <a:round/>
              <a:headEnd/>
              <a:tailEnd/>
            </a:ln>
          </p:spPr>
          <p:txBody>
            <a:bodyPr wrap="none" anchor="ctr">
              <a:prstTxWarp prst="textNoShape">
                <a:avLst/>
              </a:prstTxWarp>
            </a:bodyPr>
            <a:lstStyle/>
            <a:p>
              <a:endParaRPr lang="en-US" sz="688"/>
            </a:p>
          </p:txBody>
        </p:sp>
        <p:grpSp>
          <p:nvGrpSpPr>
            <p:cNvPr id="502" name="Group 178"/>
            <p:cNvGrpSpPr/>
            <p:nvPr/>
          </p:nvGrpSpPr>
          <p:grpSpPr>
            <a:xfrm>
              <a:off x="2130802" y="1532712"/>
              <a:ext cx="10516252" cy="3163827"/>
              <a:chOff x="3347935" y="2178345"/>
              <a:chExt cx="6576301" cy="1978489"/>
            </a:xfrm>
          </p:grpSpPr>
          <p:sp>
            <p:nvSpPr>
              <p:cNvPr id="588" name="Line 26"/>
              <p:cNvSpPr>
                <a:spLocks noChangeShapeType="1"/>
              </p:cNvSpPr>
              <p:nvPr/>
            </p:nvSpPr>
            <p:spPr bwMode="auto">
              <a:xfrm>
                <a:off x="4851572" y="3427203"/>
                <a:ext cx="274198" cy="0"/>
              </a:xfrm>
              <a:prstGeom prst="line">
                <a:avLst/>
              </a:prstGeom>
              <a:noFill/>
              <a:ln w="25400">
                <a:solidFill>
                  <a:schemeClr val="tx2"/>
                </a:solidFill>
                <a:round/>
                <a:headEnd/>
                <a:tailEnd/>
              </a:ln>
            </p:spPr>
            <p:txBody>
              <a:bodyPr wrap="none" anchor="ctr">
                <a:prstTxWarp prst="textNoShape">
                  <a:avLst/>
                </a:prstTxWarp>
              </a:bodyPr>
              <a:lstStyle/>
              <a:p>
                <a:endParaRPr lang="en-US" sz="875" b="1">
                  <a:solidFill>
                    <a:schemeClr val="tx2"/>
                  </a:solidFill>
                </a:endParaRPr>
              </a:p>
            </p:txBody>
          </p:sp>
          <p:sp>
            <p:nvSpPr>
              <p:cNvPr id="589" name="Freeform 28"/>
              <p:cNvSpPr>
                <a:spLocks/>
              </p:cNvSpPr>
              <p:nvPr/>
            </p:nvSpPr>
            <p:spPr bwMode="auto">
              <a:xfrm>
                <a:off x="4028978" y="2178345"/>
                <a:ext cx="413011" cy="653275"/>
              </a:xfrm>
              <a:custGeom>
                <a:avLst/>
                <a:gdLst>
                  <a:gd name="T0" fmla="*/ 0 w 241"/>
                  <a:gd name="T1" fmla="*/ 0 h 385"/>
                  <a:gd name="T2" fmla="*/ 0 w 241"/>
                  <a:gd name="T3" fmla="*/ 160 h 385"/>
                  <a:gd name="T4" fmla="*/ 48 w 241"/>
                  <a:gd name="T5" fmla="*/ 192 h 385"/>
                  <a:gd name="T6" fmla="*/ 0 w 241"/>
                  <a:gd name="T7" fmla="*/ 224 h 385"/>
                  <a:gd name="T8" fmla="*/ 0 w 241"/>
                  <a:gd name="T9" fmla="*/ 384 h 385"/>
                  <a:gd name="T10" fmla="*/ 240 w 241"/>
                  <a:gd name="T11" fmla="*/ 288 h 385"/>
                  <a:gd name="T12" fmla="*/ 240 w 241"/>
                  <a:gd name="T13" fmla="*/ 96 h 385"/>
                  <a:gd name="T14" fmla="*/ 0 w 241"/>
                  <a:gd name="T15" fmla="*/ 0 h 385"/>
                  <a:gd name="T16" fmla="*/ 0 60000 65536"/>
                  <a:gd name="T17" fmla="*/ 0 60000 65536"/>
                  <a:gd name="T18" fmla="*/ 0 60000 65536"/>
                  <a:gd name="T19" fmla="*/ 0 60000 65536"/>
                  <a:gd name="T20" fmla="*/ 0 60000 65536"/>
                  <a:gd name="T21" fmla="*/ 0 60000 65536"/>
                  <a:gd name="T22" fmla="*/ 0 60000 65536"/>
                  <a:gd name="T23" fmla="*/ 0 60000 65536"/>
                  <a:gd name="T24" fmla="*/ 0 w 241"/>
                  <a:gd name="T25" fmla="*/ 0 h 385"/>
                  <a:gd name="T26" fmla="*/ 241 w 241"/>
                  <a:gd name="T27" fmla="*/ 385 h 38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1" h="385">
                    <a:moveTo>
                      <a:pt x="0" y="0"/>
                    </a:moveTo>
                    <a:lnTo>
                      <a:pt x="0" y="160"/>
                    </a:lnTo>
                    <a:lnTo>
                      <a:pt x="48" y="192"/>
                    </a:lnTo>
                    <a:lnTo>
                      <a:pt x="0" y="224"/>
                    </a:lnTo>
                    <a:lnTo>
                      <a:pt x="0" y="384"/>
                    </a:lnTo>
                    <a:lnTo>
                      <a:pt x="240" y="288"/>
                    </a:lnTo>
                    <a:lnTo>
                      <a:pt x="240" y="96"/>
                    </a:lnTo>
                    <a:lnTo>
                      <a:pt x="0" y="0"/>
                    </a:lnTo>
                  </a:path>
                </a:pathLst>
              </a:custGeom>
              <a:solidFill>
                <a:schemeClr val="bg1"/>
              </a:solidFill>
              <a:ln w="38100" cap="rnd">
                <a:solidFill>
                  <a:schemeClr val="tx2"/>
                </a:solidFill>
                <a:round/>
                <a:headEnd/>
                <a:tailEnd/>
              </a:ln>
            </p:spPr>
            <p:txBody>
              <a:bodyPr>
                <a:prstTxWarp prst="textNoShape">
                  <a:avLst/>
                </a:prstTxWarp>
              </a:bodyPr>
              <a:lstStyle/>
              <a:p>
                <a:endParaRPr lang="en-US" sz="875" b="1">
                  <a:solidFill>
                    <a:schemeClr val="tx2"/>
                  </a:solidFill>
                </a:endParaRPr>
              </a:p>
            </p:txBody>
          </p:sp>
          <p:sp>
            <p:nvSpPr>
              <p:cNvPr id="590" name="Line 29"/>
              <p:cNvSpPr>
                <a:spLocks noChangeShapeType="1"/>
              </p:cNvSpPr>
              <p:nvPr/>
            </p:nvSpPr>
            <p:spPr bwMode="auto">
              <a:xfrm flipV="1">
                <a:off x="3923081" y="2259792"/>
                <a:ext cx="99042" cy="683"/>
              </a:xfrm>
              <a:prstGeom prst="line">
                <a:avLst/>
              </a:prstGeom>
              <a:noFill/>
              <a:ln w="28575">
                <a:solidFill>
                  <a:schemeClr val="tx2"/>
                </a:solidFill>
                <a:round/>
                <a:headEnd/>
                <a:tailEnd/>
              </a:ln>
            </p:spPr>
            <p:txBody>
              <a:bodyPr wrap="none" anchor="ctr">
                <a:prstTxWarp prst="textNoShape">
                  <a:avLst/>
                </a:prstTxWarp>
              </a:bodyPr>
              <a:lstStyle/>
              <a:p>
                <a:endParaRPr lang="en-US" sz="875" b="1">
                  <a:solidFill>
                    <a:schemeClr val="tx2"/>
                  </a:solidFill>
                </a:endParaRPr>
              </a:p>
            </p:txBody>
          </p:sp>
          <p:sp>
            <p:nvSpPr>
              <p:cNvPr id="591" name="Rectangle 30"/>
              <p:cNvSpPr>
                <a:spLocks noChangeArrowheads="1"/>
              </p:cNvSpPr>
              <p:nvPr/>
            </p:nvSpPr>
            <p:spPr bwMode="auto">
              <a:xfrm>
                <a:off x="4100078" y="2402324"/>
                <a:ext cx="308782" cy="306556"/>
              </a:xfrm>
              <a:prstGeom prst="rect">
                <a:avLst/>
              </a:prstGeom>
              <a:noFill/>
              <a:ln w="12700">
                <a:noFill/>
                <a:miter lim="800000"/>
                <a:headEnd/>
                <a:tailEnd/>
              </a:ln>
            </p:spPr>
            <p:txBody>
              <a:bodyPr wrap="none" lIns="42416" tIns="20836" rIns="42416" bIns="20836">
                <a:prstTxWarp prst="textNoShape">
                  <a:avLst/>
                </a:prstTxWarp>
                <a:spAutoFit/>
              </a:bodyPr>
              <a:lstStyle/>
              <a:p>
                <a:pPr>
                  <a:spcBef>
                    <a:spcPct val="0"/>
                  </a:spcBef>
                </a:pPr>
                <a:r>
                  <a:rPr lang="en-US" sz="656" b="1" dirty="0">
                    <a:solidFill>
                      <a:schemeClr val="tx2"/>
                    </a:solidFill>
                  </a:rPr>
                  <a:t>Add</a:t>
                </a:r>
              </a:p>
            </p:txBody>
          </p:sp>
          <p:sp>
            <p:nvSpPr>
              <p:cNvPr id="592" name="Rectangle 31"/>
              <p:cNvSpPr>
                <a:spLocks noChangeArrowheads="1"/>
              </p:cNvSpPr>
              <p:nvPr/>
            </p:nvSpPr>
            <p:spPr bwMode="auto">
              <a:xfrm>
                <a:off x="3347935" y="3746373"/>
                <a:ext cx="247653" cy="306556"/>
              </a:xfrm>
              <a:prstGeom prst="rect">
                <a:avLst/>
              </a:prstGeom>
              <a:noFill/>
              <a:ln w="12700">
                <a:noFill/>
                <a:miter lim="800000"/>
                <a:headEnd/>
                <a:tailEnd/>
              </a:ln>
            </p:spPr>
            <p:txBody>
              <a:bodyPr wrap="none" lIns="42416" tIns="20836" rIns="42416" bIns="20836">
                <a:prstTxWarp prst="textNoShape">
                  <a:avLst/>
                </a:prstTxWarp>
                <a:spAutoFit/>
              </a:bodyPr>
              <a:lstStyle/>
              <a:p>
                <a:pPr>
                  <a:spcBef>
                    <a:spcPct val="0"/>
                  </a:spcBef>
                </a:pPr>
                <a:r>
                  <a:rPr lang="en-US" sz="656" b="1" dirty="0" err="1">
                    <a:solidFill>
                      <a:schemeClr val="tx2"/>
                    </a:solidFill>
                  </a:rPr>
                  <a:t>clk</a:t>
                </a:r>
                <a:endParaRPr lang="en-US" sz="656" b="1" dirty="0">
                  <a:solidFill>
                    <a:schemeClr val="tx2"/>
                  </a:solidFill>
                </a:endParaRPr>
              </a:p>
            </p:txBody>
          </p:sp>
          <p:sp>
            <p:nvSpPr>
              <p:cNvPr id="593" name="Line 32"/>
              <p:cNvSpPr>
                <a:spLocks noChangeShapeType="1"/>
              </p:cNvSpPr>
              <p:nvPr/>
            </p:nvSpPr>
            <p:spPr bwMode="auto">
              <a:xfrm>
                <a:off x="3557701" y="3576523"/>
                <a:ext cx="0" cy="140836"/>
              </a:xfrm>
              <a:prstGeom prst="line">
                <a:avLst/>
              </a:prstGeom>
              <a:noFill/>
              <a:ln w="28575">
                <a:solidFill>
                  <a:schemeClr val="tx2"/>
                </a:solidFill>
                <a:round/>
                <a:headEnd/>
                <a:tailEnd/>
              </a:ln>
            </p:spPr>
            <p:txBody>
              <a:bodyPr wrap="none" anchor="ctr">
                <a:prstTxWarp prst="textNoShape">
                  <a:avLst/>
                </a:prstTxWarp>
              </a:bodyPr>
              <a:lstStyle/>
              <a:p>
                <a:endParaRPr lang="en-US" sz="875" b="1">
                  <a:solidFill>
                    <a:schemeClr val="tx2"/>
                  </a:solidFill>
                </a:endParaRPr>
              </a:p>
            </p:txBody>
          </p:sp>
          <p:grpSp>
            <p:nvGrpSpPr>
              <p:cNvPr id="594" name="Group 35"/>
              <p:cNvGrpSpPr>
                <a:grpSpLocks/>
              </p:cNvGrpSpPr>
              <p:nvPr/>
            </p:nvGrpSpPr>
            <p:grpSpPr bwMode="auto">
              <a:xfrm>
                <a:off x="4006700" y="3072568"/>
                <a:ext cx="5917536" cy="1084266"/>
                <a:chOff x="1323" y="1623"/>
                <a:chExt cx="3453" cy="639"/>
              </a:xfrm>
            </p:grpSpPr>
            <p:sp>
              <p:nvSpPr>
                <p:cNvPr id="600" name="Rectangle 36"/>
                <p:cNvSpPr>
                  <a:spLocks noChangeArrowheads="1"/>
                </p:cNvSpPr>
                <p:nvPr/>
              </p:nvSpPr>
              <p:spPr bwMode="auto">
                <a:xfrm>
                  <a:off x="1331" y="1623"/>
                  <a:ext cx="472" cy="584"/>
                </a:xfrm>
                <a:prstGeom prst="rect">
                  <a:avLst/>
                </a:prstGeom>
                <a:solidFill>
                  <a:schemeClr val="bg1"/>
                </a:solidFill>
                <a:ln w="38100">
                  <a:solidFill>
                    <a:schemeClr val="tx2"/>
                  </a:solidFill>
                  <a:miter lim="800000"/>
                  <a:headEnd/>
                  <a:tailEnd/>
                </a:ln>
              </p:spPr>
              <p:txBody>
                <a:bodyPr wrap="none" anchor="ctr">
                  <a:prstTxWarp prst="textNoShape">
                    <a:avLst/>
                  </a:prstTxWarp>
                </a:bodyPr>
                <a:lstStyle/>
                <a:p>
                  <a:endParaRPr lang="en-US" sz="875" b="1">
                    <a:solidFill>
                      <a:schemeClr val="tx2"/>
                    </a:solidFill>
                  </a:endParaRPr>
                </a:p>
              </p:txBody>
            </p:sp>
            <p:sp>
              <p:nvSpPr>
                <p:cNvPr id="601" name="Rectangle 37"/>
                <p:cNvSpPr>
                  <a:spLocks noChangeArrowheads="1"/>
                </p:cNvSpPr>
                <p:nvPr/>
              </p:nvSpPr>
              <p:spPr bwMode="auto">
                <a:xfrm>
                  <a:off x="1323" y="1691"/>
                  <a:ext cx="197" cy="181"/>
                </a:xfrm>
                <a:prstGeom prst="rect">
                  <a:avLst/>
                </a:prstGeom>
                <a:noFill/>
                <a:ln w="12700">
                  <a:noFill/>
                  <a:miter lim="800000"/>
                  <a:headEnd/>
                  <a:tailEnd/>
                </a:ln>
              </p:spPr>
              <p:txBody>
                <a:bodyPr wrap="none" lIns="42416" tIns="20836" rIns="42416" bIns="20836">
                  <a:prstTxWarp prst="textNoShape">
                    <a:avLst/>
                  </a:prstTxWarp>
                  <a:spAutoFit/>
                </a:bodyPr>
                <a:lstStyle/>
                <a:p>
                  <a:pPr>
                    <a:spcBef>
                      <a:spcPct val="0"/>
                    </a:spcBef>
                  </a:pPr>
                  <a:r>
                    <a:rPr lang="en-US" sz="656" b="1" dirty="0" err="1">
                      <a:solidFill>
                        <a:schemeClr val="tx2"/>
                      </a:solidFill>
                    </a:rPr>
                    <a:t>addr</a:t>
                  </a:r>
                  <a:endParaRPr lang="en-US" sz="656" b="1" dirty="0">
                    <a:solidFill>
                      <a:schemeClr val="tx2"/>
                    </a:solidFill>
                  </a:endParaRPr>
                </a:p>
              </p:txBody>
            </p:sp>
            <p:sp>
              <p:nvSpPr>
                <p:cNvPr id="602" name="Rectangle 38"/>
                <p:cNvSpPr>
                  <a:spLocks noChangeArrowheads="1"/>
                </p:cNvSpPr>
                <p:nvPr/>
              </p:nvSpPr>
              <p:spPr bwMode="auto">
                <a:xfrm>
                  <a:off x="1609" y="1774"/>
                  <a:ext cx="170" cy="181"/>
                </a:xfrm>
                <a:prstGeom prst="rect">
                  <a:avLst/>
                </a:prstGeom>
                <a:noFill/>
                <a:ln w="12700">
                  <a:noFill/>
                  <a:miter lim="800000"/>
                  <a:headEnd/>
                  <a:tailEnd/>
                </a:ln>
              </p:spPr>
              <p:txBody>
                <a:bodyPr wrap="none" lIns="42416" tIns="20836" rIns="42416" bIns="20836">
                  <a:prstTxWarp prst="textNoShape">
                    <a:avLst/>
                  </a:prstTxWarp>
                  <a:spAutoFit/>
                </a:bodyPr>
                <a:lstStyle/>
                <a:p>
                  <a:pPr>
                    <a:spcBef>
                      <a:spcPct val="0"/>
                    </a:spcBef>
                  </a:pPr>
                  <a:r>
                    <a:rPr lang="en-US" sz="656" b="1" dirty="0" err="1">
                      <a:solidFill>
                        <a:schemeClr val="tx2"/>
                      </a:solidFill>
                    </a:rPr>
                    <a:t>inst</a:t>
                  </a:r>
                  <a:endParaRPr lang="en-US" sz="500" b="1" dirty="0">
                    <a:solidFill>
                      <a:schemeClr val="tx2"/>
                    </a:solidFill>
                  </a:endParaRPr>
                </a:p>
              </p:txBody>
            </p:sp>
            <p:sp>
              <p:nvSpPr>
                <p:cNvPr id="603" name="Rectangle 39"/>
                <p:cNvSpPr>
                  <a:spLocks noChangeArrowheads="1"/>
                </p:cNvSpPr>
                <p:nvPr/>
              </p:nvSpPr>
              <p:spPr bwMode="auto">
                <a:xfrm>
                  <a:off x="1443" y="2054"/>
                  <a:ext cx="244" cy="187"/>
                </a:xfrm>
                <a:prstGeom prst="rect">
                  <a:avLst/>
                </a:prstGeom>
                <a:noFill/>
                <a:ln w="25400">
                  <a:noFill/>
                  <a:miter lim="800000"/>
                  <a:headEnd/>
                  <a:tailEnd/>
                </a:ln>
              </p:spPr>
              <p:txBody>
                <a:bodyPr wrap="none" lIns="42416" tIns="20836" rIns="42416" bIns="20836">
                  <a:prstTxWarp prst="textNoShape">
                    <a:avLst/>
                  </a:prstTxWarp>
                  <a:spAutoFit/>
                </a:bodyPr>
                <a:lstStyle/>
                <a:p>
                  <a:pPr>
                    <a:spcBef>
                      <a:spcPct val="0"/>
                    </a:spcBef>
                  </a:pPr>
                  <a:r>
                    <a:rPr lang="en-US" sz="688" b="1" dirty="0">
                      <a:solidFill>
                        <a:schemeClr val="tx2"/>
                      </a:solidFill>
                    </a:rPr>
                    <a:t>IMEM</a:t>
                  </a:r>
                </a:p>
              </p:txBody>
            </p:sp>
            <p:sp>
              <p:nvSpPr>
                <p:cNvPr id="604" name="Rectangle 36"/>
                <p:cNvSpPr>
                  <a:spLocks noChangeArrowheads="1"/>
                </p:cNvSpPr>
                <p:nvPr/>
              </p:nvSpPr>
              <p:spPr bwMode="auto">
                <a:xfrm>
                  <a:off x="4304" y="1630"/>
                  <a:ext cx="472" cy="584"/>
                </a:xfrm>
                <a:prstGeom prst="rect">
                  <a:avLst/>
                </a:prstGeom>
                <a:solidFill>
                  <a:schemeClr val="bg1"/>
                </a:solidFill>
                <a:ln w="38100">
                  <a:solidFill>
                    <a:schemeClr val="tx2"/>
                  </a:solidFill>
                  <a:miter lim="800000"/>
                  <a:headEnd/>
                  <a:tailEnd/>
                </a:ln>
              </p:spPr>
              <p:txBody>
                <a:bodyPr wrap="none" anchor="ctr">
                  <a:prstTxWarp prst="textNoShape">
                    <a:avLst/>
                  </a:prstTxWarp>
                </a:bodyPr>
                <a:lstStyle/>
                <a:p>
                  <a:endParaRPr lang="en-US" sz="875" b="1">
                    <a:solidFill>
                      <a:schemeClr val="tx2"/>
                    </a:solidFill>
                  </a:endParaRPr>
                </a:p>
              </p:txBody>
            </p:sp>
            <p:sp>
              <p:nvSpPr>
                <p:cNvPr id="605" name="Rectangle 39"/>
                <p:cNvSpPr>
                  <a:spLocks noChangeArrowheads="1"/>
                </p:cNvSpPr>
                <p:nvPr/>
              </p:nvSpPr>
              <p:spPr bwMode="auto">
                <a:xfrm>
                  <a:off x="4339" y="2075"/>
                  <a:ext cx="269" cy="187"/>
                </a:xfrm>
                <a:prstGeom prst="rect">
                  <a:avLst/>
                </a:prstGeom>
                <a:noFill/>
                <a:ln w="25400">
                  <a:noFill/>
                  <a:miter lim="800000"/>
                  <a:headEnd/>
                  <a:tailEnd/>
                </a:ln>
              </p:spPr>
              <p:txBody>
                <a:bodyPr wrap="none" lIns="42416" tIns="20836" rIns="42416" bIns="20836">
                  <a:prstTxWarp prst="textNoShape">
                    <a:avLst/>
                  </a:prstTxWarp>
                  <a:spAutoFit/>
                </a:bodyPr>
                <a:lstStyle/>
                <a:p>
                  <a:pPr>
                    <a:spcBef>
                      <a:spcPct val="0"/>
                    </a:spcBef>
                  </a:pPr>
                  <a:r>
                    <a:rPr lang="en-US" sz="688" b="1" dirty="0">
                      <a:solidFill>
                        <a:schemeClr val="tx2"/>
                      </a:solidFill>
                    </a:rPr>
                    <a:t>DMEM</a:t>
                  </a:r>
                </a:p>
              </p:txBody>
            </p:sp>
            <p:sp>
              <p:nvSpPr>
                <p:cNvPr id="606" name="Rectangle 37"/>
                <p:cNvSpPr>
                  <a:spLocks noChangeArrowheads="1"/>
                </p:cNvSpPr>
                <p:nvPr/>
              </p:nvSpPr>
              <p:spPr bwMode="auto">
                <a:xfrm>
                  <a:off x="4316" y="1829"/>
                  <a:ext cx="197" cy="181"/>
                </a:xfrm>
                <a:prstGeom prst="rect">
                  <a:avLst/>
                </a:prstGeom>
                <a:noFill/>
                <a:ln w="12700">
                  <a:noFill/>
                  <a:miter lim="800000"/>
                  <a:headEnd/>
                  <a:tailEnd/>
                </a:ln>
              </p:spPr>
              <p:txBody>
                <a:bodyPr wrap="none" lIns="42416" tIns="20836" rIns="42416" bIns="20836">
                  <a:prstTxWarp prst="textNoShape">
                    <a:avLst/>
                  </a:prstTxWarp>
                  <a:spAutoFit/>
                </a:bodyPr>
                <a:lstStyle/>
                <a:p>
                  <a:pPr>
                    <a:spcBef>
                      <a:spcPct val="0"/>
                    </a:spcBef>
                  </a:pPr>
                  <a:r>
                    <a:rPr lang="en-US" sz="656" b="1" dirty="0" err="1">
                      <a:solidFill>
                        <a:schemeClr val="tx2"/>
                      </a:solidFill>
                    </a:rPr>
                    <a:t>addr</a:t>
                  </a:r>
                  <a:endParaRPr lang="en-US" sz="656" b="1" dirty="0">
                    <a:solidFill>
                      <a:schemeClr val="tx2"/>
                    </a:solidFill>
                  </a:endParaRPr>
                </a:p>
              </p:txBody>
            </p:sp>
            <p:sp>
              <p:nvSpPr>
                <p:cNvPr id="607" name="Rectangle 37"/>
                <p:cNvSpPr>
                  <a:spLocks noChangeArrowheads="1"/>
                </p:cNvSpPr>
                <p:nvPr/>
              </p:nvSpPr>
              <p:spPr bwMode="auto">
                <a:xfrm>
                  <a:off x="4505" y="1744"/>
                  <a:ext cx="238" cy="181"/>
                </a:xfrm>
                <a:prstGeom prst="rect">
                  <a:avLst/>
                </a:prstGeom>
                <a:noFill/>
                <a:ln w="12700">
                  <a:noFill/>
                  <a:miter lim="800000"/>
                  <a:headEnd/>
                  <a:tailEnd/>
                </a:ln>
              </p:spPr>
              <p:txBody>
                <a:bodyPr wrap="none" lIns="42416" tIns="20836" rIns="42416" bIns="20836">
                  <a:prstTxWarp prst="textNoShape">
                    <a:avLst/>
                  </a:prstTxWarp>
                  <a:spAutoFit/>
                </a:bodyPr>
                <a:lstStyle/>
                <a:p>
                  <a:pPr>
                    <a:spcBef>
                      <a:spcPct val="0"/>
                    </a:spcBef>
                  </a:pPr>
                  <a:r>
                    <a:rPr lang="en-US" sz="656" b="1" dirty="0" err="1">
                      <a:solidFill>
                        <a:schemeClr val="tx2"/>
                      </a:solidFill>
                    </a:rPr>
                    <a:t>DataR</a:t>
                  </a:r>
                  <a:endParaRPr lang="en-US" sz="656" b="1" dirty="0">
                    <a:solidFill>
                      <a:schemeClr val="tx2"/>
                    </a:solidFill>
                  </a:endParaRPr>
                </a:p>
              </p:txBody>
            </p:sp>
            <p:sp>
              <p:nvSpPr>
                <p:cNvPr id="608" name="Rectangle 37"/>
                <p:cNvSpPr>
                  <a:spLocks noChangeArrowheads="1"/>
                </p:cNvSpPr>
                <p:nvPr/>
              </p:nvSpPr>
              <p:spPr bwMode="auto">
                <a:xfrm>
                  <a:off x="4301" y="1983"/>
                  <a:ext cx="260" cy="181"/>
                </a:xfrm>
                <a:prstGeom prst="rect">
                  <a:avLst/>
                </a:prstGeom>
                <a:noFill/>
                <a:ln w="12700">
                  <a:noFill/>
                  <a:miter lim="800000"/>
                  <a:headEnd/>
                  <a:tailEnd/>
                </a:ln>
              </p:spPr>
              <p:txBody>
                <a:bodyPr wrap="none" lIns="42416" tIns="20836" rIns="42416" bIns="20836">
                  <a:prstTxWarp prst="textNoShape">
                    <a:avLst/>
                  </a:prstTxWarp>
                  <a:spAutoFit/>
                </a:bodyPr>
                <a:lstStyle/>
                <a:p>
                  <a:pPr>
                    <a:spcBef>
                      <a:spcPct val="0"/>
                    </a:spcBef>
                  </a:pPr>
                  <a:r>
                    <a:rPr lang="en-US" sz="656" b="1" dirty="0" err="1">
                      <a:solidFill>
                        <a:schemeClr val="tx2"/>
                      </a:solidFill>
                    </a:rPr>
                    <a:t>DataW</a:t>
                  </a:r>
                  <a:endParaRPr lang="en-US" sz="656" b="1" dirty="0">
                    <a:solidFill>
                      <a:schemeClr val="tx2"/>
                    </a:solidFill>
                  </a:endParaRPr>
                </a:p>
              </p:txBody>
            </p:sp>
          </p:grpSp>
          <p:sp>
            <p:nvSpPr>
              <p:cNvPr id="595" name="Rectangle 40"/>
              <p:cNvSpPr>
                <a:spLocks noChangeArrowheads="1"/>
              </p:cNvSpPr>
              <p:nvPr/>
            </p:nvSpPr>
            <p:spPr bwMode="auto">
              <a:xfrm>
                <a:off x="3437739" y="2955487"/>
                <a:ext cx="219358" cy="624429"/>
              </a:xfrm>
              <a:prstGeom prst="rect">
                <a:avLst/>
              </a:prstGeom>
              <a:solidFill>
                <a:schemeClr val="bg1"/>
              </a:solidFill>
              <a:ln w="38100">
                <a:solidFill>
                  <a:schemeClr val="tx2"/>
                </a:solidFill>
                <a:miter lim="800000"/>
                <a:headEnd/>
                <a:tailEnd/>
              </a:ln>
            </p:spPr>
            <p:txBody>
              <a:bodyPr wrap="none" anchor="ctr">
                <a:prstTxWarp prst="textNoShape">
                  <a:avLst/>
                </a:prstTxWarp>
              </a:bodyPr>
              <a:lstStyle/>
              <a:p>
                <a:endParaRPr lang="en-US" sz="875" b="1">
                  <a:solidFill>
                    <a:schemeClr val="tx2"/>
                  </a:solidFill>
                </a:endParaRPr>
              </a:p>
            </p:txBody>
          </p:sp>
          <p:sp>
            <p:nvSpPr>
              <p:cNvPr id="596" name="Line 41"/>
              <p:cNvSpPr>
                <a:spLocks noChangeShapeType="1"/>
              </p:cNvSpPr>
              <p:nvPr/>
            </p:nvSpPr>
            <p:spPr bwMode="auto">
              <a:xfrm>
                <a:off x="3684517" y="3267702"/>
                <a:ext cx="54840" cy="0"/>
              </a:xfrm>
              <a:prstGeom prst="line">
                <a:avLst/>
              </a:prstGeom>
              <a:noFill/>
              <a:ln w="25400">
                <a:solidFill>
                  <a:schemeClr val="tx2"/>
                </a:solidFill>
                <a:round/>
                <a:headEnd/>
                <a:tailEnd/>
              </a:ln>
            </p:spPr>
            <p:txBody>
              <a:bodyPr wrap="none" anchor="ctr">
                <a:prstTxWarp prst="textNoShape">
                  <a:avLst/>
                </a:prstTxWarp>
              </a:bodyPr>
              <a:lstStyle/>
              <a:p>
                <a:endParaRPr lang="en-US" sz="875" b="1">
                  <a:solidFill>
                    <a:schemeClr val="tx2"/>
                  </a:solidFill>
                </a:endParaRPr>
              </a:p>
            </p:txBody>
          </p:sp>
          <p:sp>
            <p:nvSpPr>
              <p:cNvPr id="597" name="Rectangle 42"/>
              <p:cNvSpPr>
                <a:spLocks noChangeArrowheads="1"/>
              </p:cNvSpPr>
              <p:nvPr/>
            </p:nvSpPr>
            <p:spPr bwMode="auto">
              <a:xfrm>
                <a:off x="3396932" y="3157761"/>
                <a:ext cx="232371" cy="296384"/>
              </a:xfrm>
              <a:prstGeom prst="rect">
                <a:avLst/>
              </a:prstGeom>
              <a:noFill/>
              <a:ln w="25400">
                <a:noFill/>
                <a:miter lim="800000"/>
                <a:headEnd/>
                <a:tailEnd/>
              </a:ln>
            </p:spPr>
            <p:txBody>
              <a:bodyPr wrap="none" lIns="42416" tIns="20836" rIns="42416" bIns="20836">
                <a:prstTxWarp prst="textNoShape">
                  <a:avLst/>
                </a:prstTxWarp>
                <a:spAutoFit/>
              </a:bodyPr>
              <a:lstStyle/>
              <a:p>
                <a:pPr>
                  <a:spcBef>
                    <a:spcPct val="0"/>
                  </a:spcBef>
                </a:pPr>
                <a:r>
                  <a:rPr lang="en-US" sz="625" b="1" dirty="0">
                    <a:solidFill>
                      <a:schemeClr val="tx2"/>
                    </a:solidFill>
                  </a:rPr>
                  <a:t>PC</a:t>
                </a:r>
              </a:p>
            </p:txBody>
          </p:sp>
          <p:sp>
            <p:nvSpPr>
              <p:cNvPr id="598" name="Freeform 43"/>
              <p:cNvSpPr>
                <a:spLocks/>
              </p:cNvSpPr>
              <p:nvPr/>
            </p:nvSpPr>
            <p:spPr bwMode="auto">
              <a:xfrm>
                <a:off x="3506289" y="3498469"/>
                <a:ext cx="83973" cy="83144"/>
              </a:xfrm>
              <a:custGeom>
                <a:avLst/>
                <a:gdLst>
                  <a:gd name="T0" fmla="*/ 0 w 49"/>
                  <a:gd name="T1" fmla="*/ 48 h 49"/>
                  <a:gd name="T2" fmla="*/ 24 w 49"/>
                  <a:gd name="T3" fmla="*/ 0 h 49"/>
                  <a:gd name="T4" fmla="*/ 48 w 49"/>
                  <a:gd name="T5" fmla="*/ 48 h 49"/>
                  <a:gd name="T6" fmla="*/ 0 60000 65536"/>
                  <a:gd name="T7" fmla="*/ 0 60000 65536"/>
                  <a:gd name="T8" fmla="*/ 0 60000 65536"/>
                  <a:gd name="T9" fmla="*/ 0 w 49"/>
                  <a:gd name="T10" fmla="*/ 0 h 49"/>
                  <a:gd name="T11" fmla="*/ 49 w 49"/>
                  <a:gd name="T12" fmla="*/ 49 h 49"/>
                </a:gdLst>
                <a:ahLst/>
                <a:cxnLst>
                  <a:cxn ang="T6">
                    <a:pos x="T0" y="T1"/>
                  </a:cxn>
                  <a:cxn ang="T7">
                    <a:pos x="T2" y="T3"/>
                  </a:cxn>
                  <a:cxn ang="T8">
                    <a:pos x="T4" y="T5"/>
                  </a:cxn>
                </a:cxnLst>
                <a:rect l="T9" t="T10" r="T11" b="T12"/>
                <a:pathLst>
                  <a:path w="49" h="49">
                    <a:moveTo>
                      <a:pt x="0" y="48"/>
                    </a:moveTo>
                    <a:lnTo>
                      <a:pt x="24" y="0"/>
                    </a:lnTo>
                    <a:lnTo>
                      <a:pt x="48" y="48"/>
                    </a:lnTo>
                  </a:path>
                </a:pathLst>
              </a:custGeom>
              <a:noFill/>
              <a:ln w="25400" cap="rnd">
                <a:solidFill>
                  <a:schemeClr val="tx2"/>
                </a:solidFill>
                <a:round/>
                <a:headEnd/>
                <a:tailEnd/>
              </a:ln>
            </p:spPr>
            <p:txBody>
              <a:bodyPr>
                <a:prstTxWarp prst="textNoShape">
                  <a:avLst/>
                </a:prstTxWarp>
              </a:bodyPr>
              <a:lstStyle/>
              <a:p>
                <a:endParaRPr lang="en-US" sz="875" b="1">
                  <a:solidFill>
                    <a:schemeClr val="tx2"/>
                  </a:solidFill>
                </a:endParaRPr>
              </a:p>
            </p:txBody>
          </p:sp>
          <p:sp>
            <p:nvSpPr>
              <p:cNvPr id="599" name="Freeform 45"/>
              <p:cNvSpPr>
                <a:spLocks/>
              </p:cNvSpPr>
              <p:nvPr/>
            </p:nvSpPr>
            <p:spPr bwMode="auto">
              <a:xfrm>
                <a:off x="3741071" y="2711145"/>
                <a:ext cx="287908" cy="565040"/>
              </a:xfrm>
              <a:custGeom>
                <a:avLst/>
                <a:gdLst>
                  <a:gd name="T0" fmla="*/ 1 w 168"/>
                  <a:gd name="T1" fmla="*/ 333 h 333"/>
                  <a:gd name="T2" fmla="*/ 0 w 168"/>
                  <a:gd name="T3" fmla="*/ 5 h 333"/>
                  <a:gd name="T4" fmla="*/ 5 w 168"/>
                  <a:gd name="T5" fmla="*/ 0 h 333"/>
                  <a:gd name="T6" fmla="*/ 168 w 168"/>
                  <a:gd name="T7" fmla="*/ 4 h 333"/>
                  <a:gd name="T8" fmla="*/ 0 60000 65536"/>
                  <a:gd name="T9" fmla="*/ 0 60000 65536"/>
                  <a:gd name="T10" fmla="*/ 0 60000 65536"/>
                  <a:gd name="T11" fmla="*/ 0 60000 65536"/>
                  <a:gd name="T12" fmla="*/ 0 w 168"/>
                  <a:gd name="T13" fmla="*/ 0 h 333"/>
                  <a:gd name="T14" fmla="*/ 168 w 168"/>
                  <a:gd name="T15" fmla="*/ 333 h 333"/>
                </a:gdLst>
                <a:ahLst/>
                <a:cxnLst>
                  <a:cxn ang="T8">
                    <a:pos x="T0" y="T1"/>
                  </a:cxn>
                  <a:cxn ang="T9">
                    <a:pos x="T2" y="T3"/>
                  </a:cxn>
                  <a:cxn ang="T10">
                    <a:pos x="T4" y="T5"/>
                  </a:cxn>
                  <a:cxn ang="T11">
                    <a:pos x="T6" y="T7"/>
                  </a:cxn>
                </a:cxnLst>
                <a:rect l="T12" t="T13" r="T14" b="T15"/>
                <a:pathLst>
                  <a:path w="168" h="333">
                    <a:moveTo>
                      <a:pt x="1" y="333"/>
                    </a:moveTo>
                    <a:lnTo>
                      <a:pt x="0" y="5"/>
                    </a:lnTo>
                    <a:lnTo>
                      <a:pt x="5" y="0"/>
                    </a:lnTo>
                    <a:lnTo>
                      <a:pt x="168" y="4"/>
                    </a:lnTo>
                  </a:path>
                </a:pathLst>
              </a:custGeom>
              <a:noFill/>
              <a:ln w="25400">
                <a:solidFill>
                  <a:schemeClr val="tx2"/>
                </a:solidFill>
                <a:round/>
                <a:headEnd/>
                <a:tailEnd type="triangle" w="med" len="med"/>
              </a:ln>
            </p:spPr>
            <p:txBody>
              <a:bodyPr wrap="none" anchor="ctr">
                <a:prstTxWarp prst="textNoShape">
                  <a:avLst/>
                </a:prstTxWarp>
              </a:bodyPr>
              <a:lstStyle/>
              <a:p>
                <a:endParaRPr lang="en-US" sz="875" b="1">
                  <a:solidFill>
                    <a:schemeClr val="tx2"/>
                  </a:solidFill>
                </a:endParaRPr>
              </a:p>
            </p:txBody>
          </p:sp>
        </p:grpSp>
        <p:sp>
          <p:nvSpPr>
            <p:cNvPr id="503" name="Rectangle 56"/>
            <p:cNvSpPr>
              <a:spLocks noChangeArrowheads="1"/>
            </p:cNvSpPr>
            <p:nvPr/>
          </p:nvSpPr>
          <p:spPr bwMode="auto">
            <a:xfrm>
              <a:off x="5008063" y="4398710"/>
              <a:ext cx="636913" cy="836189"/>
            </a:xfrm>
            <a:prstGeom prst="rect">
              <a:avLst/>
            </a:prstGeom>
            <a:noFill/>
            <a:ln w="12700">
              <a:noFill/>
              <a:miter lim="800000"/>
              <a:headEnd/>
              <a:tailEnd/>
            </a:ln>
          </p:spPr>
          <p:txBody>
            <a:bodyPr wrap="none" lIns="42416" tIns="20836" rIns="42416" bIns="20836">
              <a:prstTxWarp prst="textNoShape">
                <a:avLst/>
              </a:prstTxWarp>
              <a:spAutoFit/>
            </a:bodyPr>
            <a:lstStyle/>
            <a:p>
              <a:pPr algn="l">
                <a:spcBef>
                  <a:spcPct val="0"/>
                </a:spcBef>
              </a:pPr>
              <a:r>
                <a:rPr lang="en-US" sz="656" b="1" dirty="0" err="1">
                  <a:solidFill>
                    <a:schemeClr val="tx2"/>
                  </a:solidFill>
                </a:rPr>
                <a:t>Inst</a:t>
              </a:r>
              <a:r>
                <a:rPr lang="en-US" sz="656" b="1" dirty="0">
                  <a:solidFill>
                    <a:schemeClr val="tx2"/>
                  </a:solidFill>
                </a:rPr>
                <a:t/>
              </a:r>
              <a:br>
                <a:rPr lang="en-US" sz="656" b="1" dirty="0">
                  <a:solidFill>
                    <a:schemeClr val="tx2"/>
                  </a:solidFill>
                </a:rPr>
              </a:br>
              <a:r>
                <a:rPr lang="en-US" sz="656" b="1" dirty="0">
                  <a:solidFill>
                    <a:schemeClr val="tx2"/>
                  </a:solidFill>
                </a:rPr>
                <a:t>[31:7]</a:t>
              </a:r>
            </a:p>
          </p:txBody>
        </p:sp>
        <p:grpSp>
          <p:nvGrpSpPr>
            <p:cNvPr id="504" name="Group 201"/>
            <p:cNvGrpSpPr/>
            <p:nvPr/>
          </p:nvGrpSpPr>
          <p:grpSpPr>
            <a:xfrm>
              <a:off x="13104224" y="2115127"/>
              <a:ext cx="383176" cy="1207794"/>
              <a:chOff x="5791200" y="1352550"/>
              <a:chExt cx="152400" cy="533400"/>
            </a:xfrm>
          </p:grpSpPr>
          <p:sp>
            <p:nvSpPr>
              <p:cNvPr id="584" name="Trapezoid 202"/>
              <p:cNvSpPr/>
              <p:nvPr/>
            </p:nvSpPr>
            <p:spPr>
              <a:xfrm rot="5400000">
                <a:off x="5600700" y="1543050"/>
                <a:ext cx="533400" cy="152400"/>
              </a:xfrm>
              <a:prstGeom prst="trapezoid">
                <a:avLst>
                  <a:gd name="adj" fmla="val 62709"/>
                </a:avLst>
              </a:prstGeom>
              <a:solidFill>
                <a:srgbClr val="FFFFFF"/>
              </a:solidFill>
              <a:ln w="28575" cmpd="sng">
                <a:solidFill>
                  <a:schemeClr val="tx2"/>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57150" tIns="28575" rIns="57150" bIns="28575" numCol="1" spcCol="0" rtlCol="0" fromWordArt="0" anchor="ctr" anchorCtr="0" forceAA="0" compatLnSpc="1">
                <a:prstTxWarp prst="textNoShape">
                  <a:avLst/>
                </a:prstTxWarp>
                <a:noAutofit/>
              </a:bodyPr>
              <a:lstStyle/>
              <a:p>
                <a:pPr algn="ctr"/>
                <a:endParaRPr lang="en-US" sz="2250"/>
              </a:p>
            </p:txBody>
          </p:sp>
          <p:sp>
            <p:nvSpPr>
              <p:cNvPr id="585" name="TextBox 203"/>
              <p:cNvSpPr txBox="1"/>
              <p:nvPr/>
            </p:nvSpPr>
            <p:spPr>
              <a:xfrm>
                <a:off x="5803629" y="1585908"/>
                <a:ext cx="76200" cy="145608"/>
              </a:xfrm>
              <a:prstGeom prst="rect">
                <a:avLst/>
              </a:prstGeom>
              <a:noFill/>
            </p:spPr>
            <p:txBody>
              <a:bodyPr wrap="square" lIns="0" tIns="0" rIns="0" bIns="0" rtlCol="0">
                <a:spAutoFit/>
              </a:bodyPr>
              <a:lstStyle/>
              <a:p>
                <a:r>
                  <a:rPr lang="en-US" sz="625" dirty="0"/>
                  <a:t>1</a:t>
                </a:r>
              </a:p>
            </p:txBody>
          </p:sp>
          <p:sp>
            <p:nvSpPr>
              <p:cNvPr id="586" name="TextBox 204"/>
              <p:cNvSpPr txBox="1"/>
              <p:nvPr/>
            </p:nvSpPr>
            <p:spPr>
              <a:xfrm>
                <a:off x="5830155" y="1737123"/>
                <a:ext cx="34714" cy="145608"/>
              </a:xfrm>
              <a:prstGeom prst="rect">
                <a:avLst/>
              </a:prstGeom>
              <a:noFill/>
            </p:spPr>
            <p:txBody>
              <a:bodyPr wrap="none" lIns="0" tIns="0" rIns="0" bIns="0" rtlCol="0">
                <a:spAutoFit/>
              </a:bodyPr>
              <a:lstStyle/>
              <a:p>
                <a:r>
                  <a:rPr lang="en-US" sz="625" dirty="0"/>
                  <a:t>0</a:t>
                </a:r>
              </a:p>
            </p:txBody>
          </p:sp>
          <p:sp>
            <p:nvSpPr>
              <p:cNvPr id="587" name="TextBox 205"/>
              <p:cNvSpPr txBox="1"/>
              <p:nvPr/>
            </p:nvSpPr>
            <p:spPr>
              <a:xfrm>
                <a:off x="5803772" y="1427520"/>
                <a:ext cx="76200" cy="145608"/>
              </a:xfrm>
              <a:prstGeom prst="rect">
                <a:avLst/>
              </a:prstGeom>
              <a:noFill/>
            </p:spPr>
            <p:txBody>
              <a:bodyPr wrap="square" lIns="0" tIns="0" rIns="0" bIns="0" rtlCol="0">
                <a:spAutoFit/>
              </a:bodyPr>
              <a:lstStyle/>
              <a:p>
                <a:r>
                  <a:rPr lang="en-US" sz="625" dirty="0"/>
                  <a:t>2</a:t>
                </a:r>
              </a:p>
            </p:txBody>
          </p:sp>
        </p:grpSp>
        <p:sp>
          <p:nvSpPr>
            <p:cNvPr id="505" name="Rectangle 72"/>
            <p:cNvSpPr>
              <a:spLocks noChangeArrowheads="1"/>
            </p:cNvSpPr>
            <p:nvPr/>
          </p:nvSpPr>
          <p:spPr bwMode="auto">
            <a:xfrm>
              <a:off x="12133250" y="4755840"/>
              <a:ext cx="396026" cy="490218"/>
            </a:xfrm>
            <a:prstGeom prst="rect">
              <a:avLst/>
            </a:prstGeom>
            <a:noFill/>
            <a:ln w="25400">
              <a:noFill/>
              <a:miter lim="800000"/>
              <a:headEnd/>
              <a:tailEnd/>
            </a:ln>
          </p:spPr>
          <p:txBody>
            <a:bodyPr wrap="none" lIns="42416" tIns="20836" rIns="42416" bIns="20836">
              <a:prstTxWarp prst="textNoShape">
                <a:avLst/>
              </a:prstTxWarp>
              <a:spAutoFit/>
            </a:bodyPr>
            <a:lstStyle/>
            <a:p>
              <a:pPr>
                <a:spcBef>
                  <a:spcPct val="0"/>
                </a:spcBef>
              </a:pPr>
              <a:r>
                <a:rPr lang="en-US" sz="656" b="1" dirty="0" err="1">
                  <a:solidFill>
                    <a:schemeClr val="tx2"/>
                  </a:solidFill>
                </a:rPr>
                <a:t>clk</a:t>
              </a:r>
              <a:endParaRPr lang="en-US" sz="656" b="1" dirty="0">
                <a:solidFill>
                  <a:schemeClr val="tx2"/>
                </a:solidFill>
              </a:endParaRPr>
            </a:p>
          </p:txBody>
        </p:sp>
        <p:sp>
          <p:nvSpPr>
            <p:cNvPr id="506" name="Freeform 207"/>
            <p:cNvSpPr>
              <a:spLocks/>
            </p:cNvSpPr>
            <p:nvPr/>
          </p:nvSpPr>
          <p:spPr bwMode="auto">
            <a:xfrm>
              <a:off x="12292486" y="4407310"/>
              <a:ext cx="134282" cy="132957"/>
            </a:xfrm>
            <a:custGeom>
              <a:avLst/>
              <a:gdLst>
                <a:gd name="T0" fmla="*/ 0 w 49"/>
                <a:gd name="T1" fmla="*/ 48 h 49"/>
                <a:gd name="T2" fmla="*/ 24 w 49"/>
                <a:gd name="T3" fmla="*/ 0 h 49"/>
                <a:gd name="T4" fmla="*/ 48 w 49"/>
                <a:gd name="T5" fmla="*/ 48 h 49"/>
                <a:gd name="T6" fmla="*/ 0 60000 65536"/>
                <a:gd name="T7" fmla="*/ 0 60000 65536"/>
                <a:gd name="T8" fmla="*/ 0 60000 65536"/>
                <a:gd name="T9" fmla="*/ 0 w 49"/>
                <a:gd name="T10" fmla="*/ 0 h 49"/>
                <a:gd name="T11" fmla="*/ 49 w 49"/>
                <a:gd name="T12" fmla="*/ 49 h 49"/>
              </a:gdLst>
              <a:ahLst/>
              <a:cxnLst>
                <a:cxn ang="T6">
                  <a:pos x="T0" y="T1"/>
                </a:cxn>
                <a:cxn ang="T7">
                  <a:pos x="T2" y="T3"/>
                </a:cxn>
                <a:cxn ang="T8">
                  <a:pos x="T4" y="T5"/>
                </a:cxn>
              </a:cxnLst>
              <a:rect l="T9" t="T10" r="T11" b="T12"/>
              <a:pathLst>
                <a:path w="49" h="49">
                  <a:moveTo>
                    <a:pt x="0" y="48"/>
                  </a:moveTo>
                  <a:lnTo>
                    <a:pt x="24" y="0"/>
                  </a:lnTo>
                  <a:lnTo>
                    <a:pt x="48" y="48"/>
                  </a:lnTo>
                </a:path>
              </a:pathLst>
            </a:custGeom>
            <a:noFill/>
            <a:ln w="25400" cap="rnd">
              <a:solidFill>
                <a:schemeClr val="tx2"/>
              </a:solidFill>
              <a:round/>
              <a:headEnd/>
              <a:tailEnd/>
            </a:ln>
          </p:spPr>
          <p:txBody>
            <a:bodyPr>
              <a:prstTxWarp prst="textNoShape">
                <a:avLst/>
              </a:prstTxWarp>
            </a:bodyPr>
            <a:lstStyle/>
            <a:p>
              <a:endParaRPr lang="en-US" sz="875" b="1">
                <a:solidFill>
                  <a:schemeClr val="tx2"/>
                </a:solidFill>
              </a:endParaRPr>
            </a:p>
          </p:txBody>
        </p:sp>
        <p:sp>
          <p:nvSpPr>
            <p:cNvPr id="507" name="Line 85"/>
            <p:cNvSpPr>
              <a:spLocks noChangeShapeType="1"/>
            </p:cNvSpPr>
            <p:nvPr/>
          </p:nvSpPr>
          <p:spPr bwMode="auto">
            <a:xfrm>
              <a:off x="12368686" y="4540267"/>
              <a:ext cx="0" cy="173990"/>
            </a:xfrm>
            <a:prstGeom prst="line">
              <a:avLst/>
            </a:prstGeom>
            <a:noFill/>
            <a:ln w="25400">
              <a:solidFill>
                <a:schemeClr val="tx2"/>
              </a:solidFill>
              <a:round/>
              <a:headEnd/>
              <a:tailEnd/>
            </a:ln>
          </p:spPr>
          <p:txBody>
            <a:bodyPr wrap="none" anchor="ctr">
              <a:prstTxWarp prst="textNoShape">
                <a:avLst/>
              </a:prstTxWarp>
            </a:bodyPr>
            <a:lstStyle/>
            <a:p>
              <a:endParaRPr lang="en-US" sz="688">
                <a:solidFill>
                  <a:schemeClr val="tx2"/>
                </a:solidFill>
              </a:endParaRPr>
            </a:p>
          </p:txBody>
        </p:sp>
        <p:sp>
          <p:nvSpPr>
            <p:cNvPr id="508" name="Freeform 53"/>
            <p:cNvSpPr>
              <a:spLocks/>
            </p:cNvSpPr>
            <p:nvPr/>
          </p:nvSpPr>
          <p:spPr bwMode="auto">
            <a:xfrm flipV="1">
              <a:off x="11075432" y="2697201"/>
              <a:ext cx="2014351" cy="78248"/>
            </a:xfrm>
            <a:custGeom>
              <a:avLst/>
              <a:gdLst>
                <a:gd name="T0" fmla="*/ 0 w 873"/>
                <a:gd name="T1" fmla="*/ 0 h 1"/>
                <a:gd name="T2" fmla="*/ 872 w 873"/>
                <a:gd name="T3" fmla="*/ 0 h 1"/>
                <a:gd name="T4" fmla="*/ 0 60000 65536"/>
                <a:gd name="T5" fmla="*/ 0 60000 65536"/>
                <a:gd name="T6" fmla="*/ 0 w 873"/>
                <a:gd name="T7" fmla="*/ 0 h 1"/>
                <a:gd name="T8" fmla="*/ 873 w 873"/>
                <a:gd name="T9" fmla="*/ 1 h 1"/>
              </a:gdLst>
              <a:ahLst/>
              <a:cxnLst>
                <a:cxn ang="T4">
                  <a:pos x="T0" y="T1"/>
                </a:cxn>
                <a:cxn ang="T5">
                  <a:pos x="T2" y="T3"/>
                </a:cxn>
              </a:cxnLst>
              <a:rect l="T6" t="T7" r="T8" b="T9"/>
              <a:pathLst>
                <a:path w="873" h="1">
                  <a:moveTo>
                    <a:pt x="0" y="0"/>
                  </a:moveTo>
                  <a:lnTo>
                    <a:pt x="872" y="0"/>
                  </a:lnTo>
                </a:path>
              </a:pathLst>
            </a:custGeom>
            <a:noFill/>
            <a:ln w="28575" cap="rnd">
              <a:solidFill>
                <a:schemeClr val="tx2"/>
              </a:solidFill>
              <a:round/>
              <a:headEnd/>
              <a:tailEnd type="triangle" w="med" len="med"/>
            </a:ln>
          </p:spPr>
          <p:txBody>
            <a:bodyPr>
              <a:prstTxWarp prst="textNoShape">
                <a:avLst/>
              </a:prstTxWarp>
            </a:bodyPr>
            <a:lstStyle/>
            <a:p>
              <a:endParaRPr lang="en-US" sz="688"/>
            </a:p>
          </p:txBody>
        </p:sp>
        <p:sp>
          <p:nvSpPr>
            <p:cNvPr id="509" name="Line 86"/>
            <p:cNvSpPr>
              <a:spLocks noChangeShapeType="1"/>
            </p:cNvSpPr>
            <p:nvPr/>
          </p:nvSpPr>
          <p:spPr bwMode="auto">
            <a:xfrm>
              <a:off x="12875624" y="3098909"/>
              <a:ext cx="226898" cy="5318"/>
            </a:xfrm>
            <a:prstGeom prst="line">
              <a:avLst/>
            </a:prstGeom>
            <a:noFill/>
            <a:ln w="28575">
              <a:solidFill>
                <a:schemeClr val="tx2"/>
              </a:solidFill>
              <a:round/>
              <a:headEnd type="none" w="med" len="med"/>
              <a:tailEnd type="triangle" w="med" len="med"/>
            </a:ln>
          </p:spPr>
          <p:txBody>
            <a:bodyPr wrap="none" anchor="ctr">
              <a:prstTxWarp prst="textNoShape">
                <a:avLst/>
              </a:prstTxWarp>
            </a:bodyPr>
            <a:lstStyle/>
            <a:p>
              <a:endParaRPr lang="en-US" sz="688"/>
            </a:p>
          </p:txBody>
        </p:sp>
        <p:sp>
          <p:nvSpPr>
            <p:cNvPr id="510" name="Line 86"/>
            <p:cNvSpPr>
              <a:spLocks noChangeShapeType="1"/>
            </p:cNvSpPr>
            <p:nvPr/>
          </p:nvSpPr>
          <p:spPr bwMode="auto">
            <a:xfrm flipH="1">
              <a:off x="12873920" y="3098909"/>
              <a:ext cx="1" cy="322871"/>
            </a:xfrm>
            <a:prstGeom prst="line">
              <a:avLst/>
            </a:prstGeom>
            <a:noFill/>
            <a:ln w="28575">
              <a:solidFill>
                <a:schemeClr val="tx2"/>
              </a:solidFill>
              <a:round/>
              <a:headEnd/>
              <a:tailEnd/>
            </a:ln>
          </p:spPr>
          <p:txBody>
            <a:bodyPr wrap="none" anchor="ctr">
              <a:prstTxWarp prst="textNoShape">
                <a:avLst/>
              </a:prstTxWarp>
            </a:bodyPr>
            <a:lstStyle/>
            <a:p>
              <a:pPr algn="r"/>
              <a:endParaRPr lang="en-US" sz="688" dirty="0"/>
            </a:p>
          </p:txBody>
        </p:sp>
        <p:sp>
          <p:nvSpPr>
            <p:cNvPr id="511" name="Line 86"/>
            <p:cNvSpPr>
              <a:spLocks noChangeShapeType="1"/>
            </p:cNvSpPr>
            <p:nvPr/>
          </p:nvSpPr>
          <p:spPr bwMode="auto">
            <a:xfrm>
              <a:off x="12647053" y="3421778"/>
              <a:ext cx="226867" cy="1"/>
            </a:xfrm>
            <a:prstGeom prst="line">
              <a:avLst/>
            </a:prstGeom>
            <a:noFill/>
            <a:ln w="28575">
              <a:solidFill>
                <a:schemeClr val="tx2"/>
              </a:solidFill>
              <a:round/>
              <a:headEnd/>
              <a:tailEnd/>
            </a:ln>
          </p:spPr>
          <p:txBody>
            <a:bodyPr wrap="none" anchor="ctr">
              <a:prstTxWarp prst="textNoShape">
                <a:avLst/>
              </a:prstTxWarp>
            </a:bodyPr>
            <a:lstStyle/>
            <a:p>
              <a:endParaRPr lang="en-US" sz="688"/>
            </a:p>
          </p:txBody>
        </p:sp>
        <p:sp>
          <p:nvSpPr>
            <p:cNvPr id="512" name="Line 86"/>
            <p:cNvSpPr>
              <a:spLocks noChangeShapeType="1"/>
            </p:cNvSpPr>
            <p:nvPr/>
          </p:nvSpPr>
          <p:spPr bwMode="auto">
            <a:xfrm>
              <a:off x="13487399" y="2775449"/>
              <a:ext cx="129086" cy="0"/>
            </a:xfrm>
            <a:prstGeom prst="line">
              <a:avLst/>
            </a:prstGeom>
            <a:noFill/>
            <a:ln w="28575">
              <a:solidFill>
                <a:schemeClr val="tx2"/>
              </a:solidFill>
              <a:round/>
              <a:headEnd/>
              <a:tailEnd/>
            </a:ln>
          </p:spPr>
          <p:txBody>
            <a:bodyPr wrap="none" anchor="ctr">
              <a:prstTxWarp prst="textNoShape">
                <a:avLst/>
              </a:prstTxWarp>
            </a:bodyPr>
            <a:lstStyle/>
            <a:p>
              <a:endParaRPr lang="en-US" sz="688"/>
            </a:p>
          </p:txBody>
        </p:sp>
        <p:sp>
          <p:nvSpPr>
            <p:cNvPr id="513" name="Line 86"/>
            <p:cNvSpPr>
              <a:spLocks noChangeShapeType="1"/>
            </p:cNvSpPr>
            <p:nvPr/>
          </p:nvSpPr>
          <p:spPr bwMode="auto">
            <a:xfrm flipH="1">
              <a:off x="13616485" y="1544132"/>
              <a:ext cx="23924" cy="1231318"/>
            </a:xfrm>
            <a:prstGeom prst="line">
              <a:avLst/>
            </a:prstGeom>
            <a:noFill/>
            <a:ln w="28575">
              <a:solidFill>
                <a:schemeClr val="tx2"/>
              </a:solidFill>
              <a:round/>
              <a:headEnd/>
              <a:tailEnd/>
            </a:ln>
          </p:spPr>
          <p:txBody>
            <a:bodyPr wrap="none" anchor="ctr">
              <a:prstTxWarp prst="textNoShape">
                <a:avLst/>
              </a:prstTxWarp>
            </a:bodyPr>
            <a:lstStyle/>
            <a:p>
              <a:pPr algn="r"/>
              <a:endParaRPr lang="en-US" sz="688" dirty="0"/>
            </a:p>
          </p:txBody>
        </p:sp>
        <p:sp>
          <p:nvSpPr>
            <p:cNvPr id="514" name="Rectangle 39"/>
            <p:cNvSpPr>
              <a:spLocks noChangeArrowheads="1"/>
            </p:cNvSpPr>
            <p:nvPr/>
          </p:nvSpPr>
          <p:spPr bwMode="auto">
            <a:xfrm>
              <a:off x="12883752" y="6388512"/>
              <a:ext cx="678807" cy="490218"/>
            </a:xfrm>
            <a:prstGeom prst="rect">
              <a:avLst/>
            </a:prstGeom>
            <a:noFill/>
            <a:ln w="25400">
              <a:noFill/>
              <a:miter lim="800000"/>
              <a:headEnd/>
              <a:tailEnd/>
            </a:ln>
          </p:spPr>
          <p:txBody>
            <a:bodyPr wrap="none" lIns="42416" tIns="20836" rIns="42416" bIns="20836">
              <a:prstTxWarp prst="textNoShape">
                <a:avLst/>
              </a:prstTxWarp>
              <a:spAutoFit/>
            </a:bodyPr>
            <a:lstStyle/>
            <a:p>
              <a:pPr>
                <a:spcBef>
                  <a:spcPct val="0"/>
                </a:spcBef>
              </a:pPr>
              <a:r>
                <a:rPr lang="en-US" sz="656" b="1" dirty="0" err="1">
                  <a:solidFill>
                    <a:schemeClr val="tx2"/>
                  </a:solidFill>
                </a:rPr>
                <a:t>WBSel</a:t>
              </a:r>
              <a:endParaRPr lang="en-US" sz="656" b="1" dirty="0">
                <a:solidFill>
                  <a:schemeClr val="tx2"/>
                </a:solidFill>
              </a:endParaRPr>
            </a:p>
          </p:txBody>
        </p:sp>
        <p:sp>
          <p:nvSpPr>
            <p:cNvPr id="515" name="Line 86"/>
            <p:cNvSpPr>
              <a:spLocks noChangeShapeType="1"/>
            </p:cNvSpPr>
            <p:nvPr/>
          </p:nvSpPr>
          <p:spPr bwMode="auto">
            <a:xfrm>
              <a:off x="11044317" y="4224369"/>
              <a:ext cx="302997" cy="8529"/>
            </a:xfrm>
            <a:prstGeom prst="line">
              <a:avLst/>
            </a:prstGeom>
            <a:noFill/>
            <a:ln w="28575">
              <a:solidFill>
                <a:schemeClr val="tx2"/>
              </a:solidFill>
              <a:round/>
              <a:headEnd type="none" w="med" len="med"/>
              <a:tailEnd type="triangle" w="med" len="med"/>
            </a:ln>
          </p:spPr>
          <p:txBody>
            <a:bodyPr wrap="none" anchor="ctr">
              <a:prstTxWarp prst="textNoShape">
                <a:avLst/>
              </a:prstTxWarp>
            </a:bodyPr>
            <a:lstStyle/>
            <a:p>
              <a:endParaRPr lang="en-US" sz="688"/>
            </a:p>
          </p:txBody>
        </p:sp>
        <p:sp>
          <p:nvSpPr>
            <p:cNvPr id="516" name="Line 86"/>
            <p:cNvSpPr>
              <a:spLocks noChangeShapeType="1"/>
            </p:cNvSpPr>
            <p:nvPr/>
          </p:nvSpPr>
          <p:spPr bwMode="auto">
            <a:xfrm>
              <a:off x="11044317" y="4231552"/>
              <a:ext cx="2507" cy="524290"/>
            </a:xfrm>
            <a:prstGeom prst="line">
              <a:avLst/>
            </a:prstGeom>
            <a:noFill/>
            <a:ln w="28575">
              <a:solidFill>
                <a:schemeClr val="tx2"/>
              </a:solidFill>
              <a:round/>
              <a:headEnd/>
              <a:tailEnd/>
            </a:ln>
          </p:spPr>
          <p:txBody>
            <a:bodyPr wrap="none" anchor="ctr">
              <a:prstTxWarp prst="textNoShape">
                <a:avLst/>
              </a:prstTxWarp>
            </a:bodyPr>
            <a:lstStyle/>
            <a:p>
              <a:pPr algn="r"/>
              <a:endParaRPr lang="en-US" sz="688" dirty="0"/>
            </a:p>
          </p:txBody>
        </p:sp>
        <p:sp>
          <p:nvSpPr>
            <p:cNvPr id="517" name="Line 86"/>
            <p:cNvSpPr>
              <a:spLocks noChangeShapeType="1"/>
            </p:cNvSpPr>
            <p:nvPr/>
          </p:nvSpPr>
          <p:spPr bwMode="auto">
            <a:xfrm>
              <a:off x="8072516" y="4733972"/>
              <a:ext cx="2971801" cy="36905"/>
            </a:xfrm>
            <a:prstGeom prst="line">
              <a:avLst/>
            </a:prstGeom>
            <a:noFill/>
            <a:ln w="28575">
              <a:solidFill>
                <a:schemeClr val="tx2"/>
              </a:solidFill>
              <a:round/>
              <a:headEnd/>
              <a:tailEnd/>
            </a:ln>
          </p:spPr>
          <p:txBody>
            <a:bodyPr wrap="none" anchor="ctr">
              <a:prstTxWarp prst="textNoShape">
                <a:avLst/>
              </a:prstTxWarp>
            </a:bodyPr>
            <a:lstStyle/>
            <a:p>
              <a:endParaRPr lang="en-US" sz="688"/>
            </a:p>
          </p:txBody>
        </p:sp>
        <p:sp>
          <p:nvSpPr>
            <p:cNvPr id="518" name="Line 86"/>
            <p:cNvSpPr>
              <a:spLocks noChangeShapeType="1"/>
            </p:cNvSpPr>
            <p:nvPr/>
          </p:nvSpPr>
          <p:spPr bwMode="auto">
            <a:xfrm flipH="1">
              <a:off x="8072517" y="3970335"/>
              <a:ext cx="2507" cy="775342"/>
            </a:xfrm>
            <a:prstGeom prst="line">
              <a:avLst/>
            </a:prstGeom>
            <a:noFill/>
            <a:ln w="28575">
              <a:solidFill>
                <a:schemeClr val="tx2"/>
              </a:solidFill>
              <a:round/>
              <a:headEnd/>
              <a:tailEnd/>
            </a:ln>
          </p:spPr>
          <p:txBody>
            <a:bodyPr wrap="none" anchor="ctr">
              <a:prstTxWarp prst="textNoShape">
                <a:avLst/>
              </a:prstTxWarp>
            </a:bodyPr>
            <a:lstStyle/>
            <a:p>
              <a:pPr algn="r"/>
              <a:endParaRPr lang="en-US" sz="688" dirty="0"/>
            </a:p>
          </p:txBody>
        </p:sp>
        <p:cxnSp>
          <p:nvCxnSpPr>
            <p:cNvPr id="519" name="Straight Arrow Connector 220"/>
            <p:cNvCxnSpPr/>
            <p:nvPr/>
          </p:nvCxnSpPr>
          <p:spPr bwMode="auto">
            <a:xfrm flipV="1">
              <a:off x="11685153" y="4584114"/>
              <a:ext cx="0" cy="1771339"/>
            </a:xfrm>
            <a:prstGeom prst="straightConnector1">
              <a:avLst/>
            </a:prstGeom>
            <a:solidFill>
              <a:schemeClr val="accent1"/>
            </a:solidFill>
            <a:ln w="28575" cap="flat" cmpd="sng" algn="ctr">
              <a:solidFill>
                <a:schemeClr val="tx2"/>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nvGrpSpPr>
            <p:cNvPr id="520" name="Group 221"/>
            <p:cNvGrpSpPr/>
            <p:nvPr/>
          </p:nvGrpSpPr>
          <p:grpSpPr>
            <a:xfrm>
              <a:off x="8174822" y="3133417"/>
              <a:ext cx="964251" cy="1333122"/>
              <a:chOff x="3759205" y="3105150"/>
              <a:chExt cx="602657" cy="833202"/>
            </a:xfrm>
          </p:grpSpPr>
          <p:sp>
            <p:nvSpPr>
              <p:cNvPr id="582" name="Trapezoid 222"/>
              <p:cNvSpPr/>
              <p:nvPr/>
            </p:nvSpPr>
            <p:spPr>
              <a:xfrm rot="5400000">
                <a:off x="3695700" y="3219450"/>
                <a:ext cx="762000" cy="533400"/>
              </a:xfrm>
              <a:prstGeom prst="trapezoid">
                <a:avLst>
                  <a:gd name="adj" fmla="val 30656"/>
                </a:avLst>
              </a:prstGeom>
              <a:ln w="28575" cmpd="sng">
                <a:solidFill>
                  <a:schemeClr val="tx2"/>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750" dirty="0"/>
              </a:p>
            </p:txBody>
          </p:sp>
          <p:sp>
            <p:nvSpPr>
              <p:cNvPr id="583" name="TextBox 223"/>
              <p:cNvSpPr txBox="1"/>
              <p:nvPr/>
            </p:nvSpPr>
            <p:spPr>
              <a:xfrm>
                <a:off x="3759205" y="3286907"/>
                <a:ext cx="602657" cy="651445"/>
              </a:xfrm>
              <a:prstGeom prst="rect">
                <a:avLst/>
              </a:prstGeom>
              <a:noFill/>
              <a:ln>
                <a:noFill/>
              </a:ln>
            </p:spPr>
            <p:txBody>
              <a:bodyPr wrap="none" rtlCol="0">
                <a:spAutoFit/>
              </a:bodyPr>
              <a:lstStyle/>
              <a:p>
                <a:r>
                  <a:rPr lang="en-US" sz="688" b="1" dirty="0"/>
                  <a:t>Branch</a:t>
                </a:r>
              </a:p>
              <a:p>
                <a:r>
                  <a:rPr lang="en-US" sz="688" b="1" dirty="0"/>
                  <a:t>Comp</a:t>
                </a:r>
              </a:p>
            </p:txBody>
          </p:sp>
        </p:grpSp>
        <p:sp>
          <p:nvSpPr>
            <p:cNvPr id="521" name="Freeform 53"/>
            <p:cNvSpPr>
              <a:spLocks/>
            </p:cNvSpPr>
            <p:nvPr/>
          </p:nvSpPr>
          <p:spPr bwMode="auto">
            <a:xfrm flipV="1">
              <a:off x="9222488" y="3950109"/>
              <a:ext cx="250237" cy="45719"/>
            </a:xfrm>
            <a:custGeom>
              <a:avLst/>
              <a:gdLst>
                <a:gd name="T0" fmla="*/ 0 w 873"/>
                <a:gd name="T1" fmla="*/ 0 h 1"/>
                <a:gd name="T2" fmla="*/ 872 w 873"/>
                <a:gd name="T3" fmla="*/ 0 h 1"/>
                <a:gd name="T4" fmla="*/ 0 60000 65536"/>
                <a:gd name="T5" fmla="*/ 0 60000 65536"/>
                <a:gd name="T6" fmla="*/ 0 w 873"/>
                <a:gd name="T7" fmla="*/ 0 h 1"/>
                <a:gd name="T8" fmla="*/ 873 w 873"/>
                <a:gd name="T9" fmla="*/ 1 h 1"/>
              </a:gdLst>
              <a:ahLst/>
              <a:cxnLst>
                <a:cxn ang="T4">
                  <a:pos x="T0" y="T1"/>
                </a:cxn>
                <a:cxn ang="T5">
                  <a:pos x="T2" y="T3"/>
                </a:cxn>
              </a:cxnLst>
              <a:rect l="T6" t="T7" r="T8" b="T9"/>
              <a:pathLst>
                <a:path w="873" h="1">
                  <a:moveTo>
                    <a:pt x="0" y="0"/>
                  </a:moveTo>
                  <a:lnTo>
                    <a:pt x="872" y="0"/>
                  </a:lnTo>
                </a:path>
              </a:pathLst>
            </a:custGeom>
            <a:noFill/>
            <a:ln w="28575" cap="rnd">
              <a:solidFill>
                <a:schemeClr val="tx2"/>
              </a:solidFill>
              <a:round/>
              <a:headEnd/>
              <a:tailEnd type="triangle" w="med" len="med"/>
            </a:ln>
          </p:spPr>
          <p:txBody>
            <a:bodyPr>
              <a:prstTxWarp prst="textNoShape">
                <a:avLst/>
              </a:prstTxWarp>
            </a:bodyPr>
            <a:lstStyle/>
            <a:p>
              <a:endParaRPr lang="en-US" sz="688"/>
            </a:p>
          </p:txBody>
        </p:sp>
        <p:sp>
          <p:nvSpPr>
            <p:cNvPr id="522" name="Line 86"/>
            <p:cNvSpPr>
              <a:spLocks noChangeShapeType="1"/>
            </p:cNvSpPr>
            <p:nvPr/>
          </p:nvSpPr>
          <p:spPr bwMode="auto">
            <a:xfrm>
              <a:off x="9208148" y="3988562"/>
              <a:ext cx="63" cy="741932"/>
            </a:xfrm>
            <a:prstGeom prst="line">
              <a:avLst/>
            </a:prstGeom>
            <a:noFill/>
            <a:ln w="28575">
              <a:solidFill>
                <a:schemeClr val="tx2"/>
              </a:solidFill>
              <a:round/>
              <a:headEnd/>
              <a:tailEnd/>
            </a:ln>
          </p:spPr>
          <p:txBody>
            <a:bodyPr wrap="none" anchor="ctr">
              <a:prstTxWarp prst="textNoShape">
                <a:avLst/>
              </a:prstTxWarp>
            </a:bodyPr>
            <a:lstStyle/>
            <a:p>
              <a:pPr algn="r"/>
              <a:endParaRPr lang="en-US" sz="688" dirty="0"/>
            </a:p>
          </p:txBody>
        </p:sp>
        <p:grpSp>
          <p:nvGrpSpPr>
            <p:cNvPr id="523" name="Group 226"/>
            <p:cNvGrpSpPr/>
            <p:nvPr/>
          </p:nvGrpSpPr>
          <p:grpSpPr>
            <a:xfrm>
              <a:off x="9475581" y="3033063"/>
              <a:ext cx="277273" cy="733854"/>
              <a:chOff x="5791200" y="1352550"/>
              <a:chExt cx="152400" cy="533400"/>
            </a:xfrm>
          </p:grpSpPr>
          <p:sp>
            <p:nvSpPr>
              <p:cNvPr id="579" name="Trapezoid 227"/>
              <p:cNvSpPr/>
              <p:nvPr/>
            </p:nvSpPr>
            <p:spPr>
              <a:xfrm rot="5400000">
                <a:off x="5600700" y="1543050"/>
                <a:ext cx="533400" cy="152400"/>
              </a:xfrm>
              <a:prstGeom prst="trapezoid">
                <a:avLst>
                  <a:gd name="adj" fmla="val 62709"/>
                </a:avLst>
              </a:prstGeom>
              <a:solidFill>
                <a:srgbClr val="FFFFFF"/>
              </a:solidFill>
              <a:ln w="28575" cmpd="sng">
                <a:solidFill>
                  <a:schemeClr val="tx2"/>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57150" tIns="28575" rIns="57150" bIns="28575" numCol="1" spcCol="0" rtlCol="0" fromWordArt="0" anchor="ctr" anchorCtr="0" forceAA="0" compatLnSpc="1">
                <a:prstTxWarp prst="textNoShape">
                  <a:avLst/>
                </a:prstTxWarp>
                <a:noAutofit/>
              </a:bodyPr>
              <a:lstStyle/>
              <a:p>
                <a:pPr algn="ctr"/>
                <a:endParaRPr lang="en-US" sz="2250"/>
              </a:p>
            </p:txBody>
          </p:sp>
          <p:sp>
            <p:nvSpPr>
              <p:cNvPr id="580" name="TextBox 228"/>
              <p:cNvSpPr txBox="1"/>
              <p:nvPr/>
            </p:nvSpPr>
            <p:spPr>
              <a:xfrm>
                <a:off x="5807075" y="1390650"/>
                <a:ext cx="76200" cy="239646"/>
              </a:xfrm>
              <a:prstGeom prst="rect">
                <a:avLst/>
              </a:prstGeom>
              <a:noFill/>
              <a:ln>
                <a:noFill/>
              </a:ln>
            </p:spPr>
            <p:txBody>
              <a:bodyPr wrap="square" lIns="0" tIns="0" rIns="0" bIns="0" rtlCol="0">
                <a:spAutoFit/>
              </a:bodyPr>
              <a:lstStyle/>
              <a:p>
                <a:r>
                  <a:rPr lang="en-US" sz="625" dirty="0"/>
                  <a:t>1</a:t>
                </a:r>
              </a:p>
            </p:txBody>
          </p:sp>
          <p:sp>
            <p:nvSpPr>
              <p:cNvPr id="581" name="TextBox 229"/>
              <p:cNvSpPr txBox="1"/>
              <p:nvPr/>
            </p:nvSpPr>
            <p:spPr>
              <a:xfrm>
                <a:off x="5822863" y="1638301"/>
                <a:ext cx="47973" cy="239646"/>
              </a:xfrm>
              <a:prstGeom prst="rect">
                <a:avLst/>
              </a:prstGeom>
              <a:noFill/>
              <a:ln>
                <a:noFill/>
              </a:ln>
            </p:spPr>
            <p:txBody>
              <a:bodyPr wrap="none" lIns="0" tIns="0" rIns="0" bIns="0" rtlCol="0">
                <a:spAutoFit/>
              </a:bodyPr>
              <a:lstStyle/>
              <a:p>
                <a:r>
                  <a:rPr lang="en-US" sz="625" dirty="0"/>
                  <a:t>0</a:t>
                </a:r>
              </a:p>
            </p:txBody>
          </p:sp>
        </p:grpSp>
        <p:sp>
          <p:nvSpPr>
            <p:cNvPr id="524" name="Freeform 53"/>
            <p:cNvSpPr>
              <a:spLocks/>
            </p:cNvSpPr>
            <p:nvPr/>
          </p:nvSpPr>
          <p:spPr bwMode="auto">
            <a:xfrm flipV="1">
              <a:off x="9218088" y="3521250"/>
              <a:ext cx="276719" cy="67520"/>
            </a:xfrm>
            <a:custGeom>
              <a:avLst/>
              <a:gdLst>
                <a:gd name="T0" fmla="*/ 0 w 873"/>
                <a:gd name="T1" fmla="*/ 0 h 1"/>
                <a:gd name="T2" fmla="*/ 872 w 873"/>
                <a:gd name="T3" fmla="*/ 0 h 1"/>
                <a:gd name="T4" fmla="*/ 0 60000 65536"/>
                <a:gd name="T5" fmla="*/ 0 60000 65536"/>
                <a:gd name="T6" fmla="*/ 0 w 873"/>
                <a:gd name="T7" fmla="*/ 0 h 1"/>
                <a:gd name="T8" fmla="*/ 873 w 873"/>
                <a:gd name="T9" fmla="*/ 1 h 1"/>
              </a:gdLst>
              <a:ahLst/>
              <a:cxnLst>
                <a:cxn ang="T4">
                  <a:pos x="T0" y="T1"/>
                </a:cxn>
                <a:cxn ang="T5">
                  <a:pos x="T2" y="T3"/>
                </a:cxn>
              </a:cxnLst>
              <a:rect l="T6" t="T7" r="T8" b="T9"/>
              <a:pathLst>
                <a:path w="873" h="1">
                  <a:moveTo>
                    <a:pt x="0" y="0"/>
                  </a:moveTo>
                  <a:lnTo>
                    <a:pt x="872" y="0"/>
                  </a:lnTo>
                </a:path>
              </a:pathLst>
            </a:custGeom>
            <a:noFill/>
            <a:ln w="28575" cap="rnd">
              <a:solidFill>
                <a:schemeClr val="tx2"/>
              </a:solidFill>
              <a:round/>
              <a:headEnd/>
              <a:tailEnd type="triangle" w="med" len="med"/>
            </a:ln>
          </p:spPr>
          <p:txBody>
            <a:bodyPr>
              <a:prstTxWarp prst="textNoShape">
                <a:avLst/>
              </a:prstTxWarp>
            </a:bodyPr>
            <a:lstStyle/>
            <a:p>
              <a:endParaRPr lang="en-US" sz="688"/>
            </a:p>
          </p:txBody>
        </p:sp>
        <p:sp>
          <p:nvSpPr>
            <p:cNvPr id="525" name="Freeform 53"/>
            <p:cNvSpPr>
              <a:spLocks/>
            </p:cNvSpPr>
            <p:nvPr/>
          </p:nvSpPr>
          <p:spPr bwMode="auto">
            <a:xfrm flipV="1">
              <a:off x="9382495" y="3169723"/>
              <a:ext cx="100106" cy="45719"/>
            </a:xfrm>
            <a:custGeom>
              <a:avLst/>
              <a:gdLst>
                <a:gd name="T0" fmla="*/ 0 w 873"/>
                <a:gd name="T1" fmla="*/ 0 h 1"/>
                <a:gd name="T2" fmla="*/ 872 w 873"/>
                <a:gd name="T3" fmla="*/ 0 h 1"/>
                <a:gd name="T4" fmla="*/ 0 60000 65536"/>
                <a:gd name="T5" fmla="*/ 0 60000 65536"/>
                <a:gd name="T6" fmla="*/ 0 w 873"/>
                <a:gd name="T7" fmla="*/ 0 h 1"/>
                <a:gd name="T8" fmla="*/ 873 w 873"/>
                <a:gd name="T9" fmla="*/ 1 h 1"/>
              </a:gdLst>
              <a:ahLst/>
              <a:cxnLst>
                <a:cxn ang="T4">
                  <a:pos x="T0" y="T1"/>
                </a:cxn>
                <a:cxn ang="T5">
                  <a:pos x="T2" y="T3"/>
                </a:cxn>
              </a:cxnLst>
              <a:rect l="T6" t="T7" r="T8" b="T9"/>
              <a:pathLst>
                <a:path w="873" h="1">
                  <a:moveTo>
                    <a:pt x="0" y="0"/>
                  </a:moveTo>
                  <a:lnTo>
                    <a:pt x="872" y="0"/>
                  </a:lnTo>
                </a:path>
              </a:pathLst>
            </a:custGeom>
            <a:noFill/>
            <a:ln w="28575" cap="rnd">
              <a:solidFill>
                <a:schemeClr val="tx2"/>
              </a:solidFill>
              <a:round/>
              <a:headEnd/>
              <a:tailEnd type="triangle" w="med" len="med"/>
            </a:ln>
          </p:spPr>
          <p:txBody>
            <a:bodyPr>
              <a:prstTxWarp prst="textNoShape">
                <a:avLst/>
              </a:prstTxWarp>
            </a:bodyPr>
            <a:lstStyle/>
            <a:p>
              <a:endParaRPr lang="en-US" sz="688"/>
            </a:p>
          </p:txBody>
        </p:sp>
        <p:sp>
          <p:nvSpPr>
            <p:cNvPr id="526" name="Line 86"/>
            <p:cNvSpPr>
              <a:spLocks noChangeShapeType="1"/>
            </p:cNvSpPr>
            <p:nvPr/>
          </p:nvSpPr>
          <p:spPr bwMode="auto">
            <a:xfrm>
              <a:off x="9360632" y="1956231"/>
              <a:ext cx="2127" cy="1270600"/>
            </a:xfrm>
            <a:prstGeom prst="line">
              <a:avLst/>
            </a:prstGeom>
            <a:noFill/>
            <a:ln w="28575">
              <a:solidFill>
                <a:schemeClr val="tx2"/>
              </a:solidFill>
              <a:round/>
              <a:headEnd/>
              <a:tailEnd/>
            </a:ln>
          </p:spPr>
          <p:txBody>
            <a:bodyPr wrap="none" anchor="ctr">
              <a:prstTxWarp prst="textNoShape">
                <a:avLst/>
              </a:prstTxWarp>
            </a:bodyPr>
            <a:lstStyle/>
            <a:p>
              <a:pPr algn="r"/>
              <a:endParaRPr lang="en-US" sz="688" dirty="0"/>
            </a:p>
          </p:txBody>
        </p:sp>
        <p:sp>
          <p:nvSpPr>
            <p:cNvPr id="527" name="Freeform 53"/>
            <p:cNvSpPr>
              <a:spLocks/>
            </p:cNvSpPr>
            <p:nvPr/>
          </p:nvSpPr>
          <p:spPr bwMode="auto">
            <a:xfrm flipV="1">
              <a:off x="9751424" y="3340510"/>
              <a:ext cx="189373" cy="45719"/>
            </a:xfrm>
            <a:custGeom>
              <a:avLst/>
              <a:gdLst>
                <a:gd name="T0" fmla="*/ 0 w 873"/>
                <a:gd name="T1" fmla="*/ 0 h 1"/>
                <a:gd name="T2" fmla="*/ 872 w 873"/>
                <a:gd name="T3" fmla="*/ 0 h 1"/>
                <a:gd name="T4" fmla="*/ 0 60000 65536"/>
                <a:gd name="T5" fmla="*/ 0 60000 65536"/>
                <a:gd name="T6" fmla="*/ 0 w 873"/>
                <a:gd name="T7" fmla="*/ 0 h 1"/>
                <a:gd name="T8" fmla="*/ 873 w 873"/>
                <a:gd name="T9" fmla="*/ 1 h 1"/>
              </a:gdLst>
              <a:ahLst/>
              <a:cxnLst>
                <a:cxn ang="T4">
                  <a:pos x="T0" y="T1"/>
                </a:cxn>
                <a:cxn ang="T5">
                  <a:pos x="T2" y="T3"/>
                </a:cxn>
              </a:cxnLst>
              <a:rect l="T6" t="T7" r="T8" b="T9"/>
              <a:pathLst>
                <a:path w="873" h="1">
                  <a:moveTo>
                    <a:pt x="0" y="0"/>
                  </a:moveTo>
                  <a:lnTo>
                    <a:pt x="872" y="0"/>
                  </a:lnTo>
                </a:path>
              </a:pathLst>
            </a:custGeom>
            <a:noFill/>
            <a:ln w="28575" cap="rnd">
              <a:solidFill>
                <a:schemeClr val="tx2"/>
              </a:solidFill>
              <a:round/>
              <a:headEnd/>
              <a:tailEnd type="triangle" w="med" len="med"/>
            </a:ln>
          </p:spPr>
          <p:txBody>
            <a:bodyPr>
              <a:prstTxWarp prst="textNoShape">
                <a:avLst/>
              </a:prstTxWarp>
            </a:bodyPr>
            <a:lstStyle/>
            <a:p>
              <a:endParaRPr lang="en-US" sz="688"/>
            </a:p>
          </p:txBody>
        </p:sp>
        <p:sp>
          <p:nvSpPr>
            <p:cNvPr id="528" name="Line 86"/>
            <p:cNvSpPr>
              <a:spLocks noChangeShapeType="1"/>
            </p:cNvSpPr>
            <p:nvPr/>
          </p:nvSpPr>
          <p:spPr bwMode="auto">
            <a:xfrm>
              <a:off x="8066392" y="3004587"/>
              <a:ext cx="4316" cy="478082"/>
            </a:xfrm>
            <a:prstGeom prst="line">
              <a:avLst/>
            </a:prstGeom>
            <a:noFill/>
            <a:ln w="28575">
              <a:solidFill>
                <a:schemeClr val="tx2"/>
              </a:solidFill>
              <a:round/>
              <a:headEnd/>
              <a:tailEnd/>
            </a:ln>
          </p:spPr>
          <p:txBody>
            <a:bodyPr wrap="none" anchor="ctr">
              <a:prstTxWarp prst="textNoShape">
                <a:avLst/>
              </a:prstTxWarp>
            </a:bodyPr>
            <a:lstStyle/>
            <a:p>
              <a:pPr algn="r"/>
              <a:endParaRPr lang="en-US" sz="688" dirty="0"/>
            </a:p>
          </p:txBody>
        </p:sp>
        <p:sp>
          <p:nvSpPr>
            <p:cNvPr id="529" name="Line 86"/>
            <p:cNvSpPr>
              <a:spLocks noChangeShapeType="1"/>
            </p:cNvSpPr>
            <p:nvPr/>
          </p:nvSpPr>
          <p:spPr bwMode="auto">
            <a:xfrm flipV="1">
              <a:off x="8055458" y="2997183"/>
              <a:ext cx="1143959" cy="2761"/>
            </a:xfrm>
            <a:prstGeom prst="line">
              <a:avLst/>
            </a:prstGeom>
            <a:noFill/>
            <a:ln w="28575">
              <a:solidFill>
                <a:schemeClr val="tx2"/>
              </a:solidFill>
              <a:round/>
              <a:headEnd/>
              <a:tailEnd/>
            </a:ln>
          </p:spPr>
          <p:txBody>
            <a:bodyPr wrap="none" anchor="ctr">
              <a:prstTxWarp prst="textNoShape">
                <a:avLst/>
              </a:prstTxWarp>
            </a:bodyPr>
            <a:lstStyle/>
            <a:p>
              <a:endParaRPr lang="en-US" sz="688"/>
            </a:p>
          </p:txBody>
        </p:sp>
        <p:sp>
          <p:nvSpPr>
            <p:cNvPr id="530" name="Line 86"/>
            <p:cNvSpPr>
              <a:spLocks noChangeShapeType="1"/>
            </p:cNvSpPr>
            <p:nvPr/>
          </p:nvSpPr>
          <p:spPr bwMode="auto">
            <a:xfrm flipH="1">
              <a:off x="9212608" y="2997183"/>
              <a:ext cx="6472" cy="575473"/>
            </a:xfrm>
            <a:prstGeom prst="line">
              <a:avLst/>
            </a:prstGeom>
            <a:noFill/>
            <a:ln w="28575">
              <a:solidFill>
                <a:schemeClr val="tx2"/>
              </a:solidFill>
              <a:round/>
              <a:headEnd/>
              <a:tailEnd/>
            </a:ln>
          </p:spPr>
          <p:txBody>
            <a:bodyPr wrap="none" anchor="ctr">
              <a:prstTxWarp prst="textNoShape">
                <a:avLst/>
              </a:prstTxWarp>
            </a:bodyPr>
            <a:lstStyle/>
            <a:p>
              <a:pPr algn="r"/>
              <a:endParaRPr lang="en-US" sz="688" dirty="0"/>
            </a:p>
          </p:txBody>
        </p:sp>
        <p:sp>
          <p:nvSpPr>
            <p:cNvPr id="531" name="Line 86"/>
            <p:cNvSpPr>
              <a:spLocks noChangeShapeType="1"/>
            </p:cNvSpPr>
            <p:nvPr/>
          </p:nvSpPr>
          <p:spPr bwMode="auto">
            <a:xfrm>
              <a:off x="4987224" y="1946495"/>
              <a:ext cx="4384271" cy="6514"/>
            </a:xfrm>
            <a:prstGeom prst="line">
              <a:avLst/>
            </a:prstGeom>
            <a:noFill/>
            <a:ln w="28575">
              <a:solidFill>
                <a:schemeClr val="tx2"/>
              </a:solidFill>
              <a:round/>
              <a:headEnd/>
              <a:tailEnd/>
            </a:ln>
          </p:spPr>
          <p:txBody>
            <a:bodyPr wrap="none" anchor="ctr">
              <a:prstTxWarp prst="textNoShape">
                <a:avLst/>
              </a:prstTxWarp>
            </a:bodyPr>
            <a:lstStyle/>
            <a:p>
              <a:endParaRPr lang="en-US" sz="688"/>
            </a:p>
          </p:txBody>
        </p:sp>
        <p:sp>
          <p:nvSpPr>
            <p:cNvPr id="532" name="Line 86"/>
            <p:cNvSpPr>
              <a:spLocks noChangeShapeType="1"/>
            </p:cNvSpPr>
            <p:nvPr/>
          </p:nvSpPr>
          <p:spPr bwMode="auto">
            <a:xfrm flipV="1">
              <a:off x="2742175" y="2761881"/>
              <a:ext cx="2228280" cy="6389"/>
            </a:xfrm>
            <a:prstGeom prst="line">
              <a:avLst/>
            </a:prstGeom>
            <a:noFill/>
            <a:ln w="28575">
              <a:solidFill>
                <a:schemeClr val="tx2"/>
              </a:solidFill>
              <a:round/>
              <a:headEnd/>
              <a:tailEnd/>
            </a:ln>
          </p:spPr>
          <p:txBody>
            <a:bodyPr wrap="none" anchor="ctr">
              <a:prstTxWarp prst="textNoShape">
                <a:avLst/>
              </a:prstTxWarp>
            </a:bodyPr>
            <a:lstStyle/>
            <a:p>
              <a:endParaRPr lang="en-US" sz="688"/>
            </a:p>
          </p:txBody>
        </p:sp>
        <p:sp>
          <p:nvSpPr>
            <p:cNvPr id="533" name="Line 86"/>
            <p:cNvSpPr>
              <a:spLocks noChangeShapeType="1"/>
            </p:cNvSpPr>
            <p:nvPr/>
          </p:nvSpPr>
          <p:spPr bwMode="auto">
            <a:xfrm flipH="1">
              <a:off x="4969701" y="1964757"/>
              <a:ext cx="754" cy="789542"/>
            </a:xfrm>
            <a:prstGeom prst="line">
              <a:avLst/>
            </a:prstGeom>
            <a:noFill/>
            <a:ln w="28575">
              <a:solidFill>
                <a:schemeClr val="tx2"/>
              </a:solidFill>
              <a:round/>
              <a:headEnd/>
              <a:tailEnd/>
            </a:ln>
          </p:spPr>
          <p:txBody>
            <a:bodyPr wrap="none" anchor="ctr">
              <a:prstTxWarp prst="textNoShape">
                <a:avLst/>
              </a:prstTxWarp>
            </a:bodyPr>
            <a:lstStyle/>
            <a:p>
              <a:pPr algn="r"/>
              <a:endParaRPr lang="en-US" sz="688" dirty="0"/>
            </a:p>
          </p:txBody>
        </p:sp>
        <p:cxnSp>
          <p:nvCxnSpPr>
            <p:cNvPr id="534" name="Straight Arrow Connector 240"/>
            <p:cNvCxnSpPr/>
            <p:nvPr/>
          </p:nvCxnSpPr>
          <p:spPr bwMode="auto">
            <a:xfrm flipH="1" flipV="1">
              <a:off x="6302276" y="5702710"/>
              <a:ext cx="9852" cy="633187"/>
            </a:xfrm>
            <a:prstGeom prst="straightConnector1">
              <a:avLst/>
            </a:prstGeom>
            <a:solidFill>
              <a:schemeClr val="accent1"/>
            </a:solidFill>
            <a:ln w="28575" cap="flat" cmpd="sng" algn="ctr">
              <a:solidFill>
                <a:schemeClr val="tx2"/>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535" name="Rectangle 39"/>
            <p:cNvSpPr>
              <a:spLocks noChangeArrowheads="1"/>
            </p:cNvSpPr>
            <p:nvPr/>
          </p:nvSpPr>
          <p:spPr bwMode="auto">
            <a:xfrm>
              <a:off x="5789373" y="6457415"/>
              <a:ext cx="759103" cy="490218"/>
            </a:xfrm>
            <a:prstGeom prst="rect">
              <a:avLst/>
            </a:prstGeom>
            <a:noFill/>
            <a:ln w="25400">
              <a:noFill/>
              <a:miter lim="800000"/>
              <a:headEnd/>
              <a:tailEnd/>
            </a:ln>
          </p:spPr>
          <p:txBody>
            <a:bodyPr wrap="none" lIns="42416" tIns="20836" rIns="42416" bIns="20836">
              <a:prstTxWarp prst="textNoShape">
                <a:avLst/>
              </a:prstTxWarp>
              <a:spAutoFit/>
            </a:bodyPr>
            <a:lstStyle/>
            <a:p>
              <a:pPr>
                <a:spcBef>
                  <a:spcPct val="0"/>
                </a:spcBef>
              </a:pPr>
              <a:r>
                <a:rPr lang="en-US" sz="656" b="1" dirty="0" err="1">
                  <a:solidFill>
                    <a:schemeClr val="tx2"/>
                  </a:solidFill>
                </a:rPr>
                <a:t>ImmSel</a:t>
              </a:r>
              <a:endParaRPr lang="en-US" sz="656" b="1" dirty="0">
                <a:solidFill>
                  <a:schemeClr val="tx2"/>
                </a:solidFill>
              </a:endParaRPr>
            </a:p>
          </p:txBody>
        </p:sp>
        <p:sp>
          <p:nvSpPr>
            <p:cNvPr id="536" name="Line 58"/>
            <p:cNvSpPr>
              <a:spLocks noChangeShapeType="1"/>
            </p:cNvSpPr>
            <p:nvPr/>
          </p:nvSpPr>
          <p:spPr bwMode="auto">
            <a:xfrm flipH="1">
              <a:off x="8675292" y="4228159"/>
              <a:ext cx="9855" cy="2107738"/>
            </a:xfrm>
            <a:prstGeom prst="line">
              <a:avLst/>
            </a:prstGeom>
            <a:noFill/>
            <a:ln w="28575">
              <a:solidFill>
                <a:schemeClr val="tx2"/>
              </a:solidFill>
              <a:round/>
              <a:headEnd/>
              <a:tailEnd type="triangle" w="med" len="med"/>
            </a:ln>
          </p:spPr>
          <p:txBody>
            <a:bodyPr wrap="none" anchor="ctr">
              <a:prstTxWarp prst="textNoShape">
                <a:avLst/>
              </a:prstTxWarp>
            </a:bodyPr>
            <a:lstStyle/>
            <a:p>
              <a:endParaRPr lang="en-US" sz="688"/>
            </a:p>
          </p:txBody>
        </p:sp>
        <p:sp>
          <p:nvSpPr>
            <p:cNvPr id="537" name="Line 58"/>
            <p:cNvSpPr>
              <a:spLocks noChangeShapeType="1"/>
            </p:cNvSpPr>
            <p:nvPr/>
          </p:nvSpPr>
          <p:spPr bwMode="auto">
            <a:xfrm flipH="1">
              <a:off x="8895579" y="4159791"/>
              <a:ext cx="15219" cy="2195662"/>
            </a:xfrm>
            <a:prstGeom prst="line">
              <a:avLst/>
            </a:prstGeom>
            <a:noFill/>
            <a:ln w="28575">
              <a:solidFill>
                <a:schemeClr val="tx2"/>
              </a:solidFill>
              <a:round/>
              <a:headEnd/>
              <a:tailEnd type="triangle" w="med" len="med"/>
            </a:ln>
          </p:spPr>
          <p:txBody>
            <a:bodyPr wrap="none" anchor="ctr">
              <a:prstTxWarp prst="textNoShape">
                <a:avLst/>
              </a:prstTxWarp>
            </a:bodyPr>
            <a:lstStyle/>
            <a:p>
              <a:endParaRPr lang="en-US" sz="688"/>
            </a:p>
          </p:txBody>
        </p:sp>
        <p:cxnSp>
          <p:nvCxnSpPr>
            <p:cNvPr id="538" name="Straight Arrow Connector 244"/>
            <p:cNvCxnSpPr/>
            <p:nvPr/>
          </p:nvCxnSpPr>
          <p:spPr bwMode="auto">
            <a:xfrm flipV="1">
              <a:off x="8424899" y="4301635"/>
              <a:ext cx="20333" cy="2034262"/>
            </a:xfrm>
            <a:prstGeom prst="straightConnector1">
              <a:avLst/>
            </a:prstGeom>
            <a:solidFill>
              <a:schemeClr val="accent1"/>
            </a:solidFill>
            <a:ln w="28575" cap="flat" cmpd="sng" algn="ctr">
              <a:solidFill>
                <a:schemeClr val="tx2"/>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nvGrpSpPr>
            <p:cNvPr id="539" name="Group 245"/>
            <p:cNvGrpSpPr/>
            <p:nvPr/>
          </p:nvGrpSpPr>
          <p:grpSpPr>
            <a:xfrm>
              <a:off x="1818411" y="2924934"/>
              <a:ext cx="277273" cy="733854"/>
              <a:chOff x="5791200" y="1352550"/>
              <a:chExt cx="152400" cy="533400"/>
            </a:xfrm>
          </p:grpSpPr>
          <p:sp>
            <p:nvSpPr>
              <p:cNvPr id="576" name="Trapezoid 246"/>
              <p:cNvSpPr/>
              <p:nvPr/>
            </p:nvSpPr>
            <p:spPr>
              <a:xfrm rot="5400000">
                <a:off x="5600700" y="1543050"/>
                <a:ext cx="533400" cy="152400"/>
              </a:xfrm>
              <a:prstGeom prst="trapezoid">
                <a:avLst>
                  <a:gd name="adj" fmla="val 62709"/>
                </a:avLst>
              </a:prstGeom>
              <a:solidFill>
                <a:srgbClr val="FFFFFF"/>
              </a:solidFill>
              <a:ln w="28575" cmpd="sng">
                <a:solidFill>
                  <a:schemeClr val="tx2"/>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57150" tIns="28575" rIns="57150" bIns="28575" numCol="1" spcCol="0" rtlCol="0" fromWordArt="0" anchor="ctr" anchorCtr="0" forceAA="0" compatLnSpc="1">
                <a:prstTxWarp prst="textNoShape">
                  <a:avLst/>
                </a:prstTxWarp>
                <a:noAutofit/>
              </a:bodyPr>
              <a:lstStyle/>
              <a:p>
                <a:pPr algn="ctr"/>
                <a:endParaRPr lang="en-US" sz="2250"/>
              </a:p>
            </p:txBody>
          </p:sp>
          <p:sp>
            <p:nvSpPr>
              <p:cNvPr id="577" name="TextBox 247"/>
              <p:cNvSpPr txBox="1"/>
              <p:nvPr/>
            </p:nvSpPr>
            <p:spPr>
              <a:xfrm>
                <a:off x="5807075" y="1390650"/>
                <a:ext cx="76200" cy="239646"/>
              </a:xfrm>
              <a:prstGeom prst="rect">
                <a:avLst/>
              </a:prstGeom>
              <a:noFill/>
              <a:ln>
                <a:noFill/>
              </a:ln>
            </p:spPr>
            <p:txBody>
              <a:bodyPr wrap="square" lIns="0" tIns="0" rIns="0" bIns="0" rtlCol="0">
                <a:spAutoFit/>
              </a:bodyPr>
              <a:lstStyle/>
              <a:p>
                <a:r>
                  <a:rPr lang="en-US" sz="625" dirty="0"/>
                  <a:t>1</a:t>
                </a:r>
              </a:p>
            </p:txBody>
          </p:sp>
          <p:sp>
            <p:nvSpPr>
              <p:cNvPr id="578" name="TextBox 248"/>
              <p:cNvSpPr txBox="1"/>
              <p:nvPr/>
            </p:nvSpPr>
            <p:spPr>
              <a:xfrm>
                <a:off x="5822863" y="1638301"/>
                <a:ext cx="47973" cy="239646"/>
              </a:xfrm>
              <a:prstGeom prst="rect">
                <a:avLst/>
              </a:prstGeom>
              <a:noFill/>
              <a:ln>
                <a:noFill/>
              </a:ln>
            </p:spPr>
            <p:txBody>
              <a:bodyPr wrap="none" lIns="0" tIns="0" rIns="0" bIns="0" rtlCol="0">
                <a:spAutoFit/>
              </a:bodyPr>
              <a:lstStyle/>
              <a:p>
                <a:r>
                  <a:rPr lang="en-US" sz="625" dirty="0"/>
                  <a:t>0</a:t>
                </a:r>
              </a:p>
            </p:txBody>
          </p:sp>
        </p:grpSp>
        <p:sp>
          <p:nvSpPr>
            <p:cNvPr id="540" name="Freeform 53"/>
            <p:cNvSpPr>
              <a:spLocks/>
            </p:cNvSpPr>
            <p:nvPr/>
          </p:nvSpPr>
          <p:spPr bwMode="auto">
            <a:xfrm flipV="1">
              <a:off x="1216354" y="3024859"/>
              <a:ext cx="617211" cy="79367"/>
            </a:xfrm>
            <a:custGeom>
              <a:avLst/>
              <a:gdLst>
                <a:gd name="T0" fmla="*/ 0 w 873"/>
                <a:gd name="T1" fmla="*/ 0 h 1"/>
                <a:gd name="T2" fmla="*/ 872 w 873"/>
                <a:gd name="T3" fmla="*/ 0 h 1"/>
                <a:gd name="T4" fmla="*/ 0 60000 65536"/>
                <a:gd name="T5" fmla="*/ 0 60000 65536"/>
                <a:gd name="T6" fmla="*/ 0 w 873"/>
                <a:gd name="T7" fmla="*/ 0 h 1"/>
                <a:gd name="T8" fmla="*/ 873 w 873"/>
                <a:gd name="T9" fmla="*/ 1 h 1"/>
              </a:gdLst>
              <a:ahLst/>
              <a:cxnLst>
                <a:cxn ang="T4">
                  <a:pos x="T0" y="T1"/>
                </a:cxn>
                <a:cxn ang="T5">
                  <a:pos x="T2" y="T3"/>
                </a:cxn>
              </a:cxnLst>
              <a:rect l="T6" t="T7" r="T8" b="T9"/>
              <a:pathLst>
                <a:path w="873" h="1">
                  <a:moveTo>
                    <a:pt x="0" y="0"/>
                  </a:moveTo>
                  <a:lnTo>
                    <a:pt x="872" y="0"/>
                  </a:lnTo>
                </a:path>
              </a:pathLst>
            </a:custGeom>
            <a:noFill/>
            <a:ln w="28575" cap="rnd">
              <a:solidFill>
                <a:schemeClr val="tx2"/>
              </a:solidFill>
              <a:round/>
              <a:headEnd/>
              <a:tailEnd type="triangle" w="med" len="med"/>
            </a:ln>
          </p:spPr>
          <p:txBody>
            <a:bodyPr>
              <a:prstTxWarp prst="textNoShape">
                <a:avLst/>
              </a:prstTxWarp>
            </a:bodyPr>
            <a:lstStyle/>
            <a:p>
              <a:endParaRPr lang="en-US" sz="688"/>
            </a:p>
          </p:txBody>
        </p:sp>
        <p:sp>
          <p:nvSpPr>
            <p:cNvPr id="541" name="Line 86"/>
            <p:cNvSpPr>
              <a:spLocks noChangeShapeType="1"/>
            </p:cNvSpPr>
            <p:nvPr/>
          </p:nvSpPr>
          <p:spPr bwMode="auto">
            <a:xfrm flipH="1">
              <a:off x="1214651" y="1359310"/>
              <a:ext cx="1701" cy="1745060"/>
            </a:xfrm>
            <a:prstGeom prst="line">
              <a:avLst/>
            </a:prstGeom>
            <a:noFill/>
            <a:ln w="28575">
              <a:solidFill>
                <a:schemeClr val="tx2"/>
              </a:solidFill>
              <a:round/>
              <a:headEnd/>
              <a:tailEnd/>
            </a:ln>
          </p:spPr>
          <p:txBody>
            <a:bodyPr wrap="none" anchor="ctr">
              <a:prstTxWarp prst="textNoShape">
                <a:avLst/>
              </a:prstTxWarp>
            </a:bodyPr>
            <a:lstStyle/>
            <a:p>
              <a:pPr algn="r"/>
              <a:endParaRPr lang="en-US" sz="688" dirty="0"/>
            </a:p>
          </p:txBody>
        </p:sp>
        <p:sp>
          <p:nvSpPr>
            <p:cNvPr id="542" name="Line 86"/>
            <p:cNvSpPr>
              <a:spLocks noChangeShapeType="1"/>
            </p:cNvSpPr>
            <p:nvPr/>
          </p:nvSpPr>
          <p:spPr bwMode="auto">
            <a:xfrm flipV="1">
              <a:off x="1228171" y="1333021"/>
              <a:ext cx="9816146" cy="22015"/>
            </a:xfrm>
            <a:prstGeom prst="line">
              <a:avLst/>
            </a:prstGeom>
            <a:noFill/>
            <a:ln w="28575">
              <a:solidFill>
                <a:schemeClr val="tx2"/>
              </a:solidFill>
              <a:round/>
              <a:headEnd/>
              <a:tailEnd/>
            </a:ln>
          </p:spPr>
          <p:txBody>
            <a:bodyPr wrap="none" anchor="ctr">
              <a:prstTxWarp prst="textNoShape">
                <a:avLst/>
              </a:prstTxWarp>
            </a:bodyPr>
            <a:lstStyle/>
            <a:p>
              <a:endParaRPr lang="en-US" sz="688"/>
            </a:p>
          </p:txBody>
        </p:sp>
        <p:sp>
          <p:nvSpPr>
            <p:cNvPr id="543" name="Rectangle 252"/>
            <p:cNvSpPr>
              <a:spLocks noChangeArrowheads="1"/>
            </p:cNvSpPr>
            <p:nvPr/>
          </p:nvSpPr>
          <p:spPr bwMode="auto">
            <a:xfrm>
              <a:off x="1585569" y="6450089"/>
              <a:ext cx="605493" cy="490218"/>
            </a:xfrm>
            <a:prstGeom prst="rect">
              <a:avLst/>
            </a:prstGeom>
            <a:noFill/>
            <a:ln w="12700">
              <a:noFill/>
              <a:miter lim="800000"/>
              <a:headEnd/>
              <a:tailEnd/>
            </a:ln>
          </p:spPr>
          <p:txBody>
            <a:bodyPr wrap="none" lIns="42416" tIns="20836" rIns="42416" bIns="20836">
              <a:prstTxWarp prst="textNoShape">
                <a:avLst/>
              </a:prstTxWarp>
              <a:spAutoFit/>
            </a:bodyPr>
            <a:lstStyle/>
            <a:p>
              <a:pPr>
                <a:spcBef>
                  <a:spcPct val="0"/>
                </a:spcBef>
              </a:pPr>
              <a:r>
                <a:rPr lang="en-US" sz="656" b="1" dirty="0" err="1">
                  <a:solidFill>
                    <a:schemeClr val="tx2"/>
                  </a:solidFill>
                </a:rPr>
                <a:t>PCSel</a:t>
              </a:r>
              <a:endParaRPr lang="en-US" sz="656" b="1" dirty="0">
                <a:solidFill>
                  <a:schemeClr val="tx2"/>
                </a:solidFill>
              </a:endParaRPr>
            </a:p>
          </p:txBody>
        </p:sp>
        <p:sp>
          <p:nvSpPr>
            <p:cNvPr id="544" name="Line 86"/>
            <p:cNvSpPr>
              <a:spLocks noChangeShapeType="1"/>
            </p:cNvSpPr>
            <p:nvPr/>
          </p:nvSpPr>
          <p:spPr bwMode="auto">
            <a:xfrm>
              <a:off x="2084888" y="3251858"/>
              <a:ext cx="226898" cy="5318"/>
            </a:xfrm>
            <a:prstGeom prst="line">
              <a:avLst/>
            </a:prstGeom>
            <a:noFill/>
            <a:ln w="28575">
              <a:solidFill>
                <a:schemeClr val="tx2"/>
              </a:solidFill>
              <a:round/>
              <a:headEnd type="none" w="med" len="med"/>
              <a:tailEnd type="triangle" w="med" len="med"/>
            </a:ln>
          </p:spPr>
          <p:txBody>
            <a:bodyPr wrap="none" anchor="ctr">
              <a:prstTxWarp prst="textNoShape">
                <a:avLst/>
              </a:prstTxWarp>
            </a:bodyPr>
            <a:lstStyle/>
            <a:p>
              <a:endParaRPr lang="en-US" sz="688"/>
            </a:p>
          </p:txBody>
        </p:sp>
        <p:cxnSp>
          <p:nvCxnSpPr>
            <p:cNvPr id="545" name="Straight Arrow Connector 254"/>
            <p:cNvCxnSpPr/>
            <p:nvPr/>
          </p:nvCxnSpPr>
          <p:spPr bwMode="auto">
            <a:xfrm flipH="1" flipV="1">
              <a:off x="1959019" y="3593914"/>
              <a:ext cx="26912" cy="2777434"/>
            </a:xfrm>
            <a:prstGeom prst="straightConnector1">
              <a:avLst/>
            </a:prstGeom>
            <a:solidFill>
              <a:schemeClr val="accent1"/>
            </a:solidFill>
            <a:ln w="28575" cap="flat" cmpd="sng" algn="ctr">
              <a:solidFill>
                <a:schemeClr val="tx2"/>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546" name="Line 86"/>
            <p:cNvSpPr>
              <a:spLocks noChangeShapeType="1"/>
            </p:cNvSpPr>
            <p:nvPr/>
          </p:nvSpPr>
          <p:spPr bwMode="auto">
            <a:xfrm flipH="1">
              <a:off x="11044317" y="2761209"/>
              <a:ext cx="4684" cy="942934"/>
            </a:xfrm>
            <a:prstGeom prst="line">
              <a:avLst/>
            </a:prstGeom>
            <a:noFill/>
            <a:ln w="28575">
              <a:solidFill>
                <a:schemeClr val="tx2"/>
              </a:solidFill>
              <a:round/>
              <a:headEnd/>
              <a:tailEnd/>
            </a:ln>
          </p:spPr>
          <p:txBody>
            <a:bodyPr wrap="none" anchor="ctr">
              <a:prstTxWarp prst="textNoShape">
                <a:avLst/>
              </a:prstTxWarp>
            </a:bodyPr>
            <a:lstStyle/>
            <a:p>
              <a:pPr algn="r"/>
              <a:endParaRPr lang="en-US" sz="688" dirty="0"/>
            </a:p>
          </p:txBody>
        </p:sp>
        <p:sp>
          <p:nvSpPr>
            <p:cNvPr id="547" name="TextBox 256"/>
            <p:cNvSpPr txBox="1"/>
            <p:nvPr/>
          </p:nvSpPr>
          <p:spPr>
            <a:xfrm>
              <a:off x="8110047" y="6488781"/>
              <a:ext cx="384024" cy="345971"/>
            </a:xfrm>
            <a:prstGeom prst="rect">
              <a:avLst/>
            </a:prstGeom>
            <a:noFill/>
          </p:spPr>
          <p:txBody>
            <a:bodyPr wrap="none" lIns="0" tIns="0" rIns="0" bIns="0" rtlCol="0">
              <a:spAutoFit/>
            </a:bodyPr>
            <a:lstStyle/>
            <a:p>
              <a:r>
                <a:rPr lang="en-US" sz="656" b="1" dirty="0" err="1">
                  <a:solidFill>
                    <a:schemeClr val="tx2"/>
                  </a:solidFill>
                </a:rPr>
                <a:t>BrUn</a:t>
              </a:r>
              <a:endParaRPr lang="en-US" sz="656" b="1" dirty="0">
                <a:solidFill>
                  <a:schemeClr val="tx2"/>
                </a:solidFill>
              </a:endParaRPr>
            </a:p>
          </p:txBody>
        </p:sp>
        <p:sp>
          <p:nvSpPr>
            <p:cNvPr id="548" name="TextBox 257"/>
            <p:cNvSpPr txBox="1"/>
            <p:nvPr/>
          </p:nvSpPr>
          <p:spPr>
            <a:xfrm>
              <a:off x="8409489" y="6904289"/>
              <a:ext cx="356095" cy="345971"/>
            </a:xfrm>
            <a:prstGeom prst="rect">
              <a:avLst/>
            </a:prstGeom>
            <a:noFill/>
          </p:spPr>
          <p:txBody>
            <a:bodyPr wrap="none" lIns="0" tIns="0" rIns="0" bIns="0" rtlCol="0">
              <a:spAutoFit/>
            </a:bodyPr>
            <a:lstStyle/>
            <a:p>
              <a:r>
                <a:rPr lang="en-US" sz="656" b="1" dirty="0" err="1">
                  <a:solidFill>
                    <a:schemeClr val="tx2"/>
                  </a:solidFill>
                </a:rPr>
                <a:t>BrEq</a:t>
              </a:r>
              <a:endParaRPr lang="en-US" sz="656" b="1" dirty="0">
                <a:solidFill>
                  <a:schemeClr val="tx2"/>
                </a:solidFill>
              </a:endParaRPr>
            </a:p>
          </p:txBody>
        </p:sp>
        <p:sp>
          <p:nvSpPr>
            <p:cNvPr id="549" name="TextBox 258"/>
            <p:cNvSpPr txBox="1"/>
            <p:nvPr/>
          </p:nvSpPr>
          <p:spPr>
            <a:xfrm>
              <a:off x="8712271" y="6488781"/>
              <a:ext cx="335148" cy="345971"/>
            </a:xfrm>
            <a:prstGeom prst="rect">
              <a:avLst/>
            </a:prstGeom>
            <a:noFill/>
          </p:spPr>
          <p:txBody>
            <a:bodyPr wrap="none" lIns="0" tIns="0" rIns="0" bIns="0" rtlCol="0">
              <a:spAutoFit/>
            </a:bodyPr>
            <a:lstStyle/>
            <a:p>
              <a:r>
                <a:rPr lang="en-US" sz="656" b="1" dirty="0" err="1">
                  <a:solidFill>
                    <a:schemeClr val="tx2"/>
                  </a:solidFill>
                </a:rPr>
                <a:t>BrLT</a:t>
              </a:r>
              <a:endParaRPr lang="en-US" sz="656" b="1" dirty="0">
                <a:solidFill>
                  <a:schemeClr val="tx2"/>
                </a:solidFill>
              </a:endParaRPr>
            </a:p>
          </p:txBody>
        </p:sp>
        <p:grpSp>
          <p:nvGrpSpPr>
            <p:cNvPr id="550" name="Group 259"/>
            <p:cNvGrpSpPr/>
            <p:nvPr/>
          </p:nvGrpSpPr>
          <p:grpSpPr>
            <a:xfrm>
              <a:off x="6891531" y="3243628"/>
              <a:ext cx="6380215" cy="3613180"/>
              <a:chOff x="7239000" y="2430859"/>
              <a:chExt cx="6380215" cy="3613180"/>
            </a:xfrm>
          </p:grpSpPr>
          <p:cxnSp>
            <p:nvCxnSpPr>
              <p:cNvPr id="570" name="Straight Arrow Connector 262"/>
              <p:cNvCxnSpPr/>
              <p:nvPr/>
            </p:nvCxnSpPr>
            <p:spPr bwMode="auto">
              <a:xfrm flipV="1">
                <a:off x="7239000" y="3807668"/>
                <a:ext cx="0" cy="1735016"/>
              </a:xfrm>
              <a:prstGeom prst="straightConnector1">
                <a:avLst/>
              </a:prstGeom>
              <a:solidFill>
                <a:schemeClr val="accent1"/>
              </a:solidFill>
              <a:ln w="28575"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571" name="Straight Arrow Connector 263"/>
              <p:cNvCxnSpPr/>
              <p:nvPr/>
            </p:nvCxnSpPr>
            <p:spPr bwMode="auto">
              <a:xfrm flipV="1">
                <a:off x="10708493" y="3367602"/>
                <a:ext cx="0" cy="2116017"/>
              </a:xfrm>
              <a:prstGeom prst="straightConnector1">
                <a:avLst/>
              </a:prstGeom>
              <a:solidFill>
                <a:schemeClr val="accent1"/>
              </a:solidFill>
              <a:ln w="28575"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572" name="Straight Arrow Connector 264"/>
              <p:cNvCxnSpPr/>
              <p:nvPr/>
            </p:nvCxnSpPr>
            <p:spPr bwMode="auto">
              <a:xfrm flipV="1">
                <a:off x="9946493" y="3655155"/>
                <a:ext cx="0" cy="1867973"/>
              </a:xfrm>
              <a:prstGeom prst="straightConnector1">
                <a:avLst/>
              </a:prstGeom>
              <a:solidFill>
                <a:schemeClr val="accent1"/>
              </a:solidFill>
              <a:ln w="28575"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573" name="Rectangle 39"/>
              <p:cNvSpPr>
                <a:spLocks noChangeArrowheads="1"/>
              </p:cNvSpPr>
              <p:nvPr/>
            </p:nvSpPr>
            <p:spPr bwMode="auto">
              <a:xfrm>
                <a:off x="9631511" y="5553821"/>
                <a:ext cx="497268" cy="490218"/>
              </a:xfrm>
              <a:prstGeom prst="rect">
                <a:avLst/>
              </a:prstGeom>
              <a:noFill/>
              <a:ln w="25400">
                <a:noFill/>
                <a:miter lim="800000"/>
                <a:headEnd/>
                <a:tailEnd/>
              </a:ln>
            </p:spPr>
            <p:txBody>
              <a:bodyPr wrap="none" lIns="42416" tIns="20836" rIns="42416" bIns="20836">
                <a:prstTxWarp prst="textNoShape">
                  <a:avLst/>
                </a:prstTxWarp>
                <a:spAutoFit/>
              </a:bodyPr>
              <a:lstStyle/>
              <a:p>
                <a:pPr>
                  <a:spcBef>
                    <a:spcPct val="0"/>
                  </a:spcBef>
                </a:pPr>
                <a:r>
                  <a:rPr lang="en-US" sz="656" b="1" dirty="0" err="1">
                    <a:solidFill>
                      <a:schemeClr val="tx2"/>
                    </a:solidFill>
                  </a:rPr>
                  <a:t>Bsel</a:t>
                </a:r>
                <a:endParaRPr lang="en-US" sz="656" b="1" dirty="0">
                  <a:solidFill>
                    <a:schemeClr val="tx2"/>
                  </a:solidFill>
                </a:endParaRPr>
              </a:p>
            </p:txBody>
          </p:sp>
          <p:cxnSp>
            <p:nvCxnSpPr>
              <p:cNvPr id="574" name="Straight Arrow Connector 266"/>
              <p:cNvCxnSpPr/>
              <p:nvPr/>
            </p:nvCxnSpPr>
            <p:spPr bwMode="auto">
              <a:xfrm flipH="1" flipV="1">
                <a:off x="13606999" y="2430859"/>
                <a:ext cx="12216" cy="3148745"/>
              </a:xfrm>
              <a:prstGeom prst="straightConnector1">
                <a:avLst/>
              </a:prstGeom>
              <a:solidFill>
                <a:schemeClr val="accent1"/>
              </a:solidFill>
              <a:ln w="25400" cap="flat" cmpd="sng" algn="ctr">
                <a:solidFill>
                  <a:schemeClr val="tx2"/>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575" name="Straight Arrow Connector 267"/>
              <p:cNvCxnSpPr/>
              <p:nvPr/>
            </p:nvCxnSpPr>
            <p:spPr bwMode="auto">
              <a:xfrm flipH="1" flipV="1">
                <a:off x="10022529" y="2904651"/>
                <a:ext cx="2340" cy="152196"/>
              </a:xfrm>
              <a:prstGeom prst="straightConnector1">
                <a:avLst/>
              </a:prstGeom>
              <a:solidFill>
                <a:schemeClr val="accent1"/>
              </a:solidFill>
              <a:ln w="28575"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sp>
          <p:nvSpPr>
            <p:cNvPr id="551" name="Line 86"/>
            <p:cNvSpPr>
              <a:spLocks noChangeShapeType="1"/>
            </p:cNvSpPr>
            <p:nvPr/>
          </p:nvSpPr>
          <p:spPr bwMode="auto">
            <a:xfrm>
              <a:off x="9805327" y="3865863"/>
              <a:ext cx="4799" cy="2464286"/>
            </a:xfrm>
            <a:prstGeom prst="line">
              <a:avLst/>
            </a:prstGeom>
            <a:noFill/>
            <a:ln w="28575">
              <a:solidFill>
                <a:schemeClr val="tx2"/>
              </a:solidFill>
              <a:round/>
              <a:headEnd/>
              <a:tailEnd/>
            </a:ln>
          </p:spPr>
          <p:txBody>
            <a:bodyPr wrap="none" anchor="ctr">
              <a:prstTxWarp prst="textNoShape">
                <a:avLst/>
              </a:prstTxWarp>
            </a:bodyPr>
            <a:lstStyle/>
            <a:p>
              <a:pPr algn="r"/>
              <a:endParaRPr lang="en-US" sz="688" dirty="0"/>
            </a:p>
          </p:txBody>
        </p:sp>
        <p:sp>
          <p:nvSpPr>
            <p:cNvPr id="552" name="Line 86"/>
            <p:cNvSpPr>
              <a:spLocks noChangeShapeType="1"/>
            </p:cNvSpPr>
            <p:nvPr/>
          </p:nvSpPr>
          <p:spPr bwMode="auto">
            <a:xfrm>
              <a:off x="9677400" y="3869616"/>
              <a:ext cx="130048" cy="4294"/>
            </a:xfrm>
            <a:prstGeom prst="line">
              <a:avLst/>
            </a:prstGeom>
            <a:noFill/>
            <a:ln w="28575">
              <a:solidFill>
                <a:schemeClr val="tx2"/>
              </a:solidFill>
              <a:round/>
              <a:headEnd/>
              <a:tailEnd/>
            </a:ln>
          </p:spPr>
          <p:txBody>
            <a:bodyPr wrap="none" anchor="ctr">
              <a:prstTxWarp prst="textNoShape">
                <a:avLst/>
              </a:prstTxWarp>
            </a:bodyPr>
            <a:lstStyle/>
            <a:p>
              <a:endParaRPr lang="en-US" sz="688"/>
            </a:p>
          </p:txBody>
        </p:sp>
        <p:sp>
          <p:nvSpPr>
            <p:cNvPr id="553" name="Line 86"/>
            <p:cNvSpPr>
              <a:spLocks noChangeShapeType="1"/>
            </p:cNvSpPr>
            <p:nvPr/>
          </p:nvSpPr>
          <p:spPr bwMode="auto">
            <a:xfrm flipV="1">
              <a:off x="4479836" y="922695"/>
              <a:ext cx="8394084" cy="15887"/>
            </a:xfrm>
            <a:prstGeom prst="line">
              <a:avLst/>
            </a:prstGeom>
            <a:noFill/>
            <a:ln w="28575">
              <a:solidFill>
                <a:schemeClr val="tx2"/>
              </a:solidFill>
              <a:round/>
              <a:headEnd/>
              <a:tailEnd/>
            </a:ln>
          </p:spPr>
          <p:txBody>
            <a:bodyPr wrap="none" anchor="ctr">
              <a:prstTxWarp prst="textNoShape">
                <a:avLst/>
              </a:prstTxWarp>
            </a:bodyPr>
            <a:lstStyle/>
            <a:p>
              <a:endParaRPr lang="en-US" sz="688"/>
            </a:p>
          </p:txBody>
        </p:sp>
        <p:sp>
          <p:nvSpPr>
            <p:cNvPr id="554" name="Line 86"/>
            <p:cNvSpPr>
              <a:spLocks noChangeShapeType="1"/>
            </p:cNvSpPr>
            <p:nvPr/>
          </p:nvSpPr>
          <p:spPr bwMode="auto">
            <a:xfrm>
              <a:off x="12877800" y="2420792"/>
              <a:ext cx="226898" cy="5318"/>
            </a:xfrm>
            <a:prstGeom prst="line">
              <a:avLst/>
            </a:prstGeom>
            <a:noFill/>
            <a:ln w="28575">
              <a:solidFill>
                <a:schemeClr val="tx2"/>
              </a:solidFill>
              <a:round/>
              <a:headEnd type="none" w="med" len="med"/>
              <a:tailEnd type="triangle" w="med" len="med"/>
            </a:ln>
          </p:spPr>
          <p:txBody>
            <a:bodyPr wrap="none" anchor="ctr">
              <a:prstTxWarp prst="textNoShape">
                <a:avLst/>
              </a:prstTxWarp>
            </a:bodyPr>
            <a:lstStyle/>
            <a:p>
              <a:endParaRPr lang="en-US" sz="688"/>
            </a:p>
          </p:txBody>
        </p:sp>
        <p:sp>
          <p:nvSpPr>
            <p:cNvPr id="555" name="Line 86"/>
            <p:cNvSpPr>
              <a:spLocks noChangeShapeType="1"/>
            </p:cNvSpPr>
            <p:nvPr/>
          </p:nvSpPr>
          <p:spPr bwMode="auto">
            <a:xfrm>
              <a:off x="12873920" y="928422"/>
              <a:ext cx="3880" cy="1501445"/>
            </a:xfrm>
            <a:prstGeom prst="line">
              <a:avLst/>
            </a:prstGeom>
            <a:noFill/>
            <a:ln w="28575">
              <a:solidFill>
                <a:schemeClr val="tx2"/>
              </a:solidFill>
              <a:round/>
              <a:headEnd/>
              <a:tailEnd/>
            </a:ln>
          </p:spPr>
          <p:txBody>
            <a:bodyPr wrap="none" anchor="ctr">
              <a:prstTxWarp prst="textNoShape">
                <a:avLst/>
              </a:prstTxWarp>
            </a:bodyPr>
            <a:lstStyle/>
            <a:p>
              <a:pPr algn="r"/>
              <a:endParaRPr lang="en-US" sz="688" dirty="0"/>
            </a:p>
          </p:txBody>
        </p:sp>
        <p:sp>
          <p:nvSpPr>
            <p:cNvPr id="556" name="Rectangle 72"/>
            <p:cNvSpPr>
              <a:spLocks noChangeArrowheads="1"/>
            </p:cNvSpPr>
            <p:nvPr/>
          </p:nvSpPr>
          <p:spPr bwMode="auto">
            <a:xfrm>
              <a:off x="12633691" y="3460432"/>
              <a:ext cx="577564" cy="490218"/>
            </a:xfrm>
            <a:prstGeom prst="rect">
              <a:avLst/>
            </a:prstGeom>
            <a:noFill/>
            <a:ln w="25400">
              <a:noFill/>
              <a:miter lim="800000"/>
              <a:headEnd/>
              <a:tailEnd/>
            </a:ln>
          </p:spPr>
          <p:txBody>
            <a:bodyPr wrap="none" lIns="42416" tIns="20836" rIns="42416" bIns="20836">
              <a:prstTxWarp prst="textNoShape">
                <a:avLst/>
              </a:prstTxWarp>
              <a:spAutoFit/>
            </a:bodyPr>
            <a:lstStyle/>
            <a:p>
              <a:pPr>
                <a:spcBef>
                  <a:spcPct val="0"/>
                </a:spcBef>
              </a:pPr>
              <a:r>
                <a:rPr lang="en-US" sz="656" b="1" dirty="0">
                  <a:solidFill>
                    <a:schemeClr val="tx2"/>
                  </a:solidFill>
                </a:rPr>
                <a:t>mem</a:t>
              </a:r>
            </a:p>
          </p:txBody>
        </p:sp>
        <p:sp>
          <p:nvSpPr>
            <p:cNvPr id="557" name="Rectangle 72"/>
            <p:cNvSpPr>
              <a:spLocks noChangeArrowheads="1"/>
            </p:cNvSpPr>
            <p:nvPr/>
          </p:nvSpPr>
          <p:spPr bwMode="auto">
            <a:xfrm>
              <a:off x="12434771" y="2276348"/>
              <a:ext cx="420464" cy="490218"/>
            </a:xfrm>
            <a:prstGeom prst="rect">
              <a:avLst/>
            </a:prstGeom>
            <a:noFill/>
            <a:ln w="25400">
              <a:noFill/>
              <a:miter lim="800000"/>
              <a:headEnd/>
              <a:tailEnd/>
            </a:ln>
          </p:spPr>
          <p:txBody>
            <a:bodyPr wrap="none" lIns="42416" tIns="20836" rIns="42416" bIns="20836">
              <a:prstTxWarp prst="textNoShape">
                <a:avLst/>
              </a:prstTxWarp>
              <a:spAutoFit/>
            </a:bodyPr>
            <a:lstStyle/>
            <a:p>
              <a:pPr>
                <a:spcBef>
                  <a:spcPct val="0"/>
                </a:spcBef>
              </a:pPr>
              <a:r>
                <a:rPr lang="en-US" sz="656" b="1" dirty="0" err="1">
                  <a:solidFill>
                    <a:schemeClr val="tx2"/>
                  </a:solidFill>
                </a:rPr>
                <a:t>alu</a:t>
              </a:r>
              <a:endParaRPr lang="en-US" sz="656" b="1" dirty="0">
                <a:solidFill>
                  <a:schemeClr val="tx2"/>
                </a:solidFill>
              </a:endParaRPr>
            </a:p>
          </p:txBody>
        </p:sp>
        <p:sp>
          <p:nvSpPr>
            <p:cNvPr id="558" name="Rectangle 72"/>
            <p:cNvSpPr>
              <a:spLocks noChangeArrowheads="1"/>
            </p:cNvSpPr>
            <p:nvPr/>
          </p:nvSpPr>
          <p:spPr bwMode="auto">
            <a:xfrm>
              <a:off x="1249811" y="2602865"/>
              <a:ext cx="420464" cy="490218"/>
            </a:xfrm>
            <a:prstGeom prst="rect">
              <a:avLst/>
            </a:prstGeom>
            <a:noFill/>
            <a:ln w="25400">
              <a:noFill/>
              <a:miter lim="800000"/>
              <a:headEnd/>
              <a:tailEnd/>
            </a:ln>
          </p:spPr>
          <p:txBody>
            <a:bodyPr wrap="none" lIns="42416" tIns="20836" rIns="42416" bIns="20836">
              <a:prstTxWarp prst="textNoShape">
                <a:avLst/>
              </a:prstTxWarp>
              <a:spAutoFit/>
            </a:bodyPr>
            <a:lstStyle/>
            <a:p>
              <a:pPr>
                <a:spcBef>
                  <a:spcPct val="0"/>
                </a:spcBef>
              </a:pPr>
              <a:r>
                <a:rPr lang="en-US" sz="656" b="1" dirty="0" err="1">
                  <a:solidFill>
                    <a:schemeClr val="tx2"/>
                  </a:solidFill>
                </a:rPr>
                <a:t>alu</a:t>
              </a:r>
              <a:endParaRPr lang="en-US" sz="656" b="1" dirty="0">
                <a:solidFill>
                  <a:schemeClr val="tx2"/>
                </a:solidFill>
              </a:endParaRPr>
            </a:p>
          </p:txBody>
        </p:sp>
        <p:sp>
          <p:nvSpPr>
            <p:cNvPr id="559" name="Rectangle 287"/>
            <p:cNvSpPr>
              <a:spLocks noChangeArrowheads="1"/>
            </p:cNvSpPr>
            <p:nvPr/>
          </p:nvSpPr>
          <p:spPr bwMode="auto">
            <a:xfrm>
              <a:off x="1594097" y="6696850"/>
              <a:ext cx="636913" cy="490218"/>
            </a:xfrm>
            <a:prstGeom prst="rect">
              <a:avLst/>
            </a:prstGeom>
            <a:noFill/>
            <a:ln w="12700">
              <a:noFill/>
              <a:miter lim="800000"/>
              <a:headEnd/>
              <a:tailEnd/>
            </a:ln>
          </p:spPr>
          <p:txBody>
            <a:bodyPr wrap="none" lIns="42416" tIns="20836" rIns="42416" bIns="20836">
              <a:prstTxWarp prst="textNoShape">
                <a:avLst/>
              </a:prstTxWarp>
              <a:spAutoFit/>
            </a:bodyPr>
            <a:lstStyle/>
            <a:p>
              <a:pPr>
                <a:spcBef>
                  <a:spcPct val="0"/>
                </a:spcBef>
              </a:pPr>
              <a:r>
                <a:rPr lang="en-US" sz="656" b="1" dirty="0">
                  <a:solidFill>
                    <a:srgbClr val="C00000"/>
                  </a:solidFill>
                </a:rPr>
                <a:t>=pc+4</a:t>
              </a:r>
            </a:p>
          </p:txBody>
        </p:sp>
        <p:sp>
          <p:nvSpPr>
            <p:cNvPr id="560" name="Rectangle 289"/>
            <p:cNvSpPr>
              <a:spLocks noChangeArrowheads="1"/>
            </p:cNvSpPr>
            <p:nvPr/>
          </p:nvSpPr>
          <p:spPr bwMode="auto">
            <a:xfrm>
              <a:off x="6198871" y="6705602"/>
              <a:ext cx="368097" cy="490218"/>
            </a:xfrm>
            <a:prstGeom prst="rect">
              <a:avLst/>
            </a:prstGeom>
            <a:noFill/>
            <a:ln w="12700">
              <a:noFill/>
              <a:miter lim="800000"/>
              <a:headEnd/>
              <a:tailEnd/>
            </a:ln>
          </p:spPr>
          <p:txBody>
            <a:bodyPr wrap="none" lIns="42416" tIns="20836" rIns="42416" bIns="20836">
              <a:prstTxWarp prst="textNoShape">
                <a:avLst/>
              </a:prstTxWarp>
              <a:spAutoFit/>
            </a:bodyPr>
            <a:lstStyle/>
            <a:p>
              <a:pPr>
                <a:spcBef>
                  <a:spcPct val="0"/>
                </a:spcBef>
              </a:pPr>
              <a:r>
                <a:rPr lang="en-US" sz="656" b="1" dirty="0">
                  <a:solidFill>
                    <a:srgbClr val="C00000"/>
                  </a:solidFill>
                </a:rPr>
                <a:t>=*</a:t>
              </a:r>
            </a:p>
          </p:txBody>
        </p:sp>
        <p:sp>
          <p:nvSpPr>
            <p:cNvPr id="561" name="Rectangle 290"/>
            <p:cNvSpPr>
              <a:spLocks noChangeArrowheads="1"/>
            </p:cNvSpPr>
            <p:nvPr/>
          </p:nvSpPr>
          <p:spPr bwMode="auto">
            <a:xfrm>
              <a:off x="7020307" y="6705602"/>
              <a:ext cx="371588" cy="490218"/>
            </a:xfrm>
            <a:prstGeom prst="rect">
              <a:avLst/>
            </a:prstGeom>
            <a:noFill/>
            <a:ln w="12700">
              <a:noFill/>
              <a:miter lim="800000"/>
              <a:headEnd/>
              <a:tailEnd/>
            </a:ln>
          </p:spPr>
          <p:txBody>
            <a:bodyPr wrap="none" lIns="42416" tIns="20836" rIns="42416" bIns="20836">
              <a:prstTxWarp prst="textNoShape">
                <a:avLst/>
              </a:prstTxWarp>
              <a:spAutoFit/>
            </a:bodyPr>
            <a:lstStyle/>
            <a:p>
              <a:pPr>
                <a:spcBef>
                  <a:spcPct val="0"/>
                </a:spcBef>
              </a:pPr>
              <a:r>
                <a:rPr lang="en-US" sz="656" b="1" dirty="0">
                  <a:solidFill>
                    <a:srgbClr val="C00000"/>
                  </a:solidFill>
                </a:rPr>
                <a:t>=1</a:t>
              </a:r>
            </a:p>
          </p:txBody>
        </p:sp>
        <p:sp>
          <p:nvSpPr>
            <p:cNvPr id="562" name="Rectangle 291"/>
            <p:cNvSpPr>
              <a:spLocks noChangeArrowheads="1"/>
            </p:cNvSpPr>
            <p:nvPr/>
          </p:nvSpPr>
          <p:spPr bwMode="auto">
            <a:xfrm>
              <a:off x="8163790" y="6673855"/>
              <a:ext cx="368097" cy="490218"/>
            </a:xfrm>
            <a:prstGeom prst="rect">
              <a:avLst/>
            </a:prstGeom>
            <a:noFill/>
            <a:ln w="12700">
              <a:noFill/>
              <a:miter lim="800000"/>
              <a:headEnd/>
              <a:tailEnd/>
            </a:ln>
          </p:spPr>
          <p:txBody>
            <a:bodyPr wrap="none" lIns="42416" tIns="20836" rIns="42416" bIns="20836">
              <a:prstTxWarp prst="textNoShape">
                <a:avLst/>
              </a:prstTxWarp>
              <a:spAutoFit/>
            </a:bodyPr>
            <a:lstStyle/>
            <a:p>
              <a:pPr>
                <a:spcBef>
                  <a:spcPct val="0"/>
                </a:spcBef>
              </a:pPr>
              <a:r>
                <a:rPr lang="en-US" sz="656" b="1" dirty="0">
                  <a:solidFill>
                    <a:srgbClr val="C00000"/>
                  </a:solidFill>
                </a:rPr>
                <a:t>=*</a:t>
              </a:r>
            </a:p>
          </p:txBody>
        </p:sp>
        <p:sp>
          <p:nvSpPr>
            <p:cNvPr id="563" name="Rectangle 293"/>
            <p:cNvSpPr>
              <a:spLocks noChangeArrowheads="1"/>
            </p:cNvSpPr>
            <p:nvPr/>
          </p:nvSpPr>
          <p:spPr bwMode="auto">
            <a:xfrm>
              <a:off x="9431970" y="6553200"/>
              <a:ext cx="371588" cy="490218"/>
            </a:xfrm>
            <a:prstGeom prst="rect">
              <a:avLst/>
            </a:prstGeom>
            <a:noFill/>
            <a:ln w="12700">
              <a:noFill/>
              <a:miter lim="800000"/>
              <a:headEnd/>
              <a:tailEnd/>
            </a:ln>
          </p:spPr>
          <p:txBody>
            <a:bodyPr wrap="none" lIns="42416" tIns="20836" rIns="42416" bIns="20836">
              <a:prstTxWarp prst="textNoShape">
                <a:avLst/>
              </a:prstTxWarp>
              <a:spAutoFit/>
            </a:bodyPr>
            <a:lstStyle/>
            <a:p>
              <a:pPr>
                <a:spcBef>
                  <a:spcPct val="0"/>
                </a:spcBef>
              </a:pPr>
              <a:r>
                <a:rPr lang="en-US" sz="656" b="1" dirty="0">
                  <a:solidFill>
                    <a:srgbClr val="C00000"/>
                  </a:solidFill>
                </a:rPr>
                <a:t>=0</a:t>
              </a:r>
            </a:p>
          </p:txBody>
        </p:sp>
        <p:sp>
          <p:nvSpPr>
            <p:cNvPr id="564" name="Rectangle 294"/>
            <p:cNvSpPr>
              <a:spLocks noChangeArrowheads="1"/>
            </p:cNvSpPr>
            <p:nvPr/>
          </p:nvSpPr>
          <p:spPr bwMode="auto">
            <a:xfrm>
              <a:off x="9508171" y="6925454"/>
              <a:ext cx="371588" cy="490218"/>
            </a:xfrm>
            <a:prstGeom prst="rect">
              <a:avLst/>
            </a:prstGeom>
            <a:noFill/>
            <a:ln w="12700">
              <a:noFill/>
              <a:miter lim="800000"/>
              <a:headEnd/>
              <a:tailEnd/>
            </a:ln>
          </p:spPr>
          <p:txBody>
            <a:bodyPr wrap="none" lIns="42416" tIns="20836" rIns="42416" bIns="20836">
              <a:prstTxWarp prst="textNoShape">
                <a:avLst/>
              </a:prstTxWarp>
              <a:spAutoFit/>
            </a:bodyPr>
            <a:lstStyle/>
            <a:p>
              <a:pPr>
                <a:spcBef>
                  <a:spcPct val="0"/>
                </a:spcBef>
              </a:pPr>
              <a:r>
                <a:rPr lang="en-US" sz="656" b="1" dirty="0">
                  <a:solidFill>
                    <a:srgbClr val="C00000"/>
                  </a:solidFill>
                </a:rPr>
                <a:t>=0</a:t>
              </a:r>
            </a:p>
          </p:txBody>
        </p:sp>
        <p:sp>
          <p:nvSpPr>
            <p:cNvPr id="565" name="Rectangle 302"/>
            <p:cNvSpPr>
              <a:spLocks noChangeArrowheads="1"/>
            </p:cNvSpPr>
            <p:nvPr/>
          </p:nvSpPr>
          <p:spPr bwMode="auto">
            <a:xfrm>
              <a:off x="10076146" y="6705602"/>
              <a:ext cx="563600" cy="490218"/>
            </a:xfrm>
            <a:prstGeom prst="rect">
              <a:avLst/>
            </a:prstGeom>
            <a:noFill/>
            <a:ln w="12700">
              <a:noFill/>
              <a:miter lim="800000"/>
              <a:headEnd/>
              <a:tailEnd/>
            </a:ln>
          </p:spPr>
          <p:txBody>
            <a:bodyPr wrap="none" lIns="42416" tIns="20836" rIns="42416" bIns="20836">
              <a:prstTxWarp prst="textNoShape">
                <a:avLst/>
              </a:prstTxWarp>
              <a:spAutoFit/>
            </a:bodyPr>
            <a:lstStyle/>
            <a:p>
              <a:pPr>
                <a:spcBef>
                  <a:spcPct val="0"/>
                </a:spcBef>
              </a:pPr>
              <a:r>
                <a:rPr lang="en-US" sz="656" b="1" dirty="0">
                  <a:solidFill>
                    <a:srgbClr val="C00000"/>
                  </a:solidFill>
                </a:rPr>
                <a:t>=add</a:t>
              </a:r>
            </a:p>
          </p:txBody>
        </p:sp>
        <p:sp>
          <p:nvSpPr>
            <p:cNvPr id="566" name="Rectangle 304"/>
            <p:cNvSpPr>
              <a:spLocks noChangeArrowheads="1"/>
            </p:cNvSpPr>
            <p:nvPr/>
          </p:nvSpPr>
          <p:spPr bwMode="auto">
            <a:xfrm>
              <a:off x="11279813" y="6629401"/>
              <a:ext cx="661351" cy="490218"/>
            </a:xfrm>
            <a:prstGeom prst="rect">
              <a:avLst/>
            </a:prstGeom>
            <a:noFill/>
            <a:ln w="12700">
              <a:noFill/>
              <a:miter lim="800000"/>
              <a:headEnd/>
              <a:tailEnd/>
            </a:ln>
          </p:spPr>
          <p:txBody>
            <a:bodyPr wrap="none" lIns="42416" tIns="20836" rIns="42416" bIns="20836">
              <a:prstTxWarp prst="textNoShape">
                <a:avLst/>
              </a:prstTxWarp>
              <a:spAutoFit/>
            </a:bodyPr>
            <a:lstStyle/>
            <a:p>
              <a:pPr>
                <a:spcBef>
                  <a:spcPct val="0"/>
                </a:spcBef>
              </a:pPr>
              <a:r>
                <a:rPr lang="en-US" sz="656" b="1" dirty="0">
                  <a:solidFill>
                    <a:srgbClr val="C00000"/>
                  </a:solidFill>
                </a:rPr>
                <a:t>=Read</a:t>
              </a:r>
            </a:p>
          </p:txBody>
        </p:sp>
        <p:sp>
          <p:nvSpPr>
            <p:cNvPr id="567" name="Rectangle 305"/>
            <p:cNvSpPr>
              <a:spLocks noChangeArrowheads="1"/>
            </p:cNvSpPr>
            <p:nvPr/>
          </p:nvSpPr>
          <p:spPr bwMode="auto">
            <a:xfrm>
              <a:off x="13047362" y="6687057"/>
              <a:ext cx="371588" cy="490218"/>
            </a:xfrm>
            <a:prstGeom prst="rect">
              <a:avLst/>
            </a:prstGeom>
            <a:noFill/>
            <a:ln w="12700">
              <a:noFill/>
              <a:miter lim="800000"/>
              <a:headEnd/>
              <a:tailEnd/>
            </a:ln>
          </p:spPr>
          <p:txBody>
            <a:bodyPr wrap="none" lIns="42416" tIns="20836" rIns="42416" bIns="20836">
              <a:prstTxWarp prst="textNoShape">
                <a:avLst/>
              </a:prstTxWarp>
              <a:spAutoFit/>
            </a:bodyPr>
            <a:lstStyle/>
            <a:p>
              <a:pPr>
                <a:spcBef>
                  <a:spcPct val="0"/>
                </a:spcBef>
              </a:pPr>
              <a:r>
                <a:rPr lang="en-US" sz="656" b="1" dirty="0">
                  <a:solidFill>
                    <a:srgbClr val="C00000"/>
                  </a:solidFill>
                </a:rPr>
                <a:t>=1</a:t>
              </a:r>
            </a:p>
          </p:txBody>
        </p:sp>
        <p:sp>
          <p:nvSpPr>
            <p:cNvPr id="568" name="Rectangle 310"/>
            <p:cNvSpPr>
              <a:spLocks noChangeArrowheads="1"/>
            </p:cNvSpPr>
            <p:nvPr/>
          </p:nvSpPr>
          <p:spPr bwMode="auto">
            <a:xfrm>
              <a:off x="8668644" y="6657758"/>
              <a:ext cx="368097" cy="490218"/>
            </a:xfrm>
            <a:prstGeom prst="rect">
              <a:avLst/>
            </a:prstGeom>
            <a:noFill/>
            <a:ln w="12700">
              <a:noFill/>
              <a:miter lim="800000"/>
              <a:headEnd/>
              <a:tailEnd/>
            </a:ln>
          </p:spPr>
          <p:txBody>
            <a:bodyPr wrap="none" lIns="42416" tIns="20836" rIns="42416" bIns="20836">
              <a:prstTxWarp prst="textNoShape">
                <a:avLst/>
              </a:prstTxWarp>
              <a:spAutoFit/>
            </a:bodyPr>
            <a:lstStyle/>
            <a:p>
              <a:pPr>
                <a:spcBef>
                  <a:spcPct val="0"/>
                </a:spcBef>
              </a:pPr>
              <a:r>
                <a:rPr lang="en-US" sz="656" b="1" dirty="0">
                  <a:solidFill>
                    <a:srgbClr val="C00000"/>
                  </a:solidFill>
                </a:rPr>
                <a:t>=*</a:t>
              </a:r>
            </a:p>
          </p:txBody>
        </p:sp>
        <p:sp>
          <p:nvSpPr>
            <p:cNvPr id="569" name="Rectangle 311"/>
            <p:cNvSpPr>
              <a:spLocks noChangeArrowheads="1"/>
            </p:cNvSpPr>
            <p:nvPr/>
          </p:nvSpPr>
          <p:spPr bwMode="auto">
            <a:xfrm>
              <a:off x="8884220" y="6887746"/>
              <a:ext cx="368097" cy="490218"/>
            </a:xfrm>
            <a:prstGeom prst="rect">
              <a:avLst/>
            </a:prstGeom>
            <a:noFill/>
            <a:ln w="12700">
              <a:noFill/>
              <a:miter lim="800000"/>
              <a:headEnd/>
              <a:tailEnd/>
            </a:ln>
          </p:spPr>
          <p:txBody>
            <a:bodyPr wrap="none" lIns="42416" tIns="20836" rIns="42416" bIns="20836">
              <a:prstTxWarp prst="textNoShape">
                <a:avLst/>
              </a:prstTxWarp>
              <a:spAutoFit/>
            </a:bodyPr>
            <a:lstStyle/>
            <a:p>
              <a:pPr>
                <a:spcBef>
                  <a:spcPct val="0"/>
                </a:spcBef>
              </a:pPr>
              <a:r>
                <a:rPr lang="en-US" sz="656" b="1" dirty="0">
                  <a:solidFill>
                    <a:srgbClr val="C00000"/>
                  </a:solidFill>
                </a:rPr>
                <a:t>=*</a:t>
              </a:r>
            </a:p>
          </p:txBody>
        </p:sp>
      </p:grpSp>
      <p:grpSp>
        <p:nvGrpSpPr>
          <p:cNvPr id="643" name="Group 315"/>
          <p:cNvGrpSpPr/>
          <p:nvPr/>
        </p:nvGrpSpPr>
        <p:grpSpPr>
          <a:xfrm>
            <a:off x="819644" y="5429253"/>
            <a:ext cx="7920793" cy="173124"/>
            <a:chOff x="-1367593" y="4629150"/>
            <a:chExt cx="7920793" cy="296784"/>
          </a:xfrm>
        </p:grpSpPr>
        <p:cxnSp>
          <p:nvCxnSpPr>
            <p:cNvPr id="644" name="Straight Connector 316"/>
            <p:cNvCxnSpPr/>
            <p:nvPr/>
          </p:nvCxnSpPr>
          <p:spPr>
            <a:xfrm>
              <a:off x="1066800" y="4857750"/>
              <a:ext cx="5486400" cy="0"/>
            </a:xfrm>
            <a:prstGeom prst="line">
              <a:avLst/>
            </a:prstGeom>
            <a:ln w="28575" cap="rnd" cmpd="sng">
              <a:solidFill>
                <a:schemeClr val="tx2"/>
              </a:solidFill>
            </a:ln>
          </p:spPr>
          <p:style>
            <a:lnRef idx="2">
              <a:schemeClr val="accent1"/>
            </a:lnRef>
            <a:fillRef idx="0">
              <a:schemeClr val="accent1"/>
            </a:fillRef>
            <a:effectRef idx="1">
              <a:schemeClr val="accent1"/>
            </a:effectRef>
            <a:fontRef idx="minor">
              <a:schemeClr val="tx1"/>
            </a:fontRef>
          </p:style>
        </p:cxnSp>
        <p:cxnSp>
          <p:nvCxnSpPr>
            <p:cNvPr id="645" name="Straight Connector 317"/>
            <p:cNvCxnSpPr/>
            <p:nvPr/>
          </p:nvCxnSpPr>
          <p:spPr>
            <a:xfrm flipV="1">
              <a:off x="1981200" y="4629150"/>
              <a:ext cx="152400" cy="228600"/>
            </a:xfrm>
            <a:prstGeom prst="line">
              <a:avLst/>
            </a:prstGeom>
            <a:ln w="28575" cap="rnd" cmpd="sng">
              <a:solidFill>
                <a:schemeClr val="tx2"/>
              </a:solidFill>
            </a:ln>
          </p:spPr>
          <p:style>
            <a:lnRef idx="2">
              <a:schemeClr val="accent1"/>
            </a:lnRef>
            <a:fillRef idx="0">
              <a:schemeClr val="accent1"/>
            </a:fillRef>
            <a:effectRef idx="1">
              <a:schemeClr val="accent1"/>
            </a:effectRef>
            <a:fontRef idx="minor">
              <a:schemeClr val="tx1"/>
            </a:fontRef>
          </p:style>
        </p:cxnSp>
        <p:cxnSp>
          <p:nvCxnSpPr>
            <p:cNvPr id="646" name="Straight Connector 318"/>
            <p:cNvCxnSpPr/>
            <p:nvPr/>
          </p:nvCxnSpPr>
          <p:spPr>
            <a:xfrm flipH="1" flipV="1">
              <a:off x="4724400" y="4629150"/>
              <a:ext cx="152400" cy="228600"/>
            </a:xfrm>
            <a:prstGeom prst="line">
              <a:avLst/>
            </a:prstGeom>
            <a:ln w="28575" cap="rnd" cmpd="sng">
              <a:solidFill>
                <a:schemeClr val="tx2"/>
              </a:solidFill>
            </a:ln>
          </p:spPr>
          <p:style>
            <a:lnRef idx="2">
              <a:schemeClr val="accent1"/>
            </a:lnRef>
            <a:fillRef idx="0">
              <a:schemeClr val="accent1"/>
            </a:fillRef>
            <a:effectRef idx="1">
              <a:schemeClr val="accent1"/>
            </a:effectRef>
            <a:fontRef idx="minor">
              <a:schemeClr val="tx1"/>
            </a:fontRef>
          </p:style>
        </p:cxnSp>
        <p:sp>
          <p:nvSpPr>
            <p:cNvPr id="647" name="TextBox 319"/>
            <p:cNvSpPr txBox="1"/>
            <p:nvPr/>
          </p:nvSpPr>
          <p:spPr>
            <a:xfrm>
              <a:off x="2789824" y="4629150"/>
              <a:ext cx="1125308" cy="296784"/>
            </a:xfrm>
            <a:prstGeom prst="rect">
              <a:avLst/>
            </a:prstGeom>
            <a:noFill/>
            <a:ln>
              <a:noFill/>
            </a:ln>
          </p:spPr>
          <p:txBody>
            <a:bodyPr wrap="none" lIns="0" tIns="0" rIns="0" bIns="0" rtlCol="0">
              <a:spAutoFit/>
            </a:bodyPr>
            <a:lstStyle/>
            <a:p>
              <a:r>
                <a:rPr lang="en-US" sz="1125" b="1" dirty="0" err="1">
                  <a:latin typeface="Courier New"/>
                  <a:cs typeface="Courier New"/>
                </a:rPr>
                <a:t>Reg</a:t>
              </a:r>
              <a:r>
                <a:rPr lang="en-US" sz="1125" b="1" dirty="0">
                  <a:latin typeface="Courier New"/>
                  <a:cs typeface="Courier New"/>
                </a:rPr>
                <a:t>[2]+</a:t>
              </a:r>
              <a:r>
                <a:rPr lang="en-US" sz="1125" b="1" dirty="0" err="1">
                  <a:latin typeface="Courier New"/>
                  <a:cs typeface="Courier New"/>
                </a:rPr>
                <a:t>Reg</a:t>
              </a:r>
              <a:r>
                <a:rPr lang="en-US" sz="1125" b="1" dirty="0">
                  <a:latin typeface="Courier New"/>
                  <a:cs typeface="Courier New"/>
                </a:rPr>
                <a:t>[3]</a:t>
              </a:r>
            </a:p>
          </p:txBody>
        </p:sp>
        <p:cxnSp>
          <p:nvCxnSpPr>
            <p:cNvPr id="648" name="Straight Connector 320"/>
            <p:cNvCxnSpPr/>
            <p:nvPr/>
          </p:nvCxnSpPr>
          <p:spPr>
            <a:xfrm flipH="1" flipV="1">
              <a:off x="1981200" y="4629150"/>
              <a:ext cx="152400" cy="228600"/>
            </a:xfrm>
            <a:prstGeom prst="line">
              <a:avLst/>
            </a:prstGeom>
            <a:ln w="28575" cap="rnd" cmpd="sng">
              <a:solidFill>
                <a:schemeClr val="tx2"/>
              </a:solidFill>
            </a:ln>
          </p:spPr>
          <p:style>
            <a:lnRef idx="2">
              <a:schemeClr val="accent1"/>
            </a:lnRef>
            <a:fillRef idx="0">
              <a:schemeClr val="accent1"/>
            </a:fillRef>
            <a:effectRef idx="1">
              <a:schemeClr val="accent1"/>
            </a:effectRef>
            <a:fontRef idx="minor">
              <a:schemeClr val="tx1"/>
            </a:fontRef>
          </p:style>
        </p:cxnSp>
        <p:cxnSp>
          <p:nvCxnSpPr>
            <p:cNvPr id="649" name="Straight Connector 321"/>
            <p:cNvCxnSpPr/>
            <p:nvPr/>
          </p:nvCxnSpPr>
          <p:spPr>
            <a:xfrm flipV="1">
              <a:off x="4724400" y="4629150"/>
              <a:ext cx="152400" cy="228600"/>
            </a:xfrm>
            <a:prstGeom prst="line">
              <a:avLst/>
            </a:prstGeom>
            <a:ln w="28575" cap="rnd" cmpd="sng">
              <a:solidFill>
                <a:schemeClr val="tx2"/>
              </a:solidFill>
            </a:ln>
          </p:spPr>
          <p:style>
            <a:lnRef idx="2">
              <a:schemeClr val="accent1"/>
            </a:lnRef>
            <a:fillRef idx="0">
              <a:schemeClr val="accent1"/>
            </a:fillRef>
            <a:effectRef idx="1">
              <a:schemeClr val="accent1"/>
            </a:effectRef>
            <a:fontRef idx="minor">
              <a:schemeClr val="tx1"/>
            </a:fontRef>
          </p:style>
        </p:cxnSp>
        <p:cxnSp>
          <p:nvCxnSpPr>
            <p:cNvPr id="650" name="Straight Connector 322"/>
            <p:cNvCxnSpPr/>
            <p:nvPr/>
          </p:nvCxnSpPr>
          <p:spPr>
            <a:xfrm>
              <a:off x="1066800" y="4629150"/>
              <a:ext cx="5486400" cy="0"/>
            </a:xfrm>
            <a:prstGeom prst="line">
              <a:avLst/>
            </a:prstGeom>
            <a:ln w="28575" cap="rnd" cmpd="sng">
              <a:solidFill>
                <a:schemeClr val="tx2"/>
              </a:solidFill>
            </a:ln>
          </p:spPr>
          <p:style>
            <a:lnRef idx="2">
              <a:schemeClr val="accent1"/>
            </a:lnRef>
            <a:fillRef idx="0">
              <a:schemeClr val="accent1"/>
            </a:fillRef>
            <a:effectRef idx="1">
              <a:schemeClr val="accent1"/>
            </a:effectRef>
            <a:fontRef idx="minor">
              <a:schemeClr val="tx1"/>
            </a:fontRef>
          </p:style>
        </p:cxnSp>
        <p:sp>
          <p:nvSpPr>
            <p:cNvPr id="651" name="TextBox 323"/>
            <p:cNvSpPr txBox="1"/>
            <p:nvPr/>
          </p:nvSpPr>
          <p:spPr>
            <a:xfrm>
              <a:off x="-1367593" y="4629150"/>
              <a:ext cx="177934" cy="296784"/>
            </a:xfrm>
            <a:prstGeom prst="rect">
              <a:avLst/>
            </a:prstGeom>
            <a:noFill/>
            <a:ln>
              <a:noFill/>
            </a:ln>
          </p:spPr>
          <p:txBody>
            <a:bodyPr wrap="none" lIns="0" tIns="0" rIns="0" bIns="0" rtlCol="0">
              <a:spAutoFit/>
            </a:bodyPr>
            <a:lstStyle/>
            <a:p>
              <a:r>
                <a:rPr lang="en-US" sz="1125" dirty="0" err="1"/>
                <a:t>wb</a:t>
              </a:r>
              <a:endParaRPr lang="en-US" sz="1125" dirty="0"/>
            </a:p>
          </p:txBody>
        </p:sp>
        <p:sp>
          <p:nvSpPr>
            <p:cNvPr id="652" name="TextBox 324"/>
            <p:cNvSpPr txBox="1"/>
            <p:nvPr/>
          </p:nvSpPr>
          <p:spPr>
            <a:xfrm>
              <a:off x="5075824" y="4629150"/>
              <a:ext cx="1125308" cy="296784"/>
            </a:xfrm>
            <a:prstGeom prst="rect">
              <a:avLst/>
            </a:prstGeom>
            <a:noFill/>
            <a:ln>
              <a:noFill/>
            </a:ln>
          </p:spPr>
          <p:txBody>
            <a:bodyPr wrap="none" lIns="0" tIns="0" rIns="0" bIns="0" rtlCol="0">
              <a:spAutoFit/>
            </a:bodyPr>
            <a:lstStyle/>
            <a:p>
              <a:r>
                <a:rPr lang="en-US" sz="1125" b="1" dirty="0" err="1">
                  <a:latin typeface="Courier New"/>
                  <a:cs typeface="Courier New"/>
                </a:rPr>
                <a:t>Reg</a:t>
              </a:r>
              <a:r>
                <a:rPr lang="en-US" sz="1125" b="1" dirty="0">
                  <a:latin typeface="Courier New"/>
                  <a:cs typeface="Courier New"/>
                </a:rPr>
                <a:t>[7]+</a:t>
              </a:r>
              <a:r>
                <a:rPr lang="en-US" sz="1125" b="1" dirty="0" err="1">
                  <a:latin typeface="Courier New"/>
                  <a:cs typeface="Courier New"/>
                </a:rPr>
                <a:t>Reg</a:t>
              </a:r>
              <a:r>
                <a:rPr lang="en-US" sz="1125" b="1" dirty="0">
                  <a:latin typeface="Courier New"/>
                  <a:cs typeface="Courier New"/>
                </a:rPr>
                <a:t>[9]</a:t>
              </a:r>
            </a:p>
          </p:txBody>
        </p:sp>
      </p:grpSp>
      <p:grpSp>
        <p:nvGrpSpPr>
          <p:cNvPr id="653" name="Group 325"/>
          <p:cNvGrpSpPr/>
          <p:nvPr/>
        </p:nvGrpSpPr>
        <p:grpSpPr>
          <a:xfrm>
            <a:off x="476249" y="4381500"/>
            <a:ext cx="8143876" cy="173125"/>
            <a:chOff x="-295276" y="4629150"/>
            <a:chExt cx="8143876" cy="296786"/>
          </a:xfrm>
        </p:grpSpPr>
        <p:cxnSp>
          <p:nvCxnSpPr>
            <p:cNvPr id="654" name="Straight Connector 326"/>
            <p:cNvCxnSpPr/>
            <p:nvPr/>
          </p:nvCxnSpPr>
          <p:spPr>
            <a:xfrm>
              <a:off x="1066800" y="4857750"/>
              <a:ext cx="6781800" cy="0"/>
            </a:xfrm>
            <a:prstGeom prst="line">
              <a:avLst/>
            </a:prstGeom>
            <a:ln w="28575" cap="rnd" cmpd="sng">
              <a:solidFill>
                <a:schemeClr val="tx2"/>
              </a:solidFill>
            </a:ln>
          </p:spPr>
          <p:style>
            <a:lnRef idx="2">
              <a:schemeClr val="accent1"/>
            </a:lnRef>
            <a:fillRef idx="0">
              <a:schemeClr val="accent1"/>
            </a:fillRef>
            <a:effectRef idx="1">
              <a:schemeClr val="accent1"/>
            </a:effectRef>
            <a:fontRef idx="minor">
              <a:schemeClr val="tx1"/>
            </a:fontRef>
          </p:style>
        </p:cxnSp>
        <p:cxnSp>
          <p:nvCxnSpPr>
            <p:cNvPr id="655" name="Straight Connector 327"/>
            <p:cNvCxnSpPr/>
            <p:nvPr/>
          </p:nvCxnSpPr>
          <p:spPr>
            <a:xfrm flipV="1">
              <a:off x="1981200" y="4629150"/>
              <a:ext cx="152400" cy="228600"/>
            </a:xfrm>
            <a:prstGeom prst="line">
              <a:avLst/>
            </a:prstGeom>
            <a:ln w="28575" cap="rnd" cmpd="sng">
              <a:solidFill>
                <a:schemeClr val="tx2"/>
              </a:solidFill>
            </a:ln>
          </p:spPr>
          <p:style>
            <a:lnRef idx="2">
              <a:schemeClr val="accent1"/>
            </a:lnRef>
            <a:fillRef idx="0">
              <a:schemeClr val="accent1"/>
            </a:fillRef>
            <a:effectRef idx="1">
              <a:schemeClr val="accent1"/>
            </a:effectRef>
            <a:fontRef idx="minor">
              <a:schemeClr val="tx1"/>
            </a:fontRef>
          </p:style>
        </p:cxnSp>
        <p:cxnSp>
          <p:nvCxnSpPr>
            <p:cNvPr id="656" name="Straight Connector 328"/>
            <p:cNvCxnSpPr/>
            <p:nvPr/>
          </p:nvCxnSpPr>
          <p:spPr>
            <a:xfrm flipH="1" flipV="1">
              <a:off x="4724400" y="4629150"/>
              <a:ext cx="152400" cy="228600"/>
            </a:xfrm>
            <a:prstGeom prst="line">
              <a:avLst/>
            </a:prstGeom>
            <a:ln w="28575" cap="rnd" cmpd="sng">
              <a:solidFill>
                <a:schemeClr val="tx2"/>
              </a:solidFill>
            </a:ln>
          </p:spPr>
          <p:style>
            <a:lnRef idx="2">
              <a:schemeClr val="accent1"/>
            </a:lnRef>
            <a:fillRef idx="0">
              <a:schemeClr val="accent1"/>
            </a:fillRef>
            <a:effectRef idx="1">
              <a:schemeClr val="accent1"/>
            </a:effectRef>
            <a:fontRef idx="minor">
              <a:schemeClr val="tx1"/>
            </a:fontRef>
          </p:style>
        </p:cxnSp>
        <p:cxnSp>
          <p:nvCxnSpPr>
            <p:cNvPr id="657" name="Straight Connector 329"/>
            <p:cNvCxnSpPr/>
            <p:nvPr/>
          </p:nvCxnSpPr>
          <p:spPr>
            <a:xfrm flipV="1">
              <a:off x="7467600" y="4629150"/>
              <a:ext cx="152400" cy="228600"/>
            </a:xfrm>
            <a:prstGeom prst="line">
              <a:avLst/>
            </a:prstGeom>
            <a:ln w="28575" cap="rnd" cmpd="sng">
              <a:solidFill>
                <a:schemeClr val="tx2"/>
              </a:solidFill>
            </a:ln>
          </p:spPr>
          <p:style>
            <a:lnRef idx="2">
              <a:schemeClr val="accent1"/>
            </a:lnRef>
            <a:fillRef idx="0">
              <a:schemeClr val="accent1"/>
            </a:fillRef>
            <a:effectRef idx="1">
              <a:schemeClr val="accent1"/>
            </a:effectRef>
            <a:fontRef idx="minor">
              <a:schemeClr val="tx1"/>
            </a:fontRef>
          </p:style>
        </p:cxnSp>
        <p:sp>
          <p:nvSpPr>
            <p:cNvPr id="658" name="TextBox 330"/>
            <p:cNvSpPr txBox="1"/>
            <p:nvPr/>
          </p:nvSpPr>
          <p:spPr>
            <a:xfrm>
              <a:off x="2552774" y="4629150"/>
              <a:ext cx="952184" cy="296784"/>
            </a:xfrm>
            <a:prstGeom prst="rect">
              <a:avLst/>
            </a:prstGeom>
            <a:noFill/>
            <a:ln>
              <a:noFill/>
            </a:ln>
          </p:spPr>
          <p:txBody>
            <a:bodyPr wrap="none" lIns="0" tIns="0" rIns="0" bIns="0" rtlCol="0">
              <a:spAutoFit/>
            </a:bodyPr>
            <a:lstStyle/>
            <a:p>
              <a:r>
                <a:rPr lang="en-US" sz="1125" b="1" dirty="0">
                  <a:latin typeface="Courier New"/>
                  <a:cs typeface="Courier New"/>
                </a:rPr>
                <a:t>add control</a:t>
              </a:r>
            </a:p>
          </p:txBody>
        </p:sp>
        <p:cxnSp>
          <p:nvCxnSpPr>
            <p:cNvPr id="659" name="Straight Connector 331"/>
            <p:cNvCxnSpPr/>
            <p:nvPr/>
          </p:nvCxnSpPr>
          <p:spPr>
            <a:xfrm flipH="1" flipV="1">
              <a:off x="1981200" y="4629150"/>
              <a:ext cx="152400" cy="228600"/>
            </a:xfrm>
            <a:prstGeom prst="line">
              <a:avLst/>
            </a:prstGeom>
            <a:ln w="28575" cap="rnd" cmpd="sng">
              <a:solidFill>
                <a:schemeClr val="tx2"/>
              </a:solidFill>
            </a:ln>
          </p:spPr>
          <p:style>
            <a:lnRef idx="2">
              <a:schemeClr val="accent1"/>
            </a:lnRef>
            <a:fillRef idx="0">
              <a:schemeClr val="accent1"/>
            </a:fillRef>
            <a:effectRef idx="1">
              <a:schemeClr val="accent1"/>
            </a:effectRef>
            <a:fontRef idx="minor">
              <a:schemeClr val="tx1"/>
            </a:fontRef>
          </p:style>
        </p:cxnSp>
        <p:cxnSp>
          <p:nvCxnSpPr>
            <p:cNvPr id="660" name="Straight Connector 332"/>
            <p:cNvCxnSpPr/>
            <p:nvPr/>
          </p:nvCxnSpPr>
          <p:spPr>
            <a:xfrm flipV="1">
              <a:off x="4724400" y="4629150"/>
              <a:ext cx="152400" cy="228600"/>
            </a:xfrm>
            <a:prstGeom prst="line">
              <a:avLst/>
            </a:prstGeom>
            <a:ln w="28575" cap="rnd" cmpd="sng">
              <a:solidFill>
                <a:schemeClr val="tx2"/>
              </a:solidFill>
            </a:ln>
          </p:spPr>
          <p:style>
            <a:lnRef idx="2">
              <a:schemeClr val="accent1"/>
            </a:lnRef>
            <a:fillRef idx="0">
              <a:schemeClr val="accent1"/>
            </a:fillRef>
            <a:effectRef idx="1">
              <a:schemeClr val="accent1"/>
            </a:effectRef>
            <a:fontRef idx="minor">
              <a:schemeClr val="tx1"/>
            </a:fontRef>
          </p:style>
        </p:cxnSp>
        <p:cxnSp>
          <p:nvCxnSpPr>
            <p:cNvPr id="661" name="Straight Connector 333"/>
            <p:cNvCxnSpPr/>
            <p:nvPr/>
          </p:nvCxnSpPr>
          <p:spPr>
            <a:xfrm flipH="1" flipV="1">
              <a:off x="7467600" y="4629150"/>
              <a:ext cx="152400" cy="228600"/>
            </a:xfrm>
            <a:prstGeom prst="line">
              <a:avLst/>
            </a:prstGeom>
            <a:ln w="28575" cap="rnd" cmpd="sng">
              <a:solidFill>
                <a:schemeClr val="tx2"/>
              </a:solidFill>
            </a:ln>
          </p:spPr>
          <p:style>
            <a:lnRef idx="2">
              <a:schemeClr val="accent1"/>
            </a:lnRef>
            <a:fillRef idx="0">
              <a:schemeClr val="accent1"/>
            </a:fillRef>
            <a:effectRef idx="1">
              <a:schemeClr val="accent1"/>
            </a:effectRef>
            <a:fontRef idx="minor">
              <a:schemeClr val="tx1"/>
            </a:fontRef>
          </p:style>
        </p:cxnSp>
        <p:cxnSp>
          <p:nvCxnSpPr>
            <p:cNvPr id="662" name="Straight Connector 334"/>
            <p:cNvCxnSpPr/>
            <p:nvPr/>
          </p:nvCxnSpPr>
          <p:spPr>
            <a:xfrm>
              <a:off x="1066800" y="4629150"/>
              <a:ext cx="6781800" cy="0"/>
            </a:xfrm>
            <a:prstGeom prst="line">
              <a:avLst/>
            </a:prstGeom>
            <a:ln w="28575" cap="rnd" cmpd="sng">
              <a:solidFill>
                <a:schemeClr val="tx2"/>
              </a:solidFill>
            </a:ln>
          </p:spPr>
          <p:style>
            <a:lnRef idx="2">
              <a:schemeClr val="accent1"/>
            </a:lnRef>
            <a:fillRef idx="0">
              <a:schemeClr val="accent1"/>
            </a:fillRef>
            <a:effectRef idx="1">
              <a:schemeClr val="accent1"/>
            </a:effectRef>
            <a:fontRef idx="minor">
              <a:schemeClr val="tx1"/>
            </a:fontRef>
          </p:style>
        </p:cxnSp>
        <p:sp>
          <p:nvSpPr>
            <p:cNvPr id="663" name="TextBox 335"/>
            <p:cNvSpPr txBox="1"/>
            <p:nvPr/>
          </p:nvSpPr>
          <p:spPr>
            <a:xfrm>
              <a:off x="5372171" y="4629150"/>
              <a:ext cx="952184" cy="296784"/>
            </a:xfrm>
            <a:prstGeom prst="rect">
              <a:avLst/>
            </a:prstGeom>
            <a:noFill/>
            <a:ln>
              <a:noFill/>
            </a:ln>
          </p:spPr>
          <p:txBody>
            <a:bodyPr wrap="none" lIns="0" tIns="0" rIns="0" bIns="0" rtlCol="0">
              <a:spAutoFit/>
            </a:bodyPr>
            <a:lstStyle/>
            <a:p>
              <a:r>
                <a:rPr lang="en-US" sz="1125" b="1" dirty="0">
                  <a:latin typeface="Courier New"/>
                  <a:cs typeface="Courier New"/>
                </a:rPr>
                <a:t>add control</a:t>
              </a:r>
            </a:p>
          </p:txBody>
        </p:sp>
        <p:sp>
          <p:nvSpPr>
            <p:cNvPr id="664" name="TextBox 336"/>
            <p:cNvSpPr txBox="1"/>
            <p:nvPr/>
          </p:nvSpPr>
          <p:spPr>
            <a:xfrm>
              <a:off x="-295276" y="4629152"/>
              <a:ext cx="1249391" cy="296784"/>
            </a:xfrm>
            <a:prstGeom prst="rect">
              <a:avLst/>
            </a:prstGeom>
            <a:noFill/>
            <a:ln>
              <a:noFill/>
            </a:ln>
          </p:spPr>
          <p:txBody>
            <a:bodyPr wrap="square" lIns="0" tIns="0" rIns="0" bIns="0" rtlCol="0">
              <a:spAutoFit/>
            </a:bodyPr>
            <a:lstStyle/>
            <a:p>
              <a:r>
                <a:rPr lang="en-US" sz="1125" dirty="0"/>
                <a:t>     Control logic</a:t>
              </a:r>
            </a:p>
          </p:txBody>
        </p:sp>
      </p:grpSp>
      <mc:AlternateContent xmlns:mc="http://schemas.openxmlformats.org/markup-compatibility/2006" xmlns:p14="http://schemas.microsoft.com/office/powerpoint/2010/main">
        <mc:Choice Requires="p14">
          <p:contentPart p14:bwMode="auto" r:id="rId3">
            <p14:nvContentPartPr>
              <p14:cNvPr id="2" name="墨迹 1"/>
              <p14:cNvContentPartPr/>
              <p14:nvPr/>
            </p14:nvContentPartPr>
            <p14:xfrm>
              <a:off x="805320" y="3255840"/>
              <a:ext cx="12240" cy="3600"/>
            </p14:xfrm>
          </p:contentPart>
        </mc:Choice>
        <mc:Fallback xmlns="">
          <p:pic>
            <p:nvPicPr>
              <p:cNvPr id="2" name="墨迹 1"/>
              <p:cNvPicPr/>
              <p:nvPr/>
            </p:nvPicPr>
            <p:blipFill>
              <a:blip r:embed="rId4"/>
              <a:stretch>
                <a:fillRect/>
              </a:stretch>
            </p:blipFill>
            <p:spPr>
              <a:xfrm>
                <a:off x="795960" y="3246480"/>
                <a:ext cx="30960" cy="22320"/>
              </a:xfrm>
              <a:prstGeom prst="rect">
                <a:avLst/>
              </a:prstGeom>
            </p:spPr>
          </p:pic>
        </mc:Fallback>
      </mc:AlternateContent>
    </p:spTree>
    <p:extLst>
      <p:ext uri="{BB962C8B-B14F-4D97-AF65-F5344CB8AC3E}">
        <p14:creationId xmlns:p14="http://schemas.microsoft.com/office/powerpoint/2010/main" val="1602596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5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4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4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90</a:t>
            </a:fld>
            <a:endParaRPr lang="en-US" altLang="en-US"/>
          </a:p>
        </p:txBody>
      </p:sp>
      <p:sp>
        <p:nvSpPr>
          <p:cNvPr id="45059" name="Text Box 2"/>
          <p:cNvSpPr txBox="1">
            <a:spLocks noChangeArrowheads="1"/>
          </p:cNvSpPr>
          <p:nvPr/>
        </p:nvSpPr>
        <p:spPr bwMode="auto">
          <a:xfrm>
            <a:off x="441324" y="396875"/>
            <a:ext cx="70389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OpenMP Example</a:t>
            </a:r>
            <a:endParaRPr lang="en-US" altLang="en-US" b="1" dirty="0">
              <a:solidFill>
                <a:srgbClr val="CC0000"/>
              </a:solidFill>
              <a:latin typeface="Courier New" panose="02070309020205020404" pitchFamily="49" charset="0"/>
              <a:cs typeface="Courier New" panose="02070309020205020404" pitchFamily="49" charset="0"/>
            </a:endParaRP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 name="Content Placeholder 8"/>
          <p:cNvPicPr>
            <a:picLocks noChangeAspect="1"/>
          </p:cNvPicPr>
          <p:nvPr/>
        </p:nvPicPr>
        <p:blipFill>
          <a:blip r:embed="rId3"/>
          <a:stretch>
            <a:fillRect/>
          </a:stretch>
        </p:blipFill>
        <p:spPr>
          <a:xfrm>
            <a:off x="384525" y="1963488"/>
            <a:ext cx="3819451" cy="3141658"/>
          </a:xfrm>
          <a:prstGeom prst="rect">
            <a:avLst/>
          </a:prstGeom>
        </p:spPr>
      </p:pic>
      <p:sp>
        <p:nvSpPr>
          <p:cNvPr id="7" name="Content Placeholder 7"/>
          <p:cNvSpPr txBox="1">
            <a:spLocks/>
          </p:cNvSpPr>
          <p:nvPr/>
        </p:nvSpPr>
        <p:spPr>
          <a:xfrm>
            <a:off x="4365595" y="1947498"/>
            <a:ext cx="3635407" cy="3542476"/>
          </a:xfrm>
          <a:prstGeom prst="rect">
            <a:avLst/>
          </a:prstGeom>
        </p:spPr>
        <p:txBody>
          <a:bodyPr>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a:latin typeface="Courier New" panose="02070309020205020404" pitchFamily="49" charset="0"/>
                <a:ea typeface="Courier" charset="0"/>
                <a:cs typeface="Courier New" panose="02070309020205020404" pitchFamily="49" charset="0"/>
              </a:rPr>
              <a:t>$ gcc-5 -fopenmp for.c;./a.out</a:t>
            </a:r>
          </a:p>
          <a:p>
            <a:pPr marL="0" indent="0">
              <a:buFont typeface="Arial" panose="020B0604020202020204" pitchFamily="34" charset="0"/>
              <a:buNone/>
            </a:pPr>
            <a:r>
              <a:rPr lang="en-US" b="1">
                <a:solidFill>
                  <a:srgbClr val="FFC000"/>
                </a:solidFill>
                <a:latin typeface="Courier New" panose="02070309020205020404" pitchFamily="49" charset="0"/>
                <a:ea typeface="Courier" charset="0"/>
                <a:cs typeface="Courier New" panose="02070309020205020404" pitchFamily="49" charset="0"/>
              </a:rPr>
              <a:t>thread 0, i =  0</a:t>
            </a:r>
          </a:p>
          <a:p>
            <a:pPr marL="0" indent="0">
              <a:buFont typeface="Arial" panose="020B0604020202020204" pitchFamily="34" charset="0"/>
              <a:buNone/>
            </a:pPr>
            <a:r>
              <a:rPr lang="en-US" b="1">
                <a:solidFill>
                  <a:srgbClr val="0070C0"/>
                </a:solidFill>
                <a:latin typeface="Courier New" panose="02070309020205020404" pitchFamily="49" charset="0"/>
                <a:ea typeface="Courier" charset="0"/>
                <a:cs typeface="Courier New" panose="02070309020205020404" pitchFamily="49" charset="0"/>
              </a:rPr>
              <a:t>thread 1, i =  3</a:t>
            </a:r>
          </a:p>
          <a:p>
            <a:pPr marL="0" indent="0">
              <a:buFont typeface="Arial" panose="020B0604020202020204" pitchFamily="34" charset="0"/>
              <a:buNone/>
            </a:pPr>
            <a:r>
              <a:rPr lang="en-US" b="1">
                <a:solidFill>
                  <a:srgbClr val="00B050"/>
                </a:solidFill>
                <a:latin typeface="Courier New" panose="02070309020205020404" pitchFamily="49" charset="0"/>
                <a:ea typeface="Courier" charset="0"/>
                <a:cs typeface="Courier New" panose="02070309020205020404" pitchFamily="49" charset="0"/>
              </a:rPr>
              <a:t>thread 2, i =  6</a:t>
            </a:r>
          </a:p>
          <a:p>
            <a:pPr marL="0" indent="0">
              <a:buFont typeface="Arial" panose="020B0604020202020204" pitchFamily="34" charset="0"/>
              <a:buNone/>
            </a:pPr>
            <a:r>
              <a:rPr lang="en-US" b="1">
                <a:solidFill>
                  <a:srgbClr val="7030A0"/>
                </a:solidFill>
                <a:latin typeface="Courier New" panose="02070309020205020404" pitchFamily="49" charset="0"/>
                <a:ea typeface="Courier" charset="0"/>
                <a:cs typeface="Courier New" panose="02070309020205020404" pitchFamily="49" charset="0"/>
              </a:rPr>
              <a:t>thread 3, i =  8</a:t>
            </a:r>
          </a:p>
          <a:p>
            <a:pPr marL="0" indent="0">
              <a:buFont typeface="Arial" panose="020B0604020202020204" pitchFamily="34" charset="0"/>
              <a:buNone/>
            </a:pPr>
            <a:r>
              <a:rPr lang="en-US" b="1">
                <a:solidFill>
                  <a:srgbClr val="FFC000"/>
                </a:solidFill>
                <a:latin typeface="Courier New" panose="02070309020205020404" pitchFamily="49" charset="0"/>
                <a:ea typeface="Courier" charset="0"/>
                <a:cs typeface="Courier New" panose="02070309020205020404" pitchFamily="49" charset="0"/>
              </a:rPr>
              <a:t>thread 0, i =  1</a:t>
            </a:r>
          </a:p>
          <a:p>
            <a:pPr marL="0" indent="0">
              <a:buFont typeface="Arial" panose="020B0604020202020204" pitchFamily="34" charset="0"/>
              <a:buNone/>
            </a:pPr>
            <a:r>
              <a:rPr lang="en-US" b="1">
                <a:solidFill>
                  <a:srgbClr val="0070C0"/>
                </a:solidFill>
                <a:latin typeface="Courier New" panose="02070309020205020404" pitchFamily="49" charset="0"/>
                <a:ea typeface="Courier" charset="0"/>
                <a:cs typeface="Courier New" panose="02070309020205020404" pitchFamily="49" charset="0"/>
              </a:rPr>
              <a:t>thread 1, i =  4</a:t>
            </a:r>
          </a:p>
          <a:p>
            <a:pPr marL="0" indent="0">
              <a:buFont typeface="Arial" panose="020B0604020202020204" pitchFamily="34" charset="0"/>
              <a:buNone/>
            </a:pPr>
            <a:r>
              <a:rPr lang="en-US" b="1">
                <a:solidFill>
                  <a:srgbClr val="00B050"/>
                </a:solidFill>
                <a:latin typeface="Courier New" panose="02070309020205020404" pitchFamily="49" charset="0"/>
                <a:ea typeface="Courier" charset="0"/>
                <a:cs typeface="Courier New" panose="02070309020205020404" pitchFamily="49" charset="0"/>
              </a:rPr>
              <a:t>thread 2, i =  7</a:t>
            </a:r>
          </a:p>
          <a:p>
            <a:pPr marL="0" indent="0">
              <a:buFont typeface="Arial" panose="020B0604020202020204" pitchFamily="34" charset="0"/>
              <a:buNone/>
            </a:pPr>
            <a:r>
              <a:rPr lang="en-US" b="1">
                <a:solidFill>
                  <a:srgbClr val="7030A0"/>
                </a:solidFill>
                <a:latin typeface="Courier New" panose="02070309020205020404" pitchFamily="49" charset="0"/>
                <a:ea typeface="Courier" charset="0"/>
                <a:cs typeface="Courier New" panose="02070309020205020404" pitchFamily="49" charset="0"/>
              </a:rPr>
              <a:t>thread 3, i =  9</a:t>
            </a:r>
          </a:p>
          <a:p>
            <a:pPr marL="0" indent="0">
              <a:buFont typeface="Arial" panose="020B0604020202020204" pitchFamily="34" charset="0"/>
              <a:buNone/>
            </a:pPr>
            <a:r>
              <a:rPr lang="en-US" b="1">
                <a:solidFill>
                  <a:srgbClr val="FFC000"/>
                </a:solidFill>
                <a:latin typeface="Courier New" panose="02070309020205020404" pitchFamily="49" charset="0"/>
                <a:ea typeface="Courier" charset="0"/>
                <a:cs typeface="Courier New" panose="02070309020205020404" pitchFamily="49" charset="0"/>
              </a:rPr>
              <a:t>thread 0, i =  2</a:t>
            </a:r>
          </a:p>
          <a:p>
            <a:pPr marL="0" indent="0">
              <a:buFont typeface="Arial" panose="020B0604020202020204" pitchFamily="34" charset="0"/>
              <a:buNone/>
            </a:pPr>
            <a:r>
              <a:rPr lang="en-US" b="1">
                <a:solidFill>
                  <a:srgbClr val="0070C0"/>
                </a:solidFill>
                <a:latin typeface="Courier New" panose="02070309020205020404" pitchFamily="49" charset="0"/>
                <a:ea typeface="Courier" charset="0"/>
                <a:cs typeface="Courier New" panose="02070309020205020404" pitchFamily="49" charset="0"/>
              </a:rPr>
              <a:t>thread 1, i =  5</a:t>
            </a:r>
          </a:p>
          <a:p>
            <a:pPr marL="0" indent="0">
              <a:buFont typeface="Arial" panose="020B0604020202020204" pitchFamily="34" charset="0"/>
              <a:buNone/>
            </a:pPr>
            <a:r>
              <a:rPr lang="de-DE" b="1">
                <a:solidFill>
                  <a:srgbClr val="FFC000"/>
                </a:solidFill>
                <a:latin typeface="Courier New" panose="02070309020205020404" pitchFamily="49" charset="0"/>
                <a:ea typeface="Courier" charset="0"/>
                <a:cs typeface="Courier New" panose="02070309020205020404" pitchFamily="49" charset="0"/>
              </a:rPr>
              <a:t>01 02 03</a:t>
            </a:r>
            <a:r>
              <a:rPr lang="de-DE" b="1">
                <a:latin typeface="Courier New" panose="02070309020205020404" pitchFamily="49" charset="0"/>
                <a:ea typeface="Courier" charset="0"/>
                <a:cs typeface="Courier New" panose="02070309020205020404" pitchFamily="49" charset="0"/>
              </a:rPr>
              <a:t> </a:t>
            </a:r>
            <a:r>
              <a:rPr lang="de-DE" b="1">
                <a:solidFill>
                  <a:srgbClr val="0070C0"/>
                </a:solidFill>
                <a:latin typeface="Courier New" panose="02070309020205020404" pitchFamily="49" charset="0"/>
                <a:ea typeface="Courier" charset="0"/>
                <a:cs typeface="Courier New" panose="02070309020205020404" pitchFamily="49" charset="0"/>
              </a:rPr>
              <a:t>14 15 16</a:t>
            </a:r>
            <a:r>
              <a:rPr lang="de-DE" b="1">
                <a:latin typeface="Courier New" panose="02070309020205020404" pitchFamily="49" charset="0"/>
                <a:ea typeface="Courier" charset="0"/>
                <a:cs typeface="Courier New" panose="02070309020205020404" pitchFamily="49" charset="0"/>
              </a:rPr>
              <a:t> </a:t>
            </a:r>
            <a:r>
              <a:rPr lang="de-DE" b="1">
                <a:solidFill>
                  <a:srgbClr val="00B050"/>
                </a:solidFill>
                <a:latin typeface="Courier New" panose="02070309020205020404" pitchFamily="49" charset="0"/>
                <a:ea typeface="Courier" charset="0"/>
                <a:cs typeface="Courier New" panose="02070309020205020404" pitchFamily="49" charset="0"/>
              </a:rPr>
              <a:t>27 28</a:t>
            </a:r>
            <a:r>
              <a:rPr lang="de-DE" b="1">
                <a:latin typeface="Courier New" panose="02070309020205020404" pitchFamily="49" charset="0"/>
                <a:ea typeface="Courier" charset="0"/>
                <a:cs typeface="Courier New" panose="02070309020205020404" pitchFamily="49" charset="0"/>
              </a:rPr>
              <a:t> </a:t>
            </a:r>
            <a:r>
              <a:rPr lang="de-DE" b="1">
                <a:solidFill>
                  <a:srgbClr val="7030A0"/>
                </a:solidFill>
                <a:latin typeface="Courier New" panose="02070309020205020404" pitchFamily="49" charset="0"/>
                <a:ea typeface="Courier" charset="0"/>
                <a:cs typeface="Courier New" panose="02070309020205020404" pitchFamily="49" charset="0"/>
              </a:rPr>
              <a:t>39</a:t>
            </a:r>
            <a:r>
              <a:rPr lang="de-DE" b="1">
                <a:latin typeface="Courier New" panose="02070309020205020404" pitchFamily="49" charset="0"/>
                <a:ea typeface="Courier" charset="0"/>
                <a:cs typeface="Courier New" panose="02070309020205020404" pitchFamily="49" charset="0"/>
              </a:rPr>
              <a:t> </a:t>
            </a:r>
            <a:r>
              <a:rPr lang="de-DE" b="1">
                <a:solidFill>
                  <a:srgbClr val="7030A0"/>
                </a:solidFill>
                <a:latin typeface="Courier New" panose="02070309020205020404" pitchFamily="49" charset="0"/>
                <a:ea typeface="Courier" charset="0"/>
                <a:cs typeface="Courier New" panose="02070309020205020404" pitchFamily="49" charset="0"/>
              </a:rPr>
              <a:t>40</a:t>
            </a:r>
            <a:r>
              <a:rPr lang="de-DE" b="1">
                <a:latin typeface="Courier New" panose="02070309020205020404" pitchFamily="49" charset="0"/>
                <a:ea typeface="Courier" charset="0"/>
                <a:cs typeface="Courier New" panose="02070309020205020404" pitchFamily="49" charset="0"/>
              </a:rPr>
              <a:t> </a:t>
            </a:r>
            <a:endParaRPr lang="en-US" b="1" dirty="0">
              <a:latin typeface="Courier New" panose="02070309020205020404" pitchFamily="49" charset="0"/>
              <a:ea typeface="Courier" charset="0"/>
              <a:cs typeface="Courier New" panose="02070309020205020404" pitchFamily="49" charset="0"/>
            </a:endParaRPr>
          </a:p>
        </p:txBody>
      </p:sp>
    </p:spTree>
    <p:extLst>
      <p:ext uri="{BB962C8B-B14F-4D97-AF65-F5344CB8AC3E}">
        <p14:creationId xmlns:p14="http://schemas.microsoft.com/office/powerpoint/2010/main" val="77020980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91</a:t>
            </a:fld>
            <a:endParaRPr lang="en-US" altLang="en-US"/>
          </a:p>
        </p:txBody>
      </p:sp>
      <p:sp>
        <p:nvSpPr>
          <p:cNvPr id="45059" name="Text Box 2"/>
          <p:cNvSpPr txBox="1">
            <a:spLocks noChangeArrowheads="1"/>
          </p:cNvSpPr>
          <p:nvPr/>
        </p:nvSpPr>
        <p:spPr bwMode="auto">
          <a:xfrm>
            <a:off x="441324" y="396875"/>
            <a:ext cx="70389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OpenMP</a:t>
            </a:r>
            <a:endParaRPr lang="en-US" altLang="en-US" b="1" dirty="0">
              <a:solidFill>
                <a:srgbClr val="CC0000"/>
              </a:solidFill>
              <a:latin typeface="Courier New" panose="02070309020205020404" pitchFamily="49" charset="0"/>
              <a:cs typeface="Courier New" panose="02070309020205020404" pitchFamily="49" charset="0"/>
            </a:endParaRP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1" name="Text Box 4"/>
          <p:cNvSpPr txBox="1">
            <a:spLocks noChangeArrowheads="1"/>
          </p:cNvSpPr>
          <p:nvPr/>
        </p:nvSpPr>
        <p:spPr bwMode="auto">
          <a:xfrm>
            <a:off x="381000" y="1243694"/>
            <a:ext cx="8487833"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
                <a:srgbClr val="CC0000"/>
              </a:buClr>
            </a:pPr>
            <a:r>
              <a:rPr lang="en-US" altLang="en-US" sz="2400" dirty="0">
                <a:latin typeface="Arial" panose="020B0604020202020204" pitchFamily="34" charset="0"/>
              </a:rPr>
              <a:t> C extension: no new language to learn</a:t>
            </a:r>
          </a:p>
          <a:p>
            <a:pPr>
              <a:spcBef>
                <a:spcPct val="0"/>
              </a:spcBef>
              <a:buClr>
                <a:srgbClr val="CC0000"/>
              </a:buClr>
            </a:pPr>
            <a:endParaRPr lang="en-US" altLang="en-US" sz="2400" dirty="0">
              <a:latin typeface="Arial" panose="020B0604020202020204" pitchFamily="34" charset="0"/>
            </a:endParaRPr>
          </a:p>
          <a:p>
            <a:pPr>
              <a:spcBef>
                <a:spcPct val="0"/>
              </a:spcBef>
              <a:buClr>
                <a:srgbClr val="CC0000"/>
              </a:buClr>
            </a:pPr>
            <a:r>
              <a:rPr lang="en-US" altLang="en-US" sz="2400" dirty="0">
                <a:latin typeface="Arial" panose="020B0604020202020204" pitchFamily="34" charset="0"/>
              </a:rPr>
              <a:t> Multi-threaded, shared-memory parallelism</a:t>
            </a:r>
          </a:p>
          <a:p>
            <a:pPr lvl="1">
              <a:spcBef>
                <a:spcPct val="0"/>
              </a:spcBef>
              <a:buClr>
                <a:srgbClr val="CC0000"/>
              </a:buClr>
            </a:pPr>
            <a:r>
              <a:rPr lang="en-US" altLang="en-US" sz="2000" dirty="0">
                <a:latin typeface="Arial" panose="020B0604020202020204" pitchFamily="34" charset="0"/>
              </a:rPr>
              <a:t>Compiler Directives, </a:t>
            </a:r>
            <a:r>
              <a:rPr lang="en-US" altLang="en-US" sz="2000" b="1" dirty="0">
                <a:latin typeface="Courier New" panose="02070309020205020404" pitchFamily="49" charset="0"/>
                <a:cs typeface="Courier New" panose="02070309020205020404" pitchFamily="49" charset="0"/>
              </a:rPr>
              <a:t>#pragma</a:t>
            </a:r>
          </a:p>
          <a:p>
            <a:pPr lvl="1">
              <a:spcBef>
                <a:spcPct val="0"/>
              </a:spcBef>
              <a:buClr>
                <a:srgbClr val="CC0000"/>
              </a:buClr>
            </a:pPr>
            <a:r>
              <a:rPr lang="en-US" altLang="en-US" sz="2000" dirty="0">
                <a:latin typeface="Arial" panose="020B0604020202020204" pitchFamily="34" charset="0"/>
              </a:rPr>
              <a:t>Runtime Library Routines, </a:t>
            </a:r>
            <a:r>
              <a:rPr lang="en-US" altLang="en-US" sz="2000" b="1" dirty="0">
                <a:latin typeface="Courier New" panose="02070309020205020404" pitchFamily="49" charset="0"/>
                <a:cs typeface="Courier New" panose="02070309020205020404" pitchFamily="49" charset="0"/>
              </a:rPr>
              <a:t>#include &lt;</a:t>
            </a:r>
            <a:r>
              <a:rPr lang="en-US" altLang="en-US" sz="2000" b="1" dirty="0" err="1">
                <a:latin typeface="Courier New" panose="02070309020205020404" pitchFamily="49" charset="0"/>
                <a:cs typeface="Courier New" panose="02070309020205020404" pitchFamily="49" charset="0"/>
              </a:rPr>
              <a:t>omp.h</a:t>
            </a:r>
            <a:r>
              <a:rPr lang="en-US" altLang="en-US" sz="2000" b="1" dirty="0">
                <a:latin typeface="Courier New" panose="02070309020205020404" pitchFamily="49" charset="0"/>
                <a:cs typeface="Courier New" panose="02070309020205020404" pitchFamily="49" charset="0"/>
              </a:rPr>
              <a:t>&gt;</a:t>
            </a:r>
          </a:p>
          <a:p>
            <a:pPr>
              <a:spcBef>
                <a:spcPct val="0"/>
              </a:spcBef>
              <a:buClr>
                <a:srgbClr val="CC0000"/>
              </a:buClr>
            </a:pPr>
            <a:endParaRPr lang="en-US" altLang="en-US" sz="2400" dirty="0">
              <a:latin typeface="Arial" panose="020B0604020202020204" pitchFamily="34" charset="0"/>
            </a:endParaRPr>
          </a:p>
          <a:p>
            <a:pPr>
              <a:spcBef>
                <a:spcPct val="0"/>
              </a:spcBef>
              <a:buClr>
                <a:srgbClr val="CC0000"/>
              </a:buClr>
            </a:pPr>
            <a:r>
              <a:rPr lang="en-US" altLang="en-US" sz="2400" b="1" dirty="0">
                <a:latin typeface="Courier New" panose="02070309020205020404" pitchFamily="49" charset="0"/>
                <a:cs typeface="Courier New" panose="02070309020205020404" pitchFamily="49" charset="0"/>
              </a:rPr>
              <a:t>#pragma</a:t>
            </a:r>
          </a:p>
          <a:p>
            <a:pPr lvl="1">
              <a:spcBef>
                <a:spcPct val="0"/>
              </a:spcBef>
              <a:buClr>
                <a:srgbClr val="CC0000"/>
              </a:buClr>
            </a:pPr>
            <a:r>
              <a:rPr lang="en-US" altLang="en-US" sz="2000" dirty="0">
                <a:latin typeface="Arial" panose="020B0604020202020204" pitchFamily="34" charset="0"/>
              </a:rPr>
              <a:t>Ignored by compilers unaware of OpenMP</a:t>
            </a:r>
          </a:p>
          <a:p>
            <a:pPr lvl="1">
              <a:spcBef>
                <a:spcPct val="0"/>
              </a:spcBef>
              <a:buClr>
                <a:srgbClr val="CC0000"/>
              </a:buClr>
            </a:pPr>
            <a:r>
              <a:rPr lang="en-US" altLang="en-US" sz="2000" dirty="0">
                <a:latin typeface="Arial" panose="020B0604020202020204" pitchFamily="34" charset="0"/>
              </a:rPr>
              <a:t>Same source for multiple architectures</a:t>
            </a:r>
          </a:p>
          <a:p>
            <a:pPr lvl="2">
              <a:spcBef>
                <a:spcPct val="0"/>
              </a:spcBef>
              <a:buClr>
                <a:srgbClr val="CC0000"/>
              </a:buClr>
            </a:pPr>
            <a:r>
              <a:rPr lang="en-US" altLang="en-US" sz="1600" dirty="0">
                <a:latin typeface="Arial" panose="020B0604020202020204" pitchFamily="34" charset="0"/>
              </a:rPr>
              <a:t>E.g., same program for 1 &amp; 16 cores</a:t>
            </a:r>
          </a:p>
          <a:p>
            <a:pPr>
              <a:spcBef>
                <a:spcPct val="0"/>
              </a:spcBef>
              <a:buClr>
                <a:srgbClr val="CC0000"/>
              </a:buClr>
            </a:pPr>
            <a:endParaRPr lang="en-US" altLang="en-US" sz="2400" dirty="0">
              <a:latin typeface="Arial" panose="020B0604020202020204" pitchFamily="34" charset="0"/>
            </a:endParaRPr>
          </a:p>
          <a:p>
            <a:pPr>
              <a:spcBef>
                <a:spcPct val="0"/>
              </a:spcBef>
              <a:buClr>
                <a:srgbClr val="CC0000"/>
              </a:buClr>
            </a:pPr>
            <a:r>
              <a:rPr lang="en-US" altLang="en-US" sz="2400" dirty="0">
                <a:latin typeface="Arial" panose="020B0604020202020204" pitchFamily="34" charset="0"/>
              </a:rPr>
              <a:t> Only works with shared memory</a:t>
            </a:r>
          </a:p>
        </p:txBody>
      </p:sp>
    </p:spTree>
    <p:extLst>
      <p:ext uri="{BB962C8B-B14F-4D97-AF65-F5344CB8AC3E}">
        <p14:creationId xmlns:p14="http://schemas.microsoft.com/office/powerpoint/2010/main" val="191359469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92</a:t>
            </a:fld>
            <a:endParaRPr lang="en-US" altLang="en-US"/>
          </a:p>
        </p:txBody>
      </p:sp>
      <p:sp>
        <p:nvSpPr>
          <p:cNvPr id="45059" name="Text Box 2"/>
          <p:cNvSpPr txBox="1">
            <a:spLocks noChangeArrowheads="1"/>
          </p:cNvSpPr>
          <p:nvPr/>
        </p:nvSpPr>
        <p:spPr bwMode="auto">
          <a:xfrm>
            <a:off x="441324" y="396875"/>
            <a:ext cx="70389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Example 2: Computing </a:t>
            </a:r>
            <a:r>
              <a:rPr lang="en-US" altLang="en-US" dirty="0">
                <a:solidFill>
                  <a:srgbClr val="CC0000"/>
                </a:solidFill>
                <a:latin typeface="Symbol" panose="05050102010706020507" pitchFamily="18" charset="2"/>
              </a:rPr>
              <a:t>p</a:t>
            </a:r>
            <a:endParaRPr lang="en-US" altLang="en-US" b="1" dirty="0">
              <a:solidFill>
                <a:srgbClr val="CC0000"/>
              </a:solidFill>
              <a:latin typeface="Symbol" panose="05050102010706020507" pitchFamily="18" charset="2"/>
              <a:cs typeface="Courier New" panose="02070309020205020404" pitchFamily="49" charset="0"/>
            </a:endParaRP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 name="Picture 7"/>
          <p:cNvPicPr>
            <a:picLocks noChangeAspect="1"/>
          </p:cNvPicPr>
          <p:nvPr/>
        </p:nvPicPr>
        <p:blipFill>
          <a:blip r:embed="rId3"/>
          <a:stretch>
            <a:fillRect/>
          </a:stretch>
        </p:blipFill>
        <p:spPr>
          <a:xfrm>
            <a:off x="1192824" y="1346388"/>
            <a:ext cx="6705600" cy="4416189"/>
          </a:xfrm>
          <a:prstGeom prst="rect">
            <a:avLst/>
          </a:prstGeom>
        </p:spPr>
      </p:pic>
      <p:sp>
        <p:nvSpPr>
          <p:cNvPr id="7" name="Rectangle 8"/>
          <p:cNvSpPr/>
          <p:nvPr/>
        </p:nvSpPr>
        <p:spPr>
          <a:xfrm>
            <a:off x="2098247" y="5798620"/>
            <a:ext cx="4894754" cy="307777"/>
          </a:xfrm>
          <a:prstGeom prst="rect">
            <a:avLst/>
          </a:prstGeom>
        </p:spPr>
        <p:txBody>
          <a:bodyPr wrap="square">
            <a:spAutoFit/>
          </a:bodyPr>
          <a:lstStyle/>
          <a:p>
            <a:r>
              <a:rPr lang="en-US" sz="1400" dirty="0">
                <a:latin typeface="Arial" panose="020B0604020202020204" pitchFamily="34" charset="0"/>
                <a:cs typeface="Arial" panose="020B0604020202020204" pitchFamily="34" charset="0"/>
                <a:hlinkClick r:id="rId4"/>
              </a:rPr>
              <a:t>http://openmp.org/mp-documents/omp-hands-on-SC08.pdf</a:t>
            </a:r>
            <a:r>
              <a:rPr lang="en-US" sz="14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17126039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93</a:t>
            </a:fld>
            <a:endParaRPr lang="en-US" altLang="en-US"/>
          </a:p>
        </p:txBody>
      </p:sp>
      <p:sp>
        <p:nvSpPr>
          <p:cNvPr id="45059" name="Text Box 2"/>
          <p:cNvSpPr txBox="1">
            <a:spLocks noChangeArrowheads="1"/>
          </p:cNvSpPr>
          <p:nvPr/>
        </p:nvSpPr>
        <p:spPr bwMode="auto">
          <a:xfrm>
            <a:off x="441324" y="396875"/>
            <a:ext cx="70389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Parallelize (2) …</a:t>
            </a:r>
            <a:endParaRPr lang="en-US" altLang="en-US" b="1" dirty="0">
              <a:solidFill>
                <a:srgbClr val="CC0000"/>
              </a:solidFill>
              <a:latin typeface="Courier New" panose="02070309020205020404" pitchFamily="49" charset="0"/>
              <a:cs typeface="Courier New" panose="02070309020205020404" pitchFamily="49" charset="0"/>
            </a:endParaRP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1" name="Text Box 4"/>
          <p:cNvSpPr txBox="1">
            <a:spLocks noChangeArrowheads="1"/>
          </p:cNvSpPr>
          <p:nvPr/>
        </p:nvSpPr>
        <p:spPr bwMode="auto">
          <a:xfrm>
            <a:off x="4186767" y="1976060"/>
            <a:ext cx="4677833"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
                <a:srgbClr val="CC0000"/>
              </a:buClr>
            </a:pPr>
            <a:r>
              <a:rPr lang="en-US" altLang="en-US" sz="2400" dirty="0">
                <a:latin typeface="Arial" panose="020B0604020202020204" pitchFamily="34" charset="0"/>
              </a:rPr>
              <a:t> Compute </a:t>
            </a:r>
          </a:p>
          <a:p>
            <a:pPr lvl="1">
              <a:spcBef>
                <a:spcPct val="0"/>
              </a:spcBef>
              <a:buClr>
                <a:srgbClr val="CC0000"/>
              </a:buClr>
            </a:pPr>
            <a:r>
              <a:rPr lang="en-US" altLang="en-US" sz="2000" b="1" dirty="0">
                <a:latin typeface="Courier New" panose="02070309020205020404" pitchFamily="49" charset="0"/>
                <a:cs typeface="Courier New" panose="02070309020205020404" pitchFamily="49" charset="0"/>
              </a:rPr>
              <a:t>sum[0] </a:t>
            </a:r>
            <a:r>
              <a:rPr lang="en-US" altLang="en-US" sz="2000" dirty="0">
                <a:latin typeface="Arial" panose="020B0604020202020204" pitchFamily="34" charset="0"/>
              </a:rPr>
              <a:t>and </a:t>
            </a:r>
            <a:r>
              <a:rPr lang="en-US" altLang="en-US" sz="2000" b="1" dirty="0">
                <a:latin typeface="Courier New" panose="02070309020205020404" pitchFamily="49" charset="0"/>
                <a:cs typeface="Courier New" panose="02070309020205020404" pitchFamily="49" charset="0"/>
              </a:rPr>
              <a:t>sum[1] </a:t>
            </a:r>
          </a:p>
          <a:p>
            <a:pPr>
              <a:spcBef>
                <a:spcPct val="0"/>
              </a:spcBef>
              <a:buClr>
                <a:srgbClr val="CC0000"/>
              </a:buClr>
            </a:pPr>
            <a:r>
              <a:rPr lang="en-US" altLang="en-US" sz="2400" dirty="0">
                <a:latin typeface="Arial" panose="020B0604020202020204" pitchFamily="34" charset="0"/>
              </a:rPr>
              <a:t> in parallel</a:t>
            </a:r>
          </a:p>
          <a:p>
            <a:pPr>
              <a:spcBef>
                <a:spcPct val="0"/>
              </a:spcBef>
              <a:buClr>
                <a:srgbClr val="CC0000"/>
              </a:buClr>
            </a:pPr>
            <a:endParaRPr lang="en-US" altLang="en-US" sz="2400" dirty="0">
              <a:latin typeface="Arial" panose="020B0604020202020204" pitchFamily="34" charset="0"/>
            </a:endParaRPr>
          </a:p>
          <a:p>
            <a:pPr>
              <a:spcBef>
                <a:spcPct val="0"/>
              </a:spcBef>
              <a:buClr>
                <a:srgbClr val="CC0000"/>
              </a:buClr>
            </a:pPr>
            <a:r>
              <a:rPr lang="en-US" altLang="en-US" sz="2400" dirty="0">
                <a:latin typeface="Arial" panose="020B0604020202020204" pitchFamily="34" charset="0"/>
              </a:rPr>
              <a:t> Compute</a:t>
            </a:r>
          </a:p>
          <a:p>
            <a:pPr lvl="1">
              <a:spcBef>
                <a:spcPct val="0"/>
              </a:spcBef>
              <a:buClr>
                <a:srgbClr val="CC0000"/>
              </a:buClr>
            </a:pPr>
            <a:r>
              <a:rPr lang="en-US" altLang="en-US" sz="2000" b="1" dirty="0">
                <a:latin typeface="Courier New" panose="02070309020205020404" pitchFamily="49" charset="0"/>
                <a:cs typeface="Courier New" panose="02070309020205020404" pitchFamily="49" charset="0"/>
              </a:rPr>
              <a:t>sum = sum[0] + sum[1]</a:t>
            </a:r>
          </a:p>
          <a:p>
            <a:pPr>
              <a:spcBef>
                <a:spcPct val="0"/>
              </a:spcBef>
              <a:buClr>
                <a:srgbClr val="CC0000"/>
              </a:buClr>
            </a:pPr>
            <a:r>
              <a:rPr lang="en-US" altLang="en-US" sz="2400" dirty="0">
                <a:latin typeface="Arial" panose="020B0604020202020204" pitchFamily="34" charset="0"/>
              </a:rPr>
              <a:t> sequentially</a:t>
            </a:r>
          </a:p>
        </p:txBody>
      </p:sp>
      <p:pic>
        <p:nvPicPr>
          <p:cNvPr id="6" name="Picture 5"/>
          <p:cNvPicPr>
            <a:picLocks noChangeAspect="1"/>
          </p:cNvPicPr>
          <p:nvPr/>
        </p:nvPicPr>
        <p:blipFill>
          <a:blip r:embed="rId3"/>
          <a:stretch>
            <a:fillRect/>
          </a:stretch>
        </p:blipFill>
        <p:spPr>
          <a:xfrm>
            <a:off x="965201" y="1898591"/>
            <a:ext cx="2741524" cy="3397772"/>
          </a:xfrm>
          <a:prstGeom prst="rect">
            <a:avLst/>
          </a:prstGeom>
        </p:spPr>
      </p:pic>
      <p:grpSp>
        <p:nvGrpSpPr>
          <p:cNvPr id="7" name="Group 9"/>
          <p:cNvGrpSpPr/>
          <p:nvPr/>
        </p:nvGrpSpPr>
        <p:grpSpPr>
          <a:xfrm>
            <a:off x="1677047" y="2050707"/>
            <a:ext cx="1051490" cy="3630536"/>
            <a:chOff x="1794042" y="1692876"/>
            <a:chExt cx="1255043" cy="4478161"/>
          </a:xfrm>
        </p:grpSpPr>
        <p:sp>
          <p:nvSpPr>
            <p:cNvPr id="8" name="Rectangle 7"/>
            <p:cNvSpPr/>
            <p:nvPr/>
          </p:nvSpPr>
          <p:spPr>
            <a:xfrm>
              <a:off x="1970902" y="1692876"/>
              <a:ext cx="901323" cy="354638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TextBox 8"/>
            <p:cNvSpPr txBox="1"/>
            <p:nvPr/>
          </p:nvSpPr>
          <p:spPr>
            <a:xfrm>
              <a:off x="1794042" y="5678595"/>
              <a:ext cx="1255043" cy="492442"/>
            </a:xfrm>
            <a:prstGeom prst="rect">
              <a:avLst/>
            </a:prstGeom>
            <a:noFill/>
          </p:spPr>
          <p:txBody>
            <a:bodyPr wrap="none" rtlCol="0">
              <a:spAutoFit/>
            </a:bodyPr>
            <a:lstStyle/>
            <a:p>
              <a:r>
                <a:rPr lang="en-US" b="1" dirty="0">
                  <a:solidFill>
                    <a:srgbClr val="FF0000"/>
                  </a:solidFill>
                  <a:latin typeface="Arial" panose="020B0604020202020204" pitchFamily="34" charset="0"/>
                  <a:ea typeface="Courier" charset="0"/>
                  <a:cs typeface="Arial" panose="020B0604020202020204" pitchFamily="34" charset="0"/>
                </a:rPr>
                <a:t>sum[0]</a:t>
              </a:r>
            </a:p>
          </p:txBody>
        </p:sp>
      </p:grpSp>
      <p:grpSp>
        <p:nvGrpSpPr>
          <p:cNvPr id="10" name="Group 10"/>
          <p:cNvGrpSpPr/>
          <p:nvPr/>
        </p:nvGrpSpPr>
        <p:grpSpPr>
          <a:xfrm>
            <a:off x="2534570" y="2050706"/>
            <a:ext cx="942862" cy="3626110"/>
            <a:chOff x="1730383" y="1692876"/>
            <a:chExt cx="1255044" cy="4471480"/>
          </a:xfrm>
        </p:grpSpPr>
        <p:sp>
          <p:nvSpPr>
            <p:cNvPr id="11" name="Rectangle 11"/>
            <p:cNvSpPr/>
            <p:nvPr/>
          </p:nvSpPr>
          <p:spPr>
            <a:xfrm>
              <a:off x="1860411" y="1692876"/>
              <a:ext cx="901324" cy="3546389"/>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2" name="TextBox 12"/>
            <p:cNvSpPr txBox="1"/>
            <p:nvPr/>
          </p:nvSpPr>
          <p:spPr>
            <a:xfrm>
              <a:off x="1730383" y="5671912"/>
              <a:ext cx="1255044" cy="492444"/>
            </a:xfrm>
            <a:prstGeom prst="rect">
              <a:avLst/>
            </a:prstGeom>
            <a:noFill/>
            <a:ln>
              <a:noFill/>
            </a:ln>
          </p:spPr>
          <p:txBody>
            <a:bodyPr wrap="none" rtlCol="0">
              <a:spAutoFit/>
            </a:bodyPr>
            <a:lstStyle/>
            <a:p>
              <a:r>
                <a:rPr lang="en-US" b="1" dirty="0">
                  <a:solidFill>
                    <a:srgbClr val="00B050"/>
                  </a:solidFill>
                  <a:latin typeface="Arial" panose="020B0604020202020204" pitchFamily="34" charset="0"/>
                  <a:ea typeface="Courier" charset="0"/>
                  <a:cs typeface="Arial" panose="020B0604020202020204" pitchFamily="34" charset="0"/>
                </a:rPr>
                <a:t>sum[1]</a:t>
              </a:r>
            </a:p>
          </p:txBody>
        </p:sp>
      </p:grpSp>
    </p:spTree>
    <p:extLst>
      <p:ext uri="{BB962C8B-B14F-4D97-AF65-F5344CB8AC3E}">
        <p14:creationId xmlns:p14="http://schemas.microsoft.com/office/powerpoint/2010/main" val="1262631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8"/>
          <p:cNvPicPr>
            <a:picLocks noChangeAspect="1"/>
          </p:cNvPicPr>
          <p:nvPr/>
        </p:nvPicPr>
        <p:blipFill>
          <a:blip r:embed="rId3"/>
          <a:stretch>
            <a:fillRect/>
          </a:stretch>
        </p:blipFill>
        <p:spPr>
          <a:xfrm>
            <a:off x="485455" y="1354360"/>
            <a:ext cx="5345471" cy="4830539"/>
          </a:xfrm>
          <a:prstGeom prst="rect">
            <a:avLst/>
          </a:prstGeom>
        </p:spPr>
      </p:pic>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94</a:t>
            </a:fld>
            <a:endParaRPr lang="en-US" altLang="en-US"/>
          </a:p>
        </p:txBody>
      </p:sp>
      <p:sp>
        <p:nvSpPr>
          <p:cNvPr id="45059" name="Text Box 2"/>
          <p:cNvSpPr txBox="1">
            <a:spLocks noChangeArrowheads="1"/>
          </p:cNvSpPr>
          <p:nvPr/>
        </p:nvSpPr>
        <p:spPr bwMode="auto">
          <a:xfrm>
            <a:off x="441324" y="396875"/>
            <a:ext cx="70389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Parallel </a:t>
            </a:r>
            <a:r>
              <a:rPr lang="en-US" altLang="en-US" dirty="0">
                <a:solidFill>
                  <a:srgbClr val="CC0000"/>
                </a:solidFill>
                <a:latin typeface="Symbol" panose="05050102010706020507" pitchFamily="18" charset="2"/>
              </a:rPr>
              <a:t>p</a:t>
            </a:r>
            <a:endParaRPr lang="en-US" altLang="en-US" b="1" dirty="0">
              <a:solidFill>
                <a:srgbClr val="CC0000"/>
              </a:solidFill>
              <a:latin typeface="Symbol" panose="05050102010706020507" pitchFamily="18" charset="2"/>
              <a:cs typeface="Courier New" panose="02070309020205020404" pitchFamily="49" charset="0"/>
            </a:endParaRP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矩形 1"/>
          <p:cNvSpPr/>
          <p:nvPr/>
        </p:nvSpPr>
        <p:spPr>
          <a:xfrm>
            <a:off x="4865149" y="1621189"/>
            <a:ext cx="4126451" cy="461665"/>
          </a:xfrm>
          <a:prstGeom prst="rect">
            <a:avLst/>
          </a:prstGeom>
        </p:spPr>
        <p:txBody>
          <a:bodyPr wrap="none">
            <a:spAutoFit/>
          </a:bodyPr>
          <a:lstStyle/>
          <a:p>
            <a:r>
              <a:rPr lang="en-US" sz="2400" b="1" dirty="0">
                <a:latin typeface="Arial" panose="020B0604020202020204" pitchFamily="34" charset="0"/>
                <a:cs typeface="Arial" panose="020B0604020202020204" pitchFamily="34" charset="0"/>
              </a:rPr>
              <a:t>Scale up: </a:t>
            </a:r>
            <a:r>
              <a:rPr lang="en-US" sz="2400" b="1" dirty="0" err="1">
                <a:latin typeface="Arial" panose="020B0604020202020204" pitchFamily="34" charset="0"/>
                <a:cs typeface="Arial" panose="020B0604020202020204" pitchFamily="34" charset="0"/>
              </a:rPr>
              <a:t>num_steps</a:t>
            </a:r>
            <a:r>
              <a:rPr lang="en-US" sz="2400" b="1" dirty="0">
                <a:latin typeface="Arial" panose="020B0604020202020204" pitchFamily="34" charset="0"/>
                <a:cs typeface="Arial" panose="020B0604020202020204" pitchFamily="34" charset="0"/>
              </a:rPr>
              <a:t> = 10</a:t>
            </a:r>
            <a:r>
              <a:rPr lang="en-US" sz="2400" b="1" baseline="30000" dirty="0">
                <a:latin typeface="Arial" panose="020B0604020202020204" pitchFamily="34" charset="0"/>
                <a:cs typeface="Arial" panose="020B0604020202020204" pitchFamily="34" charset="0"/>
              </a:rPr>
              <a:t>6</a:t>
            </a:r>
            <a:endParaRPr lang="en-US" sz="2400" baseline="30000" dirty="0">
              <a:latin typeface="Arial" panose="020B0604020202020204" pitchFamily="34" charset="0"/>
              <a:cs typeface="Arial" panose="020B0604020202020204" pitchFamily="34" charset="0"/>
            </a:endParaRPr>
          </a:p>
        </p:txBody>
      </p:sp>
      <p:sp>
        <p:nvSpPr>
          <p:cNvPr id="9" name="Content Placeholder 6"/>
          <p:cNvSpPr txBox="1">
            <a:spLocks/>
          </p:cNvSpPr>
          <p:nvPr/>
        </p:nvSpPr>
        <p:spPr>
          <a:xfrm>
            <a:off x="5830926" y="2722580"/>
            <a:ext cx="3273404" cy="276321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ro-RO" sz="2400" b="1">
                <a:latin typeface="Arial" panose="020B0604020202020204" pitchFamily="34" charset="0"/>
                <a:ea typeface="Courier" charset="0"/>
                <a:cs typeface="Arial" panose="020B0604020202020204" pitchFamily="34" charset="0"/>
              </a:rPr>
              <a:t>pi = </a:t>
            </a:r>
            <a:r>
              <a:rPr lang="hr-HR" sz="2400" b="1">
                <a:latin typeface="Arial" panose="020B0604020202020204" pitchFamily="34" charset="0"/>
                <a:ea typeface="Courier" charset="0"/>
                <a:cs typeface="Arial" panose="020B0604020202020204" pitchFamily="34" charset="0"/>
              </a:rPr>
              <a:t>3.141592653590</a:t>
            </a:r>
          </a:p>
          <a:p>
            <a:pPr marL="0" indent="0">
              <a:buFont typeface="Arial" panose="020B0604020202020204" pitchFamily="34" charset="0"/>
              <a:buNone/>
            </a:pPr>
            <a:endParaRPr lang="hr-HR" sz="2400" b="1">
              <a:latin typeface="Arial" panose="020B0604020202020204" pitchFamily="34" charset="0"/>
              <a:ea typeface="Courier" charset="0"/>
              <a:cs typeface="Arial" panose="020B0604020202020204" pitchFamily="34" charset="0"/>
            </a:endParaRPr>
          </a:p>
          <a:p>
            <a:pPr marL="0" indent="0">
              <a:buFont typeface="Arial" panose="020B0604020202020204" pitchFamily="34" charset="0"/>
              <a:buNone/>
            </a:pPr>
            <a:endParaRPr lang="hr-HR" sz="2400" b="1">
              <a:latin typeface="Arial" panose="020B0604020202020204" pitchFamily="34" charset="0"/>
              <a:ea typeface="Courier" charset="0"/>
              <a:cs typeface="Arial" panose="020B0604020202020204" pitchFamily="34" charset="0"/>
            </a:endParaRPr>
          </a:p>
          <a:p>
            <a:pPr marL="0" indent="0">
              <a:buFont typeface="Arial" panose="020B0604020202020204" pitchFamily="34" charset="0"/>
              <a:buNone/>
            </a:pPr>
            <a:r>
              <a:rPr lang="hr-HR" sz="2400">
                <a:latin typeface="Arial" panose="020B0604020202020204" pitchFamily="34" charset="0"/>
                <a:ea typeface="Courier" charset="0"/>
                <a:cs typeface="Arial" panose="020B0604020202020204" pitchFamily="34" charset="0"/>
              </a:rPr>
              <a:t>You verify how many digits are correct </a:t>
            </a:r>
            <a:r>
              <a:rPr lang="is-IS" sz="2400">
                <a:latin typeface="Arial" panose="020B0604020202020204" pitchFamily="34" charset="0"/>
                <a:ea typeface="Courier" charset="0"/>
                <a:cs typeface="Arial" panose="020B0604020202020204" pitchFamily="34" charset="0"/>
              </a:rPr>
              <a:t>…</a:t>
            </a:r>
            <a:endParaRPr lang="en-US" sz="2400" dirty="0">
              <a:latin typeface="Arial" panose="020B0604020202020204" pitchFamily="34" charset="0"/>
              <a:ea typeface="Courier" charset="0"/>
              <a:cs typeface="Arial" panose="020B0604020202020204" pitchFamily="34" charset="0"/>
            </a:endParaRPr>
          </a:p>
        </p:txBody>
      </p:sp>
      <p:sp>
        <p:nvSpPr>
          <p:cNvPr id="10" name="Rectangle 7"/>
          <p:cNvSpPr/>
          <p:nvPr/>
        </p:nvSpPr>
        <p:spPr>
          <a:xfrm>
            <a:off x="3093509" y="2381250"/>
            <a:ext cx="763058" cy="257175"/>
          </a:xfrm>
          <a:prstGeom prst="rect">
            <a:avLst/>
          </a:prstGeom>
          <a:solidFill>
            <a:srgbClr val="FF6FCF">
              <a:alpha val="21000"/>
            </a:srgbClr>
          </a:solidFill>
          <a:ln w="12700" cap="flat" cmpd="sng" algn="ctr">
            <a:noFill/>
            <a:prstDash val="solid"/>
            <a:round/>
            <a:headEnd type="none" w="med" len="med"/>
            <a:tailEnd type="none" w="med" len="med"/>
          </a:ln>
          <a:effectLst>
            <a:outerShdw blurRad="50800" dist="50800" dir="5400000" algn="ctr" rotWithShape="0">
              <a:srgbClr val="000000">
                <a:alpha val="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1" name="Rectangle 12"/>
          <p:cNvSpPr/>
          <p:nvPr/>
        </p:nvSpPr>
        <p:spPr>
          <a:xfrm>
            <a:off x="1595964" y="4446059"/>
            <a:ext cx="2950636" cy="257175"/>
          </a:xfrm>
          <a:prstGeom prst="rect">
            <a:avLst/>
          </a:prstGeom>
          <a:solidFill>
            <a:srgbClr val="FF6FCF">
              <a:alpha val="21000"/>
            </a:srgbClr>
          </a:solidFill>
          <a:ln w="12700" cap="flat" cmpd="sng" algn="ctr">
            <a:noFill/>
            <a:prstDash val="solid"/>
            <a:round/>
            <a:headEnd type="none" w="med" len="med"/>
            <a:tailEnd type="none" w="med" len="med"/>
          </a:ln>
          <a:effectLst>
            <a:outerShdw blurRad="50800" dist="50800" dir="5400000" algn="ctr" rotWithShape="0">
              <a:srgbClr val="000000">
                <a:alpha val="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043383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95</a:t>
            </a:fld>
            <a:endParaRPr lang="en-US" altLang="en-US"/>
          </a:p>
        </p:txBody>
      </p:sp>
      <p:sp>
        <p:nvSpPr>
          <p:cNvPr id="45059" name="Text Box 2"/>
          <p:cNvSpPr txBox="1">
            <a:spLocks noChangeArrowheads="1"/>
          </p:cNvSpPr>
          <p:nvPr/>
        </p:nvSpPr>
        <p:spPr bwMode="auto">
          <a:xfrm>
            <a:off x="441324" y="396875"/>
            <a:ext cx="70389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OpenMP Reduction</a:t>
            </a:r>
            <a:endParaRPr lang="en-US" altLang="en-US" b="1" dirty="0">
              <a:solidFill>
                <a:srgbClr val="CC0000"/>
              </a:solidFill>
              <a:latin typeface="Courier New" panose="02070309020205020404" pitchFamily="49" charset="0"/>
              <a:cs typeface="Courier New" panose="02070309020205020404" pitchFamily="49" charset="0"/>
            </a:endParaRP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1" name="Text Box 4"/>
          <p:cNvSpPr txBox="1">
            <a:spLocks noChangeArrowheads="1"/>
          </p:cNvSpPr>
          <p:nvPr/>
        </p:nvSpPr>
        <p:spPr bwMode="auto">
          <a:xfrm>
            <a:off x="381000" y="1243694"/>
            <a:ext cx="8487833" cy="5755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ts val="0"/>
              </a:spcBef>
              <a:buNone/>
            </a:pPr>
            <a:r>
              <a:rPr lang="en-US" sz="2000" b="1" dirty="0">
                <a:latin typeface="Courier New" panose="02070309020205020404" pitchFamily="49" charset="0"/>
                <a:cs typeface="Courier New" panose="02070309020205020404" pitchFamily="49" charset="0"/>
              </a:rPr>
              <a:t>double </a:t>
            </a:r>
            <a:r>
              <a:rPr lang="en-US" sz="2000" b="1" dirty="0" err="1">
                <a:latin typeface="Courier New" panose="02070309020205020404" pitchFamily="49" charset="0"/>
                <a:cs typeface="Courier New" panose="02070309020205020404" pitchFamily="49" charset="0"/>
              </a:rPr>
              <a:t>avg</a:t>
            </a:r>
            <a:r>
              <a:rPr lang="en-US" sz="2000" b="1" dirty="0">
                <a:latin typeface="Courier New" panose="02070309020205020404" pitchFamily="49" charset="0"/>
                <a:cs typeface="Courier New" panose="02070309020205020404" pitchFamily="49" charset="0"/>
              </a:rPr>
              <a:t>, sum=0.0, A[MAX]; </a:t>
            </a:r>
            <a:r>
              <a:rPr lang="en-US" sz="2000" b="1" dirty="0" err="1">
                <a:latin typeface="Courier New" panose="02070309020205020404" pitchFamily="49" charset="0"/>
                <a:cs typeface="Courier New" panose="02070309020205020404" pitchFamily="49" charset="0"/>
              </a:rPr>
              <a:t>int</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i</a:t>
            </a:r>
            <a:r>
              <a:rPr lang="en-US" sz="2000" b="1" dirty="0">
                <a:latin typeface="Courier New" panose="02070309020205020404" pitchFamily="49" charset="0"/>
                <a:cs typeface="Courier New" panose="02070309020205020404" pitchFamily="49" charset="0"/>
              </a:rPr>
              <a:t>;</a:t>
            </a:r>
          </a:p>
          <a:p>
            <a:pPr>
              <a:spcBef>
                <a:spcPts val="0"/>
              </a:spcBef>
              <a:buNone/>
            </a:pPr>
            <a:r>
              <a:rPr lang="en-US" sz="2000" b="1" dirty="0">
                <a:solidFill>
                  <a:srgbClr val="3366FF"/>
                </a:solidFill>
                <a:latin typeface="Courier New" panose="02070309020205020404" pitchFamily="49" charset="0"/>
                <a:cs typeface="Courier New" panose="02070309020205020404" pitchFamily="49" charset="0"/>
              </a:rPr>
              <a:t>#pragma </a:t>
            </a:r>
            <a:r>
              <a:rPr lang="en-US" sz="2000" b="1" dirty="0" err="1">
                <a:solidFill>
                  <a:srgbClr val="3366FF"/>
                </a:solidFill>
                <a:latin typeface="Courier New" panose="02070309020205020404" pitchFamily="49" charset="0"/>
                <a:cs typeface="Courier New" panose="02070309020205020404" pitchFamily="49" charset="0"/>
              </a:rPr>
              <a:t>omp</a:t>
            </a:r>
            <a:r>
              <a:rPr lang="en-US" sz="2000" b="1" dirty="0">
                <a:solidFill>
                  <a:srgbClr val="3366FF"/>
                </a:solidFill>
                <a:latin typeface="Courier New" panose="02070309020205020404" pitchFamily="49" charset="0"/>
                <a:cs typeface="Courier New" panose="02070309020205020404" pitchFamily="49" charset="0"/>
              </a:rPr>
              <a:t> parallel for private ( sum )</a:t>
            </a:r>
          </a:p>
          <a:p>
            <a:pPr>
              <a:spcBef>
                <a:spcPts val="0"/>
              </a:spcBef>
              <a:buNone/>
            </a:pPr>
            <a:r>
              <a:rPr lang="en-US" sz="2000" b="1" dirty="0">
                <a:latin typeface="Courier New" panose="02070309020205020404" pitchFamily="49" charset="0"/>
                <a:cs typeface="Courier New" panose="02070309020205020404" pitchFamily="49" charset="0"/>
              </a:rPr>
              <a:t>for (</a:t>
            </a:r>
            <a:r>
              <a:rPr lang="en-US" sz="2000" b="1" dirty="0" err="1">
                <a:latin typeface="Courier New" panose="02070309020205020404" pitchFamily="49" charset="0"/>
                <a:cs typeface="Courier New" panose="02070309020205020404" pitchFamily="49" charset="0"/>
              </a:rPr>
              <a:t>i</a:t>
            </a:r>
            <a:r>
              <a:rPr lang="en-US" sz="2000" b="1" dirty="0">
                <a:latin typeface="Courier New" panose="02070309020205020404" pitchFamily="49" charset="0"/>
                <a:cs typeface="Courier New" panose="02070309020205020404" pitchFamily="49" charset="0"/>
              </a:rPr>
              <a:t> = 0; </a:t>
            </a:r>
            <a:r>
              <a:rPr lang="en-US" sz="2000" b="1" dirty="0" err="1">
                <a:latin typeface="Courier New" panose="02070309020205020404" pitchFamily="49" charset="0"/>
                <a:cs typeface="Courier New" panose="02070309020205020404" pitchFamily="49" charset="0"/>
              </a:rPr>
              <a:t>i</a:t>
            </a:r>
            <a:r>
              <a:rPr lang="en-US" sz="2000" b="1" dirty="0">
                <a:latin typeface="Courier New" panose="02070309020205020404" pitchFamily="49" charset="0"/>
                <a:cs typeface="Courier New" panose="02070309020205020404" pitchFamily="49" charset="0"/>
              </a:rPr>
              <a:t> &lt;= MAX ; </a:t>
            </a:r>
            <a:r>
              <a:rPr lang="en-US" sz="2000" b="1" dirty="0" err="1">
                <a:latin typeface="Courier New" panose="02070309020205020404" pitchFamily="49" charset="0"/>
                <a:cs typeface="Courier New" panose="02070309020205020404" pitchFamily="49" charset="0"/>
              </a:rPr>
              <a:t>i</a:t>
            </a:r>
            <a:r>
              <a:rPr lang="en-US" sz="2000" b="1" dirty="0">
                <a:latin typeface="Courier New" panose="02070309020205020404" pitchFamily="49" charset="0"/>
                <a:cs typeface="Courier New" panose="02070309020205020404" pitchFamily="49" charset="0"/>
              </a:rPr>
              <a:t>++) </a:t>
            </a:r>
            <a:br>
              <a:rPr lang="en-US" sz="2000" b="1" dirty="0">
                <a:latin typeface="Courier New" panose="02070309020205020404" pitchFamily="49" charset="0"/>
                <a:cs typeface="Courier New" panose="02070309020205020404" pitchFamily="49" charset="0"/>
              </a:rPr>
            </a:br>
            <a:r>
              <a:rPr lang="en-US" sz="2000" b="1" dirty="0">
                <a:latin typeface="Courier New" panose="02070309020205020404" pitchFamily="49" charset="0"/>
                <a:cs typeface="Courier New" panose="02070309020205020404" pitchFamily="49" charset="0"/>
              </a:rPr>
              <a:t>	sum += A[</a:t>
            </a:r>
            <a:r>
              <a:rPr lang="en-US" sz="2000" b="1" dirty="0" err="1">
                <a:latin typeface="Courier New" panose="02070309020205020404" pitchFamily="49" charset="0"/>
                <a:cs typeface="Courier New" panose="02070309020205020404" pitchFamily="49" charset="0"/>
              </a:rPr>
              <a:t>i</a:t>
            </a:r>
            <a:r>
              <a:rPr lang="en-US" sz="2000" b="1" dirty="0">
                <a:latin typeface="Courier New" panose="02070309020205020404" pitchFamily="49" charset="0"/>
                <a:cs typeface="Courier New" panose="02070309020205020404" pitchFamily="49" charset="0"/>
              </a:rPr>
              <a:t>]; </a:t>
            </a:r>
          </a:p>
          <a:p>
            <a:pPr>
              <a:spcBef>
                <a:spcPts val="0"/>
              </a:spcBef>
              <a:buNone/>
            </a:pPr>
            <a:r>
              <a:rPr lang="en-US" sz="2000" b="1" dirty="0" err="1">
                <a:latin typeface="Courier New" panose="02070309020205020404" pitchFamily="49" charset="0"/>
                <a:cs typeface="Courier New" panose="02070309020205020404" pitchFamily="49" charset="0"/>
              </a:rPr>
              <a:t>avg</a:t>
            </a:r>
            <a:r>
              <a:rPr lang="en-US" sz="2000" b="1" dirty="0">
                <a:latin typeface="Courier New" panose="02070309020205020404" pitchFamily="49" charset="0"/>
                <a:cs typeface="Courier New" panose="02070309020205020404" pitchFamily="49" charset="0"/>
              </a:rPr>
              <a:t> = sum/MAX;  // bug</a:t>
            </a:r>
          </a:p>
          <a:p>
            <a:pPr>
              <a:spcBef>
                <a:spcPct val="0"/>
              </a:spcBef>
              <a:buClr>
                <a:srgbClr val="CC0000"/>
              </a:buClr>
            </a:pPr>
            <a:endParaRPr lang="en-US" altLang="en-US" sz="1000" dirty="0">
              <a:latin typeface="Arial" panose="020B0604020202020204" pitchFamily="34" charset="0"/>
            </a:endParaRPr>
          </a:p>
          <a:p>
            <a:pPr>
              <a:spcBef>
                <a:spcPct val="0"/>
              </a:spcBef>
              <a:buClr>
                <a:srgbClr val="CC0000"/>
              </a:buClr>
            </a:pPr>
            <a:r>
              <a:rPr lang="en-US" altLang="en-US" sz="2000" i="1" dirty="0">
                <a:solidFill>
                  <a:srgbClr val="FF0000"/>
                </a:solidFill>
                <a:latin typeface="Arial" panose="020B0604020202020204" pitchFamily="34" charset="0"/>
              </a:rPr>
              <a:t> Problem is that we really want sum over all threads!</a:t>
            </a:r>
          </a:p>
          <a:p>
            <a:pPr>
              <a:spcBef>
                <a:spcPct val="0"/>
              </a:spcBef>
              <a:buClr>
                <a:srgbClr val="CC0000"/>
              </a:buClr>
            </a:pPr>
            <a:r>
              <a:rPr lang="en-US" altLang="en-US" sz="2000" dirty="0">
                <a:latin typeface="Arial" panose="020B0604020202020204" pitchFamily="34" charset="0"/>
              </a:rPr>
              <a:t> </a:t>
            </a:r>
            <a:r>
              <a:rPr lang="en-US" altLang="en-US" sz="2000" dirty="0">
                <a:solidFill>
                  <a:srgbClr val="0070C0"/>
                </a:solidFill>
                <a:latin typeface="Arial" panose="020B0604020202020204" pitchFamily="34" charset="0"/>
              </a:rPr>
              <a:t>Reduction</a:t>
            </a:r>
            <a:r>
              <a:rPr lang="en-US" altLang="en-US" sz="2000" dirty="0">
                <a:latin typeface="Arial" panose="020B0604020202020204" pitchFamily="34" charset="0"/>
              </a:rPr>
              <a:t>: specifies that 1 or more variables that are private to each thread are subject of reduction operation at end of parallel region:</a:t>
            </a:r>
            <a:br>
              <a:rPr lang="en-US" altLang="en-US" sz="2000" dirty="0">
                <a:latin typeface="Arial" panose="020B0604020202020204" pitchFamily="34" charset="0"/>
              </a:rPr>
            </a:br>
            <a:r>
              <a:rPr lang="en-US" altLang="en-US" sz="2000" b="1" dirty="0">
                <a:latin typeface="Arial" panose="020B0604020202020204" pitchFamily="34" charset="0"/>
              </a:rPr>
              <a:t>reduction(</a:t>
            </a:r>
            <a:r>
              <a:rPr lang="en-US" altLang="en-US" sz="2000" b="1" dirty="0" err="1">
                <a:latin typeface="Arial" panose="020B0604020202020204" pitchFamily="34" charset="0"/>
              </a:rPr>
              <a:t>operation:var</a:t>
            </a:r>
            <a:r>
              <a:rPr lang="en-US" altLang="en-US" sz="2000" b="1" dirty="0">
                <a:latin typeface="Arial" panose="020B0604020202020204" pitchFamily="34" charset="0"/>
              </a:rPr>
              <a:t>)</a:t>
            </a:r>
            <a:r>
              <a:rPr lang="en-US" altLang="en-US" sz="2000" dirty="0">
                <a:latin typeface="Arial" panose="020B0604020202020204" pitchFamily="34" charset="0"/>
              </a:rPr>
              <a:t> where</a:t>
            </a:r>
          </a:p>
          <a:p>
            <a:pPr lvl="1">
              <a:spcBef>
                <a:spcPct val="0"/>
              </a:spcBef>
              <a:buClr>
                <a:srgbClr val="CC0000"/>
              </a:buClr>
            </a:pPr>
            <a:r>
              <a:rPr lang="en-US" altLang="en-US" sz="1800" dirty="0">
                <a:solidFill>
                  <a:srgbClr val="0070C0"/>
                </a:solidFill>
                <a:latin typeface="Arial" panose="020B0604020202020204" pitchFamily="34" charset="0"/>
              </a:rPr>
              <a:t>Operation</a:t>
            </a:r>
            <a:r>
              <a:rPr lang="en-US" altLang="en-US" sz="1800" dirty="0">
                <a:latin typeface="Arial" panose="020B0604020202020204" pitchFamily="34" charset="0"/>
              </a:rPr>
              <a:t>: operator to perform on the variables (</a:t>
            </a:r>
            <a:r>
              <a:rPr lang="en-US" altLang="en-US" sz="1800" dirty="0" err="1">
                <a:latin typeface="Arial" panose="020B0604020202020204" pitchFamily="34" charset="0"/>
              </a:rPr>
              <a:t>var</a:t>
            </a:r>
            <a:r>
              <a:rPr lang="en-US" altLang="en-US" sz="1800" dirty="0">
                <a:latin typeface="Arial" panose="020B0604020202020204" pitchFamily="34" charset="0"/>
              </a:rPr>
              <a:t>) at the end of the parallel region</a:t>
            </a:r>
          </a:p>
          <a:p>
            <a:pPr lvl="1">
              <a:spcBef>
                <a:spcPct val="0"/>
              </a:spcBef>
              <a:buClr>
                <a:srgbClr val="CC0000"/>
              </a:buClr>
            </a:pPr>
            <a:r>
              <a:rPr lang="en-US" altLang="en-US" sz="1800" dirty="0" err="1">
                <a:solidFill>
                  <a:srgbClr val="0070C0"/>
                </a:solidFill>
                <a:latin typeface="Arial" panose="020B0604020202020204" pitchFamily="34" charset="0"/>
              </a:rPr>
              <a:t>Var</a:t>
            </a:r>
            <a:r>
              <a:rPr lang="en-US" altLang="en-US" sz="1800" dirty="0">
                <a:latin typeface="Arial" panose="020B0604020202020204" pitchFamily="34" charset="0"/>
              </a:rPr>
              <a:t>: One or more variables on which to perform scalar reduction. </a:t>
            </a:r>
          </a:p>
          <a:p>
            <a:pPr>
              <a:spcBef>
                <a:spcPct val="0"/>
              </a:spcBef>
              <a:buClr>
                <a:srgbClr val="CC0000"/>
              </a:buClr>
            </a:pPr>
            <a:endParaRPr lang="en-US" altLang="en-US" sz="1000" dirty="0">
              <a:latin typeface="Arial" panose="020B0604020202020204" pitchFamily="34" charset="0"/>
            </a:endParaRPr>
          </a:p>
          <a:p>
            <a:pPr>
              <a:spcBef>
                <a:spcPts val="0"/>
              </a:spcBef>
              <a:buNone/>
            </a:pPr>
            <a:r>
              <a:rPr lang="en-US" sz="2000" b="1" dirty="0">
                <a:latin typeface="Courier New" panose="02070309020205020404" pitchFamily="49" charset="0"/>
                <a:cs typeface="Courier New" panose="02070309020205020404" pitchFamily="49" charset="0"/>
              </a:rPr>
              <a:t>double </a:t>
            </a:r>
            <a:r>
              <a:rPr lang="en-US" sz="2000" b="1" dirty="0" err="1">
                <a:latin typeface="Courier New" panose="02070309020205020404" pitchFamily="49" charset="0"/>
                <a:cs typeface="Courier New" panose="02070309020205020404" pitchFamily="49" charset="0"/>
              </a:rPr>
              <a:t>avg</a:t>
            </a:r>
            <a:r>
              <a:rPr lang="en-US" sz="2000" b="1" dirty="0">
                <a:latin typeface="Courier New" panose="02070309020205020404" pitchFamily="49" charset="0"/>
                <a:cs typeface="Courier New" panose="02070309020205020404" pitchFamily="49" charset="0"/>
              </a:rPr>
              <a:t>, sum=0.0, A[MAX]; </a:t>
            </a:r>
            <a:r>
              <a:rPr lang="en-US" sz="2000" b="1" dirty="0" err="1">
                <a:latin typeface="Courier New" panose="02070309020205020404" pitchFamily="49" charset="0"/>
                <a:cs typeface="Courier New" panose="02070309020205020404" pitchFamily="49" charset="0"/>
              </a:rPr>
              <a:t>int</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i</a:t>
            </a:r>
            <a:r>
              <a:rPr lang="en-US" sz="2000" b="1" dirty="0">
                <a:latin typeface="Courier New" panose="02070309020205020404" pitchFamily="49" charset="0"/>
                <a:cs typeface="Courier New" panose="02070309020205020404" pitchFamily="49" charset="0"/>
              </a:rPr>
              <a:t>;</a:t>
            </a:r>
          </a:p>
          <a:p>
            <a:pPr>
              <a:spcBef>
                <a:spcPts val="0"/>
              </a:spcBef>
              <a:buNone/>
            </a:pPr>
            <a:r>
              <a:rPr lang="en-US" sz="2000" b="1" dirty="0">
                <a:solidFill>
                  <a:srgbClr val="3366FF"/>
                </a:solidFill>
                <a:latin typeface="Courier New" panose="02070309020205020404" pitchFamily="49" charset="0"/>
                <a:cs typeface="Courier New" panose="02070309020205020404" pitchFamily="49" charset="0"/>
              </a:rPr>
              <a:t>#pragma </a:t>
            </a:r>
            <a:r>
              <a:rPr lang="en-US" sz="2000" b="1" dirty="0" err="1">
                <a:solidFill>
                  <a:srgbClr val="3366FF"/>
                </a:solidFill>
                <a:latin typeface="Courier New" panose="02070309020205020404" pitchFamily="49" charset="0"/>
                <a:cs typeface="Courier New" panose="02070309020205020404" pitchFamily="49" charset="0"/>
              </a:rPr>
              <a:t>omp</a:t>
            </a:r>
            <a:r>
              <a:rPr lang="en-US" sz="2000" b="1" dirty="0">
                <a:solidFill>
                  <a:srgbClr val="3366FF"/>
                </a:solidFill>
                <a:latin typeface="Courier New" panose="02070309020205020404" pitchFamily="49" charset="0"/>
                <a:cs typeface="Courier New" panose="02070309020205020404" pitchFamily="49" charset="0"/>
              </a:rPr>
              <a:t> for </a:t>
            </a:r>
            <a:r>
              <a:rPr lang="en-US" sz="2000" b="1" dirty="0">
                <a:solidFill>
                  <a:srgbClr val="FF0000"/>
                </a:solidFill>
                <a:latin typeface="Courier New" panose="02070309020205020404" pitchFamily="49" charset="0"/>
                <a:cs typeface="Courier New" panose="02070309020205020404" pitchFamily="49" charset="0"/>
              </a:rPr>
              <a:t>reduction(+ : sum)</a:t>
            </a:r>
          </a:p>
          <a:p>
            <a:pPr>
              <a:spcBef>
                <a:spcPts val="0"/>
              </a:spcBef>
              <a:buNone/>
            </a:pPr>
            <a:r>
              <a:rPr lang="en-US" sz="2000" b="1" dirty="0">
                <a:latin typeface="Courier New" panose="02070309020205020404" pitchFamily="49" charset="0"/>
                <a:cs typeface="Courier New" panose="02070309020205020404" pitchFamily="49" charset="0"/>
              </a:rPr>
              <a:t>for (</a:t>
            </a:r>
            <a:r>
              <a:rPr lang="en-US" sz="2000" b="1" dirty="0" err="1">
                <a:latin typeface="Courier New" panose="02070309020205020404" pitchFamily="49" charset="0"/>
                <a:cs typeface="Courier New" panose="02070309020205020404" pitchFamily="49" charset="0"/>
              </a:rPr>
              <a:t>i</a:t>
            </a:r>
            <a:r>
              <a:rPr lang="en-US" sz="2000" b="1" dirty="0">
                <a:latin typeface="Courier New" panose="02070309020205020404" pitchFamily="49" charset="0"/>
                <a:cs typeface="Courier New" panose="02070309020205020404" pitchFamily="49" charset="0"/>
              </a:rPr>
              <a:t> = 0; </a:t>
            </a:r>
            <a:r>
              <a:rPr lang="en-US" sz="2000" b="1" dirty="0" err="1">
                <a:latin typeface="Courier New" panose="02070309020205020404" pitchFamily="49" charset="0"/>
                <a:cs typeface="Courier New" panose="02070309020205020404" pitchFamily="49" charset="0"/>
              </a:rPr>
              <a:t>i</a:t>
            </a:r>
            <a:r>
              <a:rPr lang="en-US" sz="2000" b="1" dirty="0">
                <a:latin typeface="Courier New" panose="02070309020205020404" pitchFamily="49" charset="0"/>
                <a:cs typeface="Courier New" panose="02070309020205020404" pitchFamily="49" charset="0"/>
              </a:rPr>
              <a:t> &lt;= MAX ; </a:t>
            </a:r>
            <a:r>
              <a:rPr lang="en-US" sz="2000" b="1" dirty="0" err="1">
                <a:latin typeface="Courier New" panose="02070309020205020404" pitchFamily="49" charset="0"/>
                <a:cs typeface="Courier New" panose="02070309020205020404" pitchFamily="49" charset="0"/>
              </a:rPr>
              <a:t>i</a:t>
            </a:r>
            <a:r>
              <a:rPr lang="en-US" sz="2000" b="1" dirty="0">
                <a:latin typeface="Courier New" panose="02070309020205020404" pitchFamily="49" charset="0"/>
                <a:cs typeface="Courier New" panose="02070309020205020404" pitchFamily="49" charset="0"/>
              </a:rPr>
              <a:t>++) </a:t>
            </a:r>
            <a:br>
              <a:rPr lang="en-US" sz="2000" b="1" dirty="0">
                <a:latin typeface="Courier New" panose="02070309020205020404" pitchFamily="49" charset="0"/>
                <a:cs typeface="Courier New" panose="02070309020205020404" pitchFamily="49" charset="0"/>
              </a:rPr>
            </a:br>
            <a:r>
              <a:rPr lang="en-US" sz="2000" b="1" dirty="0">
                <a:latin typeface="Courier New" panose="02070309020205020404" pitchFamily="49" charset="0"/>
                <a:cs typeface="Courier New" panose="02070309020205020404" pitchFamily="49" charset="0"/>
              </a:rPr>
              <a:t>	sum += A[</a:t>
            </a:r>
            <a:r>
              <a:rPr lang="en-US" sz="2000" b="1" dirty="0" err="1">
                <a:latin typeface="Courier New" panose="02070309020205020404" pitchFamily="49" charset="0"/>
                <a:cs typeface="Courier New" panose="02070309020205020404" pitchFamily="49" charset="0"/>
              </a:rPr>
              <a:t>i</a:t>
            </a:r>
            <a:r>
              <a:rPr lang="en-US" sz="2000" b="1" dirty="0">
                <a:latin typeface="Courier New" panose="02070309020205020404" pitchFamily="49" charset="0"/>
                <a:cs typeface="Courier New" panose="02070309020205020404" pitchFamily="49" charset="0"/>
              </a:rPr>
              <a:t>]; </a:t>
            </a:r>
          </a:p>
          <a:p>
            <a:pPr>
              <a:spcBef>
                <a:spcPts val="0"/>
              </a:spcBef>
              <a:buNone/>
            </a:pPr>
            <a:r>
              <a:rPr lang="en-US" sz="2000" b="1" dirty="0" err="1">
                <a:latin typeface="Courier New" panose="02070309020205020404" pitchFamily="49" charset="0"/>
                <a:cs typeface="Courier New" panose="02070309020205020404" pitchFamily="49" charset="0"/>
              </a:rPr>
              <a:t>avg</a:t>
            </a:r>
            <a:r>
              <a:rPr lang="en-US" sz="2000" b="1" dirty="0">
                <a:latin typeface="Courier New" panose="02070309020205020404" pitchFamily="49" charset="0"/>
                <a:cs typeface="Courier New" panose="02070309020205020404" pitchFamily="49" charset="0"/>
              </a:rPr>
              <a:t> = sum/MAX;</a:t>
            </a:r>
          </a:p>
        </p:txBody>
      </p:sp>
    </p:spTree>
    <p:extLst>
      <p:ext uri="{BB962C8B-B14F-4D97-AF65-F5344CB8AC3E}">
        <p14:creationId xmlns:p14="http://schemas.microsoft.com/office/powerpoint/2010/main" val="376680876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96</a:t>
            </a:fld>
            <a:endParaRPr lang="en-US" altLang="en-US"/>
          </a:p>
        </p:txBody>
      </p:sp>
      <p:sp>
        <p:nvSpPr>
          <p:cNvPr id="45059" name="Text Box 2"/>
          <p:cNvSpPr txBox="1">
            <a:spLocks noChangeArrowheads="1"/>
          </p:cNvSpPr>
          <p:nvPr/>
        </p:nvSpPr>
        <p:spPr bwMode="auto">
          <a:xfrm>
            <a:off x="441324" y="396875"/>
            <a:ext cx="70389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Version 2: parallel for, reduction</a:t>
            </a:r>
            <a:endParaRPr lang="en-US" altLang="en-US" b="1" dirty="0">
              <a:solidFill>
                <a:srgbClr val="CC0000"/>
              </a:solidFill>
              <a:latin typeface="Courier New" panose="02070309020205020404" pitchFamily="49" charset="0"/>
              <a:cs typeface="Courier New" panose="02070309020205020404" pitchFamily="49" charset="0"/>
            </a:endParaRP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1" name="Text Box 4"/>
          <p:cNvSpPr txBox="1">
            <a:spLocks noChangeArrowheads="1"/>
          </p:cNvSpPr>
          <p:nvPr/>
        </p:nvSpPr>
        <p:spPr bwMode="auto">
          <a:xfrm>
            <a:off x="381000" y="1243694"/>
            <a:ext cx="8487833" cy="4614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90000"/>
              </a:lnSpc>
              <a:buNone/>
            </a:pPr>
            <a:r>
              <a:rPr lang="en-US" sz="1800" b="1" dirty="0">
                <a:latin typeface="Courier New"/>
                <a:cs typeface="Courier New"/>
              </a:rPr>
              <a:t>#include &lt;</a:t>
            </a:r>
            <a:r>
              <a:rPr lang="en-US" sz="1800" b="1" dirty="0" err="1">
                <a:latin typeface="Courier New"/>
                <a:cs typeface="Courier New"/>
              </a:rPr>
              <a:t>omp.h</a:t>
            </a:r>
            <a:r>
              <a:rPr lang="en-US" sz="1800" b="1" dirty="0">
                <a:latin typeface="Courier New"/>
                <a:cs typeface="Courier New"/>
              </a:rPr>
              <a:t>&gt;</a:t>
            </a:r>
          </a:p>
          <a:p>
            <a:pPr>
              <a:lnSpc>
                <a:spcPct val="90000"/>
              </a:lnSpc>
              <a:buNone/>
            </a:pPr>
            <a:r>
              <a:rPr lang="en-US" sz="1800" b="1" dirty="0">
                <a:latin typeface="Courier New"/>
                <a:cs typeface="Courier New"/>
              </a:rPr>
              <a:t>#include &lt;</a:t>
            </a:r>
            <a:r>
              <a:rPr lang="en-US" sz="1800" b="1" dirty="0" err="1">
                <a:latin typeface="Courier New"/>
                <a:cs typeface="Courier New"/>
              </a:rPr>
              <a:t>stdio.h</a:t>
            </a:r>
            <a:r>
              <a:rPr lang="en-US" sz="1800" b="1" dirty="0">
                <a:latin typeface="Courier New"/>
                <a:cs typeface="Courier New"/>
              </a:rPr>
              <a:t>&gt;</a:t>
            </a:r>
          </a:p>
          <a:p>
            <a:pPr>
              <a:lnSpc>
                <a:spcPct val="90000"/>
              </a:lnSpc>
              <a:buNone/>
            </a:pPr>
            <a:r>
              <a:rPr lang="en-US" sz="1800" b="1" dirty="0">
                <a:latin typeface="Courier New"/>
                <a:cs typeface="Courier New"/>
              </a:rPr>
              <a:t>/static long </a:t>
            </a:r>
            <a:r>
              <a:rPr lang="en-US" sz="1800" b="1" dirty="0" err="1">
                <a:latin typeface="Courier New"/>
                <a:cs typeface="Courier New"/>
              </a:rPr>
              <a:t>num_steps</a:t>
            </a:r>
            <a:r>
              <a:rPr lang="en-US" sz="1800" b="1" dirty="0">
                <a:latin typeface="Courier New"/>
                <a:cs typeface="Courier New"/>
              </a:rPr>
              <a:t> = 100000; </a:t>
            </a:r>
          </a:p>
          <a:p>
            <a:pPr>
              <a:lnSpc>
                <a:spcPct val="90000"/>
              </a:lnSpc>
              <a:buNone/>
            </a:pPr>
            <a:r>
              <a:rPr lang="en-US" sz="1800" b="1" dirty="0">
                <a:latin typeface="Courier New"/>
                <a:cs typeface="Courier New"/>
              </a:rPr>
              <a:t>double step; </a:t>
            </a:r>
          </a:p>
          <a:p>
            <a:pPr>
              <a:lnSpc>
                <a:spcPct val="90000"/>
              </a:lnSpc>
              <a:buNone/>
            </a:pPr>
            <a:r>
              <a:rPr lang="en-US" sz="1800" b="1" dirty="0">
                <a:latin typeface="Courier New"/>
                <a:cs typeface="Courier New"/>
              </a:rPr>
              <a:t>void main () </a:t>
            </a:r>
          </a:p>
          <a:p>
            <a:pPr>
              <a:lnSpc>
                <a:spcPct val="90000"/>
              </a:lnSpc>
              <a:buNone/>
            </a:pPr>
            <a:r>
              <a:rPr lang="en-US" sz="1800" b="1" dirty="0">
                <a:latin typeface="Courier New"/>
                <a:cs typeface="Courier New"/>
              </a:rPr>
              <a:t>{	  </a:t>
            </a:r>
            <a:r>
              <a:rPr lang="en-US" sz="1800" b="1" dirty="0" err="1">
                <a:latin typeface="Courier New"/>
                <a:cs typeface="Courier New"/>
              </a:rPr>
              <a:t>int</a:t>
            </a:r>
            <a:r>
              <a:rPr lang="en-US" sz="1800" b="1" dirty="0">
                <a:latin typeface="Courier New"/>
                <a:cs typeface="Courier New"/>
              </a:rPr>
              <a:t> </a:t>
            </a:r>
            <a:r>
              <a:rPr lang="en-US" sz="1800" b="1" dirty="0" err="1">
                <a:latin typeface="Courier New"/>
                <a:cs typeface="Courier New"/>
              </a:rPr>
              <a:t>i</a:t>
            </a:r>
            <a:r>
              <a:rPr lang="en-US" sz="1800" b="1" dirty="0">
                <a:latin typeface="Courier New"/>
                <a:cs typeface="Courier New"/>
              </a:rPr>
              <a:t>; 	  double x, pi, sum = 0.0; </a:t>
            </a:r>
          </a:p>
          <a:p>
            <a:pPr>
              <a:lnSpc>
                <a:spcPct val="90000"/>
              </a:lnSpc>
              <a:buNone/>
            </a:pPr>
            <a:r>
              <a:rPr lang="en-US" sz="1800" b="1" dirty="0">
                <a:latin typeface="Courier New"/>
                <a:cs typeface="Courier New"/>
              </a:rPr>
              <a:t>	  step = 1.0/(double) </a:t>
            </a:r>
            <a:r>
              <a:rPr lang="en-US" sz="1800" b="1" dirty="0" err="1">
                <a:latin typeface="Courier New"/>
                <a:cs typeface="Courier New"/>
              </a:rPr>
              <a:t>num_steps</a:t>
            </a:r>
            <a:r>
              <a:rPr lang="en-US" sz="1800" b="1" dirty="0">
                <a:latin typeface="Courier New"/>
                <a:cs typeface="Courier New"/>
              </a:rPr>
              <a:t>; </a:t>
            </a:r>
          </a:p>
          <a:p>
            <a:pPr>
              <a:lnSpc>
                <a:spcPct val="90000"/>
              </a:lnSpc>
              <a:buNone/>
            </a:pPr>
            <a:r>
              <a:rPr lang="en-US" sz="1800" b="1" dirty="0">
                <a:solidFill>
                  <a:srgbClr val="3366FF"/>
                </a:solidFill>
                <a:latin typeface="Courier New"/>
                <a:cs typeface="Courier New"/>
              </a:rPr>
              <a:t>#pragma </a:t>
            </a:r>
            <a:r>
              <a:rPr lang="en-US" sz="1800" b="1" dirty="0" err="1">
                <a:solidFill>
                  <a:srgbClr val="3366FF"/>
                </a:solidFill>
                <a:latin typeface="Courier New"/>
                <a:cs typeface="Courier New"/>
              </a:rPr>
              <a:t>omp</a:t>
            </a:r>
            <a:r>
              <a:rPr lang="en-US" sz="1800" b="1" dirty="0">
                <a:solidFill>
                  <a:srgbClr val="3366FF"/>
                </a:solidFill>
                <a:latin typeface="Courier New"/>
                <a:cs typeface="Courier New"/>
              </a:rPr>
              <a:t> parallel for private(x) reduction(+:sum)</a:t>
            </a:r>
          </a:p>
          <a:p>
            <a:pPr>
              <a:lnSpc>
                <a:spcPct val="90000"/>
              </a:lnSpc>
              <a:buNone/>
            </a:pPr>
            <a:r>
              <a:rPr lang="en-US" sz="1800" b="1" dirty="0">
                <a:latin typeface="Courier New"/>
                <a:cs typeface="Courier New"/>
              </a:rPr>
              <a:t>	  for (</a:t>
            </a:r>
            <a:r>
              <a:rPr lang="en-US" sz="1800" b="1" dirty="0" err="1">
                <a:latin typeface="Courier New"/>
                <a:cs typeface="Courier New"/>
              </a:rPr>
              <a:t>i</a:t>
            </a:r>
            <a:r>
              <a:rPr lang="en-US" sz="1800" b="1" dirty="0">
                <a:latin typeface="Courier New"/>
                <a:cs typeface="Courier New"/>
              </a:rPr>
              <a:t>=1; </a:t>
            </a:r>
            <a:r>
              <a:rPr lang="en-US" sz="1800" b="1" dirty="0" err="1">
                <a:latin typeface="Courier New"/>
                <a:cs typeface="Courier New"/>
              </a:rPr>
              <a:t>i</a:t>
            </a:r>
            <a:r>
              <a:rPr lang="en-US" sz="1800" b="1" dirty="0">
                <a:latin typeface="Courier New"/>
                <a:cs typeface="Courier New"/>
              </a:rPr>
              <a:t>&lt;= </a:t>
            </a:r>
            <a:r>
              <a:rPr lang="en-US" sz="1800" b="1" dirty="0" err="1">
                <a:latin typeface="Courier New"/>
                <a:cs typeface="Courier New"/>
              </a:rPr>
              <a:t>num_steps</a:t>
            </a:r>
            <a:r>
              <a:rPr lang="en-US" sz="1800" b="1" dirty="0">
                <a:latin typeface="Courier New"/>
                <a:cs typeface="Courier New"/>
              </a:rPr>
              <a:t>; </a:t>
            </a:r>
            <a:r>
              <a:rPr lang="en-US" sz="1800" b="1" dirty="0" err="1">
                <a:latin typeface="Courier New"/>
                <a:cs typeface="Courier New"/>
              </a:rPr>
              <a:t>i</a:t>
            </a:r>
            <a:r>
              <a:rPr lang="en-US" sz="1800" b="1" dirty="0">
                <a:latin typeface="Courier New"/>
                <a:cs typeface="Courier New"/>
              </a:rPr>
              <a:t>++){ </a:t>
            </a:r>
          </a:p>
          <a:p>
            <a:pPr>
              <a:lnSpc>
                <a:spcPct val="90000"/>
              </a:lnSpc>
              <a:buNone/>
            </a:pPr>
            <a:r>
              <a:rPr lang="en-US" sz="1800" b="1" dirty="0">
                <a:latin typeface="Courier New"/>
                <a:cs typeface="Courier New"/>
              </a:rPr>
              <a:t>		 	x = (i-0.5)*step; </a:t>
            </a:r>
          </a:p>
          <a:p>
            <a:pPr>
              <a:lnSpc>
                <a:spcPct val="90000"/>
              </a:lnSpc>
              <a:buNone/>
            </a:pPr>
            <a:r>
              <a:rPr lang="en-US" sz="1800" b="1" dirty="0">
                <a:latin typeface="Courier New"/>
                <a:cs typeface="Courier New"/>
              </a:rPr>
              <a:t>		  	sum = sum + 4.0/(1.0+x*x); </a:t>
            </a:r>
          </a:p>
          <a:p>
            <a:pPr>
              <a:lnSpc>
                <a:spcPct val="90000"/>
              </a:lnSpc>
              <a:buNone/>
            </a:pPr>
            <a:r>
              <a:rPr lang="en-US" sz="1800" b="1" dirty="0">
                <a:latin typeface="Courier New"/>
                <a:cs typeface="Courier New"/>
              </a:rPr>
              <a:t>	  } </a:t>
            </a:r>
          </a:p>
          <a:p>
            <a:pPr>
              <a:lnSpc>
                <a:spcPct val="90000"/>
              </a:lnSpc>
              <a:buNone/>
            </a:pPr>
            <a:r>
              <a:rPr lang="en-US" sz="1800" b="1" dirty="0">
                <a:latin typeface="Courier New"/>
                <a:cs typeface="Courier New"/>
              </a:rPr>
              <a:t>	  pi = sum; </a:t>
            </a:r>
          </a:p>
          <a:p>
            <a:pPr>
              <a:lnSpc>
                <a:spcPct val="90000"/>
              </a:lnSpc>
              <a:buNone/>
            </a:pPr>
            <a:r>
              <a:rPr lang="en-US" sz="1800" b="1" dirty="0">
                <a:latin typeface="Courier New"/>
                <a:cs typeface="Courier New"/>
              </a:rPr>
              <a:t>	</a:t>
            </a:r>
            <a:r>
              <a:rPr lang="en-US" sz="1800" b="1" dirty="0" err="1">
                <a:latin typeface="Courier New"/>
                <a:cs typeface="Courier New"/>
              </a:rPr>
              <a:t>printf</a:t>
            </a:r>
            <a:r>
              <a:rPr lang="en-US" sz="1800" b="1" dirty="0">
                <a:latin typeface="Courier New"/>
                <a:cs typeface="Courier New"/>
              </a:rPr>
              <a:t> ("pi = %6.8f\n", pi);</a:t>
            </a:r>
          </a:p>
          <a:p>
            <a:pPr>
              <a:lnSpc>
                <a:spcPct val="90000"/>
              </a:lnSpc>
              <a:buNone/>
            </a:pPr>
            <a:r>
              <a:rPr lang="en-US" sz="1800" b="1" dirty="0">
                <a:latin typeface="Courier New"/>
                <a:cs typeface="Courier New"/>
              </a:rPr>
              <a:t>}</a:t>
            </a:r>
          </a:p>
        </p:txBody>
      </p:sp>
      <p:sp>
        <p:nvSpPr>
          <p:cNvPr id="6" name="Rectangle 8"/>
          <p:cNvSpPr/>
          <p:nvPr/>
        </p:nvSpPr>
        <p:spPr>
          <a:xfrm>
            <a:off x="3795712" y="3370580"/>
            <a:ext cx="3803968" cy="285750"/>
          </a:xfrm>
          <a:prstGeom prst="rect">
            <a:avLst/>
          </a:prstGeom>
          <a:solidFill>
            <a:srgbClr val="FF6FCF">
              <a:alpha val="21000"/>
            </a:srgbClr>
          </a:solidFill>
          <a:ln w="12700" cap="flat" cmpd="sng" algn="ctr">
            <a:noFill/>
            <a:prstDash val="solid"/>
            <a:round/>
            <a:headEnd type="none" w="med" len="med"/>
            <a:tailEnd type="none" w="med" len="med"/>
          </a:ln>
          <a:effectLst>
            <a:outerShdw blurRad="50800" dist="50800" dir="5400000" algn="ctr" rotWithShape="0">
              <a:srgbClr val="000000">
                <a:alpha val="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15518988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97</a:t>
            </a:fld>
            <a:endParaRPr lang="en-US" altLang="en-US"/>
          </a:p>
        </p:txBody>
      </p:sp>
      <p:sp>
        <p:nvSpPr>
          <p:cNvPr id="45059" name="Text Box 2"/>
          <p:cNvSpPr txBox="1">
            <a:spLocks noChangeArrowheads="1"/>
          </p:cNvSpPr>
          <p:nvPr/>
        </p:nvSpPr>
        <p:spPr bwMode="auto">
          <a:xfrm>
            <a:off x="441324" y="396875"/>
            <a:ext cx="70389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Matrix Multiply in OpenMP</a:t>
            </a:r>
            <a:endParaRPr lang="en-US" altLang="en-US" b="1" dirty="0">
              <a:solidFill>
                <a:srgbClr val="CC0000"/>
              </a:solidFill>
              <a:latin typeface="Courier New" panose="02070309020205020404" pitchFamily="49" charset="0"/>
              <a:cs typeface="Courier New" panose="02070309020205020404" pitchFamily="49" charset="0"/>
            </a:endParaRP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1" name="Text Box 4"/>
          <p:cNvSpPr txBox="1">
            <a:spLocks noChangeArrowheads="1"/>
          </p:cNvSpPr>
          <p:nvPr/>
        </p:nvSpPr>
        <p:spPr bwMode="auto">
          <a:xfrm>
            <a:off x="381000" y="1243694"/>
            <a:ext cx="8487833"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ts val="0"/>
              </a:spcBef>
              <a:buNone/>
            </a:pPr>
            <a:r>
              <a:rPr lang="en-US" sz="2000" b="1" dirty="0">
                <a:latin typeface="Courier New"/>
                <a:cs typeface="Courier New"/>
              </a:rPr>
              <a:t>// C[M][N] = A[M][P] × B[P][N]</a:t>
            </a:r>
          </a:p>
          <a:p>
            <a:pPr>
              <a:spcBef>
                <a:spcPts val="0"/>
              </a:spcBef>
              <a:buNone/>
            </a:pPr>
            <a:r>
              <a:rPr lang="en-US" sz="2000" b="1" dirty="0" err="1">
                <a:latin typeface="Courier New"/>
                <a:cs typeface="Courier New"/>
              </a:rPr>
              <a:t>start_time</a:t>
            </a:r>
            <a:r>
              <a:rPr lang="en-US" sz="2000" b="1" dirty="0">
                <a:latin typeface="Courier New"/>
                <a:cs typeface="Courier New"/>
              </a:rPr>
              <a:t> = </a:t>
            </a:r>
            <a:r>
              <a:rPr lang="en-US" sz="2000" b="1" dirty="0" err="1">
                <a:latin typeface="Courier New"/>
                <a:cs typeface="Courier New"/>
              </a:rPr>
              <a:t>omp_get_wtime</a:t>
            </a:r>
            <a:r>
              <a:rPr lang="en-US" sz="2000" b="1" dirty="0">
                <a:latin typeface="Courier New"/>
                <a:cs typeface="Courier New"/>
              </a:rPr>
              <a:t>();</a:t>
            </a:r>
          </a:p>
          <a:p>
            <a:pPr>
              <a:spcBef>
                <a:spcPts val="0"/>
              </a:spcBef>
              <a:buNone/>
            </a:pPr>
            <a:r>
              <a:rPr lang="en-US" sz="2000" b="1" dirty="0">
                <a:solidFill>
                  <a:srgbClr val="FF0000"/>
                </a:solidFill>
                <a:latin typeface="Courier New"/>
                <a:cs typeface="Courier New"/>
              </a:rPr>
              <a:t>#pragma </a:t>
            </a:r>
            <a:r>
              <a:rPr lang="en-US" sz="2000" b="1" dirty="0" err="1">
                <a:solidFill>
                  <a:srgbClr val="FF0000"/>
                </a:solidFill>
                <a:latin typeface="Courier New"/>
                <a:cs typeface="Courier New"/>
              </a:rPr>
              <a:t>omp</a:t>
            </a:r>
            <a:r>
              <a:rPr lang="en-US" sz="2000" b="1" dirty="0">
                <a:solidFill>
                  <a:srgbClr val="FF0000"/>
                </a:solidFill>
                <a:latin typeface="Courier New"/>
                <a:cs typeface="Courier New"/>
              </a:rPr>
              <a:t> parallel for private(</a:t>
            </a:r>
            <a:r>
              <a:rPr lang="en-US" sz="2000" b="1" dirty="0" err="1">
                <a:solidFill>
                  <a:srgbClr val="FF0000"/>
                </a:solidFill>
                <a:latin typeface="Courier New"/>
                <a:cs typeface="Courier New"/>
              </a:rPr>
              <a:t>tmp</a:t>
            </a:r>
            <a:r>
              <a:rPr lang="en-US" sz="2000" b="1" dirty="0">
                <a:solidFill>
                  <a:srgbClr val="FF0000"/>
                </a:solidFill>
                <a:latin typeface="Courier New"/>
                <a:cs typeface="Courier New"/>
              </a:rPr>
              <a:t>, j, k)</a:t>
            </a:r>
            <a:endParaRPr lang="en-US" sz="2000" b="1" dirty="0">
              <a:latin typeface="Courier New"/>
              <a:cs typeface="Courier New"/>
            </a:endParaRPr>
          </a:p>
          <a:p>
            <a:pPr>
              <a:spcBef>
                <a:spcPts val="0"/>
              </a:spcBef>
              <a:buNone/>
            </a:pPr>
            <a:r>
              <a:rPr lang="en-US" sz="2000" b="1" dirty="0">
                <a:latin typeface="Courier New"/>
                <a:cs typeface="Courier New"/>
              </a:rPr>
              <a:t>  for (</a:t>
            </a:r>
            <a:r>
              <a:rPr lang="en-US" sz="2000" b="1" dirty="0" err="1">
                <a:latin typeface="Courier New"/>
                <a:cs typeface="Courier New"/>
              </a:rPr>
              <a:t>i</a:t>
            </a:r>
            <a:r>
              <a:rPr lang="en-US" sz="2000" b="1" dirty="0">
                <a:latin typeface="Courier New"/>
                <a:cs typeface="Courier New"/>
              </a:rPr>
              <a:t>=0; </a:t>
            </a:r>
            <a:r>
              <a:rPr lang="en-US" sz="2000" b="1" dirty="0" err="1">
                <a:latin typeface="Courier New"/>
                <a:cs typeface="Courier New"/>
              </a:rPr>
              <a:t>i</a:t>
            </a:r>
            <a:r>
              <a:rPr lang="en-US" sz="2000" b="1" dirty="0">
                <a:latin typeface="Courier New"/>
                <a:cs typeface="Courier New"/>
              </a:rPr>
              <a:t>&lt;M; </a:t>
            </a:r>
            <a:r>
              <a:rPr lang="en-US" sz="2000" b="1" dirty="0" err="1">
                <a:latin typeface="Courier New"/>
                <a:cs typeface="Courier New"/>
              </a:rPr>
              <a:t>i</a:t>
            </a:r>
            <a:r>
              <a:rPr lang="en-US" sz="2000" b="1" dirty="0">
                <a:latin typeface="Courier New"/>
                <a:cs typeface="Courier New"/>
              </a:rPr>
              <a:t>++){</a:t>
            </a:r>
          </a:p>
          <a:p>
            <a:pPr>
              <a:spcBef>
                <a:spcPts val="0"/>
              </a:spcBef>
              <a:buNone/>
            </a:pPr>
            <a:r>
              <a:rPr lang="en-US" sz="2000" b="1" dirty="0">
                <a:latin typeface="Courier New"/>
                <a:cs typeface="Courier New"/>
              </a:rPr>
              <a:t>    for (j=0; j&lt;N; </a:t>
            </a:r>
            <a:r>
              <a:rPr lang="en-US" sz="2000" b="1" dirty="0" err="1">
                <a:latin typeface="Courier New"/>
                <a:cs typeface="Courier New"/>
              </a:rPr>
              <a:t>j++</a:t>
            </a:r>
            <a:r>
              <a:rPr lang="en-US" sz="2000" b="1" dirty="0">
                <a:latin typeface="Courier New"/>
                <a:cs typeface="Courier New"/>
              </a:rPr>
              <a:t>){</a:t>
            </a:r>
          </a:p>
          <a:p>
            <a:pPr>
              <a:spcBef>
                <a:spcPts val="0"/>
              </a:spcBef>
              <a:buNone/>
            </a:pPr>
            <a:r>
              <a:rPr lang="en-US" sz="2000" b="1" dirty="0">
                <a:latin typeface="Courier New"/>
                <a:cs typeface="Courier New"/>
              </a:rPr>
              <a:t>      </a:t>
            </a:r>
            <a:r>
              <a:rPr lang="en-US" sz="2000" b="1" dirty="0" err="1">
                <a:latin typeface="Courier New"/>
                <a:cs typeface="Courier New"/>
              </a:rPr>
              <a:t>tmp</a:t>
            </a:r>
            <a:r>
              <a:rPr lang="en-US" sz="2000" b="1" dirty="0">
                <a:latin typeface="Courier New"/>
                <a:cs typeface="Courier New"/>
              </a:rPr>
              <a:t> = 0.0;</a:t>
            </a:r>
          </a:p>
          <a:p>
            <a:pPr>
              <a:spcBef>
                <a:spcPts val="0"/>
              </a:spcBef>
              <a:buNone/>
            </a:pPr>
            <a:r>
              <a:rPr lang="en-US" sz="2000" b="1" dirty="0">
                <a:latin typeface="Courier New"/>
                <a:cs typeface="Courier New"/>
              </a:rPr>
              <a:t>      for (k=0; k&lt;P; k++){</a:t>
            </a:r>
          </a:p>
          <a:p>
            <a:pPr>
              <a:spcBef>
                <a:spcPts val="0"/>
              </a:spcBef>
              <a:buNone/>
            </a:pPr>
            <a:r>
              <a:rPr lang="en-US" sz="2000" b="1" dirty="0">
                <a:latin typeface="Courier New"/>
                <a:cs typeface="Courier New"/>
              </a:rPr>
              <a:t>        /* C(</a:t>
            </a:r>
            <a:r>
              <a:rPr lang="en-US" sz="2000" b="1" dirty="0" err="1">
                <a:latin typeface="Courier New"/>
                <a:cs typeface="Courier New"/>
              </a:rPr>
              <a:t>i,j</a:t>
            </a:r>
            <a:r>
              <a:rPr lang="en-US" sz="2000" b="1" dirty="0">
                <a:latin typeface="Courier New"/>
                <a:cs typeface="Courier New"/>
              </a:rPr>
              <a:t>) = sum(over k) A(</a:t>
            </a:r>
            <a:r>
              <a:rPr lang="en-US" sz="2000" b="1" dirty="0" err="1">
                <a:latin typeface="Courier New"/>
                <a:cs typeface="Courier New"/>
              </a:rPr>
              <a:t>i,k</a:t>
            </a:r>
            <a:r>
              <a:rPr lang="en-US" sz="2000" b="1" dirty="0">
                <a:latin typeface="Courier New"/>
                <a:cs typeface="Courier New"/>
              </a:rPr>
              <a:t>) * B(</a:t>
            </a:r>
            <a:r>
              <a:rPr lang="en-US" sz="2000" b="1" dirty="0" err="1">
                <a:latin typeface="Courier New"/>
                <a:cs typeface="Courier New"/>
              </a:rPr>
              <a:t>k,j</a:t>
            </a:r>
            <a:r>
              <a:rPr lang="en-US" sz="2000" b="1" dirty="0">
                <a:latin typeface="Courier New"/>
                <a:cs typeface="Courier New"/>
              </a:rPr>
              <a:t>)*/</a:t>
            </a:r>
          </a:p>
          <a:p>
            <a:pPr>
              <a:spcBef>
                <a:spcPts val="0"/>
              </a:spcBef>
              <a:buNone/>
            </a:pPr>
            <a:r>
              <a:rPr lang="en-US" sz="2000" b="1" dirty="0">
                <a:latin typeface="Courier New"/>
                <a:cs typeface="Courier New"/>
              </a:rPr>
              <a:t>        </a:t>
            </a:r>
            <a:r>
              <a:rPr lang="en-US" sz="2000" b="1" dirty="0" err="1">
                <a:latin typeface="Courier New"/>
                <a:cs typeface="Courier New"/>
              </a:rPr>
              <a:t>tmp</a:t>
            </a:r>
            <a:r>
              <a:rPr lang="en-US" sz="2000" b="1" dirty="0">
                <a:latin typeface="Courier New"/>
                <a:cs typeface="Courier New"/>
              </a:rPr>
              <a:t> += A[</a:t>
            </a:r>
            <a:r>
              <a:rPr lang="en-US" sz="2000" b="1" dirty="0" err="1">
                <a:latin typeface="Courier New"/>
                <a:cs typeface="Courier New"/>
              </a:rPr>
              <a:t>i</a:t>
            </a:r>
            <a:r>
              <a:rPr lang="en-US" sz="2000" b="1" dirty="0">
                <a:latin typeface="Courier New"/>
                <a:cs typeface="Courier New"/>
              </a:rPr>
              <a:t>][k] * B[k][j];</a:t>
            </a:r>
          </a:p>
          <a:p>
            <a:pPr>
              <a:spcBef>
                <a:spcPts val="0"/>
              </a:spcBef>
              <a:buNone/>
            </a:pPr>
            <a:r>
              <a:rPr lang="en-US" sz="2000" b="1" dirty="0">
                <a:latin typeface="Courier New"/>
                <a:cs typeface="Courier New"/>
              </a:rPr>
              <a:t>      }</a:t>
            </a:r>
          </a:p>
          <a:p>
            <a:pPr>
              <a:spcBef>
                <a:spcPts val="0"/>
              </a:spcBef>
              <a:buNone/>
            </a:pPr>
            <a:r>
              <a:rPr lang="en-US" sz="2000" b="1" dirty="0">
                <a:latin typeface="Courier New"/>
                <a:cs typeface="Courier New"/>
              </a:rPr>
              <a:t>      C[</a:t>
            </a:r>
            <a:r>
              <a:rPr lang="en-US" sz="2000" b="1" dirty="0" err="1">
                <a:latin typeface="Courier New"/>
                <a:cs typeface="Courier New"/>
              </a:rPr>
              <a:t>i</a:t>
            </a:r>
            <a:r>
              <a:rPr lang="en-US" sz="2000" b="1" dirty="0">
                <a:latin typeface="Courier New"/>
                <a:cs typeface="Courier New"/>
              </a:rPr>
              <a:t>][j] = </a:t>
            </a:r>
            <a:r>
              <a:rPr lang="en-US" sz="2000" b="1" dirty="0" err="1">
                <a:latin typeface="Courier New"/>
                <a:cs typeface="Courier New"/>
              </a:rPr>
              <a:t>tmp</a:t>
            </a:r>
            <a:r>
              <a:rPr lang="en-US" sz="2000" b="1" dirty="0">
                <a:latin typeface="Courier New"/>
                <a:cs typeface="Courier New"/>
              </a:rPr>
              <a:t>;</a:t>
            </a:r>
          </a:p>
          <a:p>
            <a:pPr>
              <a:spcBef>
                <a:spcPts val="0"/>
              </a:spcBef>
              <a:buNone/>
            </a:pPr>
            <a:r>
              <a:rPr lang="en-US" sz="2000" b="1" dirty="0">
                <a:latin typeface="Courier New"/>
                <a:cs typeface="Courier New"/>
              </a:rPr>
              <a:t>    }</a:t>
            </a:r>
          </a:p>
          <a:p>
            <a:pPr>
              <a:spcBef>
                <a:spcPts val="0"/>
              </a:spcBef>
              <a:buNone/>
            </a:pPr>
            <a:r>
              <a:rPr lang="en-US" sz="2000" b="1" dirty="0">
                <a:latin typeface="Courier New"/>
                <a:cs typeface="Courier New"/>
              </a:rPr>
              <a:t>  }</a:t>
            </a:r>
          </a:p>
          <a:p>
            <a:pPr>
              <a:spcBef>
                <a:spcPts val="0"/>
              </a:spcBef>
              <a:buNone/>
            </a:pPr>
            <a:r>
              <a:rPr lang="en-US" sz="2000" b="1" dirty="0" err="1">
                <a:latin typeface="Courier New"/>
                <a:cs typeface="Courier New"/>
              </a:rPr>
              <a:t>run_time</a:t>
            </a:r>
            <a:r>
              <a:rPr lang="en-US" sz="2000" b="1" dirty="0">
                <a:latin typeface="Courier New"/>
                <a:cs typeface="Courier New"/>
              </a:rPr>
              <a:t> = </a:t>
            </a:r>
            <a:r>
              <a:rPr lang="en-US" sz="2000" b="1" dirty="0" err="1">
                <a:latin typeface="Courier New"/>
                <a:cs typeface="Courier New"/>
              </a:rPr>
              <a:t>omp_get_wtime</a:t>
            </a:r>
            <a:r>
              <a:rPr lang="en-US" sz="2000" b="1" dirty="0">
                <a:latin typeface="Courier New"/>
                <a:cs typeface="Courier New"/>
              </a:rPr>
              <a:t>() - </a:t>
            </a:r>
            <a:r>
              <a:rPr lang="en-US" sz="2000" b="1" dirty="0" err="1">
                <a:latin typeface="Courier New"/>
                <a:cs typeface="Courier New"/>
              </a:rPr>
              <a:t>start_time</a:t>
            </a:r>
            <a:r>
              <a:rPr lang="en-US" sz="2000" b="1" dirty="0">
                <a:latin typeface="Courier New"/>
                <a:cs typeface="Courier New"/>
              </a:rPr>
              <a:t>;</a:t>
            </a:r>
          </a:p>
        </p:txBody>
      </p:sp>
      <p:grpSp>
        <p:nvGrpSpPr>
          <p:cNvPr id="6" name="Group 6"/>
          <p:cNvGrpSpPr/>
          <p:nvPr/>
        </p:nvGrpSpPr>
        <p:grpSpPr>
          <a:xfrm>
            <a:off x="4298018" y="2337902"/>
            <a:ext cx="4680605" cy="584775"/>
            <a:chOff x="3052088" y="1207532"/>
            <a:chExt cx="5584571" cy="779699"/>
          </a:xfrm>
        </p:grpSpPr>
        <p:sp>
          <p:nvSpPr>
            <p:cNvPr id="7" name="TextBox 7"/>
            <p:cNvSpPr txBox="1"/>
            <p:nvPr/>
          </p:nvSpPr>
          <p:spPr>
            <a:xfrm>
              <a:off x="4354823" y="1207532"/>
              <a:ext cx="4281836" cy="779699"/>
            </a:xfrm>
            <a:prstGeom prst="rect">
              <a:avLst/>
            </a:prstGeom>
            <a:noFill/>
            <a:ln w="19050" cmpd="sng">
              <a:noFill/>
            </a:ln>
          </p:spPr>
          <p:txBody>
            <a:bodyPr wrap="square" rtlCol="0">
              <a:spAutoFit/>
            </a:bodyPr>
            <a:lstStyle/>
            <a:p>
              <a:r>
                <a:rPr lang="en-US" sz="1600" dirty="0">
                  <a:solidFill>
                    <a:schemeClr val="accent1"/>
                  </a:solidFill>
                  <a:latin typeface="Arial" panose="020B0604020202020204" pitchFamily="34" charset="0"/>
                  <a:cs typeface="Arial" panose="020B0604020202020204" pitchFamily="34" charset="0"/>
                </a:rPr>
                <a:t>Outer loop spread across N threads; </a:t>
              </a:r>
              <a:br>
                <a:rPr lang="en-US" sz="1600" dirty="0">
                  <a:solidFill>
                    <a:schemeClr val="accent1"/>
                  </a:solidFill>
                  <a:latin typeface="Arial" panose="020B0604020202020204" pitchFamily="34" charset="0"/>
                  <a:cs typeface="Arial" panose="020B0604020202020204" pitchFamily="34" charset="0"/>
                </a:rPr>
              </a:br>
              <a:r>
                <a:rPr lang="en-US" sz="1600" dirty="0">
                  <a:solidFill>
                    <a:schemeClr val="accent1"/>
                  </a:solidFill>
                  <a:latin typeface="Arial" panose="020B0604020202020204" pitchFamily="34" charset="0"/>
                  <a:cs typeface="Arial" panose="020B0604020202020204" pitchFamily="34" charset="0"/>
                </a:rPr>
                <a:t>inner loops inside a single thread</a:t>
              </a:r>
            </a:p>
          </p:txBody>
        </p:sp>
        <p:cxnSp>
          <p:nvCxnSpPr>
            <p:cNvPr id="8" name="Straight Connector 8"/>
            <p:cNvCxnSpPr/>
            <p:nvPr/>
          </p:nvCxnSpPr>
          <p:spPr>
            <a:xfrm flipH="1">
              <a:off x="3052088" y="1571822"/>
              <a:ext cx="1199695" cy="51120"/>
            </a:xfrm>
            <a:prstGeom prst="line">
              <a:avLst/>
            </a:prstGeom>
            <a:ln>
              <a:solidFill>
                <a:schemeClr val="accent1"/>
              </a:solidFill>
              <a:tailEnd type="arrow"/>
            </a:ln>
          </p:spPr>
          <p:style>
            <a:lnRef idx="2">
              <a:schemeClr val="accent1"/>
            </a:lnRef>
            <a:fillRef idx="0">
              <a:schemeClr val="accent1"/>
            </a:fillRef>
            <a:effectRef idx="1">
              <a:schemeClr val="accent1"/>
            </a:effectRef>
            <a:fontRef idx="minor">
              <a:schemeClr val="tx1"/>
            </a:fontRef>
          </p:style>
        </p:cxnSp>
      </p:grpSp>
      <p:pic>
        <p:nvPicPr>
          <p:cNvPr id="9" name="Picture 3"/>
          <p:cNvPicPr>
            <a:picLocks noChangeAspect="1"/>
          </p:cNvPicPr>
          <p:nvPr/>
        </p:nvPicPr>
        <p:blipFill>
          <a:blip r:embed="rId3"/>
          <a:stretch>
            <a:fillRect/>
          </a:stretch>
        </p:blipFill>
        <p:spPr>
          <a:xfrm>
            <a:off x="6594261" y="3571571"/>
            <a:ext cx="2645836" cy="2324616"/>
          </a:xfrm>
          <a:prstGeom prst="rect">
            <a:avLst/>
          </a:prstGeom>
        </p:spPr>
      </p:pic>
    </p:spTree>
    <p:extLst>
      <p:ext uri="{BB962C8B-B14F-4D97-AF65-F5344CB8AC3E}">
        <p14:creationId xmlns:p14="http://schemas.microsoft.com/office/powerpoint/2010/main" val="1222192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98</a:t>
            </a:fld>
            <a:endParaRPr lang="en-US" altLang="en-US"/>
          </a:p>
        </p:txBody>
      </p:sp>
      <p:sp>
        <p:nvSpPr>
          <p:cNvPr id="45059" name="Text Box 2"/>
          <p:cNvSpPr txBox="1">
            <a:spLocks noChangeArrowheads="1"/>
          </p:cNvSpPr>
          <p:nvPr/>
        </p:nvSpPr>
        <p:spPr bwMode="auto">
          <a:xfrm>
            <a:off x="441324" y="396875"/>
            <a:ext cx="754951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Multiprocessor Caches</a:t>
            </a:r>
            <a:endParaRPr lang="en-US" altLang="en-US" b="1" dirty="0">
              <a:solidFill>
                <a:srgbClr val="CC0000"/>
              </a:solidFill>
              <a:latin typeface="Courier New" panose="02070309020205020404" pitchFamily="49" charset="0"/>
              <a:cs typeface="Courier New" panose="02070309020205020404" pitchFamily="49" charset="0"/>
            </a:endParaRP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1" name="Text Box 4"/>
          <p:cNvSpPr txBox="1">
            <a:spLocks noChangeArrowheads="1"/>
          </p:cNvSpPr>
          <p:nvPr/>
        </p:nvSpPr>
        <p:spPr bwMode="auto">
          <a:xfrm>
            <a:off x="381000" y="1243694"/>
            <a:ext cx="8487833"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
                <a:srgbClr val="CC0000"/>
              </a:buClr>
            </a:pPr>
            <a:r>
              <a:rPr lang="en-US" altLang="en-US" sz="2000" dirty="0">
                <a:latin typeface="Arial" panose="020B0604020202020204" pitchFamily="34" charset="0"/>
              </a:rPr>
              <a:t> Memory is a performance bottleneck even with one processor</a:t>
            </a:r>
          </a:p>
          <a:p>
            <a:pPr>
              <a:spcBef>
                <a:spcPct val="0"/>
              </a:spcBef>
              <a:buClr>
                <a:srgbClr val="CC0000"/>
              </a:buClr>
            </a:pPr>
            <a:r>
              <a:rPr lang="en-US" altLang="en-US" sz="2000" dirty="0">
                <a:latin typeface="Arial" panose="020B0604020202020204" pitchFamily="34" charset="0"/>
              </a:rPr>
              <a:t> Use caches to reduce bandwidth demands on main memory</a:t>
            </a:r>
          </a:p>
          <a:p>
            <a:pPr>
              <a:spcBef>
                <a:spcPct val="0"/>
              </a:spcBef>
              <a:buClr>
                <a:srgbClr val="CC0000"/>
              </a:buClr>
            </a:pPr>
            <a:r>
              <a:rPr lang="en-US" altLang="en-US" sz="2000" dirty="0">
                <a:latin typeface="Arial" panose="020B0604020202020204" pitchFamily="34" charset="0"/>
              </a:rPr>
              <a:t> Each core has a local private cache holding data it has accessed recently</a:t>
            </a:r>
          </a:p>
          <a:p>
            <a:pPr>
              <a:spcBef>
                <a:spcPct val="0"/>
              </a:spcBef>
              <a:buClr>
                <a:srgbClr val="CC0000"/>
              </a:buClr>
            </a:pPr>
            <a:r>
              <a:rPr lang="en-US" altLang="en-US" sz="2000" dirty="0">
                <a:latin typeface="Arial" panose="020B0604020202020204" pitchFamily="34" charset="0"/>
              </a:rPr>
              <a:t> Only cache misses have to access the shared common memory</a:t>
            </a:r>
          </a:p>
        </p:txBody>
      </p:sp>
      <p:grpSp>
        <p:nvGrpSpPr>
          <p:cNvPr id="6" name="Group 63"/>
          <p:cNvGrpSpPr/>
          <p:nvPr/>
        </p:nvGrpSpPr>
        <p:grpSpPr>
          <a:xfrm>
            <a:off x="1833880" y="3058160"/>
            <a:ext cx="5198398" cy="2872330"/>
            <a:chOff x="1452565" y="1066800"/>
            <a:chExt cx="5797690" cy="3048000"/>
          </a:xfrm>
        </p:grpSpPr>
        <p:sp>
          <p:nvSpPr>
            <p:cNvPr id="7" name="Rectangle 5"/>
            <p:cNvSpPr>
              <a:spLocks noChangeArrowheads="1"/>
            </p:cNvSpPr>
            <p:nvPr/>
          </p:nvSpPr>
          <p:spPr bwMode="auto">
            <a:xfrm>
              <a:off x="1524000" y="1066800"/>
              <a:ext cx="1295400" cy="609600"/>
            </a:xfrm>
            <a:prstGeom prst="rect">
              <a:avLst/>
            </a:prstGeom>
            <a:noFill/>
            <a:ln w="12700">
              <a:solidFill>
                <a:schemeClr val="tx1"/>
              </a:solidFill>
              <a:miter lim="800000"/>
              <a:headEnd/>
              <a:tailEnd/>
            </a:ln>
            <a:effectLst/>
          </p:spPr>
          <p:txBody>
            <a:bodyPr wrap="none" anchor="ctr"/>
            <a:lstStyle/>
            <a:p>
              <a:endParaRPr lang="en-US" dirty="0">
                <a:latin typeface="Arial" panose="020B0604020202020204" pitchFamily="34" charset="0"/>
                <a:cs typeface="Arial" panose="020B0604020202020204" pitchFamily="34" charset="0"/>
              </a:endParaRPr>
            </a:p>
          </p:txBody>
        </p:sp>
        <p:sp>
          <p:nvSpPr>
            <p:cNvPr id="8" name="Text Box 6"/>
            <p:cNvSpPr txBox="1">
              <a:spLocks noChangeArrowheads="1"/>
            </p:cNvSpPr>
            <p:nvPr/>
          </p:nvSpPr>
          <p:spPr bwMode="auto">
            <a:xfrm>
              <a:off x="1452565" y="1151733"/>
              <a:ext cx="1464569" cy="391920"/>
            </a:xfrm>
            <a:prstGeom prst="rect">
              <a:avLst/>
            </a:prstGeom>
            <a:noFill/>
            <a:ln w="12700">
              <a:noFill/>
              <a:miter lim="800000"/>
              <a:headEnd/>
              <a:tailEnd/>
            </a:ln>
            <a:effectLst/>
          </p:spPr>
          <p:txBody>
            <a:bodyPr wrap="none">
              <a:spAutoFit/>
            </a:bodyPr>
            <a:lstStyle/>
            <a:p>
              <a:r>
                <a:rPr lang="en-US" b="1" dirty="0">
                  <a:latin typeface="Arial" panose="020B0604020202020204" pitchFamily="34" charset="0"/>
                  <a:cs typeface="Arial" panose="020B0604020202020204" pitchFamily="34" charset="0"/>
                </a:rPr>
                <a:t>Processor</a:t>
              </a:r>
            </a:p>
          </p:txBody>
        </p:sp>
        <p:sp>
          <p:nvSpPr>
            <p:cNvPr id="9" name="Rectangle 7"/>
            <p:cNvSpPr>
              <a:spLocks noChangeArrowheads="1"/>
            </p:cNvSpPr>
            <p:nvPr/>
          </p:nvSpPr>
          <p:spPr bwMode="auto">
            <a:xfrm>
              <a:off x="3200400" y="1066800"/>
              <a:ext cx="1295400" cy="609600"/>
            </a:xfrm>
            <a:prstGeom prst="rect">
              <a:avLst/>
            </a:prstGeom>
            <a:noFill/>
            <a:ln w="12700">
              <a:solidFill>
                <a:schemeClr val="tx1"/>
              </a:solidFill>
              <a:miter lim="800000"/>
              <a:headEnd/>
              <a:tailEnd/>
            </a:ln>
            <a:effectLst/>
          </p:spPr>
          <p:txBody>
            <a:bodyPr wrap="none" anchor="ctr"/>
            <a:lstStyle/>
            <a:p>
              <a:endParaRPr lang="en-US" dirty="0">
                <a:latin typeface="Arial" panose="020B0604020202020204" pitchFamily="34" charset="0"/>
                <a:cs typeface="Arial" panose="020B0604020202020204" pitchFamily="34" charset="0"/>
              </a:endParaRPr>
            </a:p>
          </p:txBody>
        </p:sp>
        <p:sp>
          <p:nvSpPr>
            <p:cNvPr id="10" name="Rectangle 8"/>
            <p:cNvSpPr>
              <a:spLocks noChangeArrowheads="1"/>
            </p:cNvSpPr>
            <p:nvPr/>
          </p:nvSpPr>
          <p:spPr bwMode="auto">
            <a:xfrm>
              <a:off x="5867400" y="1066800"/>
              <a:ext cx="1295400" cy="609600"/>
            </a:xfrm>
            <a:prstGeom prst="rect">
              <a:avLst/>
            </a:prstGeom>
            <a:noFill/>
            <a:ln w="12700">
              <a:solidFill>
                <a:schemeClr val="tx1"/>
              </a:solidFill>
              <a:miter lim="800000"/>
              <a:headEnd/>
              <a:tailEnd/>
            </a:ln>
            <a:effectLst/>
          </p:spPr>
          <p:txBody>
            <a:bodyPr wrap="none" anchor="ctr"/>
            <a:lstStyle/>
            <a:p>
              <a:endParaRPr lang="en-US" dirty="0">
                <a:latin typeface="Arial" panose="020B0604020202020204" pitchFamily="34" charset="0"/>
                <a:cs typeface="Arial" panose="020B0604020202020204" pitchFamily="34" charset="0"/>
              </a:endParaRPr>
            </a:p>
          </p:txBody>
        </p:sp>
        <p:sp>
          <p:nvSpPr>
            <p:cNvPr id="11" name="Text Box 9"/>
            <p:cNvSpPr txBox="1">
              <a:spLocks noChangeArrowheads="1"/>
            </p:cNvSpPr>
            <p:nvPr/>
          </p:nvSpPr>
          <p:spPr bwMode="auto">
            <a:xfrm>
              <a:off x="3123830" y="1146758"/>
              <a:ext cx="1464569" cy="391920"/>
            </a:xfrm>
            <a:prstGeom prst="rect">
              <a:avLst/>
            </a:prstGeom>
            <a:noFill/>
            <a:ln w="12700">
              <a:noFill/>
              <a:miter lim="800000"/>
              <a:headEnd/>
              <a:tailEnd/>
            </a:ln>
            <a:effectLst/>
          </p:spPr>
          <p:txBody>
            <a:bodyPr wrap="none">
              <a:spAutoFit/>
            </a:bodyPr>
            <a:lstStyle/>
            <a:p>
              <a:r>
                <a:rPr lang="en-US" b="1" dirty="0">
                  <a:latin typeface="Arial" panose="020B0604020202020204" pitchFamily="34" charset="0"/>
                  <a:cs typeface="Arial" panose="020B0604020202020204" pitchFamily="34" charset="0"/>
                </a:rPr>
                <a:t>Processor</a:t>
              </a:r>
            </a:p>
          </p:txBody>
        </p:sp>
        <p:sp>
          <p:nvSpPr>
            <p:cNvPr id="12" name="Text Box 10"/>
            <p:cNvSpPr txBox="1">
              <a:spLocks noChangeArrowheads="1"/>
            </p:cNvSpPr>
            <p:nvPr/>
          </p:nvSpPr>
          <p:spPr bwMode="auto">
            <a:xfrm>
              <a:off x="5785686" y="1109265"/>
              <a:ext cx="1464569" cy="391920"/>
            </a:xfrm>
            <a:prstGeom prst="rect">
              <a:avLst/>
            </a:prstGeom>
            <a:noFill/>
            <a:ln w="12700">
              <a:noFill/>
              <a:miter lim="800000"/>
              <a:headEnd/>
              <a:tailEnd/>
            </a:ln>
            <a:effectLst/>
          </p:spPr>
          <p:txBody>
            <a:bodyPr wrap="none">
              <a:spAutoFit/>
            </a:bodyPr>
            <a:lstStyle/>
            <a:p>
              <a:r>
                <a:rPr lang="en-US" b="1" dirty="0">
                  <a:latin typeface="Arial" panose="020B0604020202020204" pitchFamily="34" charset="0"/>
                  <a:cs typeface="Arial" panose="020B0604020202020204" pitchFamily="34" charset="0"/>
                </a:rPr>
                <a:t>Processor</a:t>
              </a:r>
            </a:p>
          </p:txBody>
        </p:sp>
        <p:sp>
          <p:nvSpPr>
            <p:cNvPr id="13" name="Rectangle 11"/>
            <p:cNvSpPr>
              <a:spLocks noChangeArrowheads="1"/>
            </p:cNvSpPr>
            <p:nvPr/>
          </p:nvSpPr>
          <p:spPr bwMode="auto">
            <a:xfrm>
              <a:off x="1524000" y="1981200"/>
              <a:ext cx="1295400" cy="533400"/>
            </a:xfrm>
            <a:prstGeom prst="rect">
              <a:avLst/>
            </a:prstGeom>
            <a:noFill/>
            <a:ln w="12700">
              <a:solidFill>
                <a:schemeClr val="tx1"/>
              </a:solidFill>
              <a:miter lim="800000"/>
              <a:headEnd/>
              <a:tailEnd/>
            </a:ln>
            <a:effectLst/>
          </p:spPr>
          <p:txBody>
            <a:bodyPr wrap="none" anchor="ctr"/>
            <a:lstStyle/>
            <a:p>
              <a:endParaRPr lang="en-US" dirty="0">
                <a:latin typeface="Arial" panose="020B0604020202020204" pitchFamily="34" charset="0"/>
                <a:cs typeface="Arial" panose="020B0604020202020204" pitchFamily="34" charset="0"/>
              </a:endParaRPr>
            </a:p>
          </p:txBody>
        </p:sp>
        <p:sp>
          <p:nvSpPr>
            <p:cNvPr id="14" name="Rectangle 12"/>
            <p:cNvSpPr>
              <a:spLocks noChangeArrowheads="1"/>
            </p:cNvSpPr>
            <p:nvPr/>
          </p:nvSpPr>
          <p:spPr bwMode="auto">
            <a:xfrm>
              <a:off x="3200400" y="1981200"/>
              <a:ext cx="1295400" cy="533400"/>
            </a:xfrm>
            <a:prstGeom prst="rect">
              <a:avLst/>
            </a:prstGeom>
            <a:noFill/>
            <a:ln w="12700">
              <a:solidFill>
                <a:schemeClr val="tx1"/>
              </a:solidFill>
              <a:miter lim="800000"/>
              <a:headEnd/>
              <a:tailEnd/>
            </a:ln>
            <a:effectLst/>
          </p:spPr>
          <p:txBody>
            <a:bodyPr wrap="none" anchor="ctr"/>
            <a:lstStyle/>
            <a:p>
              <a:endParaRPr lang="en-US" dirty="0">
                <a:latin typeface="Arial" panose="020B0604020202020204" pitchFamily="34" charset="0"/>
                <a:cs typeface="Arial" panose="020B0604020202020204" pitchFamily="34" charset="0"/>
              </a:endParaRPr>
            </a:p>
          </p:txBody>
        </p:sp>
        <p:sp>
          <p:nvSpPr>
            <p:cNvPr id="15" name="Rectangle 13"/>
            <p:cNvSpPr>
              <a:spLocks noChangeArrowheads="1"/>
            </p:cNvSpPr>
            <p:nvPr/>
          </p:nvSpPr>
          <p:spPr bwMode="auto">
            <a:xfrm>
              <a:off x="5867400" y="1981200"/>
              <a:ext cx="1295400" cy="533400"/>
            </a:xfrm>
            <a:prstGeom prst="rect">
              <a:avLst/>
            </a:prstGeom>
            <a:noFill/>
            <a:ln w="12700">
              <a:solidFill>
                <a:schemeClr val="tx1"/>
              </a:solidFill>
              <a:miter lim="800000"/>
              <a:headEnd/>
              <a:tailEnd/>
            </a:ln>
            <a:effectLst/>
          </p:spPr>
          <p:txBody>
            <a:bodyPr wrap="none" anchor="ctr"/>
            <a:lstStyle/>
            <a:p>
              <a:endParaRPr lang="en-US" dirty="0">
                <a:latin typeface="Arial" panose="020B0604020202020204" pitchFamily="34" charset="0"/>
                <a:cs typeface="Arial" panose="020B0604020202020204" pitchFamily="34" charset="0"/>
              </a:endParaRPr>
            </a:p>
          </p:txBody>
        </p:sp>
        <p:sp>
          <p:nvSpPr>
            <p:cNvPr id="16" name="Text Box 14"/>
            <p:cNvSpPr txBox="1">
              <a:spLocks noChangeArrowheads="1"/>
            </p:cNvSpPr>
            <p:nvPr/>
          </p:nvSpPr>
          <p:spPr bwMode="auto">
            <a:xfrm>
              <a:off x="1646017" y="2026180"/>
              <a:ext cx="978286" cy="391920"/>
            </a:xfrm>
            <a:prstGeom prst="rect">
              <a:avLst/>
            </a:prstGeom>
            <a:noFill/>
            <a:ln w="12700">
              <a:noFill/>
              <a:miter lim="800000"/>
              <a:headEnd/>
              <a:tailEnd/>
            </a:ln>
            <a:effectLst/>
          </p:spPr>
          <p:txBody>
            <a:bodyPr wrap="none">
              <a:spAutoFit/>
            </a:bodyPr>
            <a:lstStyle/>
            <a:p>
              <a:r>
                <a:rPr lang="en-US" b="1" dirty="0">
                  <a:latin typeface="Arial" panose="020B0604020202020204" pitchFamily="34" charset="0"/>
                  <a:cs typeface="Arial" panose="020B0604020202020204" pitchFamily="34" charset="0"/>
                </a:rPr>
                <a:t>Cache</a:t>
              </a:r>
            </a:p>
          </p:txBody>
        </p:sp>
        <p:sp>
          <p:nvSpPr>
            <p:cNvPr id="17" name="Text Box 15"/>
            <p:cNvSpPr txBox="1">
              <a:spLocks noChangeArrowheads="1"/>
            </p:cNvSpPr>
            <p:nvPr/>
          </p:nvSpPr>
          <p:spPr bwMode="auto">
            <a:xfrm>
              <a:off x="3298751" y="1974322"/>
              <a:ext cx="978286" cy="391920"/>
            </a:xfrm>
            <a:prstGeom prst="rect">
              <a:avLst/>
            </a:prstGeom>
            <a:noFill/>
            <a:ln w="12700">
              <a:noFill/>
              <a:miter lim="800000"/>
              <a:headEnd/>
              <a:tailEnd/>
            </a:ln>
            <a:effectLst/>
          </p:spPr>
          <p:txBody>
            <a:bodyPr wrap="none">
              <a:spAutoFit/>
            </a:bodyPr>
            <a:lstStyle/>
            <a:p>
              <a:r>
                <a:rPr lang="en-US" b="1" dirty="0">
                  <a:latin typeface="Arial" panose="020B0604020202020204" pitchFamily="34" charset="0"/>
                  <a:cs typeface="Arial" panose="020B0604020202020204" pitchFamily="34" charset="0"/>
                </a:rPr>
                <a:t>Cache</a:t>
              </a:r>
            </a:p>
          </p:txBody>
        </p:sp>
        <p:sp>
          <p:nvSpPr>
            <p:cNvPr id="18" name="Text Box 16"/>
            <p:cNvSpPr txBox="1">
              <a:spLocks noChangeArrowheads="1"/>
            </p:cNvSpPr>
            <p:nvPr/>
          </p:nvSpPr>
          <p:spPr bwMode="auto">
            <a:xfrm>
              <a:off x="5997648" y="1975143"/>
              <a:ext cx="978286" cy="391920"/>
            </a:xfrm>
            <a:prstGeom prst="rect">
              <a:avLst/>
            </a:prstGeom>
            <a:noFill/>
            <a:ln w="12700">
              <a:noFill/>
              <a:miter lim="800000"/>
              <a:headEnd/>
              <a:tailEnd/>
            </a:ln>
            <a:effectLst/>
          </p:spPr>
          <p:txBody>
            <a:bodyPr wrap="none">
              <a:spAutoFit/>
            </a:bodyPr>
            <a:lstStyle/>
            <a:p>
              <a:r>
                <a:rPr lang="en-US" b="1" dirty="0">
                  <a:latin typeface="Arial" panose="020B0604020202020204" pitchFamily="34" charset="0"/>
                  <a:cs typeface="Arial" panose="020B0604020202020204" pitchFamily="34" charset="0"/>
                </a:rPr>
                <a:t>Cache</a:t>
              </a:r>
            </a:p>
          </p:txBody>
        </p:sp>
        <p:sp>
          <p:nvSpPr>
            <p:cNvPr id="19" name="Rectangle 17"/>
            <p:cNvSpPr>
              <a:spLocks noChangeArrowheads="1"/>
            </p:cNvSpPr>
            <p:nvPr/>
          </p:nvSpPr>
          <p:spPr bwMode="auto">
            <a:xfrm>
              <a:off x="1524000" y="2895600"/>
              <a:ext cx="5638800" cy="304800"/>
            </a:xfrm>
            <a:prstGeom prst="rect">
              <a:avLst/>
            </a:prstGeom>
            <a:noFill/>
            <a:ln w="12700">
              <a:solidFill>
                <a:schemeClr val="accent2"/>
              </a:solidFill>
              <a:miter lim="800000"/>
              <a:headEnd/>
              <a:tailEnd/>
            </a:ln>
            <a:effectLst/>
          </p:spPr>
          <p:txBody>
            <a:bodyPr wrap="none" anchor="ctr"/>
            <a:lstStyle/>
            <a:p>
              <a:pPr algn="ctr"/>
              <a:r>
                <a:rPr lang="en-US" b="1" dirty="0">
                  <a:latin typeface="Arial" panose="020B0604020202020204" pitchFamily="34" charset="0"/>
                  <a:cs typeface="Arial" panose="020B0604020202020204" pitchFamily="34" charset="0"/>
                </a:rPr>
                <a:t>Interconnection Network</a:t>
              </a:r>
            </a:p>
          </p:txBody>
        </p:sp>
        <p:sp>
          <p:nvSpPr>
            <p:cNvPr id="20" name="Rectangle 18"/>
            <p:cNvSpPr>
              <a:spLocks noChangeArrowheads="1"/>
            </p:cNvSpPr>
            <p:nvPr/>
          </p:nvSpPr>
          <p:spPr bwMode="auto">
            <a:xfrm>
              <a:off x="2590800" y="3581400"/>
              <a:ext cx="1905000" cy="533400"/>
            </a:xfrm>
            <a:prstGeom prst="rect">
              <a:avLst/>
            </a:prstGeom>
            <a:noFill/>
            <a:ln w="12700">
              <a:solidFill>
                <a:schemeClr val="tx1"/>
              </a:solidFill>
              <a:miter lim="800000"/>
              <a:headEnd/>
              <a:tailEnd/>
            </a:ln>
            <a:effectLst/>
          </p:spPr>
          <p:txBody>
            <a:bodyPr wrap="none" anchor="ctr"/>
            <a:lstStyle/>
            <a:p>
              <a:endParaRPr lang="en-US" dirty="0">
                <a:latin typeface="Arial" panose="020B0604020202020204" pitchFamily="34" charset="0"/>
                <a:cs typeface="Arial" panose="020B0604020202020204" pitchFamily="34" charset="0"/>
              </a:endParaRPr>
            </a:p>
          </p:txBody>
        </p:sp>
        <p:sp>
          <p:nvSpPr>
            <p:cNvPr id="21" name="Text Box 19"/>
            <p:cNvSpPr txBox="1">
              <a:spLocks noChangeArrowheads="1"/>
            </p:cNvSpPr>
            <p:nvPr/>
          </p:nvSpPr>
          <p:spPr bwMode="auto">
            <a:xfrm>
              <a:off x="3047999" y="3652982"/>
              <a:ext cx="1192823" cy="391920"/>
            </a:xfrm>
            <a:prstGeom prst="rect">
              <a:avLst/>
            </a:prstGeom>
            <a:noFill/>
            <a:ln w="12700">
              <a:noFill/>
              <a:miter lim="800000"/>
              <a:headEnd/>
              <a:tailEnd/>
            </a:ln>
            <a:effectLst/>
          </p:spPr>
          <p:txBody>
            <a:bodyPr wrap="none">
              <a:spAutoFit/>
            </a:bodyPr>
            <a:lstStyle/>
            <a:p>
              <a:r>
                <a:rPr lang="en-US" b="1" dirty="0">
                  <a:latin typeface="Arial" panose="020B0604020202020204" pitchFamily="34" charset="0"/>
                  <a:cs typeface="Arial" panose="020B0604020202020204" pitchFamily="34" charset="0"/>
                </a:rPr>
                <a:t>Memory</a:t>
              </a:r>
            </a:p>
          </p:txBody>
        </p:sp>
        <p:sp>
          <p:nvSpPr>
            <p:cNvPr id="22" name="Rectangle 20"/>
            <p:cNvSpPr>
              <a:spLocks noChangeArrowheads="1"/>
            </p:cNvSpPr>
            <p:nvPr/>
          </p:nvSpPr>
          <p:spPr bwMode="auto">
            <a:xfrm>
              <a:off x="5105400" y="3581400"/>
              <a:ext cx="1371600" cy="533400"/>
            </a:xfrm>
            <a:prstGeom prst="rect">
              <a:avLst/>
            </a:prstGeom>
            <a:noFill/>
            <a:ln w="12700">
              <a:solidFill>
                <a:schemeClr val="tx1"/>
              </a:solidFill>
              <a:miter lim="800000"/>
              <a:headEnd/>
              <a:tailEnd/>
            </a:ln>
            <a:effectLst/>
          </p:spPr>
          <p:txBody>
            <a:bodyPr wrap="none" anchor="ctr"/>
            <a:lstStyle/>
            <a:p>
              <a:endParaRPr lang="en-US" dirty="0">
                <a:latin typeface="Arial" panose="020B0604020202020204" pitchFamily="34" charset="0"/>
                <a:cs typeface="Arial" panose="020B0604020202020204" pitchFamily="34" charset="0"/>
              </a:endParaRPr>
            </a:p>
          </p:txBody>
        </p:sp>
        <p:sp>
          <p:nvSpPr>
            <p:cNvPr id="23" name="Text Box 21"/>
            <p:cNvSpPr txBox="1">
              <a:spLocks noChangeArrowheads="1"/>
            </p:cNvSpPr>
            <p:nvPr/>
          </p:nvSpPr>
          <p:spPr bwMode="auto">
            <a:xfrm>
              <a:off x="5562599" y="3652982"/>
              <a:ext cx="549214" cy="391920"/>
            </a:xfrm>
            <a:prstGeom prst="rect">
              <a:avLst/>
            </a:prstGeom>
            <a:noFill/>
            <a:ln w="12700">
              <a:noFill/>
              <a:miter lim="800000"/>
              <a:headEnd/>
              <a:tailEnd/>
            </a:ln>
            <a:effectLst/>
          </p:spPr>
          <p:txBody>
            <a:bodyPr wrap="none">
              <a:spAutoFit/>
            </a:bodyPr>
            <a:lstStyle/>
            <a:p>
              <a:r>
                <a:rPr lang="en-US" b="1" dirty="0">
                  <a:latin typeface="Arial" panose="020B0604020202020204" pitchFamily="34" charset="0"/>
                  <a:cs typeface="Arial" panose="020B0604020202020204" pitchFamily="34" charset="0"/>
                </a:rPr>
                <a:t>I/O</a:t>
              </a:r>
            </a:p>
          </p:txBody>
        </p:sp>
        <p:sp>
          <p:nvSpPr>
            <p:cNvPr id="24" name="Line 22"/>
            <p:cNvSpPr>
              <a:spLocks noChangeShapeType="1"/>
            </p:cNvSpPr>
            <p:nvPr/>
          </p:nvSpPr>
          <p:spPr bwMode="auto">
            <a:xfrm>
              <a:off x="2133600" y="1676400"/>
              <a:ext cx="0" cy="304800"/>
            </a:xfrm>
            <a:prstGeom prst="line">
              <a:avLst/>
            </a:prstGeom>
            <a:noFill/>
            <a:ln w="12700">
              <a:solidFill>
                <a:schemeClr val="tx1"/>
              </a:solidFill>
              <a:round/>
              <a:headEnd type="triangle" w="med" len="med"/>
              <a:tailEnd type="triangle" w="med" len="med"/>
            </a:ln>
            <a:effectLst/>
          </p:spPr>
          <p:txBody>
            <a:bodyPr wrap="none" anchor="ctr"/>
            <a:lstStyle/>
            <a:p>
              <a:endParaRPr lang="en-US" dirty="0">
                <a:latin typeface="Arial" panose="020B0604020202020204" pitchFamily="34" charset="0"/>
                <a:cs typeface="Arial" panose="020B0604020202020204" pitchFamily="34" charset="0"/>
              </a:endParaRPr>
            </a:p>
          </p:txBody>
        </p:sp>
        <p:sp>
          <p:nvSpPr>
            <p:cNvPr id="25" name="Line 23"/>
            <p:cNvSpPr>
              <a:spLocks noChangeShapeType="1"/>
            </p:cNvSpPr>
            <p:nvPr/>
          </p:nvSpPr>
          <p:spPr bwMode="auto">
            <a:xfrm>
              <a:off x="3810000" y="1676400"/>
              <a:ext cx="0" cy="304800"/>
            </a:xfrm>
            <a:prstGeom prst="line">
              <a:avLst/>
            </a:prstGeom>
            <a:noFill/>
            <a:ln w="12700">
              <a:solidFill>
                <a:schemeClr val="tx1"/>
              </a:solidFill>
              <a:round/>
              <a:headEnd type="triangle" w="med" len="med"/>
              <a:tailEnd type="triangle" w="med" len="med"/>
            </a:ln>
            <a:effectLst/>
          </p:spPr>
          <p:txBody>
            <a:bodyPr wrap="none" anchor="ctr"/>
            <a:lstStyle/>
            <a:p>
              <a:endParaRPr lang="en-US" dirty="0">
                <a:latin typeface="Arial" panose="020B0604020202020204" pitchFamily="34" charset="0"/>
                <a:cs typeface="Arial" panose="020B0604020202020204" pitchFamily="34" charset="0"/>
              </a:endParaRPr>
            </a:p>
          </p:txBody>
        </p:sp>
        <p:sp>
          <p:nvSpPr>
            <p:cNvPr id="26" name="Line 24"/>
            <p:cNvSpPr>
              <a:spLocks noChangeShapeType="1"/>
            </p:cNvSpPr>
            <p:nvPr/>
          </p:nvSpPr>
          <p:spPr bwMode="auto">
            <a:xfrm>
              <a:off x="6477000" y="1676400"/>
              <a:ext cx="0" cy="304800"/>
            </a:xfrm>
            <a:prstGeom prst="line">
              <a:avLst/>
            </a:prstGeom>
            <a:noFill/>
            <a:ln w="12700">
              <a:solidFill>
                <a:schemeClr val="tx1"/>
              </a:solidFill>
              <a:round/>
              <a:headEnd type="triangle" w="med" len="med"/>
              <a:tailEnd type="triangle" w="med" len="med"/>
            </a:ln>
            <a:effectLst/>
          </p:spPr>
          <p:txBody>
            <a:bodyPr wrap="none" anchor="ctr"/>
            <a:lstStyle/>
            <a:p>
              <a:endParaRPr lang="en-US" dirty="0">
                <a:latin typeface="Arial" panose="020B0604020202020204" pitchFamily="34" charset="0"/>
                <a:cs typeface="Arial" panose="020B0604020202020204" pitchFamily="34" charset="0"/>
              </a:endParaRPr>
            </a:p>
          </p:txBody>
        </p:sp>
        <p:sp>
          <p:nvSpPr>
            <p:cNvPr id="27" name="Line 25"/>
            <p:cNvSpPr>
              <a:spLocks noChangeShapeType="1"/>
            </p:cNvSpPr>
            <p:nvPr/>
          </p:nvSpPr>
          <p:spPr bwMode="auto">
            <a:xfrm>
              <a:off x="6477000" y="2514600"/>
              <a:ext cx="0" cy="381000"/>
            </a:xfrm>
            <a:prstGeom prst="line">
              <a:avLst/>
            </a:prstGeom>
            <a:noFill/>
            <a:ln w="12700">
              <a:solidFill>
                <a:schemeClr val="tx1"/>
              </a:solidFill>
              <a:round/>
              <a:headEnd type="triangle" w="med" len="med"/>
              <a:tailEnd type="triangle" w="med" len="med"/>
            </a:ln>
            <a:effectLst/>
          </p:spPr>
          <p:txBody>
            <a:bodyPr wrap="none" anchor="ctr"/>
            <a:lstStyle/>
            <a:p>
              <a:endParaRPr lang="en-US" dirty="0">
                <a:latin typeface="Arial" panose="020B0604020202020204" pitchFamily="34" charset="0"/>
                <a:cs typeface="Arial" panose="020B0604020202020204" pitchFamily="34" charset="0"/>
              </a:endParaRPr>
            </a:p>
          </p:txBody>
        </p:sp>
        <p:sp>
          <p:nvSpPr>
            <p:cNvPr id="28" name="Line 26"/>
            <p:cNvSpPr>
              <a:spLocks noChangeShapeType="1"/>
            </p:cNvSpPr>
            <p:nvPr/>
          </p:nvSpPr>
          <p:spPr bwMode="auto">
            <a:xfrm>
              <a:off x="3810000" y="2514600"/>
              <a:ext cx="0" cy="381000"/>
            </a:xfrm>
            <a:prstGeom prst="line">
              <a:avLst/>
            </a:prstGeom>
            <a:noFill/>
            <a:ln w="12700">
              <a:solidFill>
                <a:schemeClr val="tx1"/>
              </a:solidFill>
              <a:round/>
              <a:headEnd type="triangle" w="med" len="med"/>
              <a:tailEnd type="triangle" w="med" len="med"/>
            </a:ln>
            <a:effectLst/>
          </p:spPr>
          <p:txBody>
            <a:bodyPr wrap="none" anchor="ctr"/>
            <a:lstStyle/>
            <a:p>
              <a:endParaRPr lang="en-US" dirty="0">
                <a:latin typeface="Arial" panose="020B0604020202020204" pitchFamily="34" charset="0"/>
                <a:cs typeface="Arial" panose="020B0604020202020204" pitchFamily="34" charset="0"/>
              </a:endParaRPr>
            </a:p>
          </p:txBody>
        </p:sp>
        <p:sp>
          <p:nvSpPr>
            <p:cNvPr id="29" name="Line 27"/>
            <p:cNvSpPr>
              <a:spLocks noChangeShapeType="1"/>
            </p:cNvSpPr>
            <p:nvPr/>
          </p:nvSpPr>
          <p:spPr bwMode="auto">
            <a:xfrm>
              <a:off x="2133600" y="2514600"/>
              <a:ext cx="0" cy="381000"/>
            </a:xfrm>
            <a:prstGeom prst="line">
              <a:avLst/>
            </a:prstGeom>
            <a:noFill/>
            <a:ln w="12700">
              <a:solidFill>
                <a:schemeClr val="tx1"/>
              </a:solidFill>
              <a:round/>
              <a:headEnd type="triangle" w="med" len="med"/>
              <a:tailEnd type="triangle" w="med" len="med"/>
            </a:ln>
            <a:effectLst/>
          </p:spPr>
          <p:txBody>
            <a:bodyPr wrap="none" anchor="ctr"/>
            <a:lstStyle/>
            <a:p>
              <a:endParaRPr lang="en-US" dirty="0">
                <a:latin typeface="Arial" panose="020B0604020202020204" pitchFamily="34" charset="0"/>
                <a:cs typeface="Arial" panose="020B0604020202020204" pitchFamily="34" charset="0"/>
              </a:endParaRPr>
            </a:p>
          </p:txBody>
        </p:sp>
        <p:sp>
          <p:nvSpPr>
            <p:cNvPr id="30" name="Line 28"/>
            <p:cNvSpPr>
              <a:spLocks noChangeShapeType="1"/>
            </p:cNvSpPr>
            <p:nvPr/>
          </p:nvSpPr>
          <p:spPr bwMode="auto">
            <a:xfrm>
              <a:off x="3505200" y="3200400"/>
              <a:ext cx="0" cy="381000"/>
            </a:xfrm>
            <a:prstGeom prst="line">
              <a:avLst/>
            </a:prstGeom>
            <a:noFill/>
            <a:ln w="12700">
              <a:solidFill>
                <a:schemeClr val="tx1"/>
              </a:solidFill>
              <a:round/>
              <a:headEnd type="triangle" w="med" len="med"/>
              <a:tailEnd type="triangle" w="med" len="med"/>
            </a:ln>
            <a:effectLst/>
          </p:spPr>
          <p:txBody>
            <a:bodyPr wrap="none" anchor="ctr"/>
            <a:lstStyle/>
            <a:p>
              <a:endParaRPr lang="en-US" dirty="0">
                <a:latin typeface="Arial" panose="020B0604020202020204" pitchFamily="34" charset="0"/>
                <a:cs typeface="Arial" panose="020B0604020202020204" pitchFamily="34" charset="0"/>
              </a:endParaRPr>
            </a:p>
          </p:txBody>
        </p:sp>
        <p:sp>
          <p:nvSpPr>
            <p:cNvPr id="31" name="Line 29"/>
            <p:cNvSpPr>
              <a:spLocks noChangeShapeType="1"/>
            </p:cNvSpPr>
            <p:nvPr/>
          </p:nvSpPr>
          <p:spPr bwMode="auto">
            <a:xfrm>
              <a:off x="5791200" y="3200400"/>
              <a:ext cx="0" cy="381000"/>
            </a:xfrm>
            <a:prstGeom prst="line">
              <a:avLst/>
            </a:prstGeom>
            <a:noFill/>
            <a:ln w="12700">
              <a:solidFill>
                <a:schemeClr val="tx1"/>
              </a:solidFill>
              <a:round/>
              <a:headEnd type="triangle" w="med" len="med"/>
              <a:tailEnd type="triangle" w="med" len="med"/>
            </a:ln>
            <a:effectLst/>
          </p:spPr>
          <p:txBody>
            <a:bodyPr wrap="none" anchor="ctr"/>
            <a:lstStyle/>
            <a:p>
              <a:endParaRPr lang="en-US"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417079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7BEA882-75A9-4118-AC6B-AE788D348B36}"/>
              </a:ext>
            </a:extLst>
          </p:cNvPr>
          <p:cNvSpPr>
            <a:spLocks noGrp="1"/>
          </p:cNvSpPr>
          <p:nvPr>
            <p:ph type="sldNum" sz="quarter" idx="12"/>
          </p:nvPr>
        </p:nvSpPr>
        <p:spPr/>
        <p:txBody>
          <a:bodyPr/>
          <a:lstStyle/>
          <a:p>
            <a:pPr>
              <a:defRPr/>
            </a:pPr>
            <a:fld id="{ECF47CA1-4B21-47C4-8BC6-693C9691C8B7}" type="slidenum">
              <a:rPr lang="en-US" altLang="en-US"/>
              <a:pPr>
                <a:defRPr/>
              </a:pPr>
              <a:t>99</a:t>
            </a:fld>
            <a:endParaRPr lang="en-US" altLang="en-US"/>
          </a:p>
        </p:txBody>
      </p:sp>
      <p:sp>
        <p:nvSpPr>
          <p:cNvPr id="45059" name="Text Box 2"/>
          <p:cNvSpPr txBox="1">
            <a:spLocks noChangeArrowheads="1"/>
          </p:cNvSpPr>
          <p:nvPr/>
        </p:nvSpPr>
        <p:spPr bwMode="auto">
          <a:xfrm>
            <a:off x="441324" y="396875"/>
            <a:ext cx="754951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rgbClr val="CC0000"/>
                </a:solidFill>
                <a:latin typeface="Arial" panose="020B0604020202020204" pitchFamily="34" charset="0"/>
              </a:rPr>
              <a:t>Shared Memory and Caches</a:t>
            </a:r>
            <a:endParaRPr lang="en-US" altLang="en-US" b="1" dirty="0">
              <a:solidFill>
                <a:srgbClr val="CC0000"/>
              </a:solidFill>
              <a:latin typeface="Courier New" panose="02070309020205020404" pitchFamily="49" charset="0"/>
              <a:cs typeface="Courier New" panose="02070309020205020404" pitchFamily="49" charset="0"/>
            </a:endParaRPr>
          </a:p>
        </p:txBody>
      </p:sp>
      <p:sp>
        <p:nvSpPr>
          <p:cNvPr id="45060" name="Line 3"/>
          <p:cNvSpPr>
            <a:spLocks noChangeShapeType="1"/>
          </p:cNvSpPr>
          <p:nvPr/>
        </p:nvSpPr>
        <p:spPr bwMode="auto">
          <a:xfrm>
            <a:off x="381000" y="1143000"/>
            <a:ext cx="8305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1" name="Text Box 4"/>
          <p:cNvSpPr txBox="1">
            <a:spLocks noChangeArrowheads="1"/>
          </p:cNvSpPr>
          <p:nvPr/>
        </p:nvSpPr>
        <p:spPr bwMode="auto">
          <a:xfrm>
            <a:off x="381000" y="1243694"/>
            <a:ext cx="8487833"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
                <a:srgbClr val="CC0000"/>
              </a:buClr>
            </a:pPr>
            <a:r>
              <a:rPr lang="en-US" altLang="en-US" sz="2400" dirty="0">
                <a:latin typeface="Arial" panose="020B0604020202020204" pitchFamily="34" charset="0"/>
              </a:rPr>
              <a:t> What if? </a:t>
            </a:r>
          </a:p>
          <a:p>
            <a:pPr lvl="1">
              <a:spcBef>
                <a:spcPct val="0"/>
              </a:spcBef>
              <a:buClr>
                <a:srgbClr val="CC0000"/>
              </a:buClr>
            </a:pPr>
            <a:r>
              <a:rPr lang="en-US" altLang="en-US" sz="2000" dirty="0">
                <a:latin typeface="Arial" panose="020B0604020202020204" pitchFamily="34" charset="0"/>
              </a:rPr>
              <a:t>Processors 1 and 2 read Memory[1000] (value 20)</a:t>
            </a:r>
          </a:p>
        </p:txBody>
      </p:sp>
      <p:grpSp>
        <p:nvGrpSpPr>
          <p:cNvPr id="6" name="Group 63"/>
          <p:cNvGrpSpPr/>
          <p:nvPr/>
        </p:nvGrpSpPr>
        <p:grpSpPr>
          <a:xfrm>
            <a:off x="1121976" y="2113828"/>
            <a:ext cx="6236166" cy="3753572"/>
            <a:chOff x="1476430" y="1066800"/>
            <a:chExt cx="5759814" cy="3057080"/>
          </a:xfrm>
        </p:grpSpPr>
        <p:sp>
          <p:nvSpPr>
            <p:cNvPr id="7" name="Rectangle 5"/>
            <p:cNvSpPr>
              <a:spLocks noChangeArrowheads="1"/>
            </p:cNvSpPr>
            <p:nvPr/>
          </p:nvSpPr>
          <p:spPr bwMode="auto">
            <a:xfrm>
              <a:off x="1524000" y="1066800"/>
              <a:ext cx="1295400" cy="609600"/>
            </a:xfrm>
            <a:prstGeom prst="rect">
              <a:avLst/>
            </a:prstGeom>
            <a:noFill/>
            <a:ln w="12700">
              <a:solidFill>
                <a:schemeClr val="tx1"/>
              </a:solidFill>
              <a:miter lim="800000"/>
              <a:headEnd/>
              <a:tailEnd/>
            </a:ln>
            <a:effectLst/>
          </p:spPr>
          <p:txBody>
            <a:bodyPr wrap="none" anchor="ctr"/>
            <a:lstStyle/>
            <a:p>
              <a:endParaRPr lang="en-US" dirty="0">
                <a:latin typeface="Arial" panose="020B0604020202020204" pitchFamily="34" charset="0"/>
                <a:cs typeface="Arial" panose="020B0604020202020204" pitchFamily="34" charset="0"/>
              </a:endParaRPr>
            </a:p>
          </p:txBody>
        </p:sp>
        <p:sp>
          <p:nvSpPr>
            <p:cNvPr id="8" name="Text Box 6"/>
            <p:cNvSpPr txBox="1">
              <a:spLocks noChangeArrowheads="1"/>
            </p:cNvSpPr>
            <p:nvPr/>
          </p:nvSpPr>
          <p:spPr bwMode="auto">
            <a:xfrm>
              <a:off x="1476430" y="1224174"/>
              <a:ext cx="1390539" cy="300801"/>
            </a:xfrm>
            <a:prstGeom prst="rect">
              <a:avLst/>
            </a:prstGeom>
            <a:noFill/>
            <a:ln w="12700">
              <a:noFill/>
              <a:miter lim="800000"/>
              <a:headEnd/>
              <a:tailEnd/>
            </a:ln>
            <a:effectLst/>
          </p:spPr>
          <p:txBody>
            <a:bodyPr wrap="none">
              <a:spAutoFit/>
            </a:bodyPr>
            <a:lstStyle/>
            <a:p>
              <a:r>
                <a:rPr lang="en-US" b="1" dirty="0">
                  <a:latin typeface="Arial" panose="020B0604020202020204" pitchFamily="34" charset="0"/>
                  <a:cs typeface="Arial" panose="020B0604020202020204" pitchFamily="34" charset="0"/>
                </a:rPr>
                <a:t>Processor 0</a:t>
              </a:r>
            </a:p>
          </p:txBody>
        </p:sp>
        <p:sp>
          <p:nvSpPr>
            <p:cNvPr id="9" name="Rectangle 7"/>
            <p:cNvSpPr>
              <a:spLocks noChangeArrowheads="1"/>
            </p:cNvSpPr>
            <p:nvPr/>
          </p:nvSpPr>
          <p:spPr bwMode="auto">
            <a:xfrm>
              <a:off x="3200400" y="1066800"/>
              <a:ext cx="1295400" cy="609600"/>
            </a:xfrm>
            <a:prstGeom prst="rect">
              <a:avLst/>
            </a:prstGeom>
            <a:noFill/>
            <a:ln w="12700">
              <a:solidFill>
                <a:schemeClr val="tx1"/>
              </a:solidFill>
              <a:miter lim="800000"/>
              <a:headEnd/>
              <a:tailEnd/>
            </a:ln>
            <a:effectLst/>
          </p:spPr>
          <p:txBody>
            <a:bodyPr wrap="none" anchor="ctr"/>
            <a:lstStyle/>
            <a:p>
              <a:endParaRPr lang="en-US" dirty="0">
                <a:latin typeface="Arial" panose="020B0604020202020204" pitchFamily="34" charset="0"/>
                <a:cs typeface="Arial" panose="020B0604020202020204" pitchFamily="34" charset="0"/>
              </a:endParaRPr>
            </a:p>
          </p:txBody>
        </p:sp>
        <p:sp>
          <p:nvSpPr>
            <p:cNvPr id="10" name="Rectangle 8"/>
            <p:cNvSpPr>
              <a:spLocks noChangeArrowheads="1"/>
            </p:cNvSpPr>
            <p:nvPr/>
          </p:nvSpPr>
          <p:spPr bwMode="auto">
            <a:xfrm>
              <a:off x="5867400" y="1066800"/>
              <a:ext cx="1295400" cy="609600"/>
            </a:xfrm>
            <a:prstGeom prst="rect">
              <a:avLst/>
            </a:prstGeom>
            <a:noFill/>
            <a:ln w="12700">
              <a:solidFill>
                <a:schemeClr val="tx1"/>
              </a:solidFill>
              <a:miter lim="800000"/>
              <a:headEnd/>
              <a:tailEnd/>
            </a:ln>
            <a:effectLst/>
          </p:spPr>
          <p:txBody>
            <a:bodyPr wrap="none" anchor="ctr"/>
            <a:lstStyle/>
            <a:p>
              <a:endParaRPr lang="en-US" dirty="0">
                <a:latin typeface="Arial" panose="020B0604020202020204" pitchFamily="34" charset="0"/>
                <a:cs typeface="Arial" panose="020B0604020202020204" pitchFamily="34" charset="0"/>
              </a:endParaRPr>
            </a:p>
          </p:txBody>
        </p:sp>
        <p:sp>
          <p:nvSpPr>
            <p:cNvPr id="11" name="Text Box 9"/>
            <p:cNvSpPr txBox="1">
              <a:spLocks noChangeArrowheads="1"/>
            </p:cNvSpPr>
            <p:nvPr/>
          </p:nvSpPr>
          <p:spPr bwMode="auto">
            <a:xfrm>
              <a:off x="3182734" y="1205624"/>
              <a:ext cx="1390539" cy="300801"/>
            </a:xfrm>
            <a:prstGeom prst="rect">
              <a:avLst/>
            </a:prstGeom>
            <a:noFill/>
            <a:ln w="12700">
              <a:noFill/>
              <a:miter lim="800000"/>
              <a:headEnd/>
              <a:tailEnd/>
            </a:ln>
            <a:effectLst/>
          </p:spPr>
          <p:txBody>
            <a:bodyPr wrap="none">
              <a:spAutoFit/>
            </a:bodyPr>
            <a:lstStyle/>
            <a:p>
              <a:r>
                <a:rPr lang="en-US" b="1" dirty="0">
                  <a:latin typeface="Arial" panose="020B0604020202020204" pitchFamily="34" charset="0"/>
                  <a:cs typeface="Arial" panose="020B0604020202020204" pitchFamily="34" charset="0"/>
                </a:rPr>
                <a:t>Processor 1</a:t>
              </a:r>
            </a:p>
          </p:txBody>
        </p:sp>
        <p:sp>
          <p:nvSpPr>
            <p:cNvPr id="12" name="Text Box 10"/>
            <p:cNvSpPr txBox="1">
              <a:spLocks noChangeArrowheads="1"/>
            </p:cNvSpPr>
            <p:nvPr/>
          </p:nvSpPr>
          <p:spPr bwMode="auto">
            <a:xfrm>
              <a:off x="5845706" y="1224174"/>
              <a:ext cx="1390538" cy="300801"/>
            </a:xfrm>
            <a:prstGeom prst="rect">
              <a:avLst/>
            </a:prstGeom>
            <a:noFill/>
            <a:ln w="12700">
              <a:noFill/>
              <a:miter lim="800000"/>
              <a:headEnd/>
              <a:tailEnd/>
            </a:ln>
            <a:effectLst/>
          </p:spPr>
          <p:txBody>
            <a:bodyPr wrap="none">
              <a:spAutoFit/>
            </a:bodyPr>
            <a:lstStyle/>
            <a:p>
              <a:r>
                <a:rPr lang="en-US" b="1" dirty="0">
                  <a:latin typeface="Arial" panose="020B0604020202020204" pitchFamily="34" charset="0"/>
                  <a:cs typeface="Arial" panose="020B0604020202020204" pitchFamily="34" charset="0"/>
                </a:rPr>
                <a:t>Processor 2</a:t>
              </a:r>
            </a:p>
          </p:txBody>
        </p:sp>
        <p:sp>
          <p:nvSpPr>
            <p:cNvPr id="13" name="Rectangle 11"/>
            <p:cNvSpPr>
              <a:spLocks noChangeArrowheads="1"/>
            </p:cNvSpPr>
            <p:nvPr/>
          </p:nvSpPr>
          <p:spPr bwMode="auto">
            <a:xfrm>
              <a:off x="1524000" y="1981200"/>
              <a:ext cx="1295400" cy="533400"/>
            </a:xfrm>
            <a:prstGeom prst="rect">
              <a:avLst/>
            </a:prstGeom>
            <a:noFill/>
            <a:ln w="12700">
              <a:solidFill>
                <a:schemeClr val="tx1"/>
              </a:solidFill>
              <a:miter lim="800000"/>
              <a:headEnd/>
              <a:tailEnd/>
            </a:ln>
            <a:effectLst/>
          </p:spPr>
          <p:txBody>
            <a:bodyPr wrap="none" anchor="ctr"/>
            <a:lstStyle/>
            <a:p>
              <a:endParaRPr lang="en-US" dirty="0">
                <a:latin typeface="Arial" panose="020B0604020202020204" pitchFamily="34" charset="0"/>
                <a:cs typeface="Arial" panose="020B0604020202020204" pitchFamily="34" charset="0"/>
              </a:endParaRPr>
            </a:p>
          </p:txBody>
        </p:sp>
        <p:sp>
          <p:nvSpPr>
            <p:cNvPr id="14" name="Rectangle 12"/>
            <p:cNvSpPr>
              <a:spLocks noChangeArrowheads="1"/>
            </p:cNvSpPr>
            <p:nvPr/>
          </p:nvSpPr>
          <p:spPr bwMode="auto">
            <a:xfrm>
              <a:off x="3200400" y="1981200"/>
              <a:ext cx="1295400" cy="533400"/>
            </a:xfrm>
            <a:prstGeom prst="rect">
              <a:avLst/>
            </a:prstGeom>
            <a:noFill/>
            <a:ln w="12700">
              <a:solidFill>
                <a:schemeClr val="tx1"/>
              </a:solidFill>
              <a:miter lim="800000"/>
              <a:headEnd/>
              <a:tailEnd/>
            </a:ln>
            <a:effectLst/>
          </p:spPr>
          <p:txBody>
            <a:bodyPr wrap="none" anchor="ctr"/>
            <a:lstStyle/>
            <a:p>
              <a:endParaRPr lang="en-US" dirty="0">
                <a:latin typeface="Arial" panose="020B0604020202020204" pitchFamily="34" charset="0"/>
                <a:cs typeface="Arial" panose="020B0604020202020204" pitchFamily="34" charset="0"/>
              </a:endParaRPr>
            </a:p>
          </p:txBody>
        </p:sp>
        <p:sp>
          <p:nvSpPr>
            <p:cNvPr id="15" name="Rectangle 13"/>
            <p:cNvSpPr>
              <a:spLocks noChangeArrowheads="1"/>
            </p:cNvSpPr>
            <p:nvPr/>
          </p:nvSpPr>
          <p:spPr bwMode="auto">
            <a:xfrm>
              <a:off x="5867400" y="1981200"/>
              <a:ext cx="1295400" cy="533400"/>
            </a:xfrm>
            <a:prstGeom prst="rect">
              <a:avLst/>
            </a:prstGeom>
            <a:noFill/>
            <a:ln w="12700">
              <a:solidFill>
                <a:schemeClr val="tx1"/>
              </a:solidFill>
              <a:miter lim="800000"/>
              <a:headEnd/>
              <a:tailEnd/>
            </a:ln>
            <a:effectLst/>
          </p:spPr>
          <p:txBody>
            <a:bodyPr wrap="none" anchor="ctr"/>
            <a:lstStyle/>
            <a:p>
              <a:endParaRPr lang="en-US" dirty="0">
                <a:latin typeface="Arial" panose="020B0604020202020204" pitchFamily="34" charset="0"/>
                <a:cs typeface="Arial" panose="020B0604020202020204" pitchFamily="34" charset="0"/>
              </a:endParaRPr>
            </a:p>
          </p:txBody>
        </p:sp>
        <p:sp>
          <p:nvSpPr>
            <p:cNvPr id="16" name="Text Box 14"/>
            <p:cNvSpPr txBox="1">
              <a:spLocks noChangeArrowheads="1"/>
            </p:cNvSpPr>
            <p:nvPr/>
          </p:nvSpPr>
          <p:spPr bwMode="auto">
            <a:xfrm>
              <a:off x="1752599" y="2057400"/>
              <a:ext cx="1046936" cy="466279"/>
            </a:xfrm>
            <a:prstGeom prst="rect">
              <a:avLst/>
            </a:prstGeom>
            <a:noFill/>
            <a:ln w="12700">
              <a:noFill/>
              <a:miter lim="800000"/>
              <a:headEnd/>
              <a:tailEnd/>
            </a:ln>
            <a:effectLst/>
          </p:spPr>
          <p:txBody>
            <a:bodyPr wrap="none">
              <a:spAutoFit/>
            </a:bodyPr>
            <a:lstStyle/>
            <a:p>
              <a:r>
                <a:rPr lang="en-US" b="1" dirty="0">
                  <a:latin typeface="Arial" panose="020B0604020202020204" pitchFamily="34" charset="0"/>
                  <a:cs typeface="Arial" panose="020B0604020202020204" pitchFamily="34" charset="0"/>
                </a:rPr>
                <a:t>Cache</a:t>
              </a:r>
            </a:p>
          </p:txBody>
        </p:sp>
        <p:sp>
          <p:nvSpPr>
            <p:cNvPr id="17" name="Text Box 15"/>
            <p:cNvSpPr txBox="1">
              <a:spLocks noChangeArrowheads="1"/>
            </p:cNvSpPr>
            <p:nvPr/>
          </p:nvSpPr>
          <p:spPr bwMode="auto">
            <a:xfrm>
              <a:off x="3429000" y="2057400"/>
              <a:ext cx="1046936" cy="466279"/>
            </a:xfrm>
            <a:prstGeom prst="rect">
              <a:avLst/>
            </a:prstGeom>
            <a:noFill/>
            <a:ln w="12700">
              <a:noFill/>
              <a:miter lim="800000"/>
              <a:headEnd/>
              <a:tailEnd/>
            </a:ln>
            <a:effectLst/>
          </p:spPr>
          <p:txBody>
            <a:bodyPr wrap="none">
              <a:spAutoFit/>
            </a:bodyPr>
            <a:lstStyle/>
            <a:p>
              <a:r>
                <a:rPr lang="en-US" b="1" dirty="0">
                  <a:latin typeface="Arial" panose="020B0604020202020204" pitchFamily="34" charset="0"/>
                  <a:cs typeface="Arial" panose="020B0604020202020204" pitchFamily="34" charset="0"/>
                </a:rPr>
                <a:t>Cache</a:t>
              </a:r>
            </a:p>
          </p:txBody>
        </p:sp>
        <p:sp>
          <p:nvSpPr>
            <p:cNvPr id="18" name="Text Box 16"/>
            <p:cNvSpPr txBox="1">
              <a:spLocks noChangeArrowheads="1"/>
            </p:cNvSpPr>
            <p:nvPr/>
          </p:nvSpPr>
          <p:spPr bwMode="auto">
            <a:xfrm>
              <a:off x="6172199" y="2057400"/>
              <a:ext cx="1046936" cy="466279"/>
            </a:xfrm>
            <a:prstGeom prst="rect">
              <a:avLst/>
            </a:prstGeom>
            <a:noFill/>
            <a:ln w="12700">
              <a:noFill/>
              <a:miter lim="800000"/>
              <a:headEnd/>
              <a:tailEnd/>
            </a:ln>
            <a:effectLst/>
          </p:spPr>
          <p:txBody>
            <a:bodyPr wrap="none">
              <a:spAutoFit/>
            </a:bodyPr>
            <a:lstStyle/>
            <a:p>
              <a:r>
                <a:rPr lang="en-US" b="1" dirty="0">
                  <a:latin typeface="Arial" panose="020B0604020202020204" pitchFamily="34" charset="0"/>
                  <a:cs typeface="Arial" panose="020B0604020202020204" pitchFamily="34" charset="0"/>
                </a:rPr>
                <a:t>Cache</a:t>
              </a:r>
            </a:p>
          </p:txBody>
        </p:sp>
        <p:sp>
          <p:nvSpPr>
            <p:cNvPr id="19" name="Rectangle 17"/>
            <p:cNvSpPr>
              <a:spLocks noChangeArrowheads="1"/>
            </p:cNvSpPr>
            <p:nvPr/>
          </p:nvSpPr>
          <p:spPr bwMode="auto">
            <a:xfrm>
              <a:off x="1524000" y="2895600"/>
              <a:ext cx="5638800" cy="304800"/>
            </a:xfrm>
            <a:prstGeom prst="rect">
              <a:avLst/>
            </a:prstGeom>
            <a:noFill/>
            <a:ln w="12700">
              <a:solidFill>
                <a:schemeClr val="accent2"/>
              </a:solidFill>
              <a:miter lim="800000"/>
              <a:headEnd/>
              <a:tailEnd/>
            </a:ln>
            <a:effectLst/>
          </p:spPr>
          <p:txBody>
            <a:bodyPr wrap="none" anchor="ctr"/>
            <a:lstStyle/>
            <a:p>
              <a:pPr algn="ctr"/>
              <a:r>
                <a:rPr lang="en-US" b="1" dirty="0">
                  <a:latin typeface="Arial" panose="020B0604020202020204" pitchFamily="34" charset="0"/>
                  <a:cs typeface="Arial" panose="020B0604020202020204" pitchFamily="34" charset="0"/>
                </a:rPr>
                <a:t>Interconnection Network</a:t>
              </a:r>
            </a:p>
          </p:txBody>
        </p:sp>
        <p:sp>
          <p:nvSpPr>
            <p:cNvPr id="20" name="Rectangle 18"/>
            <p:cNvSpPr>
              <a:spLocks noChangeArrowheads="1"/>
            </p:cNvSpPr>
            <p:nvPr/>
          </p:nvSpPr>
          <p:spPr bwMode="auto">
            <a:xfrm>
              <a:off x="2590800" y="3581400"/>
              <a:ext cx="1905000" cy="533400"/>
            </a:xfrm>
            <a:prstGeom prst="rect">
              <a:avLst/>
            </a:prstGeom>
            <a:noFill/>
            <a:ln w="12700">
              <a:solidFill>
                <a:schemeClr val="tx1"/>
              </a:solidFill>
              <a:miter lim="800000"/>
              <a:headEnd/>
              <a:tailEnd/>
            </a:ln>
            <a:effectLst/>
          </p:spPr>
          <p:txBody>
            <a:bodyPr wrap="none" anchor="ctr"/>
            <a:lstStyle/>
            <a:p>
              <a:endParaRPr lang="en-US" dirty="0">
                <a:latin typeface="Arial" panose="020B0604020202020204" pitchFamily="34" charset="0"/>
                <a:cs typeface="Arial" panose="020B0604020202020204" pitchFamily="34" charset="0"/>
              </a:endParaRPr>
            </a:p>
          </p:txBody>
        </p:sp>
        <p:sp>
          <p:nvSpPr>
            <p:cNvPr id="21" name="Text Box 19"/>
            <p:cNvSpPr txBox="1">
              <a:spLocks noChangeArrowheads="1"/>
            </p:cNvSpPr>
            <p:nvPr/>
          </p:nvSpPr>
          <p:spPr bwMode="auto">
            <a:xfrm>
              <a:off x="3047999" y="3657601"/>
              <a:ext cx="1276528" cy="466279"/>
            </a:xfrm>
            <a:prstGeom prst="rect">
              <a:avLst/>
            </a:prstGeom>
            <a:noFill/>
            <a:ln w="12700">
              <a:noFill/>
              <a:miter lim="800000"/>
              <a:headEnd/>
              <a:tailEnd/>
            </a:ln>
            <a:effectLst/>
          </p:spPr>
          <p:txBody>
            <a:bodyPr wrap="none">
              <a:spAutoFit/>
            </a:bodyPr>
            <a:lstStyle/>
            <a:p>
              <a:r>
                <a:rPr lang="en-US" b="1" dirty="0">
                  <a:latin typeface="Arial" panose="020B0604020202020204" pitchFamily="34" charset="0"/>
                  <a:cs typeface="Arial" panose="020B0604020202020204" pitchFamily="34" charset="0"/>
                </a:rPr>
                <a:t>Memory</a:t>
              </a:r>
            </a:p>
          </p:txBody>
        </p:sp>
        <p:sp>
          <p:nvSpPr>
            <p:cNvPr id="22" name="Rectangle 20"/>
            <p:cNvSpPr>
              <a:spLocks noChangeArrowheads="1"/>
            </p:cNvSpPr>
            <p:nvPr/>
          </p:nvSpPr>
          <p:spPr bwMode="auto">
            <a:xfrm>
              <a:off x="5105400" y="3581400"/>
              <a:ext cx="1371600" cy="533400"/>
            </a:xfrm>
            <a:prstGeom prst="rect">
              <a:avLst/>
            </a:prstGeom>
            <a:noFill/>
            <a:ln w="12700">
              <a:solidFill>
                <a:schemeClr val="tx1"/>
              </a:solidFill>
              <a:miter lim="800000"/>
              <a:headEnd/>
              <a:tailEnd/>
            </a:ln>
            <a:effectLst/>
          </p:spPr>
          <p:txBody>
            <a:bodyPr wrap="none" anchor="ctr"/>
            <a:lstStyle/>
            <a:p>
              <a:endParaRPr lang="en-US" dirty="0">
                <a:latin typeface="Arial" panose="020B0604020202020204" pitchFamily="34" charset="0"/>
                <a:cs typeface="Arial" panose="020B0604020202020204" pitchFamily="34" charset="0"/>
              </a:endParaRPr>
            </a:p>
          </p:txBody>
        </p:sp>
        <p:sp>
          <p:nvSpPr>
            <p:cNvPr id="23" name="Text Box 21"/>
            <p:cNvSpPr txBox="1">
              <a:spLocks noChangeArrowheads="1"/>
            </p:cNvSpPr>
            <p:nvPr/>
          </p:nvSpPr>
          <p:spPr bwMode="auto">
            <a:xfrm>
              <a:off x="5562599" y="3657601"/>
              <a:ext cx="587754" cy="466279"/>
            </a:xfrm>
            <a:prstGeom prst="rect">
              <a:avLst/>
            </a:prstGeom>
            <a:noFill/>
            <a:ln w="12700">
              <a:noFill/>
              <a:miter lim="800000"/>
              <a:headEnd/>
              <a:tailEnd/>
            </a:ln>
            <a:effectLst/>
          </p:spPr>
          <p:txBody>
            <a:bodyPr wrap="none">
              <a:spAutoFit/>
            </a:bodyPr>
            <a:lstStyle/>
            <a:p>
              <a:r>
                <a:rPr lang="en-US" b="1" dirty="0">
                  <a:latin typeface="Arial" panose="020B0604020202020204" pitchFamily="34" charset="0"/>
                  <a:cs typeface="Arial" panose="020B0604020202020204" pitchFamily="34" charset="0"/>
                </a:rPr>
                <a:t>I/O</a:t>
              </a:r>
            </a:p>
          </p:txBody>
        </p:sp>
        <p:sp>
          <p:nvSpPr>
            <p:cNvPr id="24" name="Line 22"/>
            <p:cNvSpPr>
              <a:spLocks noChangeShapeType="1"/>
            </p:cNvSpPr>
            <p:nvPr/>
          </p:nvSpPr>
          <p:spPr bwMode="auto">
            <a:xfrm>
              <a:off x="2133600" y="1676400"/>
              <a:ext cx="0" cy="304800"/>
            </a:xfrm>
            <a:prstGeom prst="line">
              <a:avLst/>
            </a:prstGeom>
            <a:noFill/>
            <a:ln w="12700">
              <a:solidFill>
                <a:schemeClr val="tx1"/>
              </a:solidFill>
              <a:round/>
              <a:headEnd type="triangle" w="med" len="med"/>
              <a:tailEnd type="triangle" w="med" len="med"/>
            </a:ln>
            <a:effectLst/>
          </p:spPr>
          <p:txBody>
            <a:bodyPr wrap="none" anchor="ctr"/>
            <a:lstStyle/>
            <a:p>
              <a:endParaRPr lang="en-US" dirty="0">
                <a:latin typeface="Arial" panose="020B0604020202020204" pitchFamily="34" charset="0"/>
                <a:cs typeface="Arial" panose="020B0604020202020204" pitchFamily="34" charset="0"/>
              </a:endParaRPr>
            </a:p>
          </p:txBody>
        </p:sp>
        <p:sp>
          <p:nvSpPr>
            <p:cNvPr id="25" name="Line 23"/>
            <p:cNvSpPr>
              <a:spLocks noChangeShapeType="1"/>
            </p:cNvSpPr>
            <p:nvPr/>
          </p:nvSpPr>
          <p:spPr bwMode="auto">
            <a:xfrm>
              <a:off x="3810000" y="1676400"/>
              <a:ext cx="0" cy="304800"/>
            </a:xfrm>
            <a:prstGeom prst="line">
              <a:avLst/>
            </a:prstGeom>
            <a:noFill/>
            <a:ln w="12700">
              <a:solidFill>
                <a:schemeClr val="tx1"/>
              </a:solidFill>
              <a:round/>
              <a:headEnd type="triangle" w="med" len="med"/>
              <a:tailEnd type="triangle" w="med" len="med"/>
            </a:ln>
            <a:effectLst/>
          </p:spPr>
          <p:txBody>
            <a:bodyPr wrap="none" anchor="ctr"/>
            <a:lstStyle/>
            <a:p>
              <a:endParaRPr lang="en-US" dirty="0">
                <a:latin typeface="Arial" panose="020B0604020202020204" pitchFamily="34" charset="0"/>
                <a:cs typeface="Arial" panose="020B0604020202020204" pitchFamily="34" charset="0"/>
              </a:endParaRPr>
            </a:p>
          </p:txBody>
        </p:sp>
        <p:sp>
          <p:nvSpPr>
            <p:cNvPr id="26" name="Line 24"/>
            <p:cNvSpPr>
              <a:spLocks noChangeShapeType="1"/>
            </p:cNvSpPr>
            <p:nvPr/>
          </p:nvSpPr>
          <p:spPr bwMode="auto">
            <a:xfrm>
              <a:off x="6477000" y="1676400"/>
              <a:ext cx="0" cy="304800"/>
            </a:xfrm>
            <a:prstGeom prst="line">
              <a:avLst/>
            </a:prstGeom>
            <a:noFill/>
            <a:ln w="12700">
              <a:solidFill>
                <a:schemeClr val="tx1"/>
              </a:solidFill>
              <a:round/>
              <a:headEnd type="triangle" w="med" len="med"/>
              <a:tailEnd type="triangle" w="med" len="med"/>
            </a:ln>
            <a:effectLst/>
          </p:spPr>
          <p:txBody>
            <a:bodyPr wrap="none" anchor="ctr"/>
            <a:lstStyle/>
            <a:p>
              <a:endParaRPr lang="en-US" dirty="0">
                <a:latin typeface="Arial" panose="020B0604020202020204" pitchFamily="34" charset="0"/>
                <a:cs typeface="Arial" panose="020B0604020202020204" pitchFamily="34" charset="0"/>
              </a:endParaRPr>
            </a:p>
          </p:txBody>
        </p:sp>
        <p:sp>
          <p:nvSpPr>
            <p:cNvPr id="27" name="Line 25"/>
            <p:cNvSpPr>
              <a:spLocks noChangeShapeType="1"/>
            </p:cNvSpPr>
            <p:nvPr/>
          </p:nvSpPr>
          <p:spPr bwMode="auto">
            <a:xfrm>
              <a:off x="6477000" y="2514600"/>
              <a:ext cx="0" cy="381000"/>
            </a:xfrm>
            <a:prstGeom prst="line">
              <a:avLst/>
            </a:prstGeom>
            <a:noFill/>
            <a:ln w="12700">
              <a:solidFill>
                <a:schemeClr val="tx1"/>
              </a:solidFill>
              <a:round/>
              <a:headEnd type="triangle" w="med" len="med"/>
              <a:tailEnd type="triangle" w="med" len="med"/>
            </a:ln>
            <a:effectLst/>
          </p:spPr>
          <p:txBody>
            <a:bodyPr wrap="none" anchor="ctr"/>
            <a:lstStyle/>
            <a:p>
              <a:endParaRPr lang="en-US" dirty="0">
                <a:latin typeface="Arial" panose="020B0604020202020204" pitchFamily="34" charset="0"/>
                <a:cs typeface="Arial" panose="020B0604020202020204" pitchFamily="34" charset="0"/>
              </a:endParaRPr>
            </a:p>
          </p:txBody>
        </p:sp>
        <p:sp>
          <p:nvSpPr>
            <p:cNvPr id="28" name="Line 26"/>
            <p:cNvSpPr>
              <a:spLocks noChangeShapeType="1"/>
            </p:cNvSpPr>
            <p:nvPr/>
          </p:nvSpPr>
          <p:spPr bwMode="auto">
            <a:xfrm>
              <a:off x="3810000" y="2514600"/>
              <a:ext cx="0" cy="381000"/>
            </a:xfrm>
            <a:prstGeom prst="line">
              <a:avLst/>
            </a:prstGeom>
            <a:noFill/>
            <a:ln w="12700">
              <a:solidFill>
                <a:schemeClr val="tx1"/>
              </a:solidFill>
              <a:round/>
              <a:headEnd type="triangle" w="med" len="med"/>
              <a:tailEnd type="triangle" w="med" len="med"/>
            </a:ln>
            <a:effectLst/>
          </p:spPr>
          <p:txBody>
            <a:bodyPr wrap="none" anchor="ctr"/>
            <a:lstStyle/>
            <a:p>
              <a:endParaRPr lang="en-US" dirty="0">
                <a:latin typeface="Arial" panose="020B0604020202020204" pitchFamily="34" charset="0"/>
                <a:cs typeface="Arial" panose="020B0604020202020204" pitchFamily="34" charset="0"/>
              </a:endParaRPr>
            </a:p>
          </p:txBody>
        </p:sp>
        <p:sp>
          <p:nvSpPr>
            <p:cNvPr id="29" name="Line 27"/>
            <p:cNvSpPr>
              <a:spLocks noChangeShapeType="1"/>
            </p:cNvSpPr>
            <p:nvPr/>
          </p:nvSpPr>
          <p:spPr bwMode="auto">
            <a:xfrm>
              <a:off x="2133600" y="2514600"/>
              <a:ext cx="0" cy="381000"/>
            </a:xfrm>
            <a:prstGeom prst="line">
              <a:avLst/>
            </a:prstGeom>
            <a:noFill/>
            <a:ln w="12700">
              <a:solidFill>
                <a:schemeClr val="tx1"/>
              </a:solidFill>
              <a:round/>
              <a:headEnd type="triangle" w="med" len="med"/>
              <a:tailEnd type="triangle" w="med" len="med"/>
            </a:ln>
            <a:effectLst/>
          </p:spPr>
          <p:txBody>
            <a:bodyPr wrap="none" anchor="ctr"/>
            <a:lstStyle/>
            <a:p>
              <a:endParaRPr lang="en-US" dirty="0">
                <a:latin typeface="Arial" panose="020B0604020202020204" pitchFamily="34" charset="0"/>
                <a:cs typeface="Arial" panose="020B0604020202020204" pitchFamily="34" charset="0"/>
              </a:endParaRPr>
            </a:p>
          </p:txBody>
        </p:sp>
        <p:sp>
          <p:nvSpPr>
            <p:cNvPr id="30" name="Line 28"/>
            <p:cNvSpPr>
              <a:spLocks noChangeShapeType="1"/>
            </p:cNvSpPr>
            <p:nvPr/>
          </p:nvSpPr>
          <p:spPr bwMode="auto">
            <a:xfrm>
              <a:off x="3505200" y="3200400"/>
              <a:ext cx="0" cy="381000"/>
            </a:xfrm>
            <a:prstGeom prst="line">
              <a:avLst/>
            </a:prstGeom>
            <a:noFill/>
            <a:ln w="12700">
              <a:solidFill>
                <a:schemeClr val="tx1"/>
              </a:solidFill>
              <a:round/>
              <a:headEnd type="triangle" w="med" len="med"/>
              <a:tailEnd type="triangle" w="med" len="med"/>
            </a:ln>
            <a:effectLst/>
          </p:spPr>
          <p:txBody>
            <a:bodyPr wrap="none" anchor="ctr"/>
            <a:lstStyle/>
            <a:p>
              <a:endParaRPr lang="en-US" dirty="0">
                <a:latin typeface="Arial" panose="020B0604020202020204" pitchFamily="34" charset="0"/>
                <a:cs typeface="Arial" panose="020B0604020202020204" pitchFamily="34" charset="0"/>
              </a:endParaRPr>
            </a:p>
          </p:txBody>
        </p:sp>
        <p:sp>
          <p:nvSpPr>
            <p:cNvPr id="31" name="Line 29"/>
            <p:cNvSpPr>
              <a:spLocks noChangeShapeType="1"/>
            </p:cNvSpPr>
            <p:nvPr/>
          </p:nvSpPr>
          <p:spPr bwMode="auto">
            <a:xfrm>
              <a:off x="5791200" y="3200400"/>
              <a:ext cx="0" cy="381000"/>
            </a:xfrm>
            <a:prstGeom prst="line">
              <a:avLst/>
            </a:prstGeom>
            <a:noFill/>
            <a:ln w="12700">
              <a:solidFill>
                <a:schemeClr val="tx1"/>
              </a:solidFill>
              <a:round/>
              <a:headEnd type="triangle" w="med" len="med"/>
              <a:tailEnd type="triangle" w="med" len="med"/>
            </a:ln>
            <a:effectLst/>
          </p:spPr>
          <p:txBody>
            <a:bodyPr wrap="none" anchor="ctr"/>
            <a:lstStyle/>
            <a:p>
              <a:endParaRPr lang="en-US" dirty="0">
                <a:latin typeface="Arial" panose="020B0604020202020204" pitchFamily="34" charset="0"/>
                <a:cs typeface="Arial" panose="020B0604020202020204" pitchFamily="34" charset="0"/>
              </a:endParaRPr>
            </a:p>
          </p:txBody>
        </p:sp>
      </p:grpSp>
      <p:sp>
        <p:nvSpPr>
          <p:cNvPr id="32" name="TextBox 32"/>
          <p:cNvSpPr txBox="1"/>
          <p:nvPr/>
        </p:nvSpPr>
        <p:spPr>
          <a:xfrm>
            <a:off x="4397969" y="2585454"/>
            <a:ext cx="837693" cy="369332"/>
          </a:xfrm>
          <a:prstGeom prst="rect">
            <a:avLst/>
          </a:prstGeom>
          <a:noFill/>
        </p:spPr>
        <p:txBody>
          <a:bodyPr wrap="square" rtlCol="0">
            <a:spAutoFit/>
          </a:bodyPr>
          <a:lstStyle/>
          <a:p>
            <a:r>
              <a:rPr lang="en-US" dirty="0">
                <a:solidFill>
                  <a:srgbClr val="3366FF"/>
                </a:solidFill>
                <a:latin typeface="Arial" panose="020B0604020202020204" pitchFamily="34" charset="0"/>
                <a:cs typeface="Arial" panose="020B0604020202020204" pitchFamily="34" charset="0"/>
              </a:rPr>
              <a:t>1000</a:t>
            </a:r>
          </a:p>
        </p:txBody>
      </p:sp>
      <p:sp>
        <p:nvSpPr>
          <p:cNvPr id="33" name="TextBox 33"/>
          <p:cNvSpPr txBox="1"/>
          <p:nvPr/>
        </p:nvSpPr>
        <p:spPr>
          <a:xfrm>
            <a:off x="3812198" y="5269895"/>
            <a:ext cx="553175" cy="369332"/>
          </a:xfrm>
          <a:prstGeom prst="rect">
            <a:avLst/>
          </a:prstGeom>
          <a:noFill/>
        </p:spPr>
        <p:txBody>
          <a:bodyPr wrap="square" rtlCol="0">
            <a:spAutoFit/>
          </a:bodyPr>
          <a:lstStyle/>
          <a:p>
            <a:r>
              <a:rPr lang="en-US" b="1" dirty="0">
                <a:solidFill>
                  <a:srgbClr val="3366FF"/>
                </a:solidFill>
                <a:latin typeface="Arial" panose="020B0604020202020204" pitchFamily="34" charset="0"/>
                <a:cs typeface="Arial" panose="020B0604020202020204" pitchFamily="34" charset="0"/>
              </a:rPr>
              <a:t>20</a:t>
            </a:r>
          </a:p>
        </p:txBody>
      </p:sp>
      <p:sp>
        <p:nvSpPr>
          <p:cNvPr id="34" name="TextBox 36"/>
          <p:cNvSpPr txBox="1"/>
          <p:nvPr/>
        </p:nvSpPr>
        <p:spPr>
          <a:xfrm>
            <a:off x="7302112" y="2593442"/>
            <a:ext cx="900660" cy="369332"/>
          </a:xfrm>
          <a:prstGeom prst="rect">
            <a:avLst/>
          </a:prstGeom>
          <a:noFill/>
        </p:spPr>
        <p:txBody>
          <a:bodyPr wrap="square" rtlCol="0">
            <a:spAutoFit/>
          </a:bodyPr>
          <a:lstStyle/>
          <a:p>
            <a:r>
              <a:rPr lang="en-US" dirty="0">
                <a:solidFill>
                  <a:srgbClr val="3366FF"/>
                </a:solidFill>
                <a:latin typeface="Arial" panose="020B0604020202020204" pitchFamily="34" charset="0"/>
                <a:cs typeface="Arial" panose="020B0604020202020204" pitchFamily="34" charset="0"/>
              </a:rPr>
              <a:t>1000 </a:t>
            </a:r>
          </a:p>
        </p:txBody>
      </p:sp>
      <p:sp>
        <p:nvSpPr>
          <p:cNvPr id="35" name="TextBox 38"/>
          <p:cNvSpPr txBox="1"/>
          <p:nvPr/>
        </p:nvSpPr>
        <p:spPr>
          <a:xfrm>
            <a:off x="3318531" y="3378282"/>
            <a:ext cx="837693" cy="369332"/>
          </a:xfrm>
          <a:prstGeom prst="rect">
            <a:avLst/>
          </a:prstGeom>
          <a:solidFill>
            <a:srgbClr val="FFFFFF"/>
          </a:solidFill>
        </p:spPr>
        <p:txBody>
          <a:bodyPr wrap="square" rtlCol="0">
            <a:spAutoFit/>
          </a:bodyPr>
          <a:lstStyle/>
          <a:p>
            <a:r>
              <a:rPr lang="en-US" dirty="0">
                <a:solidFill>
                  <a:srgbClr val="3366FF"/>
                </a:solidFill>
                <a:latin typeface="Arial" panose="020B0604020202020204" pitchFamily="34" charset="0"/>
                <a:cs typeface="Arial" panose="020B0604020202020204" pitchFamily="34" charset="0"/>
              </a:rPr>
              <a:t>1000</a:t>
            </a:r>
          </a:p>
        </p:txBody>
      </p:sp>
      <p:sp>
        <p:nvSpPr>
          <p:cNvPr id="36" name="TextBox 39"/>
          <p:cNvSpPr txBox="1"/>
          <p:nvPr/>
        </p:nvSpPr>
        <p:spPr>
          <a:xfrm>
            <a:off x="6220946" y="3391379"/>
            <a:ext cx="768852" cy="369332"/>
          </a:xfrm>
          <a:prstGeom prst="rect">
            <a:avLst/>
          </a:prstGeom>
          <a:solidFill>
            <a:srgbClr val="FFFFFF"/>
          </a:solidFill>
        </p:spPr>
        <p:txBody>
          <a:bodyPr wrap="square" rtlCol="0">
            <a:spAutoFit/>
          </a:bodyPr>
          <a:lstStyle/>
          <a:p>
            <a:r>
              <a:rPr lang="en-US" dirty="0">
                <a:solidFill>
                  <a:srgbClr val="3366FF"/>
                </a:solidFill>
                <a:latin typeface="Arial" panose="020B0604020202020204" pitchFamily="34" charset="0"/>
                <a:cs typeface="Arial" panose="020B0604020202020204" pitchFamily="34" charset="0"/>
              </a:rPr>
              <a:t>1000</a:t>
            </a:r>
          </a:p>
        </p:txBody>
      </p:sp>
      <p:sp>
        <p:nvSpPr>
          <p:cNvPr id="37" name="TextBox 44"/>
          <p:cNvSpPr txBox="1"/>
          <p:nvPr/>
        </p:nvSpPr>
        <p:spPr>
          <a:xfrm>
            <a:off x="3951899" y="5295295"/>
            <a:ext cx="553175" cy="369332"/>
          </a:xfrm>
          <a:prstGeom prst="rect">
            <a:avLst/>
          </a:prstGeom>
          <a:noFill/>
        </p:spPr>
        <p:txBody>
          <a:bodyPr wrap="square" rtlCol="0">
            <a:spAutoFit/>
          </a:bodyPr>
          <a:lstStyle/>
          <a:p>
            <a:r>
              <a:rPr lang="en-US" b="1" dirty="0">
                <a:solidFill>
                  <a:srgbClr val="3366FF"/>
                </a:solidFill>
                <a:latin typeface="Arial" panose="020B0604020202020204" pitchFamily="34" charset="0"/>
                <a:cs typeface="Arial" panose="020B0604020202020204" pitchFamily="34" charset="0"/>
              </a:rPr>
              <a:t>20</a:t>
            </a:r>
          </a:p>
        </p:txBody>
      </p:sp>
    </p:spTree>
    <p:extLst>
      <p:ext uri="{BB962C8B-B14F-4D97-AF65-F5344CB8AC3E}">
        <p14:creationId xmlns:p14="http://schemas.microsoft.com/office/powerpoint/2010/main" val="58308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1" nodeType="clickEffect">
                                  <p:stCondLst>
                                    <p:cond delay="0"/>
                                  </p:stCondLst>
                                  <p:childTnLst>
                                    <p:animMotion origin="layout" path="M -0.02552 0.03241 L -0.07552 0.08195 " pathEditMode="relative" rAng="0" ptsTypes="AA">
                                      <p:cBhvr>
                                        <p:cTn id="10" dur="1000" fill="hold"/>
                                        <p:tgtEl>
                                          <p:spTgt spid="32">
                                            <p:txEl>
                                              <p:pRg st="0" end="0"/>
                                            </p:txEl>
                                          </p:spTgt>
                                        </p:tgtEl>
                                        <p:attrNameLst>
                                          <p:attrName>ppt_x</p:attrName>
                                          <p:attrName>ppt_y</p:attrName>
                                        </p:attrNameLst>
                                      </p:cBhvr>
                                      <p:rCtr x="-2500" y="2477"/>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nodeType="clickEffect">
                                  <p:stCondLst>
                                    <p:cond delay="0"/>
                                  </p:stCondLst>
                                  <p:childTnLst>
                                    <p:animMotion origin="layout" path="M -0.07552 0.08195 C -0.10573 0.10371 -0.10799 0.10695 -0.1191 0.14653 C -0.12066 0.18264 -0.10938 0.22176 -0.12327 0.25463 C -0.12952 0.26875 -0.1533 0.25301 -0.16667 0.25903 C -0.17188 0.26111 -0.16962 0.27037 -0.17084 0.27593 C -0.17118 0.27732 -0.17709 0.33033 -0.17865 0.33658 C -0.1816 0.34676 -0.1875 0.35602 -0.19045 0.36667 C -0.23143 0.36135 -0.26007 0.35903 -0.30157 0.3625 C -0.30764 0.36412 -0.32691 0.37037 -0.32952 0.37547 C -0.33403 0.38357 -0.33316 0.40625 -0.33316 0.41852 " pathEditMode="relative" rAng="0" ptsTypes="AAAAAAAAAA">
                                      <p:cBhvr>
                                        <p:cTn id="14" dur="1000" fill="hold"/>
                                        <p:tgtEl>
                                          <p:spTgt spid="32">
                                            <p:txEl>
                                              <p:pRg st="0" end="0"/>
                                            </p:txEl>
                                          </p:spTgt>
                                        </p:tgtEl>
                                        <p:attrNameLst>
                                          <p:attrName>ppt_x</p:attrName>
                                          <p:attrName>ppt_y</p:attrName>
                                        </p:attrNameLst>
                                      </p:cBhvr>
                                      <p:rCtr x="-12899" y="16829"/>
                                    </p:animMotion>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2" nodeType="clickEffect">
                                  <p:stCondLst>
                                    <p:cond delay="0"/>
                                  </p:stCondLst>
                                  <p:childTnLst>
                                    <p:set>
                                      <p:cBhvr>
                                        <p:cTn id="22" dur="1" fill="hold">
                                          <p:stCondLst>
                                            <p:cond delay="0"/>
                                          </p:stCondLst>
                                        </p:cTn>
                                        <p:tgtEl>
                                          <p:spTgt spid="32">
                                            <p:txEl>
                                              <p:pRg st="0" end="0"/>
                                            </p:txEl>
                                          </p:spTgt>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1" nodeType="clickEffect">
                                  <p:stCondLst>
                                    <p:cond delay="0"/>
                                  </p:stCondLst>
                                  <p:childTnLst>
                                    <p:animMotion origin="layout" path="M -1.11111E-6 -3.7037E-6 C -0.00833 0.00186 -0.02986 0.01158 -0.03941 0.00324 C -0.04114 0.00162 -0.03837 -0.00324 -0.03785 -0.00648 C -0.03767 -0.02592 -0.03802 -0.04606 -0.03628 -0.06458 C -0.03559 -0.07037 -0.02535 -0.07546 -0.02135 -0.07777 C -0.01979 -0.07893 -0.01632 -0.08101 -0.01632 -0.08078 C -0.00347 -0.1206 -0.02673 -0.04676 -0.01163 -0.17824 C -0.01076 -0.18564 -0.00173 -0.19097 -0.00173 -0.19074 C 0.00191 -0.21226 -0.0033 -0.1912 0.00486 -0.20393 C 0.00625 -0.20671 0.00642 -0.21088 0.00816 -0.21365 C 0.00972 -0.21666 0.01146 -0.21805 0.01302 -0.22014 C 0.01354 -0.22338 0.01372 -0.22662 0.01476 -0.22963 C 0.01545 -0.23333 0.0184 -0.23912 0.0184 -0.23912 " pathEditMode="relative" rAng="0" ptsTypes="AAAAAAAAAAAAA">
                                      <p:cBhvr>
                                        <p:cTn id="26" dur="1000" fill="hold"/>
                                        <p:tgtEl>
                                          <p:spTgt spid="33"/>
                                        </p:tgtEl>
                                        <p:attrNameLst>
                                          <p:attrName>ppt_x</p:attrName>
                                          <p:attrName>ppt_y</p:attrName>
                                        </p:attrNameLst>
                                      </p:cBhvr>
                                      <p:rCtr x="-1076" y="-11644"/>
                                    </p:animMotion>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grpId="1" nodeType="clickEffect">
                                  <p:stCondLst>
                                    <p:cond delay="0"/>
                                  </p:stCondLst>
                                  <p:childTnLst>
                                    <p:animMotion origin="layout" path="M -0.00017 -1.11111E-6 C -0.03941 0.00579 -0.07847 0.0125 -0.09514 0.04931 C -0.11128 0.08681 -0.00642 0.19514 -0.09809 0.22315 C -0.18993 0.25116 -0.53854 0.1882 -0.64635 0.21783 C -0.75382 0.24745 -0.74878 0.32431 -0.74392 0.40185 " pathEditMode="relative" rAng="0" ptsTypes="AAAAA">
                                      <p:cBhvr>
                                        <p:cTn id="38" dur="1000" fill="hold"/>
                                        <p:tgtEl>
                                          <p:spTgt spid="34">
                                            <p:txEl>
                                              <p:pRg st="0" end="0"/>
                                            </p:txEl>
                                          </p:spTgt>
                                        </p:tgtEl>
                                        <p:attrNameLst>
                                          <p:attrName>ppt_x</p:attrName>
                                          <p:attrName>ppt_y</p:attrName>
                                        </p:attrNameLst>
                                      </p:cBhvr>
                                      <p:rCtr x="-37292" y="20093"/>
                                    </p:animMotion>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2" nodeType="clickEffect">
                                  <p:stCondLst>
                                    <p:cond delay="0"/>
                                  </p:stCondLst>
                                  <p:childTnLst>
                                    <p:set>
                                      <p:cBhvr>
                                        <p:cTn id="46" dur="1" fill="hold">
                                          <p:stCondLst>
                                            <p:cond delay="0"/>
                                          </p:stCondLst>
                                        </p:cTn>
                                        <p:tgtEl>
                                          <p:spTgt spid="34">
                                            <p:txEl>
                                              <p:pRg st="0" end="0"/>
                                            </p:txEl>
                                          </p:spTgt>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0" presetClass="path" presetSubtype="0" accel="50000" decel="50000" fill="hold" grpId="1" nodeType="clickEffect">
                                  <p:stCondLst>
                                    <p:cond delay="0"/>
                                  </p:stCondLst>
                                  <p:childTnLst>
                                    <p:animMotion origin="layout" path="M 0.0052 -0.00393 C -0.02587 0.00625 -0.05643 0.01737 -0.06789 -0.00393 C -0.07934 -0.025 -0.1066 -0.11157 -0.06355 -0.13101 C -0.02032 -0.15 0.14357 -0.09259 0.19062 -0.11851 C 0.23767 -0.14375 0.21423 -0.2581 0.21892 -0.28472 " pathEditMode="relative" rAng="0" ptsTypes="AAAAA">
                                      <p:cBhvr>
                                        <p:cTn id="50" dur="1000" fill="hold"/>
                                        <p:tgtEl>
                                          <p:spTgt spid="37"/>
                                        </p:tgtEl>
                                        <p:attrNameLst>
                                          <p:attrName>ppt_x</p:attrName>
                                          <p:attrName>ppt_y</p:attrName>
                                        </p:attrNameLst>
                                      </p:cBhvr>
                                      <p:rCtr x="6163" y="-13449"/>
                                    </p:animMotion>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uild="allAtOnce"/>
      <p:bldP spid="32" grpId="1" build="allAtOnce"/>
      <p:bldP spid="32" grpId="2" build="allAtOnce"/>
      <p:bldP spid="33" grpId="0"/>
      <p:bldP spid="33" grpId="1"/>
      <p:bldP spid="34" grpId="0" build="allAtOnce"/>
      <p:bldP spid="34" grpId="1" build="allAtOnce"/>
      <p:bldP spid="34" grpId="2" build="allAtOnce"/>
      <p:bldP spid="35" grpId="0" animBg="1"/>
      <p:bldP spid="36" grpId="0" animBg="1"/>
      <p:bldP spid="37" grpId="0"/>
      <p:bldP spid="37" grpId="1"/>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82</TotalTime>
  <Words>10694</Words>
  <Application>Microsoft Office PowerPoint</Application>
  <PresentationFormat>全屏显示(4:3)</PresentationFormat>
  <Paragraphs>3707</Paragraphs>
  <Slides>156</Slides>
  <Notes>155</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156</vt:i4>
      </vt:variant>
    </vt:vector>
  </HeadingPairs>
  <TitlesOfParts>
    <vt:vector size="175" baseType="lpstr">
      <vt:lpstr> Calibri</vt:lpstr>
      <vt:lpstr>Courier</vt:lpstr>
      <vt:lpstr>Gill Sans</vt:lpstr>
      <vt:lpstr>Mangal</vt:lpstr>
      <vt:lpstr>ＭＳ Ｐゴシック</vt:lpstr>
      <vt:lpstr>ヒラギノ角ゴ ProN W3</vt:lpstr>
      <vt:lpstr>等线 Light</vt:lpstr>
      <vt:lpstr>Arial</vt:lpstr>
      <vt:lpstr>Calibri</vt:lpstr>
      <vt:lpstr>Calibri Light</vt:lpstr>
      <vt:lpstr>Cambria Math</vt:lpstr>
      <vt:lpstr>Courier New</vt:lpstr>
      <vt:lpstr>Garamond</vt:lpstr>
      <vt:lpstr>Symbol</vt:lpstr>
      <vt:lpstr>Times New Roman</vt:lpstr>
      <vt:lpstr>Verdana</vt:lpstr>
      <vt:lpstr>Wingdings</vt:lpstr>
      <vt:lpstr>等线</vt:lpstr>
      <vt:lpstr>Office 主题​​</vt:lpstr>
      <vt:lpstr>计算机组成与系统结构 Computer Organization &amp; System Architecture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Kejie Huang</dc:creator>
  <cp:lastModifiedBy>Windows 用户</cp:lastModifiedBy>
  <cp:revision>13</cp:revision>
  <dcterms:created xsi:type="dcterms:W3CDTF">2019-06-16T22:27:19Z</dcterms:created>
  <dcterms:modified xsi:type="dcterms:W3CDTF">2021-06-18T13:20:11Z</dcterms:modified>
</cp:coreProperties>
</file>