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uli Bold" charset="1" panose="00000800000000000000"/>
      <p:regular r:id="rId16"/>
    </p:embeddedFont>
    <p:embeddedFont>
      <p:font typeface="TT Interphases Bold" charset="1" panose="02000803060000020004"/>
      <p:regular r:id="rId17"/>
    </p:embeddedFont>
    <p:embeddedFont>
      <p:font typeface="Open Sans" charset="1" panose="020B0606030504020204"/>
      <p:regular r:id="rId18"/>
    </p:embeddedFont>
    <p:embeddedFont>
      <p:font typeface="TT Interphases" charset="1" panose="02000503020000020004"/>
      <p:regular r:id="rId19"/>
    </p:embeddedFont>
    <p:embeddedFont>
      <p:font typeface="Muli Heavy" charset="1" panose="00000A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06550" y="9258300"/>
            <a:ext cx="8022648" cy="667026"/>
            <a:chOff x="0" y="0"/>
            <a:chExt cx="3460960" cy="2877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60960" cy="287754"/>
            </a:xfrm>
            <a:custGeom>
              <a:avLst/>
              <a:gdLst/>
              <a:ahLst/>
              <a:cxnLst/>
              <a:rect r="r" b="b" t="t" l="l"/>
              <a:pathLst>
                <a:path h="287754" w="3460960">
                  <a:moveTo>
                    <a:pt x="3257760" y="0"/>
                  </a:moveTo>
                  <a:cubicBezTo>
                    <a:pt x="3369984" y="0"/>
                    <a:pt x="3460960" y="64416"/>
                    <a:pt x="3460960" y="143877"/>
                  </a:cubicBezTo>
                  <a:cubicBezTo>
                    <a:pt x="3460960" y="223338"/>
                    <a:pt x="3369984" y="287754"/>
                    <a:pt x="3257760" y="287754"/>
                  </a:cubicBezTo>
                  <a:lnTo>
                    <a:pt x="203200" y="287754"/>
                  </a:lnTo>
                  <a:cubicBezTo>
                    <a:pt x="90976" y="287754"/>
                    <a:pt x="0" y="223338"/>
                    <a:pt x="0" y="143877"/>
                  </a:cubicBezTo>
                  <a:cubicBezTo>
                    <a:pt x="0" y="6441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60960" cy="325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34109" y="3427186"/>
            <a:ext cx="14166173" cy="221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0"/>
              </a:lnSpc>
            </a:pPr>
            <a:r>
              <a:rPr lang="en-US" b="true" sz="7080" spc="134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PLATAFORMA DIGITAL INCLUSIVA AML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1202" y="496116"/>
            <a:ext cx="5392802" cy="1327978"/>
          </a:xfrm>
          <a:custGeom>
            <a:avLst/>
            <a:gdLst/>
            <a:ahLst/>
            <a:cxnLst/>
            <a:rect r="r" b="b" t="t" l="l"/>
            <a:pathLst>
              <a:path h="1327978" w="5392802">
                <a:moveTo>
                  <a:pt x="0" y="0"/>
                </a:moveTo>
                <a:lnTo>
                  <a:pt x="5392802" y="0"/>
                </a:lnTo>
                <a:lnTo>
                  <a:pt x="5392802" y="1327978"/>
                </a:lnTo>
                <a:lnTo>
                  <a:pt x="0" y="13279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06550" y="9403184"/>
            <a:ext cx="8381257" cy="339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1"/>
              </a:lnSpc>
              <a:spcBef>
                <a:spcPct val="0"/>
              </a:spcBef>
            </a:pPr>
            <a:r>
              <a:rPr lang="en-US" b="true" sz="2022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Camila Rojas - Luis San Martín - Jael Inestroza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2840" y="9694717"/>
            <a:ext cx="2722538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BBBBBB"/>
                </a:solidFill>
                <a:latin typeface="Open Sans"/>
                <a:ea typeface="Open Sans"/>
                <a:cs typeface="Open Sans"/>
                <a:sym typeface="Open Sans"/>
              </a:rPr>
              <a:t>6 de Septiembre,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95769" y="3915744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298406" y="2814786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5557" y="2719536"/>
            <a:ext cx="7796720" cy="603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8"/>
              </a:lnSpc>
            </a:pPr>
            <a:r>
              <a:rPr lang="en-US" sz="2483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El club de adultos mayores de Lonquén enfrenta una brecha digital significativa. Actualmente utiliza medios tradicionales como carteles, llamadas telefónicas y mensajes de WhatsApp, lo que limita la difusión de actividades y la participación de los socios.</a:t>
            </a:r>
          </a:p>
          <a:p>
            <a:pPr algn="just">
              <a:lnSpc>
                <a:spcPts val="3998"/>
              </a:lnSpc>
            </a:pPr>
            <a:r>
              <a:rPr lang="en-US" sz="2483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Este proyecto busca implementar herramientas digitales accesibles que faciliten la comunicación y fortalezcan la integración comunitaria. Además, permite aplicar conocimientos de Ingeniería Informática para generar soluciones tecnológicas con impacto social real.</a:t>
            </a:r>
          </a:p>
          <a:p>
            <a:pPr algn="just">
              <a:lnSpc>
                <a:spcPts val="399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693146" y="1563371"/>
            <a:ext cx="8901708" cy="11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8"/>
              </a:lnSpc>
              <a:spcBef>
                <a:spcPct val="0"/>
              </a:spcBef>
            </a:pPr>
            <a:r>
              <a:rPr lang="en-US" b="true" sz="7200" spc="13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CONTEXTO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766672" y="254694"/>
            <a:ext cx="11850027" cy="9472459"/>
            <a:chOff x="0" y="0"/>
            <a:chExt cx="3120995" cy="2494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0995" cy="2494804"/>
            </a:xfrm>
            <a:custGeom>
              <a:avLst/>
              <a:gdLst/>
              <a:ahLst/>
              <a:cxnLst/>
              <a:rect r="r" b="b" t="t" l="l"/>
              <a:pathLst>
                <a:path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256873" y="2757007"/>
            <a:ext cx="8607499" cy="5734455"/>
          </a:xfrm>
          <a:custGeom>
            <a:avLst/>
            <a:gdLst/>
            <a:ahLst/>
            <a:cxnLst/>
            <a:rect r="r" b="b" t="t" l="l"/>
            <a:pathLst>
              <a:path h="5734455" w="8607499">
                <a:moveTo>
                  <a:pt x="0" y="0"/>
                </a:moveTo>
                <a:lnTo>
                  <a:pt x="8607499" y="0"/>
                </a:lnTo>
                <a:lnTo>
                  <a:pt x="8607499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0450" y="410845"/>
            <a:ext cx="10482783" cy="737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2"/>
              </a:lnSpc>
              <a:spcBef>
                <a:spcPct val="0"/>
              </a:spcBef>
            </a:pPr>
            <a:r>
              <a:rPr lang="en-US" b="true" sz="4800" spc="91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PROBLEMÁTICAS DETECTADAS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0450" y="1899380"/>
            <a:ext cx="7515784" cy="776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Difusión limitada de actividades y talleres.</a:t>
            </a:r>
          </a:p>
          <a:p>
            <a:pPr algn="just">
              <a:lnSpc>
                <a:spcPts val="3639"/>
              </a:lnSpc>
            </a:pPr>
          </a:p>
          <a:p>
            <a:pPr algn="just"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Baja claridad en la gestión de beneficios y convenios.</a:t>
            </a:r>
          </a:p>
          <a:p>
            <a:pPr algn="just">
              <a:lnSpc>
                <a:spcPts val="3639"/>
              </a:lnSpc>
            </a:pPr>
          </a:p>
          <a:p>
            <a:pPr algn="just"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Participación reducida por la brecha digital de los adultos mayores en actividades comunitaria</a:t>
            </a: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s.</a:t>
            </a:r>
          </a:p>
          <a:p>
            <a:pPr algn="just">
              <a:lnSpc>
                <a:spcPts val="3639"/>
              </a:lnSpc>
            </a:pPr>
          </a:p>
          <a:p>
            <a:pPr algn="just"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alta de alertas y recordatorios accesibles para eventos y operativos de salud.</a:t>
            </a:r>
          </a:p>
          <a:p>
            <a:pPr algn="just">
              <a:lnSpc>
                <a:spcPts val="3639"/>
              </a:lnSpc>
            </a:pPr>
          </a:p>
          <a:p>
            <a:pPr algn="just"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</a:t>
            </a: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ficultad en la administración de información y seguimiento de socios.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626346" y="2675763"/>
            <a:ext cx="5632954" cy="5632954"/>
          </a:xfrm>
          <a:custGeom>
            <a:avLst/>
            <a:gdLst/>
            <a:ahLst/>
            <a:cxnLst/>
            <a:rect r="r" b="b" t="t" l="l"/>
            <a:pathLst>
              <a:path h="5632954" w="5632954">
                <a:moveTo>
                  <a:pt x="0" y="0"/>
                </a:moveTo>
                <a:lnTo>
                  <a:pt x="5632954" y="0"/>
                </a:lnTo>
                <a:lnTo>
                  <a:pt x="5632954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483" y="2209968"/>
            <a:ext cx="10604491" cy="676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Objetivo General:</a:t>
            </a:r>
          </a:p>
          <a:p>
            <a:pPr algn="l" marL="518160" indent="-259080" lvl="1">
              <a:lnSpc>
                <a:spcPts val="38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Incrementar la participación de adultos mayores y la junta de vecinos mediante una plataforma digital inclusiva.</a:t>
            </a: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Objetivos Específicos:</a:t>
            </a:r>
          </a:p>
          <a:p>
            <a:pPr algn="l" marL="518160" indent="-259080" lvl="1">
              <a:lnSpc>
                <a:spcPts val="38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Crear un módulo de agenda comunitaria digital para actividades y talleres.</a:t>
            </a:r>
          </a:p>
          <a:p>
            <a:pPr algn="l" marL="518160" indent="-259080" lvl="1">
              <a:lnSpc>
                <a:spcPts val="38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Implementar un sistema de gestión de tesorería y registro de socios.</a:t>
            </a:r>
          </a:p>
          <a:p>
            <a:pPr algn="l" marL="518160" indent="-259080" lvl="1">
              <a:lnSpc>
                <a:spcPts val="38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 una red de beneficios y convenios locales para los adultos mayores.</a:t>
            </a:r>
          </a:p>
          <a:p>
            <a:pPr algn="l" marL="518160" indent="-259080" lvl="1">
              <a:lnSpc>
                <a:spcPts val="38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notificaciones accesibles y alertas en tiempo real.</a:t>
            </a:r>
          </a:p>
          <a:p>
            <a:pPr algn="l" marL="518160" indent="-259080" lvl="1">
              <a:lnSpc>
                <a:spcPts val="38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Generar un prototipo funcional evaluable por la comunidad y ajustable según feedback.</a:t>
            </a:r>
          </a:p>
          <a:p>
            <a:pPr algn="l">
              <a:lnSpc>
                <a:spcPts val="386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776127" y="1296375"/>
            <a:ext cx="12364839" cy="11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8"/>
              </a:lnSpc>
              <a:spcBef>
                <a:spcPct val="0"/>
              </a:spcBef>
            </a:pPr>
            <a:r>
              <a:rPr lang="en-US" b="true" sz="7200" spc="13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OBJETIVOS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766672" y="254694"/>
            <a:ext cx="11850027" cy="9472459"/>
            <a:chOff x="0" y="0"/>
            <a:chExt cx="3120995" cy="2494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0995" cy="2494804"/>
            </a:xfrm>
            <a:custGeom>
              <a:avLst/>
              <a:gdLst/>
              <a:ahLst/>
              <a:cxnLst/>
              <a:rect r="r" b="b" t="t" l="l"/>
              <a:pathLst>
                <a:path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073004" y="3847946"/>
            <a:ext cx="5509791" cy="5509791"/>
          </a:xfrm>
          <a:custGeom>
            <a:avLst/>
            <a:gdLst/>
            <a:ahLst/>
            <a:cxnLst/>
            <a:rect r="r" b="b" t="t" l="l"/>
            <a:pathLst>
              <a:path h="5509791" w="5509791">
                <a:moveTo>
                  <a:pt x="0" y="0"/>
                </a:moveTo>
                <a:lnTo>
                  <a:pt x="5509791" y="0"/>
                </a:lnTo>
                <a:lnTo>
                  <a:pt x="5509791" y="5509791"/>
                </a:lnTo>
                <a:lnTo>
                  <a:pt x="0" y="5509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9855" y="296201"/>
            <a:ext cx="6436973" cy="996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6"/>
              </a:lnSpc>
              <a:spcBef>
                <a:spcPct val="0"/>
              </a:spcBef>
            </a:pPr>
            <a:r>
              <a:rPr lang="en-US" b="true" sz="6400" spc="121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METODOLOGÍA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2842" y="1718389"/>
            <a:ext cx="7936487" cy="788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4"/>
              </a:lnSpc>
            </a:pPr>
            <a:r>
              <a:rPr lang="en-US" sz="25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el desarrollo de nuestro proyecto utilizamos un enfoque combinado de Design Thinking y Scrum, que nos permite crear soluciones centradas en los usuarios y organizarnos de manera eficiente.</a:t>
            </a:r>
          </a:p>
          <a:p>
            <a:pPr algn="just">
              <a:lnSpc>
                <a:spcPts val="3504"/>
              </a:lnSpc>
            </a:pPr>
          </a:p>
          <a:p>
            <a:pPr algn="just" marL="540423" indent="-270212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 Thinking: Nos ayuda a empatizar con los adultos mayores, comprender sus necesidades y generar ideas que realmente aporten valor. Permite diseñar prototipos iterativos y ajustarlos según la retroalimentación recibida.</a:t>
            </a:r>
          </a:p>
          <a:p>
            <a:pPr algn="just">
              <a:lnSpc>
                <a:spcPts val="3504"/>
              </a:lnSpc>
            </a:pPr>
          </a:p>
          <a:p>
            <a:pPr algn="just" marL="540423" indent="-270212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Scrum: Organiza el tra</a:t>
            </a:r>
            <a:r>
              <a:rPr lang="en-US" sz="250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bajo en sprints cortos, lo que facilita planificar, priorizar tareas y revisar avances de manera constante. Esto asegura que cada etapa del proyecto se cumpla de forma ordenada y permite adaptarse rápidamente a cambios o nuevas necesidades detectadas.</a:t>
            </a:r>
          </a:p>
          <a:p>
            <a:pPr algn="just">
              <a:lnSpc>
                <a:spcPts val="350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479873" y="-6706116"/>
            <a:ext cx="3671141" cy="13476883"/>
            <a:chOff x="0" y="0"/>
            <a:chExt cx="966885" cy="3549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6885" cy="3549467"/>
            </a:xfrm>
            <a:custGeom>
              <a:avLst/>
              <a:gdLst/>
              <a:ahLst/>
              <a:cxnLst/>
              <a:rect r="r" b="b" t="t" l="l"/>
              <a:pathLst>
                <a:path h="3549467" w="966885">
                  <a:moveTo>
                    <a:pt x="59048" y="0"/>
                  </a:moveTo>
                  <a:lnTo>
                    <a:pt x="907837" y="0"/>
                  </a:lnTo>
                  <a:cubicBezTo>
                    <a:pt x="940448" y="0"/>
                    <a:pt x="966885" y="26437"/>
                    <a:pt x="966885" y="59048"/>
                  </a:cubicBezTo>
                  <a:lnTo>
                    <a:pt x="966885" y="3490419"/>
                  </a:lnTo>
                  <a:cubicBezTo>
                    <a:pt x="966885" y="3523030"/>
                    <a:pt x="940448" y="3549467"/>
                    <a:pt x="907837" y="3549467"/>
                  </a:cubicBezTo>
                  <a:lnTo>
                    <a:pt x="59048" y="3549467"/>
                  </a:lnTo>
                  <a:cubicBezTo>
                    <a:pt x="26437" y="3549467"/>
                    <a:pt x="0" y="3523030"/>
                    <a:pt x="0" y="3490419"/>
                  </a:cubicBezTo>
                  <a:lnTo>
                    <a:pt x="0" y="59048"/>
                  </a:lnTo>
                  <a:cubicBezTo>
                    <a:pt x="0" y="26437"/>
                    <a:pt x="26437" y="0"/>
                    <a:pt x="59048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66885" cy="358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2120222" y="4940500"/>
            <a:ext cx="2706659" cy="4585958"/>
            <a:chOff x="0" y="0"/>
            <a:chExt cx="712417" cy="12070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417" cy="1207065"/>
            </a:xfrm>
            <a:custGeom>
              <a:avLst/>
              <a:gdLst/>
              <a:ahLst/>
              <a:cxnLst/>
              <a:rect r="r" b="b" t="t" l="l"/>
              <a:pathLst>
                <a:path h="1207065" w="712417">
                  <a:moveTo>
                    <a:pt x="80089" y="0"/>
                  </a:moveTo>
                  <a:lnTo>
                    <a:pt x="632328" y="0"/>
                  </a:lnTo>
                  <a:cubicBezTo>
                    <a:pt x="676560" y="0"/>
                    <a:pt x="712417" y="35857"/>
                    <a:pt x="712417" y="80089"/>
                  </a:cubicBezTo>
                  <a:lnTo>
                    <a:pt x="712417" y="1126976"/>
                  </a:lnTo>
                  <a:cubicBezTo>
                    <a:pt x="712417" y="1171208"/>
                    <a:pt x="676560" y="1207065"/>
                    <a:pt x="632328" y="1207065"/>
                  </a:cubicBezTo>
                  <a:lnTo>
                    <a:pt x="80089" y="1207065"/>
                  </a:lnTo>
                  <a:cubicBezTo>
                    <a:pt x="35857" y="1207065"/>
                    <a:pt x="0" y="1171208"/>
                    <a:pt x="0" y="1126976"/>
                  </a:cubicBezTo>
                  <a:lnTo>
                    <a:pt x="0" y="80089"/>
                  </a:lnTo>
                  <a:cubicBezTo>
                    <a:pt x="0" y="35857"/>
                    <a:pt x="35857" y="0"/>
                    <a:pt x="8008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12417" cy="1245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958060" y="4940500"/>
            <a:ext cx="2706659" cy="4585958"/>
            <a:chOff x="0" y="0"/>
            <a:chExt cx="712417" cy="12070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2417" cy="1207065"/>
            </a:xfrm>
            <a:custGeom>
              <a:avLst/>
              <a:gdLst/>
              <a:ahLst/>
              <a:cxnLst/>
              <a:rect r="r" b="b" t="t" l="l"/>
              <a:pathLst>
                <a:path h="1207065" w="712417">
                  <a:moveTo>
                    <a:pt x="80089" y="0"/>
                  </a:moveTo>
                  <a:lnTo>
                    <a:pt x="632328" y="0"/>
                  </a:lnTo>
                  <a:cubicBezTo>
                    <a:pt x="676560" y="0"/>
                    <a:pt x="712417" y="35857"/>
                    <a:pt x="712417" y="80089"/>
                  </a:cubicBezTo>
                  <a:lnTo>
                    <a:pt x="712417" y="1126976"/>
                  </a:lnTo>
                  <a:cubicBezTo>
                    <a:pt x="712417" y="1171208"/>
                    <a:pt x="676560" y="1207065"/>
                    <a:pt x="632328" y="1207065"/>
                  </a:cubicBezTo>
                  <a:lnTo>
                    <a:pt x="80089" y="1207065"/>
                  </a:lnTo>
                  <a:cubicBezTo>
                    <a:pt x="35857" y="1207065"/>
                    <a:pt x="0" y="1171208"/>
                    <a:pt x="0" y="1126976"/>
                  </a:cubicBezTo>
                  <a:lnTo>
                    <a:pt x="0" y="80089"/>
                  </a:lnTo>
                  <a:cubicBezTo>
                    <a:pt x="0" y="35857"/>
                    <a:pt x="35857" y="0"/>
                    <a:pt x="8008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12417" cy="1245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4179160" y="4940500"/>
            <a:ext cx="2706659" cy="4585958"/>
            <a:chOff x="0" y="0"/>
            <a:chExt cx="712417" cy="12070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2417" cy="1207065"/>
            </a:xfrm>
            <a:custGeom>
              <a:avLst/>
              <a:gdLst/>
              <a:ahLst/>
              <a:cxnLst/>
              <a:rect r="r" b="b" t="t" l="l"/>
              <a:pathLst>
                <a:path h="1207065" w="712417">
                  <a:moveTo>
                    <a:pt x="80089" y="0"/>
                  </a:moveTo>
                  <a:lnTo>
                    <a:pt x="632328" y="0"/>
                  </a:lnTo>
                  <a:cubicBezTo>
                    <a:pt x="676560" y="0"/>
                    <a:pt x="712417" y="35857"/>
                    <a:pt x="712417" y="80089"/>
                  </a:cubicBezTo>
                  <a:lnTo>
                    <a:pt x="712417" y="1126976"/>
                  </a:lnTo>
                  <a:cubicBezTo>
                    <a:pt x="712417" y="1171208"/>
                    <a:pt x="676560" y="1207065"/>
                    <a:pt x="632328" y="1207065"/>
                  </a:cubicBezTo>
                  <a:lnTo>
                    <a:pt x="80089" y="1207065"/>
                  </a:lnTo>
                  <a:cubicBezTo>
                    <a:pt x="35857" y="1207065"/>
                    <a:pt x="0" y="1171208"/>
                    <a:pt x="0" y="1126976"/>
                  </a:cubicBezTo>
                  <a:lnTo>
                    <a:pt x="0" y="80089"/>
                  </a:lnTo>
                  <a:cubicBezTo>
                    <a:pt x="0" y="35857"/>
                    <a:pt x="35857" y="0"/>
                    <a:pt x="8008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12417" cy="1245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611601" y="2044159"/>
            <a:ext cx="3672459" cy="5246370"/>
            <a:chOff x="0" y="0"/>
            <a:chExt cx="4445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3963" t="0" r="-16036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586841" y="1987109"/>
            <a:ext cx="3672459" cy="5246370"/>
            <a:chOff x="0" y="0"/>
            <a:chExt cx="4445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3067" t="-3327" r="-7639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838322" y="1987109"/>
            <a:ext cx="3672459" cy="5246370"/>
            <a:chOff x="0" y="0"/>
            <a:chExt cx="4445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12575" t="-31959" r="-50776" b="-71322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577002" y="490184"/>
            <a:ext cx="13133995" cy="68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3"/>
              </a:lnSpc>
              <a:spcBef>
                <a:spcPct val="0"/>
              </a:spcBef>
            </a:pPr>
            <a:r>
              <a:rPr lang="en-US" b="true" sz="4421" spc="8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ROLES Y RESPONSABILIDADES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8322" y="7542796"/>
            <a:ext cx="3299342" cy="4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b="true" sz="3192" spc="121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CAMILA ROJAS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38719" y="7514416"/>
            <a:ext cx="3945341" cy="4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b="true" sz="3192" spc="121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LUIS SAN MARTIN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59028" y="8406385"/>
            <a:ext cx="3304724" cy="30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70"/>
              </a:lnSpc>
              <a:spcBef>
                <a:spcPct val="0"/>
              </a:spcBef>
            </a:pPr>
            <a:r>
              <a:rPr lang="en-US" b="true" sz="2008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Developer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38322" y="8406385"/>
            <a:ext cx="3299342" cy="30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70"/>
              </a:lnSpc>
              <a:spcBef>
                <a:spcPct val="0"/>
              </a:spcBef>
            </a:pPr>
            <a:r>
              <a:rPr lang="en-US" b="true" sz="2008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Scrum master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559819" y="7571389"/>
            <a:ext cx="3945341" cy="4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b="true" sz="3192" spc="121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JAEL INESTROZA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880128" y="8406385"/>
            <a:ext cx="3304724" cy="30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70"/>
              </a:lnSpc>
              <a:spcBef>
                <a:spcPct val="0"/>
              </a:spcBef>
            </a:pPr>
            <a:r>
              <a:rPr lang="en-US" b="true" sz="2008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Product Owner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222825" y="-289153"/>
            <a:ext cx="11850027" cy="10560152"/>
            <a:chOff x="0" y="0"/>
            <a:chExt cx="3120995" cy="27812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0995" cy="2781275"/>
            </a:xfrm>
            <a:custGeom>
              <a:avLst/>
              <a:gdLst/>
              <a:ahLst/>
              <a:cxnLst/>
              <a:rect r="r" b="b" t="t" l="l"/>
              <a:pathLst>
                <a:path h="2781275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762982"/>
                  </a:lnTo>
                  <a:cubicBezTo>
                    <a:pt x="3120995" y="2767833"/>
                    <a:pt x="3119068" y="2772486"/>
                    <a:pt x="3115637" y="2775917"/>
                  </a:cubicBezTo>
                  <a:cubicBezTo>
                    <a:pt x="3112206" y="2779347"/>
                    <a:pt x="3107553" y="2781275"/>
                    <a:pt x="3102702" y="2781275"/>
                  </a:cubicBezTo>
                  <a:lnTo>
                    <a:pt x="18293" y="2781275"/>
                  </a:lnTo>
                  <a:cubicBezTo>
                    <a:pt x="8190" y="2781275"/>
                    <a:pt x="0" y="2773085"/>
                    <a:pt x="0" y="2762982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20995" cy="2819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852571" y="1710268"/>
            <a:ext cx="6561311" cy="6561311"/>
          </a:xfrm>
          <a:custGeom>
            <a:avLst/>
            <a:gdLst/>
            <a:ahLst/>
            <a:cxnLst/>
            <a:rect r="r" b="b" t="t" l="l"/>
            <a:pathLst>
              <a:path h="6561311" w="6561311">
                <a:moveTo>
                  <a:pt x="0" y="0"/>
                </a:moveTo>
                <a:lnTo>
                  <a:pt x="6561310" y="0"/>
                </a:lnTo>
                <a:lnTo>
                  <a:pt x="6561310" y="6561311"/>
                </a:lnTo>
                <a:lnTo>
                  <a:pt x="0" y="6561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2119" y="511892"/>
            <a:ext cx="10129564" cy="72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28"/>
              </a:lnSpc>
              <a:spcBef>
                <a:spcPct val="0"/>
              </a:spcBef>
            </a:pPr>
            <a:r>
              <a:rPr lang="en-US" b="true" sz="4700" spc="89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FUNCIONALIDADES DE LA APP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2119" y="2091806"/>
            <a:ext cx="9194725" cy="785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Agenda digital de actividades y talleres, mostrando eventos disponibles de forma clara.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Sistema de gestión de tesorería y registro de socios, asegurando transparencia y eficiencia.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 de beneficios y convenios locales para facilitar apoyos y promociones.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Notificaciones accesibles para reuniones, operativos de salud y eventos comunitarios.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Integración con Sosafe para alertas de seguridad y emergencias.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Prototipo funcional adaptable según retroalimentación de los usuarios.</a:t>
            </a:r>
          </a:p>
          <a:p>
            <a:pPr algn="just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766672" y="254694"/>
            <a:ext cx="11850027" cy="9472459"/>
            <a:chOff x="0" y="0"/>
            <a:chExt cx="3120995" cy="2494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0995" cy="2494804"/>
            </a:xfrm>
            <a:custGeom>
              <a:avLst/>
              <a:gdLst/>
              <a:ahLst/>
              <a:cxnLst/>
              <a:rect r="r" b="b" t="t" l="l"/>
              <a:pathLst>
                <a:path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23446" y="2056287"/>
            <a:ext cx="6174425" cy="6174425"/>
          </a:xfrm>
          <a:custGeom>
            <a:avLst/>
            <a:gdLst/>
            <a:ahLst/>
            <a:cxnLst/>
            <a:rect r="r" b="b" t="t" l="l"/>
            <a:pathLst>
              <a:path h="6174425" w="6174425">
                <a:moveTo>
                  <a:pt x="0" y="0"/>
                </a:moveTo>
                <a:lnTo>
                  <a:pt x="6174425" y="0"/>
                </a:lnTo>
                <a:lnTo>
                  <a:pt x="6174425" y="6174426"/>
                </a:lnTo>
                <a:lnTo>
                  <a:pt x="0" y="617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048" y="645859"/>
            <a:ext cx="11598554" cy="7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6"/>
              </a:lnSpc>
              <a:spcBef>
                <a:spcPct val="0"/>
              </a:spcBef>
            </a:pPr>
            <a:r>
              <a:rPr lang="en-US" b="true" sz="4900" spc="93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FACTORES A CONSIDERAR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1245" y="2257255"/>
            <a:ext cx="8242501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Participación de los adultos mayores 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Acompañamiento y capacitaciones para usar la plataforma. 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 tecnológicos como computadoras, software y bases</a:t>
            </a: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datos para desarrollar el prototipo. 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Brecha digital o problemas de conectividad, los cuales se mitigarán con apoyo de la directiva, voluntarios y familiares.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766672" y="254694"/>
            <a:ext cx="11850027" cy="9472459"/>
            <a:chOff x="0" y="0"/>
            <a:chExt cx="3120995" cy="24948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0995" cy="2494804"/>
            </a:xfrm>
            <a:custGeom>
              <a:avLst/>
              <a:gdLst/>
              <a:ahLst/>
              <a:cxnLst/>
              <a:rect r="r" b="b" t="t" l="l"/>
              <a:pathLst>
                <a:path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566783" y="3224163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227" y="517427"/>
            <a:ext cx="8888892" cy="99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90"/>
              </a:lnSpc>
              <a:spcBef>
                <a:spcPct val="0"/>
              </a:spcBef>
            </a:pPr>
            <a:r>
              <a:rPr lang="en-US" b="true" sz="6363" spc="120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PRÓXIMOS PASOS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6227" y="1779061"/>
            <a:ext cx="7869340" cy="811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9785" indent="-314892" lvl="1">
              <a:lnSpc>
                <a:spcPts val="4083"/>
              </a:lnSpc>
              <a:buFont typeface="Arial"/>
              <a:buChar char="•"/>
            </a:pP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Finalizar el desarrollo de todos los módulos: Agenda, Beneficios, Alertas, Notificaciones.</a:t>
            </a:r>
          </a:p>
          <a:p>
            <a:pPr algn="just">
              <a:lnSpc>
                <a:spcPts val="4083"/>
              </a:lnSpc>
            </a:pPr>
          </a:p>
          <a:p>
            <a:pPr algn="just" marL="629785" indent="-314892" lvl="1">
              <a:lnSpc>
                <a:spcPts val="4083"/>
              </a:lnSpc>
              <a:buFont typeface="Arial"/>
              <a:buChar char="•"/>
            </a:pP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Realizar p</a:t>
            </a: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ruebas piloto con usuarios adultos mayores.</a:t>
            </a:r>
          </a:p>
          <a:p>
            <a:pPr algn="just">
              <a:lnSpc>
                <a:spcPts val="4083"/>
              </a:lnSpc>
            </a:pPr>
          </a:p>
          <a:p>
            <a:pPr algn="just" marL="629785" indent="-314892" lvl="1">
              <a:lnSpc>
                <a:spcPts val="4083"/>
              </a:lnSpc>
              <a:buFont typeface="Arial"/>
              <a:buChar char="•"/>
            </a:pP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Ajustar el prototipo según comentarios y necesidades reales.</a:t>
            </a:r>
          </a:p>
          <a:p>
            <a:pPr algn="just">
              <a:lnSpc>
                <a:spcPts val="4083"/>
              </a:lnSpc>
            </a:pPr>
          </a:p>
          <a:p>
            <a:pPr algn="just" marL="629785" indent="-314892" lvl="1">
              <a:lnSpc>
                <a:spcPts val="4083"/>
              </a:lnSpc>
              <a:buFont typeface="Arial"/>
              <a:buChar char="•"/>
            </a:pP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Redactar </a:t>
            </a: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informe final y crear un video demostrativo de la plataforma.</a:t>
            </a:r>
          </a:p>
          <a:p>
            <a:pPr algn="just">
              <a:lnSpc>
                <a:spcPts val="4083"/>
              </a:lnSpc>
            </a:pPr>
          </a:p>
          <a:p>
            <a:pPr algn="just" marL="629785" indent="-314892" lvl="1">
              <a:lnSpc>
                <a:spcPts val="4083"/>
              </a:lnSpc>
              <a:buFont typeface="Arial"/>
              <a:buChar char="•"/>
            </a:pPr>
            <a:r>
              <a:rPr lang="en-US" sz="29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Entrega final del Proyecto APT a la comunidad y docentes.</a:t>
            </a:r>
          </a:p>
          <a:p>
            <a:pPr algn="just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DAGx9H7o_AY</dc:identifier>
  <dcterms:modified xsi:type="dcterms:W3CDTF">2011-08-01T06:04:30Z</dcterms:modified>
  <cp:revision>1</cp:revision>
  <dc:title>Capstone</dc:title>
</cp:coreProperties>
</file>