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Lst>
  <p:sldSz cy="6858000" cx="9144000"/>
  <p:notesSz cx="6858000" cy="9144000"/>
  <p:embeddedFontLst>
    <p:embeddedFont>
      <p:font typeface="Arial Black"/>
      <p:regular r:id="rId128"/>
    </p:embeddedFont>
    <p:embeddedFont>
      <p:font typeface="JetBrains Mono"/>
      <p:regular r:id="rId129"/>
      <p:bold r:id="rId130"/>
      <p:italic r:id="rId131"/>
      <p:boldItalic r:id="rId1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33" roundtripDataSignature="AMtx7mjfGE/WdYks0+ruq4cM+SSB17QM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69C835-F23D-4570-94B9-3B2DC2D0B7F4}">
  <a:tblStyle styleId="{2469C835-F23D-4570-94B9-3B2DC2D0B7F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JetBrainsMono-regular.fntdata"/><Relationship Id="rId128" Type="http://schemas.openxmlformats.org/officeDocument/2006/relationships/font" Target="fonts/ArialBlack-regular.fntdata"/><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2" Type="http://schemas.openxmlformats.org/officeDocument/2006/relationships/font" Target="fonts/JetBrainsMono-boldItalic.fntdata"/><Relationship Id="rId131" Type="http://schemas.openxmlformats.org/officeDocument/2006/relationships/font" Target="fonts/JetBrainsMono-italic.fntdata"/><Relationship Id="rId130" Type="http://schemas.openxmlformats.org/officeDocument/2006/relationships/font" Target="fonts/JetBrainsMono-bold.fntdata"/><Relationship Id="rId133" Type="http://customschemas.google.com/relationships/presentationmetadata" Target="meta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4" name="Google Shape;14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8" name="Google Shape;2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37" name="Google Shape;837;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44" name="Google Shape;844;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51" name="Google Shape;851;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58" name="Google Shape;858;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64" name="Google Shape;864;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71" name="Google Shape;871;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78" name="Google Shape;878;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85" name="Google Shape;885;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92" name="Google Shape;892;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99" name="Google Shape;899;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5" name="Google Shape;2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06" name="Google Shape;906;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13" name="Google Shape;913;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21" name="Google Shape;921;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27" name="Google Shape;927;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33" name="Google Shape;933;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40" name="Google Shape;940;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46" name="Google Shape;946;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53" name="Google Shape;953;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60" name="Google Shape;960;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67" name="Google Shape;967;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1" name="Google Shape;22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73" name="Google Shape;973;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80" name="Google Shape;98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8" name="Google Shape;22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4" name="Google Shape;2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1" name="Google Shape;2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7" name="Google Shape;2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4" name="Google Shape;25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0" name="Google Shape;26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7" name="Google Shape;26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0" name="Google Shape;15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4" name="Google Shape;2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2" name="Google Shape;2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0" name="Google Shape;2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7" name="Google Shape;29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3" name="Google Shape;30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9" name="Google Shape;3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5" name="Google Shape;31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2" name="Google Shape;3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0" name="Google Shape;33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9" name="Google Shape;33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6" name="Google Shape;15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7" name="Google Shape;34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3" name="Google Shape;3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0" name="Google Shape;36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6" name="Google Shape;36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0" name="Google Shape;38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6" name="Google Shape;38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2" name="Google Shape;39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7" name="Google Shape;40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4" name="Google Shape;41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2" name="Google Shape;1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0" name="Google Shape;43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6" name="Google Shape;43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8" name="Google Shape;44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4" name="Google Shape;45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2" name="Google Shape;46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3" name="Google Shape;47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9" name="Google Shape;47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0" name="Google Shape;1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5" name="Google Shape;48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1" name="Google Shape;49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8" name="Google Shape;49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4" name="Google Shape;504;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0" name="Google Shape;51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6" name="Google Shape;51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360"/>
              </a:spcBef>
              <a:spcAft>
                <a:spcPts val="0"/>
              </a:spcAft>
              <a:buClr>
                <a:srgbClr val="000000"/>
              </a:buClr>
              <a:buSzPts val="1400"/>
              <a:buFont typeface="Arial"/>
              <a:buNone/>
            </a:pPr>
            <a:r>
              <a:rPr lang="en-US"/>
              <a:t>Ovo treba proširiti sa strukturom foldera koja je potrebna za pravljenje distribucije...</a:t>
            </a:r>
            <a:endParaRPr/>
          </a:p>
          <a:p>
            <a:pPr indent="0" lvl="2" marL="0" marR="0" rtl="0" algn="l">
              <a:lnSpc>
                <a:spcPct val="100000"/>
              </a:lnSpc>
              <a:spcBef>
                <a:spcPts val="360"/>
              </a:spcBef>
              <a:spcAft>
                <a:spcPts val="0"/>
              </a:spcAft>
              <a:buClr>
                <a:schemeClr val="dk1"/>
              </a:buClr>
              <a:buSzPts val="1200"/>
              <a:buFont typeface="Calibri"/>
              <a:buNone/>
            </a:pPr>
            <a:r>
              <a:rPr lang="en-US"/>
              <a:t>prvipaket, drugipaket, drugipaket.podpaket su potrebni samo ako ukljucujemo kod koji se nalazi u datim folderima </a:t>
            </a:r>
            <a:endParaRPr/>
          </a:p>
        </p:txBody>
      </p:sp>
      <p:sp>
        <p:nvSpPr>
          <p:cNvPr id="525" name="Google Shape;525;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360"/>
              </a:spcBef>
              <a:spcAft>
                <a:spcPts val="0"/>
              </a:spcAft>
              <a:buClr>
                <a:srgbClr val="000000"/>
              </a:buClr>
              <a:buSzPts val="1400"/>
              <a:buFont typeface="Arial"/>
              <a:buNone/>
            </a:pPr>
            <a:r>
              <a:t/>
            </a:r>
            <a:endParaRPr/>
          </a:p>
        </p:txBody>
      </p:sp>
      <p:sp>
        <p:nvSpPr>
          <p:cNvPr id="533" name="Google Shape;533;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0" name="Google Shape;540;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9" name="Google Shape;54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8" name="Google Shape;17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8" name="Google Shape;558;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64" name="Google Shape;564;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0" name="Google Shape;57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7" name="Google Shape;577;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5" name="Google Shape;585;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3" name="Google Shape;59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0" name="Google Shape;60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8" name="Google Shape;608;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5" name="Google Shape;615;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2" name="Google Shape;62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4" name="Google Shape;18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8" name="Google Shape;628;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5" name="Google Shape;635;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2" name="Google Shape;64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8" name="Google Shape;64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55" name="Google Shape;65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2" name="Google Shape;662;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70" name="Google Shape;670;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79" name="Google Shape;679;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85" name="Google Shape;685;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93" name="Google Shape;693;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0" name="Google Shape;1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2" name="Google Shape;702;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9" name="Google Shape;709;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17" name="Google Shape;717;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24" name="Google Shape;724;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31" name="Google Shape;731;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38" name="Google Shape;738;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45" name="Google Shape;745;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51" name="Google Shape;751;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58" name="Google Shape;758;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64" name="Google Shape;764;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9" name="Google Shape;19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1" name="Google Shape;771;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8" name="Google Shape;778;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85" name="Google Shape;785;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93" name="Google Shape;793;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99" name="Google Shape;799;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5" name="Google Shape;805;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2" name="Google Shape;812;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19" name="Google Shape;819;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25" name="Google Shape;825;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31" name="Google Shape;831;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45"/>
          <p:cNvGrpSpPr/>
          <p:nvPr/>
        </p:nvGrpSpPr>
        <p:grpSpPr>
          <a:xfrm>
            <a:off x="0" y="0"/>
            <a:ext cx="9144001" cy="6867525"/>
            <a:chOff x="0" y="0"/>
            <a:chExt cx="9144001" cy="6867525"/>
          </a:xfrm>
        </p:grpSpPr>
        <p:grpSp>
          <p:nvGrpSpPr>
            <p:cNvPr id="29" name="Google Shape;29;p45"/>
            <p:cNvGrpSpPr/>
            <p:nvPr/>
          </p:nvGrpSpPr>
          <p:grpSpPr>
            <a:xfrm>
              <a:off x="0" y="0"/>
              <a:ext cx="9144001" cy="6858000"/>
              <a:chOff x="0" y="0"/>
              <a:chExt cx="9144001" cy="6858000"/>
            </a:xfrm>
          </p:grpSpPr>
          <p:sp>
            <p:nvSpPr>
              <p:cNvPr id="30" name="Google Shape;30;p45"/>
              <p:cNvSpPr/>
              <p:nvPr/>
            </p:nvSpPr>
            <p:spPr>
              <a:xfrm>
                <a:off x="7540625" y="0"/>
                <a:ext cx="1603375" cy="6858000"/>
              </a:xfrm>
              <a:custGeom>
                <a:rect b="b" l="l" r="r" t="t"/>
                <a:pathLst>
                  <a:path extrusionOk="0" h="3168" w="502">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a:gsLst>
                  <a:gs pos="0">
                    <a:srgbClr val="EFB32F"/>
                  </a:gs>
                  <a:gs pos="100000">
                    <a:srgbClr val="EF792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1" name="Google Shape;31;p45"/>
              <p:cNvGrpSpPr/>
              <p:nvPr/>
            </p:nvGrpSpPr>
            <p:grpSpPr>
              <a:xfrm>
                <a:off x="0" y="0"/>
                <a:ext cx="9144001" cy="1958975"/>
                <a:chOff x="0" y="0"/>
                <a:chExt cx="9144001" cy="1958975"/>
              </a:xfrm>
            </p:grpSpPr>
            <p:sp>
              <p:nvSpPr>
                <p:cNvPr id="32" name="Google Shape;32;p45"/>
                <p:cNvSpPr/>
                <p:nvPr/>
              </p:nvSpPr>
              <p:spPr>
                <a:xfrm flipH="1">
                  <a:off x="0" y="0"/>
                  <a:ext cx="9144000" cy="1908175"/>
                </a:xfrm>
                <a:custGeom>
                  <a:rect b="b" l="l" r="r" t="t"/>
                  <a:pathLst>
                    <a:path extrusionOk="0" h="627" w="3168">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3" name="Google Shape;33;p45"/>
                <p:cNvGrpSpPr/>
                <p:nvPr/>
              </p:nvGrpSpPr>
              <p:grpSpPr>
                <a:xfrm flipH="1">
                  <a:off x="1" y="457200"/>
                  <a:ext cx="9144000" cy="1501775"/>
                  <a:chOff x="-13" y="149"/>
                  <a:chExt cx="15120" cy="2367"/>
                </a:xfrm>
              </p:grpSpPr>
              <p:grpSp>
                <p:nvGrpSpPr>
                  <p:cNvPr id="34" name="Google Shape;34;p45"/>
                  <p:cNvGrpSpPr/>
                  <p:nvPr/>
                </p:nvGrpSpPr>
                <p:grpSpPr>
                  <a:xfrm>
                    <a:off x="-13" y="149"/>
                    <a:ext cx="15120" cy="2367"/>
                    <a:chOff x="-13" y="779"/>
                    <a:chExt cx="15120" cy="2367"/>
                  </a:xfrm>
                </p:grpSpPr>
                <p:sp>
                  <p:nvSpPr>
                    <p:cNvPr id="35" name="Google Shape;35;p45"/>
                    <p:cNvSpPr/>
                    <p:nvPr/>
                  </p:nvSpPr>
                  <p:spPr>
                    <a:xfrm>
                      <a:off x="-13" y="942"/>
                      <a:ext cx="11962" cy="2027"/>
                    </a:xfrm>
                    <a:custGeom>
                      <a:rect b="b" l="l" r="r" t="t"/>
                      <a:pathLst>
                        <a:path extrusionOk="0" h="423" w="3171">
                          <a:moveTo>
                            <a:pt x="0" y="423"/>
                          </a:moveTo>
                          <a:cubicBezTo>
                            <a:pt x="1374" y="0"/>
                            <a:pt x="2711" y="30"/>
                            <a:pt x="3171" y="57"/>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6" name="Google Shape;36;p45"/>
                    <p:cNvGrpSpPr/>
                    <p:nvPr/>
                  </p:nvGrpSpPr>
                  <p:grpSpPr>
                    <a:xfrm>
                      <a:off x="-13" y="779"/>
                      <a:ext cx="15120" cy="2367"/>
                      <a:chOff x="360" y="1151"/>
                      <a:chExt cx="15120" cy="2367"/>
                    </a:xfrm>
                  </p:grpSpPr>
                  <p:sp>
                    <p:nvSpPr>
                      <p:cNvPr id="37" name="Google Shape;37;p45"/>
                      <p:cNvSpPr/>
                      <p:nvPr/>
                    </p:nvSpPr>
                    <p:spPr>
                      <a:xfrm>
                        <a:off x="360" y="1151"/>
                        <a:ext cx="15120" cy="2042"/>
                      </a:xfrm>
                      <a:custGeom>
                        <a:rect b="b" l="l" r="r" t="t"/>
                        <a:pathLst>
                          <a:path extrusionOk="0" h="426" w="3171">
                            <a:moveTo>
                              <a:pt x="0" y="426"/>
                            </a:moveTo>
                            <a:cubicBezTo>
                              <a:pt x="1377" y="0"/>
                              <a:pt x="2716" y="29"/>
                              <a:pt x="3171" y="56"/>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45"/>
                      <p:cNvSpPr/>
                      <p:nvPr/>
                    </p:nvSpPr>
                    <p:spPr>
                      <a:xfrm>
                        <a:off x="360" y="1314"/>
                        <a:ext cx="15120" cy="2027"/>
                      </a:xfrm>
                      <a:custGeom>
                        <a:rect b="b" l="l" r="r" t="t"/>
                        <a:pathLst>
                          <a:path extrusionOk="0" h="423" w="3171">
                            <a:moveTo>
                              <a:pt x="0" y="423"/>
                            </a:moveTo>
                            <a:cubicBezTo>
                              <a:pt x="1374" y="0"/>
                              <a:pt x="2711" y="30"/>
                              <a:pt x="3171" y="57"/>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45"/>
                      <p:cNvSpPr/>
                      <p:nvPr/>
                    </p:nvSpPr>
                    <p:spPr>
                      <a:xfrm>
                        <a:off x="360" y="1471"/>
                        <a:ext cx="15120" cy="2047"/>
                      </a:xfrm>
                      <a:custGeom>
                        <a:rect b="b" l="l" r="r" t="t"/>
                        <a:pathLst>
                          <a:path extrusionOk="0" h="427" w="3171">
                            <a:moveTo>
                              <a:pt x="0" y="427"/>
                            </a:moveTo>
                            <a:cubicBezTo>
                              <a:pt x="1369" y="0"/>
                              <a:pt x="2702" y="25"/>
                              <a:pt x="3171" y="52"/>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40" name="Google Shape;40;p45"/>
                  <p:cNvSpPr/>
                  <p:nvPr/>
                </p:nvSpPr>
                <p:spPr>
                  <a:xfrm>
                    <a:off x="-13" y="317"/>
                    <a:ext cx="15120" cy="2114"/>
                  </a:xfrm>
                  <a:custGeom>
                    <a:rect b="b" l="l" r="r" t="t"/>
                    <a:pathLst>
                      <a:path extrusionOk="0" h="441" w="3171">
                        <a:moveTo>
                          <a:pt x="0" y="441"/>
                        </a:moveTo>
                        <a:cubicBezTo>
                          <a:pt x="1372" y="0"/>
                          <a:pt x="2713" y="16"/>
                          <a:pt x="3171" y="37"/>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grpSp>
          <p:nvGrpSpPr>
            <p:cNvPr id="41" name="Google Shape;41;p45"/>
            <p:cNvGrpSpPr/>
            <p:nvPr/>
          </p:nvGrpSpPr>
          <p:grpSpPr>
            <a:xfrm>
              <a:off x="7512061" y="9525"/>
              <a:ext cx="1403348" cy="6858000"/>
              <a:chOff x="21532" y="360"/>
              <a:chExt cx="2157" cy="15120"/>
            </a:xfrm>
          </p:grpSpPr>
          <p:sp>
            <p:nvSpPr>
              <p:cNvPr id="42" name="Google Shape;42;p45"/>
              <p:cNvSpPr/>
              <p:nvPr/>
            </p:nvSpPr>
            <p:spPr>
              <a:xfrm>
                <a:off x="21532" y="360"/>
                <a:ext cx="1854" cy="15120"/>
              </a:xfrm>
              <a:custGeom>
                <a:rect b="b" l="l" r="r" t="t"/>
                <a:pathLst>
                  <a:path extrusionOk="0" h="3172" w="387">
                    <a:moveTo>
                      <a:pt x="101" y="0"/>
                    </a:moveTo>
                    <a:cubicBezTo>
                      <a:pt x="387" y="1404"/>
                      <a:pt x="122" y="2697"/>
                      <a:pt x="0" y="3172"/>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45"/>
              <p:cNvSpPr/>
              <p:nvPr/>
            </p:nvSpPr>
            <p:spPr>
              <a:xfrm>
                <a:off x="21886" y="360"/>
                <a:ext cx="1601" cy="15120"/>
              </a:xfrm>
              <a:custGeom>
                <a:rect b="b" l="l" r="r" t="t"/>
                <a:pathLst>
                  <a:path extrusionOk="0" h="3172" w="334">
                    <a:moveTo>
                      <a:pt x="0" y="0"/>
                    </a:moveTo>
                    <a:cubicBezTo>
                      <a:pt x="334" y="1375"/>
                      <a:pt x="126" y="2664"/>
                      <a:pt x="16" y="3172"/>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45"/>
              <p:cNvSpPr/>
              <p:nvPr/>
            </p:nvSpPr>
            <p:spPr>
              <a:xfrm>
                <a:off x="22064" y="360"/>
                <a:ext cx="1625" cy="15120"/>
              </a:xfrm>
              <a:custGeom>
                <a:rect b="b" l="l" r="r" t="t"/>
                <a:pathLst>
                  <a:path extrusionOk="0" h="3172" w="339">
                    <a:moveTo>
                      <a:pt x="21" y="0"/>
                    </a:moveTo>
                    <a:cubicBezTo>
                      <a:pt x="339" y="1377"/>
                      <a:pt x="116" y="2664"/>
                      <a:pt x="0" y="3172"/>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45"/>
              <p:cNvSpPr/>
              <p:nvPr/>
            </p:nvSpPr>
            <p:spPr>
              <a:xfrm>
                <a:off x="21864" y="360"/>
                <a:ext cx="1642" cy="15120"/>
              </a:xfrm>
              <a:custGeom>
                <a:rect b="b" l="l" r="r" t="t"/>
                <a:pathLst>
                  <a:path extrusionOk="0" h="3172" w="343">
                    <a:moveTo>
                      <a:pt x="28" y="0"/>
                    </a:moveTo>
                    <a:cubicBezTo>
                      <a:pt x="343" y="1379"/>
                      <a:pt x="117" y="2666"/>
                      <a:pt x="0" y="3172"/>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45"/>
              <p:cNvSpPr/>
              <p:nvPr/>
            </p:nvSpPr>
            <p:spPr>
              <a:xfrm>
                <a:off x="21703" y="360"/>
                <a:ext cx="1620" cy="15120"/>
              </a:xfrm>
              <a:custGeom>
                <a:rect b="b" l="l" r="r" t="t"/>
                <a:pathLst>
                  <a:path extrusionOk="0" h="3172" w="338">
                    <a:moveTo>
                      <a:pt x="20" y="0"/>
                    </a:moveTo>
                    <a:cubicBezTo>
                      <a:pt x="338" y="1378"/>
                      <a:pt x="116" y="2664"/>
                      <a:pt x="0" y="3172"/>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pic>
        <p:nvPicPr>
          <p:cNvPr descr="logo RT-RK" id="47" name="Google Shape;47;p45"/>
          <p:cNvPicPr preferRelativeResize="0"/>
          <p:nvPr/>
        </p:nvPicPr>
        <p:blipFill rotWithShape="1">
          <a:blip r:embed="rId2">
            <a:alphaModFix/>
          </a:blip>
          <a:srcRect b="0" l="0" r="0" t="0"/>
          <a:stretch/>
        </p:blipFill>
        <p:spPr>
          <a:xfrm>
            <a:off x="6080125" y="1643063"/>
            <a:ext cx="1920875" cy="1606550"/>
          </a:xfrm>
          <a:prstGeom prst="rect">
            <a:avLst/>
          </a:prstGeom>
          <a:noFill/>
          <a:ln>
            <a:noFill/>
          </a:ln>
        </p:spPr>
      </p:pic>
      <p:cxnSp>
        <p:nvCxnSpPr>
          <p:cNvPr id="48" name="Google Shape;48;p45"/>
          <p:cNvCxnSpPr/>
          <p:nvPr/>
        </p:nvCxnSpPr>
        <p:spPr>
          <a:xfrm>
            <a:off x="428625" y="3124200"/>
            <a:ext cx="5486400" cy="0"/>
          </a:xfrm>
          <a:prstGeom prst="straightConnector1">
            <a:avLst/>
          </a:prstGeom>
          <a:noFill/>
          <a:ln cap="flat" cmpd="sng" w="12700">
            <a:solidFill>
              <a:srgbClr val="A5A5A5"/>
            </a:solidFill>
            <a:prstDash val="solid"/>
            <a:round/>
            <a:headEnd len="sm" w="sm" type="none"/>
            <a:tailEnd len="sm" w="sm" type="none"/>
          </a:ln>
        </p:spPr>
      </p:cxnSp>
      <p:sp>
        <p:nvSpPr>
          <p:cNvPr id="49" name="Google Shape;49;p45"/>
          <p:cNvSpPr txBox="1"/>
          <p:nvPr>
            <p:ph type="ctrTitle"/>
          </p:nvPr>
        </p:nvSpPr>
        <p:spPr>
          <a:xfrm>
            <a:off x="456760" y="1425600"/>
            <a:ext cx="5400000" cy="1470025"/>
          </a:xfrm>
          <a:prstGeom prst="rect">
            <a:avLst/>
          </a:prstGeom>
          <a:noFill/>
          <a:ln>
            <a:noFill/>
          </a:ln>
        </p:spPr>
        <p:txBody>
          <a:bodyPr anchorCtr="0" anchor="ctr" bIns="72000" lIns="91425" spcFirstLastPara="1" rIns="91425" wrap="square" tIns="108000">
            <a:noAutofit/>
          </a:bodyPr>
          <a:lstStyle>
            <a:lvl1pPr lvl="0" algn="r">
              <a:lnSpc>
                <a:spcPct val="83333"/>
              </a:lnSpc>
              <a:spcBef>
                <a:spcPts val="0"/>
              </a:spcBef>
              <a:spcAft>
                <a:spcPts val="0"/>
              </a:spcAft>
              <a:buSzPts val="1400"/>
              <a:buNone/>
              <a:defRPr sz="3600" cap="none">
                <a:solidFill>
                  <a:srgbClr val="EFB100"/>
                </a:solidFill>
                <a:latin typeface="Arial"/>
                <a:ea typeface="Arial"/>
                <a:cs typeface="Arial"/>
                <a:sym typeface="Arial"/>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5"/>
          <p:cNvSpPr txBox="1"/>
          <p:nvPr>
            <p:ph idx="1" type="subTitle"/>
          </p:nvPr>
        </p:nvSpPr>
        <p:spPr>
          <a:xfrm>
            <a:off x="457216" y="3351600"/>
            <a:ext cx="64800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560"/>
              </a:spcBef>
              <a:spcAft>
                <a:spcPts val="0"/>
              </a:spcAft>
              <a:buSzPts val="2240"/>
              <a:buNone/>
              <a:defRPr sz="2800">
                <a:solidFill>
                  <a:srgbClr val="6F6185"/>
                </a:solidFill>
                <a:latin typeface="Arial"/>
                <a:ea typeface="Arial"/>
                <a:cs typeface="Arial"/>
                <a:sym typeface="Arial"/>
              </a:defRPr>
            </a:lvl1pPr>
            <a:lvl2pPr lvl="1" algn="ctr">
              <a:lnSpc>
                <a:spcPct val="100000"/>
              </a:lnSpc>
              <a:spcBef>
                <a:spcPts val="440"/>
              </a:spcBef>
              <a:spcAft>
                <a:spcPts val="0"/>
              </a:spcAft>
              <a:buSzPts val="1760"/>
              <a:buNone/>
              <a:defRPr>
                <a:solidFill>
                  <a:srgbClr val="888888"/>
                </a:solidFill>
              </a:defRPr>
            </a:lvl2pPr>
            <a:lvl3pPr lvl="2" algn="ctr">
              <a:lnSpc>
                <a:spcPct val="100000"/>
              </a:lnSpc>
              <a:spcBef>
                <a:spcPts val="400"/>
              </a:spcBef>
              <a:spcAft>
                <a:spcPts val="0"/>
              </a:spcAft>
              <a:buSzPts val="1600"/>
              <a:buNone/>
              <a:defRPr>
                <a:solidFill>
                  <a:srgbClr val="888888"/>
                </a:solidFill>
              </a:defRPr>
            </a:lvl3pPr>
            <a:lvl4pPr lvl="3" algn="ctr">
              <a:lnSpc>
                <a:spcPct val="100000"/>
              </a:lnSpc>
              <a:spcBef>
                <a:spcPts val="360"/>
              </a:spcBef>
              <a:spcAft>
                <a:spcPts val="0"/>
              </a:spcAft>
              <a:buSzPts val="1800"/>
              <a:buNone/>
              <a:defRPr>
                <a:solidFill>
                  <a:srgbClr val="888888"/>
                </a:solidFill>
              </a:defRPr>
            </a:lvl4pPr>
            <a:lvl5pPr lvl="4" algn="ctr">
              <a:lnSpc>
                <a:spcPct val="100000"/>
              </a:lnSpc>
              <a:spcBef>
                <a:spcPts val="320"/>
              </a:spcBef>
              <a:spcAft>
                <a:spcPts val="0"/>
              </a:spcAft>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1" name="Google Shape;51;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54"/>
          <p:cNvSpPr txBox="1"/>
          <p:nvPr>
            <p:ph type="title"/>
          </p:nvPr>
        </p:nvSpPr>
        <p:spPr>
          <a:xfrm>
            <a:off x="1792288" y="4800600"/>
            <a:ext cx="5486400" cy="566738"/>
          </a:xfrm>
          <a:prstGeom prst="rect">
            <a:avLst/>
          </a:prstGeom>
          <a:noFill/>
          <a:ln>
            <a:noFill/>
          </a:ln>
        </p:spPr>
        <p:txBody>
          <a:bodyPr anchorCtr="0" anchor="b" bIns="72000" lIns="91425" spcFirstLastPara="1" rIns="91425" wrap="square" tIns="108000">
            <a:noAutofit/>
          </a:bodyPr>
          <a:lstStyle>
            <a:lvl1pPr lvl="0" algn="l">
              <a:lnSpc>
                <a:spcPct val="150000"/>
              </a:lnSpc>
              <a:spcBef>
                <a:spcPts val="0"/>
              </a:spcBef>
              <a:spcAft>
                <a:spcPts val="0"/>
              </a:spcAft>
              <a:buSzPts val="1400"/>
              <a:buNone/>
              <a:defRPr b="1" sz="2000"/>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4"/>
          <p:cNvSpPr/>
          <p:nvPr>
            <p:ph idx="2" type="pic"/>
          </p:nvPr>
        </p:nvSpPr>
        <p:spPr>
          <a:xfrm>
            <a:off x="1792288" y="612775"/>
            <a:ext cx="5486400" cy="4114800"/>
          </a:xfrm>
          <a:prstGeom prst="rect">
            <a:avLst/>
          </a:prstGeom>
          <a:noFill/>
          <a:ln>
            <a:noFill/>
          </a:ln>
        </p:spPr>
      </p:sp>
      <p:sp>
        <p:nvSpPr>
          <p:cNvPr id="126" name="Google Shape;126;p5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12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8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7" name="Google Shape;12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55"/>
          <p:cNvSpPr txBox="1"/>
          <p:nvPr>
            <p:ph type="title"/>
          </p:nvPr>
        </p:nvSpPr>
        <p:spPr>
          <a:xfrm>
            <a:off x="84138" y="0"/>
            <a:ext cx="7920037" cy="720725"/>
          </a:xfrm>
          <a:prstGeom prst="rect">
            <a:avLst/>
          </a:prstGeom>
          <a:noFill/>
          <a:ln>
            <a:noFill/>
          </a:ln>
        </p:spPr>
        <p:txBody>
          <a:bodyPr anchorCtr="0" anchor="ctr" bIns="72000" lIns="91425" spcFirstLastPara="1" rIns="91425" wrap="square" tIns="10800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5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360"/>
              </a:spcBef>
              <a:spcAft>
                <a:spcPts val="0"/>
              </a:spcAft>
              <a:buSzPts val="1440"/>
              <a:buChar char="●"/>
              <a:defRPr/>
            </a:lvl2pPr>
            <a:lvl3pPr indent="-320039" lvl="2" marL="1371600" algn="l">
              <a:lnSpc>
                <a:spcPct val="100000"/>
              </a:lnSpc>
              <a:spcBef>
                <a:spcPts val="360"/>
              </a:spcBef>
              <a:spcAft>
                <a:spcPts val="0"/>
              </a:spcAft>
              <a:buSzPts val="1440"/>
              <a:buChar char="●"/>
              <a:defRPr/>
            </a:lvl3pPr>
            <a:lvl4pPr indent="-342900" lvl="3" marL="1828800" algn="l">
              <a:lnSpc>
                <a:spcPct val="100000"/>
              </a:lnSpc>
              <a:spcBef>
                <a:spcPts val="360"/>
              </a:spcBef>
              <a:spcAft>
                <a:spcPts val="0"/>
              </a:spcAft>
              <a:buSzPts val="1800"/>
              <a:buChar char="o"/>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3" name="Google Shape;133;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56"/>
          <p:cNvSpPr txBox="1"/>
          <p:nvPr>
            <p:ph type="title"/>
          </p:nvPr>
        </p:nvSpPr>
        <p:spPr>
          <a:xfrm rot="5400000">
            <a:off x="4732337" y="2171700"/>
            <a:ext cx="5851525" cy="2057400"/>
          </a:xfrm>
          <a:prstGeom prst="rect">
            <a:avLst/>
          </a:prstGeom>
          <a:noFill/>
          <a:ln>
            <a:noFill/>
          </a:ln>
        </p:spPr>
        <p:txBody>
          <a:bodyPr anchorCtr="0" anchor="ctr" bIns="72000" lIns="91425" spcFirstLastPara="1" rIns="91425" wrap="square" tIns="10800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360"/>
              </a:spcBef>
              <a:spcAft>
                <a:spcPts val="0"/>
              </a:spcAft>
              <a:buSzPts val="1440"/>
              <a:buChar char="●"/>
              <a:defRPr/>
            </a:lvl2pPr>
            <a:lvl3pPr indent="-320039" lvl="2" marL="1371600" algn="l">
              <a:lnSpc>
                <a:spcPct val="100000"/>
              </a:lnSpc>
              <a:spcBef>
                <a:spcPts val="360"/>
              </a:spcBef>
              <a:spcAft>
                <a:spcPts val="0"/>
              </a:spcAft>
              <a:buSzPts val="1440"/>
              <a:buChar char="●"/>
              <a:defRPr/>
            </a:lvl3pPr>
            <a:lvl4pPr indent="-342900" lvl="3" marL="1828800" algn="l">
              <a:lnSpc>
                <a:spcPct val="100000"/>
              </a:lnSpc>
              <a:spcBef>
                <a:spcPts val="360"/>
              </a:spcBef>
              <a:spcAft>
                <a:spcPts val="0"/>
              </a:spcAft>
              <a:buSzPts val="1800"/>
              <a:buChar char="o"/>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9" name="Google Shape;139;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46"/>
          <p:cNvSpPr txBox="1"/>
          <p:nvPr>
            <p:ph type="title"/>
          </p:nvPr>
        </p:nvSpPr>
        <p:spPr>
          <a:xfrm>
            <a:off x="84138" y="-24"/>
            <a:ext cx="7920037" cy="720000"/>
          </a:xfrm>
          <a:prstGeom prst="rect">
            <a:avLst/>
          </a:prstGeom>
          <a:noFill/>
          <a:ln>
            <a:noFill/>
          </a:ln>
        </p:spPr>
        <p:txBody>
          <a:bodyPr anchorCtr="0" anchor="ctr" bIns="72000" lIns="91425" spcFirstLastPara="1" rIns="91425" wrap="square" tIns="72000">
            <a:noAutofit/>
          </a:bodyPr>
          <a:lstStyle>
            <a:lvl1pPr lvl="0" algn="l">
              <a:lnSpc>
                <a:spcPct val="83333"/>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360"/>
              </a:spcBef>
              <a:spcAft>
                <a:spcPts val="0"/>
              </a:spcAft>
              <a:buSzPts val="1440"/>
              <a:buChar char="●"/>
              <a:defRPr/>
            </a:lvl2pPr>
            <a:lvl3pPr indent="-320039" lvl="2" marL="1371600" algn="l">
              <a:lnSpc>
                <a:spcPct val="100000"/>
              </a:lnSpc>
              <a:spcBef>
                <a:spcPts val="360"/>
              </a:spcBef>
              <a:spcAft>
                <a:spcPts val="0"/>
              </a:spcAft>
              <a:buSzPts val="1440"/>
              <a:buChar char="●"/>
              <a:defRPr/>
            </a:lvl3pPr>
            <a:lvl4pPr indent="-342900" lvl="3" marL="1828800" algn="l">
              <a:lnSpc>
                <a:spcPct val="100000"/>
              </a:lnSpc>
              <a:spcBef>
                <a:spcPts val="360"/>
              </a:spcBef>
              <a:spcAft>
                <a:spcPts val="0"/>
              </a:spcAft>
              <a:buSzPts val="1800"/>
              <a:buChar char="o"/>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Slide" showMasterSp="0">
  <p:cSld name="Contact Slide">
    <p:spTree>
      <p:nvGrpSpPr>
        <p:cNvPr id="60" name="Shape 60"/>
        <p:cNvGrpSpPr/>
        <p:nvPr/>
      </p:nvGrpSpPr>
      <p:grpSpPr>
        <a:xfrm>
          <a:off x="0" y="0"/>
          <a:ext cx="0" cy="0"/>
          <a:chOff x="0" y="0"/>
          <a:chExt cx="0" cy="0"/>
        </a:xfrm>
      </p:grpSpPr>
      <p:pic>
        <p:nvPicPr>
          <p:cNvPr descr="RT-RK.png" id="61" name="Google Shape;61;p47"/>
          <p:cNvPicPr preferRelativeResize="0"/>
          <p:nvPr/>
        </p:nvPicPr>
        <p:blipFill rotWithShape="1">
          <a:blip r:embed="rId2">
            <a:alphaModFix/>
          </a:blip>
          <a:srcRect b="0" l="0" r="0" t="0"/>
          <a:stretch/>
        </p:blipFill>
        <p:spPr>
          <a:xfrm>
            <a:off x="5024438" y="1285875"/>
            <a:ext cx="3048000" cy="3048000"/>
          </a:xfrm>
          <a:prstGeom prst="rect">
            <a:avLst/>
          </a:prstGeom>
          <a:noFill/>
          <a:ln>
            <a:noFill/>
          </a:ln>
        </p:spPr>
      </p:pic>
      <p:grpSp>
        <p:nvGrpSpPr>
          <p:cNvPr id="62" name="Google Shape;62;p47"/>
          <p:cNvGrpSpPr/>
          <p:nvPr/>
        </p:nvGrpSpPr>
        <p:grpSpPr>
          <a:xfrm>
            <a:off x="0" y="0"/>
            <a:ext cx="9144001" cy="6867525"/>
            <a:chOff x="0" y="0"/>
            <a:chExt cx="9144001" cy="6867525"/>
          </a:xfrm>
        </p:grpSpPr>
        <p:grpSp>
          <p:nvGrpSpPr>
            <p:cNvPr id="63" name="Google Shape;63;p47"/>
            <p:cNvGrpSpPr/>
            <p:nvPr/>
          </p:nvGrpSpPr>
          <p:grpSpPr>
            <a:xfrm>
              <a:off x="0" y="0"/>
              <a:ext cx="9144001" cy="6858000"/>
              <a:chOff x="0" y="0"/>
              <a:chExt cx="9144001" cy="6858000"/>
            </a:xfrm>
          </p:grpSpPr>
          <p:sp>
            <p:nvSpPr>
              <p:cNvPr id="64" name="Google Shape;64;p47"/>
              <p:cNvSpPr/>
              <p:nvPr/>
            </p:nvSpPr>
            <p:spPr>
              <a:xfrm>
                <a:off x="7540625" y="0"/>
                <a:ext cx="1603375" cy="6858000"/>
              </a:xfrm>
              <a:custGeom>
                <a:rect b="b" l="l" r="r" t="t"/>
                <a:pathLst>
                  <a:path extrusionOk="0" h="3168" w="502">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a:gsLst>
                  <a:gs pos="0">
                    <a:srgbClr val="EFB32F"/>
                  </a:gs>
                  <a:gs pos="100000">
                    <a:srgbClr val="EF792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5" name="Google Shape;65;p47"/>
              <p:cNvGrpSpPr/>
              <p:nvPr/>
            </p:nvGrpSpPr>
            <p:grpSpPr>
              <a:xfrm>
                <a:off x="0" y="0"/>
                <a:ext cx="9144001" cy="1958975"/>
                <a:chOff x="0" y="0"/>
                <a:chExt cx="9144001" cy="1958975"/>
              </a:xfrm>
            </p:grpSpPr>
            <p:sp>
              <p:nvSpPr>
                <p:cNvPr id="66" name="Google Shape;66;p47"/>
                <p:cNvSpPr/>
                <p:nvPr/>
              </p:nvSpPr>
              <p:spPr>
                <a:xfrm flipH="1">
                  <a:off x="0" y="0"/>
                  <a:ext cx="9144000" cy="1908175"/>
                </a:xfrm>
                <a:custGeom>
                  <a:rect b="b" l="l" r="r" t="t"/>
                  <a:pathLst>
                    <a:path extrusionOk="0" h="627" w="3168">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7" name="Google Shape;67;p47"/>
                <p:cNvGrpSpPr/>
                <p:nvPr/>
              </p:nvGrpSpPr>
              <p:grpSpPr>
                <a:xfrm flipH="1">
                  <a:off x="1" y="457200"/>
                  <a:ext cx="9144000" cy="1501775"/>
                  <a:chOff x="-13" y="149"/>
                  <a:chExt cx="15120" cy="2367"/>
                </a:xfrm>
              </p:grpSpPr>
              <p:grpSp>
                <p:nvGrpSpPr>
                  <p:cNvPr id="68" name="Google Shape;68;p47"/>
                  <p:cNvGrpSpPr/>
                  <p:nvPr/>
                </p:nvGrpSpPr>
                <p:grpSpPr>
                  <a:xfrm>
                    <a:off x="-13" y="149"/>
                    <a:ext cx="15120" cy="2367"/>
                    <a:chOff x="-13" y="779"/>
                    <a:chExt cx="15120" cy="2367"/>
                  </a:xfrm>
                </p:grpSpPr>
                <p:sp>
                  <p:nvSpPr>
                    <p:cNvPr id="69" name="Google Shape;69;p47"/>
                    <p:cNvSpPr/>
                    <p:nvPr/>
                  </p:nvSpPr>
                  <p:spPr>
                    <a:xfrm>
                      <a:off x="-13" y="942"/>
                      <a:ext cx="11962" cy="2027"/>
                    </a:xfrm>
                    <a:custGeom>
                      <a:rect b="b" l="l" r="r" t="t"/>
                      <a:pathLst>
                        <a:path extrusionOk="0" h="423" w="3171">
                          <a:moveTo>
                            <a:pt x="0" y="423"/>
                          </a:moveTo>
                          <a:cubicBezTo>
                            <a:pt x="1374" y="0"/>
                            <a:pt x="2711" y="30"/>
                            <a:pt x="3171" y="57"/>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70" name="Google Shape;70;p47"/>
                    <p:cNvGrpSpPr/>
                    <p:nvPr/>
                  </p:nvGrpSpPr>
                  <p:grpSpPr>
                    <a:xfrm>
                      <a:off x="-13" y="779"/>
                      <a:ext cx="15120" cy="2367"/>
                      <a:chOff x="360" y="1151"/>
                      <a:chExt cx="15120" cy="2367"/>
                    </a:xfrm>
                  </p:grpSpPr>
                  <p:sp>
                    <p:nvSpPr>
                      <p:cNvPr id="71" name="Google Shape;71;p47"/>
                      <p:cNvSpPr/>
                      <p:nvPr/>
                    </p:nvSpPr>
                    <p:spPr>
                      <a:xfrm>
                        <a:off x="360" y="1151"/>
                        <a:ext cx="15120" cy="2042"/>
                      </a:xfrm>
                      <a:custGeom>
                        <a:rect b="b" l="l" r="r" t="t"/>
                        <a:pathLst>
                          <a:path extrusionOk="0" h="426" w="3171">
                            <a:moveTo>
                              <a:pt x="0" y="426"/>
                            </a:moveTo>
                            <a:cubicBezTo>
                              <a:pt x="1377" y="0"/>
                              <a:pt x="2716" y="29"/>
                              <a:pt x="3171" y="56"/>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47"/>
                      <p:cNvSpPr/>
                      <p:nvPr/>
                    </p:nvSpPr>
                    <p:spPr>
                      <a:xfrm>
                        <a:off x="360" y="1314"/>
                        <a:ext cx="15120" cy="2027"/>
                      </a:xfrm>
                      <a:custGeom>
                        <a:rect b="b" l="l" r="r" t="t"/>
                        <a:pathLst>
                          <a:path extrusionOk="0" h="423" w="3171">
                            <a:moveTo>
                              <a:pt x="0" y="423"/>
                            </a:moveTo>
                            <a:cubicBezTo>
                              <a:pt x="1374" y="0"/>
                              <a:pt x="2711" y="30"/>
                              <a:pt x="3171" y="57"/>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47"/>
                      <p:cNvSpPr/>
                      <p:nvPr/>
                    </p:nvSpPr>
                    <p:spPr>
                      <a:xfrm>
                        <a:off x="360" y="1471"/>
                        <a:ext cx="15120" cy="2047"/>
                      </a:xfrm>
                      <a:custGeom>
                        <a:rect b="b" l="l" r="r" t="t"/>
                        <a:pathLst>
                          <a:path extrusionOk="0" h="427" w="3171">
                            <a:moveTo>
                              <a:pt x="0" y="427"/>
                            </a:moveTo>
                            <a:cubicBezTo>
                              <a:pt x="1369" y="0"/>
                              <a:pt x="2702" y="25"/>
                              <a:pt x="3171" y="52"/>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74" name="Google Shape;74;p47"/>
                  <p:cNvSpPr/>
                  <p:nvPr/>
                </p:nvSpPr>
                <p:spPr>
                  <a:xfrm>
                    <a:off x="-13" y="317"/>
                    <a:ext cx="15120" cy="2114"/>
                  </a:xfrm>
                  <a:custGeom>
                    <a:rect b="b" l="l" r="r" t="t"/>
                    <a:pathLst>
                      <a:path extrusionOk="0" h="441" w="3171">
                        <a:moveTo>
                          <a:pt x="0" y="441"/>
                        </a:moveTo>
                        <a:cubicBezTo>
                          <a:pt x="1372" y="0"/>
                          <a:pt x="2713" y="16"/>
                          <a:pt x="3171" y="37"/>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grpSp>
          <p:nvGrpSpPr>
            <p:cNvPr id="75" name="Google Shape;75;p47"/>
            <p:cNvGrpSpPr/>
            <p:nvPr/>
          </p:nvGrpSpPr>
          <p:grpSpPr>
            <a:xfrm>
              <a:off x="7512061" y="9525"/>
              <a:ext cx="1403348" cy="6858000"/>
              <a:chOff x="21532" y="360"/>
              <a:chExt cx="2157" cy="15120"/>
            </a:xfrm>
          </p:grpSpPr>
          <p:sp>
            <p:nvSpPr>
              <p:cNvPr id="76" name="Google Shape;76;p47"/>
              <p:cNvSpPr/>
              <p:nvPr/>
            </p:nvSpPr>
            <p:spPr>
              <a:xfrm>
                <a:off x="21532" y="360"/>
                <a:ext cx="1854" cy="15120"/>
              </a:xfrm>
              <a:custGeom>
                <a:rect b="b" l="l" r="r" t="t"/>
                <a:pathLst>
                  <a:path extrusionOk="0" h="3172" w="387">
                    <a:moveTo>
                      <a:pt x="101" y="0"/>
                    </a:moveTo>
                    <a:cubicBezTo>
                      <a:pt x="387" y="1404"/>
                      <a:pt x="122" y="2697"/>
                      <a:pt x="0" y="3172"/>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47"/>
              <p:cNvSpPr/>
              <p:nvPr/>
            </p:nvSpPr>
            <p:spPr>
              <a:xfrm>
                <a:off x="21886" y="360"/>
                <a:ext cx="1601" cy="15120"/>
              </a:xfrm>
              <a:custGeom>
                <a:rect b="b" l="l" r="r" t="t"/>
                <a:pathLst>
                  <a:path extrusionOk="0" h="3172" w="334">
                    <a:moveTo>
                      <a:pt x="0" y="0"/>
                    </a:moveTo>
                    <a:cubicBezTo>
                      <a:pt x="334" y="1375"/>
                      <a:pt x="126" y="2664"/>
                      <a:pt x="16" y="3172"/>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47"/>
              <p:cNvSpPr/>
              <p:nvPr/>
            </p:nvSpPr>
            <p:spPr>
              <a:xfrm>
                <a:off x="22064" y="360"/>
                <a:ext cx="1625" cy="15120"/>
              </a:xfrm>
              <a:custGeom>
                <a:rect b="b" l="l" r="r" t="t"/>
                <a:pathLst>
                  <a:path extrusionOk="0" h="3172" w="339">
                    <a:moveTo>
                      <a:pt x="21" y="0"/>
                    </a:moveTo>
                    <a:cubicBezTo>
                      <a:pt x="339" y="1377"/>
                      <a:pt x="116" y="2664"/>
                      <a:pt x="0" y="3172"/>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47"/>
              <p:cNvSpPr/>
              <p:nvPr/>
            </p:nvSpPr>
            <p:spPr>
              <a:xfrm>
                <a:off x="21864" y="360"/>
                <a:ext cx="1642" cy="15120"/>
              </a:xfrm>
              <a:custGeom>
                <a:rect b="b" l="l" r="r" t="t"/>
                <a:pathLst>
                  <a:path extrusionOk="0" h="3172" w="343">
                    <a:moveTo>
                      <a:pt x="28" y="0"/>
                    </a:moveTo>
                    <a:cubicBezTo>
                      <a:pt x="343" y="1379"/>
                      <a:pt x="117" y="2666"/>
                      <a:pt x="0" y="3172"/>
                    </a:cubicBezTo>
                  </a:path>
                </a:pathLst>
              </a:custGeom>
              <a:noFill/>
              <a:ln cap="flat" cmpd="sng" w="9525">
                <a:solidFill>
                  <a:srgbClr val="FFFFFE"/>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47"/>
              <p:cNvSpPr/>
              <p:nvPr/>
            </p:nvSpPr>
            <p:spPr>
              <a:xfrm>
                <a:off x="21703" y="360"/>
                <a:ext cx="1620" cy="15120"/>
              </a:xfrm>
              <a:custGeom>
                <a:rect b="b" l="l" r="r" t="t"/>
                <a:pathLst>
                  <a:path extrusionOk="0" h="3172" w="338">
                    <a:moveTo>
                      <a:pt x="20" y="0"/>
                    </a:moveTo>
                    <a:cubicBezTo>
                      <a:pt x="338" y="1378"/>
                      <a:pt x="116" y="2664"/>
                      <a:pt x="0" y="3172"/>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81" name="Google Shape;81;p47"/>
          <p:cNvSpPr txBox="1"/>
          <p:nvPr/>
        </p:nvSpPr>
        <p:spPr>
          <a:xfrm>
            <a:off x="180975" y="1952625"/>
            <a:ext cx="4819650" cy="2952750"/>
          </a:xfrm>
          <a:prstGeom prst="rect">
            <a:avLst/>
          </a:prstGeom>
          <a:noFill/>
          <a:ln>
            <a:noFill/>
          </a:ln>
        </p:spPr>
        <p:txBody>
          <a:bodyPr anchorCtr="0" anchor="t" bIns="44775" lIns="89550" spcFirstLastPara="1" rIns="89550" wrap="square" tIns="4477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6F6185"/>
                </a:solidFill>
                <a:latin typeface="Arial"/>
                <a:ea typeface="Arial"/>
                <a:cs typeface="Arial"/>
                <a:sym typeface="Arial"/>
              </a:rPr>
              <a:t>Contact 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18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18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6F6185"/>
                </a:solidFill>
                <a:latin typeface="Arial"/>
                <a:ea typeface="Arial"/>
                <a:cs typeface="Arial"/>
                <a:sym typeface="Arial"/>
              </a:rPr>
              <a:t>RT-RK Institute for Computer Based Systems</a:t>
            </a:r>
            <a:endParaRPr b="0" i="0" sz="1800" u="none" cap="none" strike="noStrike">
              <a:solidFill>
                <a:srgbClr val="6F618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6F6185"/>
                </a:solidFill>
                <a:latin typeface="Arial"/>
                <a:ea typeface="Arial"/>
                <a:cs typeface="Arial"/>
                <a:sym typeface="Arial"/>
              </a:rPr>
              <a:t>Narodnog fronta 23a</a:t>
            </a:r>
            <a:endParaRPr b="0" i="0" sz="1800" u="none" cap="none" strike="noStrike">
              <a:solidFill>
                <a:srgbClr val="6F618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6F6185"/>
                </a:solidFill>
                <a:latin typeface="Arial"/>
                <a:ea typeface="Arial"/>
                <a:cs typeface="Arial"/>
                <a:sym typeface="Arial"/>
              </a:rPr>
              <a:t>21000 Novi Sad</a:t>
            </a:r>
            <a:br>
              <a:rPr b="0" i="0" lang="en-US" sz="1800" u="none" cap="none" strike="noStrike">
                <a:solidFill>
                  <a:srgbClr val="6F6185"/>
                </a:solidFill>
                <a:latin typeface="Arial"/>
                <a:ea typeface="Arial"/>
                <a:cs typeface="Arial"/>
                <a:sym typeface="Arial"/>
              </a:rPr>
            </a:br>
            <a:r>
              <a:rPr b="0" i="0" lang="en-US" sz="1800" u="none" cap="none" strike="noStrike">
                <a:solidFill>
                  <a:srgbClr val="6F6185"/>
                </a:solidFill>
                <a:latin typeface="Arial"/>
                <a:ea typeface="Arial"/>
                <a:cs typeface="Arial"/>
                <a:sym typeface="Arial"/>
              </a:rPr>
              <a:t>Serbia</a:t>
            </a:r>
            <a:endParaRPr b="0" i="0" sz="1800" u="none" cap="none" strike="noStrike">
              <a:solidFill>
                <a:srgbClr val="6F618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F618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6F6185"/>
                </a:solidFill>
                <a:latin typeface="Arial"/>
                <a:ea typeface="Arial"/>
                <a:cs typeface="Arial"/>
                <a:sym typeface="Arial"/>
              </a:rPr>
              <a:t>www.rt-rk.com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6F6185"/>
                </a:solidFill>
                <a:latin typeface="Arial"/>
                <a:ea typeface="Arial"/>
                <a:cs typeface="Arial"/>
                <a:sym typeface="Arial"/>
              </a:rPr>
              <a:t>info@rt-rk.com</a:t>
            </a:r>
            <a:endParaRPr b="0" i="0" sz="1400" u="none" cap="none" strike="noStrike">
              <a:solidFill>
                <a:srgbClr val="000000"/>
              </a:solidFill>
              <a:latin typeface="Arial"/>
              <a:ea typeface="Arial"/>
              <a:cs typeface="Arial"/>
              <a:sym typeface="Arial"/>
            </a:endParaRPr>
          </a:p>
        </p:txBody>
      </p:sp>
      <p:sp>
        <p:nvSpPr>
          <p:cNvPr id="82" name="Google Shape;82;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48"/>
          <p:cNvSpPr txBox="1"/>
          <p:nvPr>
            <p:ph type="title"/>
          </p:nvPr>
        </p:nvSpPr>
        <p:spPr>
          <a:xfrm>
            <a:off x="722313" y="4406900"/>
            <a:ext cx="7772400" cy="1362075"/>
          </a:xfrm>
          <a:prstGeom prst="rect">
            <a:avLst/>
          </a:prstGeom>
          <a:noFill/>
          <a:ln>
            <a:noFill/>
          </a:ln>
        </p:spPr>
        <p:txBody>
          <a:bodyPr anchorCtr="0" anchor="t" bIns="72000" lIns="91425" spcFirstLastPara="1" rIns="91425" wrap="square" tIns="108000">
            <a:noAutofit/>
          </a:bodyPr>
          <a:lstStyle>
            <a:lvl1pPr lvl="0" algn="l">
              <a:lnSpc>
                <a:spcPct val="75000"/>
              </a:lnSpc>
              <a:spcBef>
                <a:spcPts val="0"/>
              </a:spcBef>
              <a:spcAft>
                <a:spcPts val="0"/>
              </a:spcAft>
              <a:buSzPts val="1400"/>
              <a:buNone/>
              <a:defRPr b="1" sz="4000" cap="none"/>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600"/>
              <a:buNone/>
              <a:defRPr sz="2000">
                <a:solidFill>
                  <a:srgbClr val="888888"/>
                </a:solidFill>
              </a:defRPr>
            </a:lvl1pPr>
            <a:lvl2pPr indent="-228600" lvl="1" marL="914400" algn="l">
              <a:lnSpc>
                <a:spcPct val="100000"/>
              </a:lnSpc>
              <a:spcBef>
                <a:spcPts val="360"/>
              </a:spcBef>
              <a:spcAft>
                <a:spcPts val="0"/>
              </a:spcAft>
              <a:buSzPts val="1440"/>
              <a:buNone/>
              <a:defRPr sz="1800">
                <a:solidFill>
                  <a:srgbClr val="888888"/>
                </a:solidFill>
              </a:defRPr>
            </a:lvl2pPr>
            <a:lvl3pPr indent="-228600" lvl="2" marL="1371600" algn="l">
              <a:lnSpc>
                <a:spcPct val="100000"/>
              </a:lnSpc>
              <a:spcBef>
                <a:spcPts val="320"/>
              </a:spcBef>
              <a:spcAft>
                <a:spcPts val="0"/>
              </a:spcAft>
              <a:buSzPts val="128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8" name="Google Shape;8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49"/>
          <p:cNvSpPr txBox="1"/>
          <p:nvPr>
            <p:ph type="title"/>
          </p:nvPr>
        </p:nvSpPr>
        <p:spPr>
          <a:xfrm>
            <a:off x="84138" y="0"/>
            <a:ext cx="7920037" cy="720725"/>
          </a:xfrm>
          <a:prstGeom prst="rect">
            <a:avLst/>
          </a:prstGeom>
          <a:noFill/>
          <a:ln>
            <a:noFill/>
          </a:ln>
        </p:spPr>
        <p:txBody>
          <a:bodyPr anchorCtr="0" anchor="ctr" bIns="72000" lIns="91425" spcFirstLastPara="1" rIns="91425" wrap="square" tIns="10800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560"/>
              </a:spcBef>
              <a:spcAft>
                <a:spcPts val="0"/>
              </a:spcAft>
              <a:buSzPts val="2240"/>
              <a:buChar char="●"/>
              <a:defRPr sz="2800"/>
            </a:lvl1pPr>
            <a:lvl2pPr indent="-350519" lvl="1" marL="914400" algn="l">
              <a:lnSpc>
                <a:spcPct val="100000"/>
              </a:lnSpc>
              <a:spcBef>
                <a:spcPts val="480"/>
              </a:spcBef>
              <a:spcAft>
                <a:spcPts val="0"/>
              </a:spcAft>
              <a:buSzPts val="1920"/>
              <a:buChar char="●"/>
              <a:defRPr sz="2400"/>
            </a:lvl2pPr>
            <a:lvl3pPr indent="-330200" lvl="2" marL="1371600" algn="l">
              <a:lnSpc>
                <a:spcPct val="100000"/>
              </a:lnSpc>
              <a:spcBef>
                <a:spcPts val="400"/>
              </a:spcBef>
              <a:spcAft>
                <a:spcPts val="0"/>
              </a:spcAft>
              <a:buSzPts val="1600"/>
              <a:buChar char="●"/>
              <a:defRPr sz="2000"/>
            </a:lvl3pPr>
            <a:lvl4pPr indent="-342900" lvl="3" marL="1828800" algn="l">
              <a:lnSpc>
                <a:spcPct val="100000"/>
              </a:lnSpc>
              <a:spcBef>
                <a:spcPts val="360"/>
              </a:spcBef>
              <a:spcAft>
                <a:spcPts val="0"/>
              </a:spcAft>
              <a:buSzPts val="1800"/>
              <a:buChar char="o"/>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4" name="Google Shape;94;p4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560"/>
              </a:spcBef>
              <a:spcAft>
                <a:spcPts val="0"/>
              </a:spcAft>
              <a:buSzPts val="2240"/>
              <a:buChar char="●"/>
              <a:defRPr sz="2800"/>
            </a:lvl1pPr>
            <a:lvl2pPr indent="-350519" lvl="1" marL="914400" algn="l">
              <a:lnSpc>
                <a:spcPct val="100000"/>
              </a:lnSpc>
              <a:spcBef>
                <a:spcPts val="480"/>
              </a:spcBef>
              <a:spcAft>
                <a:spcPts val="0"/>
              </a:spcAft>
              <a:buSzPts val="1920"/>
              <a:buChar char="●"/>
              <a:defRPr sz="2400"/>
            </a:lvl2pPr>
            <a:lvl3pPr indent="-330200" lvl="2" marL="1371600" algn="l">
              <a:lnSpc>
                <a:spcPct val="100000"/>
              </a:lnSpc>
              <a:spcBef>
                <a:spcPts val="400"/>
              </a:spcBef>
              <a:spcAft>
                <a:spcPts val="0"/>
              </a:spcAft>
              <a:buSzPts val="1600"/>
              <a:buChar char="●"/>
              <a:defRPr sz="2000"/>
            </a:lvl3pPr>
            <a:lvl4pPr indent="-342900" lvl="3" marL="1828800" algn="l">
              <a:lnSpc>
                <a:spcPct val="100000"/>
              </a:lnSpc>
              <a:spcBef>
                <a:spcPts val="360"/>
              </a:spcBef>
              <a:spcAft>
                <a:spcPts val="0"/>
              </a:spcAft>
              <a:buSzPts val="1800"/>
              <a:buChar char="o"/>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5" name="Google Shape;95;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sp>
        <p:nvSpPr>
          <p:cNvPr id="99" name="Google Shape;99;p50"/>
          <p:cNvSpPr txBox="1"/>
          <p:nvPr>
            <p:ph type="title"/>
          </p:nvPr>
        </p:nvSpPr>
        <p:spPr>
          <a:xfrm>
            <a:off x="84138" y="0"/>
            <a:ext cx="7920037" cy="720725"/>
          </a:xfrm>
          <a:prstGeom prst="rect">
            <a:avLst/>
          </a:prstGeom>
          <a:noFill/>
          <a:ln>
            <a:noFill/>
          </a:ln>
        </p:spPr>
        <p:txBody>
          <a:bodyPr anchorCtr="0" anchor="ctr" bIns="72000" lIns="91425" spcFirstLastPara="1" rIns="91425" wrap="square" tIns="108000">
            <a:noAutofit/>
          </a:bodyPr>
          <a:lstStyle>
            <a:lvl1pPr lvl="0" algn="l">
              <a:lnSpc>
                <a:spcPct val="83333"/>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92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44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1" name="Google Shape;101;p5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480"/>
              </a:spcBef>
              <a:spcAft>
                <a:spcPts val="0"/>
              </a:spcAft>
              <a:buSzPts val="1920"/>
              <a:buChar char="●"/>
              <a:defRPr sz="2400"/>
            </a:lvl1pPr>
            <a:lvl2pPr indent="-330200" lvl="1" marL="914400" algn="l">
              <a:lnSpc>
                <a:spcPct val="100000"/>
              </a:lnSpc>
              <a:spcBef>
                <a:spcPts val="400"/>
              </a:spcBef>
              <a:spcAft>
                <a:spcPts val="0"/>
              </a:spcAft>
              <a:buSzPts val="1600"/>
              <a:buChar char="●"/>
              <a:defRPr sz="2000"/>
            </a:lvl2pPr>
            <a:lvl3pPr indent="-320039" lvl="2" marL="1371600" algn="l">
              <a:lnSpc>
                <a:spcPct val="100000"/>
              </a:lnSpc>
              <a:spcBef>
                <a:spcPts val="360"/>
              </a:spcBef>
              <a:spcAft>
                <a:spcPts val="0"/>
              </a:spcAft>
              <a:buSzPts val="1440"/>
              <a:buChar char="●"/>
              <a:defRPr sz="1800"/>
            </a:lvl3pPr>
            <a:lvl4pPr indent="-330200" lvl="3" marL="1828800" algn="l">
              <a:lnSpc>
                <a:spcPct val="100000"/>
              </a:lnSpc>
              <a:spcBef>
                <a:spcPts val="320"/>
              </a:spcBef>
              <a:spcAft>
                <a:spcPts val="0"/>
              </a:spcAft>
              <a:buSzPts val="1600"/>
              <a:buChar char="o"/>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2" name="Google Shape;102;p5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92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44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3" name="Google Shape;103;p5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480"/>
              </a:spcBef>
              <a:spcAft>
                <a:spcPts val="0"/>
              </a:spcAft>
              <a:buSzPts val="1920"/>
              <a:buChar char="●"/>
              <a:defRPr sz="2400"/>
            </a:lvl1pPr>
            <a:lvl2pPr indent="-330200" lvl="1" marL="914400" algn="l">
              <a:lnSpc>
                <a:spcPct val="100000"/>
              </a:lnSpc>
              <a:spcBef>
                <a:spcPts val="400"/>
              </a:spcBef>
              <a:spcAft>
                <a:spcPts val="0"/>
              </a:spcAft>
              <a:buSzPts val="1600"/>
              <a:buChar char="●"/>
              <a:defRPr sz="2000"/>
            </a:lvl2pPr>
            <a:lvl3pPr indent="-320039" lvl="2" marL="1371600" algn="l">
              <a:lnSpc>
                <a:spcPct val="100000"/>
              </a:lnSpc>
              <a:spcBef>
                <a:spcPts val="360"/>
              </a:spcBef>
              <a:spcAft>
                <a:spcPts val="0"/>
              </a:spcAft>
              <a:buSzPts val="1440"/>
              <a:buChar char="●"/>
              <a:defRPr sz="1800"/>
            </a:lvl3pPr>
            <a:lvl4pPr indent="-330200" lvl="3" marL="1828800" algn="l">
              <a:lnSpc>
                <a:spcPct val="100000"/>
              </a:lnSpc>
              <a:spcBef>
                <a:spcPts val="320"/>
              </a:spcBef>
              <a:spcAft>
                <a:spcPts val="0"/>
              </a:spcAft>
              <a:buSzPts val="1600"/>
              <a:buChar char="o"/>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4" name="Google Shape;104;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51"/>
          <p:cNvSpPr txBox="1"/>
          <p:nvPr>
            <p:ph type="title"/>
          </p:nvPr>
        </p:nvSpPr>
        <p:spPr>
          <a:xfrm>
            <a:off x="84138" y="0"/>
            <a:ext cx="7920037" cy="720725"/>
          </a:xfrm>
          <a:prstGeom prst="rect">
            <a:avLst/>
          </a:prstGeom>
          <a:noFill/>
          <a:ln>
            <a:noFill/>
          </a:ln>
        </p:spPr>
        <p:txBody>
          <a:bodyPr anchorCtr="0" anchor="ctr" bIns="72000" lIns="91425" spcFirstLastPara="1" rIns="91425" wrap="square" tIns="10800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53"/>
          <p:cNvSpPr txBox="1"/>
          <p:nvPr>
            <p:ph type="title"/>
          </p:nvPr>
        </p:nvSpPr>
        <p:spPr>
          <a:xfrm>
            <a:off x="457200" y="273050"/>
            <a:ext cx="3008313" cy="1162050"/>
          </a:xfrm>
          <a:prstGeom prst="rect">
            <a:avLst/>
          </a:prstGeom>
          <a:noFill/>
          <a:ln>
            <a:noFill/>
          </a:ln>
        </p:spPr>
        <p:txBody>
          <a:bodyPr anchorCtr="0" anchor="b" bIns="72000" lIns="91425" spcFirstLastPara="1" rIns="91425" wrap="square" tIns="108000">
            <a:noAutofit/>
          </a:bodyPr>
          <a:lstStyle>
            <a:lvl1pPr lvl="0" algn="l">
              <a:lnSpc>
                <a:spcPct val="150000"/>
              </a:lnSpc>
              <a:spcBef>
                <a:spcPts val="0"/>
              </a:spcBef>
              <a:spcAft>
                <a:spcPts val="0"/>
              </a:spcAft>
              <a:buSzPts val="1400"/>
              <a:buNone/>
              <a:defRPr b="1" sz="2000"/>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lnSpc>
                <a:spcPct val="100000"/>
              </a:lnSpc>
              <a:spcBef>
                <a:spcPts val="640"/>
              </a:spcBef>
              <a:spcAft>
                <a:spcPts val="0"/>
              </a:spcAft>
              <a:buSzPts val="2560"/>
              <a:buChar char="●"/>
              <a:defRPr sz="3200"/>
            </a:lvl1pPr>
            <a:lvl2pPr indent="-370840" lvl="1" marL="914400" algn="l">
              <a:lnSpc>
                <a:spcPct val="100000"/>
              </a:lnSpc>
              <a:spcBef>
                <a:spcPts val="560"/>
              </a:spcBef>
              <a:spcAft>
                <a:spcPts val="0"/>
              </a:spcAft>
              <a:buSzPts val="2240"/>
              <a:buChar char="●"/>
              <a:defRPr sz="2800"/>
            </a:lvl2pPr>
            <a:lvl3pPr indent="-350519" lvl="2" marL="1371600" algn="l">
              <a:lnSpc>
                <a:spcPct val="100000"/>
              </a:lnSpc>
              <a:spcBef>
                <a:spcPts val="480"/>
              </a:spcBef>
              <a:spcAft>
                <a:spcPts val="0"/>
              </a:spcAft>
              <a:buSzPts val="1920"/>
              <a:buChar char="●"/>
              <a:defRPr sz="2400"/>
            </a:lvl3pPr>
            <a:lvl4pPr indent="-355600" lvl="3" marL="1828800" algn="l">
              <a:lnSpc>
                <a:spcPct val="100000"/>
              </a:lnSpc>
              <a:spcBef>
                <a:spcPts val="400"/>
              </a:spcBef>
              <a:spcAft>
                <a:spcPts val="0"/>
              </a:spcAft>
              <a:buSzPts val="2000"/>
              <a:buChar char="o"/>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19" name="Google Shape;119;p5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12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8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0" name="Google Shape;120;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60680" lvl="0" marL="457200" marR="0" rtl="0" algn="l">
              <a:lnSpc>
                <a:spcPct val="100000"/>
              </a:lnSpc>
              <a:spcBef>
                <a:spcPts val="520"/>
              </a:spcBef>
              <a:spcAft>
                <a:spcPts val="0"/>
              </a:spcAft>
              <a:buClr>
                <a:srgbClr val="6F6185"/>
              </a:buClr>
              <a:buSzPts val="2080"/>
              <a:buFont typeface="Noto Sans Symbols"/>
              <a:buChar char="●"/>
              <a:defRPr b="0" i="0" sz="2600" u="none" cap="none" strike="noStrike">
                <a:solidFill>
                  <a:schemeClr val="dk1"/>
                </a:solidFill>
                <a:latin typeface="Arial"/>
                <a:ea typeface="Arial"/>
                <a:cs typeface="Arial"/>
                <a:sym typeface="Arial"/>
              </a:defRPr>
            </a:lvl1pPr>
            <a:lvl2pPr indent="-340360" lvl="1" marL="914400" marR="0" rtl="0" algn="l">
              <a:lnSpc>
                <a:spcPct val="100000"/>
              </a:lnSpc>
              <a:spcBef>
                <a:spcPts val="440"/>
              </a:spcBef>
              <a:spcAft>
                <a:spcPts val="0"/>
              </a:spcAft>
              <a:buClr>
                <a:srgbClr val="EFB100"/>
              </a:buClr>
              <a:buSzPts val="1760"/>
              <a:buFont typeface="Noto Sans Symbols"/>
              <a:buChar char="●"/>
              <a:defRPr b="0" i="0" sz="2200" u="none" cap="none" strike="noStrike">
                <a:solidFill>
                  <a:schemeClr val="dk1"/>
                </a:solidFill>
                <a:latin typeface="Arial"/>
                <a:ea typeface="Arial"/>
                <a:cs typeface="Arial"/>
                <a:sym typeface="Arial"/>
              </a:defRPr>
            </a:lvl2pPr>
            <a:lvl3pPr indent="-330200" lvl="2" marL="1371600" marR="0" rtl="0" algn="l">
              <a:lnSpc>
                <a:spcPct val="100000"/>
              </a:lnSpc>
              <a:spcBef>
                <a:spcPts val="400"/>
              </a:spcBef>
              <a:spcAft>
                <a:spcPts val="0"/>
              </a:spcAft>
              <a:buClr>
                <a:srgbClr val="72706F"/>
              </a:buClr>
              <a:buSzPts val="16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6F6185"/>
              </a:buClr>
              <a:buSzPts val="1800"/>
              <a:buFont typeface="Courier New"/>
              <a:buChar char="o"/>
              <a:defRPr b="0" i="0" sz="18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rgbClr val="EFB100"/>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 name="Google Shape;1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44"/>
          <p:cNvSpPr/>
          <p:nvPr/>
        </p:nvSpPr>
        <p:spPr>
          <a:xfrm>
            <a:off x="0" y="0"/>
            <a:ext cx="9144000" cy="1008063"/>
          </a:xfrm>
          <a:custGeom>
            <a:rect b="b" l="l" r="r" t="t"/>
            <a:pathLst>
              <a:path extrusionOk="0" h="1000084" w="6286544">
                <a:moveTo>
                  <a:pt x="0" y="0"/>
                </a:moveTo>
                <a:lnTo>
                  <a:pt x="6286544" y="0"/>
                </a:lnTo>
                <a:lnTo>
                  <a:pt x="6286544" y="714332"/>
                </a:lnTo>
                <a:cubicBezTo>
                  <a:pt x="3583966" y="665822"/>
                  <a:pt x="2081588" y="751890"/>
                  <a:pt x="0" y="1000084"/>
                </a:cubicBezTo>
                <a:lnTo>
                  <a:pt x="0" y="0"/>
                </a:lnTo>
                <a:close/>
              </a:path>
            </a:pathLst>
          </a:custGeom>
          <a:solidFill>
            <a:srgbClr val="6F6185"/>
          </a:solidFill>
          <a:ln cap="flat" cmpd="sng" w="25400">
            <a:solidFill>
              <a:srgbClr val="6F618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5" name="Google Shape;15;p44"/>
          <p:cNvGrpSpPr/>
          <p:nvPr/>
        </p:nvGrpSpPr>
        <p:grpSpPr>
          <a:xfrm rot="326911">
            <a:off x="3820" y="485493"/>
            <a:ext cx="9148006" cy="1231358"/>
            <a:chOff x="-23" y="779"/>
            <a:chExt cx="15127" cy="2313"/>
          </a:xfrm>
        </p:grpSpPr>
        <p:grpSp>
          <p:nvGrpSpPr>
            <p:cNvPr id="16" name="Google Shape;16;p44"/>
            <p:cNvGrpSpPr/>
            <p:nvPr/>
          </p:nvGrpSpPr>
          <p:grpSpPr>
            <a:xfrm>
              <a:off x="-23" y="779"/>
              <a:ext cx="15124" cy="2313"/>
              <a:chOff x="-23" y="779"/>
              <a:chExt cx="15124" cy="2313"/>
            </a:xfrm>
          </p:grpSpPr>
          <p:sp>
            <p:nvSpPr>
              <p:cNvPr id="17" name="Google Shape;17;p44"/>
              <p:cNvSpPr/>
              <p:nvPr/>
            </p:nvSpPr>
            <p:spPr>
              <a:xfrm>
                <a:off x="-14" y="901"/>
                <a:ext cx="11962" cy="2028"/>
              </a:xfrm>
              <a:custGeom>
                <a:rect b="b" l="l" r="r" t="t"/>
                <a:pathLst>
                  <a:path extrusionOk="0" h="423" w="3171">
                    <a:moveTo>
                      <a:pt x="0" y="423"/>
                    </a:moveTo>
                    <a:cubicBezTo>
                      <a:pt x="1374" y="0"/>
                      <a:pt x="2711" y="30"/>
                      <a:pt x="3171" y="57"/>
                    </a:cubicBezTo>
                  </a:path>
                </a:pathLst>
              </a:cu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8" name="Google Shape;18;p44"/>
              <p:cNvGrpSpPr/>
              <p:nvPr/>
            </p:nvGrpSpPr>
            <p:grpSpPr>
              <a:xfrm>
                <a:off x="-23" y="779"/>
                <a:ext cx="15124" cy="2313"/>
                <a:chOff x="350" y="1151"/>
                <a:chExt cx="15124" cy="2313"/>
              </a:xfrm>
            </p:grpSpPr>
            <p:sp>
              <p:nvSpPr>
                <p:cNvPr id="19" name="Google Shape;19;p44"/>
                <p:cNvSpPr/>
                <p:nvPr/>
              </p:nvSpPr>
              <p:spPr>
                <a:xfrm>
                  <a:off x="356" y="1151"/>
                  <a:ext cx="15118" cy="2040"/>
                </a:xfrm>
                <a:custGeom>
                  <a:rect b="b" l="l" r="r" t="t"/>
                  <a:pathLst>
                    <a:path extrusionOk="0" h="426" w="3171">
                      <a:moveTo>
                        <a:pt x="0" y="426"/>
                      </a:moveTo>
                      <a:cubicBezTo>
                        <a:pt x="1377" y="0"/>
                        <a:pt x="2716" y="29"/>
                        <a:pt x="3171" y="56"/>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44"/>
                <p:cNvSpPr/>
                <p:nvPr/>
              </p:nvSpPr>
              <p:spPr>
                <a:xfrm>
                  <a:off x="355" y="1277"/>
                  <a:ext cx="15118" cy="2028"/>
                </a:xfrm>
                <a:custGeom>
                  <a:rect b="b" l="l" r="r" t="t"/>
                  <a:pathLst>
                    <a:path extrusionOk="0" h="423" w="3171">
                      <a:moveTo>
                        <a:pt x="0" y="423"/>
                      </a:moveTo>
                      <a:cubicBezTo>
                        <a:pt x="1374" y="0"/>
                        <a:pt x="2711" y="30"/>
                        <a:pt x="3171" y="57"/>
                      </a:cubicBezTo>
                    </a:path>
                  </a:pathLst>
                </a:custGeom>
                <a:noFill/>
                <a:ln cap="flat" cmpd="sng" w="9525">
                  <a:solidFill>
                    <a:srgbClr val="62567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44"/>
                <p:cNvSpPr/>
                <p:nvPr/>
              </p:nvSpPr>
              <p:spPr>
                <a:xfrm>
                  <a:off x="350" y="1418"/>
                  <a:ext cx="15120" cy="2046"/>
                </a:xfrm>
                <a:custGeom>
                  <a:rect b="b" l="l" r="r" t="t"/>
                  <a:pathLst>
                    <a:path extrusionOk="0" h="427" w="3171">
                      <a:moveTo>
                        <a:pt x="0" y="427"/>
                      </a:moveTo>
                      <a:cubicBezTo>
                        <a:pt x="1369" y="0"/>
                        <a:pt x="2702" y="25"/>
                        <a:pt x="3171" y="52"/>
                      </a:cubicBezTo>
                    </a:path>
                  </a:pathLst>
                </a:custGeom>
                <a:noFill/>
                <a:ln cap="flat" cmpd="sng" w="9525">
                  <a:solidFill>
                    <a:srgbClr val="EFB32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22" name="Google Shape;22;p44"/>
            <p:cNvSpPr/>
            <p:nvPr/>
          </p:nvSpPr>
          <p:spPr>
            <a:xfrm>
              <a:off x="-16" y="937"/>
              <a:ext cx="15120" cy="2114"/>
            </a:xfrm>
            <a:custGeom>
              <a:rect b="b" l="l" r="r" t="t"/>
              <a:pathLst>
                <a:path extrusionOk="0" h="441" w="3171">
                  <a:moveTo>
                    <a:pt x="0" y="441"/>
                  </a:moveTo>
                  <a:cubicBezTo>
                    <a:pt x="1372" y="0"/>
                    <a:pt x="2713" y="16"/>
                    <a:pt x="3171" y="37"/>
                  </a:cubicBezTo>
                </a:path>
              </a:pathLst>
            </a:custGeom>
            <a:noFill/>
            <a:ln cap="flat" cmpd="sng" w="9525">
              <a:solidFill>
                <a:srgbClr val="62567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RT-RK_za_ppt_template.png" id="23" name="Google Shape;23;p44"/>
          <p:cNvPicPr preferRelativeResize="0"/>
          <p:nvPr/>
        </p:nvPicPr>
        <p:blipFill rotWithShape="1">
          <a:blip r:embed="rId1">
            <a:alphaModFix/>
          </a:blip>
          <a:srcRect b="42508" l="0" r="0" t="0"/>
          <a:stretch/>
        </p:blipFill>
        <p:spPr>
          <a:xfrm>
            <a:off x="8064500" y="0"/>
            <a:ext cx="1079500" cy="620713"/>
          </a:xfrm>
          <a:prstGeom prst="rect">
            <a:avLst/>
          </a:prstGeom>
          <a:noFill/>
          <a:ln>
            <a:noFill/>
          </a:ln>
        </p:spPr>
      </p:pic>
      <p:sp>
        <p:nvSpPr>
          <p:cNvPr id="24" name="Google Shape;24;p44"/>
          <p:cNvSpPr txBox="1"/>
          <p:nvPr>
            <p:ph type="title"/>
          </p:nvPr>
        </p:nvSpPr>
        <p:spPr>
          <a:xfrm>
            <a:off x="84138" y="0"/>
            <a:ext cx="7920037" cy="720725"/>
          </a:xfrm>
          <a:prstGeom prst="rect">
            <a:avLst/>
          </a:prstGeom>
          <a:noFill/>
          <a:ln>
            <a:noFill/>
          </a:ln>
        </p:spPr>
        <p:txBody>
          <a:bodyPr anchorCtr="0" anchor="ctr" bIns="72000" lIns="91425" spcFirstLastPara="1" rIns="91425" wrap="square" tIns="108000">
            <a:noAutofit/>
          </a:bodyPr>
          <a:lstStyle>
            <a:lvl1pPr lvl="0" marR="0" rtl="0" algn="l">
              <a:lnSpc>
                <a:spcPct val="83333"/>
              </a:lnSpc>
              <a:spcBef>
                <a:spcPts val="0"/>
              </a:spcBef>
              <a:spcAft>
                <a:spcPts val="0"/>
              </a:spcAft>
              <a:buClr>
                <a:srgbClr val="000000"/>
              </a:buClr>
              <a:buSzPts val="1400"/>
              <a:buFont typeface="Arial"/>
              <a:buNone/>
              <a:defRPr b="0" i="0" sz="3600" u="none" cap="none" strike="noStrike">
                <a:solidFill>
                  <a:srgbClr val="EFB100"/>
                </a:solidFill>
                <a:latin typeface="Arial"/>
                <a:ea typeface="Arial"/>
                <a:cs typeface="Arial"/>
                <a:sym typeface="Arial"/>
              </a:defRPr>
            </a:lvl1pPr>
            <a:lvl2pPr lvl="1" marR="0" rtl="0" algn="l">
              <a:lnSpc>
                <a:spcPct val="83333"/>
              </a:lnSpc>
              <a:spcBef>
                <a:spcPts val="0"/>
              </a:spcBef>
              <a:spcAft>
                <a:spcPts val="0"/>
              </a:spcAft>
              <a:buClr>
                <a:srgbClr val="000000"/>
              </a:buClr>
              <a:buSzPts val="1400"/>
              <a:buFont typeface="Arial"/>
              <a:buNone/>
              <a:defRPr b="0" i="0" sz="3600" u="none" cap="none" strike="noStrike">
                <a:solidFill>
                  <a:srgbClr val="EFB100"/>
                </a:solidFill>
                <a:latin typeface="Arial"/>
                <a:ea typeface="Arial"/>
                <a:cs typeface="Arial"/>
                <a:sym typeface="Arial"/>
              </a:defRPr>
            </a:lvl2pPr>
            <a:lvl3pPr lvl="2" marR="0" rtl="0" algn="l">
              <a:lnSpc>
                <a:spcPct val="83333"/>
              </a:lnSpc>
              <a:spcBef>
                <a:spcPts val="0"/>
              </a:spcBef>
              <a:spcAft>
                <a:spcPts val="0"/>
              </a:spcAft>
              <a:buClr>
                <a:srgbClr val="000000"/>
              </a:buClr>
              <a:buSzPts val="1400"/>
              <a:buFont typeface="Arial"/>
              <a:buNone/>
              <a:defRPr b="0" i="0" sz="3600" u="none" cap="none" strike="noStrike">
                <a:solidFill>
                  <a:srgbClr val="EFB100"/>
                </a:solidFill>
                <a:latin typeface="Arial"/>
                <a:ea typeface="Arial"/>
                <a:cs typeface="Arial"/>
                <a:sym typeface="Arial"/>
              </a:defRPr>
            </a:lvl3pPr>
            <a:lvl4pPr lvl="3" marR="0" rtl="0" algn="l">
              <a:lnSpc>
                <a:spcPct val="83333"/>
              </a:lnSpc>
              <a:spcBef>
                <a:spcPts val="0"/>
              </a:spcBef>
              <a:spcAft>
                <a:spcPts val="0"/>
              </a:spcAft>
              <a:buClr>
                <a:srgbClr val="000000"/>
              </a:buClr>
              <a:buSzPts val="1400"/>
              <a:buFont typeface="Arial"/>
              <a:buNone/>
              <a:defRPr b="0" i="0" sz="3600" u="none" cap="none" strike="noStrike">
                <a:solidFill>
                  <a:srgbClr val="EFB100"/>
                </a:solidFill>
                <a:latin typeface="Arial"/>
                <a:ea typeface="Arial"/>
                <a:cs typeface="Arial"/>
                <a:sym typeface="Arial"/>
              </a:defRPr>
            </a:lvl4pPr>
            <a:lvl5pPr lvl="4" marR="0" rtl="0" algn="l">
              <a:lnSpc>
                <a:spcPct val="83333"/>
              </a:lnSpc>
              <a:spcBef>
                <a:spcPts val="0"/>
              </a:spcBef>
              <a:spcAft>
                <a:spcPts val="0"/>
              </a:spcAft>
              <a:buClr>
                <a:srgbClr val="000000"/>
              </a:buClr>
              <a:buSzPts val="1400"/>
              <a:buFont typeface="Arial"/>
              <a:buNone/>
              <a:defRPr b="0" i="0" sz="3600" u="none" cap="none" strike="noStrike">
                <a:solidFill>
                  <a:srgbClr val="EFB1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EFB1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EFB1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EFB1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EFB100"/>
                </a:solidFill>
                <a:latin typeface="Calibri"/>
                <a:ea typeface="Calibri"/>
                <a:cs typeface="Calibri"/>
                <a:sym typeface="Calibri"/>
              </a:defRPr>
            </a:lvl9pPr>
          </a:lstStyle>
          <a:p/>
        </p:txBody>
      </p:sp>
      <p:sp>
        <p:nvSpPr>
          <p:cNvPr id="25" name="Google Shape;25;p44"/>
          <p:cNvSpPr txBox="1"/>
          <p:nvPr/>
        </p:nvSpPr>
        <p:spPr>
          <a:xfrm>
            <a:off x="1854200" y="6643688"/>
            <a:ext cx="5435600" cy="214312"/>
          </a:xfrm>
          <a:prstGeom prst="rect">
            <a:avLst/>
          </a:prstGeom>
          <a:noFill/>
          <a:ln>
            <a:noFill/>
          </a:ln>
        </p:spPr>
        <p:txBody>
          <a:bodyPr anchorCtr="0" anchor="t" bIns="0" lIns="91425" spcFirstLastPara="1" rIns="91425"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72706F"/>
                </a:solidFill>
                <a:latin typeface="Calibri"/>
                <a:ea typeface="Calibri"/>
                <a:cs typeface="Calibri"/>
                <a:sym typeface="Calibri"/>
              </a:rPr>
              <a:t>CONFIDENTIAL – Reproduction prohibited without the prior permission of RT-RK</a:t>
            </a:r>
            <a:endParaRPr b="0" i="0" sz="1200" u="none" cap="none" strike="noStrike">
              <a:solidFill>
                <a:srgbClr val="72706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72706F"/>
              </a:solidFill>
              <a:latin typeface="Calibri"/>
              <a:ea typeface="Calibri"/>
              <a:cs typeface="Calibri"/>
              <a:sym typeface="Calibri"/>
            </a:endParaRPr>
          </a:p>
        </p:txBody>
      </p:sp>
      <p:sp>
        <p:nvSpPr>
          <p:cNvPr id="26" name="Google Shape;26;p44"/>
          <p:cNvSpPr txBox="1"/>
          <p:nvPr/>
        </p:nvSpPr>
        <p:spPr>
          <a:xfrm>
            <a:off x="8070850" y="6524625"/>
            <a:ext cx="1073150" cy="304800"/>
          </a:xfrm>
          <a:prstGeom prst="rect">
            <a:avLst/>
          </a:prstGeom>
          <a:noFill/>
          <a:ln>
            <a:noFill/>
          </a:ln>
        </p:spPr>
        <p:txBody>
          <a:bodyPr anchorCtr="0" anchor="t" bIns="44775" lIns="89550" spcFirstLastPara="1" rIns="89550" wrap="square" tIns="4477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6F6185"/>
                </a:solidFill>
                <a:latin typeface="Arial Black"/>
                <a:ea typeface="Arial Black"/>
                <a:cs typeface="Arial Black"/>
                <a:sym typeface="Arial Black"/>
              </a:rPr>
              <a:t>‹#›</a:t>
            </a:fld>
            <a:endParaRPr b="0" i="0" sz="1300" u="none" cap="none" strike="noStrike">
              <a:solidFill>
                <a:srgbClr val="6F6185"/>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brainwy.github.io/liclipse/" TargetMode="External"/><Relationship Id="rId4" Type="http://schemas.openxmlformats.org/officeDocument/2006/relationships/hyperlink" Target="http://pydev.org/update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pypi.pytho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
          <p:cNvSpPr txBox="1"/>
          <p:nvPr>
            <p:ph type="ctrTitle"/>
          </p:nvPr>
        </p:nvSpPr>
        <p:spPr>
          <a:xfrm>
            <a:off x="457200" y="1497583"/>
            <a:ext cx="5399088" cy="2147441"/>
          </a:xfrm>
          <a:prstGeom prst="rect">
            <a:avLst/>
          </a:prstGeom>
          <a:noFill/>
          <a:ln>
            <a:noFill/>
          </a:ln>
        </p:spPr>
        <p:txBody>
          <a:bodyPr anchorCtr="0" anchor="ctr" bIns="72000" lIns="91425" spcFirstLastPara="1" rIns="91425" wrap="square" tIns="108000">
            <a:noAutofit/>
          </a:bodyPr>
          <a:lstStyle/>
          <a:p>
            <a:pPr indent="0" lvl="0" marL="0" rtl="0" algn="ctr">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147" name="Google Shape;147;p1"/>
          <p:cNvSpPr txBox="1"/>
          <p:nvPr>
            <p:ph idx="1" type="subTitle"/>
          </p:nvPr>
        </p:nvSpPr>
        <p:spPr>
          <a:xfrm>
            <a:off x="457200" y="3717032"/>
            <a:ext cx="6480175"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80"/>
              <a:buNone/>
            </a:pPr>
            <a:r>
              <a:rPr lang="en-US" sz="3600">
                <a:latin typeface="Arial"/>
                <a:ea typeface="Arial"/>
                <a:cs typeface="Arial"/>
                <a:sym typeface="Arial"/>
              </a:rPr>
              <a:t>1. dan</a:t>
            </a:r>
            <a:endParaRPr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11" name="Google Shape;211;p12"/>
          <p:cNvSpPr txBox="1"/>
          <p:nvPr>
            <p:ph idx="1" type="body"/>
          </p:nvPr>
        </p:nvSpPr>
        <p:spPr>
          <a:xfrm>
            <a:off x="467544" y="1052736"/>
            <a:ext cx="8229600" cy="51125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Identifikatori i rezervisane reči</a:t>
            </a:r>
            <a:endParaRPr b="1"/>
          </a:p>
          <a:p>
            <a:pPr indent="-342900" lvl="0" marL="342900" rtl="0" algn="l">
              <a:lnSpc>
                <a:spcPct val="100000"/>
              </a:lnSpc>
              <a:spcBef>
                <a:spcPts val="480"/>
              </a:spcBef>
              <a:spcAft>
                <a:spcPts val="0"/>
              </a:spcAft>
              <a:buSzPts val="1920"/>
              <a:buChar char="●"/>
            </a:pPr>
            <a:r>
              <a:rPr lang="en-US" sz="2400"/>
              <a:t>Imena promenljivih, funkcija, klasa, modula</a:t>
            </a:r>
            <a:endParaRPr sz="2400"/>
          </a:p>
          <a:p>
            <a:pPr indent="-342900" lvl="0" marL="342900" rtl="0" algn="l">
              <a:lnSpc>
                <a:spcPct val="100000"/>
              </a:lnSpc>
              <a:spcBef>
                <a:spcPts val="480"/>
              </a:spcBef>
              <a:spcAft>
                <a:spcPts val="0"/>
              </a:spcAft>
              <a:buSzPts val="1920"/>
              <a:buChar char="●"/>
            </a:pPr>
            <a:r>
              <a:rPr lang="en-US" sz="2400"/>
              <a:t>Mogu počinjati slovom ili donjom crtom</a:t>
            </a:r>
            <a:endParaRPr sz="2400"/>
          </a:p>
          <a:p>
            <a:pPr indent="-342900" lvl="0" marL="342900" rtl="0" algn="l">
              <a:lnSpc>
                <a:spcPct val="100000"/>
              </a:lnSpc>
              <a:spcBef>
                <a:spcPts val="480"/>
              </a:spcBef>
              <a:spcAft>
                <a:spcPts val="0"/>
              </a:spcAft>
              <a:buSzPts val="1920"/>
              <a:buChar char="●"/>
            </a:pPr>
            <a:r>
              <a:rPr lang="en-US" sz="2400"/>
              <a:t>Mogu sadržati brojeve</a:t>
            </a:r>
            <a:endParaRPr sz="2400"/>
          </a:p>
          <a:p>
            <a:pPr indent="-342900" lvl="0" marL="342900" rtl="0" algn="l">
              <a:lnSpc>
                <a:spcPct val="100000"/>
              </a:lnSpc>
              <a:spcBef>
                <a:spcPts val="480"/>
              </a:spcBef>
              <a:spcAft>
                <a:spcPts val="0"/>
              </a:spcAft>
              <a:buSzPts val="1920"/>
              <a:buChar char="●"/>
            </a:pPr>
            <a:r>
              <a:rPr lang="en-US" sz="2400"/>
              <a:t>Specijalni znaci kao </a:t>
            </a:r>
            <a:r>
              <a:rPr i="1" lang="en-US" sz="2400"/>
              <a:t>@,$, %</a:t>
            </a:r>
            <a:r>
              <a:rPr lang="en-US" sz="2400"/>
              <a:t> i rezervisane reci se ne mogu koristiti</a:t>
            </a:r>
            <a:endParaRPr sz="2400"/>
          </a:p>
          <a:p>
            <a:pPr indent="-342900" lvl="0" marL="342900" rtl="0" algn="l">
              <a:lnSpc>
                <a:spcPct val="100000"/>
              </a:lnSpc>
              <a:spcBef>
                <a:spcPts val="480"/>
              </a:spcBef>
              <a:spcAft>
                <a:spcPts val="0"/>
              </a:spcAft>
              <a:buSzPts val="1920"/>
              <a:buChar char="●"/>
            </a:pPr>
            <a:r>
              <a:rPr lang="en-US" sz="2400"/>
              <a:t>Rezervisane reci:</a:t>
            </a:r>
            <a:endParaRPr/>
          </a:p>
          <a:p>
            <a:pPr indent="-34290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Identifikatori koji pocinju donjom crtom često imaju specijalno značenje. Više o tome kasnije...</a:t>
            </a:r>
            <a:endParaRPr sz="2400"/>
          </a:p>
        </p:txBody>
      </p:sp>
      <p:sp>
        <p:nvSpPr>
          <p:cNvPr id="212" name="Google Shape;212;p12"/>
          <p:cNvSpPr txBox="1"/>
          <p:nvPr/>
        </p:nvSpPr>
        <p:spPr>
          <a:xfrm>
            <a:off x="971600" y="4077072"/>
            <a:ext cx="5760640" cy="132343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and as assert break class continue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del elif else except exec finally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for from global if import in is lambda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nonlocal not or pass print raise return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try while with yield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23"/>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40" name="Google Shape;840;p123"/>
          <p:cNvSpPr txBox="1"/>
          <p:nvPr>
            <p:ph idx="1" type="body"/>
          </p:nvPr>
        </p:nvSpPr>
        <p:spPr>
          <a:xfrm>
            <a:off x="539552" y="1196752"/>
            <a:ext cx="8064896" cy="51125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Klase</a:t>
            </a:r>
            <a:endParaRPr b="1"/>
          </a:p>
          <a:p>
            <a:pPr indent="-342900" lvl="0" marL="342900" rtl="0" algn="l">
              <a:lnSpc>
                <a:spcPct val="100000"/>
              </a:lnSpc>
              <a:spcBef>
                <a:spcPts val="480"/>
              </a:spcBef>
              <a:spcAft>
                <a:spcPts val="0"/>
              </a:spcAft>
              <a:buSzPts val="1920"/>
              <a:buChar char="●"/>
            </a:pPr>
            <a:r>
              <a:rPr lang="en-US" sz="2400"/>
              <a:t>Primer:</a:t>
            </a:r>
            <a:endParaRPr/>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841" name="Google Shape;841;p123"/>
          <p:cNvSpPr txBox="1"/>
          <p:nvPr/>
        </p:nvSpPr>
        <p:spPr>
          <a:xfrm>
            <a:off x="971600" y="2204864"/>
            <a:ext cx="7560840" cy="206210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Automobil: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broj_automobila = 0 # atribut klase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__init__(self,boja,naziv):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self.boja = boja #atribut objekta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self.naziv = naziv #atribut objekta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Automobil.broj_automobila += 1 #atribut klase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info(self):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"%s automobil %s boje "%(self.naziv,self.boja)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24"/>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47" name="Google Shape;847;p124"/>
          <p:cNvSpPr txBox="1"/>
          <p:nvPr>
            <p:ph idx="1" type="body"/>
          </p:nvPr>
        </p:nvSpPr>
        <p:spPr>
          <a:xfrm>
            <a:off x="539552" y="1196752"/>
            <a:ext cx="8064896" cy="51125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Instance klase</a:t>
            </a:r>
            <a:endParaRPr b="1"/>
          </a:p>
          <a:p>
            <a:pPr indent="-342900" lvl="0" marL="342900" rtl="0" algn="l">
              <a:lnSpc>
                <a:spcPct val="100000"/>
              </a:lnSpc>
              <a:spcBef>
                <a:spcPts val="480"/>
              </a:spcBef>
              <a:spcAft>
                <a:spcPts val="0"/>
              </a:spcAft>
              <a:buSzPts val="1920"/>
              <a:buChar char="●"/>
            </a:pPr>
            <a:r>
              <a:rPr lang="en-US" sz="2400"/>
              <a:t>Objekat - instanca klase - se pravi pozivanjem klase kao funkcije.</a:t>
            </a:r>
            <a:endParaRPr/>
          </a:p>
          <a:p>
            <a:pPr indent="-342900" lvl="0" marL="342900" rtl="0" algn="l">
              <a:lnSpc>
                <a:spcPct val="100000"/>
              </a:lnSpc>
              <a:spcBef>
                <a:spcPts val="480"/>
              </a:spcBef>
              <a:spcAft>
                <a:spcPts val="0"/>
              </a:spcAft>
              <a:buSzPts val="1920"/>
              <a:buChar char="●"/>
            </a:pPr>
            <a:r>
              <a:rPr lang="en-US" sz="2400"/>
              <a:t>Implicitno se poziva </a:t>
            </a:r>
            <a:r>
              <a:rPr i="1" lang="en-US" sz="2400"/>
              <a:t>__init__() </a:t>
            </a:r>
            <a:r>
              <a:rPr lang="en-US" sz="2400"/>
              <a:t>metoda sa prosledjenim parametrima.</a:t>
            </a:r>
            <a:endParaRPr/>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848" name="Google Shape;848;p124"/>
          <p:cNvSpPr txBox="1"/>
          <p:nvPr/>
        </p:nvSpPr>
        <p:spPr>
          <a:xfrm>
            <a:off x="971600" y="3501008"/>
            <a:ext cx="7560840" cy="255454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Automobil(object):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broj_automobila = 0 # atribut klase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__init__(self,boja,naziv):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self.boja = boja #atribut objekta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self.naziv = naziv #atribut objekta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Automobil.broj_automobila += 1 #atribut klase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info(self):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"%s automobil %s boje "%(self.naziv,self.boja)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Automobil("plava","jugo")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a.info()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25"/>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54" name="Google Shape;854;p125"/>
          <p:cNvSpPr txBox="1"/>
          <p:nvPr>
            <p:ph idx="1" type="body"/>
          </p:nvPr>
        </p:nvSpPr>
        <p:spPr>
          <a:xfrm>
            <a:off x="539552" y="1196752"/>
            <a:ext cx="8064896" cy="51125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Scoping pravila</a:t>
            </a:r>
            <a:endParaRPr b="1"/>
          </a:p>
          <a:p>
            <a:pPr indent="-342900" lvl="0" marL="342900" rtl="0" algn="l">
              <a:lnSpc>
                <a:spcPct val="100000"/>
              </a:lnSpc>
              <a:spcBef>
                <a:spcPts val="480"/>
              </a:spcBef>
              <a:spcAft>
                <a:spcPts val="0"/>
              </a:spcAft>
              <a:buSzPts val="1920"/>
              <a:buChar char="●"/>
            </a:pPr>
            <a:r>
              <a:rPr lang="en-US" sz="2400"/>
              <a:t>Pristup atributima objekata se uvek kvalifikuje sa </a:t>
            </a:r>
            <a:r>
              <a:rPr i="1" lang="en-US" sz="2400"/>
              <a:t>self.</a:t>
            </a:r>
            <a:endParaRPr/>
          </a:p>
          <a:p>
            <a:pPr indent="-342900" lvl="0" marL="342900" rtl="0" algn="l">
              <a:lnSpc>
                <a:spcPct val="100000"/>
              </a:lnSpc>
              <a:spcBef>
                <a:spcPts val="480"/>
              </a:spcBef>
              <a:spcAft>
                <a:spcPts val="0"/>
              </a:spcAft>
              <a:buSzPts val="1920"/>
              <a:buChar char="●"/>
            </a:pPr>
            <a:r>
              <a:rPr lang="en-US" sz="2400"/>
              <a:t>Isto važi i za metode.</a:t>
            </a:r>
            <a:endParaRPr/>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855" name="Google Shape;855;p125"/>
          <p:cNvSpPr txBox="1"/>
          <p:nvPr/>
        </p:nvSpPr>
        <p:spPr>
          <a:xfrm>
            <a:off x="971600" y="2708920"/>
            <a:ext cx="7560840" cy="230832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Foo(object):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__init__(self,bar):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self.bar = bar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spam(self):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"spam"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eggs(self):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self.spam()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"eggs"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self.bar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26"/>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61" name="Google Shape;861;p126"/>
          <p:cNvSpPr txBox="1"/>
          <p:nvPr>
            <p:ph idx="1" type="body"/>
          </p:nvPr>
        </p:nvSpPr>
        <p:spPr>
          <a:xfrm>
            <a:off x="539552" y="1196752"/>
            <a:ext cx="8064896" cy="51125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Nasledjivanje</a:t>
            </a:r>
            <a:endParaRPr b="1"/>
          </a:p>
          <a:p>
            <a:pPr indent="-342900" lvl="0" marL="342900" rtl="0" algn="l">
              <a:lnSpc>
                <a:spcPct val="100000"/>
              </a:lnSpc>
              <a:spcBef>
                <a:spcPts val="480"/>
              </a:spcBef>
              <a:spcAft>
                <a:spcPts val="0"/>
              </a:spcAft>
              <a:buSzPts val="1920"/>
              <a:buChar char="●"/>
            </a:pPr>
            <a:r>
              <a:rPr lang="en-US" sz="2400"/>
              <a:t>Mehanizam za specijalizaciju klase.</a:t>
            </a:r>
            <a:endParaRPr/>
          </a:p>
          <a:p>
            <a:pPr indent="-342900" lvl="0" marL="342900" rtl="0" algn="l">
              <a:lnSpc>
                <a:spcPct val="100000"/>
              </a:lnSpc>
              <a:spcBef>
                <a:spcPts val="480"/>
              </a:spcBef>
              <a:spcAft>
                <a:spcPts val="0"/>
              </a:spcAft>
              <a:buSzPts val="1920"/>
              <a:buChar char="●"/>
            </a:pPr>
            <a:r>
              <a:rPr lang="en-US" sz="2400"/>
              <a:t>Specifična klasa nasledjuje klasu opšteg tipa.</a:t>
            </a:r>
            <a:endParaRPr/>
          </a:p>
          <a:p>
            <a:pPr indent="-342900" lvl="0" marL="342900" rtl="0" algn="l">
              <a:lnSpc>
                <a:spcPct val="100000"/>
              </a:lnSpc>
              <a:spcBef>
                <a:spcPts val="480"/>
              </a:spcBef>
              <a:spcAft>
                <a:spcPts val="0"/>
              </a:spcAft>
              <a:buSzPts val="1920"/>
              <a:buChar char="●"/>
            </a:pPr>
            <a:r>
              <a:rPr lang="en-US" sz="2400"/>
              <a:t>Osnovna klasa je </a:t>
            </a:r>
            <a:r>
              <a:rPr i="1" lang="en-US" sz="2400"/>
              <a:t>superclass</a:t>
            </a:r>
            <a:r>
              <a:rPr lang="en-US" sz="2400"/>
              <a:t>, a izvedena </a:t>
            </a:r>
            <a:r>
              <a:rPr i="1" lang="en-US" sz="2400"/>
              <a:t>subclass</a:t>
            </a:r>
            <a:endParaRPr/>
          </a:p>
          <a:p>
            <a:pPr indent="-342900" lvl="0" marL="342900" rtl="0" algn="l">
              <a:lnSpc>
                <a:spcPct val="100000"/>
              </a:lnSpc>
              <a:spcBef>
                <a:spcPts val="480"/>
              </a:spcBef>
              <a:spcAft>
                <a:spcPts val="0"/>
              </a:spcAft>
              <a:buSzPts val="1920"/>
              <a:buChar char="●"/>
            </a:pPr>
            <a:r>
              <a:rPr lang="en-US" sz="2400"/>
              <a:t>Nasledjivanje može biti višestruko, superklase se razdvajaju zarezom.</a:t>
            </a:r>
            <a:endParaRPr/>
          </a:p>
          <a:p>
            <a:pPr indent="-342900" lvl="0" marL="342900" rtl="0" algn="l">
              <a:lnSpc>
                <a:spcPct val="100000"/>
              </a:lnSpc>
              <a:spcBef>
                <a:spcPts val="480"/>
              </a:spcBef>
              <a:spcAft>
                <a:spcPts val="0"/>
              </a:spcAft>
              <a:buSzPts val="1920"/>
              <a:buChar char="●"/>
            </a:pPr>
            <a:r>
              <a:rPr lang="en-US" sz="2400"/>
              <a:t>Nasledjuju se atributi i metode. </a:t>
            </a:r>
            <a:endParaRPr/>
          </a:p>
          <a:p>
            <a:pPr indent="-342900" lvl="0" marL="342900" rtl="0" algn="l">
              <a:lnSpc>
                <a:spcPct val="100000"/>
              </a:lnSpc>
              <a:spcBef>
                <a:spcPts val="480"/>
              </a:spcBef>
              <a:spcAft>
                <a:spcPts val="0"/>
              </a:spcAft>
              <a:buSzPts val="1920"/>
              <a:buChar char="●"/>
            </a:pPr>
            <a:r>
              <a:rPr lang="en-US" sz="2400"/>
              <a:t>Ali se mogu redefinisati.</a:t>
            </a:r>
            <a:endParaRPr/>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27"/>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67" name="Google Shape;867;p127"/>
          <p:cNvSpPr txBox="1"/>
          <p:nvPr>
            <p:ph idx="1" type="body"/>
          </p:nvPr>
        </p:nvSpPr>
        <p:spPr>
          <a:xfrm>
            <a:off x="539552" y="1196752"/>
            <a:ext cx="8064896" cy="51125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Nasledjivanje</a:t>
            </a:r>
            <a:endParaRPr b="1"/>
          </a:p>
          <a:p>
            <a:pPr indent="-342900" lvl="0" marL="342900" rtl="0" algn="l">
              <a:lnSpc>
                <a:spcPct val="100000"/>
              </a:lnSpc>
              <a:spcBef>
                <a:spcPts val="480"/>
              </a:spcBef>
              <a:spcAft>
                <a:spcPts val="0"/>
              </a:spcAft>
              <a:buSzPts val="1920"/>
              <a:buChar char="●"/>
            </a:pPr>
            <a:r>
              <a:rPr lang="en-US" sz="2400"/>
              <a:t>Primer:</a:t>
            </a:r>
            <a:endParaRPr/>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868" name="Google Shape;868;p127"/>
          <p:cNvSpPr txBox="1"/>
          <p:nvPr/>
        </p:nvSpPr>
        <p:spPr>
          <a:xfrm>
            <a:off x="971600" y="2204864"/>
            <a:ext cx="7560840" cy="280076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Osoba(object):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__init__(self,ime,prezime):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self.ime = 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self.prezime = prezime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info(self):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"Ime i prezime: %s, %s"%(self.ime,self.prezime)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Student(Osoba):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__init__(self,ime,prezime,broj_indeksa): 					Osoba.__init__(self,ime,prezime)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self.broj_indeksa = broj_indeksa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info(self):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28"/>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74" name="Google Shape;874;p128"/>
          <p:cNvSpPr txBox="1"/>
          <p:nvPr>
            <p:ph idx="1" type="body"/>
          </p:nvPr>
        </p:nvSpPr>
        <p:spPr>
          <a:xfrm>
            <a:off x="539552" y="980728"/>
            <a:ext cx="8064896" cy="532859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Višestruko nasledjivanje</a:t>
            </a:r>
            <a:endParaRPr b="1"/>
          </a:p>
          <a:p>
            <a:pPr indent="-342900" lvl="0" marL="342900" rtl="0" algn="l">
              <a:lnSpc>
                <a:spcPct val="100000"/>
              </a:lnSpc>
              <a:spcBef>
                <a:spcPts val="480"/>
              </a:spcBef>
              <a:spcAft>
                <a:spcPts val="0"/>
              </a:spcAft>
              <a:buSzPts val="1920"/>
              <a:buChar char="●"/>
            </a:pPr>
            <a:r>
              <a:rPr lang="en-US" sz="2400"/>
              <a:t>Specijalizovana klasa može naslediti više od jedne klase.</a:t>
            </a:r>
            <a:endParaRPr/>
          </a:p>
          <a:p>
            <a:pPr indent="-342900" lvl="0" marL="342900" rtl="0" algn="l">
              <a:lnSpc>
                <a:spcPct val="100000"/>
              </a:lnSpc>
              <a:spcBef>
                <a:spcPts val="480"/>
              </a:spcBef>
              <a:spcAft>
                <a:spcPts val="0"/>
              </a:spcAft>
              <a:buSzPts val="1920"/>
              <a:buChar char="●"/>
            </a:pPr>
            <a:r>
              <a:rPr lang="en-US" sz="2400"/>
              <a:t>Nasledjuju se metode i atributi obe klase. </a:t>
            </a:r>
            <a:endParaRPr/>
          </a:p>
          <a:p>
            <a:pPr indent="-342900" lvl="0" marL="342900" rtl="0" algn="l">
              <a:lnSpc>
                <a:spcPct val="100000"/>
              </a:lnSpc>
              <a:spcBef>
                <a:spcPts val="480"/>
              </a:spcBef>
              <a:spcAft>
                <a:spcPts val="0"/>
              </a:spcAft>
              <a:buSzPts val="1920"/>
              <a:buChar char="●"/>
            </a:pPr>
            <a:r>
              <a:rPr lang="en-US" sz="2400"/>
              <a:t>Redak slučaj mešovitih klasa.</a:t>
            </a:r>
            <a:endParaRPr/>
          </a:p>
          <a:p>
            <a:pPr indent="-342900" lvl="0" marL="342900" rtl="0" algn="l">
              <a:lnSpc>
                <a:spcPct val="100000"/>
              </a:lnSpc>
              <a:spcBef>
                <a:spcPts val="480"/>
              </a:spcBef>
              <a:spcAft>
                <a:spcPts val="0"/>
              </a:spcAft>
              <a:buSzPts val="1920"/>
              <a:buChar char="●"/>
            </a:pPr>
            <a:r>
              <a:rPr lang="en-US" sz="2400"/>
              <a:t>Izbegavati ako je moguće. </a:t>
            </a:r>
            <a:endParaRPr/>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875" name="Google Shape;875;p128"/>
          <p:cNvSpPr txBox="1"/>
          <p:nvPr/>
        </p:nvSpPr>
        <p:spPr>
          <a:xfrm>
            <a:off x="971600" y="3573016"/>
            <a:ext cx="7560840" cy="280076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A(object):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foo(self):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"foo"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B(object):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bar(self):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"bar"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C(A,B):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spam(self):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self.foo()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self.bar()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"spam"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29"/>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81" name="Google Shape;881;p129"/>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Polimorfizam</a:t>
            </a:r>
            <a:endParaRPr b="1"/>
          </a:p>
          <a:p>
            <a:pPr indent="-342900" lvl="0" marL="342900" rtl="0" algn="l">
              <a:lnSpc>
                <a:spcPct val="100000"/>
              </a:lnSpc>
              <a:spcBef>
                <a:spcPts val="480"/>
              </a:spcBef>
              <a:spcAft>
                <a:spcPts val="0"/>
              </a:spcAft>
              <a:buSzPts val="1920"/>
              <a:buChar char="●"/>
            </a:pPr>
            <a:r>
              <a:rPr lang="en-US" sz="2400"/>
              <a:t>Korišćenje objekta bez brige o njegovom tipu.</a:t>
            </a:r>
            <a:endParaRPr/>
          </a:p>
          <a:p>
            <a:pPr indent="-342900" lvl="0" marL="342900" rtl="0" algn="l">
              <a:lnSpc>
                <a:spcPct val="100000"/>
              </a:lnSpc>
              <a:spcBef>
                <a:spcPts val="480"/>
              </a:spcBef>
              <a:spcAft>
                <a:spcPts val="0"/>
              </a:spcAft>
              <a:buSzPts val="1920"/>
              <a:buChar char="●"/>
            </a:pPr>
            <a:r>
              <a:rPr lang="en-US" sz="2400"/>
              <a:t>Korišćenje objekta izvedene klase umesto objekta opšte klase.</a:t>
            </a:r>
            <a:endParaRPr/>
          </a:p>
          <a:p>
            <a:pPr indent="-342900" lvl="0" marL="342900" rtl="0" algn="l">
              <a:lnSpc>
                <a:spcPct val="100000"/>
              </a:lnSpc>
              <a:spcBef>
                <a:spcPts val="480"/>
              </a:spcBef>
              <a:spcAft>
                <a:spcPts val="0"/>
              </a:spcAft>
              <a:buSzPts val="1920"/>
              <a:buChar char="●"/>
            </a:pPr>
            <a:r>
              <a:rPr lang="en-US" sz="2400"/>
              <a:t>U Python-u postoji više oblika polimorfizma:</a:t>
            </a:r>
            <a:endParaRPr/>
          </a:p>
          <a:p>
            <a:pPr indent="-285750" lvl="1" marL="742950" rtl="0" algn="l">
              <a:lnSpc>
                <a:spcPct val="100000"/>
              </a:lnSpc>
              <a:spcBef>
                <a:spcPts val="480"/>
              </a:spcBef>
              <a:spcAft>
                <a:spcPts val="0"/>
              </a:spcAft>
              <a:buSzPts val="1920"/>
              <a:buChar char="●"/>
            </a:pPr>
            <a:r>
              <a:rPr lang="en-US" sz="2400"/>
              <a:t>Dynamic binding - kada se instanca koristi bez obzira na njen tip/klasu</a:t>
            </a:r>
            <a:endParaRPr sz="2400"/>
          </a:p>
          <a:p>
            <a:pPr indent="-285750" lvl="1" marL="74295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882" name="Google Shape;882;p129"/>
          <p:cNvSpPr txBox="1"/>
          <p:nvPr/>
        </p:nvSpPr>
        <p:spPr>
          <a:xfrm>
            <a:off x="827584" y="4182179"/>
            <a:ext cx="7416824" cy="830997"/>
          </a:xfrm>
          <a:prstGeom prst="rect">
            <a:avLst/>
          </a:prstGeom>
          <a:solidFill>
            <a:schemeClr val="dk1"/>
          </a:solid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["qwerty",1.5, False, sum]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for o in a: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o, type(o)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30"/>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88" name="Google Shape;888;p130"/>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Polimorfizam</a:t>
            </a:r>
            <a:endParaRPr b="1"/>
          </a:p>
          <a:p>
            <a:pPr indent="-342900" lvl="0" marL="342900" rtl="0" algn="l">
              <a:lnSpc>
                <a:spcPct val="100000"/>
              </a:lnSpc>
              <a:spcBef>
                <a:spcPts val="480"/>
              </a:spcBef>
              <a:spcAft>
                <a:spcPts val="0"/>
              </a:spcAft>
              <a:buSzPts val="1920"/>
              <a:buChar char="●"/>
            </a:pPr>
            <a:r>
              <a:rPr lang="en-US" sz="2400"/>
              <a:t>U Python-u postoji više oblika polimorfizma:</a:t>
            </a:r>
            <a:endParaRPr/>
          </a:p>
          <a:p>
            <a:pPr indent="-285750" lvl="1" marL="742950" rtl="0" algn="l">
              <a:lnSpc>
                <a:spcPct val="100000"/>
              </a:lnSpc>
              <a:spcBef>
                <a:spcPts val="480"/>
              </a:spcBef>
              <a:spcAft>
                <a:spcPts val="0"/>
              </a:spcAft>
              <a:buSzPts val="1920"/>
              <a:buChar char="●"/>
            </a:pPr>
            <a:r>
              <a:rPr lang="en-US" sz="2400"/>
              <a:t>Polimorfizam - dynamic binding vezan za nasledjivanje</a:t>
            </a:r>
            <a:endParaRPr sz="2400"/>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889" name="Google Shape;889;p130"/>
          <p:cNvSpPr txBox="1"/>
          <p:nvPr/>
        </p:nvSpPr>
        <p:spPr>
          <a:xfrm>
            <a:off x="1115616" y="2996952"/>
            <a:ext cx="7416824" cy="3046988"/>
          </a:xfrm>
          <a:prstGeom prst="rect">
            <a:avLst/>
          </a:prstGeom>
          <a:solidFill>
            <a:schemeClr val="dk1"/>
          </a:solid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A(object):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foo(self):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"foo"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B(A):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foo(self):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"bar"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funkcija(a):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a.foo() # funkcija "ocekuje" objekat klase A</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[A(),B(),B(),A(),B(),A(),A()]</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for o in a:</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funkcija(o)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31"/>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95" name="Google Shape;895;p131"/>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Statičke i metode klase</a:t>
            </a:r>
            <a:endParaRPr b="1"/>
          </a:p>
          <a:p>
            <a:pPr indent="-342900" lvl="0" marL="342900" rtl="0" algn="l">
              <a:lnSpc>
                <a:spcPct val="100000"/>
              </a:lnSpc>
              <a:spcBef>
                <a:spcPts val="480"/>
              </a:spcBef>
              <a:spcAft>
                <a:spcPts val="0"/>
              </a:spcAft>
              <a:buSzPts val="1920"/>
              <a:buChar char="●"/>
            </a:pPr>
            <a:r>
              <a:rPr lang="en-US" sz="2400"/>
              <a:t>Statičke metode su u stvari funkcije definisane unutar klase.</a:t>
            </a:r>
            <a:endParaRPr/>
          </a:p>
          <a:p>
            <a:pPr indent="-342900" lvl="0" marL="342900" rtl="0" algn="l">
              <a:lnSpc>
                <a:spcPct val="100000"/>
              </a:lnSpc>
              <a:spcBef>
                <a:spcPts val="480"/>
              </a:spcBef>
              <a:spcAft>
                <a:spcPts val="0"/>
              </a:spcAft>
              <a:buSzPts val="1920"/>
              <a:buChar char="●"/>
            </a:pPr>
            <a:r>
              <a:rPr lang="en-US" sz="2400"/>
              <a:t>Statičke metode nisu vezane za instancu klase. </a:t>
            </a:r>
            <a:endParaRPr/>
          </a:p>
          <a:p>
            <a:pPr indent="-342900" lvl="0" marL="342900" rtl="0" algn="l">
              <a:lnSpc>
                <a:spcPct val="100000"/>
              </a:lnSpc>
              <a:spcBef>
                <a:spcPts val="480"/>
              </a:spcBef>
              <a:spcAft>
                <a:spcPts val="0"/>
              </a:spcAft>
              <a:buSzPts val="1920"/>
              <a:buChar char="●"/>
            </a:pPr>
            <a:r>
              <a:rPr lang="en-US" sz="2400"/>
              <a:t>Kvalifikuju se ključnom rečju </a:t>
            </a:r>
            <a:r>
              <a:rPr i="1" lang="en-US" sz="2400"/>
              <a:t>@staticmethod</a:t>
            </a:r>
            <a:endParaRPr i="1" sz="2400"/>
          </a:p>
          <a:p>
            <a:pPr indent="-342900" lvl="0" marL="342900" rtl="0" algn="l">
              <a:lnSpc>
                <a:spcPct val="100000"/>
              </a:lnSpc>
              <a:spcBef>
                <a:spcPts val="520"/>
              </a:spcBef>
              <a:spcAft>
                <a:spcPts val="0"/>
              </a:spcAft>
              <a:buSzPts val="2080"/>
              <a:buNone/>
            </a:pPr>
            <a:r>
              <a:t/>
            </a:r>
            <a:endParaRPr/>
          </a:p>
        </p:txBody>
      </p:sp>
      <p:sp>
        <p:nvSpPr>
          <p:cNvPr id="896" name="Google Shape;896;p131"/>
          <p:cNvSpPr txBox="1"/>
          <p:nvPr/>
        </p:nvSpPr>
        <p:spPr>
          <a:xfrm>
            <a:off x="899592" y="3473713"/>
            <a:ext cx="7272808" cy="132343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A(object):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@staticmethod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info():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"Ovo je staticna metoda klase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A.info()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32"/>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02" name="Google Shape;902;p132"/>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Statičke i metode klase</a:t>
            </a:r>
            <a:endParaRPr b="1"/>
          </a:p>
          <a:p>
            <a:pPr indent="-342900" lvl="0" marL="342900" rtl="0" algn="l">
              <a:lnSpc>
                <a:spcPct val="100000"/>
              </a:lnSpc>
              <a:spcBef>
                <a:spcPts val="480"/>
              </a:spcBef>
              <a:spcAft>
                <a:spcPts val="0"/>
              </a:spcAft>
              <a:buSzPts val="1920"/>
              <a:buChar char="●"/>
            </a:pPr>
            <a:r>
              <a:rPr lang="en-US" sz="2400"/>
              <a:t>Metode klase rukuju samom klasom.</a:t>
            </a:r>
            <a:endParaRPr/>
          </a:p>
          <a:p>
            <a:pPr indent="-342900" lvl="0" marL="342900" rtl="0" algn="l">
              <a:lnSpc>
                <a:spcPct val="100000"/>
              </a:lnSpc>
              <a:spcBef>
                <a:spcPts val="480"/>
              </a:spcBef>
              <a:spcAft>
                <a:spcPts val="0"/>
              </a:spcAft>
              <a:buSzPts val="1920"/>
              <a:buChar char="●"/>
            </a:pPr>
            <a:r>
              <a:rPr lang="en-US" sz="2400"/>
              <a:t>Prvi parametar metode klase je uvek </a:t>
            </a:r>
            <a:r>
              <a:rPr i="1" lang="en-US" sz="2400"/>
              <a:t>cls</a:t>
            </a:r>
            <a:r>
              <a:rPr lang="en-US" sz="2400"/>
              <a:t> odnosno sama klasa (ne instanca!)</a:t>
            </a:r>
            <a:endParaRPr/>
          </a:p>
          <a:p>
            <a:pPr indent="-342900" lvl="0" marL="342900" rtl="0" algn="l">
              <a:lnSpc>
                <a:spcPct val="100000"/>
              </a:lnSpc>
              <a:spcBef>
                <a:spcPts val="480"/>
              </a:spcBef>
              <a:spcAft>
                <a:spcPts val="0"/>
              </a:spcAft>
              <a:buSzPts val="1920"/>
              <a:buChar char="●"/>
            </a:pPr>
            <a:r>
              <a:rPr lang="en-US" sz="2400"/>
              <a:t>Kvalifikuju se ključnom reči </a:t>
            </a:r>
            <a:r>
              <a:rPr i="1" lang="en-US" sz="2400"/>
              <a:t>@classmethod</a:t>
            </a:r>
            <a:endParaRPr i="1" sz="2400"/>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903" name="Google Shape;903;p132"/>
          <p:cNvSpPr txBox="1"/>
          <p:nvPr/>
        </p:nvSpPr>
        <p:spPr>
          <a:xfrm>
            <a:off x="899592" y="3356992"/>
            <a:ext cx="7272808" cy="332398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class A(object):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@staticmethod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def info():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print "Ovo je staticna metoda klase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@classmethod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def info_class(cls):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print "Ja sam %s"%type(cls)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def info_obj():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print "Ovo je regularna metoda klase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i mora se pozvati preko 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A.info()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A.info_obj() # greska</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a =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a.info_obj() # 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A.info_class()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18" name="Google Shape;218;p13"/>
          <p:cNvSpPr txBox="1"/>
          <p:nvPr>
            <p:ph idx="1" type="body"/>
          </p:nvPr>
        </p:nvSpPr>
        <p:spPr>
          <a:xfrm>
            <a:off x="467544" y="1052736"/>
            <a:ext cx="8229600" cy="51125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Literali</a:t>
            </a:r>
            <a:endParaRPr b="1"/>
          </a:p>
          <a:p>
            <a:pPr indent="-342900" lvl="0" marL="342900" rtl="0" algn="l">
              <a:lnSpc>
                <a:spcPct val="100000"/>
              </a:lnSpc>
              <a:spcBef>
                <a:spcPts val="480"/>
              </a:spcBef>
              <a:spcAft>
                <a:spcPts val="0"/>
              </a:spcAft>
              <a:buSzPts val="1920"/>
              <a:buChar char="●"/>
            </a:pPr>
            <a:r>
              <a:rPr lang="en-US" sz="2400"/>
              <a:t>Numerički literali</a:t>
            </a:r>
            <a:endParaRPr sz="2400"/>
          </a:p>
          <a:p>
            <a:pPr indent="-285750" lvl="1" marL="742950" rtl="0" algn="l">
              <a:lnSpc>
                <a:spcPct val="100000"/>
              </a:lnSpc>
              <a:spcBef>
                <a:spcPts val="480"/>
              </a:spcBef>
              <a:spcAft>
                <a:spcPts val="0"/>
              </a:spcAft>
              <a:buSzPts val="1920"/>
              <a:buChar char="●"/>
            </a:pPr>
            <a:r>
              <a:rPr lang="en-US" sz="2400"/>
              <a:t>Boolean </a:t>
            </a:r>
            <a:r>
              <a:rPr i="1" lang="en-US" sz="2400"/>
              <a:t>(True, Flase)</a:t>
            </a:r>
            <a:endParaRPr/>
          </a:p>
          <a:p>
            <a:pPr indent="-285750" lvl="1" marL="742950" rtl="0" algn="l">
              <a:lnSpc>
                <a:spcPct val="100000"/>
              </a:lnSpc>
              <a:spcBef>
                <a:spcPts val="480"/>
              </a:spcBef>
              <a:spcAft>
                <a:spcPts val="0"/>
              </a:spcAft>
              <a:buSzPts val="1920"/>
              <a:buChar char="●"/>
            </a:pPr>
            <a:r>
              <a:rPr lang="en-US" sz="2400"/>
              <a:t>Integer </a:t>
            </a:r>
            <a:r>
              <a:rPr i="1" lang="en-US" sz="2400"/>
              <a:t>(1, 65536 ,0xbfffffc0)</a:t>
            </a:r>
            <a:endParaRPr/>
          </a:p>
          <a:p>
            <a:pPr indent="-228600" lvl="2" marL="1143000" rtl="0" algn="l">
              <a:lnSpc>
                <a:spcPct val="100000"/>
              </a:lnSpc>
              <a:spcBef>
                <a:spcPts val="480"/>
              </a:spcBef>
              <a:spcAft>
                <a:spcPts val="0"/>
              </a:spcAft>
              <a:buSzPts val="1920"/>
              <a:buChar char="●"/>
            </a:pPr>
            <a:r>
              <a:rPr lang="en-US" sz="2400"/>
              <a:t>Proizvoljne dužine</a:t>
            </a:r>
            <a:endParaRPr sz="2400"/>
          </a:p>
          <a:p>
            <a:pPr indent="-285750" lvl="1" marL="742950" rtl="0" algn="l">
              <a:lnSpc>
                <a:spcPct val="100000"/>
              </a:lnSpc>
              <a:spcBef>
                <a:spcPts val="480"/>
              </a:spcBef>
              <a:spcAft>
                <a:spcPts val="0"/>
              </a:spcAft>
              <a:buSzPts val="1920"/>
              <a:buChar char="●"/>
            </a:pPr>
            <a:r>
              <a:rPr lang="en-US" sz="2400"/>
              <a:t>Pokretni zarez </a:t>
            </a:r>
            <a:r>
              <a:rPr i="1" lang="en-US" sz="2400"/>
              <a:t>(1.54, 52. , .42, 1.2334e+02)</a:t>
            </a:r>
            <a:endParaRPr/>
          </a:p>
          <a:p>
            <a:pPr indent="-285750" lvl="1" marL="742950" rtl="0" algn="l">
              <a:lnSpc>
                <a:spcPct val="100000"/>
              </a:lnSpc>
              <a:spcBef>
                <a:spcPts val="480"/>
              </a:spcBef>
              <a:spcAft>
                <a:spcPts val="0"/>
              </a:spcAft>
              <a:buSzPts val="1920"/>
              <a:buChar char="●"/>
            </a:pPr>
            <a:r>
              <a:rPr lang="en-US" sz="2400"/>
              <a:t>Kompleksni brojevi </a:t>
            </a:r>
            <a:r>
              <a:rPr i="1" lang="en-US" sz="2400"/>
              <a:t>(4 + 5j)</a:t>
            </a:r>
            <a:endParaRPr i="1" sz="24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33"/>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09" name="Google Shape;909;p133"/>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Properties - osobine instance klase</a:t>
            </a:r>
            <a:endParaRPr b="1"/>
          </a:p>
          <a:p>
            <a:pPr indent="-342900" lvl="0" marL="342900" rtl="0" algn="l">
              <a:lnSpc>
                <a:spcPct val="100000"/>
              </a:lnSpc>
              <a:spcBef>
                <a:spcPts val="480"/>
              </a:spcBef>
              <a:spcAft>
                <a:spcPts val="0"/>
              </a:spcAft>
              <a:buSzPts val="1920"/>
              <a:buChar char="●"/>
            </a:pPr>
            <a:r>
              <a:rPr lang="en-US" sz="2400"/>
              <a:t>U stvari predstavljaju posebno kvalifikovane metode.</a:t>
            </a:r>
            <a:endParaRPr/>
          </a:p>
          <a:p>
            <a:pPr indent="-342900" lvl="0" marL="342900" rtl="0" algn="l">
              <a:lnSpc>
                <a:spcPct val="100000"/>
              </a:lnSpc>
              <a:spcBef>
                <a:spcPts val="480"/>
              </a:spcBef>
              <a:spcAft>
                <a:spcPts val="0"/>
              </a:spcAft>
              <a:buSzPts val="1920"/>
              <a:buChar char="●"/>
            </a:pPr>
            <a:r>
              <a:rPr lang="en-US" sz="2400"/>
              <a:t>Ključna reč @property</a:t>
            </a:r>
            <a:endParaRPr/>
          </a:p>
          <a:p>
            <a:pPr indent="-342900" lvl="0" marL="342900" rtl="0" algn="l">
              <a:lnSpc>
                <a:spcPct val="100000"/>
              </a:lnSpc>
              <a:spcBef>
                <a:spcPts val="480"/>
              </a:spcBef>
              <a:spcAft>
                <a:spcPts val="0"/>
              </a:spcAft>
              <a:buSzPts val="1920"/>
              <a:buChar char="●"/>
            </a:pPr>
            <a:r>
              <a:rPr lang="en-US" sz="2400"/>
              <a:t>Služe za uniformni pristup objektu.</a:t>
            </a:r>
            <a:endParaRPr/>
          </a:p>
          <a:p>
            <a:pPr indent="-342900" lvl="0" marL="342900" rtl="0" algn="l">
              <a:lnSpc>
                <a:spcPct val="100000"/>
              </a:lnSpc>
              <a:spcBef>
                <a:spcPts val="480"/>
              </a:spcBef>
              <a:spcAft>
                <a:spcPts val="0"/>
              </a:spcAft>
              <a:buSzPts val="1920"/>
              <a:buChar char="●"/>
            </a:pPr>
            <a:r>
              <a:rPr lang="en-US" sz="2400"/>
              <a:t>Primer:</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910" name="Google Shape;910;p133"/>
          <p:cNvSpPr txBox="1"/>
          <p:nvPr/>
        </p:nvSpPr>
        <p:spPr>
          <a:xfrm>
            <a:off x="899592" y="3501008"/>
            <a:ext cx="7272808" cy="255454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Circle(object):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__init__(self,radius):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self.radius = radius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@property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area(self):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(self.radius**2)*3.14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 = Circle(10)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c.area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c.radius = 100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c.area</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34"/>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16" name="Google Shape;916;p134"/>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Geteri, seteri i "deleteri"</a:t>
            </a:r>
            <a:endParaRPr/>
          </a:p>
          <a:p>
            <a:pPr indent="-342900" lvl="0" marL="342900" rtl="0" algn="l">
              <a:lnSpc>
                <a:spcPct val="100000"/>
              </a:lnSpc>
              <a:spcBef>
                <a:spcPts val="480"/>
              </a:spcBef>
              <a:spcAft>
                <a:spcPts val="0"/>
              </a:spcAft>
              <a:buSzPts val="1920"/>
              <a:buChar char="●"/>
            </a:pPr>
            <a:r>
              <a:rPr lang="en-US" sz="2400"/>
              <a:t>Pomoću property-a je moguće implementirati ekvivalent getera i setera</a:t>
            </a:r>
            <a:endParaRPr sz="2400"/>
          </a:p>
          <a:p>
            <a:pPr indent="-342900" lvl="0" marL="342900" rtl="0" algn="l">
              <a:lnSpc>
                <a:spcPct val="100000"/>
              </a:lnSpc>
              <a:spcBef>
                <a:spcPts val="480"/>
              </a:spcBef>
              <a:spcAft>
                <a:spcPts val="0"/>
              </a:spcAft>
              <a:buSzPts val="1920"/>
              <a:buChar char="●"/>
            </a:pPr>
            <a:r>
              <a:rPr lang="en-US" sz="2400"/>
              <a:t>Primer read-only atributa:</a:t>
            </a:r>
            <a:endParaRPr/>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Setter mora imati isto ime kao i property:</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917" name="Google Shape;917;p134"/>
          <p:cNvSpPr txBox="1"/>
          <p:nvPr/>
        </p:nvSpPr>
        <p:spPr>
          <a:xfrm>
            <a:off x="899592" y="2852936"/>
            <a:ext cx="7272808" cy="156966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Foo(object):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self.__name = 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@property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name(self): # getter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self.__name</a:t>
            </a:r>
            <a:endParaRPr b="0" i="0" sz="1600" u="none" cap="none" strike="noStrike">
              <a:solidFill>
                <a:schemeClr val="lt1"/>
              </a:solidFill>
              <a:latin typeface="Arial"/>
              <a:ea typeface="Arial"/>
              <a:cs typeface="Arial"/>
              <a:sym typeface="Arial"/>
            </a:endParaRPr>
          </a:p>
        </p:txBody>
      </p:sp>
      <p:sp>
        <p:nvSpPr>
          <p:cNvPr id="918" name="Google Shape;918;p134"/>
          <p:cNvSpPr txBox="1"/>
          <p:nvPr/>
        </p:nvSpPr>
        <p:spPr>
          <a:xfrm>
            <a:off x="899592" y="5068341"/>
            <a:ext cx="7272808" cy="83099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@name.setter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name(self,value): # setter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self.__name = value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35"/>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24" name="Google Shape;924;p135"/>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Objekti i memorija</a:t>
            </a:r>
            <a:endParaRPr b="1"/>
          </a:p>
          <a:p>
            <a:pPr indent="-342900" lvl="0" marL="342900" rtl="0" algn="l">
              <a:lnSpc>
                <a:spcPct val="100000"/>
              </a:lnSpc>
              <a:spcBef>
                <a:spcPts val="440"/>
              </a:spcBef>
              <a:spcAft>
                <a:spcPts val="0"/>
              </a:spcAft>
              <a:buSzPts val="1760"/>
              <a:buChar char="●"/>
            </a:pPr>
            <a:r>
              <a:rPr lang="en-US" sz="2200"/>
              <a:t>Pri kreiranju insance klase pozivaju se dve metode:</a:t>
            </a:r>
            <a:endParaRPr/>
          </a:p>
          <a:p>
            <a:pPr indent="-285750" lvl="1" marL="742950" rtl="0" algn="l">
              <a:lnSpc>
                <a:spcPct val="100000"/>
              </a:lnSpc>
              <a:spcBef>
                <a:spcPts val="440"/>
              </a:spcBef>
              <a:spcAft>
                <a:spcPts val="0"/>
              </a:spcAft>
              <a:buSzPts val="1760"/>
              <a:buChar char="●"/>
            </a:pPr>
            <a:r>
              <a:rPr i="1" lang="en-US"/>
              <a:t>__new__() </a:t>
            </a:r>
            <a:r>
              <a:rPr lang="en-US"/>
              <a:t>- koja pravi novu instancu</a:t>
            </a:r>
            <a:endParaRPr/>
          </a:p>
          <a:p>
            <a:pPr indent="-285750" lvl="1" marL="742950" rtl="0" algn="l">
              <a:lnSpc>
                <a:spcPct val="100000"/>
              </a:lnSpc>
              <a:spcBef>
                <a:spcPts val="440"/>
              </a:spcBef>
              <a:spcAft>
                <a:spcPts val="0"/>
              </a:spcAft>
              <a:buSzPts val="1760"/>
              <a:buChar char="●"/>
            </a:pPr>
            <a:r>
              <a:rPr i="1" lang="en-US"/>
              <a:t>__init__() </a:t>
            </a:r>
            <a:r>
              <a:rPr lang="en-US"/>
              <a:t>- koja je inicijalizuje</a:t>
            </a:r>
            <a:endParaRPr/>
          </a:p>
          <a:p>
            <a:pPr indent="-342900" lvl="0" marL="342900" rtl="0" algn="l">
              <a:lnSpc>
                <a:spcPct val="100000"/>
              </a:lnSpc>
              <a:spcBef>
                <a:spcPts val="440"/>
              </a:spcBef>
              <a:spcAft>
                <a:spcPts val="0"/>
              </a:spcAft>
              <a:buSzPts val="1760"/>
              <a:buChar char="●"/>
            </a:pPr>
            <a:r>
              <a:rPr i="1" lang="en-US" sz="2200"/>
              <a:t>__new__() </a:t>
            </a:r>
            <a:r>
              <a:rPr lang="en-US" sz="2200"/>
              <a:t>je uvek metoda klase i prima </a:t>
            </a:r>
            <a:r>
              <a:rPr i="1" lang="en-US" sz="2200"/>
              <a:t>cls</a:t>
            </a:r>
            <a:r>
              <a:rPr lang="en-US" sz="2200"/>
              <a:t> kao parametar</a:t>
            </a:r>
            <a:endParaRPr sz="2200"/>
          </a:p>
          <a:p>
            <a:pPr indent="-342900" lvl="0" marL="342900" rtl="0" algn="l">
              <a:lnSpc>
                <a:spcPct val="100000"/>
              </a:lnSpc>
              <a:spcBef>
                <a:spcPts val="440"/>
              </a:spcBef>
              <a:spcAft>
                <a:spcPts val="0"/>
              </a:spcAft>
              <a:buSzPts val="1760"/>
              <a:buChar char="●"/>
            </a:pPr>
            <a:r>
              <a:rPr lang="en-US" sz="2200"/>
              <a:t>Zaista retki slučajevi kada je neophodno eksplicitno implementirati </a:t>
            </a:r>
            <a:r>
              <a:rPr i="1" lang="en-US" sz="2200"/>
              <a:t>__new__() </a:t>
            </a:r>
            <a:r>
              <a:rPr lang="en-US" sz="2200"/>
              <a:t>(immutable instance klase)</a:t>
            </a:r>
            <a:endParaRPr/>
          </a:p>
          <a:p>
            <a:pPr indent="-342900" lvl="0" marL="342900" rtl="0" algn="l">
              <a:lnSpc>
                <a:spcPct val="100000"/>
              </a:lnSpc>
              <a:spcBef>
                <a:spcPts val="440"/>
              </a:spcBef>
              <a:spcAft>
                <a:spcPts val="0"/>
              </a:spcAft>
              <a:buSzPts val="1760"/>
              <a:buChar char="●"/>
            </a:pPr>
            <a:r>
              <a:rPr lang="en-US" sz="2200"/>
              <a:t>Pri oslobadjanju objekta poziva se </a:t>
            </a:r>
            <a:r>
              <a:rPr i="1" lang="en-US" sz="2200"/>
              <a:t>__del__()</a:t>
            </a:r>
            <a:endParaRPr/>
          </a:p>
          <a:p>
            <a:pPr indent="-342900" lvl="0" marL="342900" rtl="0" algn="l">
              <a:lnSpc>
                <a:spcPct val="100000"/>
              </a:lnSpc>
              <a:spcBef>
                <a:spcPts val="440"/>
              </a:spcBef>
              <a:spcAft>
                <a:spcPts val="0"/>
              </a:spcAft>
              <a:buSzPts val="1760"/>
              <a:buChar char="●"/>
            </a:pPr>
            <a:r>
              <a:rPr lang="en-US" sz="2200"/>
              <a:t>Memorija objekta se oslobadja kada broj referenci na objekat padne na nulu.</a:t>
            </a:r>
            <a:endParaRPr/>
          </a:p>
          <a:p>
            <a:pPr indent="-342900" lvl="0" marL="342900" rtl="0" algn="l">
              <a:lnSpc>
                <a:spcPct val="100000"/>
              </a:lnSpc>
              <a:spcBef>
                <a:spcPts val="440"/>
              </a:spcBef>
              <a:spcAft>
                <a:spcPts val="0"/>
              </a:spcAft>
              <a:buSzPts val="1760"/>
              <a:buChar char="●"/>
            </a:pPr>
            <a:r>
              <a:rPr lang="en-US" sz="2200"/>
              <a:t>Ne postoji garancija kada će , ili da li će, </a:t>
            </a:r>
            <a:r>
              <a:rPr i="1" lang="en-US" sz="2200"/>
              <a:t>__del__() </a:t>
            </a:r>
            <a:r>
              <a:rPr lang="en-US" sz="2200"/>
              <a:t>biti pozvana.</a:t>
            </a:r>
            <a:endParaRPr/>
          </a:p>
          <a:p>
            <a:pPr indent="-342900" lvl="0" marL="342900" rtl="0" algn="l">
              <a:lnSpc>
                <a:spcPct val="100000"/>
              </a:lnSpc>
              <a:spcBef>
                <a:spcPts val="440"/>
              </a:spcBef>
              <a:spcAft>
                <a:spcPts val="0"/>
              </a:spcAft>
              <a:buSzPts val="1760"/>
              <a:buChar char="●"/>
            </a:pPr>
            <a:r>
              <a:rPr lang="en-US" sz="2200"/>
              <a:t>Još jednom, izbegavati implementaciju </a:t>
            </a:r>
            <a:r>
              <a:rPr i="1" lang="en-US" sz="2200"/>
              <a:t>__del__() </a:t>
            </a:r>
            <a:r>
              <a:rPr lang="en-US" sz="2200"/>
              <a:t>metoda u kodu, ugradjeni garbage collector verovatno radi bolje. </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36"/>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30" name="Google Shape;930;p136"/>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Reprezentacija objekata</a:t>
            </a:r>
            <a:endParaRPr b="1"/>
          </a:p>
          <a:p>
            <a:pPr indent="-342900" lvl="0" marL="342900" rtl="0" algn="l">
              <a:lnSpc>
                <a:spcPct val="100000"/>
              </a:lnSpc>
              <a:spcBef>
                <a:spcPts val="480"/>
              </a:spcBef>
              <a:spcAft>
                <a:spcPts val="0"/>
              </a:spcAft>
              <a:buSzPts val="1920"/>
              <a:buChar char="●"/>
            </a:pPr>
            <a:r>
              <a:rPr lang="en-US" sz="2400"/>
              <a:t>Instance klase, tj. objekti, su takodje </a:t>
            </a:r>
            <a:r>
              <a:rPr i="1" lang="en-US" sz="2400"/>
              <a:t>first class citizens</a:t>
            </a:r>
            <a:r>
              <a:rPr lang="en-US" sz="2400"/>
              <a:t>.</a:t>
            </a:r>
            <a:endParaRPr/>
          </a:p>
          <a:p>
            <a:pPr indent="-342900" lvl="0" marL="342900" rtl="0" algn="l">
              <a:lnSpc>
                <a:spcPct val="100000"/>
              </a:lnSpc>
              <a:spcBef>
                <a:spcPts val="480"/>
              </a:spcBef>
              <a:spcAft>
                <a:spcPts val="0"/>
              </a:spcAft>
              <a:buSzPts val="1920"/>
              <a:buChar char="●"/>
            </a:pPr>
            <a:r>
              <a:rPr lang="en-US" sz="2400"/>
              <a:t>Instanca je u stvari implementirana rečnikom kojem se može pristupiti preko </a:t>
            </a:r>
            <a:r>
              <a:rPr i="1" lang="en-US" sz="2400"/>
              <a:t>__dict__</a:t>
            </a:r>
            <a:endParaRPr/>
          </a:p>
          <a:p>
            <a:pPr indent="-342900" lvl="0" marL="342900" rtl="0" algn="l">
              <a:lnSpc>
                <a:spcPct val="100000"/>
              </a:lnSpc>
              <a:spcBef>
                <a:spcPts val="480"/>
              </a:spcBef>
              <a:spcAft>
                <a:spcPts val="0"/>
              </a:spcAft>
              <a:buSzPts val="1920"/>
              <a:buChar char="●"/>
            </a:pPr>
            <a:r>
              <a:rPr lang="en-US" sz="2400"/>
              <a:t>Rečnik </a:t>
            </a:r>
            <a:r>
              <a:rPr i="1" lang="en-US" sz="2400"/>
              <a:t>__dict__ </a:t>
            </a:r>
            <a:r>
              <a:rPr lang="en-US" sz="2400"/>
              <a:t>sadrži stvari jedinstvene za instancu (dakle atributi).</a:t>
            </a:r>
            <a:endParaRPr/>
          </a:p>
          <a:p>
            <a:pPr indent="-342900" lvl="0" marL="342900" rtl="0" algn="l">
              <a:lnSpc>
                <a:spcPct val="100000"/>
              </a:lnSpc>
              <a:spcBef>
                <a:spcPts val="480"/>
              </a:spcBef>
              <a:spcAft>
                <a:spcPts val="0"/>
              </a:spcAft>
              <a:buSzPts val="1920"/>
              <a:buChar char="●"/>
            </a:pPr>
            <a:r>
              <a:rPr lang="en-US" sz="2400"/>
              <a:t>Instance su povezane sa klasom preko specijalnog atributa </a:t>
            </a:r>
            <a:r>
              <a:rPr i="1" lang="en-US" sz="2400"/>
              <a:t>__class__.</a:t>
            </a:r>
            <a:endParaRPr/>
          </a:p>
          <a:p>
            <a:pPr indent="-342900" lvl="0" marL="342900" rtl="0" algn="l">
              <a:lnSpc>
                <a:spcPct val="100000"/>
              </a:lnSpc>
              <a:spcBef>
                <a:spcPts val="480"/>
              </a:spcBef>
              <a:spcAft>
                <a:spcPts val="0"/>
              </a:spcAft>
              <a:buSzPts val="1920"/>
              <a:buChar char="●"/>
            </a:pPr>
            <a:r>
              <a:rPr lang="en-US" sz="2400"/>
              <a:t>Sama klasa je takodje predstavljena pomoću rečnika.</a:t>
            </a:r>
            <a:endParaRPr/>
          </a:p>
          <a:p>
            <a:pPr indent="-342900" lvl="0" marL="342900" rtl="0" algn="l">
              <a:lnSpc>
                <a:spcPct val="100000"/>
              </a:lnSpc>
              <a:spcBef>
                <a:spcPts val="480"/>
              </a:spcBef>
              <a:spcAft>
                <a:spcPts val="0"/>
              </a:spcAft>
              <a:buSzPts val="1920"/>
              <a:buChar char="●"/>
            </a:pPr>
            <a:r>
              <a:rPr lang="en-US" sz="2400"/>
              <a:t>Klase su povezane sa baznim klasama pomoću specijalnog atributa </a:t>
            </a:r>
            <a:r>
              <a:rPr i="1" lang="en-US" sz="2400"/>
              <a:t>__bases__ </a:t>
            </a:r>
            <a:r>
              <a:rPr lang="en-US" sz="2400"/>
              <a:t>koji predstavlja torku baznih klasa.</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37"/>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36" name="Google Shape;936;p137"/>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Reprezentacija objekata</a:t>
            </a:r>
            <a:endParaRPr b="1"/>
          </a:p>
          <a:p>
            <a:pPr indent="-342900" lvl="0" marL="342900" rtl="0" algn="l">
              <a:lnSpc>
                <a:spcPct val="100000"/>
              </a:lnSpc>
              <a:spcBef>
                <a:spcPts val="480"/>
              </a:spcBef>
              <a:spcAft>
                <a:spcPts val="0"/>
              </a:spcAft>
              <a:buSzPts val="1920"/>
              <a:buNone/>
            </a:pPr>
            <a:r>
              <a:rPr lang="en-US" sz="2400"/>
              <a:t>Primer:</a:t>
            </a:r>
            <a:endParaRPr/>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937" name="Google Shape;937;p137"/>
          <p:cNvSpPr txBox="1"/>
          <p:nvPr/>
        </p:nvSpPr>
        <p:spPr>
          <a:xfrm>
            <a:off x="899592" y="2204864"/>
            <a:ext cx="7272900" cy="25551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Spam(object):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__init__(self,egg):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self.egg = egg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foo(self):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 = Spam("test")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s.__dict__</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s.__class__</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s.__class__.__dict__.keys()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s.__class__.__dict__["foo"](s)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38"/>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43" name="Google Shape;943;p138"/>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Preklapanje operatora</a:t>
            </a:r>
            <a:endParaRPr b="1"/>
          </a:p>
          <a:p>
            <a:pPr indent="-342900" lvl="0" marL="342900" rtl="0" algn="l">
              <a:lnSpc>
                <a:spcPct val="100000"/>
              </a:lnSpc>
              <a:spcBef>
                <a:spcPts val="480"/>
              </a:spcBef>
              <a:spcAft>
                <a:spcPts val="0"/>
              </a:spcAft>
              <a:buSzPts val="1920"/>
              <a:buChar char="●"/>
            </a:pPr>
            <a:r>
              <a:rPr lang="en-US" sz="2400"/>
              <a:t>Omogućava korišćenje ugradjenih python operatora nad novodefinisanim objektima. </a:t>
            </a:r>
            <a:endParaRPr/>
          </a:p>
          <a:p>
            <a:pPr indent="-342900" lvl="0" marL="342900" rtl="0" algn="l">
              <a:lnSpc>
                <a:spcPct val="100000"/>
              </a:lnSpc>
              <a:spcBef>
                <a:spcPts val="480"/>
              </a:spcBef>
              <a:spcAft>
                <a:spcPts val="0"/>
              </a:spcAft>
              <a:buSzPts val="1920"/>
              <a:buChar char="●"/>
            </a:pPr>
            <a:r>
              <a:rPr lang="en-US" sz="2400"/>
              <a:t>Recimo, konkatenacija stringova je omogućena preklapanjem operatora sabiranja + u string klasi.</a:t>
            </a:r>
            <a:endParaRPr/>
          </a:p>
          <a:p>
            <a:pPr indent="-342900" lvl="0" marL="342900" rtl="0" algn="l">
              <a:lnSpc>
                <a:spcPct val="100000"/>
              </a:lnSpc>
              <a:spcBef>
                <a:spcPts val="360"/>
              </a:spcBef>
              <a:spcAft>
                <a:spcPts val="0"/>
              </a:spcAft>
              <a:buSzPts val="1440"/>
              <a:buNone/>
            </a:pPr>
            <a:r>
              <a:rPr b="1" lang="en-US" sz="1800"/>
              <a:t>	Metoda 		Operator </a:t>
            </a:r>
            <a:endParaRPr/>
          </a:p>
          <a:p>
            <a:pPr indent="-342900" lvl="0" marL="342900" rtl="0" algn="l">
              <a:lnSpc>
                <a:spcPct val="100000"/>
              </a:lnSpc>
              <a:spcBef>
                <a:spcPts val="360"/>
              </a:spcBef>
              <a:spcAft>
                <a:spcPts val="0"/>
              </a:spcAft>
              <a:buSzPts val="1440"/>
              <a:buNone/>
            </a:pPr>
            <a:r>
              <a:rPr b="1" lang="en-US" sz="1800"/>
              <a:t>	</a:t>
            </a:r>
            <a:r>
              <a:rPr i="1" lang="en-US" sz="1800"/>
              <a:t>__bool__ </a:t>
            </a:r>
            <a:r>
              <a:rPr b="1" lang="en-US" sz="1800"/>
              <a:t>		u boolean izrazima </a:t>
            </a:r>
            <a:endParaRPr/>
          </a:p>
          <a:p>
            <a:pPr indent="-342900" lvl="0" marL="342900" rtl="0" algn="l">
              <a:lnSpc>
                <a:spcPct val="100000"/>
              </a:lnSpc>
              <a:spcBef>
                <a:spcPts val="360"/>
              </a:spcBef>
              <a:spcAft>
                <a:spcPts val="0"/>
              </a:spcAft>
              <a:buSzPts val="1440"/>
              <a:buNone/>
            </a:pPr>
            <a:r>
              <a:rPr b="1" lang="en-US" sz="1800"/>
              <a:t>	</a:t>
            </a:r>
            <a:r>
              <a:rPr i="1" lang="en-US" sz="1800"/>
              <a:t>__sub</a:t>
            </a:r>
            <a:r>
              <a:rPr b="1" i="1" lang="en-US" sz="1800"/>
              <a:t>__ </a:t>
            </a:r>
            <a:r>
              <a:rPr b="1" lang="en-US" sz="1800"/>
              <a:t>		- </a:t>
            </a:r>
            <a:endParaRPr/>
          </a:p>
          <a:p>
            <a:pPr indent="-342900" lvl="0" marL="342900" rtl="0" algn="l">
              <a:lnSpc>
                <a:spcPct val="100000"/>
              </a:lnSpc>
              <a:spcBef>
                <a:spcPts val="360"/>
              </a:spcBef>
              <a:spcAft>
                <a:spcPts val="0"/>
              </a:spcAft>
              <a:buSzPts val="1440"/>
              <a:buNone/>
            </a:pPr>
            <a:r>
              <a:rPr b="1" lang="en-US" sz="1800"/>
              <a:t>	</a:t>
            </a:r>
            <a:r>
              <a:rPr i="1" lang="en-US" sz="1800"/>
              <a:t>__add__ </a:t>
            </a:r>
            <a:r>
              <a:rPr b="1" lang="en-US" sz="1800"/>
              <a:t>		+ </a:t>
            </a:r>
            <a:endParaRPr/>
          </a:p>
          <a:p>
            <a:pPr indent="-342900" lvl="0" marL="342900" rtl="0" algn="l">
              <a:lnSpc>
                <a:spcPct val="100000"/>
              </a:lnSpc>
              <a:spcBef>
                <a:spcPts val="360"/>
              </a:spcBef>
              <a:spcAft>
                <a:spcPts val="0"/>
              </a:spcAft>
              <a:buSzPts val="1440"/>
              <a:buNone/>
            </a:pPr>
            <a:r>
              <a:rPr b="1" lang="en-US" sz="1800"/>
              <a:t>	</a:t>
            </a:r>
            <a:r>
              <a:rPr i="1" lang="en-US" sz="1800"/>
              <a:t>__rsub__ </a:t>
            </a:r>
            <a:r>
              <a:rPr b="1" lang="en-US" sz="1800"/>
              <a:t>		- (kada je objekat desno) </a:t>
            </a:r>
            <a:endParaRPr/>
          </a:p>
          <a:p>
            <a:pPr indent="-342900" lvl="0" marL="342900" rtl="0" algn="l">
              <a:lnSpc>
                <a:spcPct val="100000"/>
              </a:lnSpc>
              <a:spcBef>
                <a:spcPts val="360"/>
              </a:spcBef>
              <a:spcAft>
                <a:spcPts val="0"/>
              </a:spcAft>
              <a:buSzPts val="1440"/>
              <a:buNone/>
            </a:pPr>
            <a:r>
              <a:rPr b="1" lang="en-US" sz="1800"/>
              <a:t>	</a:t>
            </a:r>
            <a:r>
              <a:rPr i="1" lang="en-US" sz="1800"/>
              <a:t>__radd__ </a:t>
            </a:r>
            <a:r>
              <a:rPr b="1" i="1" lang="en-US" sz="1800"/>
              <a:t>	</a:t>
            </a:r>
            <a:r>
              <a:rPr b="1" lang="en-US" sz="1800"/>
              <a:t>	+ (kada je objekat desno) </a:t>
            </a:r>
            <a:endParaRPr/>
          </a:p>
          <a:p>
            <a:pPr indent="-342900" lvl="0" marL="342900" rtl="0" algn="l">
              <a:lnSpc>
                <a:spcPct val="100000"/>
              </a:lnSpc>
              <a:spcBef>
                <a:spcPts val="360"/>
              </a:spcBef>
              <a:spcAft>
                <a:spcPts val="0"/>
              </a:spcAft>
              <a:buSzPts val="1440"/>
              <a:buNone/>
            </a:pPr>
            <a:r>
              <a:rPr b="1" lang="en-US" sz="1800"/>
              <a:t>	</a:t>
            </a:r>
            <a:r>
              <a:rPr i="1" lang="en-US" sz="1800"/>
              <a:t>__lt__ </a:t>
            </a:r>
            <a:r>
              <a:rPr b="1" lang="en-US" sz="1800"/>
              <a:t>		&lt; </a:t>
            </a:r>
            <a:endParaRPr/>
          </a:p>
          <a:p>
            <a:pPr indent="-342900" lvl="0" marL="342900" rtl="0" algn="l">
              <a:lnSpc>
                <a:spcPct val="100000"/>
              </a:lnSpc>
              <a:spcBef>
                <a:spcPts val="360"/>
              </a:spcBef>
              <a:spcAft>
                <a:spcPts val="0"/>
              </a:spcAft>
              <a:buSzPts val="1440"/>
              <a:buNone/>
            </a:pPr>
            <a:r>
              <a:rPr b="1" lang="en-US" sz="1800"/>
              <a:t>	</a:t>
            </a:r>
            <a:r>
              <a:rPr i="1" lang="en-US" sz="1800"/>
              <a:t>__le__ </a:t>
            </a:r>
            <a:r>
              <a:rPr b="1" lang="en-US" sz="1800"/>
              <a:t>		&lt;= </a:t>
            </a:r>
            <a:endParaRPr/>
          </a:p>
          <a:p>
            <a:pPr indent="-342900" lvl="0" marL="342900" rtl="0" algn="l">
              <a:lnSpc>
                <a:spcPct val="100000"/>
              </a:lnSpc>
              <a:spcBef>
                <a:spcPts val="360"/>
              </a:spcBef>
              <a:spcAft>
                <a:spcPts val="0"/>
              </a:spcAft>
              <a:buSzPts val="1440"/>
              <a:buNone/>
            </a:pPr>
            <a:r>
              <a:rPr b="1" lang="en-US" sz="1800"/>
              <a:t>	</a:t>
            </a:r>
            <a:r>
              <a:rPr i="1" lang="en-US" sz="1800"/>
              <a:t>__gt__ </a:t>
            </a:r>
            <a:r>
              <a:rPr b="1" lang="en-US" sz="1800"/>
              <a:t>		&gt;</a:t>
            </a:r>
            <a:endParaRPr/>
          </a:p>
          <a:p>
            <a:pPr indent="-342900" lvl="0" marL="342900" rtl="0" algn="l">
              <a:lnSpc>
                <a:spcPct val="100000"/>
              </a:lnSpc>
              <a:spcBef>
                <a:spcPts val="360"/>
              </a:spcBef>
              <a:spcAft>
                <a:spcPts val="0"/>
              </a:spcAft>
              <a:buSzPts val="1440"/>
              <a:buNone/>
            </a:pPr>
            <a:r>
              <a:rPr b="1" lang="en-US" sz="1800"/>
              <a:t>	</a:t>
            </a:r>
            <a:r>
              <a:rPr i="1" lang="en-US" sz="1800"/>
              <a:t>__ge__</a:t>
            </a:r>
            <a:r>
              <a:rPr lang="en-US" sz="1800"/>
              <a:t> </a:t>
            </a:r>
            <a:r>
              <a:rPr b="1" lang="en-US" sz="1800"/>
              <a:t>		&gt;=</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39"/>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49" name="Google Shape;949;p139"/>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Preklapanje operatora</a:t>
            </a:r>
            <a:endParaRPr b="1"/>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950" name="Google Shape;950;p139"/>
          <p:cNvSpPr txBox="1"/>
          <p:nvPr/>
        </p:nvSpPr>
        <p:spPr>
          <a:xfrm>
            <a:off x="467544" y="1833786"/>
            <a:ext cx="8280920" cy="353943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Complex(object):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__init__(self,real,imag=0):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self.real = float(real)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self.imag = float(imag)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__repr__(self):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"Complex(%s,%s)" % (self.real, self.imag)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__str__(self):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"(%g+%gj)" % (self.real, self.imag)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 self + other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__add__(self,other):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Complex(self.real + other.real, self.imag + other.imag)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 self - other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__sub__(self,other):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Complex(self.real - other.real, self.imag - other.imag)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40"/>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56" name="Google Shape;956;p140"/>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Preklapanje operatora</a:t>
            </a:r>
            <a:endParaRPr b="1"/>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957" name="Google Shape;957;p140"/>
          <p:cNvSpPr txBox="1"/>
          <p:nvPr/>
        </p:nvSpPr>
        <p:spPr>
          <a:xfrm>
            <a:off x="467544" y="1833786"/>
            <a:ext cx="8280920" cy="280076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&gt;&gt;&gt; c = Complex(1,4)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&gt;&gt;&gt; c1 = Complex(4,10)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&gt;&gt;&gt; c + c1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Complex(5.0,14.0)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&gt;&gt;&gt; print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(1+4j)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&gt;&gt;&gt; c2 = c + c1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&gt;&gt;&gt; c2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Complex(5.0,14.0)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&gt;&gt;&gt; print c2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(5+14j)</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41"/>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63" name="Google Shape;963;p141"/>
          <p:cNvSpPr txBox="1"/>
          <p:nvPr>
            <p:ph idx="1" type="body"/>
          </p:nvPr>
        </p:nvSpPr>
        <p:spPr>
          <a:xfrm>
            <a:off x="539552" y="1124744"/>
            <a:ext cx="8064896" cy="56886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Pripadnost klasi</a:t>
            </a:r>
            <a:endParaRPr b="1"/>
          </a:p>
          <a:p>
            <a:pPr indent="-342900" lvl="0" marL="342900" rtl="0" algn="l">
              <a:lnSpc>
                <a:spcPct val="100000"/>
              </a:lnSpc>
              <a:spcBef>
                <a:spcPts val="480"/>
              </a:spcBef>
              <a:spcAft>
                <a:spcPts val="0"/>
              </a:spcAft>
              <a:buSzPts val="1920"/>
              <a:buChar char="●"/>
            </a:pPr>
            <a:r>
              <a:rPr lang="en-US" sz="2400"/>
              <a:t>Tip instance klase je sama klasa. </a:t>
            </a:r>
            <a:endParaRPr/>
          </a:p>
          <a:p>
            <a:pPr indent="-342900" lvl="0" marL="342900" rtl="0" algn="l">
              <a:lnSpc>
                <a:spcPct val="100000"/>
              </a:lnSpc>
              <a:spcBef>
                <a:spcPts val="480"/>
              </a:spcBef>
              <a:spcAft>
                <a:spcPts val="0"/>
              </a:spcAft>
              <a:buSzPts val="1920"/>
              <a:buChar char="●"/>
            </a:pPr>
            <a:r>
              <a:rPr lang="en-US" sz="2400"/>
              <a:t>Pojednostavljeno, mogućnost programskog jezika da ispita tip podataka u toku rada naziva se refleksija.</a:t>
            </a:r>
            <a:endParaRPr/>
          </a:p>
          <a:p>
            <a:pPr indent="-342900" lvl="0" marL="342900" rtl="0" algn="l">
              <a:lnSpc>
                <a:spcPct val="100000"/>
              </a:lnSpc>
              <a:spcBef>
                <a:spcPts val="480"/>
              </a:spcBef>
              <a:spcAft>
                <a:spcPts val="0"/>
              </a:spcAft>
              <a:buSzPts val="1920"/>
              <a:buChar char="●"/>
            </a:pPr>
            <a:r>
              <a:rPr lang="en-US" sz="2400"/>
              <a:t>Pripadnost objekta nekoj klasi se može testirati pomoću </a:t>
            </a:r>
            <a:r>
              <a:rPr i="1" lang="en-US" sz="2400"/>
              <a:t>isinstance(obj,cname) </a:t>
            </a:r>
            <a:r>
              <a:rPr lang="en-US" sz="2400"/>
              <a:t>funkcije.</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964" name="Google Shape;964;p141"/>
          <p:cNvSpPr txBox="1"/>
          <p:nvPr/>
        </p:nvSpPr>
        <p:spPr>
          <a:xfrm>
            <a:off x="899592" y="3645024"/>
            <a:ext cx="7416824" cy="280076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A(object): pass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B(A): pass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C(object): pass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b = 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 =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isinstance(a,A)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isinstance(b,A)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isinstance(b,B)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isinstance(b,C)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isinstance(c,A)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42"/>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70" name="Google Shape;970;p142"/>
          <p:cNvSpPr txBox="1"/>
          <p:nvPr>
            <p:ph idx="1" type="body"/>
          </p:nvPr>
        </p:nvSpPr>
        <p:spPr>
          <a:xfrm>
            <a:off x="539552" y="1628800"/>
            <a:ext cx="8064896" cy="518457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Apstraktne klase</a:t>
            </a:r>
            <a:endParaRPr b="1"/>
          </a:p>
          <a:p>
            <a:pPr indent="-342900" lvl="0" marL="342900" rtl="0" algn="l">
              <a:lnSpc>
                <a:spcPct val="100000"/>
              </a:lnSpc>
              <a:spcBef>
                <a:spcPts val="480"/>
              </a:spcBef>
              <a:spcAft>
                <a:spcPts val="0"/>
              </a:spcAft>
              <a:buSzPts val="1920"/>
              <a:buChar char="●"/>
            </a:pPr>
            <a:r>
              <a:rPr lang="en-US" sz="2400"/>
              <a:t>Prototipovske klase.</a:t>
            </a:r>
            <a:endParaRPr/>
          </a:p>
          <a:p>
            <a:pPr indent="-342900" lvl="0" marL="342900" rtl="0" algn="l">
              <a:lnSpc>
                <a:spcPct val="100000"/>
              </a:lnSpc>
              <a:spcBef>
                <a:spcPts val="480"/>
              </a:spcBef>
              <a:spcAft>
                <a:spcPts val="0"/>
              </a:spcAft>
              <a:buSzPts val="1920"/>
              <a:buChar char="●"/>
            </a:pPr>
            <a:r>
              <a:rPr lang="en-US" sz="2400"/>
              <a:t>Za grupisanje sličnih klasa, kako bi imale zajedničkog pretka.</a:t>
            </a:r>
            <a:endParaRPr/>
          </a:p>
          <a:p>
            <a:pPr indent="-342900" lvl="0" marL="342900" rtl="0" algn="l">
              <a:lnSpc>
                <a:spcPct val="100000"/>
              </a:lnSpc>
              <a:spcBef>
                <a:spcPts val="480"/>
              </a:spcBef>
              <a:spcAft>
                <a:spcPts val="0"/>
              </a:spcAft>
              <a:buSzPts val="1920"/>
              <a:buChar char="●"/>
            </a:pPr>
            <a:r>
              <a:rPr lang="en-US" sz="2400"/>
              <a:t>U Pythonu uz oslonac na abc modul.</a:t>
            </a:r>
            <a:endParaRPr i="1" sz="2400"/>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24" name="Google Shape;224;p14"/>
          <p:cNvSpPr txBox="1"/>
          <p:nvPr>
            <p:ph idx="1" type="body"/>
          </p:nvPr>
        </p:nvSpPr>
        <p:spPr>
          <a:xfrm>
            <a:off x="467544" y="764704"/>
            <a:ext cx="8229600" cy="554461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Literali</a:t>
            </a:r>
            <a:endParaRPr b="1"/>
          </a:p>
          <a:p>
            <a:pPr indent="-342900" lvl="0" marL="342900" rtl="0" algn="l">
              <a:lnSpc>
                <a:spcPct val="100000"/>
              </a:lnSpc>
              <a:spcBef>
                <a:spcPts val="480"/>
              </a:spcBef>
              <a:spcAft>
                <a:spcPts val="0"/>
              </a:spcAft>
              <a:buSzPts val="1920"/>
              <a:buChar char="●"/>
            </a:pPr>
            <a:r>
              <a:rPr lang="en-US" sz="2400"/>
              <a:t>String literali</a:t>
            </a:r>
            <a:endParaRPr sz="2400"/>
          </a:p>
          <a:p>
            <a:pPr indent="-285750" lvl="1" marL="742950" rtl="0" algn="l">
              <a:lnSpc>
                <a:spcPct val="100000"/>
              </a:lnSpc>
              <a:spcBef>
                <a:spcPts val="480"/>
              </a:spcBef>
              <a:spcAft>
                <a:spcPts val="0"/>
              </a:spcAft>
              <a:buSzPts val="1920"/>
              <a:buChar char="●"/>
            </a:pPr>
            <a:r>
              <a:rPr lang="en-US" sz="2400"/>
              <a:t>Sekvenca karaktera </a:t>
            </a:r>
            <a:endParaRPr/>
          </a:p>
          <a:p>
            <a:pPr indent="-285750" lvl="1" marL="742950" rtl="0" algn="l">
              <a:lnSpc>
                <a:spcPct val="100000"/>
              </a:lnSpc>
              <a:spcBef>
                <a:spcPts val="480"/>
              </a:spcBef>
              <a:spcAft>
                <a:spcPts val="0"/>
              </a:spcAft>
              <a:buSzPts val="1920"/>
              <a:buChar char="●"/>
            </a:pPr>
            <a:r>
              <a:rPr lang="en-US" sz="2400"/>
              <a:t>Unutar jednostrukih ili dvostrukih navodnika </a:t>
            </a:r>
            <a:endParaRPr/>
          </a:p>
          <a:p>
            <a:pPr indent="-228600" lvl="2" marL="1143000" rtl="0" algn="l">
              <a:lnSpc>
                <a:spcPct val="100000"/>
              </a:lnSpc>
              <a:spcBef>
                <a:spcPts val="480"/>
              </a:spcBef>
              <a:spcAft>
                <a:spcPts val="0"/>
              </a:spcAft>
              <a:buSzPts val="1920"/>
              <a:buChar char="●"/>
            </a:pPr>
            <a:r>
              <a:rPr i="1" lang="en-US" sz="2400"/>
              <a:t>"</a:t>
            </a:r>
            <a:r>
              <a:rPr i="1" lang="en-US"/>
              <a:t>ovo je string" , 'i ovo je string'</a:t>
            </a:r>
            <a:endParaRPr/>
          </a:p>
          <a:p>
            <a:pPr indent="-228600" lvl="2" marL="1143000" rtl="0" algn="l">
              <a:lnSpc>
                <a:spcPct val="100000"/>
              </a:lnSpc>
              <a:spcBef>
                <a:spcPts val="400"/>
              </a:spcBef>
              <a:spcAft>
                <a:spcPts val="0"/>
              </a:spcAft>
              <a:buSzPts val="1600"/>
              <a:buChar char="●"/>
            </a:pPr>
            <a:r>
              <a:rPr lang="en-US"/>
              <a:t>Proizvoljne dužine</a:t>
            </a:r>
            <a:endParaRPr/>
          </a:p>
          <a:p>
            <a:pPr indent="-285750" lvl="1" marL="742950" rtl="0" algn="l">
              <a:lnSpc>
                <a:spcPct val="100000"/>
              </a:lnSpc>
              <a:spcBef>
                <a:spcPts val="480"/>
              </a:spcBef>
              <a:spcAft>
                <a:spcPts val="0"/>
              </a:spcAft>
              <a:buSzPts val="1920"/>
              <a:buChar char="●"/>
            </a:pPr>
            <a:r>
              <a:rPr lang="en-US" sz="2400"/>
              <a:t>Escape sekvence na koje smo navikli</a:t>
            </a:r>
            <a:endParaRPr sz="2400"/>
          </a:p>
          <a:p>
            <a:pPr indent="-228600" lvl="2" marL="1143000" rtl="0" algn="l">
              <a:lnSpc>
                <a:spcPct val="100000"/>
              </a:lnSpc>
              <a:spcBef>
                <a:spcPts val="400"/>
              </a:spcBef>
              <a:spcAft>
                <a:spcPts val="0"/>
              </a:spcAft>
              <a:buSzPts val="1600"/>
              <a:buChar char="●"/>
            </a:pPr>
            <a:r>
              <a:rPr i="1" lang="en-US"/>
              <a:t>\\ \n \t \' \" \x41</a:t>
            </a:r>
            <a:endParaRPr/>
          </a:p>
          <a:p>
            <a:pPr indent="-285750" lvl="1" marL="742950" rtl="0" algn="l">
              <a:lnSpc>
                <a:spcPct val="100000"/>
              </a:lnSpc>
              <a:spcBef>
                <a:spcPts val="480"/>
              </a:spcBef>
              <a:spcAft>
                <a:spcPts val="0"/>
              </a:spcAft>
              <a:buSzPts val="1920"/>
              <a:buChar char="●"/>
            </a:pPr>
            <a:r>
              <a:rPr lang="en-US" sz="2400"/>
              <a:t>Stringovi su ASCII i predstavljeni kao niz bajtova</a:t>
            </a:r>
            <a:endParaRPr sz="2400"/>
          </a:p>
          <a:p>
            <a:pPr indent="-285750" lvl="1" marL="742950" rtl="0" algn="l">
              <a:lnSpc>
                <a:spcPct val="100000"/>
              </a:lnSpc>
              <a:spcBef>
                <a:spcPts val="480"/>
              </a:spcBef>
              <a:spcAft>
                <a:spcPts val="0"/>
              </a:spcAft>
              <a:buSzPts val="1920"/>
              <a:buChar char="●"/>
            </a:pPr>
            <a:r>
              <a:rPr lang="en-US" sz="2400"/>
              <a:t>UTF-8 podrška</a:t>
            </a:r>
            <a:endParaRPr sz="2400"/>
          </a:p>
          <a:p>
            <a:pPr indent="-285750" lvl="1" marL="742950" rtl="0" algn="l">
              <a:lnSpc>
                <a:spcPct val="100000"/>
              </a:lnSpc>
              <a:spcBef>
                <a:spcPts val="480"/>
              </a:spcBef>
              <a:spcAft>
                <a:spcPts val="0"/>
              </a:spcAft>
              <a:buSzPts val="1920"/>
              <a:buNone/>
            </a:pPr>
            <a:r>
              <a:t/>
            </a:r>
            <a:endParaRPr sz="2400"/>
          </a:p>
        </p:txBody>
      </p:sp>
      <p:sp>
        <p:nvSpPr>
          <p:cNvPr id="225" name="Google Shape;225;p14"/>
          <p:cNvSpPr/>
          <p:nvPr/>
        </p:nvSpPr>
        <p:spPr>
          <a:xfrm>
            <a:off x="1016000" y="5470000"/>
            <a:ext cx="5294700" cy="7206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8C8C8C"/>
              </a:buClr>
              <a:buSzPts val="2000"/>
              <a:buFont typeface="Arial"/>
              <a:buNone/>
            </a:pPr>
            <a:r>
              <a:rPr b="0" i="1" lang="en-US" sz="2000" u="none" cap="none" strike="noStrike">
                <a:solidFill>
                  <a:srgbClr val="8C8C8C"/>
                </a:solidFill>
                <a:latin typeface="JetBrains Mono"/>
                <a:ea typeface="JetBrains Mono"/>
                <a:cs typeface="JetBrains Mono"/>
                <a:sym typeface="JetBrains Mono"/>
              </a:rPr>
              <a:t># -*- coding: UTF-8 -*-  </a:t>
            </a:r>
            <a:br>
              <a:rPr b="0" i="1" lang="en-US" sz="2000" u="none" cap="none" strike="noStrike">
                <a:solidFill>
                  <a:srgbClr val="8C8C8C"/>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print(</a:t>
            </a:r>
            <a:r>
              <a:rPr b="0" i="0" lang="en-US" sz="2000" u="none" cap="none" strike="noStrike">
                <a:solidFill>
                  <a:srgbClr val="067D17"/>
                </a:solidFill>
                <a:latin typeface="JetBrains Mono"/>
                <a:ea typeface="JetBrains Mono"/>
                <a:cs typeface="JetBrains Mono"/>
                <a:sym typeface="JetBrains Mono"/>
              </a:rPr>
              <a:t>"тестирање ћирилице"</a:t>
            </a:r>
            <a:r>
              <a:rPr b="0" i="0" lang="en-US" sz="2000" u="none" cap="none" strike="noStrike">
                <a:solidFill>
                  <a:srgbClr val="080808"/>
                </a:solidFill>
                <a:latin typeface="JetBrains Mono"/>
                <a:ea typeface="JetBrains Mono"/>
                <a:cs typeface="JetBrains Mono"/>
                <a:sym typeface="JetBrains Mono"/>
              </a:rPr>
              <a: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43"/>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976" name="Google Shape;976;p143"/>
          <p:cNvSpPr txBox="1"/>
          <p:nvPr>
            <p:ph idx="1" type="body"/>
          </p:nvPr>
        </p:nvSpPr>
        <p:spPr>
          <a:xfrm>
            <a:off x="539552" y="1556792"/>
            <a:ext cx="8064896" cy="52565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Apstraktne klase</a:t>
            </a:r>
            <a:endParaRPr b="1"/>
          </a:p>
          <a:p>
            <a:pPr indent="-342900" lvl="0" marL="342900" rtl="0" algn="l">
              <a:lnSpc>
                <a:spcPct val="100000"/>
              </a:lnSpc>
              <a:spcBef>
                <a:spcPts val="480"/>
              </a:spcBef>
              <a:spcAft>
                <a:spcPts val="0"/>
              </a:spcAft>
              <a:buSzPts val="1920"/>
              <a:buChar char="●"/>
            </a:pPr>
            <a:r>
              <a:rPr lang="en-US" sz="2400"/>
              <a:t>Primer:</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977" name="Google Shape;977;p143"/>
          <p:cNvSpPr txBox="1"/>
          <p:nvPr/>
        </p:nvSpPr>
        <p:spPr>
          <a:xfrm>
            <a:off x="899592" y="2492896"/>
            <a:ext cx="7416824" cy="353943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from abc import ABCMeta, abstractmethod, abstractproperty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Foo: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__metaclass__ = ABCMeta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@abstractmethod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spam(self,a,b):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pass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@abstractproperty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name(self):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pass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Bar(Foo):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spam(self,a,b):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a,b @property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name(self):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"test"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31" name="Google Shape;231;p15"/>
          <p:cNvSpPr txBox="1"/>
          <p:nvPr>
            <p:ph idx="1" type="body"/>
          </p:nvPr>
        </p:nvSpPr>
        <p:spPr>
          <a:xfrm>
            <a:off x="1619672" y="2204864"/>
            <a:ext cx="7077472" cy="410445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Kolekcije</a:t>
            </a:r>
            <a:endParaRPr b="1"/>
          </a:p>
          <a:p>
            <a:pPr indent="-342900" lvl="0" marL="342900" rtl="0" algn="l">
              <a:lnSpc>
                <a:spcPct val="100000"/>
              </a:lnSpc>
              <a:spcBef>
                <a:spcPts val="480"/>
              </a:spcBef>
              <a:spcAft>
                <a:spcPts val="0"/>
              </a:spcAft>
              <a:buSzPts val="1920"/>
              <a:buChar char="●"/>
            </a:pPr>
            <a:r>
              <a:rPr lang="en-US" sz="2400"/>
              <a:t>Liste - </a:t>
            </a:r>
            <a:r>
              <a:rPr i="1" lang="en-US" sz="2400"/>
              <a:t>[1,2,3,4,5,6]</a:t>
            </a:r>
            <a:endParaRPr/>
          </a:p>
          <a:p>
            <a:pPr indent="-342900" lvl="0" marL="342900" rtl="0" algn="l">
              <a:lnSpc>
                <a:spcPct val="100000"/>
              </a:lnSpc>
              <a:spcBef>
                <a:spcPts val="480"/>
              </a:spcBef>
              <a:spcAft>
                <a:spcPts val="0"/>
              </a:spcAft>
              <a:buSzPts val="1920"/>
              <a:buChar char="●"/>
            </a:pPr>
            <a:r>
              <a:rPr lang="en-US" sz="2400"/>
              <a:t>N-torke - </a:t>
            </a:r>
            <a:r>
              <a:rPr i="1" lang="en-US" sz="2400"/>
              <a:t>(1,4,2,7)</a:t>
            </a:r>
            <a:endParaRPr/>
          </a:p>
          <a:p>
            <a:pPr indent="-342900" lvl="0" marL="342900" rtl="0" algn="l">
              <a:lnSpc>
                <a:spcPct val="100000"/>
              </a:lnSpc>
              <a:spcBef>
                <a:spcPts val="480"/>
              </a:spcBef>
              <a:spcAft>
                <a:spcPts val="0"/>
              </a:spcAft>
              <a:buSzPts val="1920"/>
              <a:buChar char="●"/>
            </a:pPr>
            <a:r>
              <a:rPr lang="en-US" sz="2400"/>
              <a:t>Rečnici - </a:t>
            </a:r>
            <a:r>
              <a:rPr i="1" lang="en-US" sz="2400"/>
              <a:t>{"a":1, "b":2, "c":3}</a:t>
            </a:r>
            <a:endParaRPr i="1" sz="2400"/>
          </a:p>
          <a:p>
            <a:pPr indent="-342900" lvl="0" marL="342900" rtl="0" algn="l">
              <a:lnSpc>
                <a:spcPct val="100000"/>
              </a:lnSpc>
              <a:spcBef>
                <a:spcPts val="480"/>
              </a:spcBef>
              <a:spcAft>
                <a:spcPts val="0"/>
              </a:spcAft>
              <a:buSzPts val="1920"/>
              <a:buChar char="●"/>
            </a:pPr>
            <a:r>
              <a:rPr lang="en-US" sz="2400"/>
              <a:t>Skupovi</a:t>
            </a:r>
            <a:r>
              <a:rPr i="1" lang="en-US" sz="2400"/>
              <a:t> – {2, 3, 5}</a:t>
            </a:r>
            <a:endParaRPr i="1" sz="2400"/>
          </a:p>
          <a:p>
            <a:pPr indent="-285750" lvl="1" marL="742950" rtl="0" algn="l">
              <a:lnSpc>
                <a:spcPct val="100000"/>
              </a:lnSpc>
              <a:spcBef>
                <a:spcPts val="480"/>
              </a:spcBef>
              <a:spcAft>
                <a:spcPts val="0"/>
              </a:spcAft>
              <a:buSzPts val="1920"/>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37" name="Google Shape;237;p16"/>
          <p:cNvSpPr txBox="1"/>
          <p:nvPr>
            <p:ph idx="1" type="body"/>
          </p:nvPr>
        </p:nvSpPr>
        <p:spPr>
          <a:xfrm>
            <a:off x="611560" y="1340768"/>
            <a:ext cx="8085584"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Liste</a:t>
            </a:r>
            <a:endParaRPr b="1"/>
          </a:p>
          <a:p>
            <a:pPr indent="-342900" lvl="0" marL="342900" rtl="0" algn="l">
              <a:lnSpc>
                <a:spcPct val="100000"/>
              </a:lnSpc>
              <a:spcBef>
                <a:spcPts val="480"/>
              </a:spcBef>
              <a:spcAft>
                <a:spcPts val="0"/>
              </a:spcAft>
              <a:buSzPts val="1920"/>
              <a:buChar char="●"/>
            </a:pPr>
            <a:r>
              <a:rPr lang="en-US" sz="2400"/>
              <a:t>mogu da sadrže mešovite podatke</a:t>
            </a:r>
            <a:br>
              <a:rPr lang="en-US" sz="2400"/>
            </a:br>
            <a:r>
              <a:rPr i="1" lang="en-US" sz="2400"/>
              <a:t>a = ["asd",1, True]</a:t>
            </a:r>
            <a:endParaRPr/>
          </a:p>
          <a:p>
            <a:pPr indent="-342900" lvl="0" marL="342900" rtl="0" algn="l">
              <a:lnSpc>
                <a:spcPct val="100000"/>
              </a:lnSpc>
              <a:spcBef>
                <a:spcPts val="480"/>
              </a:spcBef>
              <a:spcAft>
                <a:spcPts val="0"/>
              </a:spcAft>
              <a:buSzPts val="1920"/>
              <a:buChar char="●"/>
            </a:pPr>
            <a:r>
              <a:rPr lang="en-US" sz="2400"/>
              <a:t>indeksiranje počinje od 0</a:t>
            </a:r>
            <a:br>
              <a:rPr lang="en-US" sz="2400"/>
            </a:br>
            <a:r>
              <a:rPr i="1" lang="en-US" sz="2400"/>
              <a:t>print a[0]</a:t>
            </a:r>
            <a:endParaRPr/>
          </a:p>
          <a:p>
            <a:pPr indent="-342900" lvl="0" marL="342900" rtl="0" algn="l">
              <a:lnSpc>
                <a:spcPct val="100000"/>
              </a:lnSpc>
              <a:spcBef>
                <a:spcPts val="480"/>
              </a:spcBef>
              <a:spcAft>
                <a:spcPts val="0"/>
              </a:spcAft>
              <a:buSzPts val="1920"/>
              <a:buChar char="●"/>
            </a:pPr>
            <a:r>
              <a:rPr lang="en-US" sz="2400"/>
              <a:t>može se menjati </a:t>
            </a:r>
            <a:r>
              <a:rPr i="1" lang="en-US" sz="2400"/>
              <a:t>a[0] = 4</a:t>
            </a:r>
            <a:endParaRPr/>
          </a:p>
          <a:p>
            <a:pPr indent="-342900" lvl="0" marL="342900" rtl="0" algn="l">
              <a:lnSpc>
                <a:spcPct val="100000"/>
              </a:lnSpc>
              <a:spcBef>
                <a:spcPts val="480"/>
              </a:spcBef>
              <a:spcAft>
                <a:spcPts val="0"/>
              </a:spcAft>
              <a:buSzPts val="1920"/>
              <a:buChar char="●"/>
            </a:pPr>
            <a:r>
              <a:rPr lang="en-US" sz="2400"/>
              <a:t>Za dodavanje </a:t>
            </a:r>
            <a:r>
              <a:rPr i="1" lang="en-US" sz="2400"/>
              <a:t>append</a:t>
            </a:r>
            <a:r>
              <a:rPr lang="en-US" sz="2400"/>
              <a:t> metoda</a:t>
            </a:r>
            <a:endParaRPr sz="2400"/>
          </a:p>
          <a:p>
            <a:pPr indent="-342900" lvl="0" marL="342900" rtl="0" algn="l">
              <a:lnSpc>
                <a:spcPct val="100000"/>
              </a:lnSpc>
              <a:spcBef>
                <a:spcPts val="520"/>
              </a:spcBef>
              <a:spcAft>
                <a:spcPts val="0"/>
              </a:spcAft>
              <a:buSzPts val="2080"/>
              <a:buNone/>
            </a:pPr>
            <a:r>
              <a:t/>
            </a:r>
            <a:endParaRPr/>
          </a:p>
        </p:txBody>
      </p:sp>
      <p:sp>
        <p:nvSpPr>
          <p:cNvPr id="238" name="Google Shape;238;p16"/>
          <p:cNvSpPr txBox="1"/>
          <p:nvPr/>
        </p:nvSpPr>
        <p:spPr>
          <a:xfrm>
            <a:off x="1331640" y="4509121"/>
            <a:ext cx="5472608" cy="83099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a.append(4)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44" name="Google Shape;244;p17"/>
          <p:cNvSpPr txBox="1"/>
          <p:nvPr>
            <p:ph idx="1" type="body"/>
          </p:nvPr>
        </p:nvSpPr>
        <p:spPr>
          <a:xfrm>
            <a:off x="611560" y="1340768"/>
            <a:ext cx="8085584"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Torke</a:t>
            </a:r>
            <a:endParaRPr b="1"/>
          </a:p>
          <a:p>
            <a:pPr indent="-342900" lvl="0" marL="342900" rtl="0" algn="l">
              <a:lnSpc>
                <a:spcPct val="100000"/>
              </a:lnSpc>
              <a:spcBef>
                <a:spcPts val="480"/>
              </a:spcBef>
              <a:spcAft>
                <a:spcPts val="0"/>
              </a:spcAft>
              <a:buSzPts val="1920"/>
              <a:buChar char="●"/>
            </a:pPr>
            <a:r>
              <a:rPr lang="en-US" sz="2400"/>
              <a:t>efikasnija implementacija listi</a:t>
            </a:r>
            <a:br>
              <a:rPr lang="en-US" sz="2400"/>
            </a:br>
            <a:r>
              <a:rPr lang="en-US" sz="2400"/>
              <a:t> </a:t>
            </a:r>
            <a:r>
              <a:rPr i="1" lang="en-US" sz="2400"/>
              <a:t>a = ("asd",1, True)</a:t>
            </a:r>
            <a:endParaRPr/>
          </a:p>
          <a:p>
            <a:pPr indent="-342900" lvl="0" marL="342900" rtl="0" algn="l">
              <a:lnSpc>
                <a:spcPct val="100000"/>
              </a:lnSpc>
              <a:spcBef>
                <a:spcPts val="480"/>
              </a:spcBef>
              <a:spcAft>
                <a:spcPts val="0"/>
              </a:spcAft>
              <a:buSzPts val="1920"/>
              <a:buChar char="●"/>
            </a:pPr>
            <a:r>
              <a:rPr lang="en-US" sz="2400"/>
              <a:t>Immutable - ne mogu se menjati</a:t>
            </a:r>
            <a:br>
              <a:rPr lang="en-US" sz="2400"/>
            </a:br>
            <a:r>
              <a:rPr lang="en-US" sz="2400"/>
              <a:t> </a:t>
            </a:r>
            <a:r>
              <a:rPr i="1" lang="en-US" sz="2400"/>
              <a:t>a[0] = 4 Traceback (most recent call last): </a:t>
            </a:r>
            <a:endParaRPr/>
          </a:p>
          <a:p>
            <a:pPr indent="-342900" lvl="0" marL="342900" rtl="0" algn="l">
              <a:lnSpc>
                <a:spcPct val="100000"/>
              </a:lnSpc>
              <a:spcBef>
                <a:spcPts val="480"/>
              </a:spcBef>
              <a:spcAft>
                <a:spcPts val="0"/>
              </a:spcAft>
              <a:buSzPts val="1920"/>
              <a:buNone/>
            </a:pPr>
            <a:r>
              <a:rPr i="1" lang="en-US" sz="2400"/>
              <a:t>     File "&lt;stdin&gt;", line 1, in &lt;module&gt; </a:t>
            </a:r>
            <a:endParaRPr/>
          </a:p>
          <a:p>
            <a:pPr indent="-342900" lvl="0" marL="342900" rtl="0" algn="l">
              <a:lnSpc>
                <a:spcPct val="100000"/>
              </a:lnSpc>
              <a:spcBef>
                <a:spcPts val="480"/>
              </a:spcBef>
              <a:spcAft>
                <a:spcPts val="0"/>
              </a:spcAft>
              <a:buSzPts val="1920"/>
              <a:buNone/>
            </a:pPr>
            <a:r>
              <a:rPr i="1" lang="en-US" sz="2400"/>
              <a:t>     TypeError: 'tuple' object does not support item    assignment</a:t>
            </a:r>
            <a:endParaRPr/>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50" name="Google Shape;250;p18"/>
          <p:cNvSpPr txBox="1"/>
          <p:nvPr>
            <p:ph idx="1" type="body"/>
          </p:nvPr>
        </p:nvSpPr>
        <p:spPr>
          <a:xfrm>
            <a:off x="611560" y="1340768"/>
            <a:ext cx="8085584"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Rečnici</a:t>
            </a:r>
            <a:endParaRPr b="1"/>
          </a:p>
          <a:p>
            <a:pPr indent="-342900" lvl="0" marL="342900" rtl="0" algn="l">
              <a:lnSpc>
                <a:spcPct val="100000"/>
              </a:lnSpc>
              <a:spcBef>
                <a:spcPts val="480"/>
              </a:spcBef>
              <a:spcAft>
                <a:spcPts val="0"/>
              </a:spcAft>
              <a:buSzPts val="1920"/>
              <a:buChar char="●"/>
            </a:pPr>
            <a:r>
              <a:rPr lang="en-US" sz="2400"/>
              <a:t>Key-value pair </a:t>
            </a:r>
            <a:endParaRPr/>
          </a:p>
          <a:p>
            <a:pPr indent="-342900" lvl="0" marL="342900" rtl="0" algn="l">
              <a:lnSpc>
                <a:spcPct val="100000"/>
              </a:lnSpc>
              <a:spcBef>
                <a:spcPts val="480"/>
              </a:spcBef>
              <a:spcAft>
                <a:spcPts val="0"/>
              </a:spcAft>
              <a:buSzPts val="1920"/>
              <a:buChar char="●"/>
            </a:pPr>
            <a:r>
              <a:rPr lang="en-US" sz="2400"/>
              <a:t>Vrednosti se pristupa po ključu</a:t>
            </a:r>
            <a:endParaRPr sz="2400"/>
          </a:p>
          <a:p>
            <a:pPr indent="-342900" lvl="0" marL="342900" rtl="0" algn="l">
              <a:lnSpc>
                <a:spcPct val="100000"/>
              </a:lnSpc>
              <a:spcBef>
                <a:spcPts val="480"/>
              </a:spcBef>
              <a:spcAft>
                <a:spcPts val="0"/>
              </a:spcAft>
              <a:buSzPts val="1920"/>
              <a:buNone/>
            </a:pPr>
            <a:r>
              <a:t/>
            </a:r>
            <a:endParaRPr sz="2400"/>
          </a:p>
          <a:p>
            <a:pPr indent="-21082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251" name="Google Shape;251;p18"/>
          <p:cNvSpPr/>
          <p:nvPr/>
        </p:nvSpPr>
        <p:spPr>
          <a:xfrm>
            <a:off x="611551" y="2752725"/>
            <a:ext cx="8256600" cy="17544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33B3"/>
              </a:buClr>
              <a:buSzPts val="1800"/>
              <a:buFont typeface="Arial"/>
              <a:buNone/>
            </a:pPr>
            <a:r>
              <a:rPr b="0" i="0" lang="en-US" sz="1800" u="none" cap="none" strike="noStrike">
                <a:solidFill>
                  <a:srgbClr val="0033B3"/>
                </a:solidFill>
                <a:latin typeface="JetBrains Mono"/>
                <a:ea typeface="JetBrains Mono"/>
                <a:cs typeface="JetBrains Mono"/>
                <a:sym typeface="JetBrains Mono"/>
              </a:rPr>
              <a:t>import </a:t>
            </a:r>
            <a:r>
              <a:rPr b="0" i="0" lang="en-US" sz="1800" u="none" cap="none" strike="noStrike">
                <a:solidFill>
                  <a:srgbClr val="080808"/>
                </a:solidFill>
                <a:latin typeface="JetBrains Mono"/>
                <a:ea typeface="JetBrains Mono"/>
                <a:cs typeface="JetBrains Mono"/>
                <a:sym typeface="JetBrains Mono"/>
              </a:rPr>
              <a:t>math</a:t>
            </a:r>
            <a:br>
              <a:rPr b="0" i="0" lang="en-US" sz="1800" u="none" cap="none" strike="noStrike">
                <a:solidFill>
                  <a:srgbClr val="080808"/>
                </a:solidFill>
                <a:latin typeface="JetBrains Mono"/>
                <a:ea typeface="JetBrains Mono"/>
                <a:cs typeface="JetBrains Mono"/>
                <a:sym typeface="JetBrains Mono"/>
              </a:rPr>
            </a:br>
            <a:r>
              <a:rPr b="0" i="0" lang="en-US" sz="1800" u="none" cap="none" strike="noStrike">
                <a:solidFill>
                  <a:srgbClr val="080808"/>
                </a:solidFill>
                <a:latin typeface="JetBrains Mono"/>
                <a:ea typeface="JetBrains Mono"/>
                <a:cs typeface="JetBrains Mono"/>
                <a:sym typeface="JetBrains Mono"/>
              </a:rPr>
              <a:t>r = {</a:t>
            </a:r>
            <a:r>
              <a:rPr b="0" i="0" lang="en-US" sz="1800" u="none" cap="none" strike="noStrike">
                <a:solidFill>
                  <a:srgbClr val="067D17"/>
                </a:solidFill>
                <a:latin typeface="JetBrains Mono"/>
                <a:ea typeface="JetBrains Mono"/>
                <a:cs typeface="JetBrains Mono"/>
                <a:sym typeface="JetBrains Mono"/>
              </a:rPr>
              <a:t>"boja"</a:t>
            </a:r>
            <a:r>
              <a:rPr b="0" i="0" lang="en-US" sz="1800" u="none" cap="none" strike="noStrike">
                <a:solidFill>
                  <a:srgbClr val="080808"/>
                </a:solidFill>
                <a:latin typeface="JetBrains Mono"/>
                <a:ea typeface="JetBrains Mono"/>
                <a:cs typeface="JetBrains Mono"/>
                <a:sym typeface="JetBrains Mono"/>
              </a:rPr>
              <a:t>: </a:t>
            </a:r>
            <a:r>
              <a:rPr b="0" i="0" lang="en-US" sz="1800" u="none" cap="none" strike="noStrike">
                <a:solidFill>
                  <a:srgbClr val="067D17"/>
                </a:solidFill>
                <a:latin typeface="JetBrains Mono"/>
                <a:ea typeface="JetBrains Mono"/>
                <a:cs typeface="JetBrains Mono"/>
                <a:sym typeface="JetBrains Mono"/>
              </a:rPr>
              <a:t>"plava"</a:t>
            </a:r>
            <a:r>
              <a:rPr b="0" i="0" lang="en-US" sz="1800" u="none" cap="none" strike="noStrike">
                <a:solidFill>
                  <a:srgbClr val="080808"/>
                </a:solidFill>
                <a:latin typeface="JetBrains Mono"/>
                <a:ea typeface="JetBrains Mono"/>
                <a:cs typeface="JetBrains Mono"/>
                <a:sym typeface="JetBrains Mono"/>
              </a:rPr>
              <a:t>, </a:t>
            </a:r>
            <a:r>
              <a:rPr b="0" i="0" lang="en-US" sz="1800" u="none" cap="none" strike="noStrike">
                <a:solidFill>
                  <a:srgbClr val="067D17"/>
                </a:solidFill>
                <a:latin typeface="JetBrains Mono"/>
                <a:ea typeface="JetBrains Mono"/>
                <a:cs typeface="JetBrains Mono"/>
                <a:sym typeface="JetBrains Mono"/>
              </a:rPr>
              <a:t>"precnik"</a:t>
            </a:r>
            <a:r>
              <a:rPr b="0" i="0" lang="en-US" sz="1800" u="none" cap="none" strike="noStrike">
                <a:solidFill>
                  <a:srgbClr val="080808"/>
                </a:solidFill>
                <a:latin typeface="JetBrains Mono"/>
                <a:ea typeface="JetBrains Mono"/>
                <a:cs typeface="JetBrains Mono"/>
                <a:sym typeface="JetBrains Mono"/>
              </a:rPr>
              <a:t>: </a:t>
            </a:r>
            <a:r>
              <a:rPr b="0" i="0" lang="en-US" sz="1800" u="none" cap="none" strike="noStrike">
                <a:solidFill>
                  <a:srgbClr val="1750EB"/>
                </a:solidFill>
                <a:latin typeface="JetBrains Mono"/>
                <a:ea typeface="JetBrains Mono"/>
                <a:cs typeface="JetBrains Mono"/>
                <a:sym typeface="JetBrains Mono"/>
              </a:rPr>
              <a:t>3000</a:t>
            </a:r>
            <a:r>
              <a:rPr b="0" i="0" lang="en-US" sz="1800" u="none" cap="none" strike="noStrike">
                <a:solidFill>
                  <a:srgbClr val="080808"/>
                </a:solidFill>
                <a:latin typeface="JetBrains Mono"/>
                <a:ea typeface="JetBrains Mono"/>
                <a:cs typeface="JetBrains Mono"/>
                <a:sym typeface="JetBrains Mono"/>
              </a:rPr>
              <a:t>}</a:t>
            </a:r>
            <a:br>
              <a:rPr b="0" i="0" lang="en-US" sz="1800" u="none" cap="none" strike="noStrike">
                <a:solidFill>
                  <a:srgbClr val="080808"/>
                </a:solidFill>
                <a:latin typeface="JetBrains Mono"/>
                <a:ea typeface="JetBrains Mono"/>
                <a:cs typeface="JetBrains Mono"/>
                <a:sym typeface="JetBrains Mono"/>
              </a:rPr>
            </a:br>
            <a:r>
              <a:rPr b="0" i="0" lang="en-US" sz="1800" u="none" cap="none" strike="noStrike">
                <a:solidFill>
                  <a:srgbClr val="000080"/>
                </a:solidFill>
                <a:latin typeface="JetBrains Mono"/>
                <a:ea typeface="JetBrains Mono"/>
                <a:cs typeface="JetBrains Mono"/>
                <a:sym typeface="JetBrains Mono"/>
              </a:rPr>
              <a:t>print</a:t>
            </a:r>
            <a:r>
              <a:rPr b="0" i="0" lang="en-US" sz="1800" u="none" cap="none" strike="noStrike">
                <a:solidFill>
                  <a:srgbClr val="080808"/>
                </a:solidFill>
                <a:latin typeface="JetBrains Mono"/>
                <a:ea typeface="JetBrains Mono"/>
                <a:cs typeface="JetBrains Mono"/>
                <a:sym typeface="JetBrains Mono"/>
              </a:rPr>
              <a:t>(r[</a:t>
            </a:r>
            <a:r>
              <a:rPr b="0" i="0" lang="en-US" sz="1800" u="none" cap="none" strike="noStrike">
                <a:solidFill>
                  <a:srgbClr val="067D17"/>
                </a:solidFill>
                <a:latin typeface="JetBrains Mono"/>
                <a:ea typeface="JetBrains Mono"/>
                <a:cs typeface="JetBrains Mono"/>
                <a:sym typeface="JetBrains Mono"/>
              </a:rPr>
              <a:t>"boja"</a:t>
            </a:r>
            <a:r>
              <a:rPr b="0" i="0" lang="en-US" sz="1800" u="none" cap="none" strike="noStrike">
                <a:solidFill>
                  <a:srgbClr val="080808"/>
                </a:solidFill>
                <a:latin typeface="JetBrains Mono"/>
                <a:ea typeface="JetBrains Mono"/>
                <a:cs typeface="JetBrains Mono"/>
                <a:sym typeface="JetBrains Mono"/>
              </a:rPr>
              <a:t>])</a:t>
            </a:r>
            <a:br>
              <a:rPr b="0" i="0" lang="en-US" sz="1800" u="none" cap="none" strike="noStrike">
                <a:solidFill>
                  <a:srgbClr val="080808"/>
                </a:solidFill>
                <a:latin typeface="JetBrains Mono"/>
                <a:ea typeface="JetBrains Mono"/>
                <a:cs typeface="JetBrains Mono"/>
                <a:sym typeface="JetBrains Mono"/>
              </a:rPr>
            </a:br>
            <a:r>
              <a:rPr b="0" i="0" lang="en-US" sz="1800" u="none" cap="none" strike="noStrike">
                <a:solidFill>
                  <a:srgbClr val="080808"/>
                </a:solidFill>
                <a:latin typeface="JetBrains Mono"/>
                <a:ea typeface="JetBrains Mono"/>
                <a:cs typeface="JetBrains Mono"/>
                <a:sym typeface="JetBrains Mono"/>
              </a:rPr>
              <a:t>r[</a:t>
            </a:r>
            <a:r>
              <a:rPr b="0" i="0" lang="en-US" sz="1800" u="none" cap="none" strike="noStrike">
                <a:solidFill>
                  <a:srgbClr val="067D17"/>
                </a:solidFill>
                <a:latin typeface="JetBrains Mono"/>
                <a:ea typeface="JetBrains Mono"/>
                <a:cs typeface="JetBrains Mono"/>
                <a:sym typeface="JetBrains Mono"/>
              </a:rPr>
              <a:t>"povrsina"</a:t>
            </a:r>
            <a:r>
              <a:rPr b="0" i="0" lang="en-US" sz="1800" u="none" cap="none" strike="noStrike">
                <a:solidFill>
                  <a:srgbClr val="080808"/>
                </a:solidFill>
                <a:latin typeface="JetBrains Mono"/>
                <a:ea typeface="JetBrains Mono"/>
                <a:cs typeface="JetBrains Mono"/>
                <a:sym typeface="JetBrains Mono"/>
              </a:rPr>
              <a:t>] = r[</a:t>
            </a:r>
            <a:r>
              <a:rPr b="0" i="0" lang="en-US" sz="1800" u="none" cap="none" strike="noStrike">
                <a:solidFill>
                  <a:srgbClr val="067D17"/>
                </a:solidFill>
                <a:latin typeface="JetBrains Mono"/>
                <a:ea typeface="JetBrains Mono"/>
                <a:cs typeface="JetBrains Mono"/>
                <a:sym typeface="JetBrains Mono"/>
              </a:rPr>
              <a:t>"precnik"</a:t>
            </a:r>
            <a:r>
              <a:rPr b="0" i="0" lang="en-US" sz="1800" u="none" cap="none" strike="noStrike">
                <a:solidFill>
                  <a:srgbClr val="080808"/>
                </a:solidFill>
                <a:latin typeface="JetBrains Mono"/>
                <a:ea typeface="JetBrains Mono"/>
                <a:cs typeface="JetBrains Mono"/>
                <a:sym typeface="JetBrains Mono"/>
              </a:rPr>
              <a:t>] * </a:t>
            </a:r>
            <a:r>
              <a:rPr b="0" i="0" lang="en-US" sz="1800" u="none" cap="none" strike="noStrike">
                <a:solidFill>
                  <a:srgbClr val="1750EB"/>
                </a:solidFill>
                <a:latin typeface="JetBrains Mono"/>
                <a:ea typeface="JetBrains Mono"/>
                <a:cs typeface="JetBrains Mono"/>
                <a:sym typeface="JetBrains Mono"/>
              </a:rPr>
              <a:t>2 </a:t>
            </a:r>
            <a:r>
              <a:rPr b="0" i="0" lang="en-US" sz="1800" u="none" cap="none" strike="noStrike">
                <a:solidFill>
                  <a:srgbClr val="080808"/>
                </a:solidFill>
                <a:latin typeface="JetBrains Mono"/>
                <a:ea typeface="JetBrains Mono"/>
                <a:cs typeface="JetBrains Mono"/>
                <a:sym typeface="JetBrains Mono"/>
              </a:rPr>
              <a:t>* math.pi</a:t>
            </a:r>
            <a:br>
              <a:rPr b="0" i="0" lang="en-US" sz="1800" u="none" cap="none" strike="noStrike">
                <a:solidFill>
                  <a:srgbClr val="080808"/>
                </a:solidFill>
                <a:latin typeface="JetBrains Mono"/>
                <a:ea typeface="JetBrains Mono"/>
                <a:cs typeface="JetBrains Mono"/>
                <a:sym typeface="JetBrains Mono"/>
              </a:rPr>
            </a:br>
            <a:r>
              <a:rPr b="0" i="0" lang="en-US" sz="1800" u="none" cap="none" strike="noStrike">
                <a:solidFill>
                  <a:srgbClr val="000080"/>
                </a:solidFill>
                <a:latin typeface="JetBrains Mono"/>
                <a:ea typeface="JetBrains Mono"/>
                <a:cs typeface="JetBrains Mono"/>
                <a:sym typeface="JetBrains Mono"/>
              </a:rPr>
              <a:t>print</a:t>
            </a:r>
            <a:r>
              <a:rPr b="0" i="0" lang="en-US" sz="1800" u="none" cap="none" strike="noStrike">
                <a:solidFill>
                  <a:srgbClr val="080808"/>
                </a:solidFill>
                <a:latin typeface="JetBrains Mono"/>
                <a:ea typeface="JetBrains Mono"/>
                <a:cs typeface="JetBrains Mono"/>
                <a:sym typeface="JetBrains Mono"/>
              </a:rPr>
              <a:t>(r)</a:t>
            </a:r>
            <a:br>
              <a:rPr b="0" i="0" lang="en-US" sz="1800" u="none" cap="none" strike="noStrike">
                <a:solidFill>
                  <a:srgbClr val="080808"/>
                </a:solidFill>
                <a:latin typeface="JetBrains Mono"/>
                <a:ea typeface="JetBrains Mono"/>
                <a:cs typeface="JetBrains Mono"/>
                <a:sym typeface="JetBrains Mono"/>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57" name="Google Shape;257;p20"/>
          <p:cNvSpPr txBox="1"/>
          <p:nvPr>
            <p:ph idx="1" type="body"/>
          </p:nvPr>
        </p:nvSpPr>
        <p:spPr>
          <a:xfrm>
            <a:off x="539552" y="1340768"/>
            <a:ext cx="7992888"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Identitet i tip objekta</a:t>
            </a:r>
            <a:endParaRPr b="1"/>
          </a:p>
          <a:p>
            <a:pPr indent="-342900" lvl="0" marL="342900" rtl="0" algn="l">
              <a:lnSpc>
                <a:spcPct val="100000"/>
              </a:lnSpc>
              <a:spcBef>
                <a:spcPts val="480"/>
              </a:spcBef>
              <a:spcAft>
                <a:spcPts val="0"/>
              </a:spcAft>
              <a:buSzPts val="1920"/>
              <a:buChar char="●"/>
            </a:pPr>
            <a:r>
              <a:rPr lang="en-US" sz="2400"/>
              <a:t>Sve u programu je objekat.</a:t>
            </a:r>
            <a:endParaRPr/>
          </a:p>
          <a:p>
            <a:pPr indent="-342900" lvl="0" marL="342900" rtl="0" algn="l">
              <a:lnSpc>
                <a:spcPct val="100000"/>
              </a:lnSpc>
              <a:spcBef>
                <a:spcPts val="480"/>
              </a:spcBef>
              <a:spcAft>
                <a:spcPts val="0"/>
              </a:spcAft>
              <a:buSzPts val="1920"/>
              <a:buChar char="●"/>
            </a:pPr>
            <a:r>
              <a:rPr lang="en-US" sz="2400"/>
              <a:t>Objekat ima identitet, tip i vrednost </a:t>
            </a:r>
            <a:r>
              <a:rPr i="1" lang="en-US" sz="2400"/>
              <a:t>a = 42</a:t>
            </a:r>
            <a:endParaRPr/>
          </a:p>
          <a:p>
            <a:pPr indent="-342900" lvl="0" marL="342900" rtl="0" algn="l">
              <a:lnSpc>
                <a:spcPct val="100000"/>
              </a:lnSpc>
              <a:spcBef>
                <a:spcPts val="480"/>
              </a:spcBef>
              <a:spcAft>
                <a:spcPts val="0"/>
              </a:spcAft>
              <a:buSzPts val="1920"/>
              <a:buChar char="●"/>
            </a:pPr>
            <a:r>
              <a:rPr lang="en-US" sz="2400"/>
              <a:t>Python je strogo i dinamički tipiziran.</a:t>
            </a:r>
            <a:endParaRPr/>
          </a:p>
          <a:p>
            <a:pPr indent="-342900" lvl="0" marL="342900" rtl="0" algn="l">
              <a:lnSpc>
                <a:spcPct val="100000"/>
              </a:lnSpc>
              <a:spcBef>
                <a:spcPts val="480"/>
              </a:spcBef>
              <a:spcAft>
                <a:spcPts val="0"/>
              </a:spcAft>
              <a:buSzPts val="1920"/>
              <a:buChar char="●"/>
            </a:pPr>
            <a:r>
              <a:rPr lang="en-US" sz="2400"/>
              <a:t>Tip objekta predstavlja njegovu internu reprezentaciju.</a:t>
            </a:r>
            <a:endParaRPr/>
          </a:p>
          <a:p>
            <a:pPr indent="-342900" lvl="0" marL="342900" rtl="0" algn="l">
              <a:lnSpc>
                <a:spcPct val="100000"/>
              </a:lnSpc>
              <a:spcBef>
                <a:spcPts val="480"/>
              </a:spcBef>
              <a:spcAft>
                <a:spcPts val="0"/>
              </a:spcAft>
              <a:buSzPts val="1920"/>
              <a:buChar char="●"/>
            </a:pPr>
            <a:r>
              <a:rPr lang="en-US" sz="2400"/>
              <a:t>Objekat konkretnog tipa nazivamo instancom.</a:t>
            </a:r>
            <a:endParaRPr/>
          </a:p>
          <a:p>
            <a:pPr indent="-342900" lvl="0" marL="342900" rtl="0" algn="l">
              <a:lnSpc>
                <a:spcPct val="100000"/>
              </a:lnSpc>
              <a:spcBef>
                <a:spcPts val="480"/>
              </a:spcBef>
              <a:spcAft>
                <a:spcPts val="0"/>
              </a:spcAft>
              <a:buSzPts val="1920"/>
              <a:buChar char="●"/>
            </a:pPr>
            <a:r>
              <a:rPr lang="en-US" sz="2400"/>
              <a:t>Objekat može biti:</a:t>
            </a:r>
            <a:endParaRPr/>
          </a:p>
          <a:p>
            <a:pPr indent="-285750" lvl="1" marL="742950" rtl="0" algn="l">
              <a:lnSpc>
                <a:spcPct val="100000"/>
              </a:lnSpc>
              <a:spcBef>
                <a:spcPts val="480"/>
              </a:spcBef>
              <a:spcAft>
                <a:spcPts val="0"/>
              </a:spcAft>
              <a:buSzPts val="1920"/>
              <a:buChar char="●"/>
            </a:pPr>
            <a:r>
              <a:rPr lang="en-US" sz="2400"/>
              <a:t>Mutable - ako vrednost može da mu se izmeni (primer lista)</a:t>
            </a:r>
            <a:endParaRPr/>
          </a:p>
          <a:p>
            <a:pPr indent="-285750" lvl="1" marL="742950" rtl="0" algn="l">
              <a:lnSpc>
                <a:spcPct val="100000"/>
              </a:lnSpc>
              <a:spcBef>
                <a:spcPts val="480"/>
              </a:spcBef>
              <a:spcAft>
                <a:spcPts val="0"/>
              </a:spcAft>
              <a:buSzPts val="1920"/>
              <a:buChar char="●"/>
            </a:pPr>
            <a:r>
              <a:rPr lang="en-US" sz="2400"/>
              <a:t>Immutable - ako ne može da se menja (primer string)</a:t>
            </a:r>
            <a:endParaRPr/>
          </a:p>
          <a:p>
            <a:pPr indent="-342900" lvl="0" marL="342900" rtl="0" algn="l">
              <a:lnSpc>
                <a:spcPct val="100000"/>
              </a:lnSpc>
              <a:spcBef>
                <a:spcPts val="480"/>
              </a:spcBef>
              <a:spcAft>
                <a:spcPts val="0"/>
              </a:spcAft>
              <a:buSzPts val="1920"/>
              <a:buNone/>
            </a:pPr>
            <a:r>
              <a:t/>
            </a:r>
            <a:endParaRPr sz="2400"/>
          </a:p>
          <a:p>
            <a:pPr indent="-21082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63" name="Google Shape;263;p21"/>
          <p:cNvSpPr txBox="1"/>
          <p:nvPr>
            <p:ph idx="1" type="body"/>
          </p:nvPr>
        </p:nvSpPr>
        <p:spPr>
          <a:xfrm>
            <a:off x="539552" y="1340768"/>
            <a:ext cx="7992888"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Identitet i tip objekta</a:t>
            </a:r>
            <a:endParaRPr b="1"/>
          </a:p>
          <a:p>
            <a:pPr indent="-342900" lvl="0" marL="342900" rtl="0" algn="l">
              <a:lnSpc>
                <a:spcPct val="100000"/>
              </a:lnSpc>
              <a:spcBef>
                <a:spcPts val="480"/>
              </a:spcBef>
              <a:spcAft>
                <a:spcPts val="0"/>
              </a:spcAft>
              <a:buSzPts val="1920"/>
              <a:buChar char="●"/>
            </a:pPr>
            <a:r>
              <a:rPr lang="en-US" sz="2400"/>
              <a:t>Ključne reči:</a:t>
            </a:r>
            <a:endParaRPr/>
          </a:p>
          <a:p>
            <a:pPr indent="-285750" lvl="1" marL="742950" rtl="0" algn="l">
              <a:lnSpc>
                <a:spcPct val="100000"/>
              </a:lnSpc>
              <a:spcBef>
                <a:spcPts val="480"/>
              </a:spcBef>
              <a:spcAft>
                <a:spcPts val="0"/>
              </a:spcAft>
              <a:buSzPts val="1920"/>
              <a:buChar char="●"/>
            </a:pPr>
            <a:r>
              <a:rPr i="1" lang="en-US" sz="2400"/>
              <a:t>id() </a:t>
            </a:r>
            <a:r>
              <a:rPr lang="en-US" sz="2400"/>
              <a:t>- identitet objekta, memorijska lokacija</a:t>
            </a:r>
            <a:endParaRPr sz="2400"/>
          </a:p>
          <a:p>
            <a:pPr indent="-285750" lvl="1" marL="742950" rtl="0" algn="l">
              <a:lnSpc>
                <a:spcPct val="100000"/>
              </a:lnSpc>
              <a:spcBef>
                <a:spcPts val="480"/>
              </a:spcBef>
              <a:spcAft>
                <a:spcPts val="0"/>
              </a:spcAft>
              <a:buSzPts val="1920"/>
              <a:buChar char="●"/>
            </a:pPr>
            <a:r>
              <a:rPr i="1" lang="en-US" sz="2400"/>
              <a:t>is</a:t>
            </a:r>
            <a:r>
              <a:rPr lang="en-US" sz="2400"/>
              <a:t> - da li su dva objekta u stvari isti objekat?</a:t>
            </a:r>
            <a:endParaRPr/>
          </a:p>
          <a:p>
            <a:pPr indent="-285750" lvl="1" marL="742950" rtl="0" algn="l">
              <a:lnSpc>
                <a:spcPct val="100000"/>
              </a:lnSpc>
              <a:spcBef>
                <a:spcPts val="480"/>
              </a:spcBef>
              <a:spcAft>
                <a:spcPts val="0"/>
              </a:spcAft>
              <a:buSzPts val="1920"/>
              <a:buChar char="●"/>
            </a:pPr>
            <a:r>
              <a:rPr i="1" lang="en-US" sz="2400"/>
              <a:t>type() </a:t>
            </a:r>
            <a:r>
              <a:rPr lang="en-US" sz="2400"/>
              <a:t>- tip objekta</a:t>
            </a:r>
            <a:endParaRPr sz="2400"/>
          </a:p>
          <a:p>
            <a:pPr indent="-342900" lvl="0" marL="342900" rtl="0" algn="l">
              <a:lnSpc>
                <a:spcPct val="100000"/>
              </a:lnSpc>
              <a:spcBef>
                <a:spcPts val="480"/>
              </a:spcBef>
              <a:spcAft>
                <a:spcPts val="0"/>
              </a:spcAft>
              <a:buSzPts val="1920"/>
              <a:buChar char="●"/>
            </a:pPr>
            <a:r>
              <a:rPr lang="en-US" sz="2400"/>
              <a:t>Primer poredjenja objekata:</a:t>
            </a:r>
            <a:endParaRPr/>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264" name="Google Shape;264;p21"/>
          <p:cNvSpPr/>
          <p:nvPr/>
        </p:nvSpPr>
        <p:spPr>
          <a:xfrm>
            <a:off x="633099" y="4175975"/>
            <a:ext cx="7514700" cy="22467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33B3"/>
              </a:buClr>
              <a:buSzPts val="2000"/>
              <a:buFont typeface="Arial"/>
              <a:buNone/>
            </a:pPr>
            <a:r>
              <a:rPr b="0" i="0" lang="en-US" sz="2000" u="none" cap="none" strike="noStrike">
                <a:solidFill>
                  <a:srgbClr val="0033B3"/>
                </a:solidFill>
                <a:latin typeface="JetBrains Mono"/>
                <a:ea typeface="JetBrains Mono"/>
                <a:cs typeface="JetBrains Mono"/>
                <a:sym typeface="JetBrains Mono"/>
              </a:rPr>
              <a:t>if </a:t>
            </a:r>
            <a:r>
              <a:rPr b="0" i="0" lang="en-US" sz="2000" u="none" cap="none" strike="noStrike">
                <a:solidFill>
                  <a:srgbClr val="080808"/>
                </a:solidFill>
                <a:latin typeface="JetBrains Mono"/>
                <a:ea typeface="JetBrains Mono"/>
                <a:cs typeface="JetBrains Mono"/>
                <a:sym typeface="JetBrains Mono"/>
              </a:rPr>
              <a:t>a </a:t>
            </a:r>
            <a:r>
              <a:rPr b="0" i="0" lang="en-US" sz="2000" u="none" cap="none" strike="noStrike">
                <a:solidFill>
                  <a:srgbClr val="0033B3"/>
                </a:solidFill>
                <a:latin typeface="JetBrains Mono"/>
                <a:ea typeface="JetBrains Mono"/>
                <a:cs typeface="JetBrains Mono"/>
                <a:sym typeface="JetBrains Mono"/>
              </a:rPr>
              <a:t>is </a:t>
            </a:r>
            <a:r>
              <a:rPr b="0" i="0" lang="en-US" sz="2000" u="none" cap="none" strike="noStrike">
                <a:solidFill>
                  <a:srgbClr val="080808"/>
                </a:solidFill>
                <a:latin typeface="JetBrains Mono"/>
                <a:ea typeface="JetBrains Mono"/>
                <a:cs typeface="JetBrains Mono"/>
                <a:sym typeface="JetBrains Mono"/>
              </a:rPr>
              <a:t>b:</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   </a:t>
            </a: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67D17"/>
                </a:solidFill>
                <a:latin typeface="JetBrains Mono"/>
                <a:ea typeface="JetBrains Mono"/>
                <a:cs typeface="JetBrains Mono"/>
                <a:sym typeface="JetBrains Mono"/>
              </a:rPr>
              <a:t>"a i b imaju isti identitet"</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33B3"/>
                </a:solidFill>
                <a:latin typeface="JetBrains Mono"/>
                <a:ea typeface="JetBrains Mono"/>
                <a:cs typeface="JetBrains Mono"/>
                <a:sym typeface="JetBrains Mono"/>
              </a:rPr>
              <a:t>if </a:t>
            </a:r>
            <a:r>
              <a:rPr b="0" i="0" lang="en-US" sz="2000" u="none" cap="none" strike="noStrike">
                <a:solidFill>
                  <a:srgbClr val="080808"/>
                </a:solidFill>
                <a:latin typeface="JetBrains Mono"/>
                <a:ea typeface="JetBrains Mono"/>
                <a:cs typeface="JetBrains Mono"/>
                <a:sym typeface="JetBrains Mono"/>
              </a:rPr>
              <a:t>a == b:</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   </a:t>
            </a: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67D17"/>
                </a:solidFill>
                <a:latin typeface="JetBrains Mono"/>
                <a:ea typeface="JetBrains Mono"/>
                <a:cs typeface="JetBrains Mono"/>
                <a:sym typeface="JetBrains Mono"/>
              </a:rPr>
              <a:t>"a i b imaju istu vrednost"</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33B3"/>
                </a:solidFill>
                <a:latin typeface="JetBrains Mono"/>
                <a:ea typeface="JetBrains Mono"/>
                <a:cs typeface="JetBrains Mono"/>
                <a:sym typeface="JetBrains Mono"/>
              </a:rPr>
              <a:t>if </a:t>
            </a:r>
            <a:r>
              <a:rPr b="0" i="0" lang="en-US" sz="2000" u="none" cap="none" strike="noStrike">
                <a:solidFill>
                  <a:srgbClr val="000080"/>
                </a:solidFill>
                <a:latin typeface="JetBrains Mono"/>
                <a:ea typeface="JetBrains Mono"/>
                <a:cs typeface="JetBrains Mono"/>
                <a:sym typeface="JetBrains Mono"/>
              </a:rPr>
              <a:t>type</a:t>
            </a:r>
            <a:r>
              <a:rPr b="0" i="0" lang="en-US" sz="2000" u="none" cap="none" strike="noStrike">
                <a:solidFill>
                  <a:srgbClr val="080808"/>
                </a:solidFill>
                <a:latin typeface="JetBrains Mono"/>
                <a:ea typeface="JetBrains Mono"/>
                <a:cs typeface="JetBrains Mono"/>
                <a:sym typeface="JetBrains Mono"/>
              </a:rPr>
              <a:t>(a) </a:t>
            </a:r>
            <a:r>
              <a:rPr b="0" i="0" lang="en-US" sz="2000" u="none" cap="none" strike="noStrike">
                <a:solidFill>
                  <a:srgbClr val="0033B3"/>
                </a:solidFill>
                <a:latin typeface="JetBrains Mono"/>
                <a:ea typeface="JetBrains Mono"/>
                <a:cs typeface="JetBrains Mono"/>
                <a:sym typeface="JetBrains Mono"/>
              </a:rPr>
              <a:t>is </a:t>
            </a:r>
            <a:r>
              <a:rPr b="0" i="0" lang="en-US" sz="2000" u="none" cap="none" strike="noStrike">
                <a:solidFill>
                  <a:srgbClr val="000080"/>
                </a:solidFill>
                <a:latin typeface="JetBrains Mono"/>
                <a:ea typeface="JetBrains Mono"/>
                <a:cs typeface="JetBrains Mono"/>
                <a:sym typeface="JetBrains Mono"/>
              </a:rPr>
              <a:t>type</a:t>
            </a:r>
            <a:r>
              <a:rPr b="0" i="0" lang="en-US" sz="2000" u="none" cap="none" strike="noStrike">
                <a:solidFill>
                  <a:srgbClr val="080808"/>
                </a:solidFill>
                <a:latin typeface="JetBrains Mono"/>
                <a:ea typeface="JetBrains Mono"/>
                <a:cs typeface="JetBrains Mono"/>
                <a:sym typeface="JetBrains Mono"/>
              </a:rPr>
              <a:t>(b):</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   </a:t>
            </a: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67D17"/>
                </a:solidFill>
                <a:latin typeface="JetBrains Mono"/>
                <a:ea typeface="JetBrains Mono"/>
                <a:cs typeface="JetBrains Mono"/>
                <a:sym typeface="JetBrains Mono"/>
              </a:rPr>
              <a:t>"a i b su istog tipa"</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70" name="Google Shape;270;p22"/>
          <p:cNvSpPr txBox="1"/>
          <p:nvPr>
            <p:ph idx="1" type="body"/>
          </p:nvPr>
        </p:nvSpPr>
        <p:spPr>
          <a:xfrm>
            <a:off x="539552" y="1340768"/>
            <a:ext cx="7992888"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Reference i garbage collection</a:t>
            </a:r>
            <a:endParaRPr/>
          </a:p>
          <a:p>
            <a:pPr indent="-342900" lvl="0" marL="342900" rtl="0" algn="l">
              <a:lnSpc>
                <a:spcPct val="100000"/>
              </a:lnSpc>
              <a:spcBef>
                <a:spcPts val="480"/>
              </a:spcBef>
              <a:spcAft>
                <a:spcPts val="0"/>
              </a:spcAft>
              <a:buSzPts val="1920"/>
              <a:buChar char="●"/>
            </a:pPr>
            <a:r>
              <a:rPr lang="en-US" sz="2400"/>
              <a:t>Za svaki objekat se održava lista referenci </a:t>
            </a:r>
            <a:endParaRPr/>
          </a:p>
          <a:p>
            <a:pPr indent="-342900" lvl="0" marL="342900" rtl="0" algn="l">
              <a:lnSpc>
                <a:spcPct val="100000"/>
              </a:lnSpc>
              <a:spcBef>
                <a:spcPts val="480"/>
              </a:spcBef>
              <a:spcAft>
                <a:spcPts val="0"/>
              </a:spcAft>
              <a:buSzPts val="1920"/>
              <a:buChar char="●"/>
            </a:pPr>
            <a:r>
              <a:rPr lang="en-US" sz="2400"/>
              <a:t>Broj referenci se inkrementira dodeljivanjem objekta novoj promenljivoj ili dodavanjem u kolekciju. </a:t>
            </a:r>
            <a:endParaRPr/>
          </a:p>
          <a:p>
            <a:pPr indent="-342900" lvl="0" marL="342900" rtl="0" algn="l">
              <a:lnSpc>
                <a:spcPct val="100000"/>
              </a:lnSpc>
              <a:spcBef>
                <a:spcPts val="480"/>
              </a:spcBef>
              <a:spcAft>
                <a:spcPts val="0"/>
              </a:spcAft>
              <a:buSzPts val="1920"/>
              <a:buChar char="●"/>
            </a:pPr>
            <a:r>
              <a:rPr lang="en-US" sz="2400"/>
              <a:t>Smanjuje se kada promenljiva izadje iz opsega ili joj se dodeli drugi objekat.</a:t>
            </a:r>
            <a:endParaRPr/>
          </a:p>
          <a:p>
            <a:pPr indent="-342900" lvl="0" marL="342900" rtl="0" algn="l">
              <a:lnSpc>
                <a:spcPct val="100000"/>
              </a:lnSpc>
              <a:spcBef>
                <a:spcPts val="480"/>
              </a:spcBef>
              <a:spcAft>
                <a:spcPts val="0"/>
              </a:spcAft>
              <a:buSzPts val="1920"/>
              <a:buChar char="●"/>
            </a:pPr>
            <a:r>
              <a:rPr lang="en-US" sz="2400"/>
              <a:t>Memorija objekta biva oslobodjena (garbage collection) nakon sto broj referenci padne na nulu. </a:t>
            </a:r>
            <a:endParaRPr/>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271" name="Google Shape;271;p22"/>
          <p:cNvSpPr txBox="1"/>
          <p:nvPr/>
        </p:nvSpPr>
        <p:spPr>
          <a:xfrm>
            <a:off x="1115616" y="4797152"/>
            <a:ext cx="5976664" cy="132343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37 #novi objekat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b = a # povecava broj referenci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 = []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c.append(b) # povecava broj referenci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b = 4 # smanjuje broj referenci na vrednost 37</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84138" y="-24"/>
            <a:ext cx="7920037" cy="720000"/>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Popularnost programskih jezika I</a:t>
            </a:r>
            <a:endParaRPr/>
          </a:p>
        </p:txBody>
      </p:sp>
      <p:pic>
        <p:nvPicPr>
          <p:cNvPr id="153" name="Google Shape;153;p2"/>
          <p:cNvPicPr preferRelativeResize="0"/>
          <p:nvPr>
            <p:ph idx="1" type="body"/>
          </p:nvPr>
        </p:nvPicPr>
        <p:blipFill rotWithShape="1">
          <a:blip r:embed="rId3">
            <a:alphaModFix/>
          </a:blip>
          <a:srcRect b="0" l="0" r="0" t="0"/>
          <a:stretch/>
        </p:blipFill>
        <p:spPr>
          <a:xfrm>
            <a:off x="1168688" y="1600200"/>
            <a:ext cx="6806624" cy="4525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77" name="Google Shape;277;p23"/>
          <p:cNvSpPr txBox="1"/>
          <p:nvPr>
            <p:ph idx="1" type="body"/>
          </p:nvPr>
        </p:nvSpPr>
        <p:spPr>
          <a:xfrm>
            <a:off x="755576" y="1772816"/>
            <a:ext cx="7488832" cy="403244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1" lang="en-US" sz="2400"/>
              <a:t>Reference i kopije</a:t>
            </a:r>
            <a:endParaRPr b="1" sz="2400"/>
          </a:p>
          <a:p>
            <a:pPr indent="-342900" lvl="0" marL="342900" rtl="0" algn="l">
              <a:lnSpc>
                <a:spcPct val="100000"/>
              </a:lnSpc>
              <a:spcBef>
                <a:spcPts val="440"/>
              </a:spcBef>
              <a:spcAft>
                <a:spcPts val="0"/>
              </a:spcAft>
              <a:buSzPts val="1760"/>
              <a:buChar char="●"/>
            </a:pPr>
            <a:r>
              <a:rPr lang="en-US" sz="2200"/>
              <a:t>Pri dodeli vrednosti, prave se nove reference.</a:t>
            </a:r>
            <a:endParaRPr sz="2200"/>
          </a:p>
          <a:p>
            <a:pPr indent="-342900" lvl="0" marL="342900" rtl="0" algn="l">
              <a:lnSpc>
                <a:spcPct val="100000"/>
              </a:lnSpc>
              <a:spcBef>
                <a:spcPts val="440"/>
              </a:spcBef>
              <a:spcAft>
                <a:spcPts val="0"/>
              </a:spcAft>
              <a:buSzPts val="1760"/>
              <a:buNone/>
            </a:pPr>
            <a:r>
              <a:t/>
            </a:r>
            <a:endParaRPr sz="2200"/>
          </a:p>
          <a:p>
            <a:pPr indent="-342900" lvl="0" marL="342900" rtl="0" algn="l">
              <a:lnSpc>
                <a:spcPct val="100000"/>
              </a:lnSpc>
              <a:spcBef>
                <a:spcPts val="440"/>
              </a:spcBef>
              <a:spcAft>
                <a:spcPts val="0"/>
              </a:spcAft>
              <a:buSzPts val="1760"/>
              <a:buChar char="●"/>
            </a:pPr>
            <a:r>
              <a:rPr lang="en-US" sz="2200"/>
              <a:t>Za immutable objekte pravi se kopija. </a:t>
            </a:r>
            <a:endParaRPr sz="2200"/>
          </a:p>
          <a:p>
            <a:pPr indent="-342900" lvl="0" marL="342900" rtl="0" algn="l">
              <a:lnSpc>
                <a:spcPct val="100000"/>
              </a:lnSpc>
              <a:spcBef>
                <a:spcPts val="440"/>
              </a:spcBef>
              <a:spcAft>
                <a:spcPts val="0"/>
              </a:spcAft>
              <a:buSzPts val="1760"/>
              <a:buNone/>
            </a:pPr>
            <a:r>
              <a:t/>
            </a:r>
            <a:endParaRPr sz="2200"/>
          </a:p>
          <a:p>
            <a:pPr indent="-231140" lvl="0" marL="342900" rtl="0" algn="l">
              <a:lnSpc>
                <a:spcPct val="100000"/>
              </a:lnSpc>
              <a:spcBef>
                <a:spcPts val="440"/>
              </a:spcBef>
              <a:spcAft>
                <a:spcPts val="0"/>
              </a:spcAft>
              <a:buSzPts val="1760"/>
              <a:buNone/>
            </a:pPr>
            <a:r>
              <a:t/>
            </a:r>
            <a:endParaRPr sz="2200"/>
          </a:p>
          <a:p>
            <a:pPr indent="-231140" lvl="0" marL="342900" rtl="0" algn="l">
              <a:lnSpc>
                <a:spcPct val="100000"/>
              </a:lnSpc>
              <a:spcBef>
                <a:spcPts val="440"/>
              </a:spcBef>
              <a:spcAft>
                <a:spcPts val="0"/>
              </a:spcAft>
              <a:buSzPts val="1760"/>
              <a:buNone/>
            </a:pPr>
            <a:r>
              <a:t/>
            </a:r>
            <a:endParaRPr sz="2200"/>
          </a:p>
          <a:p>
            <a:pPr indent="-231140" lvl="0" marL="342900" rtl="0" algn="l">
              <a:lnSpc>
                <a:spcPct val="100000"/>
              </a:lnSpc>
              <a:spcBef>
                <a:spcPts val="440"/>
              </a:spcBef>
              <a:spcAft>
                <a:spcPts val="0"/>
              </a:spcAft>
              <a:buSzPts val="1760"/>
              <a:buNone/>
            </a:pPr>
            <a:r>
              <a:t/>
            </a:r>
            <a:endParaRPr sz="22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
        <p:nvSpPr>
          <p:cNvPr id="278" name="Google Shape;278;p23"/>
          <p:cNvSpPr txBox="1"/>
          <p:nvPr/>
        </p:nvSpPr>
        <p:spPr>
          <a:xfrm>
            <a:off x="1691680" y="2708920"/>
            <a:ext cx="5976664" cy="32316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a = b </a:t>
            </a:r>
            <a:endParaRPr b="0" i="0" sz="1500" u="none" cap="none" strike="noStrike">
              <a:solidFill>
                <a:schemeClr val="lt1"/>
              </a:solidFill>
              <a:latin typeface="Arial"/>
              <a:ea typeface="Arial"/>
              <a:cs typeface="Arial"/>
              <a:sym typeface="Arial"/>
            </a:endParaRPr>
          </a:p>
        </p:txBody>
      </p:sp>
      <p:sp>
        <p:nvSpPr>
          <p:cNvPr id="279" name="Google Shape;279;p23"/>
          <p:cNvSpPr/>
          <p:nvPr/>
        </p:nvSpPr>
        <p:spPr>
          <a:xfrm>
            <a:off x="1543899" y="3429000"/>
            <a:ext cx="2760247" cy="1631216"/>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80808"/>
              </a:buClr>
              <a:buSzPts val="2000"/>
              <a:buFont typeface="Arial"/>
              <a:buNone/>
            </a:pPr>
            <a:r>
              <a:rPr b="0" i="0" lang="en-US" sz="2000" u="none" cap="none" strike="noStrike">
                <a:solidFill>
                  <a:srgbClr val="080808"/>
                </a:solidFill>
                <a:latin typeface="JetBrains Mono"/>
                <a:ea typeface="JetBrains Mono"/>
                <a:cs typeface="JetBrains Mono"/>
                <a:sym typeface="JetBrains Mono"/>
              </a:rPr>
              <a:t>s = </a:t>
            </a:r>
            <a:r>
              <a:rPr b="0" i="0" lang="en-US" sz="2000" u="none" cap="none" strike="noStrike">
                <a:solidFill>
                  <a:srgbClr val="067D17"/>
                </a:solidFill>
                <a:latin typeface="JetBrains Mono"/>
                <a:ea typeface="JetBrains Mono"/>
                <a:cs typeface="JetBrains Mono"/>
                <a:sym typeface="JetBrains Mono"/>
              </a:rPr>
              <a:t>"qwerty"</a:t>
            </a:r>
            <a:br>
              <a:rPr b="0" i="0" lang="en-US" sz="2000" u="none" cap="none" strike="noStrike">
                <a:solidFill>
                  <a:srgbClr val="067D17"/>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s1 = s</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s = </a:t>
            </a:r>
            <a:r>
              <a:rPr b="0" i="0" lang="en-US" sz="2000" u="none" cap="none" strike="noStrike">
                <a:solidFill>
                  <a:srgbClr val="067D17"/>
                </a:solidFill>
                <a:latin typeface="JetBrains Mono"/>
                <a:ea typeface="JetBrains Mono"/>
                <a:cs typeface="JetBrains Mono"/>
                <a:sym typeface="JetBrains Mono"/>
              </a:rPr>
              <a:t>"abcde"</a:t>
            </a:r>
            <a:br>
              <a:rPr b="0" i="0" lang="en-US" sz="2000" u="none" cap="none" strike="noStrike">
                <a:solidFill>
                  <a:srgbClr val="067D17"/>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(s1)</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85" name="Google Shape;285;p24"/>
          <p:cNvSpPr txBox="1"/>
          <p:nvPr>
            <p:ph idx="1" type="body"/>
          </p:nvPr>
        </p:nvSpPr>
        <p:spPr>
          <a:xfrm>
            <a:off x="755576" y="1634836"/>
            <a:ext cx="8028206" cy="45304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1" lang="en-US" sz="2400"/>
              <a:t>Reference i kopije</a:t>
            </a:r>
            <a:endParaRPr sz="2200"/>
          </a:p>
          <a:p>
            <a:pPr indent="-342900" lvl="0" marL="342900" rtl="0" algn="l">
              <a:lnSpc>
                <a:spcPct val="100000"/>
              </a:lnSpc>
              <a:spcBef>
                <a:spcPts val="440"/>
              </a:spcBef>
              <a:spcAft>
                <a:spcPts val="0"/>
              </a:spcAft>
              <a:buSzPts val="1760"/>
              <a:buChar char="●"/>
            </a:pPr>
            <a:r>
              <a:rPr lang="en-US" sz="2200"/>
              <a:t>Za mutable objekte reference su ravnopravne. </a:t>
            </a:r>
            <a:endParaRPr sz="2200"/>
          </a:p>
          <a:p>
            <a:pPr indent="-231140" lvl="0" marL="342900" rtl="0" algn="l">
              <a:lnSpc>
                <a:spcPct val="100000"/>
              </a:lnSpc>
              <a:spcBef>
                <a:spcPts val="440"/>
              </a:spcBef>
              <a:spcAft>
                <a:spcPts val="0"/>
              </a:spcAft>
              <a:buSzPts val="1760"/>
              <a:buNone/>
            </a:pPr>
            <a:r>
              <a:t/>
            </a:r>
            <a:endParaRPr sz="2200"/>
          </a:p>
          <a:p>
            <a:pPr indent="-231140" lvl="0" marL="342900" rtl="0" algn="l">
              <a:lnSpc>
                <a:spcPct val="100000"/>
              </a:lnSpc>
              <a:spcBef>
                <a:spcPts val="440"/>
              </a:spcBef>
              <a:spcAft>
                <a:spcPts val="0"/>
              </a:spcAft>
              <a:buSzPts val="1760"/>
              <a:buNone/>
            </a:pPr>
            <a:r>
              <a:t/>
            </a:r>
            <a:endParaRPr sz="2200"/>
          </a:p>
          <a:p>
            <a:pPr indent="-231140" lvl="0" marL="342900" rtl="0" algn="l">
              <a:lnSpc>
                <a:spcPct val="100000"/>
              </a:lnSpc>
              <a:spcBef>
                <a:spcPts val="440"/>
              </a:spcBef>
              <a:spcAft>
                <a:spcPts val="0"/>
              </a:spcAft>
              <a:buSzPts val="1760"/>
              <a:buNone/>
            </a:pPr>
            <a:r>
              <a:t/>
            </a:r>
            <a:endParaRPr sz="2200"/>
          </a:p>
          <a:p>
            <a:pPr indent="-231140" lvl="0" marL="342900" rtl="0" algn="l">
              <a:lnSpc>
                <a:spcPct val="100000"/>
              </a:lnSpc>
              <a:spcBef>
                <a:spcPts val="440"/>
              </a:spcBef>
              <a:spcAft>
                <a:spcPts val="0"/>
              </a:spcAft>
              <a:buSzPts val="1760"/>
              <a:buNone/>
            </a:pPr>
            <a:r>
              <a:t/>
            </a:r>
            <a:endParaRPr sz="2200"/>
          </a:p>
          <a:p>
            <a:pPr indent="-231140" lvl="0" marL="342900" rtl="0" algn="l">
              <a:lnSpc>
                <a:spcPct val="100000"/>
              </a:lnSpc>
              <a:spcBef>
                <a:spcPts val="440"/>
              </a:spcBef>
              <a:spcAft>
                <a:spcPts val="0"/>
              </a:spcAft>
              <a:buSzPts val="1760"/>
              <a:buNone/>
            </a:pPr>
            <a:r>
              <a:t/>
            </a:r>
            <a:endParaRPr sz="2200"/>
          </a:p>
          <a:p>
            <a:pPr indent="-342900" lvl="0" marL="342900" rtl="0" algn="l">
              <a:lnSpc>
                <a:spcPct val="100000"/>
              </a:lnSpc>
              <a:spcBef>
                <a:spcPts val="440"/>
              </a:spcBef>
              <a:spcAft>
                <a:spcPts val="0"/>
              </a:spcAft>
              <a:buSzPts val="1760"/>
              <a:buChar char="●"/>
            </a:pPr>
            <a:r>
              <a:rPr lang="en-US" sz="2200"/>
              <a:t>Kopija mutable objekta (shallow copy – postoji i deep copy):</a:t>
            </a:r>
            <a:endParaRPr sz="2200"/>
          </a:p>
          <a:p>
            <a:pPr indent="-231140" lvl="0" marL="342900" rtl="0" algn="l">
              <a:lnSpc>
                <a:spcPct val="100000"/>
              </a:lnSpc>
              <a:spcBef>
                <a:spcPts val="440"/>
              </a:spcBef>
              <a:spcAft>
                <a:spcPts val="0"/>
              </a:spcAft>
              <a:buSzPts val="1760"/>
              <a:buNone/>
            </a:pPr>
            <a:r>
              <a:t/>
            </a:r>
            <a:endParaRPr sz="22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
        <p:nvSpPr>
          <p:cNvPr id="286" name="Google Shape;286;p24"/>
          <p:cNvSpPr/>
          <p:nvPr/>
        </p:nvSpPr>
        <p:spPr>
          <a:xfrm>
            <a:off x="1170276" y="4960429"/>
            <a:ext cx="2872509" cy="1631216"/>
          </a:xfrm>
          <a:prstGeom prst="rect">
            <a:avLst/>
          </a:prstGeom>
          <a:solidFill>
            <a:srgbClr val="FFFFFF"/>
          </a:solidFill>
          <a:ln cap="flat" cmpd="sng" w="9525">
            <a:solidFill>
              <a:srgbClr val="205867"/>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80808"/>
              </a:buClr>
              <a:buSzPts val="2000"/>
              <a:buFont typeface="Arial"/>
              <a:buNone/>
            </a:pPr>
            <a:r>
              <a:rPr b="0" i="0" lang="en-US" sz="2000" u="none" cap="none" strike="noStrike">
                <a:solidFill>
                  <a:srgbClr val="080808"/>
                </a:solidFill>
                <a:latin typeface="JetBrains Mono"/>
                <a:ea typeface="JetBrains Mono"/>
                <a:cs typeface="JetBrains Mono"/>
                <a:sym typeface="JetBrains Mono"/>
              </a:rPr>
              <a:t>a = [</a:t>
            </a:r>
            <a:r>
              <a:rPr b="0" i="0" lang="en-US" sz="2000" u="none" cap="none" strike="noStrike">
                <a:solidFill>
                  <a:srgbClr val="1750EB"/>
                </a:solidFill>
                <a:latin typeface="JetBrains Mono"/>
                <a:ea typeface="JetBrains Mono"/>
                <a:cs typeface="JetBrains Mono"/>
                <a:sym typeface="JetBrains Mono"/>
              </a:rPr>
              <a:t>1</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2</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3</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4</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5</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6</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b = </a:t>
            </a:r>
            <a:r>
              <a:rPr b="0" i="0" lang="en-US" sz="2000" u="none" cap="none" strike="noStrike">
                <a:solidFill>
                  <a:srgbClr val="000080"/>
                </a:solidFill>
                <a:latin typeface="JetBrains Mono"/>
                <a:ea typeface="JetBrains Mono"/>
                <a:cs typeface="JetBrains Mono"/>
                <a:sym typeface="JetBrains Mono"/>
              </a:rPr>
              <a:t>list</a:t>
            </a:r>
            <a:r>
              <a:rPr b="0" i="0" lang="en-US" sz="2000" u="none" cap="none" strike="noStrike">
                <a:solidFill>
                  <a:srgbClr val="080808"/>
                </a:solidFill>
                <a:latin typeface="JetBrains Mono"/>
                <a:ea typeface="JetBrains Mono"/>
                <a:cs typeface="JetBrains Mono"/>
                <a:sym typeface="JetBrains Mono"/>
              </a:rPr>
              <a:t>(a)</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b[</a:t>
            </a:r>
            <a:r>
              <a:rPr b="0" i="0" lang="en-US" sz="2000" u="none" cap="none" strike="noStrike">
                <a:solidFill>
                  <a:srgbClr val="1750EB"/>
                </a:solidFill>
                <a:latin typeface="JetBrains Mono"/>
                <a:ea typeface="JetBrains Mono"/>
                <a:cs typeface="JetBrains Mono"/>
                <a:sym typeface="JetBrains Mono"/>
              </a:rPr>
              <a:t>4</a:t>
            </a:r>
            <a:r>
              <a:rPr b="0" i="0" lang="en-US" sz="2000" u="none" cap="none" strike="noStrike">
                <a:solidFill>
                  <a:srgbClr val="080808"/>
                </a:solidFill>
                <a:latin typeface="JetBrains Mono"/>
                <a:ea typeface="JetBrains Mono"/>
                <a:cs typeface="JetBrains Mono"/>
                <a:sym typeface="JetBrains Mono"/>
              </a:rPr>
              <a:t>] = </a:t>
            </a:r>
            <a:r>
              <a:rPr b="0" i="0" lang="en-US" sz="2000" u="none" cap="none" strike="noStrike">
                <a:solidFill>
                  <a:srgbClr val="1750EB"/>
                </a:solidFill>
                <a:latin typeface="JetBrains Mono"/>
                <a:ea typeface="JetBrains Mono"/>
                <a:cs typeface="JetBrains Mono"/>
                <a:sym typeface="JetBrains Mono"/>
              </a:rPr>
              <a:t>1000</a:t>
            </a:r>
            <a:br>
              <a:rPr b="0" i="0" lang="en-US" sz="2000" u="none" cap="none" strike="noStrike">
                <a:solidFill>
                  <a:srgbClr val="1750EB"/>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(b)</a:t>
            </a:r>
            <a:endParaRPr b="0" i="0" sz="2000" u="none" cap="none" strike="noStrike">
              <a:solidFill>
                <a:schemeClr val="dk1"/>
              </a:solidFill>
              <a:latin typeface="Arial"/>
              <a:ea typeface="Arial"/>
              <a:cs typeface="Arial"/>
              <a:sym typeface="Arial"/>
            </a:endParaRPr>
          </a:p>
        </p:txBody>
      </p:sp>
      <p:sp>
        <p:nvSpPr>
          <p:cNvPr id="287" name="Google Shape;287;p24"/>
          <p:cNvSpPr/>
          <p:nvPr/>
        </p:nvSpPr>
        <p:spPr>
          <a:xfrm>
            <a:off x="1171653" y="2613400"/>
            <a:ext cx="4052400" cy="16311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80808"/>
              </a:buClr>
              <a:buSzPts val="2000"/>
              <a:buFont typeface="Arial"/>
              <a:buNone/>
            </a:pPr>
            <a:r>
              <a:rPr b="0" i="0" lang="en-US" sz="2000" u="none" cap="none" strike="noStrike">
                <a:solidFill>
                  <a:srgbClr val="080808"/>
                </a:solidFill>
                <a:latin typeface="JetBrains Mono"/>
                <a:ea typeface="JetBrains Mono"/>
                <a:cs typeface="JetBrains Mono"/>
                <a:sym typeface="JetBrains Mono"/>
              </a:rPr>
              <a:t>a = [</a:t>
            </a:r>
            <a:r>
              <a:rPr b="0" i="0" lang="en-US" sz="2000" u="none" cap="none" strike="noStrike">
                <a:solidFill>
                  <a:srgbClr val="1750EB"/>
                </a:solidFill>
                <a:latin typeface="JetBrains Mono"/>
                <a:ea typeface="JetBrains Mono"/>
                <a:cs typeface="JetBrains Mono"/>
                <a:sym typeface="JetBrains Mono"/>
              </a:rPr>
              <a:t>1</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2</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3</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4</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5</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6</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b = a</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b[</a:t>
            </a:r>
            <a:r>
              <a:rPr b="0" i="0" lang="en-US" sz="2000" u="none" cap="none" strike="noStrike">
                <a:solidFill>
                  <a:srgbClr val="1750EB"/>
                </a:solidFill>
                <a:latin typeface="JetBrains Mono"/>
                <a:ea typeface="JetBrains Mono"/>
                <a:cs typeface="JetBrains Mono"/>
                <a:sym typeface="JetBrains Mono"/>
              </a:rPr>
              <a:t>4</a:t>
            </a:r>
            <a:r>
              <a:rPr b="0" i="0" lang="en-US" sz="2000" u="none" cap="none" strike="noStrike">
                <a:solidFill>
                  <a:srgbClr val="080808"/>
                </a:solidFill>
                <a:latin typeface="JetBrains Mono"/>
                <a:ea typeface="JetBrains Mono"/>
                <a:cs typeface="JetBrains Mono"/>
                <a:sym typeface="JetBrains Mono"/>
              </a:rPr>
              <a:t>] = </a:t>
            </a:r>
            <a:r>
              <a:rPr b="0" i="0" lang="en-US" sz="2000" u="none" cap="none" strike="noStrike">
                <a:solidFill>
                  <a:srgbClr val="1750EB"/>
                </a:solidFill>
                <a:latin typeface="JetBrains Mono"/>
                <a:ea typeface="JetBrains Mono"/>
                <a:cs typeface="JetBrains Mono"/>
                <a:sym typeface="JetBrains Mono"/>
              </a:rPr>
              <a:t>1000</a:t>
            </a:r>
            <a:br>
              <a:rPr b="0" i="0" lang="en-US" sz="2000" u="none" cap="none" strike="noStrike">
                <a:solidFill>
                  <a:srgbClr val="1750EB"/>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(b)</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93" name="Google Shape;293;p25"/>
          <p:cNvSpPr txBox="1"/>
          <p:nvPr>
            <p:ph idx="1" type="body"/>
          </p:nvPr>
        </p:nvSpPr>
        <p:spPr>
          <a:xfrm>
            <a:off x="539552" y="1412776"/>
            <a:ext cx="7992888" cy="424847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First class objekti</a:t>
            </a:r>
            <a:endParaRPr b="1"/>
          </a:p>
          <a:p>
            <a:pPr indent="-342900" lvl="0" marL="342900" rtl="0" algn="l">
              <a:lnSpc>
                <a:spcPct val="100000"/>
              </a:lnSpc>
              <a:spcBef>
                <a:spcPts val="480"/>
              </a:spcBef>
              <a:spcAft>
                <a:spcPts val="0"/>
              </a:spcAft>
              <a:buSzPts val="1920"/>
              <a:buChar char="●"/>
            </a:pPr>
            <a:r>
              <a:rPr lang="en-US" sz="2400"/>
              <a:t>Svi objekti u Pythonu su "gradjani prve klase" </a:t>
            </a:r>
            <a:endParaRPr/>
          </a:p>
          <a:p>
            <a:pPr indent="-342900" lvl="0" marL="342900" rtl="0" algn="l">
              <a:lnSpc>
                <a:spcPct val="100000"/>
              </a:lnSpc>
              <a:spcBef>
                <a:spcPts val="480"/>
              </a:spcBef>
              <a:spcAft>
                <a:spcPts val="0"/>
              </a:spcAft>
              <a:buSzPts val="1920"/>
              <a:buChar char="●"/>
            </a:pPr>
            <a:r>
              <a:rPr lang="en-US" sz="2400"/>
              <a:t>To znači da su svi objekti koji imaju identifikator jednakog statusa </a:t>
            </a:r>
            <a:endParaRPr/>
          </a:p>
          <a:p>
            <a:pPr indent="-342900" lvl="0" marL="342900" rtl="0" algn="l">
              <a:lnSpc>
                <a:spcPct val="100000"/>
              </a:lnSpc>
              <a:spcBef>
                <a:spcPts val="480"/>
              </a:spcBef>
              <a:spcAft>
                <a:spcPts val="0"/>
              </a:spcAft>
              <a:buSzPts val="1920"/>
              <a:buChar char="●"/>
            </a:pPr>
            <a:r>
              <a:rPr lang="en-US" sz="2400"/>
              <a:t>Jasnije na primeru: </a:t>
            </a:r>
            <a:endParaRPr/>
          </a:p>
          <a:p>
            <a:pPr indent="-342900" lvl="0" marL="342900" rtl="0" algn="l">
              <a:lnSpc>
                <a:spcPct val="100000"/>
              </a:lnSpc>
              <a:spcBef>
                <a:spcPts val="480"/>
              </a:spcBef>
              <a:spcAft>
                <a:spcPts val="0"/>
              </a:spcAft>
              <a:buSzPts val="1920"/>
              <a:buNone/>
            </a:pPr>
            <a:r>
              <a:t/>
            </a:r>
            <a:endParaRPr sz="2400"/>
          </a:p>
        </p:txBody>
      </p:sp>
      <p:sp>
        <p:nvSpPr>
          <p:cNvPr id="294" name="Google Shape;294;p25"/>
          <p:cNvSpPr/>
          <p:nvPr/>
        </p:nvSpPr>
        <p:spPr>
          <a:xfrm>
            <a:off x="655775" y="3760200"/>
            <a:ext cx="7920000" cy="16467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33B3"/>
              </a:buClr>
              <a:buSzPts val="2000"/>
              <a:buFont typeface="Arial"/>
              <a:buNone/>
            </a:pPr>
            <a:r>
              <a:rPr b="0" i="0" lang="en-US" sz="2000" u="none" cap="none" strike="noStrike">
                <a:solidFill>
                  <a:srgbClr val="0033B3"/>
                </a:solidFill>
                <a:latin typeface="JetBrains Mono"/>
                <a:ea typeface="JetBrains Mono"/>
                <a:cs typeface="JetBrains Mono"/>
                <a:sym typeface="JetBrains Mono"/>
              </a:rPr>
              <a:t>import </a:t>
            </a:r>
            <a:r>
              <a:rPr b="0" i="0" lang="en-US" sz="2000" u="none" cap="none" strike="noStrike">
                <a:solidFill>
                  <a:srgbClr val="080808"/>
                </a:solidFill>
                <a:latin typeface="JetBrains Mono"/>
                <a:ea typeface="JetBrains Mono"/>
                <a:cs typeface="JetBrains Mono"/>
                <a:sym typeface="JetBrains Mono"/>
              </a:rPr>
              <a:t>math</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l = [</a:t>
            </a:r>
            <a:r>
              <a:rPr b="0" i="0" lang="en-US" sz="2000" u="none" cap="none" strike="noStrike">
                <a:solidFill>
                  <a:srgbClr val="1750EB"/>
                </a:solidFill>
                <a:latin typeface="JetBrains Mono"/>
                <a:ea typeface="JetBrains Mono"/>
                <a:cs typeface="JetBrains Mono"/>
                <a:sym typeface="JetBrains Mono"/>
              </a:rPr>
              <a:t>1</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2</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3</a:t>
            </a:r>
            <a:r>
              <a:rPr b="0" i="0" lang="en-US" sz="2000" u="none" cap="none" strike="noStrike">
                <a:solidFill>
                  <a:srgbClr val="080808"/>
                </a:solidFill>
                <a:latin typeface="JetBrains Mono"/>
                <a:ea typeface="JetBrains Mono"/>
                <a:cs typeface="JetBrains Mono"/>
                <a:sym typeface="JetBrains Mono"/>
              </a:rPr>
              <a:t>,math, </a:t>
            </a:r>
            <a:r>
              <a:rPr b="0" i="0" lang="en-US" sz="2000" u="none" cap="none" strike="noStrike">
                <a:solidFill>
                  <a:srgbClr val="067D17"/>
                </a:solidFill>
                <a:latin typeface="JetBrains Mono"/>
                <a:ea typeface="JetBrains Mono"/>
                <a:cs typeface="JetBrains Mono"/>
                <a:sym typeface="JetBrains Mono"/>
              </a:rPr>
              <a:t>"qwerty"</a:t>
            </a:r>
            <a:r>
              <a:rPr b="0" i="0" lang="en-US" sz="2000" u="none" cap="none" strike="noStrike">
                <a:solidFill>
                  <a:srgbClr val="080808"/>
                </a:solidFill>
                <a:latin typeface="JetBrains Mono"/>
                <a:ea typeface="JetBrains Mono"/>
                <a:cs typeface="JetBrains Mono"/>
                <a:sym typeface="JetBrains Mono"/>
              </a:rPr>
              <a:t>, math.sqrt]</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kvadratni_koren = l[</a:t>
            </a:r>
            <a:r>
              <a:rPr b="0" i="0" lang="en-US" sz="2000" u="none" cap="none" strike="noStrike">
                <a:solidFill>
                  <a:srgbClr val="1750EB"/>
                </a:solidFill>
                <a:latin typeface="JetBrains Mono"/>
                <a:ea typeface="JetBrains Mono"/>
                <a:cs typeface="JetBrains Mono"/>
                <a:sym typeface="JetBrains Mono"/>
              </a:rPr>
              <a:t>5</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(kvadratni_koren(</a:t>
            </a:r>
            <a:r>
              <a:rPr b="0" i="0" lang="en-US" sz="2000" u="none" cap="none" strike="noStrike">
                <a:solidFill>
                  <a:srgbClr val="1750EB"/>
                </a:solidFill>
                <a:latin typeface="JetBrains Mono"/>
                <a:ea typeface="JetBrains Mono"/>
                <a:cs typeface="JetBrains Mono"/>
                <a:sym typeface="JetBrains Mono"/>
              </a:rPr>
              <a:t>9</a:t>
            </a:r>
            <a:r>
              <a:rPr b="0" i="0" lang="en-US" sz="2000" u="none" cap="none" strike="noStrike">
                <a:solidFill>
                  <a:srgbClr val="080808"/>
                </a:solidFill>
                <a:latin typeface="JetBrains Mono"/>
                <a:ea typeface="JetBrains Mono"/>
                <a:cs typeface="JetBrains Mono"/>
                <a:sym typeface="JetBrains Mono"/>
              </a:rPr>
              <a: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6"/>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00" name="Google Shape;300;p26"/>
          <p:cNvSpPr txBox="1"/>
          <p:nvPr>
            <p:ph idx="1" type="body"/>
          </p:nvPr>
        </p:nvSpPr>
        <p:spPr>
          <a:xfrm>
            <a:off x="539552" y="2348880"/>
            <a:ext cx="7704856" cy="3417243"/>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2560"/>
              <a:buNone/>
            </a:pPr>
            <a:r>
              <a:rPr b="1" lang="en-US" sz="3200">
                <a:latin typeface="Arial"/>
                <a:ea typeface="Arial"/>
                <a:cs typeface="Arial"/>
                <a:sym typeface="Arial"/>
              </a:rPr>
              <a:t>Operatori i izrazi:</a:t>
            </a:r>
            <a:endParaRPr/>
          </a:p>
          <a:p>
            <a:pPr indent="-342900" lvl="0" marL="342900" rtl="0" algn="ctr">
              <a:lnSpc>
                <a:spcPct val="100000"/>
              </a:lnSpc>
              <a:spcBef>
                <a:spcPts val="640"/>
              </a:spcBef>
              <a:spcAft>
                <a:spcPts val="0"/>
              </a:spcAft>
              <a:buSzPts val="2560"/>
              <a:buNone/>
            </a:pPr>
            <a:r>
              <a:rPr b="1" i="1" lang="en-US" sz="3200"/>
              <a:t>Operacije nad brojevima, sekvencama, stringovima                </a:t>
            </a:r>
            <a:endParaRPr b="1" i="1"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06" name="Google Shape;306;p27"/>
          <p:cNvSpPr txBox="1"/>
          <p:nvPr>
            <p:ph idx="1" type="body"/>
          </p:nvPr>
        </p:nvSpPr>
        <p:spPr>
          <a:xfrm>
            <a:off x="539552" y="908720"/>
            <a:ext cx="8064896" cy="489654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Operacije nad brojevima</a:t>
            </a:r>
            <a:endParaRPr b="1"/>
          </a:p>
          <a:p>
            <a:pPr indent="-342900" lvl="0" marL="342900" rtl="0" algn="l">
              <a:lnSpc>
                <a:spcPct val="100000"/>
              </a:lnSpc>
              <a:spcBef>
                <a:spcPts val="480"/>
              </a:spcBef>
              <a:spcAft>
                <a:spcPts val="0"/>
              </a:spcAft>
              <a:buSzPts val="1920"/>
              <a:buChar char="●"/>
            </a:pPr>
            <a:r>
              <a:rPr lang="en-US" sz="2400"/>
              <a:t>Standardni operatori se ponašaju očekivano:</a:t>
            </a:r>
            <a:endParaRPr/>
          </a:p>
          <a:p>
            <a:pPr indent="-285750" lvl="1" marL="742950" rtl="0" algn="l">
              <a:lnSpc>
                <a:spcPct val="100000"/>
              </a:lnSpc>
              <a:spcBef>
                <a:spcPts val="480"/>
              </a:spcBef>
              <a:spcAft>
                <a:spcPts val="0"/>
              </a:spcAft>
              <a:buSzPts val="1920"/>
              <a:buChar char="●"/>
            </a:pPr>
            <a:r>
              <a:rPr i="1" lang="en-US" sz="2400"/>
              <a:t>+, -, /, *, %</a:t>
            </a:r>
            <a:endParaRPr/>
          </a:p>
          <a:p>
            <a:pPr indent="-342900" lvl="0" marL="342900" rtl="0" algn="l">
              <a:lnSpc>
                <a:spcPct val="100000"/>
              </a:lnSpc>
              <a:spcBef>
                <a:spcPts val="480"/>
              </a:spcBef>
              <a:spcAft>
                <a:spcPts val="0"/>
              </a:spcAft>
              <a:buSzPts val="1920"/>
              <a:buChar char="●"/>
            </a:pPr>
            <a:r>
              <a:rPr lang="en-US" sz="2400"/>
              <a:t>"Specijalni operatori" u Pythonu </a:t>
            </a:r>
            <a:endParaRPr/>
          </a:p>
          <a:p>
            <a:pPr indent="-285750" lvl="1" marL="742950" rtl="0" algn="l">
              <a:lnSpc>
                <a:spcPct val="100000"/>
              </a:lnSpc>
              <a:spcBef>
                <a:spcPts val="480"/>
              </a:spcBef>
              <a:spcAft>
                <a:spcPts val="0"/>
              </a:spcAft>
              <a:buSzPts val="1920"/>
              <a:buChar char="●"/>
            </a:pPr>
            <a:r>
              <a:rPr i="1" lang="en-US" sz="2400"/>
              <a:t>//, **</a:t>
            </a:r>
            <a:endParaRPr/>
          </a:p>
          <a:p>
            <a:pPr indent="-342900" lvl="0" marL="342900" rtl="0" algn="l">
              <a:lnSpc>
                <a:spcPct val="100000"/>
              </a:lnSpc>
              <a:spcBef>
                <a:spcPts val="480"/>
              </a:spcBef>
              <a:spcAft>
                <a:spcPts val="0"/>
              </a:spcAft>
              <a:buSzPts val="1920"/>
              <a:buChar char="●"/>
            </a:pPr>
            <a:r>
              <a:rPr lang="en-US" sz="2400"/>
              <a:t>Bitwise operatori </a:t>
            </a:r>
            <a:endParaRPr/>
          </a:p>
          <a:p>
            <a:pPr indent="-285750" lvl="1" marL="742950" rtl="0" algn="l">
              <a:lnSpc>
                <a:spcPct val="100000"/>
              </a:lnSpc>
              <a:spcBef>
                <a:spcPts val="480"/>
              </a:spcBef>
              <a:spcAft>
                <a:spcPts val="0"/>
              </a:spcAft>
              <a:buSzPts val="1920"/>
              <a:buChar char="●"/>
            </a:pPr>
            <a:r>
              <a:rPr i="1" lang="en-US" sz="2400"/>
              <a:t>&lt;&lt;, &gt;&gt;, &amp;, |, ^, ~</a:t>
            </a:r>
            <a:endParaRPr/>
          </a:p>
          <a:p>
            <a:pPr indent="-342900" lvl="0" marL="342900" rtl="0" algn="l">
              <a:lnSpc>
                <a:spcPct val="100000"/>
              </a:lnSpc>
              <a:spcBef>
                <a:spcPts val="480"/>
              </a:spcBef>
              <a:spcAft>
                <a:spcPts val="0"/>
              </a:spcAft>
              <a:buSzPts val="1920"/>
              <a:buChar char="●"/>
            </a:pPr>
            <a:r>
              <a:rPr lang="en-US" sz="2400"/>
              <a:t>Obratiti pažnju da su integeri u pythonu "beskonačni"</a:t>
            </a:r>
            <a:endParaRPr/>
          </a:p>
          <a:p>
            <a:pPr indent="-342900" lvl="0" marL="342900" rtl="0" algn="l">
              <a:lnSpc>
                <a:spcPct val="100000"/>
              </a:lnSpc>
              <a:spcBef>
                <a:spcPts val="480"/>
              </a:spcBef>
              <a:spcAft>
                <a:spcPts val="0"/>
              </a:spcAft>
              <a:buSzPts val="1920"/>
              <a:buChar char="●"/>
            </a:pPr>
            <a:r>
              <a:rPr lang="en-US" sz="2400"/>
              <a:t>Ako je potrebno rukovanje "native" vrednostima, koristiti </a:t>
            </a:r>
            <a:r>
              <a:rPr i="1" lang="en-US" sz="2400"/>
              <a:t>struct </a:t>
            </a:r>
            <a:endParaRPr/>
          </a:p>
          <a:p>
            <a:pPr indent="-342900" lvl="0" marL="342900" rtl="0" algn="l">
              <a:lnSpc>
                <a:spcPct val="100000"/>
              </a:lnSpc>
              <a:spcBef>
                <a:spcPts val="480"/>
              </a:spcBef>
              <a:spcAft>
                <a:spcPts val="0"/>
              </a:spcAft>
              <a:buSzPts val="1920"/>
              <a:buChar char="●"/>
            </a:pPr>
            <a:r>
              <a:rPr lang="en-US" sz="2400"/>
              <a:t>Ugradjene funkcije: a</a:t>
            </a:r>
            <a:r>
              <a:rPr i="1" lang="en-US" sz="2400"/>
              <a:t>bs(), divmod(),pow(), round()</a:t>
            </a:r>
            <a:endParaRPr/>
          </a:p>
          <a:p>
            <a:pPr indent="-342900" lvl="0" marL="342900" rtl="0" algn="l">
              <a:lnSpc>
                <a:spcPct val="100000"/>
              </a:lnSpc>
              <a:spcBef>
                <a:spcPts val="480"/>
              </a:spcBef>
              <a:spcAft>
                <a:spcPts val="0"/>
              </a:spcAft>
              <a:buSzPts val="1920"/>
              <a:buChar char="●"/>
            </a:pPr>
            <a:r>
              <a:rPr lang="en-US" sz="2400"/>
              <a:t>Uobičajene operacije poredjenja </a:t>
            </a:r>
            <a:endParaRPr/>
          </a:p>
          <a:p>
            <a:pPr indent="-285750" lvl="1" marL="742950" rtl="0" algn="l">
              <a:lnSpc>
                <a:spcPct val="100000"/>
              </a:lnSpc>
              <a:spcBef>
                <a:spcPts val="480"/>
              </a:spcBef>
              <a:spcAft>
                <a:spcPts val="0"/>
              </a:spcAft>
              <a:buSzPts val="1920"/>
              <a:buChar char="●"/>
            </a:pPr>
            <a:r>
              <a:rPr i="1" lang="en-US" sz="2400"/>
              <a:t>&lt;, &lt;=, &gt; , &gt;= , == , !=</a:t>
            </a:r>
            <a:endParaRPr i="1"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12" name="Google Shape;312;p28"/>
          <p:cNvSpPr txBox="1"/>
          <p:nvPr>
            <p:ph idx="1" type="body"/>
          </p:nvPr>
        </p:nvSpPr>
        <p:spPr>
          <a:xfrm>
            <a:off x="539552" y="1124744"/>
            <a:ext cx="8064896" cy="518457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Operacije nad sekvencama</a:t>
            </a:r>
            <a:endParaRPr b="1"/>
          </a:p>
          <a:p>
            <a:pPr indent="-342900" lvl="0" marL="342900" rtl="0" algn="l">
              <a:lnSpc>
                <a:spcPct val="100000"/>
              </a:lnSpc>
              <a:spcBef>
                <a:spcPts val="480"/>
              </a:spcBef>
              <a:spcAft>
                <a:spcPts val="0"/>
              </a:spcAft>
              <a:buSzPts val="1920"/>
              <a:buChar char="●"/>
            </a:pPr>
            <a:r>
              <a:rPr lang="en-US" sz="2400"/>
              <a:t>Sekvence su stringovi, liste i torke</a:t>
            </a:r>
            <a:endParaRPr sz="2400"/>
          </a:p>
          <a:p>
            <a:pPr indent="-342900" lvl="0" marL="342900" rtl="0" algn="l">
              <a:lnSpc>
                <a:spcPct val="100000"/>
              </a:lnSpc>
              <a:spcBef>
                <a:spcPts val="480"/>
              </a:spcBef>
              <a:spcAft>
                <a:spcPts val="0"/>
              </a:spcAft>
              <a:buSzPts val="1920"/>
              <a:buChar char="●"/>
            </a:pPr>
            <a:r>
              <a:rPr lang="en-US" sz="2400"/>
              <a:t>Dostupne su sledeće operacije:</a:t>
            </a:r>
            <a:endParaRPr/>
          </a:p>
          <a:p>
            <a:pPr indent="-285750" lvl="1" marL="742950" rtl="0" algn="l">
              <a:lnSpc>
                <a:spcPct val="100000"/>
              </a:lnSpc>
              <a:spcBef>
                <a:spcPts val="480"/>
              </a:spcBef>
              <a:spcAft>
                <a:spcPts val="0"/>
              </a:spcAft>
              <a:buSzPts val="1920"/>
              <a:buChar char="●"/>
            </a:pPr>
            <a:r>
              <a:rPr i="1" lang="en-US" sz="2400"/>
              <a:t>s1 + s2 </a:t>
            </a:r>
            <a:r>
              <a:rPr lang="en-US" sz="2400"/>
              <a:t>- konkatenacija</a:t>
            </a:r>
            <a:endParaRPr sz="2400"/>
          </a:p>
          <a:p>
            <a:pPr indent="-285750" lvl="1" marL="742950" rtl="0" algn="l">
              <a:lnSpc>
                <a:spcPct val="100000"/>
              </a:lnSpc>
              <a:spcBef>
                <a:spcPts val="480"/>
              </a:spcBef>
              <a:spcAft>
                <a:spcPts val="0"/>
              </a:spcAft>
              <a:buSzPts val="1920"/>
              <a:buChar char="●"/>
            </a:pPr>
            <a:r>
              <a:rPr i="1" lang="en-US" sz="2400"/>
              <a:t>s * n </a:t>
            </a:r>
            <a:r>
              <a:rPr lang="en-US" sz="2400"/>
              <a:t>- ponavlja s n puta</a:t>
            </a:r>
            <a:endParaRPr sz="2400"/>
          </a:p>
          <a:p>
            <a:pPr indent="-285750" lvl="1" marL="742950" rtl="0" algn="l">
              <a:lnSpc>
                <a:spcPct val="100000"/>
              </a:lnSpc>
              <a:spcBef>
                <a:spcPts val="480"/>
              </a:spcBef>
              <a:spcAft>
                <a:spcPts val="0"/>
              </a:spcAft>
              <a:buSzPts val="1920"/>
              <a:buChar char="●"/>
            </a:pPr>
            <a:r>
              <a:rPr i="1" lang="en-US" sz="2400"/>
              <a:t>v1,v2,v3,v4 = s1</a:t>
            </a:r>
            <a:r>
              <a:rPr lang="en-US" sz="2400"/>
              <a:t> - raspakivanje promenljivih</a:t>
            </a:r>
            <a:endParaRPr sz="2400"/>
          </a:p>
          <a:p>
            <a:pPr indent="-285750" lvl="1" marL="742950" rtl="0" algn="l">
              <a:lnSpc>
                <a:spcPct val="100000"/>
              </a:lnSpc>
              <a:spcBef>
                <a:spcPts val="480"/>
              </a:spcBef>
              <a:spcAft>
                <a:spcPts val="0"/>
              </a:spcAft>
              <a:buSzPts val="1920"/>
              <a:buChar char="●"/>
            </a:pPr>
            <a:r>
              <a:rPr i="1" lang="en-US" sz="2400"/>
              <a:t>s[i] </a:t>
            </a:r>
            <a:r>
              <a:rPr lang="en-US" sz="2400"/>
              <a:t>- indeksiranje</a:t>
            </a:r>
            <a:endParaRPr sz="2400"/>
          </a:p>
          <a:p>
            <a:pPr indent="-285750" lvl="1" marL="742950" rtl="0" algn="l">
              <a:lnSpc>
                <a:spcPct val="100000"/>
              </a:lnSpc>
              <a:spcBef>
                <a:spcPts val="480"/>
              </a:spcBef>
              <a:spcAft>
                <a:spcPts val="0"/>
              </a:spcAft>
              <a:buSzPts val="1920"/>
              <a:buChar char="●"/>
            </a:pPr>
            <a:r>
              <a:rPr i="1" lang="en-US" sz="2400"/>
              <a:t>s[i:j]</a:t>
            </a:r>
            <a:r>
              <a:rPr lang="en-US" sz="2400"/>
              <a:t> - isecanje</a:t>
            </a:r>
            <a:endParaRPr sz="2400"/>
          </a:p>
          <a:p>
            <a:pPr indent="-285750" lvl="1" marL="742950" rtl="0" algn="l">
              <a:lnSpc>
                <a:spcPct val="100000"/>
              </a:lnSpc>
              <a:spcBef>
                <a:spcPts val="480"/>
              </a:spcBef>
              <a:spcAft>
                <a:spcPts val="0"/>
              </a:spcAft>
              <a:buSzPts val="1920"/>
              <a:buChar char="●"/>
            </a:pPr>
            <a:r>
              <a:rPr i="1" lang="en-US" sz="2400"/>
              <a:t>s[i:j:k] </a:t>
            </a:r>
            <a:r>
              <a:rPr lang="en-US" sz="2400"/>
              <a:t>- isecanje sa korakom k</a:t>
            </a:r>
            <a:endParaRPr/>
          </a:p>
          <a:p>
            <a:pPr indent="-285750" lvl="1" marL="742950" rtl="0" algn="l">
              <a:lnSpc>
                <a:spcPct val="100000"/>
              </a:lnSpc>
              <a:spcBef>
                <a:spcPts val="480"/>
              </a:spcBef>
              <a:spcAft>
                <a:spcPts val="0"/>
              </a:spcAft>
              <a:buSzPts val="1920"/>
              <a:buChar char="●"/>
            </a:pPr>
            <a:r>
              <a:rPr i="1" lang="en-US" sz="2400"/>
              <a:t>x in s </a:t>
            </a:r>
            <a:r>
              <a:rPr lang="en-US" sz="2400"/>
              <a:t>- da li je x u s</a:t>
            </a:r>
            <a:endParaRPr/>
          </a:p>
          <a:p>
            <a:pPr indent="-285750" lvl="1" marL="742950" rtl="0" algn="l">
              <a:lnSpc>
                <a:spcPct val="100000"/>
              </a:lnSpc>
              <a:spcBef>
                <a:spcPts val="480"/>
              </a:spcBef>
              <a:spcAft>
                <a:spcPts val="0"/>
              </a:spcAft>
              <a:buSzPts val="1920"/>
              <a:buChar char="●"/>
            </a:pPr>
            <a:r>
              <a:rPr i="1" lang="en-US" sz="2400"/>
              <a:t>len(s)</a:t>
            </a:r>
            <a:r>
              <a:rPr lang="en-US" sz="2400"/>
              <a:t> - broj clanova s</a:t>
            </a:r>
            <a:endParaRPr/>
          </a:p>
          <a:p>
            <a:pPr indent="-285750" lvl="1" marL="742950" rtl="0" algn="l">
              <a:lnSpc>
                <a:spcPct val="100000"/>
              </a:lnSpc>
              <a:spcBef>
                <a:spcPts val="480"/>
              </a:spcBef>
              <a:spcAft>
                <a:spcPts val="0"/>
              </a:spcAft>
              <a:buSzPts val="1920"/>
              <a:buChar char="●"/>
            </a:pPr>
            <a:r>
              <a:rPr i="1" lang="en-US" sz="2400"/>
              <a:t>all(), any(), sum(),min(),max()</a:t>
            </a:r>
            <a:endParaRPr i="1"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18" name="Google Shape;318;p29"/>
          <p:cNvSpPr txBox="1"/>
          <p:nvPr>
            <p:ph idx="1" type="body"/>
          </p:nvPr>
        </p:nvSpPr>
        <p:spPr>
          <a:xfrm>
            <a:off x="539552" y="1556792"/>
            <a:ext cx="8064896" cy="475252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Ponavljanje i kopije</a:t>
            </a:r>
            <a:endParaRPr b="1"/>
          </a:p>
          <a:p>
            <a:pPr indent="-342900" lvl="0" marL="342900" rtl="0" algn="l">
              <a:lnSpc>
                <a:spcPct val="100000"/>
              </a:lnSpc>
              <a:spcBef>
                <a:spcPts val="480"/>
              </a:spcBef>
              <a:spcAft>
                <a:spcPts val="0"/>
              </a:spcAft>
              <a:buSzPts val="1920"/>
              <a:buChar char="●"/>
            </a:pPr>
            <a:r>
              <a:rPr lang="en-US" sz="2400"/>
              <a:t>operator ponavljanja liste pravi shallow kopije</a:t>
            </a:r>
            <a:endParaRPr sz="2400"/>
          </a:p>
          <a:p>
            <a:pPr indent="-342900" lvl="0" marL="342900" rtl="0" algn="l">
              <a:lnSpc>
                <a:spcPct val="100000"/>
              </a:lnSpc>
              <a:spcBef>
                <a:spcPts val="480"/>
              </a:spcBef>
              <a:spcAft>
                <a:spcPts val="0"/>
              </a:spcAft>
              <a:buSzPts val="1920"/>
              <a:buChar char="●"/>
            </a:pPr>
            <a:r>
              <a:rPr lang="en-US" sz="2400"/>
              <a:t>Primer: </a:t>
            </a:r>
            <a:endParaRPr sz="2400"/>
          </a:p>
          <a:p>
            <a:pPr indent="-21082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319" name="Google Shape;319;p29"/>
          <p:cNvSpPr/>
          <p:nvPr/>
        </p:nvSpPr>
        <p:spPr>
          <a:xfrm>
            <a:off x="665025" y="3113800"/>
            <a:ext cx="7631400" cy="22467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80808"/>
              </a:buClr>
              <a:buSzPts val="2000"/>
              <a:buFont typeface="Arial"/>
              <a:buNone/>
            </a:pPr>
            <a:r>
              <a:rPr b="0" i="0" lang="en-US" sz="2000" u="none" cap="none" strike="noStrike">
                <a:solidFill>
                  <a:srgbClr val="080808"/>
                </a:solidFill>
                <a:latin typeface="JetBrains Mono"/>
                <a:ea typeface="JetBrains Mono"/>
                <a:cs typeface="JetBrains Mono"/>
                <a:sym typeface="JetBrains Mono"/>
              </a:rPr>
              <a:t>a = [</a:t>
            </a:r>
            <a:r>
              <a:rPr b="0" i="0" lang="en-US" sz="2000" u="none" cap="none" strike="noStrike">
                <a:solidFill>
                  <a:srgbClr val="1750EB"/>
                </a:solidFill>
                <a:latin typeface="JetBrains Mono"/>
                <a:ea typeface="JetBrains Mono"/>
                <a:cs typeface="JetBrains Mono"/>
                <a:sym typeface="JetBrains Mono"/>
              </a:rPr>
              <a:t>1</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2</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3</a:t>
            </a:r>
            <a:r>
              <a:rPr b="0" i="0" lang="en-US" sz="2000" u="none" cap="none" strike="noStrike">
                <a:solidFill>
                  <a:srgbClr val="080808"/>
                </a:solidFill>
                <a:latin typeface="JetBrains Mono"/>
                <a:ea typeface="JetBrains Mono"/>
                <a:cs typeface="JetBrains Mono"/>
                <a:sym typeface="JetBrains Mono"/>
              </a:rPr>
              <a:t>] </a:t>
            </a:r>
            <a:r>
              <a:rPr b="0" i="1" lang="en-US" sz="2000" u="none" cap="none" strike="noStrike">
                <a:solidFill>
                  <a:srgbClr val="8C8C8C"/>
                </a:solidFill>
                <a:latin typeface="JetBrains Mono"/>
                <a:ea typeface="JetBrains Mono"/>
                <a:cs typeface="JetBrains Mono"/>
                <a:sym typeface="JetBrains Mono"/>
              </a:rPr>
              <a:t># a je lista brojeva </a:t>
            </a:r>
            <a:br>
              <a:rPr b="0" i="1" lang="en-US" sz="2000" u="none" cap="none" strike="noStrike">
                <a:solidFill>
                  <a:srgbClr val="8C8C8C"/>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b = [a] </a:t>
            </a:r>
            <a:r>
              <a:rPr b="0" i="1" lang="en-US" sz="2000" u="none" cap="none" strike="noStrike">
                <a:solidFill>
                  <a:srgbClr val="8C8C8C"/>
                </a:solidFill>
                <a:latin typeface="JetBrains Mono"/>
                <a:ea typeface="JetBrains Mono"/>
                <a:cs typeface="JetBrains Mono"/>
                <a:sym typeface="JetBrains Mono"/>
              </a:rPr>
              <a:t># b je lista koja sadrzi referencu na a </a:t>
            </a:r>
            <a:br>
              <a:rPr b="0" i="1" lang="en-US" sz="2000" u="none" cap="none" strike="noStrike">
                <a:solidFill>
                  <a:srgbClr val="8C8C8C"/>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c = b * </a:t>
            </a:r>
            <a:r>
              <a:rPr b="0" i="0" lang="en-US" sz="2000" u="none" cap="none" strike="noStrike">
                <a:solidFill>
                  <a:srgbClr val="1750EB"/>
                </a:solidFill>
                <a:latin typeface="JetBrains Mono"/>
                <a:ea typeface="JetBrains Mono"/>
                <a:cs typeface="JetBrains Mono"/>
                <a:sym typeface="JetBrains Mono"/>
              </a:rPr>
              <a:t>4 </a:t>
            </a:r>
            <a:r>
              <a:rPr b="0" i="1" lang="en-US" sz="2000" u="none" cap="none" strike="noStrike">
                <a:solidFill>
                  <a:srgbClr val="8C8C8C"/>
                </a:solidFill>
                <a:latin typeface="JetBrains Mono"/>
                <a:ea typeface="JetBrains Mono"/>
                <a:cs typeface="JetBrains Mono"/>
                <a:sym typeface="JetBrains Mono"/>
              </a:rPr>
              <a:t># c sadrzi 4 reference na a </a:t>
            </a:r>
            <a:br>
              <a:rPr b="0" i="1" lang="en-US" sz="2000" u="none" cap="none" strike="noStrike">
                <a:solidFill>
                  <a:srgbClr val="8C8C8C"/>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(c) </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a[</a:t>
            </a:r>
            <a:r>
              <a:rPr b="0" i="0" lang="en-US" sz="2000" u="none" cap="none" strike="noStrike">
                <a:solidFill>
                  <a:srgbClr val="1750EB"/>
                </a:solidFill>
                <a:latin typeface="JetBrains Mono"/>
                <a:ea typeface="JetBrains Mono"/>
                <a:cs typeface="JetBrains Mono"/>
                <a:sym typeface="JetBrains Mono"/>
              </a:rPr>
              <a:t>1</a:t>
            </a:r>
            <a:r>
              <a:rPr b="0" i="0" lang="en-US" sz="2000" u="none" cap="none" strike="noStrike">
                <a:solidFill>
                  <a:srgbClr val="080808"/>
                </a:solidFill>
                <a:latin typeface="JetBrains Mono"/>
                <a:ea typeface="JetBrains Mono"/>
                <a:cs typeface="JetBrains Mono"/>
                <a:sym typeface="JetBrains Mono"/>
              </a:rPr>
              <a:t>] = </a:t>
            </a:r>
            <a:r>
              <a:rPr b="0" i="0" lang="en-US" sz="2000" u="none" cap="none" strike="noStrike">
                <a:solidFill>
                  <a:srgbClr val="1750EB"/>
                </a:solidFill>
                <a:latin typeface="JetBrains Mono"/>
                <a:ea typeface="JetBrains Mono"/>
                <a:cs typeface="JetBrains Mono"/>
                <a:sym typeface="JetBrains Mono"/>
              </a:rPr>
              <a:t>10000 </a:t>
            </a:r>
            <a:br>
              <a:rPr b="0" i="0" lang="en-US" sz="2000" u="none" cap="none" strike="noStrike">
                <a:solidFill>
                  <a:srgbClr val="1750EB"/>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(c)</a:t>
            </a:r>
            <a:br>
              <a:rPr b="0" i="0" lang="en-US" sz="2000" u="none" cap="none" strike="noStrike">
                <a:solidFill>
                  <a:srgbClr val="080808"/>
                </a:solidFill>
                <a:latin typeface="JetBrains Mono"/>
                <a:ea typeface="JetBrains Mono"/>
                <a:cs typeface="JetBrains Mono"/>
                <a:sym typeface="JetBrains Mono"/>
              </a:rPr>
            </a:b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25" name="Google Shape;325;p30"/>
          <p:cNvSpPr txBox="1"/>
          <p:nvPr>
            <p:ph idx="1" type="body"/>
          </p:nvPr>
        </p:nvSpPr>
        <p:spPr>
          <a:xfrm>
            <a:off x="539552" y="1484784"/>
            <a:ext cx="8064896"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Isecanja</a:t>
            </a:r>
            <a:endParaRPr b="1"/>
          </a:p>
          <a:p>
            <a:pPr indent="-342900" lvl="0" marL="342900" rtl="0" algn="l">
              <a:lnSpc>
                <a:spcPct val="100000"/>
              </a:lnSpc>
              <a:spcBef>
                <a:spcPts val="480"/>
              </a:spcBef>
              <a:spcAft>
                <a:spcPts val="0"/>
              </a:spcAft>
              <a:buSzPts val="1920"/>
              <a:buChar char="●"/>
            </a:pPr>
            <a:r>
              <a:rPr lang="en-US" sz="2400"/>
              <a:t>Parametri su opcioni</a:t>
            </a:r>
            <a:endParaRPr sz="2400"/>
          </a:p>
          <a:p>
            <a:pPr indent="-342900" lvl="0" marL="342900" rtl="0" algn="l">
              <a:lnSpc>
                <a:spcPct val="100000"/>
              </a:lnSpc>
              <a:spcBef>
                <a:spcPts val="480"/>
              </a:spcBef>
              <a:spcAft>
                <a:spcPts val="0"/>
              </a:spcAft>
              <a:buSzPts val="1920"/>
              <a:buChar char="●"/>
            </a:pPr>
            <a:r>
              <a:rPr lang="en-US" sz="2400"/>
              <a:t>Isecanje je cirkularno</a:t>
            </a:r>
            <a:endParaRPr sz="2400"/>
          </a:p>
          <a:p>
            <a:pPr indent="-342900" lvl="0" marL="342900" rtl="0" algn="l">
              <a:lnSpc>
                <a:spcPct val="100000"/>
              </a:lnSpc>
              <a:spcBef>
                <a:spcPts val="480"/>
              </a:spcBef>
              <a:spcAft>
                <a:spcPts val="0"/>
              </a:spcAft>
              <a:buSzPts val="1920"/>
              <a:buChar char="●"/>
            </a:pPr>
            <a:r>
              <a:rPr lang="en-US" sz="2400"/>
              <a:t>Trikovi kod isecanja</a:t>
            </a:r>
            <a:endParaRPr sz="2400"/>
          </a:p>
          <a:p>
            <a:pPr indent="-21082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
        <p:nvSpPr>
          <p:cNvPr id="326" name="Google Shape;326;p30"/>
          <p:cNvSpPr txBox="1"/>
          <p:nvPr/>
        </p:nvSpPr>
        <p:spPr>
          <a:xfrm>
            <a:off x="1043608" y="3501008"/>
            <a:ext cx="5976664" cy="132343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s[:n] #od nultog do n-tog clana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s[n:] #od n-tog do kraja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s[-1:] #od poslednjeg do kraja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s[::-1] # invertovanje sekvence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s[::2] # svaki drugi clan sekvence pocev od prvog </a:t>
            </a:r>
            <a:endParaRPr b="0" i="0" sz="1600" u="none" cap="none" strike="noStrike">
              <a:solidFill>
                <a:schemeClr val="lt1"/>
              </a:solidFill>
              <a:latin typeface="Arial"/>
              <a:ea typeface="Arial"/>
              <a:cs typeface="Arial"/>
              <a:sym typeface="Arial"/>
            </a:endParaRPr>
          </a:p>
        </p:txBody>
      </p:sp>
      <p:pic>
        <p:nvPicPr>
          <p:cNvPr id="327" name="Google Shape;327;p30"/>
          <p:cNvPicPr preferRelativeResize="0"/>
          <p:nvPr/>
        </p:nvPicPr>
        <p:blipFill rotWithShape="1">
          <a:blip r:embed="rId3">
            <a:alphaModFix/>
          </a:blip>
          <a:srcRect b="0" l="0" r="0" t="0"/>
          <a:stretch/>
        </p:blipFill>
        <p:spPr>
          <a:xfrm>
            <a:off x="1219993" y="5068325"/>
            <a:ext cx="5648325" cy="1047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33" name="Google Shape;333;p35"/>
          <p:cNvSpPr txBox="1"/>
          <p:nvPr>
            <p:ph idx="1" type="body"/>
          </p:nvPr>
        </p:nvSpPr>
        <p:spPr>
          <a:xfrm>
            <a:off x="539552" y="1340768"/>
            <a:ext cx="8064896"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Operacije nad rečnicima</a:t>
            </a:r>
            <a:endParaRPr b="1"/>
          </a:p>
          <a:p>
            <a:pPr indent="-342900" lvl="0" marL="342900" rtl="0" algn="l">
              <a:lnSpc>
                <a:spcPct val="100000"/>
              </a:lnSpc>
              <a:spcBef>
                <a:spcPts val="480"/>
              </a:spcBef>
              <a:spcAft>
                <a:spcPts val="0"/>
              </a:spcAft>
              <a:buSzPts val="1920"/>
              <a:buChar char="●"/>
            </a:pPr>
            <a:r>
              <a:rPr lang="en-US" sz="2400"/>
              <a:t>Vrednosti ključeva moraju biti immutable tipovi</a:t>
            </a:r>
            <a:endParaRPr sz="2400"/>
          </a:p>
          <a:p>
            <a:pPr indent="-342900" lvl="0" marL="342900" rtl="0" algn="l">
              <a:lnSpc>
                <a:spcPct val="100000"/>
              </a:lnSpc>
              <a:spcBef>
                <a:spcPts val="480"/>
              </a:spcBef>
              <a:spcAft>
                <a:spcPts val="0"/>
              </a:spcAft>
              <a:buSzPts val="1920"/>
              <a:buChar char="●"/>
            </a:pPr>
            <a:r>
              <a:rPr lang="en-US" sz="2400"/>
              <a:t>Indeksiranje</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dodela vrednosti </a:t>
            </a:r>
            <a:endParaRPr/>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Brisanje iz rečnika del recnik[kljuc]</a:t>
            </a:r>
            <a:endParaRPr/>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520"/>
              </a:spcBef>
              <a:spcAft>
                <a:spcPts val="0"/>
              </a:spcAft>
              <a:buSzPts val="2080"/>
              <a:buNone/>
            </a:pPr>
            <a:r>
              <a:t/>
            </a:r>
            <a:endParaRPr/>
          </a:p>
        </p:txBody>
      </p:sp>
      <p:sp>
        <p:nvSpPr>
          <p:cNvPr id="334" name="Google Shape;334;p35"/>
          <p:cNvSpPr txBox="1"/>
          <p:nvPr/>
        </p:nvSpPr>
        <p:spPr>
          <a:xfrm>
            <a:off x="1187624" y="2780928"/>
            <a:ext cx="6912768" cy="338554"/>
          </a:xfrm>
          <a:prstGeom prst="rect">
            <a:avLst/>
          </a:prstGeom>
          <a:solidFill>
            <a:schemeClr val="dk1"/>
          </a:solid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vrednost = recnik[kljuc] </a:t>
            </a:r>
            <a:endParaRPr b="0" i="0" sz="1400" u="none" cap="none" strike="noStrike">
              <a:solidFill>
                <a:srgbClr val="000000"/>
              </a:solidFill>
              <a:latin typeface="Arial"/>
              <a:ea typeface="Arial"/>
              <a:cs typeface="Arial"/>
              <a:sym typeface="Arial"/>
            </a:endParaRPr>
          </a:p>
        </p:txBody>
      </p:sp>
      <p:sp>
        <p:nvSpPr>
          <p:cNvPr id="335" name="Google Shape;335;p35"/>
          <p:cNvSpPr txBox="1"/>
          <p:nvPr/>
        </p:nvSpPr>
        <p:spPr>
          <a:xfrm>
            <a:off x="1187624" y="3645024"/>
            <a:ext cx="6912768" cy="338554"/>
          </a:xfrm>
          <a:prstGeom prst="rect">
            <a:avLst/>
          </a:prstGeom>
          <a:solidFill>
            <a:schemeClr val="dk1"/>
          </a:solid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recnik[kljuc] = vrednost </a:t>
            </a:r>
            <a:endParaRPr b="0" i="0" sz="1400" u="none" cap="none" strike="noStrike">
              <a:solidFill>
                <a:srgbClr val="000000"/>
              </a:solidFill>
              <a:latin typeface="Arial"/>
              <a:ea typeface="Arial"/>
              <a:cs typeface="Arial"/>
              <a:sym typeface="Arial"/>
            </a:endParaRPr>
          </a:p>
        </p:txBody>
      </p:sp>
      <p:sp>
        <p:nvSpPr>
          <p:cNvPr id="336" name="Google Shape;336;p35"/>
          <p:cNvSpPr txBox="1"/>
          <p:nvPr/>
        </p:nvSpPr>
        <p:spPr>
          <a:xfrm>
            <a:off x="1187624" y="4530606"/>
            <a:ext cx="6912768" cy="338554"/>
          </a:xfrm>
          <a:prstGeom prst="rect">
            <a:avLst/>
          </a:prstGeom>
          <a:solidFill>
            <a:schemeClr val="dk1"/>
          </a:solid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del recnik[kljuc]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42" name="Google Shape;342;p36"/>
          <p:cNvSpPr txBox="1"/>
          <p:nvPr>
            <p:ph idx="1" type="body"/>
          </p:nvPr>
        </p:nvSpPr>
        <p:spPr>
          <a:xfrm>
            <a:off x="539552" y="1340768"/>
            <a:ext cx="8064896"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Operacije nad rečnicima</a:t>
            </a:r>
            <a:endParaRPr b="1"/>
          </a:p>
          <a:p>
            <a:pPr indent="-342900" lvl="0" marL="342900" rtl="0" algn="l">
              <a:lnSpc>
                <a:spcPct val="100000"/>
              </a:lnSpc>
              <a:spcBef>
                <a:spcPts val="480"/>
              </a:spcBef>
              <a:spcAft>
                <a:spcPts val="0"/>
              </a:spcAft>
              <a:buSzPts val="1920"/>
              <a:buChar char="●"/>
            </a:pPr>
            <a:r>
              <a:rPr lang="en-US" sz="2400"/>
              <a:t>Testiranje pripadnosti </a:t>
            </a:r>
            <a:endParaRPr/>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520"/>
              </a:spcBef>
              <a:spcAft>
                <a:spcPts val="0"/>
              </a:spcAft>
              <a:buSzPts val="2080"/>
              <a:buNone/>
            </a:pPr>
            <a:r>
              <a:t/>
            </a:r>
            <a:endParaRPr/>
          </a:p>
        </p:txBody>
      </p:sp>
      <p:sp>
        <p:nvSpPr>
          <p:cNvPr id="343" name="Google Shape;343;p36"/>
          <p:cNvSpPr txBox="1"/>
          <p:nvPr/>
        </p:nvSpPr>
        <p:spPr>
          <a:xfrm>
            <a:off x="1187624" y="2348880"/>
            <a:ext cx="6912768" cy="338554"/>
          </a:xfrm>
          <a:prstGeom prst="rect">
            <a:avLst/>
          </a:prstGeom>
          <a:solidFill>
            <a:schemeClr val="dk1"/>
          </a:solid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kljuc in recnik </a:t>
            </a:r>
            <a:endParaRPr b="0" i="0" sz="1400" u="none" cap="none" strike="noStrike">
              <a:solidFill>
                <a:srgbClr val="000000"/>
              </a:solidFill>
              <a:latin typeface="Arial"/>
              <a:ea typeface="Arial"/>
              <a:cs typeface="Arial"/>
              <a:sym typeface="Arial"/>
            </a:endParaRPr>
          </a:p>
        </p:txBody>
      </p:sp>
      <p:sp>
        <p:nvSpPr>
          <p:cNvPr id="344" name="Google Shape;344;p36"/>
          <p:cNvSpPr/>
          <p:nvPr/>
        </p:nvSpPr>
        <p:spPr>
          <a:xfrm>
            <a:off x="1187625" y="2992500"/>
            <a:ext cx="6708300" cy="25545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80808"/>
              </a:buClr>
              <a:buSzPts val="2000"/>
              <a:buFont typeface="Arial"/>
              <a:buNone/>
            </a:pPr>
            <a:r>
              <a:rPr b="0" i="0" lang="en-US" sz="2000" u="none" cap="none" strike="noStrike">
                <a:solidFill>
                  <a:srgbClr val="080808"/>
                </a:solidFill>
                <a:latin typeface="JetBrains Mono"/>
                <a:ea typeface="JetBrains Mono"/>
                <a:cs typeface="JetBrains Mono"/>
                <a:sym typeface="JetBrains Mono"/>
              </a:rPr>
              <a:t>recnik = {} </a:t>
            </a:r>
            <a:r>
              <a:rPr b="0" i="1" lang="en-US" sz="2000" u="none" cap="none" strike="noStrike">
                <a:solidFill>
                  <a:srgbClr val="8C8C8C"/>
                </a:solidFill>
                <a:latin typeface="JetBrains Mono"/>
                <a:ea typeface="JetBrains Mono"/>
                <a:cs typeface="JetBrains Mono"/>
                <a:sym typeface="JetBrains Mono"/>
              </a:rPr>
              <a:t># napravimo prazan recnik </a:t>
            </a:r>
            <a:br>
              <a:rPr b="0" i="1" lang="en-US" sz="2000" u="none" cap="none" strike="noStrike">
                <a:solidFill>
                  <a:srgbClr val="8C8C8C"/>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recnik[</a:t>
            </a:r>
            <a:r>
              <a:rPr b="0" i="0" lang="en-US" sz="2000" u="none" cap="none" strike="noStrike">
                <a:solidFill>
                  <a:srgbClr val="067D17"/>
                </a:solidFill>
                <a:latin typeface="JetBrains Mono"/>
                <a:ea typeface="JetBrains Mono"/>
                <a:cs typeface="JetBrains Mono"/>
                <a:sym typeface="JetBrains Mono"/>
              </a:rPr>
              <a:t>"naziv"</a:t>
            </a:r>
            <a:r>
              <a:rPr b="0" i="0" lang="en-US" sz="2000" u="none" cap="none" strike="noStrike">
                <a:solidFill>
                  <a:srgbClr val="080808"/>
                </a:solidFill>
                <a:latin typeface="JetBrains Mono"/>
                <a:ea typeface="JetBrains Mono"/>
                <a:cs typeface="JetBrains Mono"/>
                <a:sym typeface="JetBrains Mono"/>
              </a:rPr>
              <a:t>] = </a:t>
            </a:r>
            <a:r>
              <a:rPr b="0" i="0" lang="en-US" sz="2000" u="none" cap="none" strike="noStrike">
                <a:solidFill>
                  <a:srgbClr val="067D17"/>
                </a:solidFill>
                <a:latin typeface="JetBrains Mono"/>
                <a:ea typeface="JetBrains Mono"/>
                <a:cs typeface="JetBrains Mono"/>
                <a:sym typeface="JetBrains Mono"/>
              </a:rPr>
              <a:t>"jabuka" </a:t>
            </a:r>
            <a:br>
              <a:rPr b="0" i="0" lang="en-US" sz="2000" u="none" cap="none" strike="noStrike">
                <a:solidFill>
                  <a:srgbClr val="067D17"/>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recnik[</a:t>
            </a:r>
            <a:r>
              <a:rPr b="0" i="0" lang="en-US" sz="2000" u="none" cap="none" strike="noStrike">
                <a:solidFill>
                  <a:srgbClr val="067D17"/>
                </a:solidFill>
                <a:latin typeface="JetBrains Mono"/>
                <a:ea typeface="JetBrains Mono"/>
                <a:cs typeface="JetBrains Mono"/>
                <a:sym typeface="JetBrains Mono"/>
              </a:rPr>
              <a:t>"cena"</a:t>
            </a:r>
            <a:r>
              <a:rPr b="0" i="0" lang="en-US" sz="2000" u="none" cap="none" strike="noStrike">
                <a:solidFill>
                  <a:srgbClr val="080808"/>
                </a:solidFill>
                <a:latin typeface="JetBrains Mono"/>
                <a:ea typeface="JetBrains Mono"/>
                <a:cs typeface="JetBrains Mono"/>
                <a:sym typeface="JetBrains Mono"/>
              </a:rPr>
              <a:t>] = </a:t>
            </a:r>
            <a:r>
              <a:rPr b="0" i="0" lang="en-US" sz="2000" u="none" cap="none" strike="noStrike">
                <a:solidFill>
                  <a:srgbClr val="1750EB"/>
                </a:solidFill>
                <a:latin typeface="JetBrains Mono"/>
                <a:ea typeface="JetBrains Mono"/>
                <a:cs typeface="JetBrains Mono"/>
                <a:sym typeface="JetBrains Mono"/>
              </a:rPr>
              <a:t>4 </a:t>
            </a:r>
            <a:br>
              <a:rPr b="0" i="0" lang="en-US" sz="2000" u="none" cap="none" strike="noStrike">
                <a:solidFill>
                  <a:srgbClr val="1750EB"/>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(recnik[</a:t>
            </a:r>
            <a:r>
              <a:rPr b="0" i="0" lang="en-US" sz="2000" u="none" cap="none" strike="noStrike">
                <a:solidFill>
                  <a:srgbClr val="067D17"/>
                </a:solidFill>
                <a:latin typeface="JetBrains Mono"/>
                <a:ea typeface="JetBrains Mono"/>
                <a:cs typeface="JetBrains Mono"/>
                <a:sym typeface="JetBrains Mono"/>
              </a:rPr>
              <a:t>"naziv"</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67D17"/>
                </a:solidFill>
                <a:latin typeface="JetBrains Mono"/>
                <a:ea typeface="JetBrains Mono"/>
                <a:cs typeface="JetBrains Mono"/>
                <a:sym typeface="JetBrains Mono"/>
              </a:rPr>
              <a:t>"cena" </a:t>
            </a:r>
            <a:r>
              <a:rPr b="0" i="0" lang="en-US" sz="2000" u="none" cap="none" strike="noStrike">
                <a:solidFill>
                  <a:srgbClr val="0033B3"/>
                </a:solidFill>
                <a:latin typeface="JetBrains Mono"/>
                <a:ea typeface="JetBrains Mono"/>
                <a:cs typeface="JetBrains Mono"/>
                <a:sym typeface="JetBrains Mono"/>
              </a:rPr>
              <a:t>in </a:t>
            </a:r>
            <a:r>
              <a:rPr b="0" i="0" lang="en-US" sz="2000" u="none" cap="none" strike="noStrike">
                <a:solidFill>
                  <a:srgbClr val="080808"/>
                </a:solidFill>
                <a:latin typeface="JetBrains Mono"/>
                <a:ea typeface="JetBrains Mono"/>
                <a:cs typeface="JetBrains Mono"/>
                <a:sym typeface="JetBrains Mono"/>
              </a:rPr>
              <a:t>recnik)</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33B3"/>
                </a:solidFill>
                <a:latin typeface="JetBrains Mono"/>
                <a:ea typeface="JetBrains Mono"/>
                <a:cs typeface="JetBrains Mono"/>
                <a:sym typeface="JetBrains Mono"/>
              </a:rPr>
              <a:t>del </a:t>
            </a:r>
            <a:r>
              <a:rPr b="0" i="0" lang="en-US" sz="2000" u="none" cap="none" strike="noStrike">
                <a:solidFill>
                  <a:srgbClr val="080808"/>
                </a:solidFill>
                <a:latin typeface="JetBrains Mono"/>
                <a:ea typeface="JetBrains Mono"/>
                <a:cs typeface="JetBrains Mono"/>
                <a:sym typeface="JetBrains Mono"/>
              </a:rPr>
              <a:t>recnik[</a:t>
            </a:r>
            <a:r>
              <a:rPr b="0" i="0" lang="en-US" sz="2000" u="none" cap="none" strike="noStrike">
                <a:solidFill>
                  <a:srgbClr val="067D17"/>
                </a:solidFill>
                <a:latin typeface="JetBrains Mono"/>
                <a:ea typeface="JetBrains Mono"/>
                <a:cs typeface="JetBrains Mono"/>
                <a:sym typeface="JetBrains Mono"/>
              </a:rPr>
              <a:t>"cena"</a:t>
            </a:r>
            <a:r>
              <a:rPr b="0" i="0" lang="en-US" sz="2000" u="none" cap="none" strike="noStrike">
                <a:solidFill>
                  <a:srgbClr val="080808"/>
                </a:solidFill>
                <a:latin typeface="JetBrains Mono"/>
                <a:ea typeface="JetBrains Mono"/>
                <a:cs typeface="JetBrains Mono"/>
                <a:sym typeface="JetBrains Mono"/>
              </a:rPr>
              <a:t>] </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67D17"/>
                </a:solidFill>
                <a:latin typeface="JetBrains Mono"/>
                <a:ea typeface="JetBrains Mono"/>
                <a:cs typeface="JetBrains Mono"/>
                <a:sym typeface="JetBrains Mono"/>
              </a:rPr>
              <a:t>"cena" </a:t>
            </a:r>
            <a:r>
              <a:rPr b="0" i="0" lang="en-US" sz="2000" u="none" cap="none" strike="noStrike">
                <a:solidFill>
                  <a:srgbClr val="0033B3"/>
                </a:solidFill>
                <a:latin typeface="JetBrains Mono"/>
                <a:ea typeface="JetBrains Mono"/>
                <a:cs typeface="JetBrains Mono"/>
                <a:sym typeface="JetBrains Mono"/>
              </a:rPr>
              <a:t>in </a:t>
            </a:r>
            <a:r>
              <a:rPr b="0" i="0" lang="en-US" sz="2000" u="none" cap="none" strike="noStrike">
                <a:solidFill>
                  <a:srgbClr val="080808"/>
                </a:solidFill>
                <a:latin typeface="JetBrains Mono"/>
                <a:ea typeface="JetBrains Mono"/>
                <a:cs typeface="JetBrains Mono"/>
                <a:sym typeface="JetBrains Mono"/>
              </a:rPr>
              <a:t>recnik)</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00080"/>
                </a:solidFill>
                <a:latin typeface="JetBrains Mono"/>
                <a:ea typeface="JetBrains Mono"/>
                <a:cs typeface="JetBrains Mono"/>
                <a:sym typeface="JetBrains Mono"/>
              </a:rPr>
              <a:t>len</a:t>
            </a:r>
            <a:r>
              <a:rPr b="0" i="0" lang="en-US" sz="2000" u="none" cap="none" strike="noStrike">
                <a:solidFill>
                  <a:srgbClr val="080808"/>
                </a:solidFill>
                <a:latin typeface="JetBrains Mono"/>
                <a:ea typeface="JetBrains Mono"/>
                <a:cs typeface="JetBrains Mono"/>
                <a:sym typeface="JetBrains Mono"/>
              </a:rPr>
              <a:t>(recnik))</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84138" y="-24"/>
            <a:ext cx="7920037" cy="720000"/>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Popularnost programskih jezika II</a:t>
            </a:r>
            <a:endParaRPr/>
          </a:p>
        </p:txBody>
      </p:sp>
      <p:pic>
        <p:nvPicPr>
          <p:cNvPr id="159" name="Google Shape;159;p3"/>
          <p:cNvPicPr preferRelativeResize="0"/>
          <p:nvPr>
            <p:ph idx="1" type="body"/>
          </p:nvPr>
        </p:nvPicPr>
        <p:blipFill rotWithShape="1">
          <a:blip r:embed="rId3">
            <a:alphaModFix/>
          </a:blip>
          <a:srcRect b="0" l="0" r="0" t="0"/>
          <a:stretch/>
        </p:blipFill>
        <p:spPr>
          <a:xfrm>
            <a:off x="1146500" y="1340768"/>
            <a:ext cx="6942993" cy="511256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7"/>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50" name="Google Shape;350;p37"/>
          <p:cNvSpPr txBox="1"/>
          <p:nvPr>
            <p:ph idx="1" type="body"/>
          </p:nvPr>
        </p:nvSpPr>
        <p:spPr>
          <a:xfrm>
            <a:off x="539552" y="1628800"/>
            <a:ext cx="8064896" cy="468052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Operacije nad skupovima</a:t>
            </a:r>
            <a:endParaRPr b="1"/>
          </a:p>
          <a:p>
            <a:pPr indent="-342900" lvl="0" marL="342900" rtl="0" algn="l">
              <a:lnSpc>
                <a:spcPct val="100000"/>
              </a:lnSpc>
              <a:spcBef>
                <a:spcPts val="460"/>
              </a:spcBef>
              <a:spcAft>
                <a:spcPts val="0"/>
              </a:spcAft>
              <a:buSzPts val="1840"/>
              <a:buChar char="●"/>
            </a:pPr>
            <a:r>
              <a:rPr lang="en-US" sz="2300"/>
              <a:t>Vrednosti u skupu nemaju poredak</a:t>
            </a:r>
            <a:endParaRPr sz="2300"/>
          </a:p>
          <a:p>
            <a:pPr indent="-342900" lvl="0" marL="342900" rtl="0" algn="l">
              <a:lnSpc>
                <a:spcPct val="100000"/>
              </a:lnSpc>
              <a:spcBef>
                <a:spcPts val="460"/>
              </a:spcBef>
              <a:spcAft>
                <a:spcPts val="0"/>
              </a:spcAft>
              <a:buSzPts val="1840"/>
              <a:buChar char="●"/>
            </a:pPr>
            <a:r>
              <a:rPr lang="en-US" sz="2300"/>
              <a:t>Vrednosti u skupu su jedinstvene</a:t>
            </a:r>
            <a:endParaRPr sz="2300"/>
          </a:p>
          <a:p>
            <a:pPr indent="-342900" lvl="0" marL="342900" rtl="0" algn="l">
              <a:lnSpc>
                <a:spcPct val="100000"/>
              </a:lnSpc>
              <a:spcBef>
                <a:spcPts val="460"/>
              </a:spcBef>
              <a:spcAft>
                <a:spcPts val="0"/>
              </a:spcAft>
              <a:buSzPts val="1840"/>
              <a:buChar char="●"/>
            </a:pPr>
            <a:r>
              <a:rPr lang="en-US" sz="2300"/>
              <a:t>Imaju posebne operacije</a:t>
            </a:r>
            <a:endParaRPr sz="2300"/>
          </a:p>
          <a:p>
            <a:pPr indent="-285750" lvl="1" marL="742950" rtl="0" algn="l">
              <a:lnSpc>
                <a:spcPct val="100000"/>
              </a:lnSpc>
              <a:spcBef>
                <a:spcPts val="460"/>
              </a:spcBef>
              <a:spcAft>
                <a:spcPts val="0"/>
              </a:spcAft>
              <a:buSzPts val="1840"/>
              <a:buChar char="●"/>
            </a:pPr>
            <a:r>
              <a:rPr lang="en-US" sz="2300"/>
              <a:t>Unija </a:t>
            </a:r>
            <a:r>
              <a:rPr i="1" lang="en-US" sz="2300"/>
              <a:t>|</a:t>
            </a:r>
            <a:endParaRPr/>
          </a:p>
          <a:p>
            <a:pPr indent="-285750" lvl="1" marL="742950" rtl="0" algn="l">
              <a:lnSpc>
                <a:spcPct val="100000"/>
              </a:lnSpc>
              <a:spcBef>
                <a:spcPts val="460"/>
              </a:spcBef>
              <a:spcAft>
                <a:spcPts val="0"/>
              </a:spcAft>
              <a:buSzPts val="1840"/>
              <a:buChar char="●"/>
            </a:pPr>
            <a:r>
              <a:rPr lang="en-US" sz="2300"/>
              <a:t>Presek </a:t>
            </a:r>
            <a:r>
              <a:rPr i="1" lang="en-US" sz="2300"/>
              <a:t>&amp;</a:t>
            </a:r>
            <a:endParaRPr/>
          </a:p>
          <a:p>
            <a:pPr indent="-285750" lvl="1" marL="742950" rtl="0" algn="l">
              <a:lnSpc>
                <a:spcPct val="100000"/>
              </a:lnSpc>
              <a:spcBef>
                <a:spcPts val="460"/>
              </a:spcBef>
              <a:spcAft>
                <a:spcPts val="0"/>
              </a:spcAft>
              <a:buSzPts val="1840"/>
              <a:buChar char="●"/>
            </a:pPr>
            <a:r>
              <a:rPr lang="en-US" sz="2300"/>
              <a:t>Razlika </a:t>
            </a:r>
            <a:r>
              <a:rPr i="1" lang="en-US" sz="2300"/>
              <a:t>-</a:t>
            </a:r>
            <a:endParaRPr/>
          </a:p>
          <a:p>
            <a:pPr indent="-285750" lvl="1" marL="742950" rtl="0" algn="l">
              <a:lnSpc>
                <a:spcPct val="100000"/>
              </a:lnSpc>
              <a:spcBef>
                <a:spcPts val="460"/>
              </a:spcBef>
              <a:spcAft>
                <a:spcPts val="0"/>
              </a:spcAft>
              <a:buSzPts val="1840"/>
              <a:buChar char="●"/>
            </a:pPr>
            <a:r>
              <a:rPr lang="en-US" sz="2300"/>
              <a:t>Simetrična razlika </a:t>
            </a:r>
            <a:r>
              <a:rPr i="1" lang="en-US" sz="2300"/>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56" name="Google Shape;356;p38"/>
          <p:cNvSpPr txBox="1"/>
          <p:nvPr>
            <p:ph idx="1" type="body"/>
          </p:nvPr>
        </p:nvSpPr>
        <p:spPr>
          <a:xfrm>
            <a:off x="539552" y="1628800"/>
            <a:ext cx="8064896" cy="468052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Operacije nad skupovima</a:t>
            </a:r>
            <a:endParaRPr b="1"/>
          </a:p>
          <a:p>
            <a:pPr indent="-342900" lvl="0" marL="342900" rtl="0" algn="l">
              <a:lnSpc>
                <a:spcPct val="100000"/>
              </a:lnSpc>
              <a:spcBef>
                <a:spcPts val="460"/>
              </a:spcBef>
              <a:spcAft>
                <a:spcPts val="0"/>
              </a:spcAft>
              <a:buSzPts val="1840"/>
              <a:buChar char="●"/>
            </a:pPr>
            <a:r>
              <a:rPr lang="en-US" sz="2300"/>
              <a:t>Primer</a:t>
            </a:r>
            <a:endParaRPr/>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520"/>
              </a:spcBef>
              <a:spcAft>
                <a:spcPts val="0"/>
              </a:spcAft>
              <a:buSzPts val="2080"/>
              <a:buNone/>
            </a:pPr>
            <a:r>
              <a:t/>
            </a:r>
            <a:endParaRPr/>
          </a:p>
        </p:txBody>
      </p:sp>
      <p:sp>
        <p:nvSpPr>
          <p:cNvPr id="357" name="Google Shape;357;p38"/>
          <p:cNvSpPr/>
          <p:nvPr/>
        </p:nvSpPr>
        <p:spPr>
          <a:xfrm>
            <a:off x="539547" y="2676700"/>
            <a:ext cx="7239600" cy="28623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80808"/>
              </a:buClr>
              <a:buSzPts val="2000"/>
              <a:buFont typeface="Arial"/>
              <a:buNone/>
            </a:pPr>
            <a:r>
              <a:rPr b="0" i="0" lang="en-US" sz="2000" u="none" cap="none" strike="noStrike">
                <a:solidFill>
                  <a:srgbClr val="080808"/>
                </a:solidFill>
                <a:latin typeface="JetBrains Mono"/>
                <a:ea typeface="JetBrains Mono"/>
                <a:cs typeface="JetBrains Mono"/>
                <a:sym typeface="JetBrains Mono"/>
              </a:rPr>
              <a:t>s1 = {</a:t>
            </a:r>
            <a:r>
              <a:rPr b="0" i="0" lang="en-US" sz="2000" u="none" cap="none" strike="noStrike">
                <a:solidFill>
                  <a:srgbClr val="1750EB"/>
                </a:solidFill>
                <a:latin typeface="JetBrains Mono"/>
                <a:ea typeface="JetBrains Mono"/>
                <a:cs typeface="JetBrains Mono"/>
                <a:sym typeface="JetBrains Mono"/>
              </a:rPr>
              <a:t>1</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2</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3</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4</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1</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5</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1</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6</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67D17"/>
                </a:solidFill>
                <a:latin typeface="JetBrains Mono"/>
                <a:ea typeface="JetBrains Mono"/>
                <a:cs typeface="JetBrains Mono"/>
                <a:sym typeface="JetBrains Mono"/>
              </a:rPr>
              <a:t>"s1"</a:t>
            </a:r>
            <a:r>
              <a:rPr b="0" i="0" lang="en-US" sz="2000" u="none" cap="none" strike="noStrike">
                <a:solidFill>
                  <a:srgbClr val="080808"/>
                </a:solidFill>
                <a:latin typeface="JetBrains Mono"/>
                <a:ea typeface="JetBrains Mono"/>
                <a:cs typeface="JetBrains Mono"/>
                <a:sym typeface="JetBrains Mono"/>
              </a:rPr>
              <a:t>, s1)</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s2 = {</a:t>
            </a:r>
            <a:r>
              <a:rPr b="0" i="0" lang="en-US" sz="2000" u="none" cap="none" strike="noStrike">
                <a:solidFill>
                  <a:srgbClr val="1750EB"/>
                </a:solidFill>
                <a:latin typeface="JetBrains Mono"/>
                <a:ea typeface="JetBrains Mono"/>
                <a:cs typeface="JetBrains Mono"/>
                <a:sym typeface="JetBrains Mono"/>
              </a:rPr>
              <a:t>4</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5</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6</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7</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8</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1750EB"/>
                </a:solidFill>
                <a:latin typeface="JetBrains Mono"/>
                <a:ea typeface="JetBrains Mono"/>
                <a:cs typeface="JetBrains Mono"/>
                <a:sym typeface="JetBrains Mono"/>
              </a:rPr>
              <a:t>9</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67D17"/>
                </a:solidFill>
                <a:latin typeface="JetBrains Mono"/>
                <a:ea typeface="JetBrains Mono"/>
                <a:cs typeface="JetBrains Mono"/>
                <a:sym typeface="JetBrains Mono"/>
              </a:rPr>
              <a:t>"s2"</a:t>
            </a:r>
            <a:r>
              <a:rPr b="0" i="0" lang="en-US" sz="2000" u="none" cap="none" strike="noStrike">
                <a:solidFill>
                  <a:srgbClr val="080808"/>
                </a:solidFill>
                <a:latin typeface="JetBrains Mono"/>
                <a:ea typeface="JetBrains Mono"/>
                <a:cs typeface="JetBrains Mono"/>
                <a:sym typeface="JetBrains Mono"/>
              </a:rPr>
              <a:t>, s2)</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unija = s1 | s2 </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67D17"/>
                </a:solidFill>
                <a:latin typeface="JetBrains Mono"/>
                <a:ea typeface="JetBrains Mono"/>
                <a:cs typeface="JetBrains Mono"/>
                <a:sym typeface="JetBrains Mono"/>
              </a:rPr>
              <a:t>"unija"</a:t>
            </a:r>
            <a:r>
              <a:rPr b="0" i="0" lang="en-US" sz="2000" u="none" cap="none" strike="noStrike">
                <a:solidFill>
                  <a:srgbClr val="080808"/>
                </a:solidFill>
                <a:latin typeface="JetBrains Mono"/>
                <a:ea typeface="JetBrains Mono"/>
                <a:cs typeface="JetBrains Mono"/>
                <a:sym typeface="JetBrains Mono"/>
              </a:rPr>
              <a:t>, unija)</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80808"/>
                </a:solidFill>
                <a:latin typeface="JetBrains Mono"/>
                <a:ea typeface="JetBrains Mono"/>
                <a:cs typeface="JetBrains Mono"/>
                <a:sym typeface="JetBrains Mono"/>
              </a:rPr>
              <a:t>presek = s1 &amp; s2 </a:t>
            </a:r>
            <a:br>
              <a:rPr b="0" i="0" lang="en-US" sz="2000" u="none" cap="none" strike="noStrike">
                <a:solidFill>
                  <a:srgbClr val="080808"/>
                </a:solidFill>
                <a:latin typeface="JetBrains Mono"/>
                <a:ea typeface="JetBrains Mono"/>
                <a:cs typeface="JetBrains Mono"/>
                <a:sym typeface="JetBrains Mono"/>
              </a:rPr>
            </a:br>
            <a:r>
              <a:rPr b="0" i="0" lang="en-US" sz="2000" u="none" cap="none" strike="noStrike">
                <a:solidFill>
                  <a:srgbClr val="000080"/>
                </a:solidFill>
                <a:latin typeface="JetBrains Mono"/>
                <a:ea typeface="JetBrains Mono"/>
                <a:cs typeface="JetBrains Mono"/>
                <a:sym typeface="JetBrains Mono"/>
              </a:rPr>
              <a:t>print</a:t>
            </a:r>
            <a:r>
              <a:rPr b="0" i="0" lang="en-US" sz="2000" u="none" cap="none" strike="noStrike">
                <a:solidFill>
                  <a:srgbClr val="080808"/>
                </a:solidFill>
                <a:latin typeface="JetBrains Mono"/>
                <a:ea typeface="JetBrains Mono"/>
                <a:cs typeface="JetBrains Mono"/>
                <a:sym typeface="JetBrains Mono"/>
              </a:rPr>
              <a:t>(</a:t>
            </a:r>
            <a:r>
              <a:rPr b="0" i="0" lang="en-US" sz="2000" u="none" cap="none" strike="noStrike">
                <a:solidFill>
                  <a:srgbClr val="067D17"/>
                </a:solidFill>
                <a:latin typeface="JetBrains Mono"/>
                <a:ea typeface="JetBrains Mono"/>
                <a:cs typeface="JetBrains Mono"/>
                <a:sym typeface="JetBrains Mono"/>
              </a:rPr>
              <a:t>"presek"</a:t>
            </a:r>
            <a:r>
              <a:rPr b="0" i="0" lang="en-US" sz="2000" u="none" cap="none" strike="noStrike">
                <a:solidFill>
                  <a:srgbClr val="080808"/>
                </a:solidFill>
                <a:latin typeface="JetBrains Mono"/>
                <a:ea typeface="JetBrains Mono"/>
                <a:cs typeface="JetBrains Mono"/>
                <a:sym typeface="JetBrains Mono"/>
              </a:rPr>
              <a:t>, presek)</a:t>
            </a:r>
            <a:br>
              <a:rPr b="0" i="0" lang="en-US" sz="2000" u="none" cap="none" strike="noStrike">
                <a:solidFill>
                  <a:srgbClr val="080808"/>
                </a:solidFill>
                <a:latin typeface="JetBrains Mono"/>
                <a:ea typeface="JetBrains Mono"/>
                <a:cs typeface="JetBrains Mono"/>
                <a:sym typeface="JetBrains Mono"/>
              </a:rPr>
            </a:b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9"/>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63" name="Google Shape;363;p39"/>
          <p:cNvSpPr txBox="1"/>
          <p:nvPr>
            <p:ph idx="1" type="body"/>
          </p:nvPr>
        </p:nvSpPr>
        <p:spPr>
          <a:xfrm>
            <a:off x="539552" y="1124744"/>
            <a:ext cx="8604448" cy="518457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Konverzije</a:t>
            </a:r>
            <a:endParaRPr b="1"/>
          </a:p>
          <a:p>
            <a:pPr indent="-342900" lvl="0" marL="342900" rtl="0" algn="l">
              <a:lnSpc>
                <a:spcPct val="100000"/>
              </a:lnSpc>
              <a:spcBef>
                <a:spcPts val="520"/>
              </a:spcBef>
              <a:spcAft>
                <a:spcPts val="0"/>
              </a:spcAft>
              <a:buSzPts val="2080"/>
              <a:buNone/>
            </a:pPr>
            <a:r>
              <a:rPr lang="en-US"/>
              <a:t>	</a:t>
            </a:r>
            <a:r>
              <a:rPr b="1" i="1" lang="en-US"/>
              <a:t>Funkcija		Značenje</a:t>
            </a:r>
            <a:endParaRPr b="1" i="1"/>
          </a:p>
          <a:p>
            <a:pPr indent="-342900" lvl="0" marL="342900" rtl="0" algn="l">
              <a:lnSpc>
                <a:spcPct val="100000"/>
              </a:lnSpc>
              <a:spcBef>
                <a:spcPts val="520"/>
              </a:spcBef>
              <a:spcAft>
                <a:spcPts val="0"/>
              </a:spcAft>
              <a:buSzPts val="2080"/>
              <a:buNone/>
            </a:pPr>
            <a:r>
              <a:rPr lang="en-US"/>
              <a:t>	</a:t>
            </a:r>
            <a:r>
              <a:rPr i="1" lang="en-US"/>
              <a:t>int(x,(baza))</a:t>
            </a:r>
            <a:r>
              <a:rPr lang="en-US"/>
              <a:t>	String x u integer iz baze</a:t>
            </a:r>
            <a:endParaRPr/>
          </a:p>
          <a:p>
            <a:pPr indent="-342900" lvl="0" marL="342900" rtl="0" algn="l">
              <a:lnSpc>
                <a:spcPct val="100000"/>
              </a:lnSpc>
              <a:spcBef>
                <a:spcPts val="520"/>
              </a:spcBef>
              <a:spcAft>
                <a:spcPts val="0"/>
              </a:spcAft>
              <a:buSzPts val="2080"/>
              <a:buNone/>
            </a:pPr>
            <a:r>
              <a:rPr lang="en-US"/>
              <a:t>	</a:t>
            </a:r>
            <a:r>
              <a:rPr i="1" lang="en-US"/>
              <a:t>float(x)</a:t>
            </a:r>
            <a:r>
              <a:rPr lang="en-US"/>
              <a:t>		String x u float</a:t>
            </a:r>
            <a:endParaRPr/>
          </a:p>
          <a:p>
            <a:pPr indent="-342900" lvl="0" marL="342900" rtl="0" algn="l">
              <a:lnSpc>
                <a:spcPct val="100000"/>
              </a:lnSpc>
              <a:spcBef>
                <a:spcPts val="520"/>
              </a:spcBef>
              <a:spcAft>
                <a:spcPts val="0"/>
              </a:spcAft>
              <a:buSzPts val="2080"/>
              <a:buNone/>
            </a:pPr>
            <a:r>
              <a:rPr lang="en-US"/>
              <a:t>	</a:t>
            </a:r>
            <a:r>
              <a:rPr i="1" lang="en-US"/>
              <a:t>complex(r,i)</a:t>
            </a:r>
            <a:r>
              <a:rPr lang="en-US"/>
              <a:t>	Kompleksni broj od r i I</a:t>
            </a:r>
            <a:endParaRPr/>
          </a:p>
          <a:p>
            <a:pPr indent="-342900" lvl="0" marL="342900" rtl="0" algn="l">
              <a:lnSpc>
                <a:spcPct val="100000"/>
              </a:lnSpc>
              <a:spcBef>
                <a:spcPts val="520"/>
              </a:spcBef>
              <a:spcAft>
                <a:spcPts val="0"/>
              </a:spcAft>
              <a:buSzPts val="2080"/>
              <a:buNone/>
            </a:pPr>
            <a:r>
              <a:rPr i="1" lang="en-US"/>
              <a:t>	str(x)</a:t>
            </a:r>
            <a:r>
              <a:rPr lang="en-US"/>
              <a:t>		Bilo koji tip x u string</a:t>
            </a:r>
            <a:endParaRPr/>
          </a:p>
          <a:p>
            <a:pPr indent="-342900" lvl="0" marL="342900" rtl="0" algn="l">
              <a:lnSpc>
                <a:spcPct val="100000"/>
              </a:lnSpc>
              <a:spcBef>
                <a:spcPts val="520"/>
              </a:spcBef>
              <a:spcAft>
                <a:spcPts val="0"/>
              </a:spcAft>
              <a:buSzPts val="2080"/>
              <a:buNone/>
            </a:pPr>
            <a:r>
              <a:rPr lang="en-US"/>
              <a:t>	</a:t>
            </a:r>
            <a:r>
              <a:rPr i="1" lang="en-US"/>
              <a:t>chr(i)	</a:t>
            </a:r>
            <a:r>
              <a:rPr lang="en-US"/>
              <a:t>	Integer u karakter (do 255)</a:t>
            </a:r>
            <a:endParaRPr/>
          </a:p>
          <a:p>
            <a:pPr indent="-342900" lvl="0" marL="342900" rtl="0" algn="l">
              <a:lnSpc>
                <a:spcPct val="100000"/>
              </a:lnSpc>
              <a:spcBef>
                <a:spcPts val="520"/>
              </a:spcBef>
              <a:spcAft>
                <a:spcPts val="0"/>
              </a:spcAft>
              <a:buSzPts val="2080"/>
              <a:buNone/>
            </a:pPr>
            <a:r>
              <a:rPr lang="en-US"/>
              <a:t>	</a:t>
            </a:r>
            <a:r>
              <a:rPr i="1" lang="en-US"/>
              <a:t>ord(c)</a:t>
            </a:r>
            <a:r>
              <a:rPr lang="en-US"/>
              <a:t>		Karakter u integer</a:t>
            </a:r>
            <a:endParaRPr/>
          </a:p>
          <a:p>
            <a:pPr indent="-342900" lvl="0" marL="342900" rtl="0" algn="l">
              <a:lnSpc>
                <a:spcPct val="100000"/>
              </a:lnSpc>
              <a:spcBef>
                <a:spcPts val="520"/>
              </a:spcBef>
              <a:spcAft>
                <a:spcPts val="0"/>
              </a:spcAft>
              <a:buSzPts val="2080"/>
              <a:buNone/>
            </a:pPr>
            <a:r>
              <a:rPr i="1" lang="en-US"/>
              <a:t>	hex(i)</a:t>
            </a:r>
            <a:r>
              <a:rPr lang="en-US"/>
              <a:t>		Integer u hex string</a:t>
            </a:r>
            <a:endParaRPr/>
          </a:p>
          <a:p>
            <a:pPr indent="-342900" lvl="0" marL="342900" rtl="0" algn="l">
              <a:lnSpc>
                <a:spcPct val="100000"/>
              </a:lnSpc>
              <a:spcBef>
                <a:spcPts val="520"/>
              </a:spcBef>
              <a:spcAft>
                <a:spcPts val="0"/>
              </a:spcAft>
              <a:buSzPts val="2080"/>
              <a:buNone/>
            </a:pPr>
            <a:r>
              <a:rPr i="1" lang="en-US"/>
              <a:t>	bin(i)</a:t>
            </a:r>
            <a:r>
              <a:rPr lang="en-US"/>
              <a:t>		Integer u bin string</a:t>
            </a:r>
            <a:endParaRPr/>
          </a:p>
          <a:p>
            <a:pPr indent="-342900" lvl="0" marL="342900" rtl="0" algn="l">
              <a:lnSpc>
                <a:spcPct val="100000"/>
              </a:lnSpc>
              <a:spcBef>
                <a:spcPts val="520"/>
              </a:spcBef>
              <a:spcAft>
                <a:spcPts val="0"/>
              </a:spcAft>
              <a:buSzPts val="2080"/>
              <a:buNone/>
            </a:pPr>
            <a:r>
              <a:rPr lang="en-US"/>
              <a:t>	</a:t>
            </a:r>
            <a:r>
              <a:rPr i="1" lang="en-US"/>
              <a:t>oct(i)</a:t>
            </a:r>
            <a:r>
              <a:rPr lang="en-US"/>
              <a:t>		Integer u oct string</a:t>
            </a:r>
            <a:endParaRPr sz="2400"/>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369" name="Google Shape;369;p40"/>
          <p:cNvSpPr txBox="1"/>
          <p:nvPr>
            <p:ph idx="1" type="body"/>
          </p:nvPr>
        </p:nvSpPr>
        <p:spPr>
          <a:xfrm>
            <a:off x="251520" y="1124744"/>
            <a:ext cx="8892480" cy="547260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Logički izrazi</a:t>
            </a:r>
            <a:endParaRPr b="1"/>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graphicFrame>
        <p:nvGraphicFramePr>
          <p:cNvPr id="370" name="Google Shape;370;p40"/>
          <p:cNvGraphicFramePr/>
          <p:nvPr/>
        </p:nvGraphicFramePr>
        <p:xfrm>
          <a:off x="323528" y="1628800"/>
          <a:ext cx="3000000" cy="3000000"/>
        </p:xfrm>
        <a:graphic>
          <a:graphicData uri="http://schemas.openxmlformats.org/drawingml/2006/table">
            <a:tbl>
              <a:tblPr bandRow="1" firstRow="1">
                <a:noFill/>
                <a:tableStyleId>{2469C835-F23D-4570-94B9-3B2DC2D0B7F4}</a:tableStyleId>
              </a:tblPr>
              <a:tblGrid>
                <a:gridCol w="4104450"/>
                <a:gridCol w="41044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True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False</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True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False</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Bilo koji broj različit od 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Kolekcija koja nije prazna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Kolekcija koja je prazna</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None</a:t>
                      </a:r>
                      <a:endParaRPr sz="1800" u="none" cap="none" strike="noStrike"/>
                    </a:p>
                  </a:txBody>
                  <a:tcPr marT="45725" marB="45725" marR="91450" marL="91450"/>
                </a:tc>
              </a:tr>
            </a:tbl>
          </a:graphicData>
        </a:graphic>
      </p:graphicFrame>
      <p:graphicFrame>
        <p:nvGraphicFramePr>
          <p:cNvPr id="371" name="Google Shape;371;p40"/>
          <p:cNvGraphicFramePr/>
          <p:nvPr/>
        </p:nvGraphicFramePr>
        <p:xfrm>
          <a:off x="323528" y="3987056"/>
          <a:ext cx="3000000" cy="3000000"/>
        </p:xfrm>
        <a:graphic>
          <a:graphicData uri="http://schemas.openxmlformats.org/drawingml/2006/table">
            <a:tbl>
              <a:tblPr bandRow="1" firstRow="1">
                <a:noFill/>
                <a:tableStyleId>{2469C835-F23D-4570-94B9-3B2DC2D0B7F4}</a:tableStyleId>
              </a:tblPr>
              <a:tblGrid>
                <a:gridCol w="2736300"/>
                <a:gridCol w="2736300"/>
                <a:gridCol w="27363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Operator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Značenje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Opis</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x or 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Logičko ILI</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Ako je x false, vraća y, u suprotnom x</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x and 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Logičko I</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Ako je x false, vraća x, u suprotnom y</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not x</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Logička negacija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Ako je x false, vraća 1, u suprotnom 0</a:t>
                      </a:r>
                      <a:endParaRPr sz="1800" u="none" cap="none" strike="noStrike"/>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7"/>
          <p:cNvSpPr txBox="1"/>
          <p:nvPr>
            <p:ph type="ctrTitle"/>
          </p:nvPr>
        </p:nvSpPr>
        <p:spPr>
          <a:xfrm>
            <a:off x="457200" y="1425575"/>
            <a:ext cx="5399088" cy="1470025"/>
          </a:xfrm>
          <a:prstGeom prst="rect">
            <a:avLst/>
          </a:prstGeom>
          <a:noFill/>
          <a:ln>
            <a:noFill/>
          </a:ln>
        </p:spPr>
        <p:txBody>
          <a:bodyPr anchorCtr="0" anchor="ctr" bIns="72000" lIns="91425" spcFirstLastPara="1" rIns="91425" wrap="square" tIns="108000">
            <a:noAutofit/>
          </a:bodyPr>
          <a:lstStyle/>
          <a:p>
            <a:pPr indent="0" lvl="0" marL="0" rtl="0" algn="ctr">
              <a:lnSpc>
                <a:spcPct val="83333"/>
              </a:lnSpc>
              <a:spcBef>
                <a:spcPts val="0"/>
              </a:spcBef>
              <a:spcAft>
                <a:spcPts val="0"/>
              </a:spcAft>
              <a:buSzPts val="1400"/>
              <a:buNone/>
            </a:pPr>
            <a:r>
              <a:rPr b="1" lang="en-US" cap="none"/>
              <a:t>Python kurs</a:t>
            </a:r>
            <a:endParaRPr/>
          </a:p>
        </p:txBody>
      </p:sp>
      <p:sp>
        <p:nvSpPr>
          <p:cNvPr id="377" name="Google Shape;377;p57"/>
          <p:cNvSpPr txBox="1"/>
          <p:nvPr>
            <p:ph idx="1" type="subTitle"/>
          </p:nvPr>
        </p:nvSpPr>
        <p:spPr>
          <a:xfrm>
            <a:off x="457200" y="3351213"/>
            <a:ext cx="6480175" cy="1752600"/>
          </a:xfrm>
          <a:prstGeom prst="rect">
            <a:avLst/>
          </a:prstGeom>
          <a:noFill/>
          <a:ln>
            <a:noFill/>
          </a:ln>
        </p:spPr>
        <p:txBody>
          <a:bodyPr anchorCtr="0" anchor="ctr" bIns="45700" lIns="91425" spcFirstLastPara="1" rIns="91425" wrap="square" tIns="45700">
            <a:noAutofit/>
          </a:bodyPr>
          <a:lstStyle/>
          <a:p>
            <a:pPr indent="-360680" lvl="0" marL="457200" rtl="0" algn="ctr">
              <a:lnSpc>
                <a:spcPct val="100000"/>
              </a:lnSpc>
              <a:spcBef>
                <a:spcPts val="560"/>
              </a:spcBef>
              <a:spcAft>
                <a:spcPts val="0"/>
              </a:spcAft>
              <a:buSzPts val="2240"/>
              <a:buNone/>
            </a:pPr>
            <a:r>
              <a:rPr lang="en-US"/>
              <a:t>Razvojni alati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84138" y="187325"/>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Sadržaj</a:t>
            </a:r>
            <a:endParaRPr/>
          </a:p>
        </p:txBody>
      </p:sp>
      <p:sp>
        <p:nvSpPr>
          <p:cNvPr id="383" name="Google Shape;383;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pip</a:t>
            </a:r>
            <a:endParaRPr/>
          </a:p>
          <a:p>
            <a:pPr indent="-320040" lvl="0" marL="457200" rtl="0" algn="l">
              <a:lnSpc>
                <a:spcPct val="100000"/>
              </a:lnSpc>
              <a:spcBef>
                <a:spcPts val="360"/>
              </a:spcBef>
              <a:spcAft>
                <a:spcPts val="0"/>
              </a:spcAft>
              <a:buSzPts val="1440"/>
              <a:buChar char="●"/>
            </a:pPr>
            <a:r>
              <a:rPr lang="en-US"/>
              <a:t>Virtualenv</a:t>
            </a:r>
            <a:endParaRPr/>
          </a:p>
          <a:p>
            <a:pPr indent="-320040" lvl="0" marL="457200" rtl="0" algn="l">
              <a:lnSpc>
                <a:spcPct val="100000"/>
              </a:lnSpc>
              <a:spcBef>
                <a:spcPts val="360"/>
              </a:spcBef>
              <a:spcAft>
                <a:spcPts val="0"/>
              </a:spcAft>
              <a:buSzPts val="1440"/>
              <a:buChar char="●"/>
            </a:pPr>
            <a:r>
              <a:rPr lang="en-US"/>
              <a:t>IPython</a:t>
            </a:r>
            <a:endParaRPr/>
          </a:p>
          <a:p>
            <a:pPr indent="-320040" lvl="0" marL="457200" rtl="0" algn="l">
              <a:lnSpc>
                <a:spcPct val="100000"/>
              </a:lnSpc>
              <a:spcBef>
                <a:spcPts val="360"/>
              </a:spcBef>
              <a:spcAft>
                <a:spcPts val="0"/>
              </a:spcAft>
              <a:buSzPts val="1440"/>
              <a:buChar char="●"/>
            </a:pPr>
            <a:r>
              <a:rPr lang="en-US"/>
              <a:t>IDEs: Eclipse + PyDev</a:t>
            </a:r>
            <a:endParaRPr/>
          </a:p>
          <a:p>
            <a:pPr indent="-320040" lvl="0" marL="457200" rtl="0" algn="l">
              <a:lnSpc>
                <a:spcPct val="100000"/>
              </a:lnSpc>
              <a:spcBef>
                <a:spcPts val="360"/>
              </a:spcBef>
              <a:spcAft>
                <a:spcPts val="0"/>
              </a:spcAft>
              <a:buSzPts val="1440"/>
              <a:buChar char="●"/>
            </a:pPr>
            <a:r>
              <a:rPr lang="en-US"/>
              <a:t>PyCharm</a:t>
            </a:r>
            <a:endParaRPr/>
          </a:p>
          <a:p>
            <a:pPr indent="-320040" lvl="0" marL="457200" rtl="0" algn="l">
              <a:lnSpc>
                <a:spcPct val="100000"/>
              </a:lnSpc>
              <a:spcBef>
                <a:spcPts val="360"/>
              </a:spcBef>
              <a:spcAft>
                <a:spcPts val="0"/>
              </a:spcAft>
              <a:buSzPts val="1440"/>
              <a:buChar char="●"/>
            </a:pPr>
            <a:r>
              <a:rPr lang="en-US"/>
              <a:t>Setuptools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type="title"/>
          </p:nvPr>
        </p:nvSpPr>
        <p:spPr>
          <a:xfrm>
            <a:off x="84138" y="-24"/>
            <a:ext cx="7920037" cy="720000"/>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t/>
            </a:r>
            <a:endParaRPr/>
          </a:p>
        </p:txBody>
      </p:sp>
      <p:pic>
        <p:nvPicPr>
          <p:cNvPr id="389" name="Google Shape;389;p59"/>
          <p:cNvPicPr preferRelativeResize="0"/>
          <p:nvPr>
            <p:ph idx="1" type="body"/>
          </p:nvPr>
        </p:nvPicPr>
        <p:blipFill rotWithShape="1">
          <a:blip r:embed="rId3">
            <a:alphaModFix/>
          </a:blip>
          <a:srcRect b="0" l="0" r="0" t="0"/>
          <a:stretch/>
        </p:blipFill>
        <p:spPr>
          <a:xfrm>
            <a:off x="827584" y="1196752"/>
            <a:ext cx="7176591" cy="57412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pip - osnovne komande</a:t>
            </a:r>
            <a:endParaRPr/>
          </a:p>
        </p:txBody>
      </p:sp>
      <p:sp>
        <p:nvSpPr>
          <p:cNvPr id="395" name="Google Shape;395;p60"/>
          <p:cNvSpPr txBox="1"/>
          <p:nvPr>
            <p:ph idx="1" type="body"/>
          </p:nvPr>
        </p:nvSpPr>
        <p:spPr>
          <a:xfrm>
            <a:off x="457200" y="1052513"/>
            <a:ext cx="8229600" cy="460375"/>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Pretraga paketa po nazivu:</a:t>
            </a:r>
            <a:endParaRPr/>
          </a:p>
        </p:txBody>
      </p:sp>
      <p:sp>
        <p:nvSpPr>
          <p:cNvPr id="396" name="Google Shape;396;p60"/>
          <p:cNvSpPr txBox="1"/>
          <p:nvPr/>
        </p:nvSpPr>
        <p:spPr>
          <a:xfrm>
            <a:off x="468313" y="3284538"/>
            <a:ext cx="8229600" cy="460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F6185"/>
              </a:buClr>
              <a:buSzPts val="2080"/>
              <a:buFont typeface="Noto Sans Symbols"/>
              <a:buChar char="●"/>
            </a:pPr>
            <a:r>
              <a:rPr b="0" i="0" lang="en-US" sz="2600" u="none" cap="none" strike="noStrike">
                <a:solidFill>
                  <a:srgbClr val="000000"/>
                </a:solidFill>
                <a:latin typeface="Arial"/>
                <a:ea typeface="Arial"/>
                <a:cs typeface="Arial"/>
                <a:sym typeface="Arial"/>
              </a:rPr>
              <a:t>Prikaz instaliranih paketa:</a:t>
            </a:r>
            <a:endParaRPr b="0" i="0" sz="2600" u="none" cap="none" strike="noStrike">
              <a:solidFill>
                <a:srgbClr val="000000"/>
              </a:solidFill>
              <a:latin typeface="Arial"/>
              <a:ea typeface="Arial"/>
              <a:cs typeface="Arial"/>
              <a:sym typeface="Arial"/>
            </a:endParaRPr>
          </a:p>
        </p:txBody>
      </p:sp>
      <p:sp>
        <p:nvSpPr>
          <p:cNvPr id="397" name="Google Shape;397;p60"/>
          <p:cNvSpPr txBox="1"/>
          <p:nvPr/>
        </p:nvSpPr>
        <p:spPr>
          <a:xfrm>
            <a:off x="468313" y="4337050"/>
            <a:ext cx="8229600" cy="460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F6185"/>
              </a:buClr>
              <a:buSzPts val="2080"/>
              <a:buFont typeface="Noto Sans Symbols"/>
              <a:buChar char="●"/>
            </a:pPr>
            <a:r>
              <a:rPr b="0" i="0" lang="en-US" sz="2600" u="none" cap="none" strike="noStrike">
                <a:solidFill>
                  <a:srgbClr val="000000"/>
                </a:solidFill>
                <a:latin typeface="Arial"/>
                <a:ea typeface="Arial"/>
                <a:cs typeface="Arial"/>
                <a:sym typeface="Arial"/>
              </a:rPr>
              <a:t>Upgrade paketa:</a:t>
            </a:r>
            <a:endParaRPr/>
          </a:p>
        </p:txBody>
      </p:sp>
      <p:sp>
        <p:nvSpPr>
          <p:cNvPr id="398" name="Google Shape;398;p60"/>
          <p:cNvSpPr txBox="1"/>
          <p:nvPr/>
        </p:nvSpPr>
        <p:spPr>
          <a:xfrm>
            <a:off x="446088" y="2105025"/>
            <a:ext cx="8229600" cy="460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F6185"/>
              </a:buClr>
              <a:buSzPts val="2080"/>
              <a:buFont typeface="Noto Sans Symbols"/>
              <a:buChar char="●"/>
            </a:pPr>
            <a:r>
              <a:rPr b="0" i="0" lang="en-US" sz="2600" u="none" cap="none" strike="noStrike">
                <a:solidFill>
                  <a:srgbClr val="000000"/>
                </a:solidFill>
                <a:latin typeface="Arial"/>
                <a:ea typeface="Arial"/>
                <a:cs typeface="Arial"/>
                <a:sym typeface="Arial"/>
              </a:rPr>
              <a:t>Instalacija paketa:</a:t>
            </a:r>
            <a:endParaRPr/>
          </a:p>
        </p:txBody>
      </p:sp>
      <p:sp>
        <p:nvSpPr>
          <p:cNvPr id="399" name="Google Shape;399;p60"/>
          <p:cNvSpPr txBox="1"/>
          <p:nvPr/>
        </p:nvSpPr>
        <p:spPr>
          <a:xfrm>
            <a:off x="468313" y="5373688"/>
            <a:ext cx="8229600" cy="460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F6185"/>
              </a:buClr>
              <a:buSzPts val="2080"/>
              <a:buFont typeface="Noto Sans Symbols"/>
              <a:buChar char="●"/>
            </a:pPr>
            <a:r>
              <a:rPr b="0" i="0" lang="en-US" sz="2600" u="none" cap="none" strike="noStrike">
                <a:solidFill>
                  <a:srgbClr val="000000"/>
                </a:solidFill>
                <a:latin typeface="Arial"/>
                <a:ea typeface="Arial"/>
                <a:cs typeface="Arial"/>
                <a:sym typeface="Arial"/>
              </a:rPr>
              <a:t>Deinstalacija paketa:</a:t>
            </a:r>
            <a:endParaRPr/>
          </a:p>
        </p:txBody>
      </p:sp>
      <p:sp>
        <p:nvSpPr>
          <p:cNvPr id="400" name="Google Shape;400;p60"/>
          <p:cNvSpPr/>
          <p:nvPr/>
        </p:nvSpPr>
        <p:spPr>
          <a:xfrm>
            <a:off x="611188" y="2636838"/>
            <a:ext cx="8064500" cy="5762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EFEF8F"/>
                </a:solidFill>
                <a:latin typeface="Courier New"/>
                <a:ea typeface="Courier New"/>
                <a:cs typeface="Courier New"/>
                <a:sym typeface="Courier New"/>
              </a:rPr>
              <a:t>pip</a:t>
            </a:r>
            <a:r>
              <a:rPr b="0" i="0" lang="en-US" sz="1600" u="none" cap="none" strike="noStrike">
                <a:solidFill>
                  <a:srgbClr val="DCDCDC"/>
                </a:solidFill>
                <a:latin typeface="Courier New"/>
                <a:ea typeface="Courier New"/>
                <a:cs typeface="Courier New"/>
                <a:sym typeface="Courier New"/>
              </a:rPr>
              <a:t> </a:t>
            </a:r>
            <a:r>
              <a:rPr b="0" i="0" lang="en-US" sz="1600" u="none" cap="none" strike="noStrike">
                <a:solidFill>
                  <a:srgbClr val="E3CEAB"/>
                </a:solidFill>
                <a:latin typeface="Courier New"/>
                <a:ea typeface="Courier New"/>
                <a:cs typeface="Courier New"/>
                <a:sym typeface="Courier New"/>
              </a:rPr>
              <a:t>install</a:t>
            </a:r>
            <a:r>
              <a:rPr b="0" i="0" lang="en-US" sz="1600" u="none" cap="none" strike="noStrike">
                <a:solidFill>
                  <a:srgbClr val="DCDCDC"/>
                </a:solidFill>
                <a:latin typeface="Courier New"/>
                <a:ea typeface="Courier New"/>
                <a:cs typeface="Courier New"/>
                <a:sym typeface="Courier New"/>
              </a:rPr>
              <a:t> ime_paketa</a:t>
            </a:r>
            <a:endParaRPr b="0" i="0" sz="1600" u="none" cap="none" strike="noStrike">
              <a:solidFill>
                <a:srgbClr val="DCDCDC"/>
              </a:solidFill>
              <a:latin typeface="Courier New"/>
              <a:ea typeface="Courier New"/>
              <a:cs typeface="Courier New"/>
              <a:sym typeface="Courier New"/>
            </a:endParaRPr>
          </a:p>
        </p:txBody>
      </p:sp>
      <p:sp>
        <p:nvSpPr>
          <p:cNvPr id="401" name="Google Shape;401;p60"/>
          <p:cNvSpPr/>
          <p:nvPr/>
        </p:nvSpPr>
        <p:spPr>
          <a:xfrm>
            <a:off x="611188" y="1557338"/>
            <a:ext cx="8064500" cy="5762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EFEF8F"/>
                </a:solidFill>
                <a:latin typeface="Courier New"/>
                <a:ea typeface="Courier New"/>
                <a:cs typeface="Courier New"/>
                <a:sym typeface="Courier New"/>
              </a:rPr>
              <a:t>pip</a:t>
            </a:r>
            <a:r>
              <a:rPr b="0" i="0" lang="en-US" sz="1600" u="none" cap="none" strike="noStrike">
                <a:solidFill>
                  <a:srgbClr val="DCDCDC"/>
                </a:solidFill>
                <a:latin typeface="Courier New"/>
                <a:ea typeface="Courier New"/>
                <a:cs typeface="Courier New"/>
                <a:sym typeface="Courier New"/>
              </a:rPr>
              <a:t> search deo_imena</a:t>
            </a:r>
            <a:endParaRPr b="0" i="0" sz="1600" u="none" cap="none" strike="noStrike">
              <a:solidFill>
                <a:srgbClr val="DCDCDC"/>
              </a:solidFill>
              <a:latin typeface="Courier New"/>
              <a:ea typeface="Courier New"/>
              <a:cs typeface="Courier New"/>
              <a:sym typeface="Courier New"/>
            </a:endParaRPr>
          </a:p>
        </p:txBody>
      </p:sp>
      <p:sp>
        <p:nvSpPr>
          <p:cNvPr id="402" name="Google Shape;402;p60"/>
          <p:cNvSpPr/>
          <p:nvPr/>
        </p:nvSpPr>
        <p:spPr>
          <a:xfrm>
            <a:off x="611188" y="3789363"/>
            <a:ext cx="8064500" cy="5762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EFEF8F"/>
                </a:solidFill>
                <a:latin typeface="Courier New"/>
                <a:ea typeface="Courier New"/>
                <a:cs typeface="Courier New"/>
                <a:sym typeface="Courier New"/>
              </a:rPr>
              <a:t>pip</a:t>
            </a:r>
            <a:r>
              <a:rPr b="0" i="0" lang="en-US" sz="1600" u="none" cap="none" strike="noStrike">
                <a:solidFill>
                  <a:srgbClr val="DCDCDC"/>
                </a:solidFill>
                <a:latin typeface="Courier New"/>
                <a:ea typeface="Courier New"/>
                <a:cs typeface="Courier New"/>
                <a:sym typeface="Courier New"/>
              </a:rPr>
              <a:t> list</a:t>
            </a:r>
            <a:endParaRPr b="0" i="0" sz="1600" u="none" cap="none" strike="noStrike">
              <a:solidFill>
                <a:srgbClr val="DCDCDC"/>
              </a:solidFill>
              <a:latin typeface="Courier New"/>
              <a:ea typeface="Courier New"/>
              <a:cs typeface="Courier New"/>
              <a:sym typeface="Courier New"/>
            </a:endParaRPr>
          </a:p>
        </p:txBody>
      </p:sp>
      <p:sp>
        <p:nvSpPr>
          <p:cNvPr id="403" name="Google Shape;403;p60"/>
          <p:cNvSpPr/>
          <p:nvPr/>
        </p:nvSpPr>
        <p:spPr>
          <a:xfrm>
            <a:off x="611188" y="4797425"/>
            <a:ext cx="8064500" cy="57626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7F9F7F"/>
                </a:solidFill>
                <a:latin typeface="Courier New"/>
                <a:ea typeface="Courier New"/>
                <a:cs typeface="Courier New"/>
                <a:sym typeface="Courier New"/>
              </a:rPr>
              <a:t>pip</a:t>
            </a:r>
            <a:r>
              <a:rPr b="0" i="0" lang="en-US" sz="1600" u="none" cap="none" strike="noStrike">
                <a:solidFill>
                  <a:srgbClr val="DCDCDC"/>
                </a:solidFill>
                <a:latin typeface="Courier New"/>
                <a:ea typeface="Courier New"/>
                <a:cs typeface="Courier New"/>
                <a:sym typeface="Courier New"/>
              </a:rPr>
              <a:t> </a:t>
            </a:r>
            <a:r>
              <a:rPr b="0" i="0" lang="en-US" sz="1600" u="none" cap="none" strike="noStrike">
                <a:solidFill>
                  <a:srgbClr val="7F9F7F"/>
                </a:solidFill>
                <a:latin typeface="Courier New"/>
                <a:ea typeface="Courier New"/>
                <a:cs typeface="Courier New"/>
                <a:sym typeface="Courier New"/>
              </a:rPr>
              <a:t>install</a:t>
            </a:r>
            <a:r>
              <a:rPr b="0" i="0" lang="en-US" sz="1600" u="none" cap="none" strike="noStrike">
                <a:solidFill>
                  <a:srgbClr val="DCDCDC"/>
                </a:solidFill>
                <a:latin typeface="Courier New"/>
                <a:ea typeface="Courier New"/>
                <a:cs typeface="Courier New"/>
                <a:sym typeface="Courier New"/>
              </a:rPr>
              <a:t> </a:t>
            </a:r>
            <a:r>
              <a:rPr b="0" i="0" lang="en-US" sz="1600" u="none" cap="none" strike="noStrike">
                <a:solidFill>
                  <a:srgbClr val="EFEFAF"/>
                </a:solidFill>
                <a:latin typeface="Courier New"/>
                <a:ea typeface="Courier New"/>
                <a:cs typeface="Courier New"/>
                <a:sym typeface="Courier New"/>
              </a:rPr>
              <a:t>--</a:t>
            </a:r>
            <a:r>
              <a:rPr b="0" i="0" lang="en-US" sz="1600" u="none" cap="none" strike="noStrike">
                <a:solidFill>
                  <a:srgbClr val="7F9F7F"/>
                </a:solidFill>
                <a:latin typeface="Courier New"/>
                <a:ea typeface="Courier New"/>
                <a:cs typeface="Courier New"/>
                <a:sym typeface="Courier New"/>
              </a:rPr>
              <a:t>upgrade</a:t>
            </a:r>
            <a:r>
              <a:rPr b="0" i="0" lang="en-US" sz="1600" u="none" cap="none" strike="noStrike">
                <a:solidFill>
                  <a:srgbClr val="DCDCDC"/>
                </a:solidFill>
                <a:latin typeface="Courier New"/>
                <a:ea typeface="Courier New"/>
                <a:cs typeface="Courier New"/>
                <a:sym typeface="Courier New"/>
              </a:rPr>
              <a:t> </a:t>
            </a:r>
            <a:r>
              <a:rPr b="0" i="0" lang="en-US" sz="1600" u="none" cap="none" strike="noStrike">
                <a:solidFill>
                  <a:srgbClr val="7F9F7F"/>
                </a:solidFill>
                <a:latin typeface="Courier New"/>
                <a:ea typeface="Courier New"/>
                <a:cs typeface="Courier New"/>
                <a:sym typeface="Courier New"/>
              </a:rPr>
              <a:t>ime_paketa</a:t>
            </a:r>
            <a:endParaRPr b="0" i="0" sz="1600" u="none" cap="none" strike="noStrike">
              <a:solidFill>
                <a:srgbClr val="DCDCDC"/>
              </a:solidFill>
              <a:latin typeface="Courier New"/>
              <a:ea typeface="Courier New"/>
              <a:cs typeface="Courier New"/>
              <a:sym typeface="Courier New"/>
            </a:endParaRPr>
          </a:p>
        </p:txBody>
      </p:sp>
      <p:sp>
        <p:nvSpPr>
          <p:cNvPr id="404" name="Google Shape;404;p60"/>
          <p:cNvSpPr/>
          <p:nvPr/>
        </p:nvSpPr>
        <p:spPr>
          <a:xfrm>
            <a:off x="611188" y="5805488"/>
            <a:ext cx="8064500" cy="5762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EFEF8F"/>
                </a:solidFill>
                <a:latin typeface="Courier New"/>
                <a:ea typeface="Courier New"/>
                <a:cs typeface="Courier New"/>
                <a:sym typeface="Courier New"/>
              </a:rPr>
              <a:t>pip</a:t>
            </a:r>
            <a:r>
              <a:rPr b="0" i="0" lang="en-US" sz="1600" u="none" cap="none" strike="noStrike">
                <a:solidFill>
                  <a:srgbClr val="DCDCDC"/>
                </a:solidFill>
                <a:latin typeface="Courier New"/>
                <a:ea typeface="Courier New"/>
                <a:cs typeface="Courier New"/>
                <a:sym typeface="Courier New"/>
              </a:rPr>
              <a:t> uninstall ime_paketa</a:t>
            </a:r>
            <a:endParaRPr b="0" i="0" sz="16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1"/>
          <p:cNvSpPr txBox="1"/>
          <p:nvPr>
            <p:ph type="title"/>
          </p:nvPr>
        </p:nvSpPr>
        <p:spPr>
          <a:xfrm>
            <a:off x="84138" y="188913"/>
            <a:ext cx="7920037" cy="719137"/>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Virtualenv</a:t>
            </a:r>
            <a:endParaRPr/>
          </a:p>
        </p:txBody>
      </p:sp>
      <p:sp>
        <p:nvSpPr>
          <p:cNvPr id="410" name="Google Shape;410;p61"/>
          <p:cNvSpPr txBox="1"/>
          <p:nvPr>
            <p:ph idx="1" type="body"/>
          </p:nvPr>
        </p:nvSpPr>
        <p:spPr>
          <a:xfrm>
            <a:off x="457200" y="981075"/>
            <a:ext cx="8229600" cy="273526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Problem sa zavisnošću i kolizijom između verzija.</a:t>
            </a:r>
            <a:endParaRPr/>
          </a:p>
          <a:p>
            <a:pPr indent="-320040" lvl="0" marL="457200" rtl="0" algn="l">
              <a:lnSpc>
                <a:spcPct val="100000"/>
              </a:lnSpc>
              <a:spcBef>
                <a:spcPts val="360"/>
              </a:spcBef>
              <a:spcAft>
                <a:spcPts val="0"/>
              </a:spcAft>
              <a:buSzPts val="1440"/>
              <a:buChar char="●"/>
            </a:pPr>
            <a:r>
              <a:rPr lang="en-US"/>
              <a:t>virtualenv omogućava kreiranje izolovanih Python okruženja sa svojim skupom paketa.</a:t>
            </a:r>
            <a:endParaRPr/>
          </a:p>
          <a:p>
            <a:pPr indent="-320040" lvl="0" marL="457200" rtl="0" algn="l">
              <a:lnSpc>
                <a:spcPct val="100000"/>
              </a:lnSpc>
              <a:spcBef>
                <a:spcPts val="360"/>
              </a:spcBef>
              <a:spcAft>
                <a:spcPts val="0"/>
              </a:spcAft>
              <a:buSzPts val="1440"/>
              <a:buChar char="●"/>
            </a:pPr>
            <a:r>
              <a:rPr lang="en-US"/>
              <a:t>Kada se aktivira određeno okruženje sistemski paketi kao i paketi iz drugih okruženja se ne vide.</a:t>
            </a:r>
            <a:endParaRPr/>
          </a:p>
          <a:p>
            <a:pPr indent="-320040" lvl="0" marL="457200" rtl="0" algn="l">
              <a:lnSpc>
                <a:spcPct val="100000"/>
              </a:lnSpc>
              <a:spcBef>
                <a:spcPts val="360"/>
              </a:spcBef>
              <a:spcAft>
                <a:spcPts val="0"/>
              </a:spcAft>
              <a:buSzPts val="1440"/>
              <a:buChar char="●"/>
            </a:pPr>
            <a:r>
              <a:rPr lang="en-US"/>
              <a:t>Kreiranje novog okruženja na windowsu:</a:t>
            </a:r>
            <a:endParaRPr/>
          </a:p>
        </p:txBody>
      </p:sp>
      <p:sp>
        <p:nvSpPr>
          <p:cNvPr id="411" name="Google Shape;411;p61"/>
          <p:cNvSpPr/>
          <p:nvPr/>
        </p:nvSpPr>
        <p:spPr>
          <a:xfrm>
            <a:off x="611188" y="3789363"/>
            <a:ext cx="8064500" cy="25193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a:t>
            </a:r>
            <a:r>
              <a:rPr b="0" i="0" lang="en-US" sz="1600" u="none" cap="none" strike="noStrike">
                <a:solidFill>
                  <a:srgbClr val="EFEF8F"/>
                </a:solidFill>
                <a:latin typeface="Courier New"/>
                <a:ea typeface="Courier New"/>
                <a:cs typeface="Courier New"/>
                <a:sym typeface="Courier New"/>
              </a:rPr>
              <a:t>\Users\p</a:t>
            </a:r>
            <a:r>
              <a:rPr lang="en-US" sz="1600">
                <a:solidFill>
                  <a:srgbClr val="EFEF8F"/>
                </a:solidFill>
                <a:latin typeface="Courier New"/>
                <a:ea typeface="Courier New"/>
                <a:cs typeface="Courier New"/>
                <a:sym typeface="Courier New"/>
              </a:rPr>
              <a:t>opic</a:t>
            </a:r>
            <a:r>
              <a:rPr b="0" i="0" lang="en-US" sz="1600" u="none" cap="none" strike="noStrike">
                <a:solidFill>
                  <a:srgbClr val="DCDCDC"/>
                </a:solidFill>
                <a:latin typeface="Courier New"/>
                <a:ea typeface="Courier New"/>
                <a:cs typeface="Courier New"/>
                <a:sym typeface="Courier New"/>
              </a:rPr>
              <a:t>&gt;mkdir VirtualEnvs</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a:t>
            </a:r>
            <a:r>
              <a:rPr b="0" i="0" lang="en-US" sz="1600" u="none" cap="none" strike="noStrik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b="0" i="0" lang="en-US" sz="1600" u="none" cap="none" strike="noStrike">
                <a:solidFill>
                  <a:srgbClr val="DCDCDC"/>
                </a:solidFill>
                <a:latin typeface="Courier New"/>
                <a:ea typeface="Courier New"/>
                <a:cs typeface="Courier New"/>
                <a:sym typeface="Courier New"/>
              </a:rPr>
              <a:t>&gt;cd VirtualEnvs</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a:t>
            </a:r>
            <a:r>
              <a:rPr b="0" i="0" lang="en-US" sz="1600" u="none" cap="none" strike="noStrik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b="0" i="0" lang="en-US" sz="1600" u="none" cap="none" strike="noStrike">
                <a:solidFill>
                  <a:srgbClr val="EFEF8F"/>
                </a:solidFill>
                <a:latin typeface="Courier New"/>
                <a:ea typeface="Courier New"/>
                <a:cs typeface="Courier New"/>
                <a:sym typeface="Courier New"/>
              </a:rPr>
              <a:t>\VirtualEnvs</a:t>
            </a:r>
            <a:r>
              <a:rPr b="0" i="0" lang="en-US" sz="1600" u="none" cap="none" strike="noStrike">
                <a:solidFill>
                  <a:srgbClr val="DCDCDC"/>
                </a:solidFill>
                <a:latin typeface="Courier New"/>
                <a:ea typeface="Courier New"/>
                <a:cs typeface="Courier New"/>
                <a:sym typeface="Courier New"/>
              </a:rPr>
              <a:t>&gt;virtualenv RTRK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New python executable in RTRK</a:t>
            </a:r>
            <a:r>
              <a:rPr b="0" i="0" lang="en-US" sz="1600" u="none" cap="none" strike="noStrike">
                <a:solidFill>
                  <a:srgbClr val="EFEF8F"/>
                </a:solidFill>
                <a:latin typeface="Courier New"/>
                <a:ea typeface="Courier New"/>
                <a:cs typeface="Courier New"/>
                <a:sym typeface="Courier New"/>
              </a:rPr>
              <a:t>\Scripts\python</a:t>
            </a:r>
            <a:r>
              <a:rPr b="0" i="0" lang="en-US" sz="1600" u="none" cap="none" strike="noStrike">
                <a:solidFill>
                  <a:srgbClr val="DCDCDC"/>
                </a:solidFill>
                <a:latin typeface="Courier New"/>
                <a:ea typeface="Courier New"/>
                <a:cs typeface="Courier New"/>
                <a:sym typeface="Courier New"/>
              </a:rPr>
              <a:t>.exe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Installing setuptools, pip...done.</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a:t>
            </a:r>
            <a:r>
              <a:rPr b="0" i="0" lang="en-US" sz="1600" u="none" cap="none" strike="noStrik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b="0" i="0" lang="en-US" sz="1600" u="none" cap="none" strike="noStrike">
                <a:solidFill>
                  <a:srgbClr val="EFEF8F"/>
                </a:solidFill>
                <a:latin typeface="Courier New"/>
                <a:ea typeface="Courier New"/>
                <a:cs typeface="Courier New"/>
                <a:sym typeface="Courier New"/>
              </a:rPr>
              <a:t>\VirtualEnvs</a:t>
            </a:r>
            <a:r>
              <a:rPr b="0" i="0" lang="en-US" sz="1600" u="none" cap="none" strike="noStrike">
                <a:solidFill>
                  <a:srgbClr val="DCDCDC"/>
                </a:solidFill>
                <a:latin typeface="Courier New"/>
                <a:ea typeface="Courier New"/>
                <a:cs typeface="Courier New"/>
                <a:sym typeface="Courier New"/>
              </a:rPr>
              <a:t>&gt;</a:t>
            </a:r>
            <a:endParaRPr b="0" i="0" sz="16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ph idx="1" type="body"/>
          </p:nvPr>
        </p:nvSpPr>
        <p:spPr>
          <a:xfrm>
            <a:off x="457200" y="1052513"/>
            <a:ext cx="8229600" cy="460375"/>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Aktivacija virtuelnog okruženja</a:t>
            </a:r>
            <a:endParaRPr/>
          </a:p>
        </p:txBody>
      </p:sp>
      <p:sp>
        <p:nvSpPr>
          <p:cNvPr id="417" name="Google Shape;417;p62"/>
          <p:cNvSpPr/>
          <p:nvPr/>
        </p:nvSpPr>
        <p:spPr>
          <a:xfrm>
            <a:off x="611188" y="1628775"/>
            <a:ext cx="8064500" cy="57626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a:t>
            </a:r>
            <a:r>
              <a:rPr b="0" i="0" lang="en-US" sz="1600" u="none" cap="none" strike="noStrik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b="0" i="0" lang="en-US" sz="1600" u="none" cap="none" strike="noStrike">
                <a:solidFill>
                  <a:srgbClr val="EFEF8F"/>
                </a:solidFill>
                <a:latin typeface="Courier New"/>
                <a:ea typeface="Courier New"/>
                <a:cs typeface="Courier New"/>
                <a:sym typeface="Courier New"/>
              </a:rPr>
              <a:t>\VirtualEnvs</a:t>
            </a:r>
            <a:r>
              <a:rPr b="0" i="0" lang="en-US" sz="1600" u="none" cap="none" strike="noStrike">
                <a:solidFill>
                  <a:srgbClr val="DCDCDC"/>
                </a:solidFill>
                <a:latin typeface="Courier New"/>
                <a:ea typeface="Courier New"/>
                <a:cs typeface="Courier New"/>
                <a:sym typeface="Courier New"/>
              </a:rPr>
              <a:t>&gt;RTRK</a:t>
            </a:r>
            <a:r>
              <a:rPr b="0" i="0" lang="en-US" sz="1600" u="none" cap="none" strike="noStrike">
                <a:solidFill>
                  <a:srgbClr val="EFEF8F"/>
                </a:solidFill>
                <a:latin typeface="Courier New"/>
                <a:ea typeface="Courier New"/>
                <a:cs typeface="Courier New"/>
                <a:sym typeface="Courier New"/>
              </a:rPr>
              <a:t>\Scripts\activate</a:t>
            </a:r>
            <a:r>
              <a:rPr b="0" i="0" lang="en-US" sz="1600" u="none" cap="none" strike="noStrike">
                <a:solidFill>
                  <a:srgbClr val="DCDCDC"/>
                </a:solidFill>
                <a:latin typeface="Courier New"/>
                <a:ea typeface="Courier New"/>
                <a:cs typeface="Courier New"/>
                <a:sym typeface="Courier New"/>
              </a:rPr>
              <a:t>.bat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(RTRK) C:</a:t>
            </a:r>
            <a:r>
              <a:rPr b="0" i="0" lang="en-US" sz="1600" u="none" cap="none" strike="noStrik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b="0" i="0" lang="en-US" sz="1600" u="none" cap="none" strike="noStrike">
                <a:solidFill>
                  <a:srgbClr val="EFEF8F"/>
                </a:solidFill>
                <a:latin typeface="Courier New"/>
                <a:ea typeface="Courier New"/>
                <a:cs typeface="Courier New"/>
                <a:sym typeface="Courier New"/>
              </a:rPr>
              <a:t>\VirtualEnvs</a:t>
            </a:r>
            <a:r>
              <a:rPr b="0" i="0" lang="en-US" sz="1600" u="none" cap="none" strike="noStrike">
                <a:solidFill>
                  <a:srgbClr val="DCDCDC"/>
                </a:solidFill>
                <a:latin typeface="Courier New"/>
                <a:ea typeface="Courier New"/>
                <a:cs typeface="Courier New"/>
                <a:sym typeface="Courier New"/>
              </a:rPr>
              <a:t>&gt;</a:t>
            </a:r>
            <a:endParaRPr b="0" i="0" sz="1600" u="none" cap="none" strike="noStrike">
              <a:solidFill>
                <a:srgbClr val="DCDCDC"/>
              </a:solidFill>
              <a:latin typeface="Courier New"/>
              <a:ea typeface="Courier New"/>
              <a:cs typeface="Courier New"/>
              <a:sym typeface="Courier New"/>
            </a:endParaRPr>
          </a:p>
        </p:txBody>
      </p:sp>
      <p:sp>
        <p:nvSpPr>
          <p:cNvPr id="418" name="Google Shape;418;p62"/>
          <p:cNvSpPr txBox="1"/>
          <p:nvPr/>
        </p:nvSpPr>
        <p:spPr>
          <a:xfrm>
            <a:off x="468313" y="2320925"/>
            <a:ext cx="8229600" cy="460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F6185"/>
              </a:buClr>
              <a:buSzPts val="2080"/>
              <a:buFont typeface="Noto Sans Symbols"/>
              <a:buChar char="●"/>
            </a:pPr>
            <a:r>
              <a:rPr b="0" i="0" lang="en-US" sz="2600" u="none" cap="none" strike="noStrike">
                <a:solidFill>
                  <a:srgbClr val="000000"/>
                </a:solidFill>
                <a:latin typeface="Arial"/>
                <a:ea typeface="Arial"/>
                <a:cs typeface="Arial"/>
                <a:sym typeface="Arial"/>
              </a:rPr>
              <a:t>Listanje paketa u okruženju:</a:t>
            </a:r>
            <a:endParaRPr b="0" i="0" sz="2600" u="none" cap="none" strike="noStrike">
              <a:solidFill>
                <a:srgbClr val="000000"/>
              </a:solidFill>
              <a:latin typeface="Arial"/>
              <a:ea typeface="Arial"/>
              <a:cs typeface="Arial"/>
              <a:sym typeface="Arial"/>
            </a:endParaRPr>
          </a:p>
        </p:txBody>
      </p:sp>
      <p:sp>
        <p:nvSpPr>
          <p:cNvPr id="419" name="Google Shape;419;p62"/>
          <p:cNvSpPr/>
          <p:nvPr/>
        </p:nvSpPr>
        <p:spPr>
          <a:xfrm>
            <a:off x="611188" y="2924175"/>
            <a:ext cx="8064500" cy="194468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a:t>
            </a:r>
            <a:r>
              <a:rPr b="0" i="0" lang="en-US" sz="1600" u="none" cap="none" strike="noStrik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b="0" i="0" lang="en-US" sz="1600" u="none" cap="none" strike="noStrike">
                <a:solidFill>
                  <a:srgbClr val="EFEF8F"/>
                </a:solidFill>
                <a:latin typeface="Courier New"/>
                <a:ea typeface="Courier New"/>
                <a:cs typeface="Courier New"/>
                <a:sym typeface="Courier New"/>
              </a:rPr>
              <a:t>\VirtualEnvs</a:t>
            </a:r>
            <a:r>
              <a:rPr b="0" i="0" lang="en-US" sz="1600" u="none" cap="none" strike="noStrike">
                <a:solidFill>
                  <a:srgbClr val="DCDCDC"/>
                </a:solidFill>
                <a:latin typeface="Courier New"/>
                <a:ea typeface="Courier New"/>
                <a:cs typeface="Courier New"/>
                <a:sym typeface="Courier New"/>
              </a:rPr>
              <a:t>&gt;RTRK</a:t>
            </a:r>
            <a:r>
              <a:rPr b="0" i="0" lang="en-US" sz="1600" u="none" cap="none" strike="noStrike">
                <a:solidFill>
                  <a:srgbClr val="EFEF8F"/>
                </a:solidFill>
                <a:latin typeface="Courier New"/>
                <a:ea typeface="Courier New"/>
                <a:cs typeface="Courier New"/>
                <a:sym typeface="Courier New"/>
              </a:rPr>
              <a:t>\Scripts\activate</a:t>
            </a:r>
            <a:r>
              <a:rPr b="0" i="0" lang="en-US" sz="1600" u="none" cap="none" strike="noStrike">
                <a:solidFill>
                  <a:srgbClr val="DCDCDC"/>
                </a:solidFill>
                <a:latin typeface="Courier New"/>
                <a:ea typeface="Courier New"/>
                <a:cs typeface="Courier New"/>
                <a:sym typeface="Courier New"/>
              </a:rPr>
              <a:t>.bat</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(RTRK) C:</a:t>
            </a:r>
            <a:r>
              <a:rPr b="0" i="0" lang="en-US" sz="1600" u="none" cap="none" strike="noStrik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b="0" i="0" lang="en-US" sz="1600" u="none" cap="none" strike="noStrike">
                <a:solidFill>
                  <a:srgbClr val="EFEF8F"/>
                </a:solidFill>
                <a:latin typeface="Courier New"/>
                <a:ea typeface="Courier New"/>
                <a:cs typeface="Courier New"/>
                <a:sym typeface="Courier New"/>
              </a:rPr>
              <a:t>\VirtualEnvs</a:t>
            </a:r>
            <a:r>
              <a:rPr b="0" i="0" lang="en-US" sz="1600" u="none" cap="none" strike="noStrike">
                <a:solidFill>
                  <a:srgbClr val="DCDCDC"/>
                </a:solidFill>
                <a:latin typeface="Courier New"/>
                <a:ea typeface="Courier New"/>
                <a:cs typeface="Courier New"/>
                <a:sym typeface="Courier New"/>
              </a:rPr>
              <a:t>&gt;pip list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pip (1.5.6)</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setuptools (3.6)</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(RTRK) C:</a:t>
            </a:r>
            <a:r>
              <a:rPr b="0" i="0" lang="en-US" sz="1600" u="none" cap="none" strike="noStrike">
                <a:solidFill>
                  <a:srgbClr val="EFEF8F"/>
                </a:solidFill>
                <a:latin typeface="Courier New"/>
                <a:ea typeface="Courier New"/>
                <a:cs typeface="Courier New"/>
                <a:sym typeface="Courier New"/>
              </a:rPr>
              <a:t>\Users\</a:t>
            </a:r>
            <a:r>
              <a:rPr lang="en-US" sz="1600">
                <a:solidFill>
                  <a:srgbClr val="EFEF8F"/>
                </a:solidFill>
                <a:latin typeface="Courier New"/>
                <a:ea typeface="Courier New"/>
                <a:cs typeface="Courier New"/>
                <a:sym typeface="Courier New"/>
              </a:rPr>
              <a:t>popic</a:t>
            </a:r>
            <a:r>
              <a:rPr b="0" i="0" lang="en-US" sz="1600" u="none" cap="none" strike="noStrike">
                <a:solidFill>
                  <a:srgbClr val="EFEF8F"/>
                </a:solidFill>
                <a:latin typeface="Courier New"/>
                <a:ea typeface="Courier New"/>
                <a:cs typeface="Courier New"/>
                <a:sym typeface="Courier New"/>
              </a:rPr>
              <a:t>\VirtualEnvs</a:t>
            </a:r>
            <a:r>
              <a:rPr b="0" i="0" lang="en-US" sz="1600" u="none" cap="none" strike="noStrike">
                <a:solidFill>
                  <a:srgbClr val="DCDCDC"/>
                </a:solidFill>
                <a:latin typeface="Courier New"/>
                <a:ea typeface="Courier New"/>
                <a:cs typeface="Courier New"/>
                <a:sym typeface="Courier New"/>
              </a:rPr>
              <a:t>&gt;</a:t>
            </a:r>
            <a:endParaRPr b="0" i="0" sz="16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4"/>
          <p:cNvPicPr preferRelativeResize="0"/>
          <p:nvPr/>
        </p:nvPicPr>
        <p:blipFill rotWithShape="1">
          <a:blip r:embed="rId3">
            <a:alphaModFix/>
          </a:blip>
          <a:srcRect b="0" l="0" r="0" t="0"/>
          <a:stretch/>
        </p:blipFill>
        <p:spPr>
          <a:xfrm>
            <a:off x="5736456" y="893138"/>
            <a:ext cx="3429000" cy="5057775"/>
          </a:xfrm>
          <a:prstGeom prst="rect">
            <a:avLst/>
          </a:prstGeom>
          <a:noFill/>
          <a:ln>
            <a:noFill/>
          </a:ln>
        </p:spPr>
      </p:pic>
      <p:pic>
        <p:nvPicPr>
          <p:cNvPr id="165" name="Google Shape;165;p4"/>
          <p:cNvPicPr preferRelativeResize="0"/>
          <p:nvPr/>
        </p:nvPicPr>
        <p:blipFill rotWithShape="1">
          <a:blip r:embed="rId4">
            <a:alphaModFix/>
          </a:blip>
          <a:srcRect b="0" l="0" r="0" t="0"/>
          <a:stretch/>
        </p:blipFill>
        <p:spPr>
          <a:xfrm>
            <a:off x="103445" y="719149"/>
            <a:ext cx="3486150" cy="5000625"/>
          </a:xfrm>
          <a:prstGeom prst="rect">
            <a:avLst/>
          </a:prstGeom>
          <a:noFill/>
          <a:ln>
            <a:noFill/>
          </a:ln>
        </p:spPr>
      </p:pic>
      <p:pic>
        <p:nvPicPr>
          <p:cNvPr id="166" name="Google Shape;166;p4"/>
          <p:cNvPicPr preferRelativeResize="0"/>
          <p:nvPr/>
        </p:nvPicPr>
        <p:blipFill rotWithShape="1">
          <a:blip r:embed="rId5">
            <a:alphaModFix/>
          </a:blip>
          <a:srcRect b="0" l="0" r="0" t="0"/>
          <a:stretch/>
        </p:blipFill>
        <p:spPr>
          <a:xfrm>
            <a:off x="3131840" y="1439149"/>
            <a:ext cx="3419475" cy="5086350"/>
          </a:xfrm>
          <a:prstGeom prst="rect">
            <a:avLst/>
          </a:prstGeom>
          <a:noFill/>
          <a:ln>
            <a:noFill/>
          </a:ln>
        </p:spPr>
      </p:pic>
      <p:sp>
        <p:nvSpPr>
          <p:cNvPr id="167" name="Google Shape;167;p4"/>
          <p:cNvSpPr txBox="1"/>
          <p:nvPr>
            <p:ph type="title"/>
          </p:nvPr>
        </p:nvSpPr>
        <p:spPr>
          <a:xfrm>
            <a:off x="84138" y="-24"/>
            <a:ext cx="7920037" cy="720000"/>
          </a:xfrm>
          <a:prstGeom prst="rect">
            <a:avLst/>
          </a:prstGeom>
          <a:noFill/>
          <a:ln>
            <a:noFill/>
          </a:ln>
        </p:spPr>
        <p:txBody>
          <a:bodyPr anchorCtr="0" anchor="ctr" bIns="72000" lIns="91425" spcFirstLastPara="1" rIns="91425" wrap="square" tIns="72000">
            <a:noAutofit/>
          </a:bodyPr>
          <a:lstStyle/>
          <a:p>
            <a:pPr indent="0" lvl="0" marL="0" rtl="0" algn="l">
              <a:lnSpc>
                <a:spcPct val="92592"/>
              </a:lnSpc>
              <a:spcBef>
                <a:spcPts val="0"/>
              </a:spcBef>
              <a:spcAft>
                <a:spcPts val="0"/>
              </a:spcAft>
              <a:buSzPts val="1400"/>
              <a:buNone/>
            </a:pPr>
            <a:r>
              <a:rPr lang="en-US" sz="3240"/>
              <a:t>Šta je Python u odnosu na druge jezike?</a:t>
            </a:r>
            <a:endParaRPr sz="324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3"/>
          <p:cNvSpPr txBox="1"/>
          <p:nvPr>
            <p:ph type="title"/>
          </p:nvPr>
        </p:nvSpPr>
        <p:spPr>
          <a:xfrm>
            <a:off x="84138" y="187325"/>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IPython</a:t>
            </a:r>
            <a:endParaRPr>
              <a:latin typeface="Arial"/>
              <a:ea typeface="Arial"/>
              <a:cs typeface="Arial"/>
              <a:sym typeface="Arial"/>
            </a:endParaRPr>
          </a:p>
        </p:txBody>
      </p:sp>
      <p:sp>
        <p:nvSpPr>
          <p:cNvPr id="425" name="Google Shape;425;p63"/>
          <p:cNvSpPr txBox="1"/>
          <p:nvPr>
            <p:ph idx="1" type="body"/>
          </p:nvPr>
        </p:nvSpPr>
        <p:spPr>
          <a:xfrm>
            <a:off x="457200" y="1600200"/>
            <a:ext cx="8229600" cy="175736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sz="2400"/>
              <a:t>Interaktivni </a:t>
            </a:r>
            <a:r>
              <a:rPr i="1" lang="en-US" sz="2400"/>
              <a:t>shell</a:t>
            </a:r>
            <a:r>
              <a:rPr lang="en-US" sz="2400"/>
              <a:t> sličan standardnom</a:t>
            </a:r>
            <a:endParaRPr/>
          </a:p>
          <a:p>
            <a:pPr indent="-320040" lvl="0" marL="457200" rtl="0" algn="l">
              <a:lnSpc>
                <a:spcPct val="100000"/>
              </a:lnSpc>
              <a:spcBef>
                <a:spcPts val="360"/>
              </a:spcBef>
              <a:spcAft>
                <a:spcPts val="0"/>
              </a:spcAft>
              <a:buSzPts val="1440"/>
              <a:buChar char="●"/>
            </a:pPr>
            <a:r>
              <a:rPr lang="en-US" sz="2400"/>
              <a:t>Read-Eval-Print-Loop</a:t>
            </a:r>
            <a:endParaRPr/>
          </a:p>
          <a:p>
            <a:pPr indent="-320040" lvl="0" marL="457200" rtl="0" algn="l">
              <a:lnSpc>
                <a:spcPct val="100000"/>
              </a:lnSpc>
              <a:spcBef>
                <a:spcPts val="360"/>
              </a:spcBef>
              <a:spcAft>
                <a:spcPts val="0"/>
              </a:spcAft>
              <a:buSzPts val="1440"/>
              <a:buChar char="●"/>
            </a:pPr>
            <a:r>
              <a:rPr lang="en-US" sz="2400"/>
              <a:t>Razvoj kroz eksperimentisanje</a:t>
            </a:r>
            <a:endParaRPr/>
          </a:p>
          <a:p>
            <a:pPr indent="-320040" lvl="0" marL="457200" rtl="0" algn="l">
              <a:lnSpc>
                <a:spcPct val="100000"/>
              </a:lnSpc>
              <a:spcBef>
                <a:spcPts val="360"/>
              </a:spcBef>
              <a:spcAft>
                <a:spcPts val="0"/>
              </a:spcAft>
              <a:buSzPts val="1440"/>
              <a:buChar char="●"/>
            </a:pPr>
            <a:r>
              <a:rPr lang="en-US" sz="2200"/>
              <a:t>Instaliranje:</a:t>
            </a:r>
            <a:endParaRPr sz="2000"/>
          </a:p>
          <a:p>
            <a:pPr indent="-228600" lvl="1" marL="914400" rtl="0" algn="l">
              <a:lnSpc>
                <a:spcPct val="100000"/>
              </a:lnSpc>
              <a:spcBef>
                <a:spcPts val="360"/>
              </a:spcBef>
              <a:spcAft>
                <a:spcPts val="0"/>
              </a:spcAft>
              <a:buSzPts val="1440"/>
              <a:buNone/>
            </a:pPr>
            <a:r>
              <a:t/>
            </a:r>
            <a:endParaRPr sz="2000"/>
          </a:p>
        </p:txBody>
      </p:sp>
      <p:sp>
        <p:nvSpPr>
          <p:cNvPr id="426" name="Google Shape;426;p63"/>
          <p:cNvSpPr/>
          <p:nvPr/>
        </p:nvSpPr>
        <p:spPr>
          <a:xfrm>
            <a:off x="755650" y="3500438"/>
            <a:ext cx="7920038" cy="431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rgbClr val="DCDCDC"/>
                </a:solidFill>
                <a:latin typeface="Courier New"/>
                <a:ea typeface="Courier New"/>
                <a:cs typeface="Courier New"/>
                <a:sym typeface="Courier New"/>
              </a:rPr>
              <a:t>pip </a:t>
            </a:r>
            <a:r>
              <a:rPr b="0" i="0" lang="en-US" sz="2000" u="none" cap="none" strike="noStrike">
                <a:solidFill>
                  <a:srgbClr val="E3CEAB"/>
                </a:solidFill>
                <a:latin typeface="Courier New"/>
                <a:ea typeface="Courier New"/>
                <a:cs typeface="Courier New"/>
                <a:sym typeface="Courier New"/>
              </a:rPr>
              <a:t>install</a:t>
            </a:r>
            <a:r>
              <a:rPr b="0" i="0" lang="en-US" sz="2000" u="none" cap="none" strike="noStrike">
                <a:solidFill>
                  <a:srgbClr val="DCDCDC"/>
                </a:solidFill>
                <a:latin typeface="Courier New"/>
                <a:ea typeface="Courier New"/>
                <a:cs typeface="Courier New"/>
                <a:sym typeface="Courier New"/>
              </a:rPr>
              <a:t> </a:t>
            </a:r>
            <a:r>
              <a:rPr b="0" i="0" lang="en-US" sz="2000" u="none" cap="none" strike="noStrike">
                <a:solidFill>
                  <a:schemeClr val="lt1"/>
                </a:solidFill>
                <a:latin typeface="Courier New"/>
                <a:ea typeface="Courier New"/>
                <a:cs typeface="Courier New"/>
                <a:sym typeface="Courier New"/>
              </a:rPr>
              <a:t>ipython</a:t>
            </a:r>
            <a:endParaRPr b="0" i="0" sz="2000" u="none" cap="none" strike="noStrike">
              <a:solidFill>
                <a:srgbClr val="DCDCDC"/>
              </a:solidFill>
              <a:latin typeface="Courier New"/>
              <a:ea typeface="Courier New"/>
              <a:cs typeface="Courier New"/>
              <a:sym typeface="Courier New"/>
            </a:endParaRPr>
          </a:p>
        </p:txBody>
      </p:sp>
      <p:sp>
        <p:nvSpPr>
          <p:cNvPr id="427" name="Google Shape;427;p63"/>
          <p:cNvSpPr txBox="1"/>
          <p:nvPr/>
        </p:nvSpPr>
        <p:spPr>
          <a:xfrm>
            <a:off x="446088" y="4149725"/>
            <a:ext cx="8229600" cy="2016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F6185"/>
              </a:buClr>
              <a:buSzPts val="1920"/>
              <a:buFont typeface="Noto Sans Symbols"/>
              <a:buChar char="●"/>
            </a:pPr>
            <a:r>
              <a:rPr b="0" i="0" lang="en-US" sz="2400" u="none" cap="none" strike="noStrike">
                <a:solidFill>
                  <a:srgbClr val="000000"/>
                </a:solidFill>
                <a:latin typeface="Arial"/>
                <a:ea typeface="Arial"/>
                <a:cs typeface="Arial"/>
                <a:sym typeface="Arial"/>
              </a:rPr>
              <a:t>IPython mogućnosti:</a:t>
            </a:r>
            <a:endParaRPr/>
          </a:p>
          <a:p>
            <a:pPr indent="-285750" lvl="1" marL="742950" marR="0" rtl="0" algn="l">
              <a:lnSpc>
                <a:spcPct val="100000"/>
              </a:lnSpc>
              <a:spcBef>
                <a:spcPts val="400"/>
              </a:spcBef>
              <a:spcAft>
                <a:spcPts val="0"/>
              </a:spcAft>
              <a:buClr>
                <a:srgbClr val="EFB100"/>
              </a:buClr>
              <a:buSzPts val="1600"/>
              <a:buFont typeface="Noto Sans Symbols"/>
              <a:buChar char="●"/>
            </a:pPr>
            <a:r>
              <a:rPr b="0" i="0" lang="en-US" sz="2000" u="none" cap="none" strike="noStrike">
                <a:solidFill>
                  <a:srgbClr val="000000"/>
                </a:solidFill>
                <a:latin typeface="Arial"/>
                <a:ea typeface="Arial"/>
                <a:cs typeface="Arial"/>
                <a:sym typeface="Arial"/>
              </a:rPr>
              <a:t>Dopuna sa TAB tasterom</a:t>
            </a:r>
            <a:endParaRPr/>
          </a:p>
          <a:p>
            <a:pPr indent="-285750" lvl="1" marL="742950" marR="0" rtl="0" algn="l">
              <a:lnSpc>
                <a:spcPct val="100000"/>
              </a:lnSpc>
              <a:spcBef>
                <a:spcPts val="400"/>
              </a:spcBef>
              <a:spcAft>
                <a:spcPts val="0"/>
              </a:spcAft>
              <a:buClr>
                <a:srgbClr val="EFB100"/>
              </a:buClr>
              <a:buSzPts val="1600"/>
              <a:buFont typeface="Noto Sans Symbols"/>
              <a:buChar char="●"/>
            </a:pPr>
            <a:r>
              <a:rPr b="0" i="0" lang="en-US" sz="2000" u="none" cap="none" strike="noStrike">
                <a:solidFill>
                  <a:srgbClr val="000000"/>
                </a:solidFill>
                <a:latin typeface="Arial"/>
                <a:ea typeface="Arial"/>
                <a:cs typeface="Arial"/>
                <a:sym typeface="Arial"/>
              </a:rPr>
              <a:t>Istraživanje objekata sa ?</a:t>
            </a:r>
            <a:endParaRPr/>
          </a:p>
          <a:p>
            <a:pPr indent="-285750" lvl="1" marL="742950" marR="0" rtl="0" algn="l">
              <a:lnSpc>
                <a:spcPct val="100000"/>
              </a:lnSpc>
              <a:spcBef>
                <a:spcPts val="400"/>
              </a:spcBef>
              <a:spcAft>
                <a:spcPts val="0"/>
              </a:spcAft>
              <a:buClr>
                <a:srgbClr val="EFB100"/>
              </a:buClr>
              <a:buSzPts val="1600"/>
              <a:buFont typeface="Noto Sans Symbols"/>
              <a:buChar char="●"/>
            </a:pPr>
            <a:r>
              <a:rPr b="0" i="0" lang="en-US" sz="2000" u="none" cap="none" strike="noStrike">
                <a:solidFill>
                  <a:srgbClr val="000000"/>
                </a:solidFill>
                <a:latin typeface="Arial"/>
                <a:ea typeface="Arial"/>
                <a:cs typeface="Arial"/>
                <a:sym typeface="Arial"/>
              </a:rPr>
              <a:t>Autoreload modula</a:t>
            </a:r>
            <a:endParaRPr/>
          </a:p>
          <a:p>
            <a:pPr indent="-285750" lvl="1" marL="742950" marR="0" rtl="0" algn="l">
              <a:lnSpc>
                <a:spcPct val="100000"/>
              </a:lnSpc>
              <a:spcBef>
                <a:spcPts val="400"/>
              </a:spcBef>
              <a:spcAft>
                <a:spcPts val="0"/>
              </a:spcAft>
              <a:buClr>
                <a:srgbClr val="EFB100"/>
              </a:buClr>
              <a:buSzPts val="1600"/>
              <a:buFont typeface="Noto Sans Symbols"/>
              <a:buChar char="●"/>
            </a:pPr>
            <a:r>
              <a:rPr b="0" i="1" lang="en-US" sz="2000" u="none" cap="none" strike="noStrike">
                <a:solidFill>
                  <a:srgbClr val="000000"/>
                </a:solidFill>
                <a:latin typeface="Arial"/>
                <a:ea typeface="Arial"/>
                <a:cs typeface="Arial"/>
                <a:sym typeface="Arial"/>
              </a:rPr>
              <a:t>Magic</a:t>
            </a:r>
            <a:r>
              <a:rPr b="0" i="0" lang="en-US" sz="2000" u="none" cap="none" strike="noStrike">
                <a:solidFill>
                  <a:srgbClr val="000000"/>
                </a:solidFill>
                <a:latin typeface="Arial"/>
                <a:ea typeface="Arial"/>
                <a:cs typeface="Arial"/>
                <a:sym typeface="Arial"/>
              </a:rPr>
              <a:t> funkcije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4"/>
          <p:cNvSpPr txBox="1"/>
          <p:nvPr>
            <p:ph idx="1" type="body"/>
          </p:nvPr>
        </p:nvSpPr>
        <p:spPr>
          <a:xfrm>
            <a:off x="457200" y="1125538"/>
            <a:ext cx="8229600" cy="460375"/>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Primer sesije</a:t>
            </a:r>
            <a:endParaRPr/>
          </a:p>
          <a:p>
            <a:pPr indent="-228600" lvl="0" marL="457200" rtl="0" algn="l">
              <a:lnSpc>
                <a:spcPct val="100000"/>
              </a:lnSpc>
              <a:spcBef>
                <a:spcPts val="360"/>
              </a:spcBef>
              <a:spcAft>
                <a:spcPts val="0"/>
              </a:spcAft>
              <a:buSzPts val="1440"/>
              <a:buNone/>
            </a:pPr>
            <a:r>
              <a:t/>
            </a:r>
            <a:endParaRPr/>
          </a:p>
        </p:txBody>
      </p:sp>
      <p:sp>
        <p:nvSpPr>
          <p:cNvPr id="433" name="Google Shape;433;p64"/>
          <p:cNvSpPr/>
          <p:nvPr/>
        </p:nvSpPr>
        <p:spPr>
          <a:xfrm>
            <a:off x="755650" y="1628775"/>
            <a:ext cx="7920038" cy="4752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C:\Users\prodan&gt;ipython2</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Python 2.7.3 (default, Apr 10 2012, 23:31:26) [MSC v.1500 32 bit (Intel)]</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Type "copyright", "credits" or "license" for more information.</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IPython 2.1.0 -- An enhanced Interactive Python.</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         -&gt; Introduction and overview of IPython's features.</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%quickref -&gt; Quick reference.</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help      -&gt; Python's own help system.</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object?   -&gt; Details about 'object', use 'object??' for extra details.</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In [1]: print "Hello World"</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Hello World</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In [2]:</a:t>
            </a:r>
            <a:endParaRPr b="0" i="0" sz="14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5"/>
          <p:cNvSpPr txBox="1"/>
          <p:nvPr>
            <p:ph idx="1" type="body"/>
          </p:nvPr>
        </p:nvSpPr>
        <p:spPr>
          <a:xfrm>
            <a:off x="457200" y="1268413"/>
            <a:ext cx="8229600" cy="965200"/>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Dopuna koda:</a:t>
            </a:r>
            <a:endParaRPr/>
          </a:p>
          <a:p>
            <a:pPr indent="-320040" lvl="1" marL="914400" rtl="0" algn="l">
              <a:lnSpc>
                <a:spcPct val="100000"/>
              </a:lnSpc>
              <a:spcBef>
                <a:spcPts val="360"/>
              </a:spcBef>
              <a:spcAft>
                <a:spcPts val="0"/>
              </a:spcAft>
              <a:buSzPts val="1440"/>
              <a:buChar char="●"/>
            </a:pPr>
            <a:r>
              <a:rPr lang="en-US"/>
              <a:t>Pritisak na taster TAB</a:t>
            </a:r>
            <a:endParaRPr/>
          </a:p>
          <a:p>
            <a:pPr indent="-320040" lvl="0" marL="457200" rtl="0" algn="l">
              <a:lnSpc>
                <a:spcPct val="100000"/>
              </a:lnSpc>
              <a:spcBef>
                <a:spcPts val="360"/>
              </a:spcBef>
              <a:spcAft>
                <a:spcPts val="0"/>
              </a:spcAft>
              <a:buSzPts val="1440"/>
              <a:buFont typeface="Noto Sans Symbols"/>
              <a:buNone/>
            </a:pPr>
            <a:r>
              <a:t/>
            </a:r>
            <a:endParaRPr/>
          </a:p>
        </p:txBody>
      </p:sp>
      <p:sp>
        <p:nvSpPr>
          <p:cNvPr id="439" name="Google Shape;439;p65"/>
          <p:cNvSpPr/>
          <p:nvPr/>
        </p:nvSpPr>
        <p:spPr>
          <a:xfrm>
            <a:off x="755650" y="2492375"/>
            <a:ext cx="7920038" cy="22320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In [4]: import os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In [5]: os.pa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os.pardir os.path os.pathconf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os.pathconf_names os.pathsep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In [5]: os.pa</a:t>
            </a:r>
            <a:endParaRPr b="0" i="0" sz="14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6"/>
          <p:cNvSpPr txBox="1"/>
          <p:nvPr>
            <p:ph idx="1" type="body"/>
          </p:nvPr>
        </p:nvSpPr>
        <p:spPr>
          <a:xfrm>
            <a:off x="457200" y="981075"/>
            <a:ext cx="8229600" cy="96361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Informacije o objektima</a:t>
            </a:r>
            <a:endParaRPr/>
          </a:p>
          <a:p>
            <a:pPr indent="-320040" lvl="1" marL="914400" rtl="0" algn="l">
              <a:lnSpc>
                <a:spcPct val="100000"/>
              </a:lnSpc>
              <a:spcBef>
                <a:spcPts val="360"/>
              </a:spcBef>
              <a:spcAft>
                <a:spcPts val="0"/>
              </a:spcAft>
              <a:buSzPts val="1440"/>
              <a:buChar char="●"/>
            </a:pPr>
            <a:r>
              <a:rPr lang="en-US"/>
              <a:t>Iza naziva reference staviti znak "?"</a:t>
            </a:r>
            <a:endParaRPr/>
          </a:p>
          <a:p>
            <a:pPr indent="-228600" lvl="0" marL="457200" rtl="0" algn="l">
              <a:lnSpc>
                <a:spcPct val="100000"/>
              </a:lnSpc>
              <a:spcBef>
                <a:spcPts val="360"/>
              </a:spcBef>
              <a:spcAft>
                <a:spcPts val="0"/>
              </a:spcAft>
              <a:buSzPts val="1440"/>
              <a:buNone/>
            </a:pPr>
            <a:r>
              <a:t/>
            </a:r>
            <a:endParaRPr/>
          </a:p>
        </p:txBody>
      </p:sp>
      <p:sp>
        <p:nvSpPr>
          <p:cNvPr id="445" name="Google Shape;445;p66"/>
          <p:cNvSpPr/>
          <p:nvPr/>
        </p:nvSpPr>
        <p:spPr>
          <a:xfrm>
            <a:off x="611188" y="1844675"/>
            <a:ext cx="7920037" cy="460851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In [7]: map?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Type: builtin_function_or_method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String form: &lt;built-in function map&gt;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Namespace: Python builtin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Docstring: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map(function, sequence[, sequence, ...]) -&gt; list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Return a list of the results of applying the function to the items of the argument sequence(s). If more than one sequence is given, the function is called with an argument list consisting of the corresponding item of each sequence, substituting None for missing values when not all sequences have the same length. If the function is None, return a list of the items of the sequence (or a list of tuples if more than one sequence).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In [8]:</a:t>
            </a:r>
            <a:endParaRPr b="0" i="0" sz="14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7"/>
          <p:cNvSpPr txBox="1"/>
          <p:nvPr>
            <p:ph idx="1" type="body"/>
          </p:nvPr>
        </p:nvSpPr>
        <p:spPr>
          <a:xfrm>
            <a:off x="457200" y="1052513"/>
            <a:ext cx="8229600" cy="863600"/>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sz="2400"/>
              <a:t>Proširene informacije o objektima</a:t>
            </a:r>
            <a:endParaRPr/>
          </a:p>
          <a:p>
            <a:pPr indent="-320040" lvl="1" marL="914400" rtl="0" algn="l">
              <a:lnSpc>
                <a:spcPct val="100000"/>
              </a:lnSpc>
              <a:spcBef>
                <a:spcPts val="360"/>
              </a:spcBef>
              <a:spcAft>
                <a:spcPts val="0"/>
              </a:spcAft>
              <a:buSzPts val="1440"/>
              <a:buChar char="●"/>
            </a:pPr>
            <a:r>
              <a:rPr lang="en-US" sz="2000"/>
              <a:t>Iza naziva reference staviti znak "??"</a:t>
            </a:r>
            <a:endParaRPr/>
          </a:p>
          <a:p>
            <a:pPr indent="-228600" lvl="0" marL="457200" rtl="0" algn="l">
              <a:lnSpc>
                <a:spcPct val="100000"/>
              </a:lnSpc>
              <a:spcBef>
                <a:spcPts val="360"/>
              </a:spcBef>
              <a:spcAft>
                <a:spcPts val="0"/>
              </a:spcAft>
              <a:buSzPts val="1440"/>
              <a:buNone/>
            </a:pPr>
            <a:r>
              <a:t/>
            </a:r>
            <a:endParaRPr sz="2200"/>
          </a:p>
        </p:txBody>
      </p:sp>
      <p:sp>
        <p:nvSpPr>
          <p:cNvPr id="451" name="Google Shape;451;p67"/>
          <p:cNvSpPr/>
          <p:nvPr/>
        </p:nvSpPr>
        <p:spPr>
          <a:xfrm>
            <a:off x="611188" y="1989138"/>
            <a:ext cx="7920037" cy="43926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In [</a:t>
            </a:r>
            <a:r>
              <a:rPr b="0" i="0" lang="en-US" sz="1400" u="none" cap="none" strike="noStrike">
                <a:solidFill>
                  <a:srgbClr val="8CD0D3"/>
                </a:solidFill>
                <a:latin typeface="Courier New"/>
                <a:ea typeface="Courier New"/>
                <a:cs typeface="Courier New"/>
                <a:sym typeface="Courier New"/>
              </a:rPr>
              <a:t>2</a:t>
            </a:r>
            <a:r>
              <a:rPr b="0" i="0" lang="en-US" sz="1400" u="none" cap="none" strike="noStrike">
                <a:solidFill>
                  <a:srgbClr val="DCDCDC"/>
                </a:solidFill>
                <a:latin typeface="Courier New"/>
                <a:ea typeface="Courier New"/>
                <a:cs typeface="Courier New"/>
                <a:sym typeface="Courier New"/>
              </a:rPr>
              <a:t>]: </a:t>
            </a:r>
            <a:r>
              <a:rPr b="0" i="0" lang="en-US" sz="1400" u="none" cap="none" strike="noStrike">
                <a:solidFill>
                  <a:srgbClr val="E3CEAB"/>
                </a:solidFill>
                <a:latin typeface="Courier New"/>
                <a:ea typeface="Courier New"/>
                <a:cs typeface="Courier New"/>
                <a:sym typeface="Courier New"/>
              </a:rPr>
              <a:t>import</a:t>
            </a:r>
            <a:r>
              <a:rPr b="0" i="0" lang="en-US" sz="1400" u="none" cap="none" strike="noStrike">
                <a:solidFill>
                  <a:srgbClr val="DCDCDC"/>
                </a:solidFill>
                <a:latin typeface="Courier New"/>
                <a:ea typeface="Courier New"/>
                <a:cs typeface="Courier New"/>
                <a:sym typeface="Courier New"/>
              </a:rPr>
              <a:t> os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In [</a:t>
            </a:r>
            <a:r>
              <a:rPr b="0" i="0" lang="en-US" sz="1400" u="none" cap="none" strike="noStrike">
                <a:solidFill>
                  <a:srgbClr val="8CD0D3"/>
                </a:solidFill>
                <a:latin typeface="Courier New"/>
                <a:ea typeface="Courier New"/>
                <a:cs typeface="Courier New"/>
                <a:sym typeface="Courier New"/>
              </a:rPr>
              <a:t>3</a:t>
            </a:r>
            <a:r>
              <a:rPr b="0" i="0" lang="en-US" sz="1400" u="none" cap="none" strike="noStrike">
                <a:solidFill>
                  <a:srgbClr val="DCDCDC"/>
                </a:solidFill>
                <a:latin typeface="Courier New"/>
                <a:ea typeface="Courier New"/>
                <a:cs typeface="Courier New"/>
                <a:sym typeface="Courier New"/>
              </a:rPr>
              <a:t>]: os.path.abspath??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Type: function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String form: &lt;function abspath at </a:t>
            </a:r>
            <a:r>
              <a:rPr b="0" i="0" lang="en-US" sz="1400" u="none" cap="none" strike="noStrike">
                <a:solidFill>
                  <a:srgbClr val="8CD0D3"/>
                </a:solidFill>
                <a:latin typeface="Courier New"/>
                <a:ea typeface="Courier New"/>
                <a:cs typeface="Courier New"/>
                <a:sym typeface="Courier New"/>
              </a:rPr>
              <a:t>0x7f723641b848</a:t>
            </a:r>
            <a:r>
              <a:rPr b="0" i="0" lang="en-US" sz="1400" u="none" cap="none" strike="noStrike">
                <a:solidFill>
                  <a:srgbClr val="DCDCDC"/>
                </a:solidFill>
                <a:latin typeface="Courier New"/>
                <a:ea typeface="Courier New"/>
                <a:cs typeface="Courier New"/>
                <a:sym typeface="Courier New"/>
              </a:rPr>
              <a:t>&gt;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File: /usr/lib/python2</a:t>
            </a:r>
            <a:r>
              <a:rPr b="0" i="0" lang="en-US" sz="1400" u="none" cap="none" strike="noStrike">
                <a:solidFill>
                  <a:srgbClr val="8CD0D3"/>
                </a:solidFill>
                <a:latin typeface="Courier New"/>
                <a:ea typeface="Courier New"/>
                <a:cs typeface="Courier New"/>
                <a:sym typeface="Courier New"/>
              </a:rPr>
              <a:t>.7</a:t>
            </a:r>
            <a:r>
              <a:rPr b="0" i="0" lang="en-US" sz="1400" u="none" cap="none" strike="noStrike">
                <a:solidFill>
                  <a:srgbClr val="DCDCDC"/>
                </a:solidFill>
                <a:latin typeface="Courier New"/>
                <a:ea typeface="Courier New"/>
                <a:cs typeface="Courier New"/>
                <a:sym typeface="Courier New"/>
              </a:rPr>
              <a:t>/posixpath.py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Definition: os.path.abspath(path)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Source: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E3CEAB"/>
                </a:solidFill>
                <a:latin typeface="Arial"/>
                <a:ea typeface="Arial"/>
                <a:cs typeface="Arial"/>
                <a:sym typeface="Arial"/>
              </a:rPr>
              <a:t>def</a:t>
            </a:r>
            <a:r>
              <a:rPr b="0" i="0" lang="en-US" sz="1400" u="none" cap="none" strike="noStrike">
                <a:solidFill>
                  <a:srgbClr val="DCDCDC"/>
                </a:solidFill>
                <a:latin typeface="Courier New"/>
                <a:ea typeface="Courier New"/>
                <a:cs typeface="Courier New"/>
                <a:sym typeface="Courier New"/>
              </a:rPr>
              <a:t> </a:t>
            </a:r>
            <a:r>
              <a:rPr b="0" i="0" lang="en-US" sz="1400" u="none" cap="none" strike="noStrike">
                <a:solidFill>
                  <a:srgbClr val="EFEF8F"/>
                </a:solidFill>
                <a:latin typeface="Arial"/>
                <a:ea typeface="Arial"/>
                <a:cs typeface="Arial"/>
                <a:sym typeface="Arial"/>
              </a:rPr>
              <a:t>abspath</a:t>
            </a:r>
            <a:r>
              <a:rPr b="0" i="0" lang="en-US" sz="1400" u="none" cap="none" strike="noStrike">
                <a:solidFill>
                  <a:srgbClr val="DCDCDC"/>
                </a:solidFill>
                <a:latin typeface="Arial"/>
                <a:ea typeface="Arial"/>
                <a:cs typeface="Arial"/>
                <a:sym typeface="Arial"/>
              </a:rPr>
              <a:t>(path)</a:t>
            </a:r>
            <a:r>
              <a:rPr b="0" i="0" lang="en-US" sz="1400" u="none" cap="none" strike="noStrike">
                <a:solidFill>
                  <a:srgbClr val="DCDCDC"/>
                </a:solidFill>
                <a:latin typeface="Courier New"/>
                <a:ea typeface="Courier New"/>
                <a:cs typeface="Courier New"/>
                <a:sym typeface="Courier New"/>
              </a:rPr>
              <a:t>: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CC9393"/>
                </a:solidFill>
                <a:latin typeface="Courier New"/>
                <a:ea typeface="Courier New"/>
                <a:cs typeface="Courier New"/>
                <a:sym typeface="Courier New"/>
              </a:rPr>
              <a:t>"""Return an absolute path."""</a:t>
            </a:r>
            <a:r>
              <a:rPr b="0" i="0" lang="en-US" sz="1400" u="none" cap="none" strike="noStrike">
                <a:solidFill>
                  <a:srgbClr val="DCDCDC"/>
                </a:solidFill>
                <a:latin typeface="Courier New"/>
                <a:ea typeface="Courier New"/>
                <a:cs typeface="Courier New"/>
                <a:sym typeface="Courier New"/>
              </a:rPr>
              <a:t> </a:t>
            </a:r>
            <a:endParaRPr b="0" i="0" sz="1400" u="none" cap="none" strike="noStrike">
              <a:solidFill>
                <a:srgbClr val="DCDCDC"/>
              </a:solidFill>
              <a:latin typeface="Courier New"/>
              <a:ea typeface="Courier New"/>
              <a:cs typeface="Courier New"/>
              <a:sym typeface="Courier New"/>
            </a:endParaRPr>
          </a:p>
          <a:p>
            <a:pPr indent="0" lvl="1" marL="0" marR="0" rtl="0" algn="l">
              <a:lnSpc>
                <a:spcPct val="100000"/>
              </a:lnSpc>
              <a:spcBef>
                <a:spcPts val="0"/>
              </a:spcBef>
              <a:spcAft>
                <a:spcPts val="0"/>
              </a:spcAft>
              <a:buNone/>
            </a:pPr>
            <a:r>
              <a:rPr b="0" i="0" lang="en-US" sz="1400" u="none" cap="none" strike="noStrike">
                <a:solidFill>
                  <a:srgbClr val="E3CEAB"/>
                </a:solidFill>
                <a:latin typeface="Courier New"/>
                <a:ea typeface="Courier New"/>
                <a:cs typeface="Courier New"/>
                <a:sym typeface="Courier New"/>
              </a:rPr>
              <a:t>if</a:t>
            </a:r>
            <a:r>
              <a:rPr b="0" i="0" lang="en-US" sz="1400" u="none" cap="none" strike="noStrike">
                <a:solidFill>
                  <a:srgbClr val="DCDCDC"/>
                </a:solidFill>
                <a:latin typeface="Courier New"/>
                <a:ea typeface="Courier New"/>
                <a:cs typeface="Courier New"/>
                <a:sym typeface="Courier New"/>
              </a:rPr>
              <a:t> </a:t>
            </a:r>
            <a:r>
              <a:rPr b="0" i="0" lang="en-US" sz="1400" u="none" cap="none" strike="noStrike">
                <a:solidFill>
                  <a:srgbClr val="E3CEAB"/>
                </a:solidFill>
                <a:latin typeface="Courier New"/>
                <a:ea typeface="Courier New"/>
                <a:cs typeface="Courier New"/>
                <a:sym typeface="Courier New"/>
              </a:rPr>
              <a:t>not</a:t>
            </a:r>
            <a:r>
              <a:rPr b="0" i="0" lang="en-US" sz="1400" u="none" cap="none" strike="noStrike">
                <a:solidFill>
                  <a:srgbClr val="DCDCDC"/>
                </a:solidFill>
                <a:latin typeface="Courier New"/>
                <a:ea typeface="Courier New"/>
                <a:cs typeface="Courier New"/>
                <a:sym typeface="Courier New"/>
              </a:rPr>
              <a:t> isabs(path): </a:t>
            </a:r>
            <a:endParaRPr b="0" i="0" sz="1400" u="none" cap="none" strike="noStrike">
              <a:solidFill>
                <a:srgbClr val="DCDCDC"/>
              </a:solidFill>
              <a:latin typeface="Courier New"/>
              <a:ea typeface="Courier New"/>
              <a:cs typeface="Courier New"/>
              <a:sym typeface="Courier New"/>
            </a:endParaRPr>
          </a:p>
          <a:p>
            <a:pPr indent="0" lvl="2" marL="0" marR="0" rtl="0" algn="l">
              <a:lnSpc>
                <a:spcPct val="100000"/>
              </a:lnSpc>
              <a:spcBef>
                <a:spcPts val="0"/>
              </a:spcBef>
              <a:spcAft>
                <a:spcPts val="0"/>
              </a:spcAft>
              <a:buNone/>
            </a:pPr>
            <a:r>
              <a:rPr b="0" i="0" lang="en-US" sz="1400" u="none" cap="none" strike="noStrike">
                <a:solidFill>
                  <a:srgbClr val="E3CEAB"/>
                </a:solidFill>
                <a:latin typeface="Courier New"/>
                <a:ea typeface="Courier New"/>
                <a:cs typeface="Courier New"/>
                <a:sym typeface="Courier New"/>
              </a:rPr>
              <a:t>if</a:t>
            </a:r>
            <a:r>
              <a:rPr b="0" i="0" lang="en-US" sz="1400" u="none" cap="none" strike="noStrike">
                <a:solidFill>
                  <a:srgbClr val="DCDCDC"/>
                </a:solidFill>
                <a:latin typeface="Courier New"/>
                <a:ea typeface="Courier New"/>
                <a:cs typeface="Courier New"/>
                <a:sym typeface="Courier New"/>
              </a:rPr>
              <a:t> isinstance(path, _unicode): </a:t>
            </a:r>
            <a:endParaRPr b="0" i="0" sz="1400" u="none" cap="none" strike="noStrike">
              <a:solidFill>
                <a:srgbClr val="DCDCDC"/>
              </a:solidFill>
              <a:latin typeface="Courier New"/>
              <a:ea typeface="Courier New"/>
              <a:cs typeface="Courier New"/>
              <a:sym typeface="Courier New"/>
            </a:endParaRPr>
          </a:p>
          <a:p>
            <a:pPr indent="0" lvl="3"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cwd = os.getcwdu() </a:t>
            </a:r>
            <a:endParaRPr b="0" i="0" sz="1400" u="none" cap="none" strike="noStrike">
              <a:solidFill>
                <a:srgbClr val="DCDCDC"/>
              </a:solidFill>
              <a:latin typeface="Courier New"/>
              <a:ea typeface="Courier New"/>
              <a:cs typeface="Courier New"/>
              <a:sym typeface="Courier New"/>
            </a:endParaRPr>
          </a:p>
          <a:p>
            <a:pPr indent="0" lvl="2" marL="0" marR="0" rtl="0" algn="l">
              <a:lnSpc>
                <a:spcPct val="100000"/>
              </a:lnSpc>
              <a:spcBef>
                <a:spcPts val="0"/>
              </a:spcBef>
              <a:spcAft>
                <a:spcPts val="0"/>
              </a:spcAft>
              <a:buNone/>
            </a:pPr>
            <a:r>
              <a:rPr b="0" i="0" lang="en-US" sz="1400" u="none" cap="none" strike="noStrike">
                <a:solidFill>
                  <a:srgbClr val="E3CEAB"/>
                </a:solidFill>
                <a:latin typeface="Courier New"/>
                <a:ea typeface="Courier New"/>
                <a:cs typeface="Courier New"/>
                <a:sym typeface="Courier New"/>
              </a:rPr>
              <a:t>else</a:t>
            </a:r>
            <a:r>
              <a:rPr b="0" i="0" lang="en-US" sz="1400" u="none" cap="none" strike="noStrike">
                <a:solidFill>
                  <a:srgbClr val="DCDCDC"/>
                </a:solidFill>
                <a:latin typeface="Courier New"/>
                <a:ea typeface="Courier New"/>
                <a:cs typeface="Courier New"/>
                <a:sym typeface="Courier New"/>
              </a:rPr>
              <a:t>: </a:t>
            </a:r>
            <a:endParaRPr b="0" i="0" sz="1400" u="none" cap="none" strike="noStrike">
              <a:solidFill>
                <a:srgbClr val="DCDCDC"/>
              </a:solidFill>
              <a:latin typeface="Courier New"/>
              <a:ea typeface="Courier New"/>
              <a:cs typeface="Courier New"/>
              <a:sym typeface="Courier New"/>
            </a:endParaRPr>
          </a:p>
          <a:p>
            <a:pPr indent="0" lvl="3"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cwd = os.getcwd() </a:t>
            </a:r>
            <a:endParaRPr b="0" i="0" sz="1400" u="none" cap="none" strike="noStrike">
              <a:solidFill>
                <a:srgbClr val="DCDCDC"/>
              </a:solidFill>
              <a:latin typeface="Courier New"/>
              <a:ea typeface="Courier New"/>
              <a:cs typeface="Courier New"/>
              <a:sym typeface="Courier New"/>
            </a:endParaRPr>
          </a:p>
          <a:p>
            <a:pPr indent="0" lvl="2" marL="0" marR="0" rtl="0" algn="l">
              <a:lnSpc>
                <a:spcPct val="100000"/>
              </a:lnSpc>
              <a:spcBef>
                <a:spcPts val="0"/>
              </a:spcBef>
              <a:spcAft>
                <a:spcPts val="0"/>
              </a:spcAft>
              <a:buNone/>
            </a:pPr>
            <a:r>
              <a:rPr b="0" i="0" lang="en-US" sz="1400" u="none" cap="none" strike="noStrike">
                <a:solidFill>
                  <a:srgbClr val="DCDCDC"/>
                </a:solidFill>
                <a:latin typeface="Courier New"/>
                <a:ea typeface="Courier New"/>
                <a:cs typeface="Courier New"/>
                <a:sym typeface="Courier New"/>
              </a:rPr>
              <a:t>path = join(cwd, path) </a:t>
            </a:r>
            <a:endParaRPr b="0" i="0" sz="1400" u="none" cap="none" strike="noStrike">
              <a:solidFill>
                <a:srgbClr val="DCDCDC"/>
              </a:solidFill>
              <a:latin typeface="Courier New"/>
              <a:ea typeface="Courier New"/>
              <a:cs typeface="Courier New"/>
              <a:sym typeface="Courier New"/>
            </a:endParaRPr>
          </a:p>
          <a:p>
            <a:pPr indent="0" lvl="1" marL="0" marR="0" rtl="0" algn="l">
              <a:lnSpc>
                <a:spcPct val="100000"/>
              </a:lnSpc>
              <a:spcBef>
                <a:spcPts val="0"/>
              </a:spcBef>
              <a:spcAft>
                <a:spcPts val="0"/>
              </a:spcAft>
              <a:buNone/>
            </a:pPr>
            <a:r>
              <a:rPr b="0" i="0" lang="en-US" sz="1400" u="none" cap="none" strike="noStrike">
                <a:solidFill>
                  <a:srgbClr val="E3CEAB"/>
                </a:solidFill>
                <a:latin typeface="Courier New"/>
                <a:ea typeface="Courier New"/>
                <a:cs typeface="Courier New"/>
                <a:sym typeface="Courier New"/>
              </a:rPr>
              <a:t>return</a:t>
            </a:r>
            <a:r>
              <a:rPr b="0" i="0" lang="en-US" sz="1400" u="none" cap="none" strike="noStrike">
                <a:solidFill>
                  <a:srgbClr val="DCDCDC"/>
                </a:solidFill>
                <a:latin typeface="Courier New"/>
                <a:ea typeface="Courier New"/>
                <a:cs typeface="Courier New"/>
                <a:sym typeface="Courier New"/>
              </a:rPr>
              <a:t> normpath(path)</a:t>
            </a:r>
            <a:endParaRPr b="0" i="0" sz="14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8"/>
          <p:cNvSpPr txBox="1"/>
          <p:nvPr>
            <p:ph idx="1" type="body"/>
          </p:nvPr>
        </p:nvSpPr>
        <p:spPr>
          <a:xfrm>
            <a:off x="457200" y="1023938"/>
            <a:ext cx="8229600" cy="1757362"/>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Reload modula:</a:t>
            </a:r>
            <a:endParaRPr/>
          </a:p>
          <a:p>
            <a:pPr indent="-320040" lvl="1" marL="914400" rtl="0" algn="l">
              <a:lnSpc>
                <a:spcPct val="100000"/>
              </a:lnSpc>
              <a:spcBef>
                <a:spcPts val="360"/>
              </a:spcBef>
              <a:spcAft>
                <a:spcPts val="0"/>
              </a:spcAft>
              <a:buSzPts val="1440"/>
              <a:buChar char="●"/>
            </a:pPr>
            <a:r>
              <a:rPr lang="en-US"/>
              <a:t>Problem kod izmene koda posle import-a.</a:t>
            </a:r>
            <a:endParaRPr/>
          </a:p>
          <a:p>
            <a:pPr indent="-320040" lvl="1" marL="914400" rtl="0" algn="l">
              <a:lnSpc>
                <a:spcPct val="100000"/>
              </a:lnSpc>
              <a:spcBef>
                <a:spcPts val="360"/>
              </a:spcBef>
              <a:spcAft>
                <a:spcPts val="0"/>
              </a:spcAft>
              <a:buSzPts val="1440"/>
              <a:buChar char="●"/>
            </a:pPr>
            <a:r>
              <a:rPr lang="en-US"/>
              <a:t>Dva načina:</a:t>
            </a:r>
            <a:endParaRPr/>
          </a:p>
          <a:p>
            <a:pPr indent="-320039" lvl="2" marL="1371600" rtl="0" algn="l">
              <a:lnSpc>
                <a:spcPct val="100000"/>
              </a:lnSpc>
              <a:spcBef>
                <a:spcPts val="360"/>
              </a:spcBef>
              <a:spcAft>
                <a:spcPts val="0"/>
              </a:spcAft>
              <a:buSzPts val="1440"/>
              <a:buChar char="●"/>
            </a:pPr>
            <a:r>
              <a:rPr i="1" lang="en-US"/>
              <a:t>1. reload</a:t>
            </a:r>
            <a:r>
              <a:rPr lang="en-US"/>
              <a:t> funkcija</a:t>
            </a:r>
            <a:endParaRPr/>
          </a:p>
          <a:p>
            <a:pPr indent="-228600" lvl="1" marL="914400" rtl="0" algn="l">
              <a:lnSpc>
                <a:spcPct val="100000"/>
              </a:lnSpc>
              <a:spcBef>
                <a:spcPts val="360"/>
              </a:spcBef>
              <a:spcAft>
                <a:spcPts val="0"/>
              </a:spcAft>
              <a:buSzPts val="1440"/>
              <a:buNone/>
            </a:pPr>
            <a:r>
              <a:t/>
            </a:r>
            <a:endParaRPr/>
          </a:p>
        </p:txBody>
      </p:sp>
      <p:sp>
        <p:nvSpPr>
          <p:cNvPr id="457" name="Google Shape;457;p68"/>
          <p:cNvSpPr/>
          <p:nvPr/>
        </p:nvSpPr>
        <p:spPr>
          <a:xfrm>
            <a:off x="611188" y="4005263"/>
            <a:ext cx="7920037" cy="71913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E3CEAB"/>
                </a:solidFill>
                <a:latin typeface="Courier New"/>
                <a:ea typeface="Courier New"/>
                <a:cs typeface="Courier New"/>
                <a:sym typeface="Courier New"/>
              </a:rPr>
              <a:t>%</a:t>
            </a:r>
            <a:r>
              <a:rPr b="0" i="0" lang="en-US" sz="1400" u="none" cap="none" strike="noStrike">
                <a:solidFill>
                  <a:srgbClr val="EFEF8F"/>
                </a:solidFill>
                <a:latin typeface="Arial"/>
                <a:ea typeface="Arial"/>
                <a:cs typeface="Arial"/>
                <a:sym typeface="Arial"/>
              </a:rPr>
              <a:t>load_ext</a:t>
            </a:r>
            <a:r>
              <a:rPr b="0" i="0" lang="en-US" sz="1400" u="none" cap="none" strike="noStrike">
                <a:solidFill>
                  <a:srgbClr val="DCDCDC"/>
                </a:solidFill>
                <a:latin typeface="Courier New"/>
                <a:ea typeface="Courier New"/>
                <a:cs typeface="Courier New"/>
                <a:sym typeface="Courier New"/>
              </a:rPr>
              <a:t> autoreload </a:t>
            </a:r>
            <a:endParaRPr b="0" i="0" sz="14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400" u="none" cap="none" strike="noStrike">
                <a:solidFill>
                  <a:srgbClr val="E3CEAB"/>
                </a:solidFill>
                <a:latin typeface="Courier New"/>
                <a:ea typeface="Courier New"/>
                <a:cs typeface="Courier New"/>
                <a:sym typeface="Courier New"/>
              </a:rPr>
              <a:t>%</a:t>
            </a:r>
            <a:r>
              <a:rPr b="0" i="0" lang="en-US" sz="1400" u="none" cap="none" strike="noStrike">
                <a:solidFill>
                  <a:srgbClr val="EFEF8F"/>
                </a:solidFill>
                <a:latin typeface="Arial"/>
                <a:ea typeface="Arial"/>
                <a:cs typeface="Arial"/>
                <a:sym typeface="Arial"/>
              </a:rPr>
              <a:t>autoreload</a:t>
            </a:r>
            <a:r>
              <a:rPr b="0" i="0" lang="en-US" sz="1400" u="none" cap="none" strike="noStrike">
                <a:solidFill>
                  <a:srgbClr val="DCDCDC"/>
                </a:solidFill>
                <a:latin typeface="Courier New"/>
                <a:ea typeface="Courier New"/>
                <a:cs typeface="Courier New"/>
                <a:sym typeface="Courier New"/>
              </a:rPr>
              <a:t> 2</a:t>
            </a:r>
            <a:endParaRPr b="0" i="0" sz="1400" u="none" cap="none" strike="noStrike">
              <a:solidFill>
                <a:srgbClr val="DCDCDC"/>
              </a:solidFill>
              <a:latin typeface="Courier New"/>
              <a:ea typeface="Courier New"/>
              <a:cs typeface="Courier New"/>
              <a:sym typeface="Courier New"/>
            </a:endParaRPr>
          </a:p>
        </p:txBody>
      </p:sp>
      <p:sp>
        <p:nvSpPr>
          <p:cNvPr id="458" name="Google Shape;458;p68"/>
          <p:cNvSpPr/>
          <p:nvPr/>
        </p:nvSpPr>
        <p:spPr>
          <a:xfrm>
            <a:off x="611188" y="2708275"/>
            <a:ext cx="7920037" cy="5048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EFEF8F"/>
                </a:solidFill>
                <a:latin typeface="Courier New"/>
                <a:ea typeface="Courier New"/>
                <a:cs typeface="Courier New"/>
                <a:sym typeface="Courier New"/>
              </a:rPr>
              <a:t>reload</a:t>
            </a:r>
            <a:r>
              <a:rPr b="0" i="0" lang="en-US" sz="1400" u="none" cap="none" strike="noStrike">
                <a:solidFill>
                  <a:srgbClr val="DCDCDC"/>
                </a:solidFill>
                <a:latin typeface="Courier New"/>
                <a:ea typeface="Courier New"/>
                <a:cs typeface="Courier New"/>
                <a:sym typeface="Courier New"/>
              </a:rPr>
              <a:t>(moj_modul)</a:t>
            </a:r>
            <a:endParaRPr b="0" i="0" sz="1400" u="none" cap="none" strike="noStrike">
              <a:solidFill>
                <a:srgbClr val="DCDCDC"/>
              </a:solidFill>
              <a:latin typeface="Courier New"/>
              <a:ea typeface="Courier New"/>
              <a:cs typeface="Courier New"/>
              <a:sym typeface="Courier New"/>
            </a:endParaRPr>
          </a:p>
        </p:txBody>
      </p:sp>
      <p:sp>
        <p:nvSpPr>
          <p:cNvPr id="459" name="Google Shape;459;p68"/>
          <p:cNvSpPr txBox="1"/>
          <p:nvPr/>
        </p:nvSpPr>
        <p:spPr>
          <a:xfrm>
            <a:off x="468313" y="3471863"/>
            <a:ext cx="8229600" cy="461962"/>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rgbClr val="72706F"/>
              </a:buClr>
              <a:buSzPts val="1600"/>
              <a:buFont typeface="Noto Sans Symbols"/>
              <a:buChar char="●"/>
            </a:pPr>
            <a:r>
              <a:rPr b="0" i="1" lang="en-US" sz="2000" u="none" cap="none" strike="noStrike">
                <a:solidFill>
                  <a:srgbClr val="000000"/>
                </a:solidFill>
                <a:latin typeface="Arial"/>
                <a:ea typeface="Arial"/>
                <a:cs typeface="Arial"/>
                <a:sym typeface="Arial"/>
              </a:rPr>
              <a:t>2. autoreload</a:t>
            </a:r>
            <a:r>
              <a:rPr b="0" i="0" lang="en-US" sz="2000" u="none" cap="none" strike="noStrike">
                <a:solidFill>
                  <a:srgbClr val="000000"/>
                </a:solidFill>
                <a:latin typeface="Arial"/>
                <a:ea typeface="Arial"/>
                <a:cs typeface="Arial"/>
                <a:sym typeface="Arial"/>
              </a:rPr>
              <a:t> ekstenzija</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9"/>
          <p:cNvSpPr txBox="1"/>
          <p:nvPr>
            <p:ph type="title"/>
          </p:nvPr>
        </p:nvSpPr>
        <p:spPr>
          <a:xfrm>
            <a:off x="84138" y="188913"/>
            <a:ext cx="7920037" cy="719137"/>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Eclipse + PyDev</a:t>
            </a:r>
            <a:endParaRPr/>
          </a:p>
        </p:txBody>
      </p:sp>
      <p:sp>
        <p:nvSpPr>
          <p:cNvPr id="465" name="Google Shape;465;p69"/>
          <p:cNvSpPr txBox="1"/>
          <p:nvPr>
            <p:ph idx="1" type="body"/>
          </p:nvPr>
        </p:nvSpPr>
        <p:spPr>
          <a:xfrm>
            <a:off x="457200" y="1484313"/>
            <a:ext cx="8229600" cy="4525962"/>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Osnovne osobine</a:t>
            </a:r>
            <a:endParaRPr cap="none"/>
          </a:p>
          <a:p>
            <a:pPr indent="-320040" lvl="1" marL="914400" rtl="0" algn="l">
              <a:lnSpc>
                <a:spcPct val="100000"/>
              </a:lnSpc>
              <a:spcBef>
                <a:spcPts val="360"/>
              </a:spcBef>
              <a:spcAft>
                <a:spcPts val="0"/>
              </a:spcAft>
              <a:buSzPts val="1440"/>
              <a:buChar char="●"/>
            </a:pPr>
            <a:r>
              <a:rPr lang="en-US"/>
              <a:t>Slobodan softver otvorenog koda.</a:t>
            </a:r>
            <a:endParaRPr/>
          </a:p>
          <a:p>
            <a:pPr indent="-320040" lvl="1" marL="914400" rtl="0" algn="l">
              <a:lnSpc>
                <a:spcPct val="100000"/>
              </a:lnSpc>
              <a:spcBef>
                <a:spcPts val="360"/>
              </a:spcBef>
              <a:spcAft>
                <a:spcPts val="0"/>
              </a:spcAft>
              <a:buSzPts val="1440"/>
              <a:buChar char="●"/>
            </a:pPr>
            <a:r>
              <a:rPr lang="en-US"/>
              <a:t>Dostupan kao skup plugin-a za Eclipse</a:t>
            </a:r>
            <a:endParaRPr/>
          </a:p>
          <a:p>
            <a:pPr indent="-320040" lvl="1" marL="914400" rtl="0" algn="l">
              <a:lnSpc>
                <a:spcPct val="100000"/>
              </a:lnSpc>
              <a:spcBef>
                <a:spcPts val="360"/>
              </a:spcBef>
              <a:spcAft>
                <a:spcPts val="0"/>
              </a:spcAft>
              <a:buSzPts val="1440"/>
              <a:buChar char="●"/>
            </a:pPr>
            <a:r>
              <a:rPr lang="en-US"/>
              <a:t>Osnovne operacije: navigacija, strukturni prikaz, bojenje i dopuna koda...</a:t>
            </a:r>
            <a:endParaRPr/>
          </a:p>
          <a:p>
            <a:pPr indent="-320040" lvl="1" marL="914400" rtl="0" algn="l">
              <a:lnSpc>
                <a:spcPct val="100000"/>
              </a:lnSpc>
              <a:spcBef>
                <a:spcPts val="360"/>
              </a:spcBef>
              <a:spcAft>
                <a:spcPts val="0"/>
              </a:spcAft>
              <a:buSzPts val="1440"/>
              <a:buChar char="●"/>
            </a:pPr>
            <a:r>
              <a:rPr lang="en-US"/>
              <a:t>Podrška za refaktorisanje.</a:t>
            </a:r>
            <a:endParaRPr/>
          </a:p>
          <a:p>
            <a:pPr indent="-320040" lvl="1" marL="914400" rtl="0" algn="l">
              <a:lnSpc>
                <a:spcPct val="100000"/>
              </a:lnSpc>
              <a:spcBef>
                <a:spcPts val="360"/>
              </a:spcBef>
              <a:spcAft>
                <a:spcPts val="0"/>
              </a:spcAft>
              <a:buSzPts val="1440"/>
              <a:buChar char="●"/>
            </a:pPr>
            <a:r>
              <a:rPr lang="en-US"/>
              <a:t>Integrisani debager, interaktivna konzola, podrška za testiranje</a:t>
            </a:r>
            <a:endParaRPr/>
          </a:p>
          <a:p>
            <a:pPr indent="-320040" lvl="1" marL="914400" rtl="0" algn="l">
              <a:lnSpc>
                <a:spcPct val="100000"/>
              </a:lnSpc>
              <a:spcBef>
                <a:spcPts val="360"/>
              </a:spcBef>
              <a:spcAft>
                <a:spcPts val="0"/>
              </a:spcAft>
              <a:buSzPts val="1440"/>
              <a:buChar char="●"/>
            </a:pPr>
            <a:r>
              <a:rPr lang="en-US"/>
              <a:t>Podrška za Jinja2 i Django template</a:t>
            </a:r>
            <a:endParaRPr/>
          </a:p>
          <a:p>
            <a:pPr indent="-320040" lvl="1" marL="914400" rtl="0" algn="l">
              <a:lnSpc>
                <a:spcPct val="100000"/>
              </a:lnSpc>
              <a:spcBef>
                <a:spcPts val="360"/>
              </a:spcBef>
              <a:spcAft>
                <a:spcPts val="0"/>
              </a:spcAft>
              <a:buSzPts val="1440"/>
              <a:buChar char="●"/>
            </a:pPr>
            <a:r>
              <a:rPr lang="en-US"/>
              <a:t>Pisan u Javi, radi na svim vodećim OS</a:t>
            </a:r>
            <a:endParaRPr/>
          </a:p>
          <a:p>
            <a:pPr indent="-228600" lvl="0" marL="457200" rtl="0" algn="l">
              <a:lnSpc>
                <a:spcPct val="100000"/>
              </a:lnSpc>
              <a:spcBef>
                <a:spcPts val="360"/>
              </a:spcBef>
              <a:spcAft>
                <a:spcPts val="0"/>
              </a:spcAft>
              <a:buSzPts val="1440"/>
              <a:buNone/>
            </a:pPr>
            <a:r>
              <a:t/>
            </a:r>
            <a:endParaRPr>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idx="1" type="body"/>
          </p:nvPr>
        </p:nvSpPr>
        <p:spPr>
          <a:xfrm>
            <a:off x="457200" y="1600200"/>
            <a:ext cx="8229600" cy="2116138"/>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Načini za instalaciju:</a:t>
            </a:r>
            <a:endParaRPr/>
          </a:p>
          <a:p>
            <a:pPr indent="-320040" lvl="1" marL="914400" rtl="0" algn="l">
              <a:lnSpc>
                <a:spcPct val="100000"/>
              </a:lnSpc>
              <a:spcBef>
                <a:spcPts val="360"/>
              </a:spcBef>
              <a:spcAft>
                <a:spcPts val="0"/>
              </a:spcAft>
              <a:buSzPts val="1440"/>
              <a:buChar char="●"/>
            </a:pPr>
            <a:r>
              <a:rPr lang="en-US"/>
              <a:t>Eclipse distribucija sa već ugrađenim PyDev-om (npr. </a:t>
            </a:r>
            <a:r>
              <a:rPr lang="en-US" u="sng">
                <a:solidFill>
                  <a:schemeClr val="hlink"/>
                </a:solidFill>
                <a:hlinkClick r:id="rId3"/>
              </a:rPr>
              <a:t>LiClipse</a:t>
            </a:r>
            <a:r>
              <a:rPr lang="en-US"/>
              <a:t>)</a:t>
            </a:r>
            <a:endParaRPr/>
          </a:p>
          <a:p>
            <a:pPr indent="-320040" lvl="1" marL="914400" rtl="0" algn="l">
              <a:lnSpc>
                <a:spcPct val="100000"/>
              </a:lnSpc>
              <a:spcBef>
                <a:spcPts val="360"/>
              </a:spcBef>
              <a:spcAft>
                <a:spcPts val="0"/>
              </a:spcAft>
              <a:buSzPts val="1440"/>
              <a:buChar char="●"/>
            </a:pPr>
            <a:r>
              <a:rPr lang="en-US"/>
              <a:t>Dropins zip arhiva</a:t>
            </a:r>
            <a:endParaRPr/>
          </a:p>
          <a:p>
            <a:pPr indent="-320040" lvl="1" marL="914400" rtl="0" algn="l">
              <a:lnSpc>
                <a:spcPct val="100000"/>
              </a:lnSpc>
              <a:spcBef>
                <a:spcPts val="360"/>
              </a:spcBef>
              <a:spcAft>
                <a:spcPts val="0"/>
              </a:spcAft>
              <a:buSzPts val="1440"/>
              <a:buChar char="●"/>
            </a:pPr>
            <a:r>
              <a:rPr lang="en-US"/>
              <a:t>Update site: </a:t>
            </a:r>
            <a:r>
              <a:rPr lang="en-US" u="sng">
                <a:solidFill>
                  <a:schemeClr val="hlink"/>
                </a:solidFill>
                <a:hlinkClick r:id="rId4"/>
              </a:rPr>
              <a:t>http://pydev.org/update</a:t>
            </a:r>
            <a:endParaRPr/>
          </a:p>
          <a:p>
            <a:pPr indent="-228600" lvl="0" marL="457200" rtl="0" algn="l">
              <a:lnSpc>
                <a:spcPct val="100000"/>
              </a:lnSpc>
              <a:spcBef>
                <a:spcPts val="360"/>
              </a:spcBef>
              <a:spcAft>
                <a:spcPts val="0"/>
              </a:spcAft>
              <a:buSzPts val="144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1"/>
          <p:cNvSpPr txBox="1"/>
          <p:nvPr>
            <p:ph type="title"/>
          </p:nvPr>
        </p:nvSpPr>
        <p:spPr>
          <a:xfrm>
            <a:off x="84138" y="188913"/>
            <a:ext cx="7920037" cy="719137"/>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Konfiguracija</a:t>
            </a:r>
            <a:endParaRPr/>
          </a:p>
        </p:txBody>
      </p:sp>
      <p:sp>
        <p:nvSpPr>
          <p:cNvPr id="476" name="Google Shape;476;p71"/>
          <p:cNvSpPr txBox="1"/>
          <p:nvPr>
            <p:ph idx="1" type="body"/>
          </p:nvPr>
        </p:nvSpPr>
        <p:spPr>
          <a:xfrm>
            <a:off x="457200" y="1341438"/>
            <a:ext cx="8229600" cy="4175125"/>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Podešavanje interpretera:</a:t>
            </a:r>
            <a:endParaRPr/>
          </a:p>
          <a:p>
            <a:pPr indent="-320040" lvl="1" marL="914400" rtl="0" algn="l">
              <a:lnSpc>
                <a:spcPct val="100000"/>
              </a:lnSpc>
              <a:spcBef>
                <a:spcPts val="360"/>
              </a:spcBef>
              <a:spcAft>
                <a:spcPts val="0"/>
              </a:spcAft>
              <a:buSzPts val="1440"/>
              <a:buChar char="●"/>
            </a:pPr>
            <a:r>
              <a:rPr lang="en-US"/>
              <a:t>Moguće je podesiti više interpretera (npr python 2 i 3).</a:t>
            </a:r>
            <a:endParaRPr/>
          </a:p>
          <a:p>
            <a:pPr indent="-320040" lvl="1" marL="914400" rtl="0" algn="l">
              <a:lnSpc>
                <a:spcPct val="100000"/>
              </a:lnSpc>
              <a:spcBef>
                <a:spcPts val="360"/>
              </a:spcBef>
              <a:spcAft>
                <a:spcPts val="0"/>
              </a:spcAft>
              <a:buSzPts val="1440"/>
              <a:buChar char="●"/>
            </a:pPr>
            <a:r>
              <a:rPr lang="en-US"/>
              <a:t>Moguće je podesiti poseban interpreter za svaki projekat.</a:t>
            </a:r>
            <a:endParaRPr/>
          </a:p>
          <a:p>
            <a:pPr indent="-320040" lvl="1" marL="914400" rtl="0" algn="l">
              <a:lnSpc>
                <a:spcPct val="100000"/>
              </a:lnSpc>
              <a:spcBef>
                <a:spcPts val="360"/>
              </a:spcBef>
              <a:spcAft>
                <a:spcPts val="0"/>
              </a:spcAft>
              <a:buSzPts val="1440"/>
              <a:buChar char="●"/>
            </a:pPr>
            <a:r>
              <a:rPr lang="en-US"/>
              <a:t>Obavlja se kroz standardni dijalog za konfigurisanje (</a:t>
            </a:r>
            <a:r>
              <a:rPr i="1" lang="en-US"/>
              <a:t>Window &gt; Preferences</a:t>
            </a:r>
            <a:r>
              <a:rPr lang="en-US"/>
              <a:t>).</a:t>
            </a:r>
            <a:endParaRPr/>
          </a:p>
          <a:p>
            <a:pPr indent="-320040" lvl="1" marL="914400" rtl="0" algn="l">
              <a:lnSpc>
                <a:spcPct val="100000"/>
              </a:lnSpc>
              <a:spcBef>
                <a:spcPts val="360"/>
              </a:spcBef>
              <a:spcAft>
                <a:spcPts val="0"/>
              </a:spcAft>
              <a:buSzPts val="1440"/>
              <a:buChar char="●"/>
            </a:pPr>
            <a:r>
              <a:rPr lang="en-US"/>
              <a:t>Potrebno je konfigurisati Python interpreter u sekciji </a:t>
            </a:r>
            <a:r>
              <a:rPr i="1" lang="en-US"/>
              <a:t>PyDev &gt; Interpreter Python</a:t>
            </a:r>
            <a:endParaRPr/>
          </a:p>
          <a:p>
            <a:pPr indent="-320040" lvl="1" marL="914400" rtl="0" algn="l">
              <a:lnSpc>
                <a:spcPct val="100000"/>
              </a:lnSpc>
              <a:spcBef>
                <a:spcPts val="360"/>
              </a:spcBef>
              <a:spcAft>
                <a:spcPts val="0"/>
              </a:spcAft>
              <a:buSzPts val="1440"/>
              <a:buChar char="●"/>
            </a:pPr>
            <a:r>
              <a:rPr lang="en-US"/>
              <a:t>U većini slučajeva dovoljno je izabrati akciju </a:t>
            </a:r>
            <a:r>
              <a:rPr i="1" lang="en-US"/>
              <a:t>Auto Config</a:t>
            </a:r>
            <a:r>
              <a:rPr lang="en-US"/>
              <a:t>. Ukoliko Eclipse nije u stanju sam da pronađe Python interpreter to se može ručno definisati opcijom </a:t>
            </a:r>
            <a:r>
              <a:rPr i="1" lang="en-US"/>
              <a:t>New...</a:t>
            </a:r>
            <a:endParaRPr/>
          </a:p>
          <a:p>
            <a:pPr indent="-228600" lvl="0" marL="457200" rtl="0" algn="l">
              <a:lnSpc>
                <a:spcPct val="100000"/>
              </a:lnSpc>
              <a:spcBef>
                <a:spcPts val="360"/>
              </a:spcBef>
              <a:spcAft>
                <a:spcPts val="0"/>
              </a:spcAft>
              <a:buSzPts val="144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2"/>
          <p:cNvSpPr txBox="1"/>
          <p:nvPr>
            <p:ph idx="1" type="body"/>
          </p:nvPr>
        </p:nvSpPr>
        <p:spPr>
          <a:xfrm>
            <a:off x="519113" y="981075"/>
            <a:ext cx="8229600" cy="503238"/>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Podešavanje interpretera</a:t>
            </a:r>
            <a:endParaRPr/>
          </a:p>
        </p:txBody>
      </p:sp>
      <p:pic>
        <p:nvPicPr>
          <p:cNvPr descr="http://puppet.ftn.uns.ac.rs/RTRKPython/Slike/PyDevPreferences.png" id="482" name="Google Shape;482;p72"/>
          <p:cNvPicPr preferRelativeResize="0"/>
          <p:nvPr/>
        </p:nvPicPr>
        <p:blipFill rotWithShape="1">
          <a:blip r:embed="rId3">
            <a:alphaModFix/>
          </a:blip>
          <a:srcRect b="0" l="0" r="0" t="0"/>
          <a:stretch/>
        </p:blipFill>
        <p:spPr>
          <a:xfrm>
            <a:off x="1187450" y="1484313"/>
            <a:ext cx="6913563" cy="50403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107504" y="0"/>
            <a:ext cx="7752655" cy="1124744"/>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Osnove</a:t>
            </a:r>
            <a:br>
              <a:rPr lang="en-US"/>
            </a:br>
            <a:endParaRPr/>
          </a:p>
        </p:txBody>
      </p:sp>
      <p:sp>
        <p:nvSpPr>
          <p:cNvPr id="173" name="Google Shape;173;p5"/>
          <p:cNvSpPr txBox="1"/>
          <p:nvPr>
            <p:ph idx="1" type="body"/>
          </p:nvPr>
        </p:nvSpPr>
        <p:spPr>
          <a:xfrm>
            <a:off x="467544" y="1211648"/>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sz="1800"/>
              <a:t>Nastao 1991 godine. Gvido van Rosum</a:t>
            </a:r>
            <a:endParaRPr/>
          </a:p>
          <a:p>
            <a:pPr indent="-342900" lvl="0" marL="342900" rtl="0" algn="l">
              <a:lnSpc>
                <a:spcPct val="100000"/>
              </a:lnSpc>
              <a:spcBef>
                <a:spcPts val="360"/>
              </a:spcBef>
              <a:spcAft>
                <a:spcPts val="0"/>
              </a:spcAft>
              <a:buSzPts val="1440"/>
              <a:buChar char="●"/>
            </a:pPr>
            <a:r>
              <a:rPr lang="en-US" sz="1800"/>
              <a:t>python.org</a:t>
            </a:r>
            <a:endParaRPr/>
          </a:p>
          <a:p>
            <a:pPr indent="-342900" lvl="0" marL="342900" rtl="0" algn="l">
              <a:lnSpc>
                <a:spcPct val="100000"/>
              </a:lnSpc>
              <a:spcBef>
                <a:spcPts val="360"/>
              </a:spcBef>
              <a:spcAft>
                <a:spcPts val="0"/>
              </a:spcAft>
              <a:buSzPts val="1440"/>
              <a:buChar char="●"/>
            </a:pPr>
            <a:r>
              <a:rPr lang="en-US" sz="1800"/>
              <a:t>Verzije</a:t>
            </a:r>
            <a:endParaRPr sz="1800"/>
          </a:p>
          <a:p>
            <a:pPr indent="-285750" lvl="1" marL="742950" rtl="0" algn="l">
              <a:lnSpc>
                <a:spcPct val="100000"/>
              </a:lnSpc>
              <a:spcBef>
                <a:spcPts val="280"/>
              </a:spcBef>
              <a:spcAft>
                <a:spcPts val="0"/>
              </a:spcAft>
              <a:buSzPts val="1120"/>
              <a:buChar char="●"/>
            </a:pPr>
            <a:r>
              <a:rPr lang="en-US" sz="1400"/>
              <a:t>Python 2.7 - trenutno “end-of life" verzija</a:t>
            </a:r>
            <a:endParaRPr/>
          </a:p>
          <a:p>
            <a:pPr indent="-285750" lvl="1" marL="742950" rtl="0" algn="l">
              <a:lnSpc>
                <a:spcPct val="100000"/>
              </a:lnSpc>
              <a:spcBef>
                <a:spcPts val="280"/>
              </a:spcBef>
              <a:spcAft>
                <a:spcPts val="0"/>
              </a:spcAft>
              <a:buSzPts val="1120"/>
              <a:buChar char="●"/>
            </a:pPr>
            <a:r>
              <a:rPr lang="en-US" sz="1400"/>
              <a:t>Python 3.10 – najčešće korištena verzija, 3.9+ se ne može koristiti na Win7 ili niže</a:t>
            </a:r>
            <a:endParaRPr/>
          </a:p>
          <a:p>
            <a:pPr indent="-342900" lvl="0" marL="342900" rtl="0" algn="l">
              <a:lnSpc>
                <a:spcPct val="100000"/>
              </a:lnSpc>
              <a:spcBef>
                <a:spcPts val="520"/>
              </a:spcBef>
              <a:spcAft>
                <a:spcPts val="0"/>
              </a:spcAft>
              <a:buSzPts val="2080"/>
              <a:buNone/>
            </a:pPr>
            <a:r>
              <a:rPr lang="en-US"/>
              <a:t>Instalacija</a:t>
            </a:r>
            <a:endParaRPr/>
          </a:p>
          <a:p>
            <a:pPr indent="-342900" lvl="0" marL="342900" rtl="0" algn="l">
              <a:lnSpc>
                <a:spcPct val="100000"/>
              </a:lnSpc>
              <a:spcBef>
                <a:spcPts val="360"/>
              </a:spcBef>
              <a:spcAft>
                <a:spcPts val="0"/>
              </a:spcAft>
              <a:buSzPts val="1440"/>
              <a:buChar char="●"/>
            </a:pPr>
            <a:r>
              <a:rPr lang="en-US" sz="1800"/>
              <a:t>Windows - Downloads</a:t>
            </a:r>
            <a:endParaRPr/>
          </a:p>
          <a:p>
            <a:pPr indent="-342900" lvl="0" marL="342900" rtl="0" algn="l">
              <a:lnSpc>
                <a:spcPct val="100000"/>
              </a:lnSpc>
              <a:spcBef>
                <a:spcPts val="360"/>
              </a:spcBef>
              <a:spcAft>
                <a:spcPts val="0"/>
              </a:spcAft>
              <a:buSzPts val="1440"/>
              <a:buChar char="●"/>
            </a:pPr>
            <a:r>
              <a:rPr lang="en-US" sz="1800"/>
              <a:t>Linux - putem paket menadzera</a:t>
            </a:r>
            <a:endParaRPr sz="1800"/>
          </a:p>
          <a:p>
            <a:pPr indent="-342900" lvl="0" marL="342900" rtl="0" algn="l">
              <a:lnSpc>
                <a:spcPct val="100000"/>
              </a:lnSpc>
              <a:spcBef>
                <a:spcPts val="520"/>
              </a:spcBef>
              <a:spcAft>
                <a:spcPts val="0"/>
              </a:spcAft>
              <a:buSzPts val="2080"/>
              <a:buNone/>
            </a:pPr>
            <a:r>
              <a:rPr lang="en-US"/>
              <a:t>Dva načina korisćenja</a:t>
            </a:r>
            <a:endParaRPr/>
          </a:p>
          <a:p>
            <a:pPr indent="-342900" lvl="0" marL="342900" rtl="0" algn="l">
              <a:lnSpc>
                <a:spcPct val="100000"/>
              </a:lnSpc>
              <a:spcBef>
                <a:spcPts val="360"/>
              </a:spcBef>
              <a:spcAft>
                <a:spcPts val="0"/>
              </a:spcAft>
              <a:buSzPts val="1440"/>
              <a:buChar char="●"/>
            </a:pPr>
            <a:r>
              <a:rPr lang="en-US" sz="1800"/>
              <a:t>REPL - read eval print loop</a:t>
            </a:r>
            <a:endParaRPr/>
          </a:p>
          <a:p>
            <a:pPr indent="-251459" lvl="0" marL="342900" rtl="0" algn="l">
              <a:lnSpc>
                <a:spcPct val="100000"/>
              </a:lnSpc>
              <a:spcBef>
                <a:spcPts val="360"/>
              </a:spcBef>
              <a:spcAft>
                <a:spcPts val="0"/>
              </a:spcAft>
              <a:buSzPts val="1440"/>
              <a:buNone/>
            </a:pPr>
            <a:r>
              <a:t/>
            </a:r>
            <a:endParaRPr sz="1800"/>
          </a:p>
          <a:p>
            <a:pPr indent="-251459" lvl="0" marL="342900" rtl="0" algn="l">
              <a:lnSpc>
                <a:spcPct val="100000"/>
              </a:lnSpc>
              <a:spcBef>
                <a:spcPts val="360"/>
              </a:spcBef>
              <a:spcAft>
                <a:spcPts val="0"/>
              </a:spcAft>
              <a:buSzPts val="1440"/>
              <a:buNone/>
            </a:pPr>
            <a:r>
              <a:t/>
            </a:r>
            <a:endParaRPr/>
          </a:p>
          <a:p>
            <a:pPr indent="-342900" lvl="0" marL="342900" rtl="0" algn="l">
              <a:lnSpc>
                <a:spcPct val="100000"/>
              </a:lnSpc>
              <a:spcBef>
                <a:spcPts val="360"/>
              </a:spcBef>
              <a:spcAft>
                <a:spcPts val="0"/>
              </a:spcAft>
              <a:buSzPts val="1440"/>
              <a:buChar char="●"/>
            </a:pPr>
            <a:r>
              <a:rPr lang="en-US" sz="1800"/>
              <a:t>Pokretanje skripte</a:t>
            </a:r>
            <a:endParaRPr sz="1800"/>
          </a:p>
          <a:p>
            <a:pPr indent="-342900" lvl="0" marL="342900" rtl="0" algn="l">
              <a:lnSpc>
                <a:spcPct val="100000"/>
              </a:lnSpc>
              <a:spcBef>
                <a:spcPts val="360"/>
              </a:spcBef>
              <a:spcAft>
                <a:spcPts val="0"/>
              </a:spcAft>
              <a:buSzPts val="1440"/>
              <a:buNone/>
            </a:pPr>
            <a:r>
              <a:t/>
            </a:r>
            <a:endParaRPr sz="1800">
              <a:latin typeface="Arial"/>
              <a:ea typeface="Arial"/>
              <a:cs typeface="Arial"/>
              <a:sym typeface="Arial"/>
            </a:endParaRPr>
          </a:p>
        </p:txBody>
      </p:sp>
      <p:sp>
        <p:nvSpPr>
          <p:cNvPr id="174" name="Google Shape;174;p5"/>
          <p:cNvSpPr txBox="1"/>
          <p:nvPr/>
        </p:nvSpPr>
        <p:spPr>
          <a:xfrm>
            <a:off x="611560" y="4706314"/>
            <a:ext cx="8085584" cy="584775"/>
          </a:xfrm>
          <a:prstGeom prst="rect">
            <a:avLst/>
          </a:prstGeom>
          <a:solidFill>
            <a:schemeClr val="dk1"/>
          </a:solidFill>
          <a:ln cap="flat" cmpd="sng" w="254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D8D8D8"/>
                </a:solidFill>
                <a:latin typeface="Courier New"/>
                <a:ea typeface="Courier New"/>
                <a:cs typeface="Courier New"/>
                <a:sym typeface="Courier New"/>
              </a:rPr>
              <a:t>#! /usr/bin/env python</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8D8D8"/>
                </a:solidFill>
                <a:latin typeface="Courier New"/>
                <a:ea typeface="Courier New"/>
                <a:cs typeface="Courier New"/>
                <a:sym typeface="Courier New"/>
              </a:rPr>
              <a:t>&gt;&gt;&gt; print("doing REPL: \nHello World")</a:t>
            </a:r>
            <a:endParaRPr b="0" i="0" sz="1400" u="none" cap="none" strike="noStrike">
              <a:solidFill>
                <a:srgbClr val="000000"/>
              </a:solidFill>
              <a:latin typeface="Courier New"/>
              <a:ea typeface="Courier New"/>
              <a:cs typeface="Courier New"/>
              <a:sym typeface="Courier New"/>
            </a:endParaRPr>
          </a:p>
        </p:txBody>
      </p:sp>
      <p:sp>
        <p:nvSpPr>
          <p:cNvPr id="175" name="Google Shape;175;p5"/>
          <p:cNvSpPr txBox="1"/>
          <p:nvPr/>
        </p:nvSpPr>
        <p:spPr>
          <a:xfrm>
            <a:off x="611560" y="5824516"/>
            <a:ext cx="8085584" cy="354612"/>
          </a:xfrm>
          <a:prstGeom prst="rect">
            <a:avLst/>
          </a:prstGeom>
          <a:solidFill>
            <a:schemeClr val="dk1"/>
          </a:solidFill>
          <a:ln cap="flat" cmpd="sng" w="254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D8D8D8"/>
                </a:solidFill>
                <a:latin typeface="Courier New"/>
                <a:ea typeface="Courier New"/>
                <a:cs typeface="Courier New"/>
                <a:sym typeface="Courier New"/>
              </a:rPr>
              <a:t>#! /usr/bin/env python prvi.py</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3"/>
          <p:cNvSpPr txBox="1"/>
          <p:nvPr>
            <p:ph type="title"/>
          </p:nvPr>
        </p:nvSpPr>
        <p:spPr>
          <a:xfrm>
            <a:off x="84138" y="117475"/>
            <a:ext cx="7920037" cy="719138"/>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Kreiranje novog projekta</a:t>
            </a:r>
            <a:endParaRPr/>
          </a:p>
        </p:txBody>
      </p:sp>
      <p:pic>
        <p:nvPicPr>
          <p:cNvPr descr="http://puppet.ftn.uns.ac.rs/RTRKPython/Slike/PyDevNewProject.png" id="488" name="Google Shape;488;p73"/>
          <p:cNvPicPr preferRelativeResize="0"/>
          <p:nvPr/>
        </p:nvPicPr>
        <p:blipFill rotWithShape="1">
          <a:blip r:embed="rId3">
            <a:alphaModFix/>
          </a:blip>
          <a:srcRect b="0" l="0" r="0" t="0"/>
          <a:stretch/>
        </p:blipFill>
        <p:spPr>
          <a:xfrm>
            <a:off x="2124075" y="1412875"/>
            <a:ext cx="5324475" cy="4248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4"/>
          <p:cNvSpPr txBox="1"/>
          <p:nvPr>
            <p:ph type="title"/>
          </p:nvPr>
        </p:nvSpPr>
        <p:spPr>
          <a:xfrm>
            <a:off x="84138" y="117475"/>
            <a:ext cx="7920037" cy="719138"/>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Debagovanje</a:t>
            </a:r>
            <a:endParaRPr/>
          </a:p>
        </p:txBody>
      </p:sp>
      <p:sp>
        <p:nvSpPr>
          <p:cNvPr id="494" name="Google Shape;494;p74"/>
          <p:cNvSpPr txBox="1"/>
          <p:nvPr>
            <p:ph idx="1" type="body"/>
          </p:nvPr>
        </p:nvSpPr>
        <p:spPr>
          <a:xfrm>
            <a:off x="457200" y="981075"/>
            <a:ext cx="8229600" cy="218916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Debagovanje sa print i Python kodom</a:t>
            </a:r>
            <a:endParaRPr/>
          </a:p>
          <a:p>
            <a:pPr indent="-320040" lvl="0" marL="457200" rtl="0" algn="l">
              <a:lnSpc>
                <a:spcPct val="100000"/>
              </a:lnSpc>
              <a:spcBef>
                <a:spcPts val="360"/>
              </a:spcBef>
              <a:spcAft>
                <a:spcPts val="0"/>
              </a:spcAft>
              <a:buSzPts val="1440"/>
              <a:buChar char="●"/>
            </a:pPr>
            <a:r>
              <a:rPr lang="en-US"/>
              <a:t>Integrisani debager</a:t>
            </a:r>
            <a:endParaRPr/>
          </a:p>
          <a:p>
            <a:pPr indent="-320040" lvl="1" marL="914400" rtl="0" algn="l">
              <a:lnSpc>
                <a:spcPct val="100000"/>
              </a:lnSpc>
              <a:spcBef>
                <a:spcPts val="360"/>
              </a:spcBef>
              <a:spcAft>
                <a:spcPts val="0"/>
              </a:spcAft>
              <a:buSzPts val="1440"/>
              <a:buChar char="●"/>
            </a:pPr>
            <a:r>
              <a:rPr lang="en-US"/>
              <a:t>Postavljanje prekidnih tačaka</a:t>
            </a:r>
            <a:endParaRPr/>
          </a:p>
          <a:p>
            <a:pPr indent="-320040" lvl="1" marL="914400" rtl="0" algn="l">
              <a:lnSpc>
                <a:spcPct val="100000"/>
              </a:lnSpc>
              <a:spcBef>
                <a:spcPts val="360"/>
              </a:spcBef>
              <a:spcAft>
                <a:spcPts val="0"/>
              </a:spcAft>
              <a:buSzPts val="1440"/>
              <a:buChar char="●"/>
            </a:pPr>
            <a:r>
              <a:rPr lang="en-US"/>
              <a:t>Pokretanje debagera</a:t>
            </a:r>
            <a:endParaRPr/>
          </a:p>
          <a:p>
            <a:pPr indent="-320040" lvl="1" marL="914400" rtl="0" algn="l">
              <a:lnSpc>
                <a:spcPct val="100000"/>
              </a:lnSpc>
              <a:spcBef>
                <a:spcPts val="360"/>
              </a:spcBef>
              <a:spcAft>
                <a:spcPts val="0"/>
              </a:spcAft>
              <a:buSzPts val="1440"/>
              <a:buChar char="●"/>
            </a:pPr>
            <a:r>
              <a:rPr lang="en-US"/>
              <a:t>Koračno izvršavanje i analiza varijabli</a:t>
            </a:r>
            <a:endParaRPr/>
          </a:p>
          <a:p>
            <a:pPr indent="-228600" lvl="0" marL="457200" rtl="0" algn="l">
              <a:lnSpc>
                <a:spcPct val="100000"/>
              </a:lnSpc>
              <a:spcBef>
                <a:spcPts val="360"/>
              </a:spcBef>
              <a:spcAft>
                <a:spcPts val="0"/>
              </a:spcAft>
              <a:buSzPts val="1440"/>
              <a:buNone/>
            </a:pPr>
            <a:r>
              <a:t/>
            </a:r>
            <a:endParaRPr/>
          </a:p>
        </p:txBody>
      </p:sp>
      <p:pic>
        <p:nvPicPr>
          <p:cNvPr descr="http://puppet.ftn.uns.ac.rs/RTRKPython/Slike/RemoteDebuging-Breakpoints.png" id="495" name="Google Shape;495;p74"/>
          <p:cNvPicPr preferRelativeResize="0"/>
          <p:nvPr/>
        </p:nvPicPr>
        <p:blipFill rotWithShape="1">
          <a:blip r:embed="rId3">
            <a:alphaModFix/>
          </a:blip>
          <a:srcRect b="0" l="0" r="0" t="0"/>
          <a:stretch/>
        </p:blipFill>
        <p:spPr>
          <a:xfrm>
            <a:off x="1835150" y="3141663"/>
            <a:ext cx="5040313" cy="34083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5"/>
          <p:cNvSpPr txBox="1"/>
          <p:nvPr>
            <p:ph type="title"/>
          </p:nvPr>
        </p:nvSpPr>
        <p:spPr>
          <a:xfrm>
            <a:off x="84138" y="-24"/>
            <a:ext cx="7920037" cy="720000"/>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PyCharm</a:t>
            </a:r>
            <a:endParaRPr/>
          </a:p>
        </p:txBody>
      </p:sp>
      <p:sp>
        <p:nvSpPr>
          <p:cNvPr id="501" name="Google Shape;501;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https://www.jetbrains.com/pycharm/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6"/>
          <p:cNvSpPr txBox="1"/>
          <p:nvPr>
            <p:ph type="title"/>
          </p:nvPr>
        </p:nvSpPr>
        <p:spPr>
          <a:xfrm>
            <a:off x="84138" y="115888"/>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Pakovanje i distribucija aplikacija u </a:t>
            </a:r>
            <a:br>
              <a:rPr lang="en-US"/>
            </a:br>
            <a:r>
              <a:rPr lang="en-US"/>
              <a:t>python-u</a:t>
            </a:r>
            <a:endParaRPr/>
          </a:p>
        </p:txBody>
      </p:sp>
      <p:sp>
        <p:nvSpPr>
          <p:cNvPr id="507" name="Google Shape;507;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Distutils</a:t>
            </a:r>
            <a:endParaRPr/>
          </a:p>
          <a:p>
            <a:pPr indent="-320040" lvl="0" marL="457200" rtl="0" algn="l">
              <a:lnSpc>
                <a:spcPct val="100000"/>
              </a:lnSpc>
              <a:spcBef>
                <a:spcPts val="360"/>
              </a:spcBef>
              <a:spcAft>
                <a:spcPts val="0"/>
              </a:spcAft>
              <a:buSzPts val="1440"/>
              <a:buChar char="●"/>
            </a:pPr>
            <a:r>
              <a:rPr lang="en-US"/>
              <a:t>Setuptools</a:t>
            </a:r>
            <a:endParaRPr/>
          </a:p>
          <a:p>
            <a:pPr indent="-320040" lvl="0" marL="457200" rtl="0" algn="l">
              <a:lnSpc>
                <a:spcPct val="100000"/>
              </a:lnSpc>
              <a:spcBef>
                <a:spcPts val="360"/>
              </a:spcBef>
              <a:spcAft>
                <a:spcPts val="0"/>
              </a:spcAft>
              <a:buSzPts val="1440"/>
              <a:buChar char="●"/>
            </a:pPr>
            <a:r>
              <a:rPr lang="en-US"/>
              <a:t>PyPi</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7"/>
          <p:cNvSpPr txBox="1"/>
          <p:nvPr>
            <p:ph type="title"/>
          </p:nvPr>
        </p:nvSpPr>
        <p:spPr>
          <a:xfrm>
            <a:off x="84138" y="117475"/>
            <a:ext cx="7920037" cy="719138"/>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Distutils</a:t>
            </a:r>
            <a:endParaRPr/>
          </a:p>
        </p:txBody>
      </p:sp>
      <p:sp>
        <p:nvSpPr>
          <p:cNvPr id="513" name="Google Shape;513;p77"/>
          <p:cNvSpPr txBox="1"/>
          <p:nvPr>
            <p:ph idx="1" type="body"/>
          </p:nvPr>
        </p:nvSpPr>
        <p:spPr>
          <a:xfrm>
            <a:off x="457200" y="1887538"/>
            <a:ext cx="8229600" cy="1325562"/>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Standardna biblioteka za upravljanje paketima.</a:t>
            </a:r>
            <a:endParaRPr/>
          </a:p>
          <a:p>
            <a:pPr indent="-320040" lvl="0" marL="457200" rtl="0" algn="l">
              <a:lnSpc>
                <a:spcPct val="100000"/>
              </a:lnSpc>
              <a:spcBef>
                <a:spcPts val="360"/>
              </a:spcBef>
              <a:spcAft>
                <a:spcPts val="0"/>
              </a:spcAft>
              <a:buSzPts val="1440"/>
              <a:buChar char="●"/>
            </a:pPr>
            <a:r>
              <a:rPr lang="en-US"/>
              <a:t>Dolazi uz instalaciju Pythona.</a:t>
            </a:r>
            <a:endParaRPr/>
          </a:p>
          <a:p>
            <a:pPr indent="-320040" lvl="0" marL="457200" rtl="0" algn="l">
              <a:lnSpc>
                <a:spcPct val="100000"/>
              </a:lnSpc>
              <a:spcBef>
                <a:spcPts val="360"/>
              </a:spcBef>
              <a:spcAft>
                <a:spcPts val="0"/>
              </a:spcAft>
              <a:buSzPts val="1440"/>
              <a:buChar char="●"/>
            </a:pPr>
            <a:r>
              <a:rPr lang="en-US"/>
              <a:t>Uglavnom se ne koristi, nego se koristi setuptools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8"/>
          <p:cNvSpPr txBox="1"/>
          <p:nvPr>
            <p:ph type="title"/>
          </p:nvPr>
        </p:nvSpPr>
        <p:spPr>
          <a:xfrm>
            <a:off x="84138" y="117475"/>
            <a:ext cx="7920037" cy="719138"/>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Setuptools</a:t>
            </a:r>
            <a:endParaRPr/>
          </a:p>
        </p:txBody>
      </p:sp>
      <p:sp>
        <p:nvSpPr>
          <p:cNvPr id="519" name="Google Shape;519;p78"/>
          <p:cNvSpPr txBox="1"/>
          <p:nvPr>
            <p:ph idx="1" type="body"/>
          </p:nvPr>
        </p:nvSpPr>
        <p:spPr>
          <a:xfrm>
            <a:off x="457200" y="1125538"/>
            <a:ext cx="8229600" cy="2260600"/>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Naprednija verzija biblioteke za upravljanje paketima.</a:t>
            </a:r>
            <a:endParaRPr/>
          </a:p>
          <a:p>
            <a:pPr indent="-320040" lvl="0" marL="457200" rtl="0" algn="l">
              <a:lnSpc>
                <a:spcPct val="100000"/>
              </a:lnSpc>
              <a:spcBef>
                <a:spcPts val="360"/>
              </a:spcBef>
              <a:spcAft>
                <a:spcPts val="0"/>
              </a:spcAft>
              <a:buSzPts val="1440"/>
              <a:buChar char="●"/>
            </a:pPr>
            <a:r>
              <a:rPr lang="en-US"/>
              <a:t>Dobrim delom kompatiblina sa Distutils</a:t>
            </a:r>
            <a:endParaRPr/>
          </a:p>
          <a:p>
            <a:pPr indent="-320040" lvl="0" marL="457200" rtl="0" algn="l">
              <a:lnSpc>
                <a:spcPct val="100000"/>
              </a:lnSpc>
              <a:spcBef>
                <a:spcPts val="360"/>
              </a:spcBef>
              <a:spcAft>
                <a:spcPts val="0"/>
              </a:spcAft>
              <a:buSzPts val="1440"/>
              <a:buChar char="●"/>
            </a:pPr>
            <a:r>
              <a:rPr lang="en-US"/>
              <a:t>Na windows-u instalira se sa pip-om preko skripte get-pip.py</a:t>
            </a:r>
            <a:endParaRPr/>
          </a:p>
        </p:txBody>
      </p:sp>
      <p:sp>
        <p:nvSpPr>
          <p:cNvPr id="520" name="Google Shape;520;p78"/>
          <p:cNvSpPr txBox="1"/>
          <p:nvPr/>
        </p:nvSpPr>
        <p:spPr>
          <a:xfrm>
            <a:off x="468313" y="5272088"/>
            <a:ext cx="8229600" cy="893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F6185"/>
              </a:buClr>
              <a:buSzPts val="2080"/>
              <a:buFont typeface="Noto Sans Symbols"/>
              <a:buChar char="●"/>
            </a:pPr>
            <a:r>
              <a:rPr b="1" i="0" lang="en-US" sz="2600" u="none" cap="none" strike="noStrike">
                <a:solidFill>
                  <a:srgbClr val="000000"/>
                </a:solidFill>
                <a:latin typeface="Arial"/>
                <a:ea typeface="Arial"/>
                <a:cs typeface="Arial"/>
                <a:sym typeface="Arial"/>
              </a:rPr>
              <a:t>Napomena:</a:t>
            </a:r>
            <a:r>
              <a:rPr b="0" i="0" lang="en-US" sz="2600" u="none" cap="none" strike="noStrike">
                <a:solidFill>
                  <a:srgbClr val="000000"/>
                </a:solidFill>
                <a:latin typeface="Arial"/>
                <a:ea typeface="Arial"/>
                <a:cs typeface="Arial"/>
                <a:sym typeface="Arial"/>
              </a:rPr>
              <a:t> Podesiti PATH da uključi Python Scripts folder.</a:t>
            </a:r>
            <a:endParaRPr/>
          </a:p>
        </p:txBody>
      </p:sp>
      <p:sp>
        <p:nvSpPr>
          <p:cNvPr id="521" name="Google Shape;521;p78"/>
          <p:cNvSpPr/>
          <p:nvPr/>
        </p:nvSpPr>
        <p:spPr>
          <a:xfrm>
            <a:off x="611188" y="3429000"/>
            <a:ext cx="8064500" cy="18002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C:\&gt;python </a:t>
            </a:r>
            <a:r>
              <a:rPr b="0" i="0" lang="en-US" sz="1600" u="none" cap="none" strike="noStrike">
                <a:solidFill>
                  <a:srgbClr val="E3CEAB"/>
                </a:solidFill>
                <a:latin typeface="Courier New"/>
                <a:ea typeface="Courier New"/>
                <a:cs typeface="Courier New"/>
                <a:sym typeface="Courier New"/>
              </a:rPr>
              <a:t>get</a:t>
            </a:r>
            <a:r>
              <a:rPr b="0" i="0" lang="en-US" sz="1600" u="none" cap="none" strike="noStrike">
                <a:solidFill>
                  <a:srgbClr val="DCDCDC"/>
                </a:solidFill>
                <a:latin typeface="Courier New"/>
                <a:ea typeface="Courier New"/>
                <a:cs typeface="Courier New"/>
                <a:sym typeface="Courier New"/>
              </a:rPr>
              <a:t>-pip.py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Downloading/unpacking pip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Downloading/unpacking setuptools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Installing collected packages: pip, setuptools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Successfully installed pip setuptools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Cleaning up...</a:t>
            </a:r>
            <a:endParaRPr b="0" i="0" sz="16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9"/>
          <p:cNvSpPr txBox="1"/>
          <p:nvPr>
            <p:ph type="title"/>
          </p:nvPr>
        </p:nvSpPr>
        <p:spPr>
          <a:xfrm>
            <a:off x="84138" y="188913"/>
            <a:ext cx="7920037" cy="719137"/>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setup.py fajl</a:t>
            </a:r>
            <a:endParaRPr/>
          </a:p>
        </p:txBody>
      </p:sp>
      <p:sp>
        <p:nvSpPr>
          <p:cNvPr id="528" name="Google Shape;528;p79"/>
          <p:cNvSpPr txBox="1"/>
          <p:nvPr>
            <p:ph idx="1" type="body"/>
          </p:nvPr>
        </p:nvSpPr>
        <p:spPr>
          <a:xfrm>
            <a:off x="457200" y="1268413"/>
            <a:ext cx="8229600" cy="965200"/>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Metapodaci python paketa + informacije za </a:t>
            </a:r>
            <a:r>
              <a:rPr i="1" lang="en-US"/>
              <a:t>build</a:t>
            </a:r>
            <a:r>
              <a:rPr lang="en-US"/>
              <a:t>.</a:t>
            </a:r>
            <a:endParaRPr/>
          </a:p>
          <a:p>
            <a:pPr indent="-320040" lvl="0" marL="457200" rtl="0" algn="l">
              <a:lnSpc>
                <a:spcPct val="100000"/>
              </a:lnSpc>
              <a:spcBef>
                <a:spcPts val="360"/>
              </a:spcBef>
              <a:spcAft>
                <a:spcPts val="0"/>
              </a:spcAft>
              <a:buSzPts val="1440"/>
              <a:buChar char="●"/>
            </a:pPr>
            <a:r>
              <a:rPr lang="en-US"/>
              <a:t>Primer:</a:t>
            </a:r>
            <a:endParaRPr/>
          </a:p>
        </p:txBody>
      </p:sp>
      <p:sp>
        <p:nvSpPr>
          <p:cNvPr id="529" name="Google Shape;529;p79"/>
          <p:cNvSpPr/>
          <p:nvPr/>
        </p:nvSpPr>
        <p:spPr>
          <a:xfrm>
            <a:off x="84150" y="2204875"/>
            <a:ext cx="9144000" cy="39603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CC9393"/>
                </a:solidFill>
                <a:latin typeface="Courier New"/>
                <a:ea typeface="Courier New"/>
                <a:cs typeface="Courier New"/>
                <a:sym typeface="Courier New"/>
              </a:rPr>
              <a:t>#!/usr/bin/env python</a:t>
            </a:r>
            <a:r>
              <a:rPr b="0" i="0" lang="en-US" sz="1600" u="none" cap="none" strike="noStrike">
                <a:solidFill>
                  <a:srgbClr val="DCDCDC"/>
                </a:solidFill>
                <a:latin typeface="Courier New"/>
                <a:ea typeface="Courier New"/>
                <a:cs typeface="Courier New"/>
                <a:sym typeface="Courier New"/>
              </a:rPr>
              <a:t>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E3CEAB"/>
                </a:solidFill>
                <a:latin typeface="Courier New"/>
                <a:ea typeface="Courier New"/>
                <a:cs typeface="Courier New"/>
                <a:sym typeface="Courier New"/>
              </a:rPr>
              <a:t>from</a:t>
            </a:r>
            <a:r>
              <a:rPr b="0" i="0" lang="en-US" sz="1600" u="none" cap="none" strike="noStrike">
                <a:solidFill>
                  <a:srgbClr val="DCDCDC"/>
                </a:solidFill>
                <a:latin typeface="Courier New"/>
                <a:ea typeface="Courier New"/>
                <a:cs typeface="Courier New"/>
                <a:sym typeface="Courier New"/>
              </a:rPr>
              <a:t> setuptools import setup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CC9393"/>
                </a:solidFill>
                <a:latin typeface="Courier New"/>
                <a:ea typeface="Courier New"/>
                <a:cs typeface="Courier New"/>
                <a:sym typeface="Courier New"/>
              </a:rPr>
              <a:t>#from distutils.core import setup</a:t>
            </a:r>
            <a:r>
              <a:rPr b="0" i="0" lang="en-US" sz="1600" u="none" cap="none" strike="noStrike">
                <a:solidFill>
                  <a:srgbClr val="DCDCDC"/>
                </a:solidFill>
                <a:latin typeface="Courier New"/>
                <a:ea typeface="Courier New"/>
                <a:cs typeface="Courier New"/>
                <a:sym typeface="Courier New"/>
              </a:rPr>
              <a:t>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setup(	name=</a:t>
            </a:r>
            <a:r>
              <a:rPr b="0" i="0" lang="en-US" sz="1600" u="none" cap="none" strike="noStrike">
                <a:solidFill>
                  <a:srgbClr val="7F9F7F"/>
                </a:solidFill>
                <a:latin typeface="Courier New"/>
                <a:ea typeface="Courier New"/>
                <a:cs typeface="Courier New"/>
                <a:sym typeface="Courier New"/>
              </a:rPr>
              <a:t>'ImePaketa',</a:t>
            </a:r>
            <a:r>
              <a:rPr b="0" i="0" lang="en-US" sz="1600" u="none" cap="none" strike="noStrike">
                <a:solidFill>
                  <a:srgbClr val="DCDCDC"/>
                </a:solidFill>
                <a:latin typeface="Courier New"/>
                <a:ea typeface="Courier New"/>
                <a:cs typeface="Courier New"/>
                <a:sym typeface="Courier New"/>
              </a:rPr>
              <a:t>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	py_modules = [</a:t>
            </a:r>
            <a:r>
              <a:rPr b="0" i="0" lang="en-US" sz="1600" u="none" cap="none" strike="noStrike">
                <a:solidFill>
                  <a:srgbClr val="7F9F7F"/>
                </a:solidFill>
                <a:latin typeface="Courier New"/>
                <a:ea typeface="Courier New"/>
                <a:cs typeface="Courier New"/>
                <a:sym typeface="Courier New"/>
              </a:rPr>
              <a:t>'ime_modula'</a:t>
            </a:r>
            <a:r>
              <a:rPr b="0" i="0" lang="en-US" sz="1600" u="none" cap="none" strike="noStrike">
                <a:solidFill>
                  <a:srgbClr val="DCDCDC"/>
                </a:solidFill>
                <a:latin typeface="Courier New"/>
                <a:ea typeface="Courier New"/>
                <a:cs typeface="Courier New"/>
                <a:sym typeface="Courier New"/>
              </a:rPr>
              <a:t>]</a:t>
            </a:r>
            <a:endParaRPr b="0" i="0" sz="1600" u="none" cap="none" strike="noStrike">
              <a:solidFill>
                <a:srgbClr val="DCDCDC"/>
              </a:solidFill>
              <a:latin typeface="Courier New"/>
              <a:ea typeface="Courier New"/>
              <a:cs typeface="Courier New"/>
              <a:sym typeface="Courier New"/>
            </a:endParaRPr>
          </a:p>
          <a:p>
            <a:pPr indent="0" lvl="2"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version=</a:t>
            </a:r>
            <a:r>
              <a:rPr b="0" i="0" lang="en-US" sz="1600" u="none" cap="none" strike="noStrike">
                <a:solidFill>
                  <a:srgbClr val="7F9F7F"/>
                </a:solidFill>
                <a:latin typeface="Courier New"/>
                <a:ea typeface="Courier New"/>
                <a:cs typeface="Courier New"/>
                <a:sym typeface="Courier New"/>
              </a:rPr>
              <a:t>'1.0',</a:t>
            </a:r>
            <a:r>
              <a:rPr b="0" i="0" lang="en-US" sz="1600" u="none" cap="none" strike="noStrike">
                <a:solidFill>
                  <a:srgbClr val="DCDCDC"/>
                </a:solidFill>
                <a:latin typeface="Courier New"/>
                <a:ea typeface="Courier New"/>
                <a:cs typeface="Courier New"/>
                <a:sym typeface="Courier New"/>
              </a:rPr>
              <a:t> </a:t>
            </a:r>
            <a:endParaRPr b="0" i="0" sz="1600" u="none" cap="none" strike="noStrike">
              <a:solidFill>
                <a:srgbClr val="DCDCDC"/>
              </a:solidFill>
              <a:latin typeface="Courier New"/>
              <a:ea typeface="Courier New"/>
              <a:cs typeface="Courier New"/>
              <a:sym typeface="Courier New"/>
            </a:endParaRPr>
          </a:p>
          <a:p>
            <a:pPr indent="0" lvl="2"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description=</a:t>
            </a:r>
            <a:r>
              <a:rPr b="0" i="0" lang="en-US" sz="1600" u="none" cap="none" strike="noStrike">
                <a:solidFill>
                  <a:srgbClr val="7F9F7F"/>
                </a:solidFill>
                <a:latin typeface="Courier New"/>
                <a:ea typeface="Courier New"/>
                <a:cs typeface="Courier New"/>
                <a:sym typeface="Courier New"/>
              </a:rPr>
              <a:t>'Opis paketa',</a:t>
            </a:r>
            <a:r>
              <a:rPr b="0" i="0" lang="en-US" sz="1600" u="none" cap="none" strike="noStrike">
                <a:solidFill>
                  <a:srgbClr val="DCDCDC"/>
                </a:solidFill>
                <a:latin typeface="Courier New"/>
                <a:ea typeface="Courier New"/>
                <a:cs typeface="Courier New"/>
                <a:sym typeface="Courier New"/>
              </a:rPr>
              <a:t> </a:t>
            </a:r>
            <a:endParaRPr b="0" i="0" sz="1600" u="none" cap="none" strike="noStrike">
              <a:solidFill>
                <a:srgbClr val="DCDCDC"/>
              </a:solidFill>
              <a:latin typeface="Courier New"/>
              <a:ea typeface="Courier New"/>
              <a:cs typeface="Courier New"/>
              <a:sym typeface="Courier New"/>
            </a:endParaRPr>
          </a:p>
          <a:p>
            <a:pPr indent="0" lvl="2"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author=</a:t>
            </a:r>
            <a:r>
              <a:rPr b="0" i="0" lang="en-US" sz="1600" u="none" cap="none" strike="noStrike">
                <a:solidFill>
                  <a:srgbClr val="7F9F7F"/>
                </a:solidFill>
                <a:latin typeface="Courier New"/>
                <a:ea typeface="Courier New"/>
                <a:cs typeface="Courier New"/>
                <a:sym typeface="Courier New"/>
              </a:rPr>
              <a:t>'Ime i prezime autora',</a:t>
            </a:r>
            <a:r>
              <a:rPr b="0" i="0" lang="en-US" sz="1600" u="none" cap="none" strike="noStrike">
                <a:solidFill>
                  <a:srgbClr val="DCDCDC"/>
                </a:solidFill>
                <a:latin typeface="Courier New"/>
                <a:ea typeface="Courier New"/>
                <a:cs typeface="Courier New"/>
                <a:sym typeface="Courier New"/>
              </a:rPr>
              <a:t> author_email=</a:t>
            </a:r>
            <a:r>
              <a:rPr b="0" i="0" lang="en-US" sz="1600" u="none" cap="none" strike="noStrike">
                <a:solidFill>
                  <a:srgbClr val="7F9F7F"/>
                </a:solidFill>
                <a:latin typeface="Courier New"/>
                <a:ea typeface="Courier New"/>
                <a:cs typeface="Courier New"/>
                <a:sym typeface="Courier New"/>
              </a:rPr>
              <a:t>'mailautora@negde.com',</a:t>
            </a:r>
            <a:r>
              <a:rPr b="0" i="0" lang="en-US" sz="1600" u="none" cap="none" strike="noStrike">
                <a:solidFill>
                  <a:srgbClr val="DCDCDC"/>
                </a:solidFill>
                <a:latin typeface="Courier New"/>
                <a:ea typeface="Courier New"/>
                <a:cs typeface="Courier New"/>
                <a:sym typeface="Courier New"/>
              </a:rPr>
              <a:t> url=</a:t>
            </a:r>
            <a:r>
              <a:rPr b="0" i="0" lang="en-US" sz="1600" u="none" cap="none" strike="noStrike">
                <a:solidFill>
                  <a:srgbClr val="7F9F7F"/>
                </a:solidFill>
                <a:latin typeface="Courier New"/>
                <a:ea typeface="Courier New"/>
                <a:cs typeface="Courier New"/>
                <a:sym typeface="Courier New"/>
              </a:rPr>
              <a:t>'http://ulrprojekta.com/',</a:t>
            </a:r>
            <a:r>
              <a:rPr b="0" i="0" lang="en-US" sz="1600" u="none" cap="none" strike="noStrike">
                <a:solidFill>
                  <a:srgbClr val="DCDCDC"/>
                </a:solidFill>
                <a:latin typeface="Courier New"/>
                <a:ea typeface="Courier New"/>
                <a:cs typeface="Courier New"/>
                <a:sym typeface="Courier New"/>
              </a:rPr>
              <a:t> </a:t>
            </a:r>
            <a:endParaRPr b="0" i="0" sz="1600" u="none" cap="none" strike="noStrike">
              <a:solidFill>
                <a:srgbClr val="DCDCDC"/>
              </a:solidFill>
              <a:latin typeface="Courier New"/>
              <a:ea typeface="Courier New"/>
              <a:cs typeface="Courier New"/>
              <a:sym typeface="Courier New"/>
            </a:endParaRPr>
          </a:p>
          <a:p>
            <a:pPr indent="0" lvl="2"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packages=[</a:t>
            </a:r>
            <a:r>
              <a:rPr b="0" i="0" lang="en-US" sz="1600" u="none" cap="none" strike="noStrike">
                <a:solidFill>
                  <a:srgbClr val="7F9F7F"/>
                </a:solidFill>
                <a:latin typeface="Courier New"/>
                <a:ea typeface="Courier New"/>
                <a:cs typeface="Courier New"/>
                <a:sym typeface="Courier New"/>
              </a:rPr>
              <a:t>'prvipaket', 'drugipaket', </a:t>
            </a:r>
            <a:endParaRPr b="0" i="0" sz="1600" u="none" cap="none" strike="noStrike">
              <a:solidFill>
                <a:srgbClr val="7F9F7F"/>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7F9F7F"/>
                </a:solidFill>
                <a:latin typeface="Courier New"/>
                <a:ea typeface="Courier New"/>
                <a:cs typeface="Courier New"/>
                <a:sym typeface="Courier New"/>
              </a:rPr>
              <a:t>		   'drugipaket.podpaket'],</a:t>
            </a:r>
            <a:r>
              <a:rPr b="0" i="0" lang="en-US" sz="1600" u="none" cap="none" strike="noStrike">
                <a:solidFill>
                  <a:srgbClr val="DCDCDC"/>
                </a:solidFill>
                <a:latin typeface="Courier New"/>
                <a:ea typeface="Courier New"/>
                <a:cs typeface="Courier New"/>
                <a:sym typeface="Courier New"/>
              </a:rPr>
              <a:t> # ako je kod razvrstan po folderima (paketima)</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a:t>
            </a:r>
            <a:endParaRPr b="0" i="0" sz="16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0"/>
          <p:cNvSpPr txBox="1"/>
          <p:nvPr>
            <p:ph type="title"/>
          </p:nvPr>
        </p:nvSpPr>
        <p:spPr>
          <a:xfrm>
            <a:off x="84138" y="117475"/>
            <a:ext cx="7920037" cy="719138"/>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Instalacija iz setup.py</a:t>
            </a:r>
            <a:endParaRPr/>
          </a:p>
        </p:txBody>
      </p:sp>
      <p:sp>
        <p:nvSpPr>
          <p:cNvPr id="536" name="Google Shape;536;p80"/>
          <p:cNvSpPr txBox="1"/>
          <p:nvPr>
            <p:ph idx="1" type="body"/>
          </p:nvPr>
        </p:nvSpPr>
        <p:spPr>
          <a:xfrm>
            <a:off x="457200" y="1052513"/>
            <a:ext cx="8229600" cy="820737"/>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Instalacija iz izvornog koda sa setup.py fajlom se obavlja komandom:</a:t>
            </a:r>
            <a:endParaRPr/>
          </a:p>
        </p:txBody>
      </p:sp>
      <p:sp>
        <p:nvSpPr>
          <p:cNvPr id="537" name="Google Shape;537;p80"/>
          <p:cNvSpPr/>
          <p:nvPr/>
        </p:nvSpPr>
        <p:spPr>
          <a:xfrm>
            <a:off x="611188" y="2060575"/>
            <a:ext cx="8064500" cy="417671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C:\Pygments-1.6&gt; python setup.py install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copying pygments\styles\native.py -&gt; build\lib\pygments\styles ...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Processing Pygments-1.6-py2.7.egg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creating c:\python27\lib\site-packages\Pygments-1.6-py2.7.egg</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Extracting Pygments-1.6-py2.7.egg to c:\python27\lib\site-packages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Adding Pygments 1.6 to easy-install.pth file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Installing pygmentize-script.py script to c:\python27\Scripts</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Installing pygmentize.exe script to c:\python27\Scripts</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Installed c:\python27\lib\site-packages\pygments-1.6-py2.7.egg</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Processing dependencies for Pygments==1.6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Finished processing dependencies for Pygments==1.6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C:\Pygments-1.6&gt;</a:t>
            </a:r>
            <a:endParaRPr b="0" i="0" sz="16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1"/>
          <p:cNvSpPr txBox="1"/>
          <p:nvPr>
            <p:ph type="title"/>
          </p:nvPr>
        </p:nvSpPr>
        <p:spPr>
          <a:xfrm>
            <a:off x="84138" y="117475"/>
            <a:ext cx="7920037" cy="719138"/>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Kreiranje installer-a iz setup.py</a:t>
            </a:r>
            <a:endParaRPr/>
          </a:p>
        </p:txBody>
      </p:sp>
      <p:sp>
        <p:nvSpPr>
          <p:cNvPr id="543" name="Google Shape;543;p81"/>
          <p:cNvSpPr txBox="1"/>
          <p:nvPr>
            <p:ph idx="1" type="body"/>
          </p:nvPr>
        </p:nvSpPr>
        <p:spPr>
          <a:xfrm>
            <a:off x="457200" y="1268760"/>
            <a:ext cx="8229600" cy="965200"/>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Kreiranje binarnog installera za windows se obavlja sledećom komandom:</a:t>
            </a:r>
            <a:endParaRPr/>
          </a:p>
        </p:txBody>
      </p:sp>
      <p:sp>
        <p:nvSpPr>
          <p:cNvPr id="544" name="Google Shape;544;p81"/>
          <p:cNvSpPr/>
          <p:nvPr/>
        </p:nvSpPr>
        <p:spPr>
          <a:xfrm>
            <a:off x="611188" y="2204864"/>
            <a:ext cx="8064500" cy="57626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python setup.py py2exe</a:t>
            </a:r>
            <a:endParaRPr b="0" i="0" sz="1600" u="none" cap="none" strike="noStrike">
              <a:solidFill>
                <a:srgbClr val="DCDCDC"/>
              </a:solidFill>
              <a:latin typeface="Courier New"/>
              <a:ea typeface="Courier New"/>
              <a:cs typeface="Courier New"/>
              <a:sym typeface="Courier New"/>
            </a:endParaRPr>
          </a:p>
        </p:txBody>
      </p:sp>
      <p:sp>
        <p:nvSpPr>
          <p:cNvPr id="545" name="Google Shape;545;p81"/>
          <p:cNvSpPr/>
          <p:nvPr/>
        </p:nvSpPr>
        <p:spPr>
          <a:xfrm>
            <a:off x="611560" y="3284984"/>
            <a:ext cx="8064500" cy="324036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from setuptools import setup</a:t>
            </a:r>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import py2exe</a:t>
            </a:r>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import os</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600" u="none" cap="none" strike="noStrike">
              <a:solidFill>
                <a:srgbClr val="DCDCDC"/>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setup(console=['file_name.py']</a:t>
            </a:r>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     ,data_files = [("template", templates)]</a:t>
            </a:r>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     ,options={</a:t>
            </a:r>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              "py2exe":{</a:t>
            </a:r>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                        "packages": ["jinja2"] </a:t>
            </a:r>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     )</a:t>
            </a:r>
            <a:endParaRPr b="0" i="0" sz="1600" u="none" cap="none" strike="noStrike">
              <a:solidFill>
                <a:srgbClr val="DCDCDC"/>
              </a:solidFill>
              <a:latin typeface="Courier New"/>
              <a:ea typeface="Courier New"/>
              <a:cs typeface="Courier New"/>
              <a:sym typeface="Courier New"/>
            </a:endParaRPr>
          </a:p>
        </p:txBody>
      </p:sp>
      <p:sp>
        <p:nvSpPr>
          <p:cNvPr id="546" name="Google Shape;546;p81"/>
          <p:cNvSpPr txBox="1"/>
          <p:nvPr/>
        </p:nvSpPr>
        <p:spPr>
          <a:xfrm>
            <a:off x="446856" y="2780928"/>
            <a:ext cx="8229600" cy="53315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F6185"/>
              </a:buClr>
              <a:buSzPts val="2080"/>
              <a:buFont typeface="Noto Sans Symbols"/>
              <a:buChar char="●"/>
            </a:pPr>
            <a:r>
              <a:rPr b="0" i="0" lang="en-US" sz="2600" u="none" cap="none" strike="noStrike">
                <a:solidFill>
                  <a:schemeClr val="dk1"/>
                </a:solidFill>
                <a:latin typeface="Arial"/>
                <a:ea typeface="Arial"/>
                <a:cs typeface="Arial"/>
                <a:sym typeface="Arial"/>
              </a:rPr>
              <a:t>Primer setup.py fajla: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2"/>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Instalacija za razvoj</a:t>
            </a:r>
            <a:endParaRPr/>
          </a:p>
        </p:txBody>
      </p:sp>
      <p:sp>
        <p:nvSpPr>
          <p:cNvPr id="552" name="Google Shape;552;p82"/>
          <p:cNvSpPr txBox="1"/>
          <p:nvPr>
            <p:ph idx="1" type="body"/>
          </p:nvPr>
        </p:nvSpPr>
        <p:spPr>
          <a:xfrm>
            <a:off x="457200" y="1600200"/>
            <a:ext cx="8229600" cy="1684338"/>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Ukoliko kôd koji želimo da instaliramo još uvek razvijamo a želimo da izbegnemo ponovnu instalaciju posle svake izmene potrebno je da instaliramo paket na sledeći način</a:t>
            </a:r>
            <a:endParaRPr/>
          </a:p>
        </p:txBody>
      </p:sp>
      <p:sp>
        <p:nvSpPr>
          <p:cNvPr id="553" name="Google Shape;553;p82"/>
          <p:cNvSpPr/>
          <p:nvPr/>
        </p:nvSpPr>
        <p:spPr>
          <a:xfrm>
            <a:off x="611188" y="3357563"/>
            <a:ext cx="8064500" cy="431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DCDCDC"/>
                </a:solidFill>
                <a:latin typeface="Courier New"/>
                <a:ea typeface="Courier New"/>
                <a:cs typeface="Courier New"/>
                <a:sym typeface="Courier New"/>
              </a:rPr>
              <a:t>python setup.py develop</a:t>
            </a:r>
            <a:endParaRPr b="0" i="0" sz="1600" u="none" cap="none" strike="noStrike">
              <a:solidFill>
                <a:srgbClr val="DCDCDC"/>
              </a:solidFill>
              <a:latin typeface="Courier New"/>
              <a:ea typeface="Courier New"/>
              <a:cs typeface="Courier New"/>
              <a:sym typeface="Courier New"/>
            </a:endParaRPr>
          </a:p>
        </p:txBody>
      </p:sp>
      <p:sp>
        <p:nvSpPr>
          <p:cNvPr id="554" name="Google Shape;554;p82"/>
          <p:cNvSpPr txBox="1"/>
          <p:nvPr/>
        </p:nvSpPr>
        <p:spPr>
          <a:xfrm>
            <a:off x="468313" y="3832225"/>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6F6185"/>
              </a:buClr>
              <a:buSzPts val="2080"/>
              <a:buFont typeface="Noto Sans Symbols"/>
              <a:buChar char="●"/>
            </a:pPr>
            <a:r>
              <a:rPr b="0" i="0" lang="en-US" sz="2600" u="none" cap="none" strike="noStrike">
                <a:solidFill>
                  <a:srgbClr val="000000"/>
                </a:solidFill>
                <a:latin typeface="Arial"/>
                <a:ea typeface="Arial"/>
                <a:cs typeface="Arial"/>
                <a:sym typeface="Arial"/>
              </a:rPr>
              <a:t>Za deinstalaciju razvojnog paketa koristi se:</a:t>
            </a:r>
            <a:endParaRPr b="0" i="0" sz="2600" u="none" cap="none" strike="noStrike">
              <a:solidFill>
                <a:srgbClr val="000000"/>
              </a:solidFill>
              <a:latin typeface="Arial"/>
              <a:ea typeface="Arial"/>
              <a:cs typeface="Arial"/>
              <a:sym typeface="Arial"/>
            </a:endParaRPr>
          </a:p>
        </p:txBody>
      </p:sp>
      <p:sp>
        <p:nvSpPr>
          <p:cNvPr id="555" name="Google Shape;555;p82"/>
          <p:cNvSpPr/>
          <p:nvPr/>
        </p:nvSpPr>
        <p:spPr>
          <a:xfrm>
            <a:off x="611188" y="4437063"/>
            <a:ext cx="8064500" cy="431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Courier New"/>
                <a:ea typeface="Courier New"/>
                <a:cs typeface="Courier New"/>
                <a:sym typeface="Courier New"/>
              </a:rPr>
              <a:t>python setup.py develop --uninstall</a:t>
            </a:r>
            <a:endParaRPr b="0" i="0" sz="1600" u="none" cap="none" strike="noStrike">
              <a:solidFill>
                <a:srgbClr val="DCDCDC"/>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181" name="Google Shape;181;p8"/>
          <p:cNvSpPr txBox="1"/>
          <p:nvPr>
            <p:ph idx="1" type="body"/>
          </p:nvPr>
        </p:nvSpPr>
        <p:spPr>
          <a:xfrm>
            <a:off x="1043608" y="2780928"/>
            <a:ext cx="6779096" cy="532655"/>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2560"/>
              <a:buNone/>
            </a:pPr>
            <a:r>
              <a:rPr b="1" lang="en-US" sz="3200">
                <a:latin typeface="Arial"/>
                <a:ea typeface="Arial"/>
                <a:cs typeface="Arial"/>
                <a:sym typeface="Arial"/>
              </a:rPr>
              <a:t>Leksičke konvencije:</a:t>
            </a:r>
            <a:endParaRPr/>
          </a:p>
          <a:p>
            <a:pPr indent="-342900" lvl="0" marL="342900" rtl="0" algn="ctr">
              <a:lnSpc>
                <a:spcPct val="100000"/>
              </a:lnSpc>
              <a:spcBef>
                <a:spcPts val="640"/>
              </a:spcBef>
              <a:spcAft>
                <a:spcPts val="0"/>
              </a:spcAft>
              <a:buSzPts val="2560"/>
              <a:buNone/>
            </a:pPr>
            <a:r>
              <a:rPr b="1" i="1" lang="en-US" sz="3200">
                <a:latin typeface="Arial"/>
                <a:ea typeface="Arial"/>
                <a:cs typeface="Arial"/>
                <a:sym typeface="Arial"/>
              </a:rPr>
              <a:t>Sintaksa i pravila pisanja Python programa</a:t>
            </a:r>
            <a:endParaRPr b="1" i="1" sz="3200"/>
          </a:p>
          <a:p>
            <a:pPr indent="-342900" lvl="0" marL="342900" rtl="0" algn="ctr">
              <a:lnSpc>
                <a:spcPct val="100000"/>
              </a:lnSpc>
              <a:spcBef>
                <a:spcPts val="360"/>
              </a:spcBef>
              <a:spcAft>
                <a:spcPts val="0"/>
              </a:spcAft>
              <a:buSzPts val="1440"/>
              <a:buNone/>
            </a:pPr>
            <a:r>
              <a:t/>
            </a:r>
            <a:endParaRPr sz="1800"/>
          </a:p>
          <a:p>
            <a:pPr indent="-342900" lvl="0" marL="342900" rtl="0" algn="ctr">
              <a:lnSpc>
                <a:spcPct val="100000"/>
              </a:lnSpc>
              <a:spcBef>
                <a:spcPts val="360"/>
              </a:spcBef>
              <a:spcAft>
                <a:spcPts val="0"/>
              </a:spcAft>
              <a:buSzPts val="1440"/>
              <a:buNone/>
            </a:pPr>
            <a:r>
              <a:t/>
            </a:r>
            <a:endParaRPr sz="1800">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3"/>
          <p:cNvSpPr txBox="1"/>
          <p:nvPr>
            <p:ph type="title"/>
          </p:nvPr>
        </p:nvSpPr>
        <p:spPr>
          <a:xfrm>
            <a:off x="84138" y="117475"/>
            <a:ext cx="7920037" cy="719138"/>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Python package index – PyPi</a:t>
            </a:r>
            <a:endParaRPr/>
          </a:p>
        </p:txBody>
      </p:sp>
      <p:sp>
        <p:nvSpPr>
          <p:cNvPr id="561" name="Google Shape;561;p83"/>
          <p:cNvSpPr txBox="1"/>
          <p:nvPr>
            <p:ph idx="1" type="body"/>
          </p:nvPr>
        </p:nvSpPr>
        <p:spPr>
          <a:xfrm>
            <a:off x="457200" y="1600200"/>
            <a:ext cx="8229600" cy="240506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PyPI (</a:t>
            </a:r>
            <a:r>
              <a:rPr b="1" lang="en-US"/>
              <a:t>Py</a:t>
            </a:r>
            <a:r>
              <a:rPr lang="en-US"/>
              <a:t>thon </a:t>
            </a:r>
            <a:r>
              <a:rPr b="1" lang="en-US"/>
              <a:t>P</a:t>
            </a:r>
            <a:r>
              <a:rPr lang="en-US"/>
              <a:t>ackage </a:t>
            </a:r>
            <a:r>
              <a:rPr b="1" lang="en-US"/>
              <a:t>I</a:t>
            </a:r>
            <a:r>
              <a:rPr lang="en-US"/>
              <a:t>ndex) predstavlja repozitorijum python paketa.</a:t>
            </a:r>
            <a:endParaRPr/>
          </a:p>
          <a:p>
            <a:pPr indent="-320040" lvl="0" marL="457200" rtl="0" algn="l">
              <a:lnSpc>
                <a:spcPct val="100000"/>
              </a:lnSpc>
              <a:spcBef>
                <a:spcPts val="360"/>
              </a:spcBef>
              <a:spcAft>
                <a:spcPts val="0"/>
              </a:spcAft>
              <a:buSzPts val="1440"/>
              <a:buChar char="●"/>
            </a:pPr>
            <a:r>
              <a:rPr lang="en-US"/>
              <a:t>Dostupan je na adresi </a:t>
            </a:r>
            <a:r>
              <a:rPr lang="en-US" u="sng">
                <a:solidFill>
                  <a:schemeClr val="hlink"/>
                </a:solidFill>
                <a:hlinkClick r:id="rId3"/>
              </a:rPr>
              <a:t>https://pypi.python.org/</a:t>
            </a:r>
            <a:endParaRPr/>
          </a:p>
          <a:p>
            <a:pPr indent="-320040" lvl="0" marL="457200" rtl="0" algn="l">
              <a:lnSpc>
                <a:spcPct val="100000"/>
              </a:lnSpc>
              <a:spcBef>
                <a:spcPts val="360"/>
              </a:spcBef>
              <a:spcAft>
                <a:spcPts val="0"/>
              </a:spcAft>
              <a:buSzPts val="1440"/>
              <a:buChar char="●"/>
            </a:pPr>
            <a:r>
              <a:rPr lang="en-US"/>
              <a:t>Paketi se mogu pretraživati i prezimati putem web interfejsa ali i putem specijalizovanih alata.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4"/>
          <p:cNvSpPr txBox="1"/>
          <p:nvPr>
            <p:ph type="ctrTitle"/>
          </p:nvPr>
        </p:nvSpPr>
        <p:spPr>
          <a:xfrm>
            <a:off x="457200" y="1425575"/>
            <a:ext cx="5399088" cy="2147441"/>
          </a:xfrm>
          <a:prstGeom prst="rect">
            <a:avLst/>
          </a:prstGeom>
          <a:noFill/>
          <a:ln>
            <a:noFill/>
          </a:ln>
        </p:spPr>
        <p:txBody>
          <a:bodyPr anchorCtr="0" anchor="ctr" bIns="72000" lIns="91425" spcFirstLastPara="1" rIns="91425" wrap="square" tIns="108000">
            <a:normAutofit/>
          </a:bodyPr>
          <a:lstStyle/>
          <a:p>
            <a:pPr indent="0" lvl="0" marL="0" rtl="0" algn="ctr">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567" name="Google Shape;567;p84"/>
          <p:cNvSpPr txBox="1"/>
          <p:nvPr>
            <p:ph idx="1" type="subTitle"/>
          </p:nvPr>
        </p:nvSpPr>
        <p:spPr>
          <a:xfrm>
            <a:off x="457200" y="3351213"/>
            <a:ext cx="6480175" cy="1752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2880"/>
              <a:buNone/>
            </a:pPr>
            <a:r>
              <a:rPr lang="en-US" sz="3600">
                <a:latin typeface="Arial"/>
                <a:ea typeface="Arial"/>
                <a:cs typeface="Arial"/>
                <a:sym typeface="Arial"/>
              </a:rPr>
              <a:t>Funkcije</a:t>
            </a:r>
            <a:endParaRPr sz="3600">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5"/>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573" name="Google Shape;573;p85"/>
          <p:cNvSpPr txBox="1"/>
          <p:nvPr>
            <p:ph idx="1" type="body"/>
          </p:nvPr>
        </p:nvSpPr>
        <p:spPr>
          <a:xfrm>
            <a:off x="467544" y="1268760"/>
            <a:ext cx="8229600" cy="50405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Funkcije</a:t>
            </a:r>
            <a:endParaRPr b="1"/>
          </a:p>
          <a:p>
            <a:pPr indent="-342900" lvl="0" marL="342900" rtl="0" algn="l">
              <a:lnSpc>
                <a:spcPct val="100000"/>
              </a:lnSpc>
              <a:spcBef>
                <a:spcPts val="480"/>
              </a:spcBef>
              <a:spcAft>
                <a:spcPts val="0"/>
              </a:spcAft>
              <a:buSzPts val="1920"/>
              <a:buChar char="●"/>
            </a:pPr>
            <a:r>
              <a:rPr lang="en-US" sz="2400"/>
              <a:t>Enkapsuliraju jedan odredjeni zadatak</a:t>
            </a:r>
            <a:endParaRPr sz="2400"/>
          </a:p>
          <a:p>
            <a:pPr indent="-342900" lvl="0" marL="342900" rtl="0" algn="l">
              <a:lnSpc>
                <a:spcPct val="100000"/>
              </a:lnSpc>
              <a:spcBef>
                <a:spcPts val="480"/>
              </a:spcBef>
              <a:spcAft>
                <a:spcPts val="0"/>
              </a:spcAft>
              <a:buSzPts val="1920"/>
              <a:buChar char="●"/>
            </a:pPr>
            <a:r>
              <a:rPr lang="en-US" sz="2400"/>
              <a:t>U Pythonu se definišu ključnom reči </a:t>
            </a:r>
            <a:r>
              <a:rPr i="1" lang="en-US" sz="2400"/>
              <a:t>def</a:t>
            </a:r>
            <a:endParaRPr/>
          </a:p>
          <a:p>
            <a:pPr indent="-342900" lvl="0" marL="342900" rtl="0" algn="l">
              <a:lnSpc>
                <a:spcPct val="100000"/>
              </a:lnSpc>
              <a:spcBef>
                <a:spcPts val="480"/>
              </a:spcBef>
              <a:spcAft>
                <a:spcPts val="0"/>
              </a:spcAft>
              <a:buSzPts val="1920"/>
              <a:buChar char="●"/>
            </a:pPr>
            <a:r>
              <a:rPr lang="en-US" sz="2400"/>
              <a:t>Telo funkcije su izrazi koji se izvršavaju sekvencijalno</a:t>
            </a:r>
            <a:endParaRPr sz="2400"/>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360"/>
              </a:spcBef>
              <a:spcAft>
                <a:spcPts val="0"/>
              </a:spcAft>
              <a:buSzPts val="1440"/>
              <a:buNone/>
            </a:pPr>
            <a:r>
              <a:t/>
            </a:r>
            <a:endParaRPr sz="1800"/>
          </a:p>
          <a:p>
            <a:pPr indent="-342900" lvl="0" marL="342900" rtl="0" algn="l">
              <a:lnSpc>
                <a:spcPct val="100000"/>
              </a:lnSpc>
              <a:spcBef>
                <a:spcPts val="360"/>
              </a:spcBef>
              <a:spcAft>
                <a:spcPts val="0"/>
              </a:spcAft>
              <a:buSzPts val="1440"/>
              <a:buNone/>
            </a:pPr>
            <a:r>
              <a:t/>
            </a:r>
            <a:endParaRPr sz="1800">
              <a:latin typeface="Arial"/>
              <a:ea typeface="Arial"/>
              <a:cs typeface="Arial"/>
              <a:sym typeface="Arial"/>
            </a:endParaRPr>
          </a:p>
        </p:txBody>
      </p:sp>
      <p:sp>
        <p:nvSpPr>
          <p:cNvPr id="574" name="Google Shape;574;p85"/>
          <p:cNvSpPr txBox="1"/>
          <p:nvPr/>
        </p:nvSpPr>
        <p:spPr>
          <a:xfrm>
            <a:off x="899592" y="3501008"/>
            <a:ext cx="6552728" cy="132343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def xor(s1, s2):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result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for b1,b2 in zip(s1,s2):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result += chr(ord(b1) ^ ord(b2))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return result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6"/>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580" name="Google Shape;580;p86"/>
          <p:cNvSpPr txBox="1"/>
          <p:nvPr>
            <p:ph idx="1" type="body"/>
          </p:nvPr>
        </p:nvSpPr>
        <p:spPr>
          <a:xfrm>
            <a:off x="467544" y="1124744"/>
            <a:ext cx="8229600" cy="50405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Parametri funkcije</a:t>
            </a:r>
            <a:endParaRPr b="1"/>
          </a:p>
          <a:p>
            <a:pPr indent="-342900" lvl="0" marL="342900" rtl="0" algn="l">
              <a:lnSpc>
                <a:spcPct val="100000"/>
              </a:lnSpc>
              <a:spcBef>
                <a:spcPts val="480"/>
              </a:spcBef>
              <a:spcAft>
                <a:spcPts val="0"/>
              </a:spcAft>
              <a:buSzPts val="1920"/>
              <a:buChar char="●"/>
            </a:pPr>
            <a:r>
              <a:rPr lang="en-US" sz="2400"/>
              <a:t>Neograničen broj parametara</a:t>
            </a:r>
            <a:endParaRPr sz="2400"/>
          </a:p>
          <a:p>
            <a:pPr indent="-342900" lvl="0" marL="342900" rtl="0" algn="l">
              <a:lnSpc>
                <a:spcPct val="100000"/>
              </a:lnSpc>
              <a:spcBef>
                <a:spcPts val="480"/>
              </a:spcBef>
              <a:spcAft>
                <a:spcPts val="0"/>
              </a:spcAft>
              <a:buSzPts val="1920"/>
              <a:buChar char="●"/>
            </a:pPr>
            <a:r>
              <a:rPr lang="en-US" sz="2400"/>
              <a:t>Parametri mogu imati podrazumevane vrednosti </a:t>
            </a:r>
            <a:endParaRPr/>
          </a:p>
          <a:p>
            <a:pPr indent="-34290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Nakon prvog opcionog moraju biti i ostali</a:t>
            </a:r>
            <a:endParaRPr sz="2400"/>
          </a:p>
          <a:p>
            <a:pPr indent="-342900" lvl="0" marL="342900" rtl="0" algn="l">
              <a:lnSpc>
                <a:spcPct val="100000"/>
              </a:lnSpc>
              <a:spcBef>
                <a:spcPts val="480"/>
              </a:spcBef>
              <a:spcAft>
                <a:spcPts val="0"/>
              </a:spcAft>
              <a:buSzPts val="1920"/>
              <a:buChar char="●"/>
            </a:pPr>
            <a:r>
              <a:rPr lang="en-US" sz="2400"/>
              <a:t>Funkcije mogu imati promenljivi broj parametara </a:t>
            </a:r>
            <a:endParaRPr/>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i="1" lang="en-US" sz="2400"/>
              <a:t>args</a:t>
            </a:r>
            <a:r>
              <a:rPr lang="en-US" sz="2400"/>
              <a:t> predstavlja torku kojoj se moze pristupati na uobičajen način</a:t>
            </a:r>
            <a:endParaRPr sz="2400"/>
          </a:p>
        </p:txBody>
      </p:sp>
      <p:sp>
        <p:nvSpPr>
          <p:cNvPr id="581" name="Google Shape;581;p86"/>
          <p:cNvSpPr txBox="1"/>
          <p:nvPr/>
        </p:nvSpPr>
        <p:spPr>
          <a:xfrm>
            <a:off x="899592" y="4293096"/>
            <a:ext cx="5760640" cy="83099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printf(fmt,*args):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fmt%args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printf("Moje ime je %s i imam %d godina","Pera",20) </a:t>
            </a:r>
            <a:endParaRPr b="0" i="0" sz="1400" u="none" cap="none" strike="noStrike">
              <a:solidFill>
                <a:srgbClr val="000000"/>
              </a:solidFill>
              <a:latin typeface="Arial"/>
              <a:ea typeface="Arial"/>
              <a:cs typeface="Arial"/>
              <a:sym typeface="Arial"/>
            </a:endParaRPr>
          </a:p>
        </p:txBody>
      </p:sp>
      <p:sp>
        <p:nvSpPr>
          <p:cNvPr id="582" name="Google Shape;582;p86"/>
          <p:cNvSpPr txBox="1"/>
          <p:nvPr/>
        </p:nvSpPr>
        <p:spPr>
          <a:xfrm>
            <a:off x="899592" y="2525995"/>
            <a:ext cx="5760640" cy="83099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funkcija(a, b=0):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a+b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funkcija(4)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7"/>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588" name="Google Shape;588;p87"/>
          <p:cNvSpPr txBox="1"/>
          <p:nvPr>
            <p:ph idx="1" type="body"/>
          </p:nvPr>
        </p:nvSpPr>
        <p:spPr>
          <a:xfrm>
            <a:off x="467544" y="1124744"/>
            <a:ext cx="8229600" cy="50405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Prosledjivanje parametara i povratne vrednosti</a:t>
            </a:r>
            <a:endParaRPr b="1"/>
          </a:p>
          <a:p>
            <a:pPr indent="-342900" lvl="0" marL="342900" rtl="0" algn="l">
              <a:lnSpc>
                <a:spcPct val="100000"/>
              </a:lnSpc>
              <a:spcBef>
                <a:spcPts val="480"/>
              </a:spcBef>
              <a:spcAft>
                <a:spcPts val="0"/>
              </a:spcAft>
              <a:buSzPts val="1920"/>
              <a:buChar char="●"/>
            </a:pPr>
            <a:r>
              <a:rPr lang="en-US" sz="2400"/>
              <a:t>Mešavina "pass by value" i "pass by reference"</a:t>
            </a:r>
            <a:endParaRPr/>
          </a:p>
          <a:p>
            <a:pPr indent="-285750" lvl="1" marL="742950" rtl="0" algn="l">
              <a:lnSpc>
                <a:spcPct val="100000"/>
              </a:lnSpc>
              <a:spcBef>
                <a:spcPts val="480"/>
              </a:spcBef>
              <a:spcAft>
                <a:spcPts val="0"/>
              </a:spcAft>
              <a:buSzPts val="1920"/>
              <a:buChar char="●"/>
            </a:pPr>
            <a:r>
              <a:rPr lang="en-US" sz="2400"/>
              <a:t>Ukoliko je prosledjeni parametar immutable, može se smatrati da je "pass by value"</a:t>
            </a:r>
            <a:endParaRPr/>
          </a:p>
          <a:p>
            <a:pPr indent="-285750" lvl="1" marL="742950" rtl="0" algn="l">
              <a:lnSpc>
                <a:spcPct val="100000"/>
              </a:lnSpc>
              <a:spcBef>
                <a:spcPts val="480"/>
              </a:spcBef>
              <a:spcAft>
                <a:spcPts val="0"/>
              </a:spcAft>
              <a:buSzPts val="1920"/>
              <a:buChar char="●"/>
            </a:pPr>
            <a:r>
              <a:rPr lang="en-US" sz="2400"/>
              <a:t>Ukoliko je mutable tip, ako mu se promeni vrednost u funkciji, promena je vidljiva i van funkcije</a:t>
            </a:r>
            <a:endParaRPr sz="2400"/>
          </a:p>
          <a:p>
            <a:pPr indent="-285750" lvl="1" marL="742950" rtl="0" algn="l">
              <a:lnSpc>
                <a:spcPct val="100000"/>
              </a:lnSpc>
              <a:spcBef>
                <a:spcPts val="480"/>
              </a:spcBef>
              <a:spcAft>
                <a:spcPts val="0"/>
              </a:spcAft>
              <a:buSzPts val="1920"/>
              <a:buChar char="●"/>
            </a:pPr>
            <a:r>
              <a:rPr lang="en-US" sz="2400"/>
              <a:t>Preporuke je pisati "side-effect free" funkcije</a:t>
            </a:r>
            <a:endParaRPr sz="2400"/>
          </a:p>
          <a:p>
            <a:pPr indent="-228600" lvl="2" marL="1143000" rtl="0" algn="l">
              <a:lnSpc>
                <a:spcPct val="100000"/>
              </a:lnSpc>
              <a:spcBef>
                <a:spcPts val="400"/>
              </a:spcBef>
              <a:spcAft>
                <a:spcPts val="0"/>
              </a:spcAft>
              <a:buSzPts val="1600"/>
              <a:buChar char="●"/>
            </a:pPr>
            <a:r>
              <a:rPr lang="en-US"/>
              <a:t>Ulazne liste moraju proći kroz funkciju kao „read only“</a:t>
            </a:r>
            <a:endParaRPr/>
          </a:p>
        </p:txBody>
      </p:sp>
      <p:sp>
        <p:nvSpPr>
          <p:cNvPr id="589" name="Google Shape;589;p87"/>
          <p:cNvSpPr txBox="1"/>
          <p:nvPr/>
        </p:nvSpPr>
        <p:spPr>
          <a:xfrm>
            <a:off x="611560" y="4707141"/>
            <a:ext cx="3816424" cy="107721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doubler(values):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for i, old_value in enumerate(values):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values[i] = old_value *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values</a:t>
            </a:r>
            <a:endParaRPr b="0" i="0" sz="1600" u="none" cap="none" strike="noStrike">
              <a:solidFill>
                <a:schemeClr val="lt1"/>
              </a:solidFill>
              <a:latin typeface="Arial"/>
              <a:ea typeface="Arial"/>
              <a:cs typeface="Arial"/>
              <a:sym typeface="Arial"/>
            </a:endParaRPr>
          </a:p>
        </p:txBody>
      </p:sp>
      <p:sp>
        <p:nvSpPr>
          <p:cNvPr id="590" name="Google Shape;590;p87"/>
          <p:cNvSpPr txBox="1"/>
          <p:nvPr/>
        </p:nvSpPr>
        <p:spPr>
          <a:xfrm>
            <a:off x="4932040" y="5157192"/>
            <a:ext cx="3546532" cy="132343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doubler(values):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new_values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for value in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new_values.append(value *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new_values</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8"/>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596" name="Google Shape;596;p88"/>
          <p:cNvSpPr txBox="1"/>
          <p:nvPr>
            <p:ph idx="1" type="body"/>
          </p:nvPr>
        </p:nvSpPr>
        <p:spPr>
          <a:xfrm>
            <a:off x="467544" y="1124744"/>
            <a:ext cx="8229600" cy="50405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Prosledjivanje parametara i povratne vrednosti</a:t>
            </a:r>
            <a:endParaRPr b="1"/>
          </a:p>
          <a:p>
            <a:pPr indent="-342900" lvl="0" marL="342900" rtl="0" algn="l">
              <a:lnSpc>
                <a:spcPct val="100000"/>
              </a:lnSpc>
              <a:spcBef>
                <a:spcPts val="480"/>
              </a:spcBef>
              <a:spcAft>
                <a:spcPts val="0"/>
              </a:spcAft>
              <a:buSzPts val="1920"/>
              <a:buChar char="●"/>
            </a:pPr>
            <a:r>
              <a:rPr lang="en-US" sz="2400"/>
              <a:t>Ključna reč </a:t>
            </a:r>
            <a:r>
              <a:rPr i="1" lang="en-US" sz="2400"/>
              <a:t>return</a:t>
            </a:r>
            <a:r>
              <a:rPr lang="en-US" sz="2400"/>
              <a:t> za povratne vrednosti</a:t>
            </a:r>
            <a:endParaRPr sz="2400"/>
          </a:p>
          <a:p>
            <a:pPr indent="-285750" lvl="1" marL="742950" rtl="0" algn="l">
              <a:lnSpc>
                <a:spcPct val="100000"/>
              </a:lnSpc>
              <a:spcBef>
                <a:spcPts val="480"/>
              </a:spcBef>
              <a:spcAft>
                <a:spcPts val="0"/>
              </a:spcAft>
              <a:buSzPts val="1920"/>
              <a:buChar char="●"/>
            </a:pPr>
            <a:r>
              <a:rPr i="1" lang="en-US" sz="2400"/>
              <a:t>None</a:t>
            </a:r>
            <a:r>
              <a:rPr lang="en-US" sz="2400"/>
              <a:t> je podrazumevana povratna vrednost</a:t>
            </a:r>
            <a:endParaRPr sz="2400"/>
          </a:p>
          <a:p>
            <a:pPr indent="-285750" lvl="1" marL="742950" rtl="0" algn="l">
              <a:lnSpc>
                <a:spcPct val="100000"/>
              </a:lnSpc>
              <a:spcBef>
                <a:spcPts val="480"/>
              </a:spcBef>
              <a:spcAft>
                <a:spcPts val="0"/>
              </a:spcAft>
              <a:buSzPts val="1920"/>
              <a:buChar char="●"/>
            </a:pPr>
            <a:r>
              <a:rPr lang="en-US" sz="2400"/>
              <a:t>Više od jednog rezultata se može vratiti pomoću torki</a:t>
            </a:r>
            <a:endParaRPr sz="2400"/>
          </a:p>
        </p:txBody>
      </p:sp>
      <p:sp>
        <p:nvSpPr>
          <p:cNvPr id="597" name="Google Shape;597;p88"/>
          <p:cNvSpPr txBox="1"/>
          <p:nvPr/>
        </p:nvSpPr>
        <p:spPr>
          <a:xfrm>
            <a:off x="1187624" y="3068960"/>
            <a:ext cx="5760640" cy="156966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krug(poluprecnik):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povrsina = 3.14 * (poluprecnik**2)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obim = 2 * poluprecnik * 3.14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(povrsina,obim)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p,o = krug(4)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"Površina je %f a obim %f"%(p,o)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9"/>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03" name="Google Shape;603;p89"/>
          <p:cNvSpPr txBox="1"/>
          <p:nvPr>
            <p:ph idx="1" type="body"/>
          </p:nvPr>
        </p:nvSpPr>
        <p:spPr>
          <a:xfrm>
            <a:off x="251520" y="1124744"/>
            <a:ext cx="8784976" cy="489654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Lokalne i globalne promenljive</a:t>
            </a:r>
            <a:endParaRPr b="1"/>
          </a:p>
          <a:p>
            <a:pPr indent="-342900" lvl="0" marL="342900" rtl="0" algn="l">
              <a:lnSpc>
                <a:spcPct val="100000"/>
              </a:lnSpc>
              <a:spcBef>
                <a:spcPts val="480"/>
              </a:spcBef>
              <a:spcAft>
                <a:spcPts val="0"/>
              </a:spcAft>
              <a:buSzPts val="1920"/>
              <a:buChar char="●"/>
            </a:pPr>
            <a:r>
              <a:rPr lang="en-US" sz="2400"/>
              <a:t>Svaki poziv funkcije pravi novi lokalni namespace </a:t>
            </a:r>
            <a:endParaRPr/>
          </a:p>
          <a:p>
            <a:pPr indent="-342900" lvl="0" marL="342900" rtl="0" algn="l">
              <a:lnSpc>
                <a:spcPct val="100000"/>
              </a:lnSpc>
              <a:spcBef>
                <a:spcPts val="480"/>
              </a:spcBef>
              <a:spcAft>
                <a:spcPts val="0"/>
              </a:spcAft>
              <a:buSzPts val="1920"/>
              <a:buChar char="●"/>
            </a:pPr>
            <a:r>
              <a:rPr lang="en-US" sz="2400"/>
              <a:t>Interpreter promenljivu po imenu traži prvo u lokalnom namespace-u pa zatim u globalnom</a:t>
            </a:r>
            <a:endParaRPr sz="2400"/>
          </a:p>
          <a:p>
            <a:pPr indent="-342900" lvl="0" marL="342900" rtl="0" algn="l">
              <a:lnSpc>
                <a:spcPct val="100000"/>
              </a:lnSpc>
              <a:spcBef>
                <a:spcPts val="480"/>
              </a:spcBef>
              <a:spcAft>
                <a:spcPts val="0"/>
              </a:spcAft>
              <a:buSzPts val="1920"/>
              <a:buChar char="●"/>
            </a:pPr>
            <a:r>
              <a:rPr lang="en-US" sz="2400"/>
              <a:t>Primer:</a:t>
            </a:r>
            <a:endParaRPr/>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Promenljiva se eksplicitno proglasi globalnom pomoću </a:t>
            </a:r>
            <a:r>
              <a:rPr i="1" lang="en-US" sz="2400"/>
              <a:t>global</a:t>
            </a:r>
            <a:r>
              <a:rPr lang="en-US" sz="2400"/>
              <a:t> .</a:t>
            </a:r>
            <a:endParaRPr sz="2400"/>
          </a:p>
        </p:txBody>
      </p:sp>
      <p:sp>
        <p:nvSpPr>
          <p:cNvPr id="604" name="Google Shape;604;p89"/>
          <p:cNvSpPr txBox="1"/>
          <p:nvPr/>
        </p:nvSpPr>
        <p:spPr>
          <a:xfrm>
            <a:off x="971600" y="3284984"/>
            <a:ext cx="6480720" cy="132343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test():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 = 10 # osim toga sto nema smisla, takodje i zbunjuje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test()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a</a:t>
            </a:r>
            <a:endParaRPr b="0" i="0" sz="1400" u="none" cap="none" strike="noStrike">
              <a:solidFill>
                <a:srgbClr val="000000"/>
              </a:solidFill>
              <a:latin typeface="Arial"/>
              <a:ea typeface="Arial"/>
              <a:cs typeface="Arial"/>
              <a:sym typeface="Arial"/>
            </a:endParaRPr>
          </a:p>
        </p:txBody>
      </p:sp>
      <p:sp>
        <p:nvSpPr>
          <p:cNvPr id="605" name="Google Shape;605;p89"/>
          <p:cNvSpPr txBox="1"/>
          <p:nvPr/>
        </p:nvSpPr>
        <p:spPr>
          <a:xfrm>
            <a:off x="971600" y="5085184"/>
            <a:ext cx="6480720" cy="132343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test():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global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 = 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test()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0"/>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11" name="Google Shape;611;p90"/>
          <p:cNvSpPr txBox="1"/>
          <p:nvPr>
            <p:ph idx="1" type="body"/>
          </p:nvPr>
        </p:nvSpPr>
        <p:spPr>
          <a:xfrm>
            <a:off x="251520" y="1268760"/>
            <a:ext cx="8784976" cy="475252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Funkcije kao objekti</a:t>
            </a:r>
            <a:endParaRPr b="1"/>
          </a:p>
          <a:p>
            <a:pPr indent="-342900" lvl="0" marL="342900" rtl="0" algn="l">
              <a:lnSpc>
                <a:spcPct val="100000"/>
              </a:lnSpc>
              <a:spcBef>
                <a:spcPts val="480"/>
              </a:spcBef>
              <a:spcAft>
                <a:spcPts val="0"/>
              </a:spcAft>
              <a:buSzPts val="1920"/>
              <a:buChar char="●"/>
            </a:pPr>
            <a:r>
              <a:rPr lang="en-US" sz="2400"/>
              <a:t>Funkcije su "first class" objekti u Pythonu</a:t>
            </a:r>
            <a:endParaRPr sz="2400"/>
          </a:p>
          <a:p>
            <a:pPr indent="-342900" lvl="0" marL="342900" rtl="0" algn="l">
              <a:lnSpc>
                <a:spcPct val="100000"/>
              </a:lnSpc>
              <a:spcBef>
                <a:spcPts val="480"/>
              </a:spcBef>
              <a:spcAft>
                <a:spcPts val="0"/>
              </a:spcAft>
              <a:buSzPts val="1920"/>
              <a:buChar char="●"/>
            </a:pPr>
            <a:r>
              <a:rPr lang="en-US" sz="2400"/>
              <a:t>Mogu biti prosledjene kao parametri ili vraćene kao rezultat</a:t>
            </a:r>
            <a:endParaRPr sz="2400"/>
          </a:p>
          <a:p>
            <a:pPr indent="-342900" lvl="0" marL="342900" rtl="0" algn="l">
              <a:lnSpc>
                <a:spcPct val="100000"/>
              </a:lnSpc>
              <a:spcBef>
                <a:spcPts val="480"/>
              </a:spcBef>
              <a:spcAft>
                <a:spcPts val="0"/>
              </a:spcAft>
              <a:buSzPts val="1920"/>
              <a:buChar char="●"/>
            </a:pPr>
            <a:r>
              <a:rPr lang="en-US" sz="2400"/>
              <a:t>Funkcije mogu biti definisane unutar drugih funkcija</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Ovako definisane funkcije se nazivaju </a:t>
            </a:r>
            <a:r>
              <a:rPr i="1" lang="en-US" sz="2400"/>
              <a:t>closure</a:t>
            </a:r>
            <a:r>
              <a:rPr lang="en-US" sz="2400"/>
              <a:t> i obično se koriste za:</a:t>
            </a:r>
            <a:endParaRPr/>
          </a:p>
          <a:p>
            <a:pPr indent="-285750" lvl="1" marL="742950" rtl="0" algn="l">
              <a:lnSpc>
                <a:spcPct val="100000"/>
              </a:lnSpc>
              <a:spcBef>
                <a:spcPts val="480"/>
              </a:spcBef>
              <a:spcAft>
                <a:spcPts val="0"/>
              </a:spcAft>
              <a:buSzPts val="1920"/>
              <a:buChar char="●"/>
            </a:pPr>
            <a:r>
              <a:rPr lang="en-US" sz="2400"/>
              <a:t>umesto hardkodiranih konstanti</a:t>
            </a:r>
            <a:endParaRPr sz="2400"/>
          </a:p>
          <a:p>
            <a:pPr indent="-285750" lvl="1" marL="742950" rtl="0" algn="l">
              <a:lnSpc>
                <a:spcPct val="100000"/>
              </a:lnSpc>
              <a:spcBef>
                <a:spcPts val="480"/>
              </a:spcBef>
              <a:spcAft>
                <a:spcPts val="0"/>
              </a:spcAft>
              <a:buSzPts val="1920"/>
              <a:buChar char="●"/>
            </a:pPr>
            <a:r>
              <a:rPr lang="en-US" sz="2400"/>
              <a:t>umesto globalnih promenljivih</a:t>
            </a:r>
            <a:endParaRPr sz="2400"/>
          </a:p>
        </p:txBody>
      </p:sp>
      <p:sp>
        <p:nvSpPr>
          <p:cNvPr id="612" name="Google Shape;612;p90"/>
          <p:cNvSpPr txBox="1"/>
          <p:nvPr/>
        </p:nvSpPr>
        <p:spPr>
          <a:xfrm>
            <a:off x="971600" y="3155484"/>
            <a:ext cx="5760640" cy="156966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makeInc(x):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inc(y):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x+y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inc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inc10 = makeInc(10)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inc10(1)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1"/>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18" name="Google Shape;618;p91"/>
          <p:cNvSpPr txBox="1"/>
          <p:nvPr>
            <p:ph idx="1" type="body"/>
          </p:nvPr>
        </p:nvSpPr>
        <p:spPr>
          <a:xfrm>
            <a:off x="302720" y="1124744"/>
            <a:ext cx="8784900" cy="4896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Dekoratori</a:t>
            </a:r>
            <a:endParaRPr b="1"/>
          </a:p>
          <a:p>
            <a:pPr indent="-342900" lvl="0" marL="342900" rtl="0" algn="l">
              <a:lnSpc>
                <a:spcPct val="100000"/>
              </a:lnSpc>
              <a:spcBef>
                <a:spcPts val="480"/>
              </a:spcBef>
              <a:spcAft>
                <a:spcPts val="0"/>
              </a:spcAft>
              <a:buSzPts val="1920"/>
              <a:buChar char="●"/>
            </a:pPr>
            <a:r>
              <a:rPr lang="en-US" sz="2400"/>
              <a:t>Funkcija koja "obuhvata" drugu funkciju</a:t>
            </a:r>
            <a:endParaRPr sz="2400"/>
          </a:p>
          <a:p>
            <a:pPr indent="-342900" lvl="0" marL="342900" rtl="0" algn="l">
              <a:lnSpc>
                <a:spcPct val="100000"/>
              </a:lnSpc>
              <a:spcBef>
                <a:spcPts val="480"/>
              </a:spcBef>
              <a:spcAft>
                <a:spcPts val="0"/>
              </a:spcAft>
              <a:buSzPts val="1920"/>
              <a:buChar char="●"/>
            </a:pPr>
            <a:r>
              <a:rPr lang="en-US" sz="2400"/>
              <a:t>Počinju sa </a:t>
            </a:r>
            <a:r>
              <a:rPr i="1" lang="en-US" sz="2400"/>
              <a:t>@</a:t>
            </a:r>
            <a:endParaRPr/>
          </a:p>
          <a:p>
            <a:pPr indent="-342900" lvl="0" marL="342900" rtl="0" algn="l">
              <a:lnSpc>
                <a:spcPct val="100000"/>
              </a:lnSpc>
              <a:spcBef>
                <a:spcPts val="480"/>
              </a:spcBef>
              <a:spcAft>
                <a:spcPts val="0"/>
              </a:spcAft>
              <a:buSzPts val="1920"/>
              <a:buChar char="●"/>
            </a:pPr>
            <a:r>
              <a:rPr lang="en-US" sz="2400"/>
              <a:t>Jasnije na primeru:</a:t>
            </a:r>
            <a:endParaRPr/>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
        <p:nvSpPr>
          <p:cNvPr id="619" name="Google Shape;619;p91"/>
          <p:cNvSpPr txBox="1"/>
          <p:nvPr/>
        </p:nvSpPr>
        <p:spPr>
          <a:xfrm>
            <a:off x="984000" y="2966250"/>
            <a:ext cx="7176000" cy="35403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something(f):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debug(*args,**kwargs):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"Pozivam funkciju %s"%f.__name__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f(*args,**kwargs)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debug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@something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test():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@something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druga_funkcija():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test()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druga_funkcija()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treci_test()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2"/>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25" name="Google Shape;625;p92"/>
          <p:cNvSpPr txBox="1"/>
          <p:nvPr>
            <p:ph idx="1" type="body"/>
          </p:nvPr>
        </p:nvSpPr>
        <p:spPr>
          <a:xfrm>
            <a:off x="251520" y="1268760"/>
            <a:ext cx="8784976" cy="475252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Dekoratori</a:t>
            </a:r>
            <a:endParaRPr b="1"/>
          </a:p>
          <a:p>
            <a:pPr indent="-342900" lvl="0" marL="342900" rtl="0" algn="l">
              <a:lnSpc>
                <a:spcPct val="100000"/>
              </a:lnSpc>
              <a:spcBef>
                <a:spcPts val="480"/>
              </a:spcBef>
              <a:spcAft>
                <a:spcPts val="0"/>
              </a:spcAft>
              <a:buSzPts val="1920"/>
              <a:buChar char="●"/>
            </a:pPr>
            <a:r>
              <a:rPr lang="en-US" sz="2400"/>
              <a:t>Korisni su kod operacija koje zelimo u svakoj funkciji debug ispis</a:t>
            </a:r>
            <a:endParaRPr sz="2400"/>
          </a:p>
          <a:p>
            <a:pPr indent="-342900" lvl="0" marL="342900" rtl="0" algn="l">
              <a:lnSpc>
                <a:spcPct val="100000"/>
              </a:lnSpc>
              <a:spcBef>
                <a:spcPts val="480"/>
              </a:spcBef>
              <a:spcAft>
                <a:spcPts val="0"/>
              </a:spcAft>
              <a:buSzPts val="1920"/>
              <a:buChar char="●"/>
            </a:pPr>
            <a:r>
              <a:rPr lang="en-US" sz="2400"/>
              <a:t>logovanje u fajl</a:t>
            </a:r>
            <a:endParaRPr sz="2400"/>
          </a:p>
          <a:p>
            <a:pPr indent="-342900" lvl="0" marL="342900" rtl="0" algn="l">
              <a:lnSpc>
                <a:spcPct val="100000"/>
              </a:lnSpc>
              <a:spcBef>
                <a:spcPts val="480"/>
              </a:spcBef>
              <a:spcAft>
                <a:spcPts val="0"/>
              </a:spcAft>
              <a:buSzPts val="1920"/>
              <a:buChar char="●"/>
            </a:pPr>
            <a:r>
              <a:rPr lang="en-US" sz="2400"/>
              <a:t> ...</a:t>
            </a:r>
            <a:endParaRPr/>
          </a:p>
          <a:p>
            <a:pPr indent="-342900" lvl="0" marL="342900" rtl="0" algn="l">
              <a:lnSpc>
                <a:spcPct val="100000"/>
              </a:lnSpc>
              <a:spcBef>
                <a:spcPts val="480"/>
              </a:spcBef>
              <a:spcAft>
                <a:spcPts val="0"/>
              </a:spcAft>
              <a:buSzPts val="1920"/>
              <a:buChar char="●"/>
            </a:pPr>
            <a:r>
              <a:rPr lang="en-US" sz="2400"/>
              <a:t> Može biti više dekoratora i mogu imati parametre</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84138" y="-24"/>
            <a:ext cx="7920037" cy="720000"/>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pic>
        <p:nvPicPr>
          <p:cNvPr id="187" name="Google Shape;187;p9"/>
          <p:cNvPicPr preferRelativeResize="0"/>
          <p:nvPr>
            <p:ph idx="1" type="body"/>
          </p:nvPr>
        </p:nvPicPr>
        <p:blipFill rotWithShape="1">
          <a:blip r:embed="rId3">
            <a:alphaModFix/>
          </a:blip>
          <a:srcRect b="0" l="0" r="0" t="0"/>
          <a:stretch/>
        </p:blipFill>
        <p:spPr>
          <a:xfrm>
            <a:off x="2309018" y="1600200"/>
            <a:ext cx="4525963" cy="452596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93"/>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31" name="Google Shape;631;p93"/>
          <p:cNvSpPr txBox="1"/>
          <p:nvPr>
            <p:ph idx="1" type="body"/>
          </p:nvPr>
        </p:nvSpPr>
        <p:spPr>
          <a:xfrm>
            <a:off x="251520" y="1052736"/>
            <a:ext cx="8784976"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Generatori i </a:t>
            </a:r>
            <a:r>
              <a:rPr b="1" i="1" lang="en-US"/>
              <a:t>yield</a:t>
            </a:r>
            <a:endParaRPr/>
          </a:p>
          <a:p>
            <a:pPr indent="-342900" lvl="0" marL="342900" rtl="0" algn="l">
              <a:lnSpc>
                <a:spcPct val="100000"/>
              </a:lnSpc>
              <a:spcBef>
                <a:spcPts val="480"/>
              </a:spcBef>
              <a:spcAft>
                <a:spcPts val="0"/>
              </a:spcAft>
              <a:buSzPts val="1920"/>
              <a:buChar char="●"/>
            </a:pPr>
            <a:r>
              <a:rPr lang="en-US" sz="2400"/>
              <a:t>Generatori emituju sekvencu vrednosti za iteracije.</a:t>
            </a:r>
            <a:endParaRPr/>
          </a:p>
          <a:p>
            <a:pPr indent="-342900" lvl="0" marL="342900" rtl="0" algn="l">
              <a:lnSpc>
                <a:spcPct val="100000"/>
              </a:lnSpc>
              <a:spcBef>
                <a:spcPts val="480"/>
              </a:spcBef>
              <a:spcAft>
                <a:spcPts val="0"/>
              </a:spcAft>
              <a:buSzPts val="1920"/>
              <a:buChar char="●"/>
            </a:pPr>
            <a:r>
              <a:rPr lang="en-US" sz="2400"/>
              <a:t>Rezultat se naznačuje pomoći </a:t>
            </a:r>
            <a:r>
              <a:rPr i="1" lang="en-US" sz="2400"/>
              <a:t>yield</a:t>
            </a:r>
            <a:endParaRPr/>
          </a:p>
          <a:p>
            <a:pPr indent="-342900" lvl="0" marL="342900" rtl="0" algn="l">
              <a:lnSpc>
                <a:spcPct val="100000"/>
              </a:lnSpc>
              <a:spcBef>
                <a:spcPts val="480"/>
              </a:spcBef>
              <a:spcAft>
                <a:spcPts val="0"/>
              </a:spcAft>
              <a:buSzPts val="1920"/>
              <a:buChar char="●"/>
            </a:pPr>
            <a:r>
              <a:rPr lang="en-US" sz="2400"/>
              <a:t>Jasnije na primeru:</a:t>
            </a:r>
            <a:endParaRPr/>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Poziva se </a:t>
            </a:r>
            <a:r>
              <a:rPr i="1" lang="en-US" sz="2400"/>
              <a:t>next()</a:t>
            </a:r>
            <a:r>
              <a:rPr lang="en-US" sz="2400"/>
              <a:t> metoda generatora.</a:t>
            </a:r>
            <a:endParaRPr/>
          </a:p>
          <a:p>
            <a:pPr indent="-342900" lvl="0" marL="342900" rtl="0" algn="l">
              <a:lnSpc>
                <a:spcPct val="100000"/>
              </a:lnSpc>
              <a:spcBef>
                <a:spcPts val="480"/>
              </a:spcBef>
              <a:spcAft>
                <a:spcPts val="0"/>
              </a:spcAft>
              <a:buSzPts val="1920"/>
              <a:buChar char="●"/>
            </a:pPr>
            <a:r>
              <a:rPr lang="en-US" sz="2400"/>
              <a:t>Izvršenje se prekida nakon yeild i nastavlja sledećim pozivom </a:t>
            </a:r>
            <a:r>
              <a:rPr i="1" lang="en-US" sz="2400"/>
              <a:t>next()</a:t>
            </a:r>
            <a:endParaRPr/>
          </a:p>
          <a:p>
            <a:pPr indent="-342900" lvl="0" marL="342900" rtl="0" algn="l">
              <a:lnSpc>
                <a:spcPct val="100000"/>
              </a:lnSpc>
              <a:spcBef>
                <a:spcPts val="480"/>
              </a:spcBef>
              <a:spcAft>
                <a:spcPts val="0"/>
              </a:spcAft>
              <a:buSzPts val="1920"/>
              <a:buChar char="●"/>
            </a:pPr>
            <a:r>
              <a:rPr lang="en-US" sz="2400"/>
              <a:t>Obično se </a:t>
            </a:r>
            <a:r>
              <a:rPr i="1" lang="en-US" sz="2400"/>
              <a:t>next() </a:t>
            </a:r>
            <a:r>
              <a:rPr lang="en-US" sz="2400"/>
              <a:t>ne poziva eksplicitno, već u okviru </a:t>
            </a:r>
            <a:r>
              <a:rPr i="1" lang="en-US" sz="2400"/>
              <a:t>for, sum </a:t>
            </a:r>
            <a:r>
              <a:rPr lang="en-US" sz="2400"/>
              <a:t>i sličnim operacijama.</a:t>
            </a:r>
            <a:endParaRPr/>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
        <p:nvSpPr>
          <p:cNvPr id="632" name="Google Shape;632;p93"/>
          <p:cNvSpPr txBox="1"/>
          <p:nvPr/>
        </p:nvSpPr>
        <p:spPr>
          <a:xfrm>
            <a:off x="971600" y="2852936"/>
            <a:ext cx="5760640" cy="156966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brojac(n):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while n &gt;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"Stigao sam do %d"%n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yield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n -=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return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4"/>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38" name="Google Shape;638;p94"/>
          <p:cNvSpPr txBox="1"/>
          <p:nvPr>
            <p:ph idx="1" type="body"/>
          </p:nvPr>
        </p:nvSpPr>
        <p:spPr>
          <a:xfrm>
            <a:off x="251520" y="1052736"/>
            <a:ext cx="8784976"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Korutine i </a:t>
            </a:r>
            <a:r>
              <a:rPr b="1" i="1" lang="en-US"/>
              <a:t>yield</a:t>
            </a:r>
            <a:endParaRPr/>
          </a:p>
          <a:p>
            <a:pPr indent="-342900" lvl="0" marL="342900" rtl="0" algn="l">
              <a:lnSpc>
                <a:spcPct val="100000"/>
              </a:lnSpc>
              <a:spcBef>
                <a:spcPts val="480"/>
              </a:spcBef>
              <a:spcAft>
                <a:spcPts val="0"/>
              </a:spcAft>
              <a:buSzPts val="1920"/>
              <a:buChar char="●"/>
            </a:pPr>
            <a:r>
              <a:rPr lang="en-US" sz="2400"/>
              <a:t>Za razliku od generatora, korutine primaju vrednosti.</a:t>
            </a:r>
            <a:endParaRPr/>
          </a:p>
          <a:p>
            <a:pPr indent="-342900" lvl="0" marL="342900" rtl="0" algn="l">
              <a:lnSpc>
                <a:spcPct val="100000"/>
              </a:lnSpc>
              <a:spcBef>
                <a:spcPts val="480"/>
              </a:spcBef>
              <a:spcAft>
                <a:spcPts val="0"/>
              </a:spcAft>
              <a:buSzPts val="1920"/>
              <a:buChar char="●"/>
            </a:pPr>
            <a:r>
              <a:rPr i="1" lang="en-US" sz="2400"/>
              <a:t>yield</a:t>
            </a:r>
            <a:r>
              <a:rPr lang="en-US" sz="2400"/>
              <a:t> predstavlja vrednost prosledjenu korutini.</a:t>
            </a:r>
            <a:endParaRPr/>
          </a:p>
          <a:p>
            <a:pPr indent="-342900" lvl="0" marL="342900" rtl="0" algn="l">
              <a:lnSpc>
                <a:spcPct val="100000"/>
              </a:lnSpc>
              <a:spcBef>
                <a:spcPts val="480"/>
              </a:spcBef>
              <a:spcAft>
                <a:spcPts val="0"/>
              </a:spcAft>
              <a:buSzPts val="1920"/>
              <a:buChar char="●"/>
            </a:pPr>
            <a:r>
              <a:rPr lang="en-US" sz="2400"/>
              <a:t>Jasnije na primeru: </a:t>
            </a:r>
            <a:endParaRPr/>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Neophodno je prvo pozvati </a:t>
            </a:r>
            <a:r>
              <a:rPr i="1" lang="en-US" sz="2400"/>
              <a:t>next()</a:t>
            </a:r>
            <a:r>
              <a:rPr lang="en-US" sz="2400"/>
              <a:t> kako bi se došlo do </a:t>
            </a:r>
            <a:r>
              <a:rPr i="1" lang="en-US" sz="2400"/>
              <a:t>yield</a:t>
            </a:r>
            <a:r>
              <a:rPr lang="en-US" sz="2400"/>
              <a:t>.</a:t>
            </a:r>
            <a:endParaRPr/>
          </a:p>
          <a:p>
            <a:pPr indent="-342900" lvl="0" marL="342900" rtl="0" algn="l">
              <a:lnSpc>
                <a:spcPct val="100000"/>
              </a:lnSpc>
              <a:spcBef>
                <a:spcPts val="480"/>
              </a:spcBef>
              <a:spcAft>
                <a:spcPts val="0"/>
              </a:spcAft>
              <a:buSzPts val="1920"/>
              <a:buChar char="●"/>
            </a:pPr>
            <a:r>
              <a:rPr lang="en-US" sz="2400"/>
              <a:t>Zatim sa </a:t>
            </a:r>
            <a:r>
              <a:rPr i="1" lang="en-US" sz="2400"/>
              <a:t>send()</a:t>
            </a:r>
            <a:r>
              <a:rPr lang="en-US" sz="2400"/>
              <a:t> poslati odgovarajuću vrednost.</a:t>
            </a:r>
            <a:endParaRPr/>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
        <p:nvSpPr>
          <p:cNvPr id="639" name="Google Shape;639;p94"/>
          <p:cNvSpPr txBox="1"/>
          <p:nvPr/>
        </p:nvSpPr>
        <p:spPr>
          <a:xfrm>
            <a:off x="971600" y="2924944"/>
            <a:ext cx="5760640" cy="206210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korutina():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"Cekam na podatak"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try: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while True: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n = (yield)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"Primljeno %r"%n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except GeneratorExit: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"Kraj korutine"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5"/>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45" name="Google Shape;645;p95"/>
          <p:cNvSpPr txBox="1"/>
          <p:nvPr>
            <p:ph idx="1" type="body"/>
          </p:nvPr>
        </p:nvSpPr>
        <p:spPr>
          <a:xfrm>
            <a:off x="251520" y="1052736"/>
            <a:ext cx="8784976"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Čemu sve to?</a:t>
            </a:r>
            <a:endParaRPr/>
          </a:p>
          <a:p>
            <a:pPr indent="-342900" lvl="0" marL="342900" rtl="0" algn="l">
              <a:lnSpc>
                <a:spcPct val="100000"/>
              </a:lnSpc>
              <a:spcBef>
                <a:spcPts val="480"/>
              </a:spcBef>
              <a:spcAft>
                <a:spcPts val="0"/>
              </a:spcAft>
              <a:buSzPts val="1920"/>
              <a:buChar char="●"/>
            </a:pPr>
            <a:r>
              <a:rPr lang="en-US" sz="2400"/>
              <a:t>Na prvi pogled sve sto mogu dekoratori, generatori i korutine može da se postigne i bez njih.</a:t>
            </a:r>
            <a:endParaRPr/>
          </a:p>
          <a:p>
            <a:pPr indent="-342900" lvl="0" marL="342900" rtl="0" algn="l">
              <a:lnSpc>
                <a:spcPct val="100000"/>
              </a:lnSpc>
              <a:spcBef>
                <a:spcPts val="480"/>
              </a:spcBef>
              <a:spcAft>
                <a:spcPts val="0"/>
              </a:spcAft>
              <a:buSzPts val="1920"/>
              <a:buChar char="●"/>
            </a:pPr>
            <a:r>
              <a:rPr lang="en-US" sz="2400"/>
              <a:t>ALI, pravilnim korišćenjem se dobija čistiji i efikasniji kod.</a:t>
            </a:r>
            <a:endParaRPr/>
          </a:p>
          <a:p>
            <a:pPr indent="-342900" lvl="0" marL="342900" rtl="0" algn="l">
              <a:lnSpc>
                <a:spcPct val="100000"/>
              </a:lnSpc>
              <a:spcBef>
                <a:spcPts val="480"/>
              </a:spcBef>
              <a:spcAft>
                <a:spcPts val="0"/>
              </a:spcAft>
              <a:buSzPts val="1920"/>
              <a:buChar char="●"/>
            </a:pPr>
            <a:r>
              <a:rPr lang="en-US" sz="2400"/>
              <a:t>Primer - pipeline za obradu podataka:</a:t>
            </a:r>
            <a:endParaRPr/>
          </a:p>
          <a:p>
            <a:pPr indent="-285750" lvl="1" marL="742950" rtl="0" algn="l">
              <a:lnSpc>
                <a:spcPct val="100000"/>
              </a:lnSpc>
              <a:spcBef>
                <a:spcPts val="480"/>
              </a:spcBef>
              <a:spcAft>
                <a:spcPts val="0"/>
              </a:spcAft>
              <a:buSzPts val="1920"/>
              <a:buChar char="●"/>
            </a:pPr>
            <a:r>
              <a:rPr lang="en-US" sz="2400"/>
              <a:t>Iz jednog skupa filtriraj podatke u podskup.</a:t>
            </a:r>
            <a:endParaRPr/>
          </a:p>
          <a:p>
            <a:pPr indent="-285750" lvl="1" marL="742950" rtl="0" algn="l">
              <a:lnSpc>
                <a:spcPct val="100000"/>
              </a:lnSpc>
              <a:spcBef>
                <a:spcPts val="480"/>
              </a:spcBef>
              <a:spcAft>
                <a:spcPts val="0"/>
              </a:spcAft>
              <a:buSzPts val="1920"/>
              <a:buChar char="●"/>
            </a:pPr>
            <a:r>
              <a:rPr lang="en-US" sz="2400"/>
              <a:t>Obradi podatke i napravi novi podskup.</a:t>
            </a:r>
            <a:endParaRPr/>
          </a:p>
          <a:p>
            <a:pPr indent="-285750" lvl="1" marL="742950" rtl="0" algn="l">
              <a:lnSpc>
                <a:spcPct val="100000"/>
              </a:lnSpc>
              <a:spcBef>
                <a:spcPts val="480"/>
              </a:spcBef>
              <a:spcAft>
                <a:spcPts val="0"/>
              </a:spcAft>
              <a:buSzPts val="1920"/>
              <a:buChar char="●"/>
            </a:pPr>
            <a:r>
              <a:rPr lang="en-US" sz="2400"/>
              <a:t>Još jedna obrada i još jedan podskup.</a:t>
            </a:r>
            <a:endParaRPr/>
          </a:p>
          <a:p>
            <a:pPr indent="-285750" lvl="1" marL="742950" rtl="0" algn="l">
              <a:lnSpc>
                <a:spcPct val="100000"/>
              </a:lnSpc>
              <a:spcBef>
                <a:spcPts val="480"/>
              </a:spcBef>
              <a:spcAft>
                <a:spcPts val="0"/>
              </a:spcAft>
              <a:buSzPts val="1920"/>
              <a:buChar char="●"/>
            </a:pPr>
            <a:r>
              <a:rPr lang="en-US" sz="2400"/>
              <a:t>Prikaži rezultate.</a:t>
            </a:r>
            <a:endParaRPr/>
          </a:p>
          <a:p>
            <a:pPr indent="-342900" lvl="0" marL="342900" rtl="0" algn="l">
              <a:lnSpc>
                <a:spcPct val="100000"/>
              </a:lnSpc>
              <a:spcBef>
                <a:spcPts val="480"/>
              </a:spcBef>
              <a:spcAft>
                <a:spcPts val="0"/>
              </a:spcAft>
              <a:buSzPts val="1920"/>
              <a:buChar char="●"/>
            </a:pPr>
            <a:r>
              <a:rPr lang="en-US" sz="2400"/>
              <a:t>Implementacijom pomocu generatora nema privremenih listi/recnika/promenljivih.</a:t>
            </a:r>
            <a:endParaRPr/>
          </a:p>
          <a:p>
            <a:pPr indent="-342900" lvl="0" marL="342900" rtl="0" algn="l">
              <a:lnSpc>
                <a:spcPct val="100000"/>
              </a:lnSpc>
              <a:spcBef>
                <a:spcPts val="480"/>
              </a:spcBef>
              <a:spcAft>
                <a:spcPts val="0"/>
              </a:spcAft>
              <a:buSzPts val="1920"/>
              <a:buChar char="●"/>
            </a:pPr>
            <a:r>
              <a:rPr lang="en-US" sz="2400"/>
              <a:t>Efikasniji kod sa manje zauzeća memorije.</a:t>
            </a:r>
            <a:endParaRPr/>
          </a:p>
          <a:p>
            <a:pPr indent="-342900" lvl="0" marL="342900" rtl="0" algn="l">
              <a:lnSpc>
                <a:spcPct val="100000"/>
              </a:lnSpc>
              <a:spcBef>
                <a:spcPts val="480"/>
              </a:spcBef>
              <a:spcAft>
                <a:spcPts val="0"/>
              </a:spcAft>
              <a:buSzPts val="1920"/>
              <a:buChar char="●"/>
            </a:pPr>
            <a:r>
              <a:rPr lang="en-US" sz="2400"/>
              <a:t>Zgodno za potencijalnu paralelizaciju i distribuiranje.</a:t>
            </a:r>
            <a:endParaRPr/>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96"/>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51" name="Google Shape;651;p96"/>
          <p:cNvSpPr txBox="1"/>
          <p:nvPr>
            <p:ph idx="1" type="body"/>
          </p:nvPr>
        </p:nvSpPr>
        <p:spPr>
          <a:xfrm>
            <a:off x="251520" y="980728"/>
            <a:ext cx="8784976" cy="50405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1" lang="en-US" sz="2400"/>
              <a:t>Čemu sve to?</a:t>
            </a:r>
            <a:endParaRPr/>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
        <p:nvSpPr>
          <p:cNvPr id="652" name="Google Shape;652;p96"/>
          <p:cNvSpPr txBox="1"/>
          <p:nvPr/>
        </p:nvSpPr>
        <p:spPr>
          <a:xfrm>
            <a:off x="971600" y="1631697"/>
            <a:ext cx="7560840" cy="489364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import 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import sys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import fnmatch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import gzip, bz2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def find_files(topdir, pattern):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for path, dirname, filelist in os.walk(topdir):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for name in filelist: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if fnmatch.fnmatch(name, pattern):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yield os.path.join(path,name)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def opener(filenames):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for name in filenames: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if name.endswith(".gz"):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f = gzip.open(name)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elif name.endswith(".bz2"):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f = bz2.BZ2File(name)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else: f = open(name)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yield 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def cat(filelist):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for f in filelist: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for line in 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yield line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def grep(pattern, lines):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for line in lines: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if pattern in line: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yield line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7"/>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58" name="Google Shape;658;p97"/>
          <p:cNvSpPr txBox="1"/>
          <p:nvPr>
            <p:ph idx="1" type="body"/>
          </p:nvPr>
        </p:nvSpPr>
        <p:spPr>
          <a:xfrm>
            <a:off x="251520" y="1052736"/>
            <a:ext cx="8784976"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Čemu sve to?</a:t>
            </a:r>
            <a:endParaRPr/>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
        <p:nvSpPr>
          <p:cNvPr id="659" name="Google Shape;659;p97"/>
          <p:cNvSpPr txBox="1"/>
          <p:nvPr/>
        </p:nvSpPr>
        <p:spPr>
          <a:xfrm>
            <a:off x="971600" y="1643316"/>
            <a:ext cx="7560840" cy="156966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wwwlogs = find_files("www","access-log*")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files = opener(wwwlogs)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lines = cat(files)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pylines = grep("python", lines)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for line in pylines: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sys.stdout.write(line)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8"/>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65" name="Google Shape;665;p98"/>
          <p:cNvSpPr txBox="1"/>
          <p:nvPr>
            <p:ph idx="1" type="body"/>
          </p:nvPr>
        </p:nvSpPr>
        <p:spPr>
          <a:xfrm>
            <a:off x="251520" y="1196752"/>
            <a:ext cx="8784976"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Sekvence i funkcije</a:t>
            </a:r>
            <a:endParaRPr b="1"/>
          </a:p>
          <a:p>
            <a:pPr indent="-342900" lvl="0" marL="342900" rtl="0" algn="l">
              <a:lnSpc>
                <a:spcPct val="100000"/>
              </a:lnSpc>
              <a:spcBef>
                <a:spcPts val="480"/>
              </a:spcBef>
              <a:spcAft>
                <a:spcPts val="0"/>
              </a:spcAft>
              <a:buSzPts val="1920"/>
              <a:buChar char="●"/>
            </a:pPr>
            <a:r>
              <a:rPr lang="en-US" sz="2400"/>
              <a:t>Česta je potreba da primenimo funkciju nad svim članovima liste</a:t>
            </a:r>
            <a:endParaRPr sz="2400"/>
          </a:p>
          <a:p>
            <a:pPr indent="-342900" lvl="0" marL="342900" rtl="0" algn="l">
              <a:lnSpc>
                <a:spcPct val="100000"/>
              </a:lnSpc>
              <a:spcBef>
                <a:spcPts val="480"/>
              </a:spcBef>
              <a:spcAft>
                <a:spcPts val="0"/>
              </a:spcAft>
              <a:buSzPts val="1920"/>
              <a:buChar char="●"/>
            </a:pPr>
            <a:r>
              <a:rPr lang="en-US" sz="2400"/>
              <a:t>Poseban operator nazvan </a:t>
            </a:r>
            <a:r>
              <a:rPr i="1" lang="en-US" sz="2400"/>
              <a:t>list comprehension</a:t>
            </a:r>
            <a:endParaRPr/>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Moguće je dodati i uslove:</a:t>
            </a:r>
            <a:endParaRPr/>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p:txBody>
      </p:sp>
      <p:sp>
        <p:nvSpPr>
          <p:cNvPr id="666" name="Google Shape;666;p98"/>
          <p:cNvSpPr txBox="1"/>
          <p:nvPr/>
        </p:nvSpPr>
        <p:spPr>
          <a:xfrm>
            <a:off x="971600" y="3060249"/>
            <a:ext cx="7560840" cy="58477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brojevi = range(5)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kvadrati = [n * n for n in brojevi] </a:t>
            </a:r>
            <a:endParaRPr b="0" i="0" sz="1400" u="none" cap="none" strike="noStrike">
              <a:solidFill>
                <a:srgbClr val="000000"/>
              </a:solidFill>
              <a:latin typeface="Arial"/>
              <a:ea typeface="Arial"/>
              <a:cs typeface="Arial"/>
              <a:sym typeface="Arial"/>
            </a:endParaRPr>
          </a:p>
        </p:txBody>
      </p:sp>
      <p:sp>
        <p:nvSpPr>
          <p:cNvPr id="667" name="Google Shape;667;p98"/>
          <p:cNvSpPr txBox="1"/>
          <p:nvPr/>
        </p:nvSpPr>
        <p:spPr>
          <a:xfrm>
            <a:off x="971600" y="4428401"/>
            <a:ext cx="7560840" cy="58477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brojevi = range(5)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parni_kvadrati = [n * n for n in brojevi if n%2 == 0 ]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9"/>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673" name="Google Shape;673;p99"/>
          <p:cNvSpPr txBox="1"/>
          <p:nvPr>
            <p:ph idx="1" type="body"/>
          </p:nvPr>
        </p:nvSpPr>
        <p:spPr>
          <a:xfrm>
            <a:off x="251520" y="836712"/>
            <a:ext cx="8784976" cy="518457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Sekvence i funkcije</a:t>
            </a:r>
            <a:endParaRPr b="1"/>
          </a:p>
          <a:p>
            <a:pPr indent="-342900" lvl="0" marL="342900" rtl="0" algn="l">
              <a:lnSpc>
                <a:spcPct val="100000"/>
              </a:lnSpc>
              <a:spcBef>
                <a:spcPts val="480"/>
              </a:spcBef>
              <a:spcAft>
                <a:spcPts val="0"/>
              </a:spcAft>
              <a:buSzPts val="1920"/>
              <a:buChar char="●"/>
            </a:pPr>
            <a:r>
              <a:rPr lang="en-US" sz="2400"/>
              <a:t>Ili više sekvenci:</a:t>
            </a:r>
            <a:endParaRPr/>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Raspetljano, prethodni primer u stvari izgleda ovako: </a:t>
            </a:r>
            <a:endParaRPr/>
          </a:p>
        </p:txBody>
      </p:sp>
      <p:sp>
        <p:nvSpPr>
          <p:cNvPr id="674" name="Google Shape;674;p99"/>
          <p:cNvSpPr txBox="1"/>
          <p:nvPr/>
        </p:nvSpPr>
        <p:spPr>
          <a:xfrm>
            <a:off x="971600" y="1844824"/>
            <a:ext cx="7560840" cy="83099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 = [1,2,3,4,5]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['a','b','c','d','e']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z = [(x,y) for x in a for y in i if y &gt; 2] </a:t>
            </a:r>
            <a:endParaRPr b="0" i="0" sz="1400" u="none" cap="none" strike="noStrike">
              <a:solidFill>
                <a:srgbClr val="000000"/>
              </a:solidFill>
              <a:latin typeface="Arial"/>
              <a:ea typeface="Arial"/>
              <a:cs typeface="Arial"/>
              <a:sym typeface="Arial"/>
            </a:endParaRPr>
          </a:p>
        </p:txBody>
      </p:sp>
      <p:sp>
        <p:nvSpPr>
          <p:cNvPr id="675" name="Google Shape;675;p99"/>
          <p:cNvSpPr txBox="1"/>
          <p:nvPr/>
        </p:nvSpPr>
        <p:spPr>
          <a:xfrm>
            <a:off x="971600" y="3645024"/>
            <a:ext cx="7560840" cy="181588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 = [1,2,3,4,5]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['a','b','c','d','e']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z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for x in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for y in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if y &gt;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z.append((y,x))</a:t>
            </a:r>
            <a:endParaRPr b="0" i="0" sz="1400" u="none" cap="none" strike="noStrike">
              <a:solidFill>
                <a:srgbClr val="000000"/>
              </a:solidFill>
              <a:latin typeface="Arial"/>
              <a:ea typeface="Arial"/>
              <a:cs typeface="Arial"/>
              <a:sym typeface="Arial"/>
            </a:endParaRPr>
          </a:p>
        </p:txBody>
      </p:sp>
      <p:sp>
        <p:nvSpPr>
          <p:cNvPr id="676" name="Google Shape;676;p99"/>
          <p:cNvSpPr/>
          <p:nvPr/>
        </p:nvSpPr>
        <p:spPr>
          <a:xfrm>
            <a:off x="4454820" y="327511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00"/>
          <p:cNvSpPr txBox="1"/>
          <p:nvPr>
            <p:ph type="ctrTitle"/>
          </p:nvPr>
        </p:nvSpPr>
        <p:spPr>
          <a:xfrm>
            <a:off x="457200" y="1425575"/>
            <a:ext cx="5399088" cy="2147441"/>
          </a:xfrm>
          <a:prstGeom prst="rect">
            <a:avLst/>
          </a:prstGeom>
          <a:noFill/>
          <a:ln>
            <a:noFill/>
          </a:ln>
        </p:spPr>
        <p:txBody>
          <a:bodyPr anchorCtr="0" anchor="ctr" bIns="72000" lIns="91425" spcFirstLastPara="1" rIns="91425" wrap="square" tIns="108000">
            <a:noAutofit/>
          </a:bodyPr>
          <a:lstStyle/>
          <a:p>
            <a:pPr indent="0" lvl="0" marL="0" rtl="0" algn="ctr">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682" name="Google Shape;682;p100"/>
          <p:cNvSpPr txBox="1"/>
          <p:nvPr>
            <p:ph idx="1" type="subTitle"/>
          </p:nvPr>
        </p:nvSpPr>
        <p:spPr>
          <a:xfrm>
            <a:off x="457200" y="3351213"/>
            <a:ext cx="6480175"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80"/>
              <a:buNone/>
            </a:pPr>
            <a:r>
              <a:rPr lang="en-US" sz="3600">
                <a:latin typeface="Arial"/>
                <a:ea typeface="Arial"/>
                <a:cs typeface="Arial"/>
                <a:sym typeface="Arial"/>
              </a:rPr>
              <a:t>Moduli i Paketi</a:t>
            </a:r>
            <a:endParaRPr sz="3600">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01"/>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688" name="Google Shape;688;p101"/>
          <p:cNvSpPr txBox="1"/>
          <p:nvPr>
            <p:ph idx="1" type="body"/>
          </p:nvPr>
        </p:nvSpPr>
        <p:spPr>
          <a:xfrm>
            <a:off x="539552" y="980728"/>
            <a:ext cx="8064896"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689" name="Google Shape;689;p101"/>
          <p:cNvSpPr txBox="1"/>
          <p:nvPr/>
        </p:nvSpPr>
        <p:spPr>
          <a:xfrm>
            <a:off x="539552" y="1196752"/>
            <a:ext cx="8064896" cy="53285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Moduli</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Veliki delovi koda, biblioteke, su organizovani u module.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Standardna Python instalacija dolazi sa velikim brojem modula.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Bilo koji Python izvorni kod može da se koristi kao modul.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Za uključivanje modula u izvorni kod koristi 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6F6185"/>
              </a:buClr>
              <a:buSzPts val="1920"/>
              <a:buFont typeface="Noto Sans Symbols"/>
              <a:buNone/>
            </a:pPr>
            <a:r>
              <a:t/>
            </a:r>
            <a:endParaRPr b="0" i="1" sz="2400" u="none" cap="none" strike="noStrike">
              <a:solidFill>
                <a:schemeClr val="dk1"/>
              </a:solidFill>
              <a:latin typeface="Arial"/>
              <a:ea typeface="Arial"/>
              <a:cs typeface="Arial"/>
              <a:sym typeface="Arial"/>
            </a:endParaRPr>
          </a:p>
          <a:p>
            <a:pPr indent="-342900" lvl="0" marL="342900" marR="0" rtl="0" algn="l">
              <a:lnSpc>
                <a:spcPct val="100000"/>
              </a:lnSpc>
              <a:spcBef>
                <a:spcPts val="520"/>
              </a:spcBef>
              <a:spcAft>
                <a:spcPts val="0"/>
              </a:spcAft>
              <a:buClr>
                <a:srgbClr val="6F6185"/>
              </a:buClr>
              <a:buSzPts val="2080"/>
              <a:buFont typeface="Noto Sans Symbols"/>
              <a:buNone/>
            </a:pPr>
            <a:r>
              <a:t/>
            </a:r>
            <a:endParaRPr b="0" i="0" sz="2600" u="none" cap="none" strike="noStrike">
              <a:solidFill>
                <a:schemeClr val="dk1"/>
              </a:solidFill>
              <a:latin typeface="Arial"/>
              <a:ea typeface="Arial"/>
              <a:cs typeface="Arial"/>
              <a:sym typeface="Arial"/>
            </a:endParaRPr>
          </a:p>
        </p:txBody>
      </p:sp>
      <p:sp>
        <p:nvSpPr>
          <p:cNvPr id="690" name="Google Shape;690;p101"/>
          <p:cNvSpPr txBox="1"/>
          <p:nvPr/>
        </p:nvSpPr>
        <p:spPr>
          <a:xfrm>
            <a:off x="827584" y="3501008"/>
            <a:ext cx="7416824" cy="33855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import ime_modula</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02"/>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696" name="Google Shape;696;p102"/>
          <p:cNvSpPr txBox="1"/>
          <p:nvPr>
            <p:ph idx="1" type="body"/>
          </p:nvPr>
        </p:nvSpPr>
        <p:spPr>
          <a:xfrm>
            <a:off x="539552" y="980728"/>
            <a:ext cx="8064896" cy="49685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697" name="Google Shape;697;p102"/>
          <p:cNvSpPr txBox="1"/>
          <p:nvPr/>
        </p:nvSpPr>
        <p:spPr>
          <a:xfrm>
            <a:off x="539552" y="1196752"/>
            <a:ext cx="8064896" cy="53285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Moduli</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 modulu mogu biti definisane klase, funkcije i globalne promenljive.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Primer: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rgbClr val="6F6185"/>
              </a:buClr>
              <a:buSzPts val="1920"/>
              <a:buFont typeface="Noto Sans Symbols"/>
              <a:buNone/>
            </a:pPr>
            <a:r>
              <a:t/>
            </a:r>
            <a:endParaRPr b="0" i="1" sz="2400" u="none" cap="none" strike="noStrike">
              <a:solidFill>
                <a:schemeClr val="dk1"/>
              </a:solidFill>
              <a:latin typeface="Arial"/>
              <a:ea typeface="Arial"/>
              <a:cs typeface="Arial"/>
              <a:sym typeface="Arial"/>
            </a:endParaRPr>
          </a:p>
          <a:p>
            <a:pPr indent="-342900" lvl="0" marL="342900" marR="0" rtl="0" algn="l">
              <a:lnSpc>
                <a:spcPct val="100000"/>
              </a:lnSpc>
              <a:spcBef>
                <a:spcPts val="520"/>
              </a:spcBef>
              <a:spcAft>
                <a:spcPts val="0"/>
              </a:spcAft>
              <a:buClr>
                <a:srgbClr val="6F6185"/>
              </a:buClr>
              <a:buSzPts val="2080"/>
              <a:buFont typeface="Noto Sans Symbols"/>
              <a:buNone/>
            </a:pPr>
            <a:r>
              <a:t/>
            </a:r>
            <a:endParaRPr b="0" i="0" sz="2600" u="none" cap="none" strike="noStrike">
              <a:solidFill>
                <a:schemeClr val="dk1"/>
              </a:solidFill>
              <a:latin typeface="Arial"/>
              <a:ea typeface="Arial"/>
              <a:cs typeface="Arial"/>
              <a:sym typeface="Arial"/>
            </a:endParaRPr>
          </a:p>
        </p:txBody>
      </p:sp>
      <p:sp>
        <p:nvSpPr>
          <p:cNvPr id="698" name="Google Shape;698;p102"/>
          <p:cNvSpPr txBox="1"/>
          <p:nvPr/>
        </p:nvSpPr>
        <p:spPr>
          <a:xfrm>
            <a:off x="827584" y="3140968"/>
            <a:ext cx="7416824" cy="83099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#modul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spam(eggs):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eggs</a:t>
            </a:r>
            <a:endParaRPr b="0" i="0" sz="1600" u="none" cap="none" strike="noStrike">
              <a:solidFill>
                <a:schemeClr val="lt1"/>
              </a:solidFill>
              <a:latin typeface="Arial"/>
              <a:ea typeface="Arial"/>
              <a:cs typeface="Arial"/>
              <a:sym typeface="Arial"/>
            </a:endParaRPr>
          </a:p>
        </p:txBody>
      </p:sp>
      <p:sp>
        <p:nvSpPr>
          <p:cNvPr id="699" name="Google Shape;699;p102"/>
          <p:cNvSpPr txBox="1"/>
          <p:nvPr/>
        </p:nvSpPr>
        <p:spPr>
          <a:xfrm>
            <a:off x="827584" y="4221088"/>
            <a:ext cx="7416824" cy="132343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#program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import modul</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#poziv funkcije iz modula</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modul.spam("test")</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193" name="Google Shape;193;p10"/>
          <p:cNvSpPr txBox="1"/>
          <p:nvPr>
            <p:ph idx="1" type="body"/>
          </p:nvPr>
        </p:nvSpPr>
        <p:spPr>
          <a:xfrm>
            <a:off x="467544" y="1268760"/>
            <a:ext cx="8229600" cy="50405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Struktura linije</a:t>
            </a:r>
            <a:endParaRPr b="1"/>
          </a:p>
          <a:p>
            <a:pPr indent="-342900" lvl="0" marL="342900" rtl="0" algn="l">
              <a:lnSpc>
                <a:spcPct val="100000"/>
              </a:lnSpc>
              <a:spcBef>
                <a:spcPts val="480"/>
              </a:spcBef>
              <a:spcAft>
                <a:spcPts val="0"/>
              </a:spcAft>
              <a:buSzPts val="1920"/>
              <a:buChar char="●"/>
            </a:pPr>
            <a:r>
              <a:rPr lang="en-US" sz="2400"/>
              <a:t>Svaki iskaz se završava u novoj liniji </a:t>
            </a:r>
            <a:endParaRPr/>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a:p>
            <a:pPr indent="-342900" lvl="0" marL="342900" rtl="0" algn="l">
              <a:lnSpc>
                <a:spcPct val="100000"/>
              </a:lnSpc>
              <a:spcBef>
                <a:spcPts val="480"/>
              </a:spcBef>
              <a:spcAft>
                <a:spcPts val="0"/>
              </a:spcAft>
              <a:buSzPts val="1920"/>
              <a:buChar char="●"/>
            </a:pPr>
            <a:r>
              <a:rPr lang="en-US" sz="2400"/>
              <a:t>Dugi iskazi se mogu podelitu u više redova: </a:t>
            </a:r>
            <a:endParaRPr/>
          </a:p>
          <a:p>
            <a:pPr indent="-342900" lvl="0" marL="342900" rtl="0" algn="l">
              <a:lnSpc>
                <a:spcPct val="100000"/>
              </a:lnSpc>
              <a:spcBef>
                <a:spcPts val="520"/>
              </a:spcBef>
              <a:spcAft>
                <a:spcPts val="0"/>
              </a:spcAft>
              <a:buSzPts val="2080"/>
              <a:buNone/>
            </a:pPr>
            <a:r>
              <a:t/>
            </a:r>
            <a:endParaRPr/>
          </a:p>
          <a:p>
            <a:pPr indent="-210820" lvl="0" marL="342900" rtl="0" algn="l">
              <a:lnSpc>
                <a:spcPct val="100000"/>
              </a:lnSpc>
              <a:spcBef>
                <a:spcPts val="520"/>
              </a:spcBef>
              <a:spcAft>
                <a:spcPts val="0"/>
              </a:spcAft>
              <a:buSzPts val="2080"/>
              <a:buNone/>
            </a:pPr>
            <a:r>
              <a:t/>
            </a:r>
            <a:endParaRPr/>
          </a:p>
          <a:p>
            <a:pPr indent="-342900" lvl="0" marL="342900" rtl="0" algn="l">
              <a:lnSpc>
                <a:spcPct val="100000"/>
              </a:lnSpc>
              <a:spcBef>
                <a:spcPts val="480"/>
              </a:spcBef>
              <a:spcAft>
                <a:spcPts val="0"/>
              </a:spcAft>
              <a:buSzPts val="1920"/>
              <a:buChar char="●"/>
            </a:pPr>
            <a:r>
              <a:rPr lang="en-US" sz="2400"/>
              <a:t>Osim kada se koriste (), {}, [] ... </a:t>
            </a:r>
            <a:endParaRPr/>
          </a:p>
          <a:p>
            <a:pPr indent="-210820" lvl="0" marL="342900" rtl="0" algn="l">
              <a:lnSpc>
                <a:spcPct val="100000"/>
              </a:lnSpc>
              <a:spcBef>
                <a:spcPts val="520"/>
              </a:spcBef>
              <a:spcAft>
                <a:spcPts val="0"/>
              </a:spcAft>
              <a:buSzPts val="2080"/>
              <a:buNone/>
            </a:pPr>
            <a:r>
              <a:t/>
            </a:r>
            <a:endParaRPr/>
          </a:p>
          <a:p>
            <a:pPr indent="-342900" lvl="0" marL="342900" rtl="0" algn="l">
              <a:lnSpc>
                <a:spcPct val="100000"/>
              </a:lnSpc>
              <a:spcBef>
                <a:spcPts val="360"/>
              </a:spcBef>
              <a:spcAft>
                <a:spcPts val="0"/>
              </a:spcAft>
              <a:buSzPts val="1440"/>
              <a:buNone/>
            </a:pPr>
            <a:r>
              <a:t/>
            </a:r>
            <a:endParaRPr sz="1800"/>
          </a:p>
          <a:p>
            <a:pPr indent="-342900" lvl="0" marL="342900" rtl="0" algn="l">
              <a:lnSpc>
                <a:spcPct val="100000"/>
              </a:lnSpc>
              <a:spcBef>
                <a:spcPts val="360"/>
              </a:spcBef>
              <a:spcAft>
                <a:spcPts val="0"/>
              </a:spcAft>
              <a:buSzPts val="1440"/>
              <a:buNone/>
            </a:pPr>
            <a:r>
              <a:t/>
            </a:r>
            <a:endParaRPr sz="1800">
              <a:latin typeface="Arial"/>
              <a:ea typeface="Arial"/>
              <a:cs typeface="Arial"/>
              <a:sym typeface="Arial"/>
            </a:endParaRPr>
          </a:p>
        </p:txBody>
      </p:sp>
      <p:sp>
        <p:nvSpPr>
          <p:cNvPr id="194" name="Google Shape;194;p10"/>
          <p:cNvSpPr txBox="1"/>
          <p:nvPr/>
        </p:nvSpPr>
        <p:spPr>
          <a:xfrm>
            <a:off x="899592" y="2276872"/>
            <a:ext cx="3168352" cy="83099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a = b -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b = b -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a = b + a</a:t>
            </a:r>
            <a:endParaRPr b="0" i="0" sz="1400" u="none" cap="none" strike="noStrike">
              <a:solidFill>
                <a:srgbClr val="000000"/>
              </a:solidFill>
              <a:latin typeface="Arial"/>
              <a:ea typeface="Arial"/>
              <a:cs typeface="Arial"/>
              <a:sym typeface="Arial"/>
            </a:endParaRPr>
          </a:p>
        </p:txBody>
      </p:sp>
      <p:sp>
        <p:nvSpPr>
          <p:cNvPr id="195" name="Google Shape;195;p10"/>
          <p:cNvSpPr txBox="1"/>
          <p:nvPr/>
        </p:nvSpPr>
        <p:spPr>
          <a:xfrm>
            <a:off x="899592" y="3717032"/>
            <a:ext cx="3168352" cy="83099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math.sqrt(math.sin(b) + \ 	math.cos(c)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6" name="Google Shape;196;p10"/>
          <p:cNvSpPr txBox="1"/>
          <p:nvPr/>
        </p:nvSpPr>
        <p:spPr>
          <a:xfrm>
            <a:off x="899592" y="5085184"/>
            <a:ext cx="3168352" cy="132343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"a":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"b":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"c": 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03"/>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05" name="Google Shape;705;p103"/>
          <p:cNvSpPr txBox="1"/>
          <p:nvPr>
            <p:ph idx="1" type="body"/>
          </p:nvPr>
        </p:nvSpPr>
        <p:spPr>
          <a:xfrm>
            <a:off x="539552" y="1556792"/>
            <a:ext cx="8064896" cy="52565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Moduli i </a:t>
            </a:r>
            <a:r>
              <a:rPr b="1" i="1" lang="en-US"/>
              <a:t>import</a:t>
            </a:r>
            <a:endParaRPr/>
          </a:p>
          <a:p>
            <a:pPr indent="-342900" lvl="0" marL="342900" rtl="0" algn="l">
              <a:lnSpc>
                <a:spcPct val="100000"/>
              </a:lnSpc>
              <a:spcBef>
                <a:spcPts val="480"/>
              </a:spcBef>
              <a:spcAft>
                <a:spcPts val="0"/>
              </a:spcAft>
              <a:buSzPts val="1920"/>
              <a:buChar char="●"/>
            </a:pPr>
            <a:r>
              <a:rPr lang="en-US" sz="2400"/>
              <a:t>Pri importovanju modula, modul u stvari biva izvršen.</a:t>
            </a:r>
            <a:endParaRPr/>
          </a:p>
          <a:p>
            <a:pPr indent="-342900" lvl="0" marL="342900" rtl="0" algn="l">
              <a:lnSpc>
                <a:spcPct val="100000"/>
              </a:lnSpc>
              <a:spcBef>
                <a:spcPts val="480"/>
              </a:spcBef>
              <a:spcAft>
                <a:spcPts val="0"/>
              </a:spcAft>
              <a:buSzPts val="1920"/>
              <a:buChar char="●"/>
            </a:pPr>
            <a:r>
              <a:rPr lang="en-US" sz="2400"/>
              <a:t>Ako se u modulu osim definicija klasa, promenljivih i funkcija nalaze izvršni izrazi, biće izvršeni pri importovanju.</a:t>
            </a:r>
            <a:endParaRPr/>
          </a:p>
          <a:p>
            <a:pPr indent="-342900" lvl="0" marL="342900" rtl="0" algn="l">
              <a:lnSpc>
                <a:spcPct val="100000"/>
              </a:lnSpc>
              <a:spcBef>
                <a:spcPts val="480"/>
              </a:spcBef>
              <a:spcAft>
                <a:spcPts val="0"/>
              </a:spcAft>
              <a:buSzPts val="1920"/>
              <a:buChar char="●"/>
            </a:pPr>
            <a:r>
              <a:rPr lang="en-US" sz="2400"/>
              <a:t>Primer:</a:t>
            </a:r>
            <a:endParaRPr/>
          </a:p>
          <a:p>
            <a:pPr indent="-342900" lvl="0" marL="342900" rtl="0" algn="l">
              <a:lnSpc>
                <a:spcPct val="100000"/>
              </a:lnSpc>
              <a:spcBef>
                <a:spcPts val="480"/>
              </a:spcBef>
              <a:spcAft>
                <a:spcPts val="0"/>
              </a:spcAft>
              <a:buSzPts val="1920"/>
              <a:buNone/>
            </a:pPr>
            <a:r>
              <a:t/>
            </a:r>
            <a:endParaRPr i="1" sz="2400"/>
          </a:p>
          <a:p>
            <a:pPr indent="-342900" lvl="0" marL="342900" rtl="0" algn="l">
              <a:lnSpc>
                <a:spcPct val="100000"/>
              </a:lnSpc>
              <a:spcBef>
                <a:spcPts val="520"/>
              </a:spcBef>
              <a:spcAft>
                <a:spcPts val="0"/>
              </a:spcAft>
              <a:buSzPts val="2080"/>
              <a:buNone/>
            </a:pPr>
            <a:r>
              <a:t/>
            </a:r>
            <a:endParaRPr/>
          </a:p>
        </p:txBody>
      </p:sp>
      <p:sp>
        <p:nvSpPr>
          <p:cNvPr id="706" name="Google Shape;706;p103"/>
          <p:cNvSpPr txBox="1"/>
          <p:nvPr/>
        </p:nvSpPr>
        <p:spPr>
          <a:xfrm>
            <a:off x="899592" y="4221088"/>
            <a:ext cx="7416824" cy="1077218"/>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class Spam(object):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def __init__(self,eggs):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self.eggs = eggs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"Ovo ce biti izvrseno pri importovanju"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4"/>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12" name="Google Shape;712;p104"/>
          <p:cNvSpPr txBox="1"/>
          <p:nvPr>
            <p:ph idx="1" type="body"/>
          </p:nvPr>
        </p:nvSpPr>
        <p:spPr>
          <a:xfrm>
            <a:off x="539552" y="1556792"/>
            <a:ext cx="8064896" cy="52565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Moduli i </a:t>
            </a:r>
            <a:r>
              <a:rPr b="1" i="1" lang="en-US"/>
              <a:t>import</a:t>
            </a:r>
            <a:endParaRPr/>
          </a:p>
          <a:p>
            <a:pPr indent="-342900" lvl="0" marL="342900" rtl="0" algn="l">
              <a:lnSpc>
                <a:spcPct val="100000"/>
              </a:lnSpc>
              <a:spcBef>
                <a:spcPts val="480"/>
              </a:spcBef>
              <a:spcAft>
                <a:spcPts val="0"/>
              </a:spcAft>
              <a:buSzPts val="1920"/>
              <a:buChar char="●"/>
            </a:pPr>
            <a:r>
              <a:rPr lang="en-US" sz="2400"/>
              <a:t>Ime importovanog modula može biti promenjeno:</a:t>
            </a:r>
            <a:endParaRPr/>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Importovanje ne mora biti na početku fajla, a može biti i uslovno:</a:t>
            </a:r>
            <a:endParaRPr i="1" sz="2400"/>
          </a:p>
          <a:p>
            <a:pPr indent="-342900" lvl="0" marL="342900" rtl="0" algn="l">
              <a:lnSpc>
                <a:spcPct val="100000"/>
              </a:lnSpc>
              <a:spcBef>
                <a:spcPts val="520"/>
              </a:spcBef>
              <a:spcAft>
                <a:spcPts val="0"/>
              </a:spcAft>
              <a:buSzPts val="2080"/>
              <a:buNone/>
            </a:pPr>
            <a:r>
              <a:t/>
            </a:r>
            <a:endParaRPr/>
          </a:p>
        </p:txBody>
      </p:sp>
      <p:sp>
        <p:nvSpPr>
          <p:cNvPr id="713" name="Google Shape;713;p104"/>
          <p:cNvSpPr txBox="1"/>
          <p:nvPr/>
        </p:nvSpPr>
        <p:spPr>
          <a:xfrm>
            <a:off x="899592" y="2564904"/>
            <a:ext cx="7416824" cy="5847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import spam as eggs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 = eggs.Spam("test")</a:t>
            </a:r>
            <a:endParaRPr b="0" i="0" sz="1400" u="none" cap="none" strike="noStrike">
              <a:solidFill>
                <a:srgbClr val="000000"/>
              </a:solidFill>
              <a:latin typeface="Arial"/>
              <a:ea typeface="Arial"/>
              <a:cs typeface="Arial"/>
              <a:sym typeface="Arial"/>
            </a:endParaRPr>
          </a:p>
        </p:txBody>
      </p:sp>
      <p:sp>
        <p:nvSpPr>
          <p:cNvPr id="714" name="Google Shape;714;p104"/>
          <p:cNvSpPr txBox="1"/>
          <p:nvPr/>
        </p:nvSpPr>
        <p:spPr>
          <a:xfrm>
            <a:off x="899592" y="4319808"/>
            <a:ext cx="7416824" cy="132343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if format == "xml":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import xmlreader as reader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elif format == "csv":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import csvreader as reader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data = reader.read_data(filename)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05"/>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20" name="Google Shape;720;p105"/>
          <p:cNvSpPr txBox="1"/>
          <p:nvPr>
            <p:ph idx="1" type="body"/>
          </p:nvPr>
        </p:nvSpPr>
        <p:spPr>
          <a:xfrm>
            <a:off x="539552" y="1556792"/>
            <a:ext cx="8064896" cy="52565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Selektivno importovanje</a:t>
            </a:r>
            <a:endParaRPr b="1"/>
          </a:p>
          <a:p>
            <a:pPr indent="-342900" lvl="0" marL="342900" rtl="0" algn="l">
              <a:lnSpc>
                <a:spcPct val="100000"/>
              </a:lnSpc>
              <a:spcBef>
                <a:spcPts val="480"/>
              </a:spcBef>
              <a:spcAft>
                <a:spcPts val="0"/>
              </a:spcAft>
              <a:buSzPts val="1920"/>
              <a:buChar char="●"/>
            </a:pPr>
            <a:r>
              <a:rPr lang="en-US" sz="2400"/>
              <a:t>Kada ne želimo čitav modul.</a:t>
            </a:r>
            <a:endParaRPr/>
          </a:p>
          <a:p>
            <a:pPr indent="-342900" lvl="0" marL="342900" rtl="0" algn="l">
              <a:lnSpc>
                <a:spcPct val="100000"/>
              </a:lnSpc>
              <a:spcBef>
                <a:spcPts val="480"/>
              </a:spcBef>
              <a:spcAft>
                <a:spcPts val="0"/>
              </a:spcAft>
              <a:buSzPts val="1920"/>
              <a:buChar char="●"/>
            </a:pPr>
            <a:r>
              <a:rPr i="1" lang="en-US" sz="2400"/>
              <a:t>from modul import definicija &lt;as ime&gt;</a:t>
            </a:r>
            <a:endParaRPr/>
          </a:p>
          <a:p>
            <a:pPr indent="-342900" lvl="0" marL="342900" rtl="0" algn="l">
              <a:lnSpc>
                <a:spcPct val="100000"/>
              </a:lnSpc>
              <a:spcBef>
                <a:spcPts val="480"/>
              </a:spcBef>
              <a:spcAft>
                <a:spcPts val="0"/>
              </a:spcAft>
              <a:buSzPts val="1920"/>
              <a:buChar char="●"/>
            </a:pPr>
            <a:r>
              <a:rPr lang="en-US" sz="2400"/>
              <a:t>Izbegavamo novi namespace.</a:t>
            </a:r>
            <a:endParaRPr/>
          </a:p>
          <a:p>
            <a:pPr indent="-342900" lvl="0" marL="342900" rtl="0" algn="l">
              <a:lnSpc>
                <a:spcPct val="100000"/>
              </a:lnSpc>
              <a:spcBef>
                <a:spcPts val="520"/>
              </a:spcBef>
              <a:spcAft>
                <a:spcPts val="0"/>
              </a:spcAft>
              <a:buSzPts val="2080"/>
              <a:buNone/>
            </a:pPr>
            <a:r>
              <a:t/>
            </a:r>
            <a:endParaRPr/>
          </a:p>
        </p:txBody>
      </p:sp>
      <p:sp>
        <p:nvSpPr>
          <p:cNvPr id="721" name="Google Shape;721;p105"/>
          <p:cNvSpPr txBox="1"/>
          <p:nvPr/>
        </p:nvSpPr>
        <p:spPr>
          <a:xfrm>
            <a:off x="899592" y="3443516"/>
            <a:ext cx="7416824" cy="156966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from math import sqrt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sqrt(45)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from os import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system("dir")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from socket import socket as sock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 = sock()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6"/>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27" name="Google Shape;727;p106"/>
          <p:cNvSpPr txBox="1"/>
          <p:nvPr>
            <p:ph idx="1" type="body"/>
          </p:nvPr>
        </p:nvSpPr>
        <p:spPr>
          <a:xfrm>
            <a:off x="539552" y="1556792"/>
            <a:ext cx="8064896" cy="52565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Izvršavanje glavnog programa</a:t>
            </a:r>
            <a:endParaRPr b="1"/>
          </a:p>
          <a:p>
            <a:pPr indent="-342900" lvl="0" marL="342900" rtl="0" algn="l">
              <a:lnSpc>
                <a:spcPct val="100000"/>
              </a:lnSpc>
              <a:spcBef>
                <a:spcPts val="480"/>
              </a:spcBef>
              <a:spcAft>
                <a:spcPts val="0"/>
              </a:spcAft>
              <a:buSzPts val="1920"/>
              <a:buChar char="●"/>
            </a:pPr>
            <a:r>
              <a:rPr lang="en-US" sz="2400"/>
              <a:t>Kao što je već vidjeno, program pokrećemo tako što prosledimo ime fajla interpreteru.</a:t>
            </a:r>
            <a:endParaRPr/>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Svaki modul implicitno definiše promenljivu </a:t>
            </a:r>
            <a:r>
              <a:rPr i="1" lang="en-US" sz="2400"/>
              <a:t>__name__.</a:t>
            </a:r>
            <a:endParaRPr/>
          </a:p>
          <a:p>
            <a:pPr indent="-342900" lvl="0" marL="342900" rtl="0" algn="l">
              <a:lnSpc>
                <a:spcPct val="100000"/>
              </a:lnSpc>
              <a:spcBef>
                <a:spcPts val="480"/>
              </a:spcBef>
              <a:spcAft>
                <a:spcPts val="0"/>
              </a:spcAft>
              <a:buSzPts val="1920"/>
              <a:buChar char="●"/>
            </a:pPr>
            <a:r>
              <a:rPr i="1" lang="en-US" sz="2400"/>
              <a:t>__name__ </a:t>
            </a:r>
            <a:r>
              <a:rPr lang="en-US" sz="2400"/>
              <a:t>sadrži samo ime modula.</a:t>
            </a:r>
            <a:endParaRPr/>
          </a:p>
          <a:p>
            <a:pPr indent="-342900" lvl="0" marL="342900" rtl="0" algn="l">
              <a:lnSpc>
                <a:spcPct val="100000"/>
              </a:lnSpc>
              <a:spcBef>
                <a:spcPts val="520"/>
              </a:spcBef>
              <a:spcAft>
                <a:spcPts val="0"/>
              </a:spcAft>
              <a:buSzPts val="2080"/>
              <a:buNone/>
            </a:pPr>
            <a:r>
              <a:t/>
            </a:r>
            <a:endParaRPr/>
          </a:p>
        </p:txBody>
      </p:sp>
      <p:sp>
        <p:nvSpPr>
          <p:cNvPr id="728" name="Google Shape;728;p106"/>
          <p:cNvSpPr txBox="1"/>
          <p:nvPr/>
        </p:nvSpPr>
        <p:spPr>
          <a:xfrm>
            <a:off x="899592" y="2924944"/>
            <a:ext cx="7416824" cy="33855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python program.py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7"/>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34" name="Google Shape;734;p107"/>
          <p:cNvSpPr txBox="1"/>
          <p:nvPr>
            <p:ph idx="1" type="body"/>
          </p:nvPr>
        </p:nvSpPr>
        <p:spPr>
          <a:xfrm>
            <a:off x="539552" y="1556792"/>
            <a:ext cx="8064896" cy="52565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Izvršavanje glavnog programa</a:t>
            </a:r>
            <a:endParaRPr b="1"/>
          </a:p>
          <a:p>
            <a:pPr indent="-342900" lvl="0" marL="342900" rtl="0" algn="l">
              <a:lnSpc>
                <a:spcPct val="100000"/>
              </a:lnSpc>
              <a:spcBef>
                <a:spcPts val="480"/>
              </a:spcBef>
              <a:spcAft>
                <a:spcPts val="0"/>
              </a:spcAft>
              <a:buSzPts val="1920"/>
              <a:buChar char="●"/>
            </a:pPr>
            <a:r>
              <a:rPr lang="en-US" sz="2400"/>
              <a:t>Pri pokretanju programa, početni "modul" ima ime </a:t>
            </a:r>
            <a:r>
              <a:rPr i="1" lang="en-US" sz="2400"/>
              <a:t>__main__ </a:t>
            </a:r>
            <a:endParaRPr/>
          </a:p>
          <a:p>
            <a:pPr indent="-342900" lvl="0" marL="342900" rtl="0" algn="l">
              <a:lnSpc>
                <a:spcPct val="100000"/>
              </a:lnSpc>
              <a:spcBef>
                <a:spcPts val="480"/>
              </a:spcBef>
              <a:spcAft>
                <a:spcPts val="0"/>
              </a:spcAft>
              <a:buSzPts val="1920"/>
              <a:buChar char="●"/>
            </a:pPr>
            <a:r>
              <a:rPr lang="en-US" sz="2400"/>
              <a:t>Na osnovu ovoga razlikujemo da li je modul importovan ili pokrenut kao glavni program. </a:t>
            </a:r>
            <a:endParaRPr/>
          </a:p>
          <a:p>
            <a:pPr indent="-342900" lvl="0" marL="342900" rtl="0" algn="l">
              <a:lnSpc>
                <a:spcPct val="100000"/>
              </a:lnSpc>
              <a:spcBef>
                <a:spcPts val="480"/>
              </a:spcBef>
              <a:spcAft>
                <a:spcPts val="0"/>
              </a:spcAft>
              <a:buSzPts val="1920"/>
              <a:buChar char="●"/>
            </a:pPr>
            <a:r>
              <a:rPr lang="en-US" sz="2400"/>
              <a:t>Ekvivalent </a:t>
            </a:r>
            <a:r>
              <a:rPr i="1" lang="en-US" sz="2400"/>
              <a:t>main() </a:t>
            </a:r>
            <a:r>
              <a:rPr lang="en-US" sz="2400"/>
              <a:t>funkcije u C-u:</a:t>
            </a:r>
            <a:endParaRPr/>
          </a:p>
        </p:txBody>
      </p:sp>
      <p:sp>
        <p:nvSpPr>
          <p:cNvPr id="735" name="Google Shape;735;p107"/>
          <p:cNvSpPr txBox="1"/>
          <p:nvPr/>
        </p:nvSpPr>
        <p:spPr>
          <a:xfrm>
            <a:off x="899592" y="4221088"/>
            <a:ext cx="7416824" cy="1077218"/>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def test():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"Ovo je test!"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if __name__ == '__main__':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test()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08"/>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41" name="Google Shape;741;p108"/>
          <p:cNvSpPr txBox="1"/>
          <p:nvPr>
            <p:ph idx="1" type="body"/>
          </p:nvPr>
        </p:nvSpPr>
        <p:spPr>
          <a:xfrm>
            <a:off x="539552" y="1556792"/>
            <a:ext cx="8064896" cy="52565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Putanje i nalaženje modula</a:t>
            </a:r>
            <a:endParaRPr b="1"/>
          </a:p>
          <a:p>
            <a:pPr indent="-342900" lvl="0" marL="342900" rtl="0" algn="l">
              <a:lnSpc>
                <a:spcPct val="100000"/>
              </a:lnSpc>
              <a:spcBef>
                <a:spcPts val="480"/>
              </a:spcBef>
              <a:spcAft>
                <a:spcPts val="0"/>
              </a:spcAft>
              <a:buSzPts val="1920"/>
              <a:buChar char="●"/>
            </a:pPr>
            <a:r>
              <a:rPr lang="en-US" sz="2400"/>
              <a:t>Pri importovanju se vrši pretraga za traženim modulom. </a:t>
            </a:r>
            <a:endParaRPr/>
          </a:p>
          <a:p>
            <a:pPr indent="-342900" lvl="0" marL="342900" rtl="0" algn="l">
              <a:lnSpc>
                <a:spcPct val="100000"/>
              </a:lnSpc>
              <a:spcBef>
                <a:spcPts val="480"/>
              </a:spcBef>
              <a:spcAft>
                <a:spcPts val="0"/>
              </a:spcAft>
              <a:buSzPts val="1920"/>
              <a:buChar char="●"/>
            </a:pPr>
            <a:r>
              <a:rPr lang="en-US" sz="2400"/>
              <a:t>Lista direktorijuma u kojima se vrši pretraga se nalazi u sys.path.</a:t>
            </a:r>
            <a:endParaRPr/>
          </a:p>
          <a:p>
            <a:pPr indent="-342900" lvl="0" marL="342900" rtl="0" algn="l">
              <a:lnSpc>
                <a:spcPct val="100000"/>
              </a:lnSpc>
              <a:spcBef>
                <a:spcPts val="480"/>
              </a:spcBef>
              <a:spcAft>
                <a:spcPts val="0"/>
              </a:spcAft>
              <a:buSzPts val="1920"/>
              <a:buChar char="●"/>
            </a:pPr>
            <a:r>
              <a:rPr lang="en-US" sz="2400"/>
              <a:t>Prvi direktorijum koji se pretražuje je trenutni , CWD. </a:t>
            </a:r>
            <a:endParaRPr/>
          </a:p>
          <a:p>
            <a:pPr indent="-342900" lvl="0" marL="342900" rtl="0" algn="l">
              <a:lnSpc>
                <a:spcPct val="100000"/>
              </a:lnSpc>
              <a:spcBef>
                <a:spcPts val="480"/>
              </a:spcBef>
              <a:spcAft>
                <a:spcPts val="0"/>
              </a:spcAft>
              <a:buSzPts val="1920"/>
              <a:buChar char="●"/>
            </a:pPr>
            <a:r>
              <a:rPr lang="en-US" sz="2400"/>
              <a:t>Kako je sys.path obična lista, može se dodati putanja za pretragu.</a:t>
            </a:r>
            <a:endParaRPr/>
          </a:p>
          <a:p>
            <a:pPr indent="-342900" lvl="0" marL="342900" rtl="0" algn="l">
              <a:lnSpc>
                <a:spcPct val="100000"/>
              </a:lnSpc>
              <a:spcBef>
                <a:spcPts val="480"/>
              </a:spcBef>
              <a:spcAft>
                <a:spcPts val="0"/>
              </a:spcAft>
              <a:buSzPts val="1920"/>
              <a:buChar char="●"/>
            </a:pPr>
            <a:r>
              <a:rPr lang="en-US" sz="2400"/>
              <a:t>Postoji podrška za arhive.</a:t>
            </a:r>
            <a:endParaRPr sz="2400"/>
          </a:p>
        </p:txBody>
      </p:sp>
      <p:sp>
        <p:nvSpPr>
          <p:cNvPr id="742" name="Google Shape;742;p108"/>
          <p:cNvSpPr txBox="1"/>
          <p:nvPr/>
        </p:nvSpPr>
        <p:spPr>
          <a:xfrm>
            <a:off x="899592" y="4941168"/>
            <a:ext cx="7416824" cy="132343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import sys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print sys.path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sys.path.append("neka_putanja")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sys.path.append("zipovani_moduli.zip") sys.path.append("zipovani_moduli.zip/lib/")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09"/>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48" name="Google Shape;748;p109"/>
          <p:cNvSpPr txBox="1"/>
          <p:nvPr>
            <p:ph idx="1" type="body"/>
          </p:nvPr>
        </p:nvSpPr>
        <p:spPr>
          <a:xfrm>
            <a:off x="539552" y="1556792"/>
            <a:ext cx="8064896" cy="52565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Paketi</a:t>
            </a:r>
            <a:endParaRPr b="1"/>
          </a:p>
          <a:p>
            <a:pPr indent="-342900" lvl="0" marL="342900" rtl="0" algn="l">
              <a:lnSpc>
                <a:spcPct val="100000"/>
              </a:lnSpc>
              <a:spcBef>
                <a:spcPts val="480"/>
              </a:spcBef>
              <a:spcAft>
                <a:spcPts val="0"/>
              </a:spcAft>
              <a:buSzPts val="1920"/>
              <a:buChar char="●"/>
            </a:pPr>
            <a:r>
              <a:rPr lang="en-US" sz="2400"/>
              <a:t>Nekad je zgodno module organizovati u pakete, čime formiramo biblioteke. </a:t>
            </a:r>
            <a:endParaRPr/>
          </a:p>
          <a:p>
            <a:pPr indent="-342900" lvl="0" marL="342900" rtl="0" algn="l">
              <a:lnSpc>
                <a:spcPct val="100000"/>
              </a:lnSpc>
              <a:spcBef>
                <a:spcPts val="480"/>
              </a:spcBef>
              <a:spcAft>
                <a:spcPts val="0"/>
              </a:spcAft>
              <a:buSzPts val="1920"/>
              <a:buChar char="●"/>
            </a:pPr>
            <a:r>
              <a:rPr lang="en-US" sz="2400"/>
              <a:t>Tematski slični moduli se grupišu u pakete čime se smanjuje problem s namespace-ovima.</a:t>
            </a:r>
            <a:endParaRPr/>
          </a:p>
          <a:p>
            <a:pPr indent="-342900" lvl="0" marL="342900" rtl="0" algn="l">
              <a:lnSpc>
                <a:spcPct val="100000"/>
              </a:lnSpc>
              <a:spcBef>
                <a:spcPts val="480"/>
              </a:spcBef>
              <a:spcAft>
                <a:spcPts val="0"/>
              </a:spcAft>
              <a:buSzPts val="1920"/>
              <a:buChar char="●"/>
            </a:pPr>
            <a:r>
              <a:rPr lang="en-US" sz="2400"/>
              <a:t>Paket je u Pythonu predstavljen direktorijumom. </a:t>
            </a:r>
            <a:endParaRPr sz="24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10"/>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54" name="Google Shape;754;p110"/>
          <p:cNvSpPr txBox="1"/>
          <p:nvPr>
            <p:ph idx="1" type="body"/>
          </p:nvPr>
        </p:nvSpPr>
        <p:spPr>
          <a:xfrm>
            <a:off x="539552" y="1556792"/>
            <a:ext cx="8064896" cy="52565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Paketi</a:t>
            </a:r>
            <a:endParaRPr b="1"/>
          </a:p>
          <a:p>
            <a:pPr indent="-342900" lvl="0" marL="342900" rtl="0" algn="l">
              <a:lnSpc>
                <a:spcPct val="100000"/>
              </a:lnSpc>
              <a:spcBef>
                <a:spcPts val="480"/>
              </a:spcBef>
              <a:spcAft>
                <a:spcPts val="0"/>
              </a:spcAft>
              <a:buSzPts val="1920"/>
              <a:buChar char="●"/>
            </a:pPr>
            <a:r>
              <a:rPr lang="en-US" sz="2400"/>
              <a:t>Svaki paket sadrži </a:t>
            </a:r>
            <a:r>
              <a:rPr i="1" lang="en-US" sz="2400"/>
              <a:t>__init__.py </a:t>
            </a:r>
            <a:r>
              <a:rPr lang="en-US" sz="2400"/>
              <a:t>fajl, module i/ili podpakete.</a:t>
            </a:r>
            <a:endParaRPr/>
          </a:p>
          <a:p>
            <a:pPr indent="-342900" lvl="0" marL="342900" rtl="0" algn="l">
              <a:lnSpc>
                <a:spcPct val="100000"/>
              </a:lnSpc>
              <a:spcBef>
                <a:spcPts val="480"/>
              </a:spcBef>
              <a:spcAft>
                <a:spcPts val="0"/>
              </a:spcAft>
              <a:buSzPts val="1920"/>
              <a:buChar char="●"/>
            </a:pPr>
            <a:r>
              <a:rPr i="1" lang="en-US" sz="2400"/>
              <a:t>__init__.py </a:t>
            </a:r>
            <a:r>
              <a:rPr lang="en-US" sz="2400"/>
              <a:t>može da sadrži kod za inicijalizaciju paketa, a može i da bude prazan.</a:t>
            </a:r>
            <a:endParaRPr/>
          </a:p>
          <a:p>
            <a:pPr indent="-342900" lvl="0" marL="342900" rtl="0" algn="l">
              <a:lnSpc>
                <a:spcPct val="100000"/>
              </a:lnSpc>
              <a:spcBef>
                <a:spcPts val="480"/>
              </a:spcBef>
              <a:spcAft>
                <a:spcPts val="0"/>
              </a:spcAft>
              <a:buSzPts val="1920"/>
              <a:buChar char="●"/>
            </a:pPr>
            <a:r>
              <a:rPr lang="en-US" sz="2400"/>
              <a:t>Biva pokrenut pri prvom importovanju modula iz paketa.</a:t>
            </a:r>
            <a:endParaRPr sz="2400"/>
          </a:p>
        </p:txBody>
      </p:sp>
      <p:sp>
        <p:nvSpPr>
          <p:cNvPr id="755" name="Google Shape;755;p110"/>
          <p:cNvSpPr txBox="1"/>
          <p:nvPr/>
        </p:nvSpPr>
        <p:spPr>
          <a:xfrm>
            <a:off x="899592" y="4149080"/>
            <a:ext cx="7416824" cy="1077218"/>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import Paket.PodPaket.modul1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k = Paket.PodPaket.modul1.Klasa()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import Paket.PodPaket.modul2 as modul2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k = modul2.Klasa()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11"/>
          <p:cNvSpPr txBox="1"/>
          <p:nvPr>
            <p:ph type="ctrTitle"/>
          </p:nvPr>
        </p:nvSpPr>
        <p:spPr>
          <a:xfrm>
            <a:off x="457200" y="1425575"/>
            <a:ext cx="5399088" cy="2147441"/>
          </a:xfrm>
          <a:prstGeom prst="rect">
            <a:avLst/>
          </a:prstGeom>
          <a:noFill/>
          <a:ln>
            <a:noFill/>
          </a:ln>
        </p:spPr>
        <p:txBody>
          <a:bodyPr anchorCtr="0" anchor="ctr" bIns="72000" lIns="91425" spcFirstLastPara="1" rIns="91425" wrap="square" tIns="108000">
            <a:noAutofit/>
          </a:bodyPr>
          <a:lstStyle/>
          <a:p>
            <a:pPr indent="0" lvl="0" marL="0" rtl="0" algn="ctr">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761" name="Google Shape;761;p111"/>
          <p:cNvSpPr txBox="1"/>
          <p:nvPr>
            <p:ph idx="1" type="subTitle"/>
          </p:nvPr>
        </p:nvSpPr>
        <p:spPr>
          <a:xfrm>
            <a:off x="457200" y="3351213"/>
            <a:ext cx="6480175"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80"/>
              <a:buNone/>
            </a:pPr>
            <a:r>
              <a:rPr lang="en-US" sz="3600">
                <a:latin typeface="Arial"/>
                <a:ea typeface="Arial"/>
                <a:cs typeface="Arial"/>
                <a:sym typeface="Arial"/>
              </a:rPr>
              <a:t>IO</a:t>
            </a:r>
            <a:endParaRPr/>
          </a:p>
          <a:p>
            <a:pPr indent="0" lvl="0" marL="0" rtl="0" algn="ctr">
              <a:lnSpc>
                <a:spcPct val="100000"/>
              </a:lnSpc>
              <a:spcBef>
                <a:spcPts val="0"/>
              </a:spcBef>
              <a:spcAft>
                <a:spcPts val="0"/>
              </a:spcAft>
              <a:buSzPts val="2880"/>
              <a:buNone/>
            </a:pPr>
            <a:r>
              <a:rPr lang="en-US" sz="3600"/>
              <a:t>Argumenti, okruženje, fajlovi</a:t>
            </a:r>
            <a:endParaRPr sz="36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12"/>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67" name="Google Shape;767;p112"/>
          <p:cNvSpPr txBox="1"/>
          <p:nvPr>
            <p:ph idx="1" type="body"/>
          </p:nvPr>
        </p:nvSpPr>
        <p:spPr>
          <a:xfrm>
            <a:off x="1043608" y="1484784"/>
            <a:ext cx="6779096" cy="273630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1" lang="en-US" sz="2400"/>
              <a:t>Komandna linija</a:t>
            </a:r>
            <a:endParaRPr b="1" sz="2400"/>
          </a:p>
          <a:p>
            <a:pPr indent="-342900" lvl="0" marL="342900" rtl="0" algn="l">
              <a:lnSpc>
                <a:spcPct val="100000"/>
              </a:lnSpc>
              <a:spcBef>
                <a:spcPts val="480"/>
              </a:spcBef>
              <a:spcAft>
                <a:spcPts val="0"/>
              </a:spcAft>
              <a:buSzPts val="1920"/>
              <a:buChar char="●"/>
            </a:pPr>
            <a:r>
              <a:rPr lang="en-US" sz="2400"/>
              <a:t>Uobičajeno je da programi pri pokretanju primaju argumente sa komandne linije.</a:t>
            </a:r>
            <a:endParaRPr/>
          </a:p>
          <a:p>
            <a:pPr indent="-342900" lvl="0" marL="342900" rtl="0" algn="l">
              <a:lnSpc>
                <a:spcPct val="100000"/>
              </a:lnSpc>
              <a:spcBef>
                <a:spcPts val="480"/>
              </a:spcBef>
              <a:spcAft>
                <a:spcPts val="0"/>
              </a:spcAft>
              <a:buSzPts val="1920"/>
              <a:buChar char="●"/>
            </a:pPr>
            <a:r>
              <a:rPr lang="en-US" sz="2400"/>
              <a:t>Python interpreter argumente komandne linije smesta u </a:t>
            </a:r>
            <a:r>
              <a:rPr i="1" lang="en-US" sz="2400"/>
              <a:t>sys.args</a:t>
            </a:r>
            <a:r>
              <a:rPr lang="en-US" sz="2400"/>
              <a:t> listu.</a:t>
            </a:r>
            <a:endParaRPr/>
          </a:p>
          <a:p>
            <a:pPr indent="-342900" lvl="0" marL="342900" rtl="0" algn="l">
              <a:lnSpc>
                <a:spcPct val="100000"/>
              </a:lnSpc>
              <a:spcBef>
                <a:spcPts val="480"/>
              </a:spcBef>
              <a:spcAft>
                <a:spcPts val="0"/>
              </a:spcAft>
              <a:buSzPts val="1920"/>
              <a:buChar char="●"/>
            </a:pPr>
            <a:r>
              <a:rPr lang="en-US" sz="2400"/>
              <a:t>Argumentima pristupamo kao i bilo kojoj drugoj listi:</a:t>
            </a:r>
            <a:endParaRPr/>
          </a:p>
          <a:p>
            <a:pPr indent="-220980" lvl="0" marL="342900" rtl="0" algn="l">
              <a:lnSpc>
                <a:spcPct val="100000"/>
              </a:lnSpc>
              <a:spcBef>
                <a:spcPts val="480"/>
              </a:spcBef>
              <a:spcAft>
                <a:spcPts val="0"/>
              </a:spcAft>
              <a:buSzPts val="1920"/>
              <a:buNone/>
            </a:pPr>
            <a:r>
              <a:t/>
            </a:r>
            <a:endParaRPr sz="2400"/>
          </a:p>
          <a:p>
            <a:pPr indent="-342900" lvl="0" marL="342900" rtl="0" algn="ctr">
              <a:lnSpc>
                <a:spcPct val="100000"/>
              </a:lnSpc>
              <a:spcBef>
                <a:spcPts val="360"/>
              </a:spcBef>
              <a:spcAft>
                <a:spcPts val="0"/>
              </a:spcAft>
              <a:buSzPts val="1440"/>
              <a:buNone/>
            </a:pPr>
            <a:r>
              <a:t/>
            </a:r>
            <a:endParaRPr sz="1800">
              <a:latin typeface="Arial"/>
              <a:ea typeface="Arial"/>
              <a:cs typeface="Arial"/>
              <a:sym typeface="Arial"/>
            </a:endParaRPr>
          </a:p>
        </p:txBody>
      </p:sp>
      <p:sp>
        <p:nvSpPr>
          <p:cNvPr id="768" name="Google Shape;768;p112"/>
          <p:cNvSpPr txBox="1"/>
          <p:nvPr/>
        </p:nvSpPr>
        <p:spPr>
          <a:xfrm>
            <a:off x="1259632" y="4581128"/>
            <a:ext cx="6552728" cy="1323439"/>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import sys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if len(sys.args) != 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print "Usage: %s &lt;n&gt;"%sys.args[0]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else: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print "%s"%hex(int(sys.args[1]))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202" name="Google Shape;202;p11"/>
          <p:cNvSpPr txBox="1"/>
          <p:nvPr>
            <p:ph idx="1" type="body"/>
          </p:nvPr>
        </p:nvSpPr>
        <p:spPr>
          <a:xfrm>
            <a:off x="467544" y="836712"/>
            <a:ext cx="8229600" cy="532859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Struktura linije</a:t>
            </a:r>
            <a:endParaRPr b="1"/>
          </a:p>
          <a:p>
            <a:pPr indent="-342900" lvl="0" marL="342900" rtl="0" algn="l">
              <a:lnSpc>
                <a:spcPct val="100000"/>
              </a:lnSpc>
              <a:spcBef>
                <a:spcPts val="480"/>
              </a:spcBef>
              <a:spcAft>
                <a:spcPts val="0"/>
              </a:spcAft>
              <a:buSzPts val="1920"/>
              <a:buChar char="●"/>
            </a:pPr>
            <a:r>
              <a:rPr lang="en-US" sz="2400"/>
              <a:t>Komentari pocinju sa # </a:t>
            </a:r>
            <a:endParaRPr sz="1800"/>
          </a:p>
          <a:p>
            <a:pPr indent="-342900" lvl="0" marL="342900" rtl="0" algn="l">
              <a:lnSpc>
                <a:spcPct val="100000"/>
              </a:lnSpc>
              <a:spcBef>
                <a:spcPts val="360"/>
              </a:spcBef>
              <a:spcAft>
                <a:spcPts val="0"/>
              </a:spcAft>
              <a:buSzPts val="1440"/>
              <a:buNone/>
            </a:pPr>
            <a:r>
              <a:t/>
            </a:r>
            <a:endParaRPr sz="1800"/>
          </a:p>
          <a:p>
            <a:pPr indent="-34290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Blokovi koda se odvajaju indentacijom </a:t>
            </a:r>
            <a:endParaRPr/>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Indentacija je obavezna i mora biti konzistentna! </a:t>
            </a:r>
            <a:endParaRPr/>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251459" lvl="0" marL="342900" rtl="0" algn="l">
              <a:lnSpc>
                <a:spcPct val="100000"/>
              </a:lnSpc>
              <a:spcBef>
                <a:spcPts val="360"/>
              </a:spcBef>
              <a:spcAft>
                <a:spcPts val="0"/>
              </a:spcAft>
              <a:buSzPts val="1440"/>
              <a:buNone/>
            </a:pPr>
            <a:r>
              <a:t/>
            </a:r>
            <a:endParaRPr sz="1800"/>
          </a:p>
          <a:p>
            <a:pPr indent="-251459" lvl="0" marL="342900" rtl="0" algn="l">
              <a:lnSpc>
                <a:spcPct val="100000"/>
              </a:lnSpc>
              <a:spcBef>
                <a:spcPts val="360"/>
              </a:spcBef>
              <a:spcAft>
                <a:spcPts val="0"/>
              </a:spcAft>
              <a:buSzPts val="1440"/>
              <a:buNone/>
            </a:pPr>
            <a:r>
              <a:t/>
            </a:r>
            <a:endParaRPr sz="1800"/>
          </a:p>
          <a:p>
            <a:pPr indent="-251459" lvl="0" marL="342900" rtl="0" algn="l">
              <a:lnSpc>
                <a:spcPct val="100000"/>
              </a:lnSpc>
              <a:spcBef>
                <a:spcPts val="360"/>
              </a:spcBef>
              <a:spcAft>
                <a:spcPts val="0"/>
              </a:spcAft>
              <a:buSzPts val="1440"/>
              <a:buNone/>
            </a:pPr>
            <a:r>
              <a:t/>
            </a:r>
            <a:endParaRPr sz="1800"/>
          </a:p>
          <a:p>
            <a:pPr indent="-342900" lvl="0" marL="342900" rtl="0" algn="l">
              <a:lnSpc>
                <a:spcPct val="100000"/>
              </a:lnSpc>
              <a:spcBef>
                <a:spcPts val="480"/>
              </a:spcBef>
              <a:spcAft>
                <a:spcPts val="0"/>
              </a:spcAft>
              <a:buSzPts val="1920"/>
              <a:buChar char="●"/>
            </a:pPr>
            <a:r>
              <a:rPr lang="en-US" sz="2400"/>
              <a:t>Preporucuje se 4 space-a, ne tab</a:t>
            </a:r>
            <a:endParaRPr sz="2400"/>
          </a:p>
        </p:txBody>
      </p:sp>
      <p:sp>
        <p:nvSpPr>
          <p:cNvPr id="203" name="Google Shape;203;p11"/>
          <p:cNvSpPr txBox="1"/>
          <p:nvPr/>
        </p:nvSpPr>
        <p:spPr>
          <a:xfrm>
            <a:off x="899592" y="2996952"/>
            <a:ext cx="5760640" cy="83099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if a ==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print "Ovo je uvučen kod"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204" name="Google Shape;204;p11"/>
          <p:cNvSpPr txBox="1"/>
          <p:nvPr/>
        </p:nvSpPr>
        <p:spPr>
          <a:xfrm>
            <a:off x="899592" y="1772817"/>
            <a:ext cx="5760640" cy="58477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Ovo je komentar</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205" name="Google Shape;205;p11"/>
          <p:cNvSpPr txBox="1"/>
          <p:nvPr/>
        </p:nvSpPr>
        <p:spPr>
          <a:xfrm>
            <a:off x="899592" y="4293096"/>
            <a:ext cx="5832648" cy="1815882"/>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if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iskaz1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iskaz2 #konzistentna indentacija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statement3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          statement4 #nekonzistentna indentacija (greska)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13"/>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74" name="Google Shape;774;p113"/>
          <p:cNvSpPr txBox="1"/>
          <p:nvPr>
            <p:ph idx="1" type="body"/>
          </p:nvPr>
        </p:nvSpPr>
        <p:spPr>
          <a:xfrm>
            <a:off x="1043608" y="1484784"/>
            <a:ext cx="6779096" cy="2736304"/>
          </a:xfrm>
          <a:prstGeom prst="rect">
            <a:avLst/>
          </a:prstGeom>
          <a:noFill/>
          <a:ln>
            <a:noFill/>
          </a:ln>
        </p:spPr>
        <p:txBody>
          <a:bodyPr anchorCtr="0" anchor="t" bIns="45700" lIns="91425" spcFirstLastPara="1" rIns="91425" wrap="square" tIns="45700">
            <a:noAutofit/>
          </a:bodyPr>
          <a:lstStyle/>
          <a:p>
            <a:pPr indent="-220980" lvl="0" marL="342900" rtl="0" algn="l">
              <a:lnSpc>
                <a:spcPct val="100000"/>
              </a:lnSpc>
              <a:spcBef>
                <a:spcPts val="0"/>
              </a:spcBef>
              <a:spcAft>
                <a:spcPts val="0"/>
              </a:spcAft>
              <a:buSzPts val="1920"/>
              <a:buNone/>
            </a:pPr>
            <a:r>
              <a:t/>
            </a:r>
            <a:endParaRPr sz="2400"/>
          </a:p>
          <a:p>
            <a:pPr indent="-342900" lvl="0" marL="342900" rtl="0" algn="ctr">
              <a:lnSpc>
                <a:spcPct val="100000"/>
              </a:lnSpc>
              <a:spcBef>
                <a:spcPts val="360"/>
              </a:spcBef>
              <a:spcAft>
                <a:spcPts val="0"/>
              </a:spcAft>
              <a:buSzPts val="1440"/>
              <a:buNone/>
            </a:pPr>
            <a:r>
              <a:t/>
            </a:r>
            <a:endParaRPr sz="1800">
              <a:latin typeface="Arial"/>
              <a:ea typeface="Arial"/>
              <a:cs typeface="Arial"/>
              <a:sym typeface="Arial"/>
            </a:endParaRPr>
          </a:p>
        </p:txBody>
      </p:sp>
      <p:sp>
        <p:nvSpPr>
          <p:cNvPr id="775" name="Google Shape;775;p113"/>
          <p:cNvSpPr txBox="1"/>
          <p:nvPr/>
        </p:nvSpPr>
        <p:spPr>
          <a:xfrm>
            <a:off x="467544" y="1412776"/>
            <a:ext cx="8136904" cy="4524315"/>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import sys from optparse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import OptionParser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#debug poruke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def debug(msg,verbose):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if verbose: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print msg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#dodavanje opcija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parser = OptionParser()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parser.add_option("-i", "--input",action="store",dest="input_file",help="Ulazni fajl") parser.add_option("-o", "--output",action="store",dest="output_file",help="Izlazni fajl") parser.add_option("-v", "--verbose", action="store_true",dest="debug",help="Verbosity") parser.set_defaults(debug=False)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#parsiranje opcija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opts,args = parser.parse_args()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#ako opcije nisu zadane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if opts.input_file == None or opts.output_file == None: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parser.print_help()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sys.exit(0)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14"/>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81" name="Google Shape;781;p114"/>
          <p:cNvSpPr txBox="1"/>
          <p:nvPr>
            <p:ph idx="1" type="body"/>
          </p:nvPr>
        </p:nvSpPr>
        <p:spPr>
          <a:xfrm>
            <a:off x="1043608" y="1484784"/>
            <a:ext cx="6779096" cy="2736304"/>
          </a:xfrm>
          <a:prstGeom prst="rect">
            <a:avLst/>
          </a:prstGeom>
          <a:noFill/>
          <a:ln>
            <a:noFill/>
          </a:ln>
        </p:spPr>
        <p:txBody>
          <a:bodyPr anchorCtr="0" anchor="t" bIns="45700" lIns="91425" spcFirstLastPara="1" rIns="91425" wrap="square" tIns="45700">
            <a:noAutofit/>
          </a:bodyPr>
          <a:lstStyle/>
          <a:p>
            <a:pPr indent="-220980" lvl="0" marL="342900" rtl="0" algn="l">
              <a:lnSpc>
                <a:spcPct val="100000"/>
              </a:lnSpc>
              <a:spcBef>
                <a:spcPts val="0"/>
              </a:spcBef>
              <a:spcAft>
                <a:spcPts val="0"/>
              </a:spcAft>
              <a:buSzPts val="1920"/>
              <a:buNone/>
            </a:pPr>
            <a:r>
              <a:t/>
            </a:r>
            <a:endParaRPr sz="2400"/>
          </a:p>
          <a:p>
            <a:pPr indent="-342900" lvl="0" marL="342900" rtl="0" algn="ctr">
              <a:lnSpc>
                <a:spcPct val="100000"/>
              </a:lnSpc>
              <a:spcBef>
                <a:spcPts val="360"/>
              </a:spcBef>
              <a:spcAft>
                <a:spcPts val="0"/>
              </a:spcAft>
              <a:buSzPts val="1440"/>
              <a:buNone/>
            </a:pPr>
            <a:r>
              <a:t/>
            </a:r>
            <a:endParaRPr sz="1800">
              <a:latin typeface="Arial"/>
              <a:ea typeface="Arial"/>
              <a:cs typeface="Arial"/>
              <a:sym typeface="Arial"/>
            </a:endParaRPr>
          </a:p>
        </p:txBody>
      </p:sp>
      <p:sp>
        <p:nvSpPr>
          <p:cNvPr id="782" name="Google Shape;782;p114"/>
          <p:cNvSpPr txBox="1"/>
          <p:nvPr/>
        </p:nvSpPr>
        <p:spPr>
          <a:xfrm>
            <a:off x="467544" y="1412776"/>
            <a:ext cx="8136904" cy="280076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#sam program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f1 = open(opts.input_file,"rb")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debug("Reading file...",opts.debug)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d1 = f1.read()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f1.close()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debug("Inverting data...",opts.debug)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d2 = d1[::-1]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debug("Writing file...",opts.debug)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with open(opts.output_file,"wb") as f2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	f2.write(d2)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debug("Wrote file",opts.debug)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15"/>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88" name="Google Shape;788;p115"/>
          <p:cNvSpPr txBox="1"/>
          <p:nvPr>
            <p:ph idx="1" type="body"/>
          </p:nvPr>
        </p:nvSpPr>
        <p:spPr>
          <a:xfrm>
            <a:off x="1043608" y="1124744"/>
            <a:ext cx="6779096" cy="273630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1" lang="en-US" sz="2400"/>
              <a:t>Promenljive okruženja</a:t>
            </a:r>
            <a:endParaRPr b="1" sz="2400"/>
          </a:p>
          <a:p>
            <a:pPr indent="-342900" lvl="0" marL="342900" rtl="0" algn="l">
              <a:lnSpc>
                <a:spcPct val="100000"/>
              </a:lnSpc>
              <a:spcBef>
                <a:spcPts val="480"/>
              </a:spcBef>
              <a:spcAft>
                <a:spcPts val="0"/>
              </a:spcAft>
              <a:buSzPts val="1920"/>
              <a:buChar char="●"/>
            </a:pPr>
            <a:r>
              <a:rPr lang="en-US" sz="2400"/>
              <a:t>Često je neophodno pročitati promenljive okruženja kao što su PATH, USER ili neke specifičnije.</a:t>
            </a:r>
            <a:endParaRPr/>
          </a:p>
          <a:p>
            <a:pPr indent="-342900" lvl="0" marL="342900" rtl="0" algn="l">
              <a:lnSpc>
                <a:spcPct val="100000"/>
              </a:lnSpc>
              <a:spcBef>
                <a:spcPts val="480"/>
              </a:spcBef>
              <a:spcAft>
                <a:spcPts val="0"/>
              </a:spcAft>
              <a:buSzPts val="1920"/>
              <a:buChar char="●"/>
            </a:pPr>
            <a:r>
              <a:rPr lang="en-US" sz="2400"/>
              <a:t>U modulu </a:t>
            </a:r>
            <a:r>
              <a:rPr i="1" lang="en-US" sz="2400"/>
              <a:t>os</a:t>
            </a:r>
            <a:r>
              <a:rPr lang="en-US" sz="2400"/>
              <a:t> rečnik </a:t>
            </a:r>
            <a:r>
              <a:rPr i="1" lang="en-US" sz="2400"/>
              <a:t>environ</a:t>
            </a:r>
            <a:r>
              <a:rPr lang="en-US" sz="2400"/>
              <a:t> sadrži promenljive okruženja.</a:t>
            </a:r>
            <a:endParaRPr/>
          </a:p>
          <a:p>
            <a:pPr indent="-220980" lvl="0" marL="342900" rtl="0" algn="l">
              <a:lnSpc>
                <a:spcPct val="100000"/>
              </a:lnSpc>
              <a:spcBef>
                <a:spcPts val="480"/>
              </a:spcBef>
              <a:spcAft>
                <a:spcPts val="0"/>
              </a:spcAft>
              <a:buSzPts val="1920"/>
              <a:buNone/>
            </a:pPr>
            <a:r>
              <a:t/>
            </a:r>
            <a:endParaRPr sz="2400"/>
          </a:p>
          <a:p>
            <a:pPr indent="-220980" lvl="0" marL="342900" rtl="0" algn="l">
              <a:lnSpc>
                <a:spcPct val="100000"/>
              </a:lnSpc>
              <a:spcBef>
                <a:spcPts val="480"/>
              </a:spcBef>
              <a:spcAft>
                <a:spcPts val="0"/>
              </a:spcAft>
              <a:buSzPts val="1920"/>
              <a:buNone/>
            </a:pPr>
            <a:r>
              <a:t/>
            </a:r>
            <a:endParaRPr sz="2400"/>
          </a:p>
          <a:p>
            <a:pPr indent="-342900" lvl="0" marL="342900" rtl="0" algn="l">
              <a:lnSpc>
                <a:spcPct val="100000"/>
              </a:lnSpc>
              <a:spcBef>
                <a:spcPts val="480"/>
              </a:spcBef>
              <a:spcAft>
                <a:spcPts val="0"/>
              </a:spcAft>
              <a:buSzPts val="1920"/>
              <a:buChar char="●"/>
            </a:pPr>
            <a:r>
              <a:rPr lang="en-US" sz="2400"/>
              <a:t>Pošto je u pitanju rečnik, nove promenljive dodajemo lako:</a:t>
            </a:r>
            <a:endParaRPr/>
          </a:p>
          <a:p>
            <a:pPr indent="-220980" lvl="0" marL="342900" rtl="0" algn="l">
              <a:lnSpc>
                <a:spcPct val="100000"/>
              </a:lnSpc>
              <a:spcBef>
                <a:spcPts val="480"/>
              </a:spcBef>
              <a:spcAft>
                <a:spcPts val="0"/>
              </a:spcAft>
              <a:buSzPts val="1920"/>
              <a:buNone/>
            </a:pPr>
            <a:r>
              <a:t/>
            </a:r>
            <a:endParaRPr sz="2400"/>
          </a:p>
          <a:p>
            <a:pPr indent="-342900" lvl="0" marL="342900" rtl="0" algn="ctr">
              <a:lnSpc>
                <a:spcPct val="100000"/>
              </a:lnSpc>
              <a:spcBef>
                <a:spcPts val="360"/>
              </a:spcBef>
              <a:spcAft>
                <a:spcPts val="0"/>
              </a:spcAft>
              <a:buSzPts val="1440"/>
              <a:buNone/>
            </a:pPr>
            <a:r>
              <a:t/>
            </a:r>
            <a:endParaRPr sz="1800">
              <a:latin typeface="Arial"/>
              <a:ea typeface="Arial"/>
              <a:cs typeface="Arial"/>
              <a:sym typeface="Arial"/>
            </a:endParaRPr>
          </a:p>
        </p:txBody>
      </p:sp>
      <p:sp>
        <p:nvSpPr>
          <p:cNvPr id="789" name="Google Shape;789;p115"/>
          <p:cNvSpPr txBox="1"/>
          <p:nvPr/>
        </p:nvSpPr>
        <p:spPr>
          <a:xfrm>
            <a:off x="1259632" y="3645024"/>
            <a:ext cx="6552728" cy="83099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import 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print os.environ["PATH"]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print os.environ["USER"]</a:t>
            </a:r>
            <a:endParaRPr b="0" i="0" sz="1600" u="none" cap="none" strike="noStrike">
              <a:solidFill>
                <a:schemeClr val="lt1"/>
              </a:solidFill>
              <a:latin typeface="Arial"/>
              <a:ea typeface="Arial"/>
              <a:cs typeface="Arial"/>
              <a:sym typeface="Arial"/>
            </a:endParaRPr>
          </a:p>
        </p:txBody>
      </p:sp>
      <p:sp>
        <p:nvSpPr>
          <p:cNvPr id="790" name="Google Shape;790;p115"/>
          <p:cNvSpPr txBox="1"/>
          <p:nvPr/>
        </p:nvSpPr>
        <p:spPr>
          <a:xfrm>
            <a:off x="1259632" y="5262299"/>
            <a:ext cx="6552728" cy="830997"/>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import 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print os.environ["PATH"]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os.environ["NOVA_PROMENLJIVA"] = "NOVA_PROM_OKRUZENJA"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16"/>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796" name="Google Shape;796;p116"/>
          <p:cNvSpPr txBox="1"/>
          <p:nvPr>
            <p:ph idx="1" type="body"/>
          </p:nvPr>
        </p:nvSpPr>
        <p:spPr>
          <a:xfrm>
            <a:off x="1043608" y="980728"/>
            <a:ext cx="6779096" cy="288032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1" lang="en-US" sz="2400"/>
              <a:t>Rukovanje fajlovima</a:t>
            </a:r>
            <a:endParaRPr b="1" sz="2400"/>
          </a:p>
          <a:p>
            <a:pPr indent="-342900" lvl="0" marL="342900" rtl="0" algn="l">
              <a:lnSpc>
                <a:spcPct val="100000"/>
              </a:lnSpc>
              <a:spcBef>
                <a:spcPts val="480"/>
              </a:spcBef>
              <a:spcAft>
                <a:spcPts val="0"/>
              </a:spcAft>
              <a:buSzPts val="1920"/>
              <a:buChar char="●"/>
            </a:pPr>
            <a:r>
              <a:rPr lang="en-US" sz="2400"/>
              <a:t>Fajlovima se rukuje ugradjenom funkcijom </a:t>
            </a:r>
            <a:r>
              <a:rPr i="1" lang="en-US" sz="2400"/>
              <a:t>open(filename,options)</a:t>
            </a:r>
            <a:endParaRPr/>
          </a:p>
          <a:p>
            <a:pPr indent="-342900" lvl="0" marL="342900" rtl="0" algn="l">
              <a:lnSpc>
                <a:spcPct val="100000"/>
              </a:lnSpc>
              <a:spcBef>
                <a:spcPts val="480"/>
              </a:spcBef>
              <a:spcAft>
                <a:spcPts val="0"/>
              </a:spcAft>
              <a:buSzPts val="1920"/>
              <a:buChar char="●"/>
            </a:pPr>
            <a:r>
              <a:rPr lang="en-US" sz="2400"/>
              <a:t>U opcijama specificiramo koji način pristupa želimo:</a:t>
            </a:r>
            <a:endParaRPr/>
          </a:p>
          <a:p>
            <a:pPr indent="-342900" lvl="0" marL="342900" rtl="0" algn="l">
              <a:lnSpc>
                <a:spcPct val="100000"/>
              </a:lnSpc>
              <a:spcBef>
                <a:spcPts val="480"/>
              </a:spcBef>
              <a:spcAft>
                <a:spcPts val="0"/>
              </a:spcAft>
              <a:buSzPts val="1920"/>
              <a:buNone/>
            </a:pPr>
            <a:r>
              <a:rPr lang="en-US" sz="2400"/>
              <a:t>Oznaka 	Značenje </a:t>
            </a:r>
            <a:endParaRPr/>
          </a:p>
          <a:p>
            <a:pPr indent="-342900" lvl="0" marL="342900" rtl="0" algn="l">
              <a:lnSpc>
                <a:spcPct val="100000"/>
              </a:lnSpc>
              <a:spcBef>
                <a:spcPts val="440"/>
              </a:spcBef>
              <a:spcAft>
                <a:spcPts val="0"/>
              </a:spcAft>
              <a:buSzPts val="1760"/>
              <a:buNone/>
            </a:pPr>
            <a:r>
              <a:rPr i="1" lang="en-US" sz="2200"/>
              <a:t>r 	</a:t>
            </a:r>
            <a:r>
              <a:rPr lang="en-US" sz="2200"/>
              <a:t>		read </a:t>
            </a:r>
            <a:endParaRPr/>
          </a:p>
          <a:p>
            <a:pPr indent="-342900" lvl="0" marL="342900" rtl="0" algn="l">
              <a:lnSpc>
                <a:spcPct val="100000"/>
              </a:lnSpc>
              <a:spcBef>
                <a:spcPts val="440"/>
              </a:spcBef>
              <a:spcAft>
                <a:spcPts val="0"/>
              </a:spcAft>
              <a:buSzPts val="1760"/>
              <a:buNone/>
            </a:pPr>
            <a:r>
              <a:rPr i="1" lang="en-US" sz="2200"/>
              <a:t>w 	</a:t>
            </a:r>
            <a:r>
              <a:rPr lang="en-US" sz="2200"/>
              <a:t>		write </a:t>
            </a:r>
            <a:endParaRPr/>
          </a:p>
          <a:p>
            <a:pPr indent="-342900" lvl="0" marL="342900" rtl="0" algn="l">
              <a:lnSpc>
                <a:spcPct val="100000"/>
              </a:lnSpc>
              <a:spcBef>
                <a:spcPts val="440"/>
              </a:spcBef>
              <a:spcAft>
                <a:spcPts val="0"/>
              </a:spcAft>
              <a:buSzPts val="1760"/>
              <a:buNone/>
            </a:pPr>
            <a:r>
              <a:rPr i="1" lang="en-US" sz="2200"/>
              <a:t>a </a:t>
            </a:r>
            <a:r>
              <a:rPr lang="en-US" sz="2200"/>
              <a:t>			append </a:t>
            </a:r>
            <a:endParaRPr/>
          </a:p>
          <a:p>
            <a:pPr indent="-342900" lvl="0" marL="342900" rtl="0" algn="l">
              <a:lnSpc>
                <a:spcPct val="100000"/>
              </a:lnSpc>
              <a:spcBef>
                <a:spcPts val="440"/>
              </a:spcBef>
              <a:spcAft>
                <a:spcPts val="0"/>
              </a:spcAft>
              <a:buSzPts val="1760"/>
              <a:buNone/>
            </a:pPr>
            <a:r>
              <a:rPr i="1" lang="en-US" sz="2200"/>
              <a:t>b</a:t>
            </a:r>
            <a:r>
              <a:rPr lang="en-US" sz="2200"/>
              <a:t> 			binary file - modifikator </a:t>
            </a:r>
            <a:endParaRPr/>
          </a:p>
          <a:p>
            <a:pPr indent="-342900" lvl="0" marL="342900" rtl="0" algn="l">
              <a:lnSpc>
                <a:spcPct val="100000"/>
              </a:lnSpc>
              <a:spcBef>
                <a:spcPts val="440"/>
              </a:spcBef>
              <a:spcAft>
                <a:spcPts val="0"/>
              </a:spcAft>
              <a:buSzPts val="1760"/>
              <a:buNone/>
            </a:pPr>
            <a:r>
              <a:rPr i="1" lang="en-US" sz="2200"/>
              <a:t>+ </a:t>
            </a:r>
            <a:r>
              <a:rPr lang="en-US" sz="2200"/>
              <a:t>			update </a:t>
            </a:r>
            <a:endParaRPr/>
          </a:p>
          <a:p>
            <a:pPr indent="-342900" lvl="0" marL="342900" rtl="0" algn="l">
              <a:lnSpc>
                <a:spcPct val="100000"/>
              </a:lnSpc>
              <a:spcBef>
                <a:spcPts val="440"/>
              </a:spcBef>
              <a:spcAft>
                <a:spcPts val="0"/>
              </a:spcAft>
              <a:buSzPts val="1760"/>
              <a:buNone/>
            </a:pPr>
            <a:r>
              <a:rPr i="1" lang="en-US" sz="2200"/>
              <a:t>- </a:t>
            </a:r>
            <a:r>
              <a:rPr lang="en-US" sz="2200"/>
              <a:t>			modifikator </a:t>
            </a:r>
            <a:endParaRPr/>
          </a:p>
          <a:p>
            <a:pPr indent="-342900" lvl="0" marL="342900" rtl="0" algn="l">
              <a:lnSpc>
                <a:spcPct val="100000"/>
              </a:lnSpc>
              <a:spcBef>
                <a:spcPts val="440"/>
              </a:spcBef>
              <a:spcAft>
                <a:spcPts val="0"/>
              </a:spcAft>
              <a:buSzPts val="1760"/>
              <a:buNone/>
            </a:pPr>
            <a:r>
              <a:rPr i="1" lang="en-US" sz="2200"/>
              <a:t>U 	</a:t>
            </a:r>
            <a:r>
              <a:rPr lang="en-US" sz="2200"/>
              <a:t>		newline modifikator</a:t>
            </a:r>
            <a:endParaRPr sz="2200"/>
          </a:p>
          <a:p>
            <a:pPr indent="-342900" lvl="0" marL="342900" rtl="0" algn="ctr">
              <a:lnSpc>
                <a:spcPct val="100000"/>
              </a:lnSpc>
              <a:spcBef>
                <a:spcPts val="360"/>
              </a:spcBef>
              <a:spcAft>
                <a:spcPts val="0"/>
              </a:spcAft>
              <a:buSzPts val="1440"/>
              <a:buNone/>
            </a:pPr>
            <a:r>
              <a:t/>
            </a:r>
            <a:endParaRPr sz="1800">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17"/>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802" name="Google Shape;802;p117"/>
          <p:cNvSpPr txBox="1"/>
          <p:nvPr>
            <p:ph idx="1" type="body"/>
          </p:nvPr>
        </p:nvSpPr>
        <p:spPr>
          <a:xfrm>
            <a:off x="323528" y="980728"/>
            <a:ext cx="8568952" cy="288032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None/>
            </a:pPr>
            <a:r>
              <a:rPr b="1" lang="en-US" sz="2400"/>
              <a:t>Pregled metoda fajl objekta</a:t>
            </a:r>
            <a:endParaRPr b="1" sz="2400"/>
          </a:p>
          <a:p>
            <a:pPr indent="-342900" lvl="0" marL="342900" rtl="0" algn="l">
              <a:lnSpc>
                <a:spcPct val="100000"/>
              </a:lnSpc>
              <a:spcBef>
                <a:spcPts val="400"/>
              </a:spcBef>
              <a:spcAft>
                <a:spcPts val="0"/>
              </a:spcAft>
              <a:buSzPts val="1600"/>
              <a:buNone/>
            </a:pPr>
            <a:r>
              <a:rPr b="1" i="1" lang="en-US" sz="2000"/>
              <a:t>Metoda 		Značenje </a:t>
            </a:r>
            <a:endParaRPr/>
          </a:p>
          <a:p>
            <a:pPr indent="-342900" lvl="0" marL="342900" rtl="0" algn="l">
              <a:lnSpc>
                <a:spcPct val="100000"/>
              </a:lnSpc>
              <a:spcBef>
                <a:spcPts val="400"/>
              </a:spcBef>
              <a:spcAft>
                <a:spcPts val="0"/>
              </a:spcAft>
              <a:buSzPts val="1600"/>
              <a:buNone/>
            </a:pPr>
            <a:r>
              <a:rPr i="1" lang="en-US" sz="2000"/>
              <a:t>file.read([n]) </a:t>
            </a:r>
            <a:r>
              <a:rPr lang="en-US" sz="2000"/>
              <a:t>		Čitanje n bajtova ili ceo fajl. </a:t>
            </a:r>
            <a:endParaRPr/>
          </a:p>
          <a:p>
            <a:pPr indent="-342900" lvl="0" marL="342900" rtl="0" algn="l">
              <a:lnSpc>
                <a:spcPct val="100000"/>
              </a:lnSpc>
              <a:spcBef>
                <a:spcPts val="400"/>
              </a:spcBef>
              <a:spcAft>
                <a:spcPts val="0"/>
              </a:spcAft>
              <a:buSzPts val="1600"/>
              <a:buNone/>
            </a:pPr>
            <a:r>
              <a:rPr i="1" lang="en-US" sz="2000"/>
              <a:t>file.readline([n]) </a:t>
            </a:r>
            <a:r>
              <a:rPr lang="en-US" sz="2000"/>
              <a:t>		Čita jednu liniju iz tekst fajla ili n bajtova linije </a:t>
            </a:r>
            <a:endParaRPr/>
          </a:p>
          <a:p>
            <a:pPr indent="-342900" lvl="0" marL="342900" rtl="0" algn="l">
              <a:lnSpc>
                <a:spcPct val="100000"/>
              </a:lnSpc>
              <a:spcBef>
                <a:spcPts val="400"/>
              </a:spcBef>
              <a:spcAft>
                <a:spcPts val="0"/>
              </a:spcAft>
              <a:buSzPts val="1600"/>
              <a:buNone/>
            </a:pPr>
            <a:r>
              <a:rPr i="1" lang="en-US" sz="2000"/>
              <a:t>file.readlines() </a:t>
            </a:r>
            <a:r>
              <a:rPr lang="en-US" sz="2000"/>
              <a:t>		Čita sve linije iz fajla u listu linija </a:t>
            </a:r>
            <a:endParaRPr/>
          </a:p>
          <a:p>
            <a:pPr indent="-342900" lvl="0" marL="342900" rtl="0" algn="l">
              <a:lnSpc>
                <a:spcPct val="100000"/>
              </a:lnSpc>
              <a:spcBef>
                <a:spcPts val="400"/>
              </a:spcBef>
              <a:spcAft>
                <a:spcPts val="0"/>
              </a:spcAft>
              <a:buSzPts val="1600"/>
              <a:buNone/>
            </a:pPr>
            <a:r>
              <a:rPr i="1" lang="en-US" sz="2000"/>
              <a:t>file.write(s)</a:t>
            </a:r>
            <a:r>
              <a:rPr lang="en-US" sz="2000"/>
              <a:t> 		Upisivanje sekvence u fajl </a:t>
            </a:r>
            <a:endParaRPr/>
          </a:p>
          <a:p>
            <a:pPr indent="-342900" lvl="0" marL="342900" rtl="0" algn="l">
              <a:lnSpc>
                <a:spcPct val="100000"/>
              </a:lnSpc>
              <a:spcBef>
                <a:spcPts val="400"/>
              </a:spcBef>
              <a:spcAft>
                <a:spcPts val="0"/>
              </a:spcAft>
              <a:buSzPts val="1600"/>
              <a:buNone/>
            </a:pPr>
            <a:r>
              <a:rPr i="1" lang="en-US" sz="2000"/>
              <a:t>f.writelines(l)</a:t>
            </a:r>
            <a:r>
              <a:rPr lang="en-US" sz="2000"/>
              <a:t> 		Upisivanje sekvence linija u </a:t>
            </a:r>
            <a:endParaRPr/>
          </a:p>
          <a:p>
            <a:pPr indent="-342900" lvl="0" marL="342900" rtl="0" algn="l">
              <a:lnSpc>
                <a:spcPct val="100000"/>
              </a:lnSpc>
              <a:spcBef>
                <a:spcPts val="400"/>
              </a:spcBef>
              <a:spcAft>
                <a:spcPts val="0"/>
              </a:spcAft>
              <a:buSzPts val="1600"/>
              <a:buNone/>
            </a:pPr>
            <a:r>
              <a:rPr i="1" lang="en-US" sz="2000"/>
              <a:t>fajl f.close() </a:t>
            </a:r>
            <a:r>
              <a:rPr lang="en-US" sz="2000"/>
              <a:t>		Zatvaranje fajla </a:t>
            </a:r>
            <a:endParaRPr/>
          </a:p>
          <a:p>
            <a:pPr indent="-342900" lvl="0" marL="342900" rtl="0" algn="l">
              <a:lnSpc>
                <a:spcPct val="100000"/>
              </a:lnSpc>
              <a:spcBef>
                <a:spcPts val="400"/>
              </a:spcBef>
              <a:spcAft>
                <a:spcPts val="0"/>
              </a:spcAft>
              <a:buSzPts val="1600"/>
              <a:buNone/>
            </a:pPr>
            <a:r>
              <a:rPr i="1" lang="en-US" sz="2000"/>
              <a:t>f.tell() 	</a:t>
            </a:r>
            <a:r>
              <a:rPr lang="en-US" sz="2000"/>
              <a:t>		Trenutna vrednost offseta unutar fajla</a:t>
            </a:r>
            <a:endParaRPr sz="2000"/>
          </a:p>
          <a:p>
            <a:pPr indent="-342900" lvl="0" marL="342900" rtl="0" algn="l">
              <a:lnSpc>
                <a:spcPct val="100000"/>
              </a:lnSpc>
              <a:spcBef>
                <a:spcPts val="400"/>
              </a:spcBef>
              <a:spcAft>
                <a:spcPts val="0"/>
              </a:spcAft>
              <a:buSzPts val="1600"/>
              <a:buNone/>
            </a:pPr>
            <a:r>
              <a:rPr i="1" lang="en-US" sz="2000"/>
              <a:t>f.seek(offset)</a:t>
            </a:r>
            <a:r>
              <a:rPr lang="en-US" sz="2000"/>
              <a:t> 		Pomeranje na ofset fajla </a:t>
            </a:r>
            <a:endParaRPr/>
          </a:p>
          <a:p>
            <a:pPr indent="-342900" lvl="0" marL="342900" rtl="0" algn="l">
              <a:lnSpc>
                <a:spcPct val="100000"/>
              </a:lnSpc>
              <a:spcBef>
                <a:spcPts val="400"/>
              </a:spcBef>
              <a:spcAft>
                <a:spcPts val="0"/>
              </a:spcAft>
              <a:buSzPts val="1600"/>
              <a:buNone/>
            </a:pPr>
            <a:r>
              <a:rPr i="1" lang="en-US" sz="2000"/>
              <a:t>f.flush() </a:t>
            </a:r>
            <a:r>
              <a:rPr lang="en-US" sz="2000"/>
              <a:t>		Pražnjenje bafera </a:t>
            </a:r>
            <a:endParaRPr/>
          </a:p>
          <a:p>
            <a:pPr indent="-342900" lvl="0" marL="342900" rtl="0" algn="l">
              <a:lnSpc>
                <a:spcPct val="100000"/>
              </a:lnSpc>
              <a:spcBef>
                <a:spcPts val="400"/>
              </a:spcBef>
              <a:spcAft>
                <a:spcPts val="0"/>
              </a:spcAft>
              <a:buSzPts val="1600"/>
              <a:buNone/>
            </a:pPr>
            <a:r>
              <a:rPr i="1" lang="en-US" sz="2000"/>
              <a:t>f.truncate(n) </a:t>
            </a:r>
            <a:r>
              <a:rPr lang="en-US" sz="2000"/>
              <a:t>		Skraćivanje fajla na max n bajtova </a:t>
            </a:r>
            <a:endParaRPr/>
          </a:p>
          <a:p>
            <a:pPr indent="-342900" lvl="0" marL="342900" rtl="0" algn="l">
              <a:lnSpc>
                <a:spcPct val="100000"/>
              </a:lnSpc>
              <a:spcBef>
                <a:spcPts val="400"/>
              </a:spcBef>
              <a:spcAft>
                <a:spcPts val="0"/>
              </a:spcAft>
              <a:buSzPts val="1600"/>
              <a:buNone/>
            </a:pPr>
            <a:r>
              <a:rPr i="1" lang="en-US" sz="2000"/>
              <a:t>f.fileno() </a:t>
            </a:r>
            <a:r>
              <a:rPr lang="en-US" sz="2000"/>
              <a:t>		Broj fajl deskriptora </a:t>
            </a:r>
            <a:endParaRPr/>
          </a:p>
          <a:p>
            <a:pPr indent="-342900" lvl="0" marL="342900" rtl="0" algn="l">
              <a:lnSpc>
                <a:spcPct val="100000"/>
              </a:lnSpc>
              <a:spcBef>
                <a:spcPts val="400"/>
              </a:spcBef>
              <a:spcAft>
                <a:spcPts val="0"/>
              </a:spcAft>
              <a:buSzPts val="1600"/>
              <a:buNone/>
            </a:pPr>
            <a:r>
              <a:rPr i="1" lang="en-US" sz="2000"/>
              <a:t>f.next() </a:t>
            </a:r>
            <a:r>
              <a:rPr lang="en-US" sz="2000"/>
              <a:t>			Čita sledeću liniju, za iteracije</a:t>
            </a:r>
            <a:endParaRPr sz="2000">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06" name="Shape 806"/>
        <p:cNvGrpSpPr/>
        <p:nvPr/>
      </p:nvGrpSpPr>
      <p:grpSpPr>
        <a:xfrm>
          <a:off x="0" y="0"/>
          <a:ext cx="0" cy="0"/>
          <a:chOff x="0" y="0"/>
          <a:chExt cx="0" cy="0"/>
        </a:xfrm>
      </p:grpSpPr>
      <p:sp>
        <p:nvSpPr>
          <p:cNvPr id="807" name="Google Shape;807;p118"/>
          <p:cNvSpPr txBox="1"/>
          <p:nvPr>
            <p:ph type="title"/>
          </p:nvPr>
        </p:nvSpPr>
        <p:spPr>
          <a:xfrm>
            <a:off x="84138" y="-24"/>
            <a:ext cx="7920037" cy="720000"/>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808" name="Google Shape;808;p1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137160" rtl="0" algn="l">
              <a:lnSpc>
                <a:spcPct val="100000"/>
              </a:lnSpc>
              <a:spcBef>
                <a:spcPts val="360"/>
              </a:spcBef>
              <a:spcAft>
                <a:spcPts val="0"/>
              </a:spcAft>
              <a:buSzPts val="1440"/>
              <a:buNone/>
            </a:pPr>
            <a:r>
              <a:rPr lang="en-US"/>
              <a:t>Kontekst menadžer za otvaranje fajlova</a:t>
            </a:r>
            <a:endParaRPr/>
          </a:p>
          <a:p>
            <a:pPr indent="0" lvl="0" marL="137160" rtl="0" algn="l">
              <a:lnSpc>
                <a:spcPct val="100000"/>
              </a:lnSpc>
              <a:spcBef>
                <a:spcPts val="360"/>
              </a:spcBef>
              <a:spcAft>
                <a:spcPts val="0"/>
              </a:spcAft>
              <a:buSzPts val="1440"/>
              <a:buNone/>
            </a:pPr>
            <a:r>
              <a:t/>
            </a:r>
            <a:endParaRPr/>
          </a:p>
          <a:p>
            <a:pPr indent="0" lvl="0" marL="137160" rtl="0" algn="l">
              <a:lnSpc>
                <a:spcPct val="100000"/>
              </a:lnSpc>
              <a:spcBef>
                <a:spcPts val="360"/>
              </a:spcBef>
              <a:spcAft>
                <a:spcPts val="0"/>
              </a:spcAft>
              <a:buSzPts val="1440"/>
              <a:buNone/>
            </a:pPr>
            <a:r>
              <a:t/>
            </a:r>
            <a:endParaRPr/>
          </a:p>
        </p:txBody>
      </p:sp>
      <p:sp>
        <p:nvSpPr>
          <p:cNvPr id="809" name="Google Shape;809;p118"/>
          <p:cNvSpPr/>
          <p:nvPr/>
        </p:nvSpPr>
        <p:spPr>
          <a:xfrm>
            <a:off x="1099226" y="3042725"/>
            <a:ext cx="4289897" cy="615553"/>
          </a:xfrm>
          <a:prstGeom prst="rect">
            <a:avLst/>
          </a:prstGeom>
          <a:noFill/>
          <a:ln cap="flat" cmpd="sng" w="9525">
            <a:solidFill>
              <a:schemeClr val="dk1"/>
            </a:solidFill>
            <a:prstDash val="solid"/>
            <a:miter lim="800000"/>
            <a:headEnd len="sm" w="sm" type="none"/>
            <a:tailEnd len="sm" w="sm" type="none"/>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nsolas"/>
                <a:ea typeface="Consolas"/>
                <a:cs typeface="Consolas"/>
                <a:sym typeface="Consolas"/>
              </a:rPr>
              <a:t>with </a:t>
            </a:r>
            <a:r>
              <a:rPr b="0" i="0" lang="en-US" sz="2000" u="none" cap="none" strike="noStrike">
                <a:solidFill>
                  <a:srgbClr val="FF1493"/>
                </a:solidFill>
                <a:latin typeface="Consolas"/>
                <a:ea typeface="Consolas"/>
                <a:cs typeface="Consolas"/>
                <a:sym typeface="Consolas"/>
              </a:rPr>
              <a:t>open</a:t>
            </a:r>
            <a:r>
              <a:rPr b="0" i="0" lang="en-US" sz="2000" u="none" cap="none" strike="noStrike">
                <a:solidFill>
                  <a:srgbClr val="000000"/>
                </a:solidFill>
                <a:latin typeface="Consolas"/>
                <a:ea typeface="Consolas"/>
                <a:cs typeface="Consolas"/>
                <a:sym typeface="Consolas"/>
              </a:rPr>
              <a:t>("fajl.txt") as f: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data </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f.read()</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19"/>
          <p:cNvSpPr txBox="1"/>
          <p:nvPr>
            <p:ph type="title"/>
          </p:nvPr>
        </p:nvSpPr>
        <p:spPr>
          <a:xfrm>
            <a:off x="84138" y="-24"/>
            <a:ext cx="7920037" cy="720000"/>
          </a:xfrm>
          <a:prstGeom prst="rect">
            <a:avLst/>
          </a:prstGeom>
          <a:noFill/>
          <a:ln>
            <a:noFill/>
          </a:ln>
        </p:spPr>
        <p:txBody>
          <a:bodyPr anchorCtr="0" anchor="ctr" bIns="72000" lIns="91425" spcFirstLastPara="1" rIns="91425" wrap="square" tIns="72000">
            <a:noAutofit/>
          </a:bodyPr>
          <a:lstStyle/>
          <a:p>
            <a:pPr indent="0" lvl="0" marL="0" rtl="0" algn="l">
              <a:lnSpc>
                <a:spcPct val="83333"/>
              </a:lnSpc>
              <a:spcBef>
                <a:spcPts val="0"/>
              </a:spcBef>
              <a:spcAft>
                <a:spcPts val="0"/>
              </a:spcAft>
              <a:buSzPts val="1400"/>
              <a:buNone/>
            </a:pPr>
            <a:r>
              <a:rPr lang="en-US"/>
              <a:t>Elementi Python jezika</a:t>
            </a:r>
            <a:endParaRPr/>
          </a:p>
        </p:txBody>
      </p:sp>
      <p:sp>
        <p:nvSpPr>
          <p:cNvPr id="815" name="Google Shape;815;p119"/>
          <p:cNvSpPr txBox="1"/>
          <p:nvPr>
            <p:ph idx="1" type="body"/>
          </p:nvPr>
        </p:nvSpPr>
        <p:spPr>
          <a:xfrm>
            <a:off x="457200" y="1600200"/>
            <a:ext cx="8506500" cy="4526100"/>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360"/>
              </a:spcBef>
              <a:spcAft>
                <a:spcPts val="0"/>
              </a:spcAft>
              <a:buSzPts val="1440"/>
              <a:buChar char="●"/>
            </a:pPr>
            <a:r>
              <a:rPr lang="en-US"/>
              <a:t>Izuzeci – exception </a:t>
            </a:r>
            <a:endParaRPr/>
          </a:p>
          <a:p>
            <a:pPr indent="-320040" lvl="0" marL="457200" rtl="0" algn="l">
              <a:lnSpc>
                <a:spcPct val="100000"/>
              </a:lnSpc>
              <a:spcBef>
                <a:spcPts val="360"/>
              </a:spcBef>
              <a:spcAft>
                <a:spcPts val="0"/>
              </a:spcAft>
              <a:buSzPts val="1440"/>
              <a:buChar char="●"/>
            </a:pPr>
            <a:r>
              <a:rPr lang="en-US"/>
              <a:t>Podizanje izuzetka:</a:t>
            </a:r>
            <a:endParaRPr/>
          </a:p>
          <a:p>
            <a:pPr indent="-320040" lvl="1" marL="914400" rtl="0" algn="l">
              <a:lnSpc>
                <a:spcPct val="100000"/>
              </a:lnSpc>
              <a:spcBef>
                <a:spcPts val="360"/>
              </a:spcBef>
              <a:spcAft>
                <a:spcPts val="0"/>
              </a:spcAft>
              <a:buSzPts val="1440"/>
              <a:buChar char="●"/>
            </a:pPr>
            <a:r>
              <a:rPr lang="en-US"/>
              <a:t>raise Exception()</a:t>
            </a:r>
            <a:endParaRPr/>
          </a:p>
          <a:p>
            <a:pPr indent="-320040" lvl="0" marL="457200" rtl="0" algn="l">
              <a:lnSpc>
                <a:spcPct val="100000"/>
              </a:lnSpc>
              <a:spcBef>
                <a:spcPts val="360"/>
              </a:spcBef>
              <a:spcAft>
                <a:spcPts val="0"/>
              </a:spcAft>
              <a:buSzPts val="1440"/>
              <a:buChar char="●"/>
            </a:pPr>
            <a:r>
              <a:rPr lang="en-US"/>
              <a:t>Reagovanje na izuzetak:</a:t>
            </a:r>
            <a:endParaRPr/>
          </a:p>
          <a:p>
            <a:pPr indent="-228600" lvl="0" marL="457200" rtl="0" algn="l">
              <a:lnSpc>
                <a:spcPct val="100000"/>
              </a:lnSpc>
              <a:spcBef>
                <a:spcPts val="360"/>
              </a:spcBef>
              <a:spcAft>
                <a:spcPts val="0"/>
              </a:spcAft>
              <a:buSzPts val="1440"/>
              <a:buNone/>
            </a:pPr>
            <a:r>
              <a:t/>
            </a:r>
            <a:endParaRPr/>
          </a:p>
        </p:txBody>
      </p:sp>
      <p:sp>
        <p:nvSpPr>
          <p:cNvPr id="816" name="Google Shape;816;p119"/>
          <p:cNvSpPr/>
          <p:nvPr/>
        </p:nvSpPr>
        <p:spPr>
          <a:xfrm>
            <a:off x="84150" y="3571625"/>
            <a:ext cx="9363600" cy="2554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33B3"/>
              </a:buClr>
              <a:buSzPts val="2000"/>
              <a:buFont typeface="Arial"/>
              <a:buNone/>
            </a:pPr>
            <a:r>
              <a:rPr b="0" i="0" lang="en-US" sz="2000" u="none" cap="none" strike="noStrike">
                <a:solidFill>
                  <a:srgbClr val="0033B3"/>
                </a:solidFill>
                <a:latin typeface="JetBrains Mono"/>
                <a:ea typeface="JetBrains Mono"/>
                <a:cs typeface="JetBrains Mono"/>
                <a:sym typeface="JetBrains Mono"/>
              </a:rPr>
              <a:t>try</a:t>
            </a:r>
            <a:r>
              <a:rPr b="0" i="0" lang="en-US" sz="2000" u="none" cap="none" strike="noStrike">
                <a:solidFill>
                  <a:srgbClr val="080808"/>
                </a:solidFill>
                <a:latin typeface="JetBrains Mono"/>
                <a:ea typeface="JetBrains Mono"/>
                <a:cs typeface="JetBrains Mono"/>
                <a:sym typeface="JetBrains Mono"/>
              </a:rPr>
              <a:t>:</a:t>
            </a:r>
            <a:br>
              <a:rPr b="0" i="0" lang="en-US" sz="2000" u="none" cap="none" strike="noStrike">
                <a:solidFill>
                  <a:srgbClr val="080808"/>
                </a:solidFill>
                <a:latin typeface="JetBrains Mono"/>
                <a:ea typeface="JetBrains Mono"/>
                <a:cs typeface="JetBrains Mono"/>
                <a:sym typeface="JetBrains Mono"/>
              </a:rPr>
            </a:br>
            <a:r>
              <a:rPr b="0" i="0" lang="en-US" sz="1700" u="none" cap="none" strike="noStrike">
                <a:solidFill>
                  <a:srgbClr val="080808"/>
                </a:solidFill>
                <a:latin typeface="JetBrains Mono"/>
                <a:ea typeface="JetBrains Mono"/>
                <a:cs typeface="JetBrains Mono"/>
                <a:sym typeface="JetBrains Mono"/>
              </a:rPr>
              <a:t>    kontaktiraj_neki_sistem()</a:t>
            </a:r>
            <a:br>
              <a:rPr b="0" i="0" lang="en-US" sz="1700" u="none" cap="none" strike="noStrike">
                <a:solidFill>
                  <a:srgbClr val="080808"/>
                </a:solidFill>
                <a:latin typeface="JetBrains Mono"/>
                <a:ea typeface="JetBrains Mono"/>
                <a:cs typeface="JetBrains Mono"/>
                <a:sym typeface="JetBrains Mono"/>
              </a:rPr>
            </a:br>
            <a:r>
              <a:rPr b="0" i="0" lang="en-US" sz="1700" u="none" cap="none" strike="noStrike">
                <a:solidFill>
                  <a:srgbClr val="0033B3"/>
                </a:solidFill>
                <a:latin typeface="JetBrains Mono"/>
                <a:ea typeface="JetBrains Mono"/>
                <a:cs typeface="JetBrains Mono"/>
                <a:sym typeface="JetBrains Mono"/>
              </a:rPr>
              <a:t>except</a:t>
            </a:r>
            <a:r>
              <a:rPr b="0" i="0" lang="en-US" sz="1700" u="none" cap="none" strike="noStrike">
                <a:solidFill>
                  <a:srgbClr val="080808"/>
                </a:solidFill>
                <a:latin typeface="JetBrains Mono"/>
                <a:ea typeface="JetBrains Mono"/>
                <a:cs typeface="JetBrains Mono"/>
                <a:sym typeface="JetBrains Mono"/>
              </a:rPr>
              <a:t>:</a:t>
            </a:r>
            <a:br>
              <a:rPr b="0" i="0" lang="en-US" sz="1700" u="none" cap="none" strike="noStrike">
                <a:solidFill>
                  <a:srgbClr val="080808"/>
                </a:solidFill>
                <a:latin typeface="JetBrains Mono"/>
                <a:ea typeface="JetBrains Mono"/>
                <a:cs typeface="JetBrains Mono"/>
                <a:sym typeface="JetBrains Mono"/>
              </a:rPr>
            </a:br>
            <a:r>
              <a:rPr b="0" i="0" lang="en-US" sz="1700" u="none" cap="none" strike="noStrike">
                <a:solidFill>
                  <a:srgbClr val="080808"/>
                </a:solidFill>
                <a:latin typeface="JetBrains Mono"/>
                <a:ea typeface="JetBrains Mono"/>
                <a:cs typeface="JetBrains Mono"/>
                <a:sym typeface="JetBrains Mono"/>
              </a:rPr>
              <a:t>    </a:t>
            </a:r>
            <a:r>
              <a:rPr b="0" i="0" lang="en-US" sz="1700" u="none" cap="none" strike="noStrike">
                <a:solidFill>
                  <a:srgbClr val="000080"/>
                </a:solidFill>
                <a:latin typeface="JetBrains Mono"/>
                <a:ea typeface="JetBrains Mono"/>
                <a:cs typeface="JetBrains Mono"/>
                <a:sym typeface="JetBrains Mono"/>
              </a:rPr>
              <a:t>print</a:t>
            </a:r>
            <a:r>
              <a:rPr b="0" i="0" lang="en-US" sz="1700" u="none" cap="none" strike="noStrike">
                <a:solidFill>
                  <a:srgbClr val="080808"/>
                </a:solidFill>
                <a:latin typeface="JetBrains Mono"/>
                <a:ea typeface="JetBrains Mono"/>
                <a:cs typeface="JetBrains Mono"/>
                <a:sym typeface="JetBrains Mono"/>
              </a:rPr>
              <a:t>(</a:t>
            </a:r>
            <a:r>
              <a:rPr b="0" i="0" lang="en-US" sz="1700" u="none" cap="none" strike="noStrike">
                <a:solidFill>
                  <a:srgbClr val="067D17"/>
                </a:solidFill>
                <a:latin typeface="JetBrains Mono"/>
                <a:ea typeface="JetBrains Mono"/>
                <a:cs typeface="JetBrains Mono"/>
                <a:sym typeface="JetBrains Mono"/>
              </a:rPr>
              <a:t>"neuspjesno kontaktiranje sistema"</a:t>
            </a:r>
            <a:r>
              <a:rPr b="0" i="0" lang="en-US" sz="1700" u="none" cap="none" strike="noStrike">
                <a:solidFill>
                  <a:srgbClr val="080808"/>
                </a:solidFill>
                <a:latin typeface="JetBrains Mono"/>
                <a:ea typeface="JetBrains Mono"/>
                <a:cs typeface="JetBrains Mono"/>
                <a:sym typeface="JetBrains Mono"/>
              </a:rPr>
              <a:t>)</a:t>
            </a:r>
            <a:br>
              <a:rPr b="0" i="0" lang="en-US" sz="1700" u="none" cap="none" strike="noStrike">
                <a:solidFill>
                  <a:srgbClr val="080808"/>
                </a:solidFill>
                <a:latin typeface="JetBrains Mono"/>
                <a:ea typeface="JetBrains Mono"/>
                <a:cs typeface="JetBrains Mono"/>
                <a:sym typeface="JetBrains Mono"/>
              </a:rPr>
            </a:br>
            <a:r>
              <a:rPr b="0" i="0" lang="en-US" sz="1700" u="none" cap="none" strike="noStrike">
                <a:solidFill>
                  <a:srgbClr val="0033B3"/>
                </a:solidFill>
                <a:latin typeface="JetBrains Mono"/>
                <a:ea typeface="JetBrains Mono"/>
                <a:cs typeface="JetBrains Mono"/>
                <a:sym typeface="JetBrains Mono"/>
              </a:rPr>
              <a:t>else</a:t>
            </a:r>
            <a:r>
              <a:rPr b="0" i="0" lang="en-US" sz="1700" u="none" cap="none" strike="noStrike">
                <a:solidFill>
                  <a:srgbClr val="080808"/>
                </a:solidFill>
                <a:latin typeface="JetBrains Mono"/>
                <a:ea typeface="JetBrains Mono"/>
                <a:cs typeface="JetBrains Mono"/>
                <a:sym typeface="JetBrains Mono"/>
              </a:rPr>
              <a:t>:</a:t>
            </a:r>
            <a:br>
              <a:rPr b="0" i="0" lang="en-US" sz="1700" u="none" cap="none" strike="noStrike">
                <a:solidFill>
                  <a:srgbClr val="080808"/>
                </a:solidFill>
                <a:latin typeface="JetBrains Mono"/>
                <a:ea typeface="JetBrains Mono"/>
                <a:cs typeface="JetBrains Mono"/>
                <a:sym typeface="JetBrains Mono"/>
              </a:rPr>
            </a:br>
            <a:r>
              <a:rPr b="0" i="0" lang="en-US" sz="1700" u="none" cap="none" strike="noStrike">
                <a:solidFill>
                  <a:srgbClr val="080808"/>
                </a:solidFill>
                <a:latin typeface="JetBrains Mono"/>
                <a:ea typeface="JetBrains Mono"/>
                <a:cs typeface="JetBrains Mono"/>
                <a:sym typeface="JetBrains Mono"/>
              </a:rPr>
              <a:t>    </a:t>
            </a:r>
            <a:r>
              <a:rPr b="0" i="0" lang="en-US" sz="1700" u="none" cap="none" strike="noStrike">
                <a:solidFill>
                  <a:srgbClr val="000080"/>
                </a:solidFill>
                <a:latin typeface="JetBrains Mono"/>
                <a:ea typeface="JetBrains Mono"/>
                <a:cs typeface="JetBrains Mono"/>
                <a:sym typeface="JetBrains Mono"/>
              </a:rPr>
              <a:t>print</a:t>
            </a:r>
            <a:r>
              <a:rPr b="0" i="0" lang="en-US" sz="1700" u="none" cap="none" strike="noStrike">
                <a:solidFill>
                  <a:srgbClr val="080808"/>
                </a:solidFill>
                <a:latin typeface="JetBrains Mono"/>
                <a:ea typeface="JetBrains Mono"/>
                <a:cs typeface="JetBrains Mono"/>
                <a:sym typeface="JetBrains Mono"/>
              </a:rPr>
              <a:t>(</a:t>
            </a:r>
            <a:r>
              <a:rPr b="0" i="0" lang="en-US" sz="1700" u="none" cap="none" strike="noStrike">
                <a:solidFill>
                  <a:srgbClr val="067D17"/>
                </a:solidFill>
                <a:latin typeface="JetBrains Mono"/>
                <a:ea typeface="JetBrains Mono"/>
                <a:cs typeface="JetBrains Mono"/>
                <a:sym typeface="JetBrains Mono"/>
              </a:rPr>
              <a:t>"uspio sam kontaktirati sistem, idem dalje"</a:t>
            </a:r>
            <a:r>
              <a:rPr b="0" i="0" lang="en-US" sz="1700" u="none" cap="none" strike="noStrike">
                <a:solidFill>
                  <a:srgbClr val="080808"/>
                </a:solidFill>
                <a:latin typeface="JetBrains Mono"/>
                <a:ea typeface="JetBrains Mono"/>
                <a:cs typeface="JetBrains Mono"/>
                <a:sym typeface="JetBrains Mono"/>
              </a:rPr>
              <a:t>)</a:t>
            </a:r>
            <a:br>
              <a:rPr b="0" i="0" lang="en-US" sz="1700" u="none" cap="none" strike="noStrike">
                <a:solidFill>
                  <a:srgbClr val="080808"/>
                </a:solidFill>
                <a:latin typeface="JetBrains Mono"/>
                <a:ea typeface="JetBrains Mono"/>
                <a:cs typeface="JetBrains Mono"/>
                <a:sym typeface="JetBrains Mono"/>
              </a:rPr>
            </a:br>
            <a:r>
              <a:rPr b="0" i="0" lang="en-US" sz="1700" u="none" cap="none" strike="noStrike">
                <a:solidFill>
                  <a:srgbClr val="0033B3"/>
                </a:solidFill>
                <a:latin typeface="JetBrains Mono"/>
                <a:ea typeface="JetBrains Mono"/>
                <a:cs typeface="JetBrains Mono"/>
                <a:sym typeface="JetBrains Mono"/>
              </a:rPr>
              <a:t>finally</a:t>
            </a:r>
            <a:r>
              <a:rPr b="0" i="0" lang="en-US" sz="1700" u="none" cap="none" strike="noStrike">
                <a:solidFill>
                  <a:srgbClr val="080808"/>
                </a:solidFill>
                <a:latin typeface="JetBrains Mono"/>
                <a:ea typeface="JetBrains Mono"/>
                <a:cs typeface="JetBrains Mono"/>
                <a:sym typeface="JetBrains Mono"/>
              </a:rPr>
              <a:t>:</a:t>
            </a:r>
            <a:br>
              <a:rPr b="0" i="0" lang="en-US" sz="1700" u="none" cap="none" strike="noStrike">
                <a:solidFill>
                  <a:srgbClr val="080808"/>
                </a:solidFill>
                <a:latin typeface="JetBrains Mono"/>
                <a:ea typeface="JetBrains Mono"/>
                <a:cs typeface="JetBrains Mono"/>
                <a:sym typeface="JetBrains Mono"/>
              </a:rPr>
            </a:br>
            <a:r>
              <a:rPr b="0" i="0" lang="en-US" sz="1700" u="none" cap="none" strike="noStrike">
                <a:solidFill>
                  <a:srgbClr val="080808"/>
                </a:solidFill>
                <a:latin typeface="JetBrains Mono"/>
                <a:ea typeface="JetBrains Mono"/>
                <a:cs typeface="JetBrains Mono"/>
                <a:sym typeface="JetBrains Mono"/>
              </a:rPr>
              <a:t>    </a:t>
            </a:r>
            <a:r>
              <a:rPr b="0" i="0" lang="en-US" sz="1700" u="none" cap="none" strike="noStrike">
                <a:solidFill>
                  <a:srgbClr val="000080"/>
                </a:solidFill>
                <a:latin typeface="JetBrains Mono"/>
                <a:ea typeface="JetBrains Mono"/>
                <a:cs typeface="JetBrains Mono"/>
                <a:sym typeface="JetBrains Mono"/>
              </a:rPr>
              <a:t>print</a:t>
            </a:r>
            <a:r>
              <a:rPr b="0" i="0" lang="en-US" sz="1700" u="none" cap="none" strike="noStrike">
                <a:solidFill>
                  <a:srgbClr val="080808"/>
                </a:solidFill>
                <a:latin typeface="JetBrains Mono"/>
                <a:ea typeface="JetBrains Mono"/>
                <a:cs typeface="JetBrains Mono"/>
                <a:sym typeface="JetBrains Mono"/>
              </a:rPr>
              <a:t>(</a:t>
            </a:r>
            <a:r>
              <a:rPr b="0" i="0" lang="en-US" sz="1700" u="none" cap="none" strike="noStrike">
                <a:solidFill>
                  <a:srgbClr val="067D17"/>
                </a:solidFill>
                <a:latin typeface="JetBrains Mono"/>
                <a:ea typeface="JetBrains Mono"/>
                <a:cs typeface="JetBrains Mono"/>
                <a:sym typeface="JetBrains Mono"/>
              </a:rPr>
              <a:t>'Ako ima sta da se pocisti, ovdje cu biti u svakom slucaju'</a:t>
            </a:r>
            <a:r>
              <a:rPr b="0" i="0" lang="en-US" sz="1700" u="none" cap="none" strike="noStrike">
                <a:solidFill>
                  <a:srgbClr val="080808"/>
                </a:solidFill>
                <a:latin typeface="JetBrains Mono"/>
                <a:ea typeface="JetBrains Mono"/>
                <a:cs typeface="JetBrains Mono"/>
                <a:sym typeface="JetBrains Mono"/>
              </a:rPr>
              <a:t>)</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20"/>
          <p:cNvSpPr txBox="1"/>
          <p:nvPr>
            <p:ph type="ctrTitle"/>
          </p:nvPr>
        </p:nvSpPr>
        <p:spPr>
          <a:xfrm>
            <a:off x="457200" y="1425575"/>
            <a:ext cx="5399088" cy="2147441"/>
          </a:xfrm>
          <a:prstGeom prst="rect">
            <a:avLst/>
          </a:prstGeom>
          <a:noFill/>
          <a:ln>
            <a:noFill/>
          </a:ln>
        </p:spPr>
        <p:txBody>
          <a:bodyPr anchorCtr="0" anchor="ctr" bIns="72000" lIns="91425" spcFirstLastPara="1" rIns="91425" wrap="square" tIns="108000">
            <a:noAutofit/>
          </a:bodyPr>
          <a:lstStyle/>
          <a:p>
            <a:pPr indent="0" lvl="0" marL="0" rtl="0" algn="ctr">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822" name="Google Shape;822;p120"/>
          <p:cNvSpPr txBox="1"/>
          <p:nvPr>
            <p:ph idx="1" type="subTitle"/>
          </p:nvPr>
        </p:nvSpPr>
        <p:spPr>
          <a:xfrm>
            <a:off x="457200" y="3351213"/>
            <a:ext cx="6480175"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80"/>
              <a:buNone/>
            </a:pPr>
            <a:r>
              <a:rPr lang="en-US" sz="3600"/>
              <a:t>OOP</a:t>
            </a:r>
            <a:endParaRPr sz="3600">
              <a:latin typeface="Arial"/>
              <a:ea typeface="Arial"/>
              <a:cs typeface="Arial"/>
              <a:sym typeface="Arial"/>
            </a:endParaRPr>
          </a:p>
          <a:p>
            <a:pPr indent="0" lvl="0" marL="0" rtl="0" algn="ctr">
              <a:lnSpc>
                <a:spcPct val="100000"/>
              </a:lnSpc>
              <a:spcBef>
                <a:spcPts val="0"/>
              </a:spcBef>
              <a:spcAft>
                <a:spcPts val="0"/>
              </a:spcAft>
              <a:buSzPts val="2880"/>
              <a:buNone/>
            </a:pPr>
            <a:r>
              <a:rPr lang="en-US" sz="3600"/>
              <a:t>Klase i Objekti</a:t>
            </a:r>
            <a:endParaRPr sz="3600">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21"/>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28" name="Google Shape;828;p121"/>
          <p:cNvSpPr txBox="1"/>
          <p:nvPr>
            <p:ph idx="1" type="body"/>
          </p:nvPr>
        </p:nvSpPr>
        <p:spPr>
          <a:xfrm>
            <a:off x="539552" y="1556792"/>
            <a:ext cx="8064896" cy="475252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Objektno orjentisano programiranje</a:t>
            </a:r>
            <a:endParaRPr b="1"/>
          </a:p>
          <a:p>
            <a:pPr indent="-342900" lvl="0" marL="342900" rtl="0" algn="l">
              <a:lnSpc>
                <a:spcPct val="100000"/>
              </a:lnSpc>
              <a:spcBef>
                <a:spcPts val="480"/>
              </a:spcBef>
              <a:spcAft>
                <a:spcPts val="0"/>
              </a:spcAft>
              <a:buSzPts val="1920"/>
              <a:buChar char="●"/>
            </a:pPr>
            <a:r>
              <a:rPr lang="en-US" sz="2400"/>
              <a:t>Uvodi se koncept objekta koji se sastoji od:</a:t>
            </a:r>
            <a:endParaRPr/>
          </a:p>
          <a:p>
            <a:pPr indent="-285750" lvl="1" marL="742950" rtl="0" algn="l">
              <a:lnSpc>
                <a:spcPct val="100000"/>
              </a:lnSpc>
              <a:spcBef>
                <a:spcPts val="480"/>
              </a:spcBef>
              <a:spcAft>
                <a:spcPts val="0"/>
              </a:spcAft>
              <a:buSzPts val="1920"/>
              <a:buChar char="●"/>
            </a:pPr>
            <a:r>
              <a:rPr lang="en-US" sz="2400"/>
              <a:t>Podataka - atributi objekta</a:t>
            </a:r>
            <a:endParaRPr sz="2400"/>
          </a:p>
          <a:p>
            <a:pPr indent="-285750" lvl="1" marL="742950" rtl="0" algn="l">
              <a:lnSpc>
                <a:spcPct val="100000"/>
              </a:lnSpc>
              <a:spcBef>
                <a:spcPts val="480"/>
              </a:spcBef>
              <a:spcAft>
                <a:spcPts val="0"/>
              </a:spcAft>
              <a:buSzPts val="1920"/>
              <a:buChar char="●"/>
            </a:pPr>
            <a:r>
              <a:rPr lang="en-US" sz="2400"/>
              <a:t>Procedura - metode objekta</a:t>
            </a:r>
            <a:endParaRPr sz="2400"/>
          </a:p>
          <a:p>
            <a:pPr indent="-342900" lvl="0" marL="342900" rtl="0" algn="l">
              <a:lnSpc>
                <a:spcPct val="100000"/>
              </a:lnSpc>
              <a:spcBef>
                <a:spcPts val="480"/>
              </a:spcBef>
              <a:spcAft>
                <a:spcPts val="0"/>
              </a:spcAft>
              <a:buSzPts val="1920"/>
              <a:buChar char="●"/>
            </a:pPr>
            <a:r>
              <a:rPr lang="en-US" sz="2400"/>
              <a:t>Objekat predstavlja instancu klase</a:t>
            </a:r>
            <a:endParaRPr sz="2400"/>
          </a:p>
          <a:p>
            <a:pPr indent="-342900" lvl="0" marL="342900" rtl="0" algn="l">
              <a:lnSpc>
                <a:spcPct val="100000"/>
              </a:lnSpc>
              <a:spcBef>
                <a:spcPts val="480"/>
              </a:spcBef>
              <a:spcAft>
                <a:spcPts val="0"/>
              </a:spcAft>
              <a:buSzPts val="1920"/>
              <a:buChar char="●"/>
            </a:pPr>
            <a:r>
              <a:rPr lang="en-US" sz="2400"/>
              <a:t>Klasama se definišu nove vrste objekata</a:t>
            </a:r>
            <a:endParaRPr sz="2400"/>
          </a:p>
          <a:p>
            <a:pPr indent="-342900" lvl="0" marL="342900" rtl="0" algn="l">
              <a:lnSpc>
                <a:spcPct val="100000"/>
              </a:lnSpc>
              <a:spcBef>
                <a:spcPts val="480"/>
              </a:spcBef>
              <a:spcAft>
                <a:spcPts val="0"/>
              </a:spcAft>
              <a:buSzPts val="1920"/>
              <a:buChar char="●"/>
            </a:pPr>
            <a:r>
              <a:rPr lang="en-US" sz="2400"/>
              <a:t>U Python-u se klase označavaju ključnom reči </a:t>
            </a:r>
            <a:r>
              <a:rPr i="1" lang="en-US" sz="2400"/>
              <a:t>class</a:t>
            </a:r>
            <a:endParaRPr/>
          </a:p>
          <a:p>
            <a:pPr indent="-21082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22"/>
          <p:cNvSpPr txBox="1"/>
          <p:nvPr>
            <p:ph type="title"/>
          </p:nvPr>
        </p:nvSpPr>
        <p:spPr>
          <a:xfrm>
            <a:off x="84138" y="0"/>
            <a:ext cx="7920037" cy="720725"/>
          </a:xfrm>
          <a:prstGeom prst="rect">
            <a:avLst/>
          </a:prstGeom>
          <a:noFill/>
          <a:ln>
            <a:noFill/>
          </a:ln>
        </p:spPr>
        <p:txBody>
          <a:bodyPr anchorCtr="0" anchor="ctr" bIns="72000" lIns="91425" spcFirstLastPara="1" rIns="91425" wrap="square" tIns="72000">
            <a:normAutofit/>
          </a:bodyPr>
          <a:lstStyle/>
          <a:p>
            <a:pPr indent="0" lvl="0" marL="0" rtl="0" algn="l">
              <a:lnSpc>
                <a:spcPct val="83333"/>
              </a:lnSpc>
              <a:spcBef>
                <a:spcPts val="0"/>
              </a:spcBef>
              <a:spcAft>
                <a:spcPts val="0"/>
              </a:spcAft>
              <a:buSzPts val="1400"/>
              <a:buNone/>
            </a:pPr>
            <a:r>
              <a:rPr lang="en-US"/>
              <a:t>Elementi python jezika</a:t>
            </a:r>
            <a:endParaRPr/>
          </a:p>
        </p:txBody>
      </p:sp>
      <p:sp>
        <p:nvSpPr>
          <p:cNvPr id="834" name="Google Shape;834;p122"/>
          <p:cNvSpPr txBox="1"/>
          <p:nvPr>
            <p:ph idx="1" type="body"/>
          </p:nvPr>
        </p:nvSpPr>
        <p:spPr>
          <a:xfrm>
            <a:off x="539552" y="1196752"/>
            <a:ext cx="8064896" cy="51125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80"/>
              <a:buNone/>
            </a:pPr>
            <a:r>
              <a:rPr b="1" lang="en-US"/>
              <a:t>Klase</a:t>
            </a:r>
            <a:endParaRPr b="1"/>
          </a:p>
          <a:p>
            <a:pPr indent="-342900" lvl="0" marL="342900" rtl="0" algn="l">
              <a:lnSpc>
                <a:spcPct val="100000"/>
              </a:lnSpc>
              <a:spcBef>
                <a:spcPts val="480"/>
              </a:spcBef>
              <a:spcAft>
                <a:spcPts val="0"/>
              </a:spcAft>
              <a:buSzPts val="1920"/>
              <a:buChar char="●"/>
            </a:pPr>
            <a:r>
              <a:rPr i="1" lang="en-US" sz="2400"/>
              <a:t>class</a:t>
            </a:r>
            <a:r>
              <a:rPr lang="en-US" sz="2400"/>
              <a:t> definiše skup atributa i metoda vezanih za skup objekata - instanci.</a:t>
            </a:r>
            <a:endParaRPr/>
          </a:p>
          <a:p>
            <a:pPr indent="-342900" lvl="0" marL="342900" rtl="0" algn="l">
              <a:lnSpc>
                <a:spcPct val="100000"/>
              </a:lnSpc>
              <a:spcBef>
                <a:spcPts val="480"/>
              </a:spcBef>
              <a:spcAft>
                <a:spcPts val="0"/>
              </a:spcAft>
              <a:buSzPts val="1920"/>
              <a:buChar char="●"/>
            </a:pPr>
            <a:r>
              <a:rPr lang="en-US" sz="2400"/>
              <a:t>Klasa u pythonu predstavlja kolekciju:</a:t>
            </a:r>
            <a:endParaRPr/>
          </a:p>
          <a:p>
            <a:pPr indent="-285750" lvl="1" marL="742950" rtl="0" algn="l">
              <a:lnSpc>
                <a:spcPct val="100000"/>
              </a:lnSpc>
              <a:spcBef>
                <a:spcPts val="480"/>
              </a:spcBef>
              <a:spcAft>
                <a:spcPts val="0"/>
              </a:spcAft>
              <a:buSzPts val="1920"/>
              <a:buChar char="●"/>
            </a:pPr>
            <a:r>
              <a:rPr lang="en-US" sz="2400"/>
              <a:t>funkcija koje nazivamo metodatama instance</a:t>
            </a:r>
            <a:endParaRPr/>
          </a:p>
          <a:p>
            <a:pPr indent="-285750" lvl="1" marL="742950" rtl="0" algn="l">
              <a:lnSpc>
                <a:spcPct val="100000"/>
              </a:lnSpc>
              <a:spcBef>
                <a:spcPts val="480"/>
              </a:spcBef>
              <a:spcAft>
                <a:spcPts val="0"/>
              </a:spcAft>
              <a:buSzPts val="1920"/>
              <a:buChar char="●"/>
            </a:pPr>
            <a:r>
              <a:rPr lang="en-US" sz="2400"/>
              <a:t>promenljivih klase</a:t>
            </a:r>
            <a:endParaRPr sz="2400"/>
          </a:p>
          <a:p>
            <a:pPr indent="-285750" lvl="1" marL="742950" rtl="0" algn="l">
              <a:lnSpc>
                <a:spcPct val="100000"/>
              </a:lnSpc>
              <a:spcBef>
                <a:spcPts val="480"/>
              </a:spcBef>
              <a:spcAft>
                <a:spcPts val="0"/>
              </a:spcAft>
              <a:buSzPts val="1920"/>
              <a:buChar char="●"/>
            </a:pPr>
            <a:r>
              <a:rPr lang="en-US" sz="2400"/>
              <a:t>atributa klase - "properties"</a:t>
            </a:r>
            <a:endParaRPr/>
          </a:p>
          <a:p>
            <a:pPr indent="-342900" lvl="0" marL="342900" rtl="0" algn="l">
              <a:lnSpc>
                <a:spcPct val="100000"/>
              </a:lnSpc>
              <a:spcBef>
                <a:spcPts val="480"/>
              </a:spcBef>
              <a:spcAft>
                <a:spcPts val="0"/>
              </a:spcAft>
              <a:buSzPts val="1920"/>
              <a:buChar char="●"/>
            </a:pPr>
            <a:r>
              <a:rPr i="1" lang="en-US" sz="2400"/>
              <a:t>class</a:t>
            </a:r>
            <a:r>
              <a:rPr lang="en-US" sz="2400"/>
              <a:t> ne pravi instancu</a:t>
            </a:r>
            <a:endParaRPr sz="2400"/>
          </a:p>
          <a:p>
            <a:pPr indent="-342900" lvl="0" marL="342900" rtl="0" algn="l">
              <a:lnSpc>
                <a:spcPct val="100000"/>
              </a:lnSpc>
              <a:spcBef>
                <a:spcPts val="480"/>
              </a:spcBef>
              <a:spcAft>
                <a:spcPts val="0"/>
              </a:spcAft>
              <a:buSzPts val="1920"/>
              <a:buChar char="●"/>
            </a:pPr>
            <a:r>
              <a:rPr lang="en-US" sz="2400"/>
              <a:t>Sve metode klase kao prvi parametar primaju sam objekat, </a:t>
            </a:r>
            <a:r>
              <a:rPr i="1" lang="en-US" sz="2400"/>
              <a:t>self</a:t>
            </a:r>
            <a:endParaRPr/>
          </a:p>
          <a:p>
            <a:pPr indent="-210820" lvl="0" marL="342900" rtl="0" algn="l">
              <a:lnSpc>
                <a:spcPct val="100000"/>
              </a:lnSpc>
              <a:spcBef>
                <a:spcPts val="520"/>
              </a:spcBef>
              <a:spcAft>
                <a:spcPts val="0"/>
              </a:spcAft>
              <a:buSzPts val="2080"/>
              <a:buNone/>
            </a:pPr>
            <a:r>
              <a:t/>
            </a:r>
            <a:endParaRPr/>
          </a:p>
          <a:p>
            <a:pPr indent="-342900" lvl="0" marL="342900" rtl="0" algn="l">
              <a:lnSpc>
                <a:spcPct val="100000"/>
              </a:lnSpc>
              <a:spcBef>
                <a:spcPts val="520"/>
              </a:spcBef>
              <a:spcAft>
                <a:spcPts val="0"/>
              </a:spcAft>
              <a:buSzPts val="208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_RT-R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