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389" r:id="rId3"/>
    <p:sldId id="365" r:id="rId4"/>
    <p:sldId id="366" r:id="rId5"/>
    <p:sldId id="367" r:id="rId6"/>
    <p:sldId id="368" r:id="rId7"/>
    <p:sldId id="369" r:id="rId8"/>
    <p:sldId id="390" r:id="rId9"/>
    <p:sldId id="391" r:id="rId10"/>
    <p:sldId id="392" r:id="rId11"/>
    <p:sldId id="393" r:id="rId12"/>
    <p:sldId id="370" r:id="rId13"/>
    <p:sldId id="372" r:id="rId14"/>
    <p:sldId id="373" r:id="rId15"/>
    <p:sldId id="394" r:id="rId16"/>
    <p:sldId id="377" r:id="rId17"/>
    <p:sldId id="378" r:id="rId18"/>
    <p:sldId id="375" r:id="rId19"/>
    <p:sldId id="376" r:id="rId20"/>
    <p:sldId id="379" r:id="rId21"/>
    <p:sldId id="380" r:id="rId22"/>
    <p:sldId id="382" r:id="rId23"/>
    <p:sldId id="383" r:id="rId24"/>
    <p:sldId id="384" r:id="rId25"/>
    <p:sldId id="385" r:id="rId26"/>
    <p:sldId id="386" r:id="rId27"/>
    <p:sldId id="387" r:id="rId28"/>
    <p:sldId id="395" r:id="rId29"/>
    <p:sldId id="291" r:id="rId30"/>
  </p:sldIdLst>
  <p:sldSz cx="9144000" cy="6858000" type="screen4x3"/>
  <p:notesSz cx="6858000" cy="9144000"/>
  <p:embeddedFontLst>
    <p:embeddedFont>
      <p:font typeface="Arial Black" panose="020B0A0402010202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27" autoAdjust="0"/>
  </p:normalViewPr>
  <p:slideViewPr>
    <p:cSldViewPr snapToGrid="0">
      <p:cViewPr varScale="1">
        <p:scale>
          <a:sx n="71" d="100"/>
          <a:sy n="71" d="100"/>
        </p:scale>
        <p:origin x="275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Generalno i nasljeđivanje i kompozicija se zovu: DELEGACIJA. Ipak postoji razlika, koja je prilično nemoguća za objasniti, koja treba da se osjeti... Ipak slijedi objašnjenje</a:t>
            </a:r>
            <a:r>
              <a:rPr lang="en-US" dirty="0"/>
              <a:t> </a:t>
            </a:r>
            <a:r>
              <a:rPr lang="en-US" dirty="0" err="1"/>
              <a:t>na</a:t>
            </a:r>
            <a:r>
              <a:rPr lang="en-US" dirty="0"/>
              <a:t> </a:t>
            </a:r>
            <a:r>
              <a:rPr lang="en-US" dirty="0" err="1"/>
              <a:t>primjeru</a:t>
            </a:r>
            <a:r>
              <a:rPr lang="sr-Latn-RS" dirty="0"/>
              <a:t>:</a:t>
            </a:r>
          </a:p>
          <a:p>
            <a:r>
              <a:rPr lang="en-US" dirty="0"/>
              <a:t>	</a:t>
            </a:r>
            <a:r>
              <a:rPr lang="sr-Latn-RS" dirty="0"/>
              <a:t>- </a:t>
            </a:r>
            <a:r>
              <a:rPr lang="en-US" dirty="0"/>
              <a:t>Student </a:t>
            </a:r>
            <a:r>
              <a:rPr lang="en-US" dirty="0" err="1"/>
              <a:t>ima</a:t>
            </a:r>
            <a:r>
              <a:rPr lang="en-US" dirty="0"/>
              <a:t> </a:t>
            </a:r>
            <a:r>
              <a:rPr lang="en-US" dirty="0" err="1"/>
              <a:t>ime</a:t>
            </a:r>
            <a:r>
              <a:rPr lang="en-US" dirty="0"/>
              <a:t> I </a:t>
            </a:r>
            <a:r>
              <a:rPr lang="en-US" dirty="0" err="1"/>
              <a:t>prezime</a:t>
            </a:r>
            <a:endParaRPr lang="en-US" dirty="0"/>
          </a:p>
          <a:p>
            <a:r>
              <a:rPr lang="en-US" dirty="0"/>
              <a:t>	- Student </a:t>
            </a:r>
            <a:r>
              <a:rPr lang="en-US" dirty="0" err="1"/>
              <a:t>ima</a:t>
            </a:r>
            <a:r>
              <a:rPr lang="en-US" dirty="0"/>
              <a:t> </a:t>
            </a:r>
            <a:r>
              <a:rPr lang="en-US" dirty="0" err="1"/>
              <a:t>ocjene</a:t>
            </a:r>
            <a:endParaRPr lang="en-US" dirty="0"/>
          </a:p>
          <a:p>
            <a:r>
              <a:rPr lang="en-US" dirty="0"/>
              <a:t>	- </a:t>
            </a:r>
            <a:r>
              <a:rPr lang="en-US" dirty="0" err="1"/>
              <a:t>ime</a:t>
            </a:r>
            <a:r>
              <a:rPr lang="en-US" dirty="0"/>
              <a:t> I </a:t>
            </a:r>
            <a:r>
              <a:rPr lang="en-US" dirty="0" err="1"/>
              <a:t>prezime</a:t>
            </a:r>
            <a:r>
              <a:rPr lang="en-US" dirty="0"/>
              <a:t> </a:t>
            </a:r>
            <a:r>
              <a:rPr lang="en-US" dirty="0" err="1"/>
              <a:t>ima</a:t>
            </a:r>
            <a:r>
              <a:rPr lang="en-US" dirty="0"/>
              <a:t> </a:t>
            </a:r>
            <a:r>
              <a:rPr lang="en-US" dirty="0" err="1"/>
              <a:t>svaki</a:t>
            </a:r>
            <a:r>
              <a:rPr lang="en-US" dirty="0"/>
              <a:t> </a:t>
            </a:r>
            <a:r>
              <a:rPr lang="sr-Latn-RS" dirty="0"/>
              <a:t>čovjek, tako da su to osobine naslijeđene od čovjeka</a:t>
            </a:r>
          </a:p>
          <a:p>
            <a:r>
              <a:rPr lang="sr-Latn-RS" dirty="0"/>
              <a:t>	- ocjene ima i mobilni telefon i učenik osnovne škole, to se može nazvati performansama, ili ajde približnije za studenta uspjehom</a:t>
            </a:r>
          </a:p>
          <a:p>
            <a:r>
              <a:rPr lang="sr-Latn-RS" dirty="0"/>
              <a:t>	- Student </a:t>
            </a:r>
            <a:r>
              <a:rPr lang="sr-Latn-RS" b="1" dirty="0"/>
              <a:t>jeste</a:t>
            </a:r>
            <a:r>
              <a:rPr lang="sr-Latn-RS" dirty="0"/>
              <a:t> čovjek (uglavnom :D ) ali student nije uspjeh. Student </a:t>
            </a:r>
            <a:r>
              <a:rPr lang="sr-Latn-RS" b="1" dirty="0"/>
              <a:t>ima</a:t>
            </a:r>
            <a:r>
              <a:rPr lang="sr-Latn-RS" dirty="0"/>
              <a:t> određeni uspjeh</a:t>
            </a:r>
          </a:p>
          <a:p>
            <a:r>
              <a:rPr lang="sr-Latn-RS" dirty="0"/>
              <a:t>	- ovo zadnje znači da Student nasljeđuje čovjeka i njegove osobine i ponašanja (zbog ovog jeste), a sadrži uspjeh kao osobinu (zbog ovog ima)</a:t>
            </a:r>
          </a:p>
          <a:p>
            <a:endParaRPr lang="sr-Latn-RS" dirty="0"/>
          </a:p>
          <a:p>
            <a:r>
              <a:rPr lang="sr-Latn-RS" dirty="0"/>
              <a:t>Vidjeli smo da je __init__ konstuktor, postoji takođe i __new__ ali i __del__ </a:t>
            </a:r>
          </a:p>
          <a:p>
            <a:endParaRPr lang="sr-Latn-RS" dirty="0"/>
          </a:p>
          <a:p>
            <a:r>
              <a:rPr lang="sr-Latn-RS" dirty="0"/>
              <a:t>Pogledati primjer </a:t>
            </a:r>
            <a:r>
              <a:rPr lang="sr-Latn-RS" b="1" dirty="0"/>
              <a:t>psi.py </a:t>
            </a:r>
            <a:r>
              <a:rPr lang="sr-Latn-RS" dirty="0"/>
              <a:t>za funkcije __init__ i __del__ kao i za klasni atribut. Takođe i reference su ovdje vidljive – veza sa kućicom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82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Proširiti automobil.py tako da se ubaci linij</a:t>
            </a:r>
            <a:r>
              <a:rPr lang="en-US" dirty="0"/>
              <a:t>e:</a:t>
            </a: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rgbClr val="8888C6"/>
                </a:solidFill>
                <a:effectLst/>
                <a:highlight>
                  <a:srgbClr val="1E1F22"/>
                </a:highlight>
              </a:rPr>
              <a:t>print</a:t>
            </a:r>
            <a:r>
              <a:rPr lang="en-US" dirty="0">
                <a:solidFill>
                  <a:srgbClr val="BCBEC4"/>
                </a:solidFill>
                <a:effectLst/>
                <a:highlight>
                  <a:srgbClr val="1E1F22"/>
                </a:highlight>
              </a:rPr>
              <a:t>(a.</a:t>
            </a:r>
            <a:r>
              <a:rPr lang="en-US" dirty="0">
                <a:solidFill>
                  <a:srgbClr val="B200B2"/>
                </a:solidFill>
                <a:effectLst/>
                <a:highlight>
                  <a:srgbClr val="1E1F22"/>
                </a:highlight>
              </a:rPr>
              <a:t>__</a:t>
            </a:r>
            <a:r>
              <a:rPr lang="en-US" dirty="0" err="1">
                <a:solidFill>
                  <a:srgbClr val="B200B2"/>
                </a:solidFill>
                <a:effectLst/>
                <a:highlight>
                  <a:srgbClr val="1E1F22"/>
                </a:highlight>
              </a:rPr>
              <a:t>dict</a:t>
            </a:r>
            <a:r>
              <a:rPr lang="en-US" dirty="0">
                <a:solidFill>
                  <a:srgbClr val="B200B2"/>
                </a:solidFill>
                <a:effectLst/>
                <a:highlight>
                  <a:srgbClr val="1E1F22"/>
                </a:highlight>
              </a:rPr>
              <a:t>__</a:t>
            </a:r>
            <a:r>
              <a:rPr lang="en-US" dirty="0">
                <a:solidFill>
                  <a:srgbClr val="BCBEC4"/>
                </a:solidFill>
                <a:effectLst/>
                <a:highlight>
                  <a:srgbClr val="1E1F22"/>
                </a:highlight>
              </a:rPr>
              <a:t>)</a:t>
            </a: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rgbClr val="8888C6"/>
                </a:solidFill>
                <a:effectLst/>
                <a:highlight>
                  <a:srgbClr val="1E1F22"/>
                </a:highlight>
              </a:rPr>
              <a:t>print</a:t>
            </a:r>
            <a:r>
              <a:rPr lang="en-US" dirty="0">
                <a:solidFill>
                  <a:srgbClr val="BCBEC4"/>
                </a:solidFill>
                <a:effectLst/>
                <a:highlight>
                  <a:srgbClr val="1E1F22"/>
                </a:highlight>
              </a:rPr>
              <a:t>(a.__class__.</a:t>
            </a:r>
            <a:r>
              <a:rPr lang="en-US" dirty="0">
                <a:solidFill>
                  <a:srgbClr val="B200B2"/>
                </a:solidFill>
                <a:effectLst/>
                <a:highlight>
                  <a:srgbClr val="1E1F22"/>
                </a:highlight>
              </a:rPr>
              <a:t>__</a:t>
            </a:r>
            <a:r>
              <a:rPr lang="en-US" dirty="0" err="1">
                <a:solidFill>
                  <a:srgbClr val="B200B2"/>
                </a:solidFill>
                <a:effectLst/>
                <a:highlight>
                  <a:srgbClr val="1E1F22"/>
                </a:highlight>
              </a:rPr>
              <a:t>dict</a:t>
            </a:r>
            <a:r>
              <a:rPr lang="en-US" dirty="0">
                <a:solidFill>
                  <a:srgbClr val="B200B2"/>
                </a:solidFill>
                <a:effectLst/>
                <a:highlight>
                  <a:srgbClr val="1E1F22"/>
                </a:highlight>
              </a:rPr>
              <a:t>__</a:t>
            </a:r>
            <a:r>
              <a:rPr lang="en-US" dirty="0">
                <a:solidFill>
                  <a:srgbClr val="BCBEC4"/>
                </a:solidFill>
                <a:effectLst/>
                <a:highlight>
                  <a:srgbClr val="1E1F22"/>
                </a:highlight>
              </a:rPr>
              <a:t>)</a:t>
            </a:r>
          </a:p>
          <a:p>
            <a:r>
              <a:rPr lang="en-US" dirty="0"/>
              <a:t>__</a:t>
            </a:r>
            <a:r>
              <a:rPr lang="en-US" dirty="0" err="1"/>
              <a:t>dict</a:t>
            </a:r>
            <a:r>
              <a:rPr lang="en-US" dirty="0"/>
              <a:t>__ </a:t>
            </a:r>
            <a:r>
              <a:rPr lang="en-US" dirty="0" err="1"/>
              <a:t>vraca</a:t>
            </a:r>
            <a:r>
              <a:rPr lang="en-US" dirty="0"/>
              <a:t> </a:t>
            </a:r>
            <a:r>
              <a:rPr lang="en-US" dirty="0" err="1"/>
              <a:t>rije</a:t>
            </a:r>
            <a:r>
              <a:rPr lang="sr-Latn-RS" dirty="0"/>
              <a:t>čnik svih stvari koje postoje u nekom objektu</a:t>
            </a:r>
          </a:p>
          <a:p>
            <a:r>
              <a:rPr lang="sr-Latn-RS" dirty="0"/>
              <a:t>__class__ vraća klasu, kao objekat</a:t>
            </a:r>
          </a:p>
          <a:p>
            <a:r>
              <a:rPr lang="sr-Latn-RS" dirty="0"/>
              <a:t>Vidjećete da su osobine u rječniku objekta, a metode u rječniku klase, što je i logično jer su metode iste za svaki objekat klase.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9302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8" name="Google Shape;31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47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Medjutim, visestruko nasljeđivanje je i kada jedna klasa naslijedi drugu, a onda tu klasu naslijedi treća. Više u primjeru klase Pingvin u </a:t>
            </a:r>
            <a:r>
              <a:rPr lang="sr-Latn-RS" b="1" dirty="0"/>
              <a:t>zivotinjsko_carstvo.py</a:t>
            </a:r>
          </a:p>
          <a:p>
            <a:pPr marL="0" lvl="0" indent="0" algn="l" rtl="0">
              <a:spcBef>
                <a:spcPts val="360"/>
              </a:spcBef>
              <a:spcAft>
                <a:spcPts val="0"/>
              </a:spcAft>
              <a:buNone/>
            </a:pPr>
            <a:r>
              <a:rPr lang="sr-Latn-RS" b="0" dirty="0"/>
              <a:t>Ovaj fajl je pun primjera za slajdove koji dolaze pa ćemo se referisati na njih a i on ima komentare unutar sebe.</a:t>
            </a:r>
          </a:p>
          <a:p>
            <a:pPr marL="0" lvl="0" indent="0" algn="l" rtl="0">
              <a:spcBef>
                <a:spcPts val="360"/>
              </a:spcBef>
              <a:spcAft>
                <a:spcPts val="0"/>
              </a:spcAft>
              <a:buNone/>
            </a:pPr>
            <a:r>
              <a:rPr lang="sr-Latn-RS" b="0" dirty="0"/>
              <a:t>Obratiti pažnju na linije 123 i 97 – u kojima se poziva metod mro() – metod služi da vrati listu redoslijeda nasljeđivanja. To znači ako postoje definisane dvije iste metode kod dvije različite klase u hijerarhiji nasljeđivanja – TU SE VIDI od koje klase metod će biti pozvan.</a:t>
            </a:r>
            <a:endParaRPr b="0" dirty="0"/>
          </a:p>
        </p:txBody>
      </p:sp>
      <p:sp>
        <p:nvSpPr>
          <p:cNvPr id="331" name="Google Shape;33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02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Pokrenuti ovaj primjer, pošto mnogi ne vjeruju</a:t>
            </a:r>
          </a:p>
          <a:p>
            <a:pPr marL="0" lvl="0" indent="0" algn="l" rtl="0">
              <a:spcBef>
                <a:spcPts val="360"/>
              </a:spcBef>
              <a:spcAft>
                <a:spcPts val="0"/>
              </a:spcAft>
              <a:buNone/>
            </a:pPr>
            <a:r>
              <a:rPr lang="sr-Latn-RS" dirty="0"/>
              <a:t>Stvari se ispisuju jer svaki od ovih objekata u nizu a posjeduje metod </a:t>
            </a:r>
            <a:r>
              <a:rPr lang="sr-Latn-RS" b="1" dirty="0"/>
              <a:t>__str__</a:t>
            </a:r>
            <a:r>
              <a:rPr lang="sr-Latn-RS" dirty="0"/>
              <a:t> (naslijedio ga je od osnovnog Objekta kojeg svi na početku nasljeđuju). U zivotinjsko_carstvo.py ovaj metod je prepravljen u klasi Animal, tako da i ako stavite u ovaj niz neki od životinja kreiranih u tom programu, dobićete smislen ispis kakav je u klasi Animal. </a:t>
            </a:r>
          </a:p>
          <a:p>
            <a:pPr marL="0" lvl="0" indent="0" algn="l" rtl="0">
              <a:spcBef>
                <a:spcPts val="360"/>
              </a:spcBef>
              <a:spcAft>
                <a:spcPts val="0"/>
              </a:spcAft>
              <a:buNone/>
            </a:pPr>
            <a:r>
              <a:rPr lang="sr-Latn-RS" dirty="0"/>
              <a:t>Ukoliko nema nekog normalnog metoda __str__ ispisuje se ime klase i adresa na kojoj se objekat nalazi. Probajte i to – Automobil nema __str__ ponovno definisan.</a:t>
            </a:r>
          </a:p>
          <a:p>
            <a:pPr marL="0" lvl="0" indent="0" algn="l" rtl="0">
              <a:spcBef>
                <a:spcPts val="360"/>
              </a:spcBef>
              <a:spcAft>
                <a:spcPts val="0"/>
              </a:spcAft>
              <a:buNone/>
            </a:pPr>
            <a:r>
              <a:rPr lang="sr-Latn-RS" dirty="0"/>
              <a:t>Polimorfizam vidite i na liniji 92 pa dalje kod zivotinjsko_carstvo.py</a:t>
            </a:r>
            <a:endParaRPr dirty="0"/>
          </a:p>
        </p:txBody>
      </p:sp>
      <p:sp>
        <p:nvSpPr>
          <p:cNvPr id="338" name="Google Shape;33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06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126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Definisano kao metod ali se koristi kao osobina!</a:t>
            </a:r>
            <a:endParaRPr dirty="0"/>
          </a:p>
        </p:txBody>
      </p:sp>
      <p:sp>
        <p:nvSpPr>
          <p:cNvPr id="366" name="Google Shape;36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18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Ali, lijepo je i lako za čitanje, što je bitna stvar!</a:t>
            </a:r>
          </a:p>
          <a:p>
            <a:pPr marL="0" lvl="0" indent="0" algn="l" rtl="0">
              <a:spcBef>
                <a:spcPts val="360"/>
              </a:spcBef>
              <a:spcAft>
                <a:spcPts val="0"/>
              </a:spcAft>
              <a:buNone/>
            </a:pPr>
            <a:r>
              <a:rPr lang="sr-Latn-RS" dirty="0"/>
              <a:t>Prepraviti species sa ovim getterom i setterom unutar klase Animal</a:t>
            </a:r>
            <a:endParaRPr dirty="0"/>
          </a:p>
        </p:txBody>
      </p:sp>
      <p:sp>
        <p:nvSpPr>
          <p:cNvPr id="373" name="Google Shape;37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27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Metod nema veze sa klasom, ne koristi ni jednu njegovu metodu, niti ijednu osobinu – obična funkcija, ali ipak iz nekog razloga vezana za tu klasu.</a:t>
            </a:r>
            <a:endParaRPr dirty="0"/>
          </a:p>
        </p:txBody>
      </p:sp>
      <p:sp>
        <p:nvSpPr>
          <p:cNvPr id="352" name="Google Shape;35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36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Prepraviti psi.py i automobili.py kako bi statički atributi bili ispisani pomoću statičke funkcije.</a:t>
            </a:r>
          </a:p>
          <a:p>
            <a:pPr marL="0" lvl="0" indent="0" algn="l" rtl="0">
              <a:spcBef>
                <a:spcPts val="360"/>
              </a:spcBef>
              <a:spcAft>
                <a:spcPts val="0"/>
              </a:spcAft>
              <a:buNone/>
            </a:pPr>
            <a:endParaRPr dirty="0"/>
          </a:p>
        </p:txBody>
      </p:sp>
      <p:sp>
        <p:nvSpPr>
          <p:cNvPr id="359" name="Google Shape;3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08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703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Opet pogledati psi.py</a:t>
            </a:r>
            <a:endParaRPr dirty="0"/>
          </a:p>
        </p:txBody>
      </p:sp>
      <p:sp>
        <p:nvSpPr>
          <p:cNvPr id="381" name="Google Shape;38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394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Probati i __bases__</a:t>
            </a:r>
            <a:endParaRPr dirty="0"/>
          </a:p>
        </p:txBody>
      </p:sp>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621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Vidjeli smo __str__</a:t>
            </a:r>
            <a:endParaRPr dirty="0"/>
          </a:p>
        </p:txBody>
      </p:sp>
      <p:sp>
        <p:nvSpPr>
          <p:cNvPr id="400" name="Google Shape;40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604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6" name="Google Shape;40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901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3" name="Google Shape;41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320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0" name="Google Shape;42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25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Apstrakcija ustvari znači zanemarivanje svega što nije potrebno u zadatku. Na primjer visina studenta je totalno nebitna za studentsku službu. Ako bi dalje išli u apstrakciju došli bi do situacije da iako nam nešto treba za krajnji zadatak mi ćemo to implementirati kasnije, jer mnoge druge klase koriste slične dijelove koda. Tako dobijamo nepotpune klase koje same ne mogu ni živijeti. Kao sisar bez pluća, npr. Ali će druge klase naslijediti tu klasu i biti u obavezi na implementiraju metode koje nedostaju, npr pluća kod sisara.</a:t>
            </a:r>
          </a:p>
          <a:p>
            <a:pPr marL="0" lvl="0" indent="0" algn="l" rtl="0">
              <a:spcBef>
                <a:spcPts val="360"/>
              </a:spcBef>
              <a:spcAft>
                <a:spcPts val="0"/>
              </a:spcAft>
              <a:buNone/>
            </a:pPr>
            <a:r>
              <a:rPr lang="sr-Latn-RS" dirty="0"/>
              <a:t>OVO JE ZAHVALJUJUĆI dinamici Pajtona </a:t>
            </a:r>
            <a:r>
              <a:rPr lang="sr-Latn-RS" b="1" dirty="0"/>
              <a:t>totalno nepotrebno</a:t>
            </a:r>
            <a:r>
              <a:rPr lang="sr-Latn-RS" dirty="0"/>
              <a:t>! Ako hoćeš da napraviš klasu bez neke metode, napiši tu metodu sa jednom linijom: pass i produži dalje.</a:t>
            </a:r>
            <a:endParaRPr dirty="0"/>
          </a:p>
        </p:txBody>
      </p:sp>
      <p:sp>
        <p:nvSpPr>
          <p:cNvPr id="427" name="Google Shape;42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792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Primjer je u py2</a:t>
            </a:r>
          </a:p>
          <a:p>
            <a:pPr marL="0" lvl="0" indent="0" algn="l" rtl="0">
              <a:spcBef>
                <a:spcPts val="360"/>
              </a:spcBef>
              <a:spcAft>
                <a:spcPts val="0"/>
              </a:spcAft>
              <a:buNone/>
            </a:pPr>
            <a:r>
              <a:rPr lang="sr-Latn-RS" dirty="0"/>
              <a:t>Moguće da ne radi u py3, jer nam ni ne treba</a:t>
            </a:r>
            <a:endParaRPr dirty="0"/>
          </a:p>
        </p:txBody>
      </p:sp>
      <p:sp>
        <p:nvSpPr>
          <p:cNvPr id="433" name="Google Shape;43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049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0516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5" name="Google Shape;28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20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91" name="Google Shape;2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0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Konstruktor</a:t>
            </a:r>
            <a:r>
              <a:rPr lang="en-US" dirty="0"/>
              <a:t> – </a:t>
            </a:r>
            <a:r>
              <a:rPr lang="en-US" dirty="0" err="1"/>
              <a:t>specificna</a:t>
            </a:r>
            <a:r>
              <a:rPr lang="en-US" dirty="0"/>
              <a:t> </a:t>
            </a:r>
            <a:r>
              <a:rPr lang="en-US" dirty="0" err="1"/>
              <a:t>klasa</a:t>
            </a:r>
            <a:r>
              <a:rPr lang="en-US" dirty="0"/>
              <a:t> </a:t>
            </a:r>
            <a:r>
              <a:rPr lang="en-US" dirty="0" err="1"/>
              <a:t>koja</a:t>
            </a:r>
            <a:r>
              <a:rPr lang="en-US" dirty="0"/>
              <a:t> se </a:t>
            </a:r>
            <a:r>
              <a:rPr lang="en-US" dirty="0" err="1"/>
              <a:t>uvijek</a:t>
            </a:r>
            <a:r>
              <a:rPr lang="en-US" dirty="0"/>
              <a:t> </a:t>
            </a:r>
            <a:r>
              <a:rPr lang="en-US" dirty="0" err="1"/>
              <a:t>zove</a:t>
            </a:r>
            <a:r>
              <a:rPr lang="en-US" dirty="0"/>
              <a:t> __</a:t>
            </a:r>
            <a:r>
              <a:rPr lang="en-US" dirty="0" err="1"/>
              <a:t>init</a:t>
            </a:r>
            <a:r>
              <a:rPr lang="en-US" dirty="0"/>
              <a:t>__</a:t>
            </a:r>
          </a:p>
          <a:p>
            <a:pPr marL="0" lvl="0" indent="0" algn="l" rtl="0">
              <a:spcBef>
                <a:spcPts val="360"/>
              </a:spcBef>
              <a:spcAft>
                <a:spcPts val="0"/>
              </a:spcAft>
              <a:buNone/>
            </a:pPr>
            <a:r>
              <a:rPr lang="en-US" dirty="0" err="1"/>
              <a:t>Svaki</a:t>
            </a:r>
            <a:r>
              <a:rPr lang="en-US" dirty="0"/>
              <a:t> </a:t>
            </a:r>
            <a:r>
              <a:rPr lang="en-US" dirty="0" err="1"/>
              <a:t>metod</a:t>
            </a:r>
            <a:r>
              <a:rPr lang="en-US" dirty="0"/>
              <a:t> (za </a:t>
            </a:r>
            <a:r>
              <a:rPr lang="en-US" dirty="0" err="1"/>
              <a:t>sada</a:t>
            </a:r>
            <a:r>
              <a:rPr lang="en-US" dirty="0"/>
              <a:t>) koji se </a:t>
            </a:r>
            <a:r>
              <a:rPr lang="en-US" dirty="0" err="1"/>
              <a:t>nalazi</a:t>
            </a:r>
            <a:r>
              <a:rPr lang="en-US" dirty="0"/>
              <a:t> u </a:t>
            </a:r>
            <a:r>
              <a:rPr lang="en-US" dirty="0" err="1"/>
              <a:t>klasi</a:t>
            </a:r>
            <a:r>
              <a:rPr lang="en-US" dirty="0"/>
              <a:t> mora </a:t>
            </a:r>
            <a:r>
              <a:rPr lang="en-US" dirty="0" err="1"/>
              <a:t>imati</a:t>
            </a:r>
            <a:r>
              <a:rPr lang="en-US" dirty="0"/>
              <a:t> </a:t>
            </a:r>
            <a:r>
              <a:rPr lang="en-US" dirty="0" err="1"/>
              <a:t>prvi</a:t>
            </a:r>
            <a:r>
              <a:rPr lang="en-US" dirty="0"/>
              <a:t> parameter self, koji je </a:t>
            </a:r>
            <a:r>
              <a:rPr lang="en-US" dirty="0" err="1"/>
              <a:t>ustvari</a:t>
            </a:r>
            <a:r>
              <a:rPr lang="en-US" dirty="0"/>
              <a:t> </a:t>
            </a:r>
            <a:r>
              <a:rPr lang="en-US" dirty="0" err="1"/>
              <a:t>referenca</a:t>
            </a:r>
            <a:r>
              <a:rPr lang="en-US" dirty="0"/>
              <a:t> </a:t>
            </a:r>
            <a:r>
              <a:rPr lang="en-US" dirty="0" err="1"/>
              <a:t>na</a:t>
            </a:r>
            <a:r>
              <a:rPr lang="en-US" dirty="0"/>
              <a:t> </a:t>
            </a:r>
            <a:r>
              <a:rPr lang="en-US" dirty="0" err="1"/>
              <a:t>samog</a:t>
            </a:r>
            <a:r>
              <a:rPr lang="en-US" dirty="0"/>
              <a:t> </a:t>
            </a:r>
            <a:r>
              <a:rPr lang="en-US" dirty="0" err="1"/>
              <a:t>sebe</a:t>
            </a:r>
            <a:endParaRPr lang="en-US" dirty="0"/>
          </a:p>
          <a:p>
            <a:pPr marL="0" lvl="0" indent="0" algn="l" rtl="0">
              <a:spcBef>
                <a:spcPts val="360"/>
              </a:spcBef>
              <a:spcAft>
                <a:spcPts val="0"/>
              </a:spcAft>
              <a:buNone/>
            </a:pPr>
            <a:r>
              <a:rPr lang="en-US" dirty="0" err="1"/>
              <a:t>Atributi</a:t>
            </a:r>
            <a:r>
              <a:rPr lang="en-US" dirty="0"/>
              <a:t> – </a:t>
            </a:r>
            <a:r>
              <a:rPr lang="en-US" dirty="0" err="1"/>
              <a:t>trenutno</a:t>
            </a:r>
            <a:r>
              <a:rPr lang="en-US" dirty="0"/>
              <a:t> </a:t>
            </a:r>
            <a:r>
              <a:rPr lang="en-US" dirty="0" err="1"/>
              <a:t>vidimo</a:t>
            </a:r>
            <a:r>
              <a:rPr lang="en-US" dirty="0"/>
              <a:t> </a:t>
            </a:r>
            <a:r>
              <a:rPr lang="en-US" dirty="0" err="1"/>
              <a:t>dvije</a:t>
            </a:r>
            <a:r>
              <a:rPr lang="en-US" dirty="0"/>
              <a:t> </a:t>
            </a:r>
            <a:r>
              <a:rPr lang="en-US" dirty="0" err="1"/>
              <a:t>vrste</a:t>
            </a:r>
            <a:r>
              <a:rPr lang="en-US" dirty="0"/>
              <a:t> </a:t>
            </a:r>
            <a:r>
              <a:rPr lang="en-US" dirty="0" err="1"/>
              <a:t>atributa</a:t>
            </a:r>
            <a:r>
              <a:rPr lang="en-US" dirty="0"/>
              <a:t>: </a:t>
            </a:r>
            <a:r>
              <a:rPr lang="en-US" dirty="0" err="1"/>
              <a:t>broj_automobile</a:t>
            </a:r>
            <a:r>
              <a:rPr lang="en-US" dirty="0"/>
              <a:t> je </a:t>
            </a:r>
            <a:r>
              <a:rPr lang="en-US" dirty="0" err="1"/>
              <a:t>atribut</a:t>
            </a:r>
            <a:r>
              <a:rPr lang="en-US" dirty="0"/>
              <a:t> </a:t>
            </a:r>
            <a:r>
              <a:rPr lang="en-US" dirty="0" err="1"/>
              <a:t>klase</a:t>
            </a:r>
            <a:r>
              <a:rPr lang="en-US" dirty="0"/>
              <a:t>, I </a:t>
            </a:r>
            <a:r>
              <a:rPr lang="en-US" dirty="0" err="1"/>
              <a:t>njemu</a:t>
            </a:r>
            <a:r>
              <a:rPr lang="en-US" dirty="0"/>
              <a:t> se </a:t>
            </a:r>
            <a:r>
              <a:rPr lang="en-US" dirty="0" err="1"/>
              <a:t>pristupa</a:t>
            </a:r>
            <a:r>
              <a:rPr lang="en-US" dirty="0"/>
              <a:t> </a:t>
            </a:r>
            <a:r>
              <a:rPr lang="en-US" dirty="0" err="1"/>
              <a:t>preko</a:t>
            </a:r>
            <a:r>
              <a:rPr lang="en-US" dirty="0"/>
              <a:t> </a:t>
            </a:r>
            <a:r>
              <a:rPr lang="en-US" dirty="0" err="1"/>
              <a:t>naziva</a:t>
            </a:r>
            <a:r>
              <a:rPr lang="en-US" dirty="0"/>
              <a:t> </a:t>
            </a:r>
            <a:r>
              <a:rPr lang="en-US" dirty="0" err="1"/>
              <a:t>Klase</a:t>
            </a:r>
            <a:r>
              <a:rPr lang="en-US" dirty="0"/>
              <a:t>, </a:t>
            </a:r>
            <a:r>
              <a:rPr lang="en-US" dirty="0" err="1"/>
              <a:t>kao</a:t>
            </a:r>
            <a:r>
              <a:rPr lang="en-US" dirty="0"/>
              <a:t> </a:t>
            </a:r>
            <a:r>
              <a:rPr lang="en-US" dirty="0" err="1"/>
              <a:t>sto</a:t>
            </a:r>
            <a:r>
              <a:rPr lang="en-US" dirty="0"/>
              <a:t> se </a:t>
            </a:r>
            <a:r>
              <a:rPr lang="en-US" dirty="0" err="1"/>
              <a:t>vidi</a:t>
            </a:r>
            <a:r>
              <a:rPr lang="en-US" dirty="0"/>
              <a:t> </a:t>
            </a:r>
            <a:r>
              <a:rPr lang="en-US" dirty="0" err="1"/>
              <a:t>na</a:t>
            </a:r>
            <a:r>
              <a:rPr lang="en-US" dirty="0"/>
              <a:t> </a:t>
            </a:r>
            <a:r>
              <a:rPr lang="en-US" dirty="0" err="1"/>
              <a:t>primjeru</a:t>
            </a:r>
            <a:r>
              <a:rPr lang="en-US" dirty="0"/>
              <a:t>. Ovo je </a:t>
            </a:r>
            <a:r>
              <a:rPr lang="en-US" dirty="0" err="1"/>
              <a:t>atribut</a:t>
            </a:r>
            <a:r>
              <a:rPr lang="en-US" dirty="0"/>
              <a:t> </a:t>
            </a:r>
            <a:r>
              <a:rPr lang="en-US" dirty="0" err="1"/>
              <a:t>zajednicki</a:t>
            </a:r>
            <a:r>
              <a:rPr lang="en-US" dirty="0"/>
              <a:t> za </a:t>
            </a:r>
            <a:r>
              <a:rPr lang="en-US" dirty="0" err="1"/>
              <a:t>sve</a:t>
            </a:r>
            <a:r>
              <a:rPr lang="sr-Latn-RS" dirty="0"/>
              <a:t> I svaka instance klase ima istu vrijednost!</a:t>
            </a:r>
            <a:endParaRPr lang="en-US" dirty="0"/>
          </a:p>
          <a:p>
            <a:pPr marL="0" lvl="0" indent="0" algn="l" rtl="0">
              <a:spcBef>
                <a:spcPts val="360"/>
              </a:spcBef>
              <a:spcAft>
                <a:spcPts val="0"/>
              </a:spcAft>
              <a:buNone/>
            </a:pPr>
            <a:r>
              <a:rPr lang="en-US" dirty="0"/>
              <a:t>	- </a:t>
            </a:r>
            <a:r>
              <a:rPr lang="en-US" dirty="0" err="1"/>
              <a:t>druga</a:t>
            </a:r>
            <a:r>
              <a:rPr lang="en-US" dirty="0"/>
              <a:t> </a:t>
            </a:r>
            <a:r>
              <a:rPr lang="en-US" dirty="0" err="1"/>
              <a:t>vrsta</a:t>
            </a:r>
            <a:r>
              <a:rPr lang="en-US" dirty="0"/>
              <a:t> </a:t>
            </a:r>
            <a:r>
              <a:rPr lang="en-US" dirty="0" err="1"/>
              <a:t>atributa</a:t>
            </a:r>
            <a:r>
              <a:rPr lang="en-US" dirty="0"/>
              <a:t> je</a:t>
            </a:r>
            <a:r>
              <a:rPr lang="sr-Latn-RS" dirty="0"/>
              <a:t> atribut objekta i njega ima posebnog svaka instanca klase.</a:t>
            </a:r>
          </a:p>
          <a:p>
            <a:pPr marL="0" lvl="0" indent="0" algn="l" rtl="0">
              <a:spcBef>
                <a:spcPts val="360"/>
              </a:spcBef>
              <a:spcAft>
                <a:spcPts val="0"/>
              </a:spcAft>
              <a:buNone/>
            </a:pPr>
            <a:r>
              <a:rPr lang="sr-Latn-RS" dirty="0"/>
              <a:t>Kao što se vidi, svaki automobil ponaosob, će znati koliko ih ima.</a:t>
            </a:r>
          </a:p>
          <a:p>
            <a:pPr marL="0" lvl="0" indent="0" algn="l" rtl="0">
              <a:spcBef>
                <a:spcPts val="360"/>
              </a:spcBef>
              <a:spcAft>
                <a:spcPts val="0"/>
              </a:spcAft>
              <a:buNone/>
            </a:pPr>
            <a:endParaRPr dirty="0"/>
          </a:p>
        </p:txBody>
      </p:sp>
      <p:sp>
        <p:nvSpPr>
          <p:cNvPr id="297" name="Google Shape;29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52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Prilikom poziva metoda, ono self se izostavlja iz listet parametara. Ovdje mozemo vidjeti da je izostavljeno kod poziva metoda info()</a:t>
            </a:r>
            <a:endParaRPr dirty="0"/>
          </a:p>
        </p:txBody>
      </p:sp>
      <p:sp>
        <p:nvSpPr>
          <p:cNvPr id="304" name="Google Shape;30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2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Osim</a:t>
            </a:r>
            <a:r>
              <a:rPr lang="en-US" dirty="0"/>
              <a:t> </a:t>
            </a:r>
            <a:r>
              <a:rPr lang="en-US" dirty="0" err="1"/>
              <a:t>kada</a:t>
            </a:r>
            <a:r>
              <a:rPr lang="en-US" dirty="0"/>
              <a:t> je u </a:t>
            </a:r>
            <a:r>
              <a:rPr lang="en-US" dirty="0" err="1"/>
              <a:t>pitanju</a:t>
            </a:r>
            <a:r>
              <a:rPr lang="en-US" dirty="0"/>
              <a:t> </a:t>
            </a:r>
            <a:r>
              <a:rPr lang="en-US" dirty="0" err="1"/>
              <a:t>klasni</a:t>
            </a:r>
            <a:r>
              <a:rPr lang="en-US" dirty="0"/>
              <a:t> </a:t>
            </a:r>
            <a:r>
              <a:rPr lang="en-US" dirty="0" err="1"/>
              <a:t>atribut</a:t>
            </a:r>
            <a:r>
              <a:rPr lang="en-US" dirty="0"/>
              <a:t>, </a:t>
            </a:r>
            <a:r>
              <a:rPr lang="en-US" dirty="0" err="1"/>
              <a:t>ali</a:t>
            </a:r>
            <a:r>
              <a:rPr lang="en-US" dirty="0"/>
              <a:t> </a:t>
            </a:r>
            <a:r>
              <a:rPr lang="en-US" dirty="0" err="1"/>
              <a:t>smo</a:t>
            </a:r>
            <a:r>
              <a:rPr lang="en-US" dirty="0"/>
              <a:t> to </a:t>
            </a:r>
            <a:r>
              <a:rPr lang="en-US" dirty="0" err="1"/>
              <a:t>vec</a:t>
            </a:r>
            <a:r>
              <a:rPr lang="en-US" dirty="0"/>
              <a:t> </a:t>
            </a:r>
            <a:r>
              <a:rPr lang="en-US" dirty="0" err="1"/>
              <a:t>naucili</a:t>
            </a:r>
            <a:r>
              <a:rPr lang="en-US" dirty="0"/>
              <a:t>.</a:t>
            </a:r>
            <a:endParaRPr dirty="0"/>
          </a:p>
        </p:txBody>
      </p:sp>
      <p:sp>
        <p:nvSpPr>
          <p:cNvPr id="311" name="Google Shape;31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981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OOP – objektno orjentisano programiranje. Objekat je u fokusu. A objekat je instanca klase. Klasa je neka vrsta šablona ili pečata, a kada taj šablon primjenimo ili pečat udarimo, dobijamo objekat.</a:t>
            </a:r>
          </a:p>
          <a:p>
            <a:r>
              <a:rPr lang="sr-Latn-RS" dirty="0"/>
              <a:t>Neke od ovih stvari nemaju smisla u Python programskom jeziku, zbog njegovih hipijevskih osobina ali ipak se primjenjuju, jer pomažu drugim kolegama u shvatanju samog koda i načina i korištenja koda.</a:t>
            </a:r>
          </a:p>
          <a:p>
            <a:endParaRPr lang="sr-Latn-RS" dirty="0"/>
          </a:p>
          <a:p>
            <a:r>
              <a:rPr lang="sr-Latn-RS" dirty="0"/>
              <a:t>U sljedećih nekoliko slajdova ide opis nasljeđivanja enkapsulacije i polimorfizma, dok je apstrakcija ostavljena za kraj.</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09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U Pajtonu je skoro sve je objekat neke klase.</a:t>
            </a:r>
          </a:p>
          <a:p>
            <a:r>
              <a:rPr lang="sr-Latn-RS" dirty="0"/>
              <a:t>Ipak, kako Pajton nije statički tipski definisan, ti ustvari ni ne znaš kojeg je tipa neki identifikator i koji je objekat u pitanju. To je bukvalno, naveća prednost i najveći nedostatak Pajtona.</a:t>
            </a:r>
          </a:p>
          <a:p>
            <a:r>
              <a:rPr lang="sr-Latn-RS" dirty="0"/>
              <a:t>Osobine objekta su, npr. Boja, dužina, broj indeksa... Visina ... Razmisliti šta sve može biti osobina objekta, odnosno, kako smo to na početku rekli: ATRIBUT OBJEKTA I ATRIBUT KLASE.</a:t>
            </a:r>
          </a:p>
          <a:p>
            <a:r>
              <a:rPr lang="sr-Latn-RS" dirty="0"/>
              <a:t>Osobine objekta zavise od problema koji rješavaju, tako na primjer ukoliko pravimo program koji služi studentskoj službi da upravlja svim studentima, mi moramo da apstrakujemo studenta. To znači da nas ne zanimaju neke od njegovih osobina koje nisu relevantne za rješavanje problema. Na primjer, visina i težina studenta nije relevantna za probleme koje ima studentska služba.</a:t>
            </a:r>
          </a:p>
          <a:p>
            <a:r>
              <a:rPr lang="sr-Latn-RS" dirty="0"/>
              <a:t>Ponašanja objekta su ustvari metodi koji koriste i mijenjaju osobine objekta (moraju imati nešto sa osobinom objekta) – polaganje ispita, hodanje..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9150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grpSp>
        <p:nvGrpSpPr>
          <p:cNvPr id="28" name="Google Shape;28;p2"/>
          <p:cNvGrpSpPr/>
          <p:nvPr/>
        </p:nvGrpSpPr>
        <p:grpSpPr>
          <a:xfrm>
            <a:off x="0" y="0"/>
            <a:ext cx="9144000" cy="6867525"/>
            <a:chOff x="0" y="0"/>
            <a:chExt cx="9144000" cy="6867525"/>
          </a:xfrm>
        </p:grpSpPr>
        <p:grpSp>
          <p:nvGrpSpPr>
            <p:cNvPr id="29" name="Google Shape;29;p2"/>
            <p:cNvGrpSpPr/>
            <p:nvPr/>
          </p:nvGrpSpPr>
          <p:grpSpPr>
            <a:xfrm>
              <a:off x="0" y="0"/>
              <a:ext cx="9144000" cy="6858000"/>
              <a:chOff x="0" y="0"/>
              <a:chExt cx="9144000" cy="6858000"/>
            </a:xfrm>
          </p:grpSpPr>
          <p:sp>
            <p:nvSpPr>
              <p:cNvPr id="30" name="Google Shape;30;p2"/>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31" name="Google Shape;31;p2"/>
              <p:cNvGrpSpPr/>
              <p:nvPr/>
            </p:nvGrpSpPr>
            <p:grpSpPr>
              <a:xfrm>
                <a:off x="0" y="0"/>
                <a:ext cx="9144000" cy="1958975"/>
                <a:chOff x="0" y="0"/>
                <a:chExt cx="9144000" cy="1958975"/>
              </a:xfrm>
            </p:grpSpPr>
            <p:sp>
              <p:nvSpPr>
                <p:cNvPr id="32" name="Google Shape;32;p2"/>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33" name="Google Shape;33;p2"/>
                <p:cNvGrpSpPr/>
                <p:nvPr/>
              </p:nvGrpSpPr>
              <p:grpSpPr>
                <a:xfrm flipH="1">
                  <a:off x="1" y="457200"/>
                  <a:ext cx="9144000" cy="1501775"/>
                  <a:chOff x="-13" y="149"/>
                  <a:chExt cx="15120" cy="2367"/>
                </a:xfrm>
              </p:grpSpPr>
              <p:grpSp>
                <p:nvGrpSpPr>
                  <p:cNvPr id="34" name="Google Shape;34;p2"/>
                  <p:cNvGrpSpPr/>
                  <p:nvPr/>
                </p:nvGrpSpPr>
                <p:grpSpPr>
                  <a:xfrm>
                    <a:off x="-13" y="149"/>
                    <a:ext cx="15120" cy="2367"/>
                    <a:chOff x="-13" y="779"/>
                    <a:chExt cx="15120" cy="2367"/>
                  </a:xfrm>
                </p:grpSpPr>
                <p:sp>
                  <p:nvSpPr>
                    <p:cNvPr id="35" name="Google Shape;35;p2"/>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36" name="Google Shape;36;p2"/>
                    <p:cNvGrpSpPr/>
                    <p:nvPr/>
                  </p:nvGrpSpPr>
                  <p:grpSpPr>
                    <a:xfrm>
                      <a:off x="-13" y="779"/>
                      <a:ext cx="15120" cy="2367"/>
                      <a:chOff x="360" y="1151"/>
                      <a:chExt cx="15120" cy="2367"/>
                    </a:xfrm>
                  </p:grpSpPr>
                  <p:sp>
                    <p:nvSpPr>
                      <p:cNvPr id="37" name="Google Shape;37;p2"/>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 name="Google Shape;38;p2"/>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9" name="Google Shape;39;p2"/>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40" name="Google Shape;40;p2"/>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grpSp>
          <p:nvGrpSpPr>
            <p:cNvPr id="41" name="Google Shape;41;p2"/>
            <p:cNvGrpSpPr/>
            <p:nvPr/>
          </p:nvGrpSpPr>
          <p:grpSpPr>
            <a:xfrm>
              <a:off x="7512060" y="9525"/>
              <a:ext cx="1403349" cy="6858000"/>
              <a:chOff x="21532" y="360"/>
              <a:chExt cx="2157" cy="15120"/>
            </a:xfrm>
          </p:grpSpPr>
          <p:sp>
            <p:nvSpPr>
              <p:cNvPr id="42" name="Google Shape;42;p2"/>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 name="Google Shape;43;p2"/>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4" name="Google Shape;44;p2"/>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5" name="Google Shape;45;p2"/>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6" name="Google Shape;46;p2"/>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47" name="Google Shape;47;p2" descr="logo RT-RK"/>
          <p:cNvPicPr preferRelativeResize="0"/>
          <p:nvPr/>
        </p:nvPicPr>
        <p:blipFill rotWithShape="1">
          <a:blip r:embed="rId2">
            <a:alphaModFix/>
          </a:blip>
          <a:srcRect/>
          <a:stretch/>
        </p:blipFill>
        <p:spPr>
          <a:xfrm>
            <a:off x="6080125" y="1643063"/>
            <a:ext cx="1920875" cy="1606550"/>
          </a:xfrm>
          <a:prstGeom prst="rect">
            <a:avLst/>
          </a:prstGeom>
          <a:noFill/>
          <a:ln>
            <a:noFill/>
          </a:ln>
        </p:spPr>
      </p:pic>
      <p:cxnSp>
        <p:nvCxnSpPr>
          <p:cNvPr id="48" name="Google Shape;48;p2"/>
          <p:cNvCxnSpPr/>
          <p:nvPr/>
        </p:nvCxnSpPr>
        <p:spPr>
          <a:xfrm>
            <a:off x="428625" y="3124200"/>
            <a:ext cx="5486400" cy="0"/>
          </a:xfrm>
          <a:prstGeom prst="straightConnector1">
            <a:avLst/>
          </a:prstGeom>
          <a:noFill/>
          <a:ln w="12700" cap="flat" cmpd="sng">
            <a:solidFill>
              <a:srgbClr val="A5A5A5"/>
            </a:solidFill>
            <a:prstDash val="solid"/>
            <a:round/>
            <a:headEnd type="none" w="med" len="med"/>
            <a:tailEnd type="none" w="med" len="med"/>
          </a:ln>
        </p:spPr>
      </p:cxnSp>
      <p:sp>
        <p:nvSpPr>
          <p:cNvPr id="49" name="Google Shape;49;p2"/>
          <p:cNvSpPr txBox="1">
            <a:spLocks noGrp="1"/>
          </p:cNvSpPr>
          <p:nvPr>
            <p:ph type="ctrTitle"/>
          </p:nvPr>
        </p:nvSpPr>
        <p:spPr>
          <a:xfrm>
            <a:off x="456760" y="1425600"/>
            <a:ext cx="5400000" cy="1470025"/>
          </a:xfrm>
          <a:prstGeom prst="rect">
            <a:avLst/>
          </a:prstGeom>
          <a:noFill/>
          <a:ln>
            <a:noFill/>
          </a:ln>
        </p:spPr>
        <p:txBody>
          <a:bodyPr spcFirstLastPara="1" wrap="square" lIns="91425" tIns="108000" rIns="91425" bIns="72000" anchor="ctr" anchorCtr="0">
            <a:noAutofit/>
          </a:bodyPr>
          <a:lstStyle>
            <a:lvl1pPr lvl="0" algn="r">
              <a:lnSpc>
                <a:spcPct val="83333"/>
              </a:lnSpc>
              <a:spcBef>
                <a:spcPts val="0"/>
              </a:spcBef>
              <a:spcAft>
                <a:spcPts val="0"/>
              </a:spcAft>
              <a:buSzPts val="1400"/>
              <a:buNone/>
              <a:defRPr sz="3600" cap="none">
                <a:solidFill>
                  <a:srgbClr val="EFB100"/>
                </a:solidFill>
                <a:latin typeface="Arial"/>
                <a:ea typeface="Arial"/>
                <a:cs typeface="Arial"/>
                <a:sym typeface="Arial"/>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
          <p:cNvSpPr txBox="1">
            <a:spLocks noGrp="1"/>
          </p:cNvSpPr>
          <p:nvPr>
            <p:ph type="subTitle" idx="1"/>
          </p:nvPr>
        </p:nvSpPr>
        <p:spPr>
          <a:xfrm>
            <a:off x="457216" y="3351600"/>
            <a:ext cx="6480000" cy="1752600"/>
          </a:xfrm>
          <a:prstGeom prst="rect">
            <a:avLst/>
          </a:prstGeom>
          <a:noFill/>
          <a:ln>
            <a:noFill/>
          </a:ln>
        </p:spPr>
        <p:txBody>
          <a:bodyPr spcFirstLastPara="1" wrap="square" lIns="91425" tIns="45700" rIns="91425" bIns="45700" anchor="ctr" anchorCtr="0">
            <a:noAutofit/>
          </a:bodyPr>
          <a:lstStyle>
            <a:lvl1pPr lvl="0" algn="ctr">
              <a:spcBef>
                <a:spcPts val="560"/>
              </a:spcBef>
              <a:spcAft>
                <a:spcPts val="0"/>
              </a:spcAft>
              <a:buSzPts val="2240"/>
              <a:buNone/>
              <a:defRPr sz="2800">
                <a:solidFill>
                  <a:srgbClr val="6F6185"/>
                </a:solidFill>
                <a:latin typeface="Arial"/>
                <a:ea typeface="Arial"/>
                <a:cs typeface="Arial"/>
                <a:sym typeface="Arial"/>
              </a:defRPr>
            </a:lvl1pPr>
            <a:lvl2pPr lvl="1" algn="ctr">
              <a:spcBef>
                <a:spcPts val="440"/>
              </a:spcBef>
              <a:spcAft>
                <a:spcPts val="0"/>
              </a:spcAft>
              <a:buSzPts val="1760"/>
              <a:buNone/>
              <a:defRPr>
                <a:solidFill>
                  <a:srgbClr val="888888"/>
                </a:solidFill>
              </a:defRPr>
            </a:lvl2pPr>
            <a:lvl3pPr lvl="2" algn="ctr">
              <a:spcBef>
                <a:spcPts val="400"/>
              </a:spcBef>
              <a:spcAft>
                <a:spcPts val="0"/>
              </a:spcAft>
              <a:buSzPts val="16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1" name="Google Shape;5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1792288" y="4800600"/>
            <a:ext cx="5486400" cy="566738"/>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6F6185"/>
              </a:buClr>
              <a:buSzPts val="256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rgbClr val="EFB100"/>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rgbClr val="72706F"/>
              </a:buClr>
              <a:buSzPts val="192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6F6185"/>
              </a:buClr>
              <a:buSzPts val="2000"/>
              <a:buFont typeface="Courier New"/>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EFB100"/>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8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7" name="Google Shape;12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360"/>
              </a:spcBef>
              <a:spcAft>
                <a:spcPts val="0"/>
              </a:spcAft>
              <a:buSzPts val="1440"/>
              <a:buChar char="●"/>
              <a:defRPr/>
            </a:lvl2pPr>
            <a:lvl3pPr marL="1371600" lvl="2" indent="-320039" algn="l">
              <a:spcBef>
                <a:spcPts val="360"/>
              </a:spcBef>
              <a:spcAft>
                <a:spcPts val="0"/>
              </a:spcAft>
              <a:buSzPts val="1440"/>
              <a:buChar char="●"/>
              <a:defRPr/>
            </a:lvl3pPr>
            <a:lvl4pPr marL="1828800" lvl="3" indent="-342900" algn="l">
              <a:spcBef>
                <a:spcPts val="360"/>
              </a:spcBef>
              <a:spcAft>
                <a:spcPts val="0"/>
              </a:spcAft>
              <a:buSzPts val="1800"/>
              <a:buChar char="o"/>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360"/>
              </a:spcBef>
              <a:spcAft>
                <a:spcPts val="0"/>
              </a:spcAft>
              <a:buSzPts val="1440"/>
              <a:buChar char="●"/>
              <a:defRPr/>
            </a:lvl2pPr>
            <a:lvl3pPr marL="1371600" lvl="2" indent="-320039" algn="l">
              <a:spcBef>
                <a:spcPts val="360"/>
              </a:spcBef>
              <a:spcAft>
                <a:spcPts val="0"/>
              </a:spcAft>
              <a:buSzPts val="1440"/>
              <a:buChar char="●"/>
              <a:defRPr/>
            </a:lvl3pPr>
            <a:lvl4pPr marL="1828800" lvl="3" indent="-342900" algn="l">
              <a:spcBef>
                <a:spcPts val="360"/>
              </a:spcBef>
              <a:spcAft>
                <a:spcPts val="0"/>
              </a:spcAft>
              <a:buSzPts val="1800"/>
              <a:buChar char="o"/>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360"/>
              </a:spcBef>
              <a:spcAft>
                <a:spcPts val="0"/>
              </a:spcAft>
              <a:buSzPts val="1440"/>
              <a:buChar char="●"/>
              <a:defRPr/>
            </a:lvl2pPr>
            <a:lvl3pPr marL="1371600" lvl="2" indent="-320039" algn="l">
              <a:spcBef>
                <a:spcPts val="360"/>
              </a:spcBef>
              <a:spcAft>
                <a:spcPts val="0"/>
              </a:spcAft>
              <a:buSzPts val="1440"/>
              <a:buChar char="●"/>
              <a:defRPr/>
            </a:lvl3pPr>
            <a:lvl4pPr marL="1828800" lvl="3" indent="-342900" algn="l">
              <a:spcBef>
                <a:spcPts val="360"/>
              </a:spcBef>
              <a:spcAft>
                <a:spcPts val="0"/>
              </a:spcAft>
              <a:buSzPts val="1800"/>
              <a:buChar char="o"/>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act Slide">
  <p:cSld name="Contact Slide">
    <p:spTree>
      <p:nvGrpSpPr>
        <p:cNvPr id="1" name="Shape 60"/>
        <p:cNvGrpSpPr/>
        <p:nvPr/>
      </p:nvGrpSpPr>
      <p:grpSpPr>
        <a:xfrm>
          <a:off x="0" y="0"/>
          <a:ext cx="0" cy="0"/>
          <a:chOff x="0" y="0"/>
          <a:chExt cx="0" cy="0"/>
        </a:xfrm>
      </p:grpSpPr>
      <p:pic>
        <p:nvPicPr>
          <p:cNvPr id="61" name="Google Shape;61;p4" descr="RT-RK.png"/>
          <p:cNvPicPr preferRelativeResize="0"/>
          <p:nvPr/>
        </p:nvPicPr>
        <p:blipFill rotWithShape="1">
          <a:blip r:embed="rId2">
            <a:alphaModFix/>
          </a:blip>
          <a:srcRect/>
          <a:stretch/>
        </p:blipFill>
        <p:spPr>
          <a:xfrm>
            <a:off x="5024438" y="1285875"/>
            <a:ext cx="3048000" cy="3048000"/>
          </a:xfrm>
          <a:prstGeom prst="rect">
            <a:avLst/>
          </a:prstGeom>
          <a:noFill/>
          <a:ln>
            <a:noFill/>
          </a:ln>
        </p:spPr>
      </p:pic>
      <p:grpSp>
        <p:nvGrpSpPr>
          <p:cNvPr id="62" name="Google Shape;62;p4"/>
          <p:cNvGrpSpPr/>
          <p:nvPr/>
        </p:nvGrpSpPr>
        <p:grpSpPr>
          <a:xfrm>
            <a:off x="0" y="0"/>
            <a:ext cx="9144000" cy="6867525"/>
            <a:chOff x="0" y="0"/>
            <a:chExt cx="9144000" cy="6867525"/>
          </a:xfrm>
        </p:grpSpPr>
        <p:grpSp>
          <p:nvGrpSpPr>
            <p:cNvPr id="63" name="Google Shape;63;p4"/>
            <p:cNvGrpSpPr/>
            <p:nvPr/>
          </p:nvGrpSpPr>
          <p:grpSpPr>
            <a:xfrm>
              <a:off x="0" y="0"/>
              <a:ext cx="9144000" cy="6858000"/>
              <a:chOff x="0" y="0"/>
              <a:chExt cx="9144000" cy="6858000"/>
            </a:xfrm>
          </p:grpSpPr>
          <p:sp>
            <p:nvSpPr>
              <p:cNvPr id="64" name="Google Shape;64;p4"/>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5" name="Google Shape;65;p4"/>
              <p:cNvGrpSpPr/>
              <p:nvPr/>
            </p:nvGrpSpPr>
            <p:grpSpPr>
              <a:xfrm>
                <a:off x="0" y="0"/>
                <a:ext cx="9144000" cy="1958975"/>
                <a:chOff x="0" y="0"/>
                <a:chExt cx="9144000" cy="1958975"/>
              </a:xfrm>
            </p:grpSpPr>
            <p:sp>
              <p:nvSpPr>
                <p:cNvPr id="66" name="Google Shape;66;p4"/>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7" name="Google Shape;67;p4"/>
                <p:cNvGrpSpPr/>
                <p:nvPr/>
              </p:nvGrpSpPr>
              <p:grpSpPr>
                <a:xfrm flipH="1">
                  <a:off x="1" y="457200"/>
                  <a:ext cx="9144000" cy="1501775"/>
                  <a:chOff x="-13" y="149"/>
                  <a:chExt cx="15120" cy="2367"/>
                </a:xfrm>
              </p:grpSpPr>
              <p:grpSp>
                <p:nvGrpSpPr>
                  <p:cNvPr id="68" name="Google Shape;68;p4"/>
                  <p:cNvGrpSpPr/>
                  <p:nvPr/>
                </p:nvGrpSpPr>
                <p:grpSpPr>
                  <a:xfrm>
                    <a:off x="-13" y="149"/>
                    <a:ext cx="15120" cy="2367"/>
                    <a:chOff x="-13" y="779"/>
                    <a:chExt cx="15120" cy="2367"/>
                  </a:xfrm>
                </p:grpSpPr>
                <p:sp>
                  <p:nvSpPr>
                    <p:cNvPr id="69" name="Google Shape;69;p4"/>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0" name="Google Shape;70;p4"/>
                    <p:cNvGrpSpPr/>
                    <p:nvPr/>
                  </p:nvGrpSpPr>
                  <p:grpSpPr>
                    <a:xfrm>
                      <a:off x="-13" y="779"/>
                      <a:ext cx="15120" cy="2367"/>
                      <a:chOff x="360" y="1151"/>
                      <a:chExt cx="15120" cy="2367"/>
                    </a:xfrm>
                  </p:grpSpPr>
                  <p:sp>
                    <p:nvSpPr>
                      <p:cNvPr id="71" name="Google Shape;71;p4"/>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4"/>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74" name="Google Shape;74;p4"/>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grpSp>
          <p:nvGrpSpPr>
            <p:cNvPr id="75" name="Google Shape;75;p4"/>
            <p:cNvGrpSpPr/>
            <p:nvPr/>
          </p:nvGrpSpPr>
          <p:grpSpPr>
            <a:xfrm>
              <a:off x="7512060" y="9525"/>
              <a:ext cx="1403349" cy="6858000"/>
              <a:chOff x="21532" y="360"/>
              <a:chExt cx="2157" cy="15120"/>
            </a:xfrm>
          </p:grpSpPr>
          <p:sp>
            <p:nvSpPr>
              <p:cNvPr id="76" name="Google Shape;76;p4"/>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4"/>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4"/>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4"/>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4"/>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81" name="Google Shape;81;p4"/>
          <p:cNvSpPr txBox="1"/>
          <p:nvPr/>
        </p:nvSpPr>
        <p:spPr>
          <a:xfrm>
            <a:off x="180975" y="1952625"/>
            <a:ext cx="4819650" cy="2952750"/>
          </a:xfrm>
          <a:prstGeom prst="rect">
            <a:avLst/>
          </a:prstGeom>
          <a:noFill/>
          <a:ln>
            <a:noFill/>
          </a:ln>
        </p:spPr>
        <p:txBody>
          <a:bodyPr spcFirstLastPara="1" wrap="square" lIns="89550" tIns="44775" rIns="89550" bIns="44775" anchor="t" anchorCtr="0">
            <a:noAutofit/>
          </a:bodyPr>
          <a:lstStyle/>
          <a:p>
            <a:pPr marL="0" marR="0" lvl="0" indent="0" algn="ctr" rtl="0">
              <a:spcBef>
                <a:spcPts val="0"/>
              </a:spcBef>
              <a:spcAft>
                <a:spcPts val="0"/>
              </a:spcAft>
              <a:buNone/>
            </a:pPr>
            <a:r>
              <a:rPr lang="en-US" sz="2400">
                <a:solidFill>
                  <a:srgbClr val="6F6185"/>
                </a:solidFill>
                <a:latin typeface="Arial"/>
                <a:ea typeface="Arial"/>
                <a:cs typeface="Arial"/>
                <a:sym typeface="Arial"/>
              </a:rPr>
              <a:t>Contact us</a:t>
            </a:r>
            <a:endParaRPr/>
          </a:p>
          <a:p>
            <a:pPr marL="0" marR="0" lvl="0" indent="0" algn="ctr" rtl="0">
              <a:spcBef>
                <a:spcPts val="0"/>
              </a:spcBef>
              <a:spcAft>
                <a:spcPts val="0"/>
              </a:spcAft>
              <a:buNone/>
            </a:pPr>
            <a:endParaRPr sz="1800">
              <a:solidFill>
                <a:srgbClr val="6F6185"/>
              </a:solidFill>
              <a:latin typeface="Arial"/>
              <a:ea typeface="Arial"/>
              <a:cs typeface="Arial"/>
              <a:sym typeface="Arial"/>
            </a:endParaRPr>
          </a:p>
          <a:p>
            <a:pPr marL="0" marR="0" lvl="0" indent="0" algn="ctr" rtl="0">
              <a:spcBef>
                <a:spcPts val="0"/>
              </a:spcBef>
              <a:spcAft>
                <a:spcPts val="0"/>
              </a:spcAft>
              <a:buNone/>
            </a:pPr>
            <a:endParaRPr sz="1800">
              <a:solidFill>
                <a:srgbClr val="6F6185"/>
              </a:solidFill>
              <a:latin typeface="Arial"/>
              <a:ea typeface="Arial"/>
              <a:cs typeface="Arial"/>
              <a:sym typeface="Arial"/>
            </a:endParaRPr>
          </a:p>
          <a:p>
            <a:pPr marL="0" marR="0" lvl="0" indent="0" algn="ctr" rtl="0">
              <a:spcBef>
                <a:spcPts val="0"/>
              </a:spcBef>
              <a:spcAft>
                <a:spcPts val="0"/>
              </a:spcAft>
              <a:buNone/>
            </a:pPr>
            <a:r>
              <a:rPr lang="en-US" sz="1800">
                <a:solidFill>
                  <a:srgbClr val="6F6185"/>
                </a:solidFill>
                <a:latin typeface="Arial"/>
                <a:ea typeface="Arial"/>
                <a:cs typeface="Arial"/>
                <a:sym typeface="Arial"/>
              </a:rPr>
              <a:t>RT-RK Institute for Computer Based Systems</a:t>
            </a:r>
            <a:endParaRPr sz="1800">
              <a:solidFill>
                <a:srgbClr val="6F6185"/>
              </a:solidFill>
              <a:latin typeface="Arial"/>
              <a:ea typeface="Arial"/>
              <a:cs typeface="Arial"/>
              <a:sym typeface="Arial"/>
            </a:endParaRPr>
          </a:p>
          <a:p>
            <a:pPr marL="0" marR="0" lvl="0" indent="0" algn="ctr" rtl="0">
              <a:spcBef>
                <a:spcPts val="0"/>
              </a:spcBef>
              <a:spcAft>
                <a:spcPts val="0"/>
              </a:spcAft>
              <a:buNone/>
            </a:pPr>
            <a:r>
              <a:rPr lang="en-US" sz="1800">
                <a:solidFill>
                  <a:srgbClr val="6F6185"/>
                </a:solidFill>
                <a:latin typeface="Arial"/>
                <a:ea typeface="Arial"/>
                <a:cs typeface="Arial"/>
                <a:sym typeface="Arial"/>
              </a:rPr>
              <a:t>Narodnog fronta 23a</a:t>
            </a:r>
            <a:endParaRPr sz="1800">
              <a:solidFill>
                <a:srgbClr val="6F6185"/>
              </a:solidFill>
              <a:latin typeface="Arial"/>
              <a:ea typeface="Arial"/>
              <a:cs typeface="Arial"/>
              <a:sym typeface="Arial"/>
            </a:endParaRPr>
          </a:p>
          <a:p>
            <a:pPr marL="0" marR="0" lvl="0" indent="0" algn="ctr" rtl="0">
              <a:spcBef>
                <a:spcPts val="0"/>
              </a:spcBef>
              <a:spcAft>
                <a:spcPts val="0"/>
              </a:spcAft>
              <a:buNone/>
            </a:pPr>
            <a:r>
              <a:rPr lang="en-US" sz="1800">
                <a:solidFill>
                  <a:srgbClr val="6F6185"/>
                </a:solidFill>
                <a:latin typeface="Arial"/>
                <a:ea typeface="Arial"/>
                <a:cs typeface="Arial"/>
                <a:sym typeface="Arial"/>
              </a:rPr>
              <a:t>21000 Novi Sad</a:t>
            </a:r>
            <a:br>
              <a:rPr lang="en-US" sz="1800">
                <a:solidFill>
                  <a:srgbClr val="6F6185"/>
                </a:solidFill>
                <a:latin typeface="Arial"/>
                <a:ea typeface="Arial"/>
                <a:cs typeface="Arial"/>
                <a:sym typeface="Arial"/>
              </a:rPr>
            </a:br>
            <a:r>
              <a:rPr lang="en-US" sz="1800">
                <a:solidFill>
                  <a:srgbClr val="6F6185"/>
                </a:solidFill>
                <a:latin typeface="Arial"/>
                <a:ea typeface="Arial"/>
                <a:cs typeface="Arial"/>
                <a:sym typeface="Arial"/>
              </a:rPr>
              <a:t>Serbia</a:t>
            </a:r>
            <a:endParaRPr sz="1800">
              <a:solidFill>
                <a:srgbClr val="6F6185"/>
              </a:solidFill>
              <a:latin typeface="Arial"/>
              <a:ea typeface="Arial"/>
              <a:cs typeface="Arial"/>
              <a:sym typeface="Arial"/>
            </a:endParaRPr>
          </a:p>
          <a:p>
            <a:pPr marL="0" marR="0" lvl="0" indent="0" algn="ctr" rtl="0">
              <a:spcBef>
                <a:spcPts val="0"/>
              </a:spcBef>
              <a:spcAft>
                <a:spcPts val="0"/>
              </a:spcAft>
              <a:buNone/>
            </a:pPr>
            <a:endParaRPr sz="1800">
              <a:solidFill>
                <a:srgbClr val="6F6185"/>
              </a:solidFill>
              <a:latin typeface="Arial"/>
              <a:ea typeface="Arial"/>
              <a:cs typeface="Arial"/>
              <a:sym typeface="Arial"/>
            </a:endParaRPr>
          </a:p>
          <a:p>
            <a:pPr marL="0" marR="0" lvl="0" indent="0" algn="ctr" rtl="0">
              <a:spcBef>
                <a:spcPts val="0"/>
              </a:spcBef>
              <a:spcAft>
                <a:spcPts val="0"/>
              </a:spcAft>
              <a:buNone/>
            </a:pPr>
            <a:r>
              <a:rPr lang="en-US" sz="1800">
                <a:solidFill>
                  <a:srgbClr val="6F6185"/>
                </a:solidFill>
                <a:latin typeface="Arial"/>
                <a:ea typeface="Arial"/>
                <a:cs typeface="Arial"/>
                <a:sym typeface="Arial"/>
              </a:rPr>
              <a:t>www.rt-rk.com</a:t>
            </a:r>
            <a:endParaRPr/>
          </a:p>
          <a:p>
            <a:pPr marL="0" marR="0" lvl="0" indent="0" algn="ctr" rtl="0">
              <a:spcBef>
                <a:spcPts val="0"/>
              </a:spcBef>
              <a:spcAft>
                <a:spcPts val="0"/>
              </a:spcAft>
              <a:buNone/>
            </a:pPr>
            <a:r>
              <a:rPr lang="en-US" sz="1800">
                <a:solidFill>
                  <a:srgbClr val="6F6185"/>
                </a:solidFill>
                <a:latin typeface="Arial"/>
                <a:ea typeface="Arial"/>
                <a:cs typeface="Arial"/>
                <a:sym typeface="Arial"/>
              </a:rPr>
              <a:t>info@rt-rk.com</a:t>
            </a:r>
            <a:endParaRPr/>
          </a:p>
        </p:txBody>
      </p:sp>
      <p:sp>
        <p:nvSpPr>
          <p:cNvPr id="82" name="Google Shape;8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722313" y="4406900"/>
            <a:ext cx="7772400" cy="1362075"/>
          </a:xfrm>
          <a:prstGeom prst="rect">
            <a:avLst/>
          </a:prstGeom>
          <a:noFill/>
          <a:ln>
            <a:noFill/>
          </a:ln>
        </p:spPr>
        <p:txBody>
          <a:bodyPr spcFirstLastPara="1" wrap="square" lIns="91425" tIns="108000" rIns="91425" bIns="72000" anchor="t" anchorCtr="0">
            <a:noAutofit/>
          </a:bodyPr>
          <a:lstStyle>
            <a:lvl1pPr lvl="0" algn="l">
              <a:lnSpc>
                <a:spcPct val="75000"/>
              </a:lnSpc>
              <a:spcBef>
                <a:spcPts val="0"/>
              </a:spcBef>
              <a:spcAft>
                <a:spcPts val="0"/>
              </a:spcAft>
              <a:buSzPts val="1400"/>
              <a:buNone/>
              <a:defRPr sz="4000" b="1" cap="none"/>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600"/>
              <a:buNone/>
              <a:defRPr sz="2000">
                <a:solidFill>
                  <a:srgbClr val="888888"/>
                </a:solidFill>
              </a:defRPr>
            </a:lvl1pPr>
            <a:lvl2pPr marL="914400" lvl="1" indent="-228600" algn="l">
              <a:spcBef>
                <a:spcPts val="360"/>
              </a:spcBef>
              <a:spcAft>
                <a:spcPts val="0"/>
              </a:spcAft>
              <a:buSzPts val="1440"/>
              <a:buNone/>
              <a:defRPr sz="1800">
                <a:solidFill>
                  <a:srgbClr val="888888"/>
                </a:solidFill>
              </a:defRPr>
            </a:lvl2pPr>
            <a:lvl3pPr marL="1371600" lvl="2" indent="-228600" algn="l">
              <a:spcBef>
                <a:spcPts val="320"/>
              </a:spcBef>
              <a:spcAft>
                <a:spcPts val="0"/>
              </a:spcAft>
              <a:buSzPts val="128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8" name="Google Shape;8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50519" algn="l">
              <a:spcBef>
                <a:spcPts val="480"/>
              </a:spcBef>
              <a:spcAft>
                <a:spcPts val="0"/>
              </a:spcAft>
              <a:buSzPts val="1920"/>
              <a:buChar char="●"/>
              <a:defRPr sz="2400"/>
            </a:lvl2pPr>
            <a:lvl3pPr marL="1371600" lvl="2" indent="-330200" algn="l">
              <a:spcBef>
                <a:spcPts val="400"/>
              </a:spcBef>
              <a:spcAft>
                <a:spcPts val="0"/>
              </a:spcAft>
              <a:buSzPts val="1600"/>
              <a:buChar char="●"/>
              <a:defRPr sz="2000"/>
            </a:lvl3pPr>
            <a:lvl4pPr marL="1828800" lvl="3" indent="-342900" algn="l">
              <a:spcBef>
                <a:spcPts val="360"/>
              </a:spcBef>
              <a:spcAft>
                <a:spcPts val="0"/>
              </a:spcAft>
              <a:buSzPts val="1800"/>
              <a:buChar char="o"/>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4" name="Google Shape;94;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50519" algn="l">
              <a:spcBef>
                <a:spcPts val="480"/>
              </a:spcBef>
              <a:spcAft>
                <a:spcPts val="0"/>
              </a:spcAft>
              <a:buSzPts val="1920"/>
              <a:buChar char="●"/>
              <a:defRPr sz="2400"/>
            </a:lvl2pPr>
            <a:lvl3pPr marL="1371600" lvl="2" indent="-330200" algn="l">
              <a:spcBef>
                <a:spcPts val="400"/>
              </a:spcBef>
              <a:spcAft>
                <a:spcPts val="0"/>
              </a:spcAft>
              <a:buSzPts val="1600"/>
              <a:buChar char="●"/>
              <a:defRPr sz="2000"/>
            </a:lvl3pPr>
            <a:lvl4pPr marL="1828800" lvl="3" indent="-342900" algn="l">
              <a:spcBef>
                <a:spcPts val="360"/>
              </a:spcBef>
              <a:spcAft>
                <a:spcPts val="0"/>
              </a:spcAft>
              <a:buSzPts val="1800"/>
              <a:buChar char="o"/>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5" name="Google Shape;95;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44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1" name="Google Shape;101;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30200" algn="l">
              <a:spcBef>
                <a:spcPts val="400"/>
              </a:spcBef>
              <a:spcAft>
                <a:spcPts val="0"/>
              </a:spcAft>
              <a:buSzPts val="1600"/>
              <a:buChar char="●"/>
              <a:defRPr sz="2000"/>
            </a:lvl2pPr>
            <a:lvl3pPr marL="1371600" lvl="2" indent="-320039" algn="l">
              <a:spcBef>
                <a:spcPts val="360"/>
              </a:spcBef>
              <a:spcAft>
                <a:spcPts val="0"/>
              </a:spcAft>
              <a:buSzPts val="1440"/>
              <a:buChar char="●"/>
              <a:defRPr sz="1800"/>
            </a:lvl3pPr>
            <a:lvl4pPr marL="1828800" lvl="3" indent="-330200" algn="l">
              <a:spcBef>
                <a:spcPts val="320"/>
              </a:spcBef>
              <a:spcAft>
                <a:spcPts val="0"/>
              </a:spcAft>
              <a:buSzPts val="1600"/>
              <a:buChar char="o"/>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2" name="Google Shape;102;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44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3" name="Google Shape;103;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30200" algn="l">
              <a:spcBef>
                <a:spcPts val="400"/>
              </a:spcBef>
              <a:spcAft>
                <a:spcPts val="0"/>
              </a:spcAft>
              <a:buSzPts val="1600"/>
              <a:buChar char="●"/>
              <a:defRPr sz="2000"/>
            </a:lvl2pPr>
            <a:lvl3pPr marL="1371600" lvl="2" indent="-320039" algn="l">
              <a:spcBef>
                <a:spcPts val="360"/>
              </a:spcBef>
              <a:spcAft>
                <a:spcPts val="0"/>
              </a:spcAft>
              <a:buSzPts val="1440"/>
              <a:buChar char="●"/>
              <a:defRPr sz="1800"/>
            </a:lvl3pPr>
            <a:lvl4pPr marL="1828800" lvl="3" indent="-330200" algn="l">
              <a:spcBef>
                <a:spcPts val="320"/>
              </a:spcBef>
              <a:spcAft>
                <a:spcPts val="0"/>
              </a:spcAft>
              <a:buSzPts val="1600"/>
              <a:buChar char="o"/>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 name="Google Shape;10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457200" y="273050"/>
            <a:ext cx="3008313" cy="1162050"/>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SzPts val="2560"/>
              <a:buChar char="●"/>
              <a:defRPr sz="3200"/>
            </a:lvl1pPr>
            <a:lvl2pPr marL="914400" lvl="1" indent="-370840" algn="l">
              <a:spcBef>
                <a:spcPts val="560"/>
              </a:spcBef>
              <a:spcAft>
                <a:spcPts val="0"/>
              </a:spcAft>
              <a:buSzPts val="2240"/>
              <a:buChar char="●"/>
              <a:defRPr sz="2800"/>
            </a:lvl2pPr>
            <a:lvl3pPr marL="1371600" lvl="2" indent="-350519" algn="l">
              <a:spcBef>
                <a:spcPts val="480"/>
              </a:spcBef>
              <a:spcAft>
                <a:spcPts val="0"/>
              </a:spcAft>
              <a:buSzPts val="1920"/>
              <a:buChar char="●"/>
              <a:defRPr sz="2400"/>
            </a:lvl3pPr>
            <a:lvl4pPr marL="1828800" lvl="3" indent="-355600" algn="l">
              <a:spcBef>
                <a:spcPts val="400"/>
              </a:spcBef>
              <a:spcAft>
                <a:spcPts val="0"/>
              </a:spcAft>
              <a:buSzPts val="2000"/>
              <a:buChar char="o"/>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9" name="Google Shape;119;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8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0" name="Google Shape;12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520"/>
              </a:spcBef>
              <a:spcAft>
                <a:spcPts val="0"/>
              </a:spcAft>
              <a:buClr>
                <a:srgbClr val="6F6185"/>
              </a:buClr>
              <a:buSzPts val="2080"/>
              <a:buFont typeface="Noto Sans Symbols"/>
              <a:buChar char="●"/>
              <a:defRPr sz="2600" b="0" i="0" u="none" strike="noStrike" cap="none">
                <a:solidFill>
                  <a:schemeClr val="dk1"/>
                </a:solidFill>
                <a:latin typeface="Arial"/>
                <a:ea typeface="Arial"/>
                <a:cs typeface="Arial"/>
                <a:sym typeface="Arial"/>
              </a:defRPr>
            </a:lvl1pPr>
            <a:lvl2pPr marL="914400" marR="0" lvl="1" indent="-340360" algn="l" rtl="0">
              <a:spcBef>
                <a:spcPts val="440"/>
              </a:spcBef>
              <a:spcAft>
                <a:spcPts val="0"/>
              </a:spcAft>
              <a:buClr>
                <a:srgbClr val="EFB100"/>
              </a:buClr>
              <a:buSzPts val="1760"/>
              <a:buFont typeface="Noto Sans Symbols"/>
              <a:buChar char="●"/>
              <a:defRPr sz="22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rgbClr val="72706F"/>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rgbClr val="6F6185"/>
              </a:buClr>
              <a:buSzPts val="1800"/>
              <a:buFont typeface="Courier New"/>
              <a:buChar char="o"/>
              <a:defRPr sz="18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rgbClr val="EFB100"/>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0" y="0"/>
            <a:ext cx="9144000" cy="1008063"/>
          </a:xfrm>
          <a:custGeom>
            <a:avLst/>
            <a:gdLst/>
            <a:ahLst/>
            <a:cxnLst/>
            <a:rect l="l" t="t" r="r" b="b"/>
            <a:pathLst>
              <a:path w="6286544" h="1000084" extrusionOk="0">
                <a:moveTo>
                  <a:pt x="0" y="0"/>
                </a:moveTo>
                <a:lnTo>
                  <a:pt x="6286544" y="0"/>
                </a:lnTo>
                <a:lnTo>
                  <a:pt x="6286544" y="714332"/>
                </a:lnTo>
                <a:cubicBezTo>
                  <a:pt x="3583966" y="665822"/>
                  <a:pt x="2081588" y="751890"/>
                  <a:pt x="0" y="1000084"/>
                </a:cubicBezTo>
                <a:lnTo>
                  <a:pt x="0" y="0"/>
                </a:lnTo>
                <a:close/>
              </a:path>
            </a:pathLst>
          </a:custGeom>
          <a:solidFill>
            <a:srgbClr val="6F6185"/>
          </a:solidFill>
          <a:ln w="25400" cap="flat" cmpd="sng">
            <a:solidFill>
              <a:srgbClr val="6F61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5" name="Google Shape;15;p1"/>
          <p:cNvGrpSpPr/>
          <p:nvPr/>
        </p:nvGrpSpPr>
        <p:grpSpPr>
          <a:xfrm rot="326911">
            <a:off x="3820" y="485493"/>
            <a:ext cx="9148006" cy="1231358"/>
            <a:chOff x="-23" y="779"/>
            <a:chExt cx="15127" cy="2313"/>
          </a:xfrm>
        </p:grpSpPr>
        <p:grpSp>
          <p:nvGrpSpPr>
            <p:cNvPr id="16" name="Google Shape;16;p1"/>
            <p:cNvGrpSpPr/>
            <p:nvPr/>
          </p:nvGrpSpPr>
          <p:grpSpPr>
            <a:xfrm>
              <a:off x="-23" y="779"/>
              <a:ext cx="15124" cy="2313"/>
              <a:chOff x="-23" y="779"/>
              <a:chExt cx="15124" cy="2313"/>
            </a:xfrm>
          </p:grpSpPr>
          <p:sp>
            <p:nvSpPr>
              <p:cNvPr id="17" name="Google Shape;17;p1"/>
              <p:cNvSpPr/>
              <p:nvPr/>
            </p:nvSpPr>
            <p:spPr>
              <a:xfrm>
                <a:off x="-14" y="901"/>
                <a:ext cx="11962" cy="2028"/>
              </a:xfrm>
              <a:custGeom>
                <a:avLst/>
                <a:gdLst/>
                <a:ahLst/>
                <a:cxnLst/>
                <a:rect l="l" t="t" r="r" b="b"/>
                <a:pathLst>
                  <a:path w="3171" h="423" extrusionOk="0">
                    <a:moveTo>
                      <a:pt x="0" y="423"/>
                    </a:moveTo>
                    <a:cubicBezTo>
                      <a:pt x="1374" y="0"/>
                      <a:pt x="2711" y="30"/>
                      <a:pt x="3171" y="57"/>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18" name="Google Shape;18;p1"/>
              <p:cNvGrpSpPr/>
              <p:nvPr/>
            </p:nvGrpSpPr>
            <p:grpSpPr>
              <a:xfrm>
                <a:off x="-23" y="779"/>
                <a:ext cx="15124" cy="2313"/>
                <a:chOff x="350" y="1151"/>
                <a:chExt cx="15124" cy="2313"/>
              </a:xfrm>
            </p:grpSpPr>
            <p:sp>
              <p:nvSpPr>
                <p:cNvPr id="19" name="Google Shape;19;p1"/>
                <p:cNvSpPr/>
                <p:nvPr/>
              </p:nvSpPr>
              <p:spPr>
                <a:xfrm>
                  <a:off x="356" y="1151"/>
                  <a:ext cx="15118" cy="2040"/>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 name="Google Shape;20;p1"/>
                <p:cNvSpPr/>
                <p:nvPr/>
              </p:nvSpPr>
              <p:spPr>
                <a:xfrm>
                  <a:off x="355" y="1277"/>
                  <a:ext cx="15118" cy="2028"/>
                </a:xfrm>
                <a:custGeom>
                  <a:avLst/>
                  <a:gdLst/>
                  <a:ahLst/>
                  <a:cxnLst/>
                  <a:rect l="l" t="t" r="r" b="b"/>
                  <a:pathLst>
                    <a:path w="3171" h="423" extrusionOk="0">
                      <a:moveTo>
                        <a:pt x="0" y="423"/>
                      </a:moveTo>
                      <a:cubicBezTo>
                        <a:pt x="1374" y="0"/>
                        <a:pt x="2711" y="30"/>
                        <a:pt x="3171" y="5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 name="Google Shape;21;p1"/>
                <p:cNvSpPr/>
                <p:nvPr/>
              </p:nvSpPr>
              <p:spPr>
                <a:xfrm>
                  <a:off x="350" y="1418"/>
                  <a:ext cx="15120" cy="2046"/>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2" name="Google Shape;22;p1"/>
            <p:cNvSpPr/>
            <p:nvPr/>
          </p:nvSpPr>
          <p:spPr>
            <a:xfrm>
              <a:off x="-16" y="93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3" name="Google Shape;23;p1" descr="RT-RK_za_ppt_template.png"/>
          <p:cNvPicPr preferRelativeResize="0"/>
          <p:nvPr/>
        </p:nvPicPr>
        <p:blipFill rotWithShape="1">
          <a:blip r:embed="rId14">
            <a:alphaModFix/>
          </a:blip>
          <a:srcRect b="42508"/>
          <a:stretch/>
        </p:blipFill>
        <p:spPr>
          <a:xfrm>
            <a:off x="8064500" y="0"/>
            <a:ext cx="1079500" cy="620713"/>
          </a:xfrm>
          <a:prstGeom prst="rect">
            <a:avLst/>
          </a:prstGeom>
          <a:noFill/>
          <a:ln>
            <a:noFill/>
          </a:ln>
        </p:spPr>
      </p:pic>
      <p:sp>
        <p:nvSpPr>
          <p:cNvPr id="24" name="Google Shape;24;p1"/>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marR="0" lvl="0" algn="l" rtl="0">
              <a:lnSpc>
                <a:spcPct val="83333"/>
              </a:lnSpc>
              <a:spcBef>
                <a:spcPts val="0"/>
              </a:spcBef>
              <a:spcAft>
                <a:spcPts val="0"/>
              </a:spcAft>
              <a:buSzPts val="1400"/>
              <a:buNone/>
              <a:defRPr sz="3600" b="0" i="0" u="none" strike="noStrike" cap="none">
                <a:solidFill>
                  <a:srgbClr val="EFB100"/>
                </a:solidFill>
                <a:latin typeface="Arial"/>
                <a:ea typeface="Arial"/>
                <a:cs typeface="Arial"/>
                <a:sym typeface="Arial"/>
              </a:defRPr>
            </a:lvl1pPr>
            <a:lvl2pPr marR="0" lvl="1" algn="l" rtl="0">
              <a:lnSpc>
                <a:spcPct val="83333"/>
              </a:lnSpc>
              <a:spcBef>
                <a:spcPts val="0"/>
              </a:spcBef>
              <a:spcAft>
                <a:spcPts val="0"/>
              </a:spcAft>
              <a:buSzPts val="1400"/>
              <a:buNone/>
              <a:defRPr sz="3600" b="0" i="0" u="none" strike="noStrike" cap="none">
                <a:solidFill>
                  <a:srgbClr val="EFB100"/>
                </a:solidFill>
                <a:latin typeface="Arial"/>
                <a:ea typeface="Arial"/>
                <a:cs typeface="Arial"/>
                <a:sym typeface="Arial"/>
              </a:defRPr>
            </a:lvl2pPr>
            <a:lvl3pPr marR="0" lvl="2" algn="l" rtl="0">
              <a:lnSpc>
                <a:spcPct val="83333"/>
              </a:lnSpc>
              <a:spcBef>
                <a:spcPts val="0"/>
              </a:spcBef>
              <a:spcAft>
                <a:spcPts val="0"/>
              </a:spcAft>
              <a:buSzPts val="1400"/>
              <a:buNone/>
              <a:defRPr sz="3600" b="0" i="0" u="none" strike="noStrike" cap="none">
                <a:solidFill>
                  <a:srgbClr val="EFB100"/>
                </a:solidFill>
                <a:latin typeface="Arial"/>
                <a:ea typeface="Arial"/>
                <a:cs typeface="Arial"/>
                <a:sym typeface="Arial"/>
              </a:defRPr>
            </a:lvl3pPr>
            <a:lvl4pPr marR="0" lvl="3" algn="l" rtl="0">
              <a:lnSpc>
                <a:spcPct val="83333"/>
              </a:lnSpc>
              <a:spcBef>
                <a:spcPts val="0"/>
              </a:spcBef>
              <a:spcAft>
                <a:spcPts val="0"/>
              </a:spcAft>
              <a:buSzPts val="1400"/>
              <a:buNone/>
              <a:defRPr sz="3600" b="0" i="0" u="none" strike="noStrike" cap="none">
                <a:solidFill>
                  <a:srgbClr val="EFB100"/>
                </a:solidFill>
                <a:latin typeface="Arial"/>
                <a:ea typeface="Arial"/>
                <a:cs typeface="Arial"/>
                <a:sym typeface="Arial"/>
              </a:defRPr>
            </a:lvl4pPr>
            <a:lvl5pPr marR="0" lvl="4" algn="l" rtl="0">
              <a:lnSpc>
                <a:spcPct val="83333"/>
              </a:lnSpc>
              <a:spcBef>
                <a:spcPts val="0"/>
              </a:spcBef>
              <a:spcAft>
                <a:spcPts val="0"/>
              </a:spcAft>
              <a:buSzPts val="1400"/>
              <a:buNone/>
              <a:defRPr sz="3600" b="0" i="0" u="none" strike="noStrike" cap="none">
                <a:solidFill>
                  <a:srgbClr val="EFB1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EFB100"/>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rgbClr val="EFB100"/>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rgbClr val="EFB100"/>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rgbClr val="EFB100"/>
                </a:solidFill>
                <a:latin typeface="Calibri"/>
                <a:ea typeface="Calibri"/>
                <a:cs typeface="Calibri"/>
                <a:sym typeface="Calibri"/>
              </a:defRPr>
            </a:lvl9pPr>
          </a:lstStyle>
          <a:p>
            <a:endParaRPr/>
          </a:p>
        </p:txBody>
      </p:sp>
      <p:sp>
        <p:nvSpPr>
          <p:cNvPr id="25" name="Google Shape;25;p1"/>
          <p:cNvSpPr txBox="1"/>
          <p:nvPr/>
        </p:nvSpPr>
        <p:spPr>
          <a:xfrm>
            <a:off x="1854200" y="6643688"/>
            <a:ext cx="5435600" cy="214312"/>
          </a:xfrm>
          <a:prstGeom prst="rect">
            <a:avLst/>
          </a:prstGeom>
          <a:noFill/>
          <a:ln>
            <a:noFill/>
          </a:ln>
        </p:spPr>
        <p:txBody>
          <a:bodyPr spcFirstLastPara="1" wrap="square" lIns="91425" tIns="0" rIns="91425" bIns="0" anchor="t" anchorCtr="0">
            <a:noAutofit/>
          </a:bodyPr>
          <a:lstStyle/>
          <a:p>
            <a:pPr marL="0" marR="0" lvl="0" indent="0" algn="ctr" rtl="0">
              <a:spcBef>
                <a:spcPts val="0"/>
              </a:spcBef>
              <a:spcAft>
                <a:spcPts val="0"/>
              </a:spcAft>
              <a:buNone/>
            </a:pPr>
            <a:r>
              <a:rPr lang="en-US" sz="1200" b="0" i="0" u="none" strike="noStrike" cap="none">
                <a:solidFill>
                  <a:srgbClr val="72706F"/>
                </a:solidFill>
                <a:latin typeface="Calibri"/>
                <a:ea typeface="Calibri"/>
                <a:cs typeface="Calibri"/>
                <a:sym typeface="Calibri"/>
              </a:rPr>
              <a:t>CONFIDENTIAL – Reproduction prohibited without the prior permission of RT-RK</a:t>
            </a:r>
            <a:endParaRPr sz="1200" b="0" i="0" u="none" strike="noStrike" cap="none">
              <a:solidFill>
                <a:srgbClr val="72706F"/>
              </a:solidFill>
              <a:latin typeface="Calibri"/>
              <a:ea typeface="Calibri"/>
              <a:cs typeface="Calibri"/>
              <a:sym typeface="Calibri"/>
            </a:endParaRPr>
          </a:p>
          <a:p>
            <a:pPr marL="0" marR="0" lvl="0" indent="0" algn="ctr" rtl="0">
              <a:spcBef>
                <a:spcPts val="0"/>
              </a:spcBef>
              <a:spcAft>
                <a:spcPts val="0"/>
              </a:spcAft>
              <a:buNone/>
            </a:pPr>
            <a:endParaRPr sz="1200" b="0" i="0" u="none" strike="noStrike" cap="none">
              <a:solidFill>
                <a:srgbClr val="72706F"/>
              </a:solidFill>
              <a:latin typeface="Calibri"/>
              <a:ea typeface="Calibri"/>
              <a:cs typeface="Calibri"/>
              <a:sym typeface="Calibri"/>
            </a:endParaRPr>
          </a:p>
        </p:txBody>
      </p:sp>
      <p:sp>
        <p:nvSpPr>
          <p:cNvPr id="26" name="Google Shape;26;p1"/>
          <p:cNvSpPr txBox="1"/>
          <p:nvPr/>
        </p:nvSpPr>
        <p:spPr>
          <a:xfrm>
            <a:off x="8070850" y="6524625"/>
            <a:ext cx="1073150" cy="304800"/>
          </a:xfrm>
          <a:prstGeom prst="rect">
            <a:avLst/>
          </a:prstGeom>
          <a:noFill/>
          <a:ln>
            <a:noFill/>
          </a:ln>
        </p:spPr>
        <p:txBody>
          <a:bodyPr spcFirstLastPara="1" wrap="square" lIns="89550" tIns="44775" rIns="89550" bIns="44775" anchor="t" anchorCtr="0">
            <a:noAutofit/>
          </a:bodyPr>
          <a:lstStyle/>
          <a:p>
            <a:pPr marL="0" marR="0" lvl="0" indent="0" algn="r" rtl="0">
              <a:spcBef>
                <a:spcPts val="0"/>
              </a:spcBef>
              <a:spcAft>
                <a:spcPts val="0"/>
              </a:spcAft>
              <a:buNone/>
            </a:pPr>
            <a:fld id="{00000000-1234-1234-1234-123412341234}" type="slidenum">
              <a:rPr lang="en-US" sz="1300" b="0" i="0" u="none" strike="noStrike" cap="none">
                <a:solidFill>
                  <a:srgbClr val="6F6185"/>
                </a:solidFill>
                <a:latin typeface="Arial Black"/>
                <a:ea typeface="Arial Black"/>
                <a:cs typeface="Arial Black"/>
                <a:sym typeface="Arial Black"/>
              </a:rPr>
              <a:t>‹#›</a:t>
            </a:fld>
            <a:endParaRPr sz="1300" b="0" i="0" u="none" strike="noStrike" cap="none">
              <a:solidFill>
                <a:srgbClr val="6F6185"/>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None/>
            </a:pPr>
            <a:r>
              <a:rPr lang="en-US"/>
              <a:t>ELEMENTI</a:t>
            </a:r>
            <a:br>
              <a:rPr lang="en-US"/>
            </a:br>
            <a:br>
              <a:rPr lang="en-US"/>
            </a:br>
            <a:r>
              <a:rPr lang="en-US"/>
              <a:t>PYTHON JEZIKA</a:t>
            </a:r>
            <a:br>
              <a:rPr lang="en-US"/>
            </a:br>
            <a:endParaRPr/>
          </a:p>
        </p:txBody>
      </p:sp>
      <p:sp>
        <p:nvSpPr>
          <p:cNvPr id="147" name="Google Shape;147;p14"/>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sr-Cyrl-BA" sz="3600" dirty="0">
                <a:latin typeface="Arial"/>
                <a:ea typeface="Arial"/>
                <a:cs typeface="Arial"/>
                <a:sym typeface="Arial"/>
              </a:rPr>
              <a:t>2. </a:t>
            </a:r>
            <a:r>
              <a:rPr lang="en-US" sz="3600" dirty="0" err="1"/>
              <a:t>dan</a:t>
            </a:r>
            <a:endParaRPr sz="36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FB0-88F3-5E82-984F-74C8C5910882}"/>
              </a:ext>
            </a:extLst>
          </p:cNvPr>
          <p:cNvSpPr>
            <a:spLocks noGrp="1"/>
          </p:cNvSpPr>
          <p:nvPr>
            <p:ph type="title"/>
          </p:nvPr>
        </p:nvSpPr>
        <p:spPr>
          <a:xfrm>
            <a:off x="0" y="57874"/>
            <a:ext cx="7920037" cy="720000"/>
          </a:xfrm>
        </p:spPr>
        <p:txBody>
          <a:bodyPr/>
          <a:lstStyle/>
          <a:p>
            <a:r>
              <a:rPr lang="sr-Latn-RS" dirty="0"/>
              <a:t>Klasa</a:t>
            </a:r>
          </a:p>
        </p:txBody>
      </p:sp>
      <p:sp>
        <p:nvSpPr>
          <p:cNvPr id="3" name="Text Placeholder 2">
            <a:extLst>
              <a:ext uri="{FF2B5EF4-FFF2-40B4-BE49-F238E27FC236}">
                <a16:creationId xmlns:a16="http://schemas.microsoft.com/office/drawing/2014/main" id="{ADFF001C-A2C6-E08F-FCFE-B9E1C5C615DB}"/>
              </a:ext>
            </a:extLst>
          </p:cNvPr>
          <p:cNvSpPr>
            <a:spLocks noGrp="1"/>
          </p:cNvSpPr>
          <p:nvPr>
            <p:ph type="body" idx="1"/>
          </p:nvPr>
        </p:nvSpPr>
        <p:spPr>
          <a:xfrm>
            <a:off x="243840" y="914400"/>
            <a:ext cx="8766048" cy="5547360"/>
          </a:xfrm>
        </p:spPr>
        <p:txBody>
          <a:bodyPr/>
          <a:lstStyle/>
          <a:p>
            <a:r>
              <a:rPr lang="sr-Latn-RS" dirty="0"/>
              <a:t>Šablon ili pečat</a:t>
            </a:r>
          </a:p>
          <a:p>
            <a:r>
              <a:rPr lang="sr-Latn-RS" dirty="0"/>
              <a:t>Skup zajedničkih osobina i ponašanja svih objekata</a:t>
            </a:r>
          </a:p>
          <a:p>
            <a:pPr lvl="1"/>
            <a:r>
              <a:rPr lang="sr-Latn-RS" dirty="0"/>
              <a:t>Svi studenti imaju iste osobine i isti skup ponašanja, kada je u pitanju problem koji studentska služba ima sa njima.</a:t>
            </a:r>
          </a:p>
          <a:p>
            <a:r>
              <a:rPr lang="sr-Latn-RS" dirty="0"/>
              <a:t>Ukoliko neke od osobina su manje ili više slične, klase stvaraju međusobne veze koje mogu biti:</a:t>
            </a:r>
          </a:p>
          <a:p>
            <a:pPr lvl="1"/>
            <a:r>
              <a:rPr lang="sr-Latn-RS" dirty="0"/>
              <a:t>Nasljeđivanje</a:t>
            </a:r>
          </a:p>
          <a:p>
            <a:pPr lvl="1"/>
            <a:r>
              <a:rPr lang="sr-Latn-RS" dirty="0"/>
              <a:t>Kompozicija</a:t>
            </a:r>
          </a:p>
          <a:p>
            <a:r>
              <a:rPr lang="sr-Latn-RS" dirty="0"/>
              <a:t>Osobine su jednostavni tipovi, iako ne moraju biti</a:t>
            </a:r>
          </a:p>
          <a:p>
            <a:r>
              <a:rPr lang="sr-Latn-RS" dirty="0"/>
              <a:t>Ponašanja su funkcije i, kada je u pitanju klasa, zovu se metode</a:t>
            </a:r>
          </a:p>
          <a:p>
            <a:r>
              <a:rPr lang="sr-Latn-RS" dirty="0"/>
              <a:t>Osim metoda specifičnih za problem (npr. Hodanje ili polaganje ispita), postoje i metodi specifični za klasu, kao što je konstruktor, destruktor i slično.</a:t>
            </a:r>
          </a:p>
          <a:p>
            <a:endParaRPr lang="sr-Latn-RS" dirty="0"/>
          </a:p>
        </p:txBody>
      </p:sp>
    </p:spTree>
    <p:extLst>
      <p:ext uri="{BB962C8B-B14F-4D97-AF65-F5344CB8AC3E}">
        <p14:creationId xmlns:p14="http://schemas.microsoft.com/office/powerpoint/2010/main" val="212901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6523-750B-15C3-06BF-1F6D91E3DA47}"/>
              </a:ext>
            </a:extLst>
          </p:cNvPr>
          <p:cNvSpPr>
            <a:spLocks noGrp="1"/>
          </p:cNvSpPr>
          <p:nvPr>
            <p:ph type="title"/>
          </p:nvPr>
        </p:nvSpPr>
        <p:spPr/>
        <p:txBody>
          <a:bodyPr/>
          <a:lstStyle/>
          <a:p>
            <a:r>
              <a:rPr lang="sr-Latn-RS" dirty="0"/>
              <a:t>Osobine i ponašanja</a:t>
            </a:r>
          </a:p>
        </p:txBody>
      </p:sp>
      <p:sp>
        <p:nvSpPr>
          <p:cNvPr id="3" name="Text Placeholder 2">
            <a:extLst>
              <a:ext uri="{FF2B5EF4-FFF2-40B4-BE49-F238E27FC236}">
                <a16:creationId xmlns:a16="http://schemas.microsoft.com/office/drawing/2014/main" id="{B020499F-FA3B-77D9-E834-9A0981857EAE}"/>
              </a:ext>
            </a:extLst>
          </p:cNvPr>
          <p:cNvSpPr>
            <a:spLocks noGrp="1"/>
          </p:cNvSpPr>
          <p:nvPr>
            <p:ph type="body" idx="1"/>
          </p:nvPr>
        </p:nvSpPr>
        <p:spPr/>
        <p:txBody>
          <a:bodyPr/>
          <a:lstStyle/>
          <a:p>
            <a:r>
              <a:rPr lang="sr-Latn-RS" dirty="0"/>
              <a:t>Osobine, odnosno atributi mogu biti:</a:t>
            </a:r>
          </a:p>
          <a:p>
            <a:pPr lvl="1"/>
            <a:r>
              <a:rPr lang="sr-Latn-RS" dirty="0"/>
              <a:t>Objektni</a:t>
            </a:r>
          </a:p>
          <a:p>
            <a:pPr lvl="1"/>
            <a:r>
              <a:rPr lang="sr-Latn-RS" dirty="0"/>
              <a:t>Klasni</a:t>
            </a:r>
          </a:p>
          <a:p>
            <a:r>
              <a:rPr lang="sr-Latn-RS" dirty="0"/>
              <a:t>Ponašanja, odnosno metode mogu biti:</a:t>
            </a:r>
          </a:p>
          <a:p>
            <a:pPr lvl="1"/>
            <a:r>
              <a:rPr lang="sr-Latn-RS" dirty="0"/>
              <a:t>Objektne</a:t>
            </a:r>
          </a:p>
          <a:p>
            <a:pPr lvl="1"/>
            <a:r>
              <a:rPr lang="sr-Latn-RS" dirty="0"/>
              <a:t>Klasne </a:t>
            </a:r>
          </a:p>
          <a:p>
            <a:pPr lvl="1"/>
            <a:r>
              <a:rPr lang="sr-Latn-RS" dirty="0"/>
              <a:t>Statičke</a:t>
            </a:r>
          </a:p>
          <a:p>
            <a:pPr lvl="1"/>
            <a:endParaRPr lang="sr-Latn-RS" dirty="0"/>
          </a:p>
        </p:txBody>
      </p:sp>
    </p:spTree>
    <p:extLst>
      <p:ext uri="{BB962C8B-B14F-4D97-AF65-F5344CB8AC3E}">
        <p14:creationId xmlns:p14="http://schemas.microsoft.com/office/powerpoint/2010/main" val="375668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Naslje</a:t>
            </a:r>
            <a:r>
              <a:rPr lang="sr-Latn-RS" dirty="0"/>
              <a:t>đ</a:t>
            </a:r>
            <a:r>
              <a:rPr lang="en-US" dirty="0" err="1"/>
              <a:t>ivanje</a:t>
            </a:r>
            <a:endParaRPr lang="en-US" dirty="0"/>
          </a:p>
        </p:txBody>
      </p:sp>
      <p:sp>
        <p:nvSpPr>
          <p:cNvPr id="321" name="Google Shape;321;p26"/>
          <p:cNvSpPr txBox="1">
            <a:spLocks noGrp="1"/>
          </p:cNvSpPr>
          <p:nvPr>
            <p:ph type="body" idx="1"/>
          </p:nvPr>
        </p:nvSpPr>
        <p:spPr>
          <a:xfrm>
            <a:off x="55458" y="887506"/>
            <a:ext cx="4326042" cy="5614299"/>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Mehanizam</a:t>
            </a:r>
            <a:r>
              <a:rPr lang="en-US" sz="2400" dirty="0"/>
              <a:t> za </a:t>
            </a:r>
            <a:r>
              <a:rPr lang="en-US" sz="2400" dirty="0" err="1"/>
              <a:t>specijalizaciju</a:t>
            </a:r>
            <a:r>
              <a:rPr lang="en-US" sz="2400" dirty="0"/>
              <a:t> </a:t>
            </a:r>
            <a:r>
              <a:rPr lang="en-US" sz="2400" dirty="0" err="1"/>
              <a:t>klase</a:t>
            </a:r>
            <a:r>
              <a:rPr lang="en-US" sz="2400" dirty="0"/>
              <a:t>.</a:t>
            </a:r>
            <a:endParaRPr dirty="0"/>
          </a:p>
          <a:p>
            <a:pPr marL="342900" lvl="0" indent="-342900" algn="l" rtl="0">
              <a:spcBef>
                <a:spcPts val="480"/>
              </a:spcBef>
              <a:spcAft>
                <a:spcPts val="0"/>
              </a:spcAft>
              <a:buSzPts val="1920"/>
              <a:buChar char="●"/>
            </a:pPr>
            <a:r>
              <a:rPr lang="en-US" sz="2400" dirty="0" err="1"/>
              <a:t>Specifična</a:t>
            </a:r>
            <a:r>
              <a:rPr lang="en-US" sz="2400" dirty="0"/>
              <a:t> </a:t>
            </a:r>
            <a:r>
              <a:rPr lang="en-US" sz="2400" dirty="0" err="1"/>
              <a:t>klasa</a:t>
            </a:r>
            <a:r>
              <a:rPr lang="en-US" sz="2400" dirty="0"/>
              <a:t> </a:t>
            </a:r>
            <a:r>
              <a:rPr lang="en-US" sz="2400" dirty="0" err="1"/>
              <a:t>nasl</a:t>
            </a:r>
            <a:r>
              <a:rPr lang="sr-Latn-RS" sz="2400" dirty="0"/>
              <a:t>j</a:t>
            </a:r>
            <a:r>
              <a:rPr lang="en-US" sz="2400" dirty="0"/>
              <a:t>e</a:t>
            </a:r>
            <a:r>
              <a:rPr lang="sr-Latn-RS" sz="2400" dirty="0"/>
              <a:t>đ</a:t>
            </a:r>
            <a:r>
              <a:rPr lang="en-US" sz="2400" dirty="0" err="1"/>
              <a:t>uje</a:t>
            </a:r>
            <a:r>
              <a:rPr lang="en-US" sz="2400" dirty="0"/>
              <a:t> </a:t>
            </a:r>
            <a:r>
              <a:rPr lang="en-US" sz="2400" dirty="0" err="1"/>
              <a:t>klasu</a:t>
            </a:r>
            <a:r>
              <a:rPr lang="en-US" sz="2400" dirty="0"/>
              <a:t> </a:t>
            </a:r>
            <a:r>
              <a:rPr lang="en-US" sz="2400" dirty="0" err="1"/>
              <a:t>opšteg</a:t>
            </a:r>
            <a:r>
              <a:rPr lang="en-US" sz="2400" dirty="0"/>
              <a:t> </a:t>
            </a:r>
            <a:r>
              <a:rPr lang="en-US" sz="2400" dirty="0" err="1"/>
              <a:t>tipa</a:t>
            </a:r>
            <a:r>
              <a:rPr lang="en-US" sz="2400" dirty="0"/>
              <a:t>.</a:t>
            </a:r>
            <a:endParaRPr dirty="0"/>
          </a:p>
          <a:p>
            <a:pPr marL="342900" lvl="0" indent="-342900" algn="l" rtl="0">
              <a:spcBef>
                <a:spcPts val="480"/>
              </a:spcBef>
              <a:spcAft>
                <a:spcPts val="0"/>
              </a:spcAft>
              <a:buSzPts val="1920"/>
              <a:buChar char="●"/>
            </a:pPr>
            <a:r>
              <a:rPr lang="en-US" sz="2400" dirty="0" err="1"/>
              <a:t>Osnovna</a:t>
            </a:r>
            <a:r>
              <a:rPr lang="en-US" sz="2400" dirty="0"/>
              <a:t> </a:t>
            </a:r>
            <a:r>
              <a:rPr lang="en-US" sz="2400" dirty="0" err="1"/>
              <a:t>klasa</a:t>
            </a:r>
            <a:r>
              <a:rPr lang="en-US" sz="2400" dirty="0"/>
              <a:t> je </a:t>
            </a:r>
            <a:r>
              <a:rPr lang="en-US" sz="2400" i="1" dirty="0"/>
              <a:t>superclass</a:t>
            </a:r>
            <a:r>
              <a:rPr lang="en-US" sz="2400" dirty="0"/>
              <a:t>, a </a:t>
            </a:r>
            <a:r>
              <a:rPr lang="en-US" sz="2400" dirty="0" err="1"/>
              <a:t>izvedena</a:t>
            </a:r>
            <a:r>
              <a:rPr lang="en-US" sz="2400" dirty="0"/>
              <a:t> </a:t>
            </a:r>
            <a:r>
              <a:rPr lang="en-US" sz="2400" i="1" dirty="0"/>
              <a:t>subclass</a:t>
            </a:r>
            <a:endParaRPr dirty="0"/>
          </a:p>
          <a:p>
            <a:pPr marL="342900" lvl="0" indent="-342900" algn="l" rtl="0">
              <a:spcBef>
                <a:spcPts val="480"/>
              </a:spcBef>
              <a:spcAft>
                <a:spcPts val="0"/>
              </a:spcAft>
              <a:buSzPts val="1920"/>
              <a:buChar char="●"/>
            </a:pPr>
            <a:r>
              <a:rPr lang="en-US" sz="2400" dirty="0" err="1"/>
              <a:t>Nasl</a:t>
            </a:r>
            <a:r>
              <a:rPr lang="sr-Latn-RS" sz="2400" dirty="0"/>
              <a:t>jeđ</a:t>
            </a:r>
            <a:r>
              <a:rPr lang="en-US" sz="2400" dirty="0" err="1"/>
              <a:t>ivanje</a:t>
            </a:r>
            <a:r>
              <a:rPr lang="en-US" sz="2400" dirty="0"/>
              <a:t> </a:t>
            </a:r>
            <a:r>
              <a:rPr lang="en-US" sz="2400" dirty="0" err="1"/>
              <a:t>može</a:t>
            </a:r>
            <a:r>
              <a:rPr lang="en-US" sz="2400" dirty="0"/>
              <a:t> </a:t>
            </a:r>
            <a:r>
              <a:rPr lang="en-US" sz="2400" dirty="0" err="1"/>
              <a:t>biti</a:t>
            </a:r>
            <a:r>
              <a:rPr lang="en-US" sz="2400" dirty="0"/>
              <a:t> </a:t>
            </a:r>
            <a:r>
              <a:rPr lang="en-US" sz="2400" dirty="0" err="1"/>
              <a:t>višestruko</a:t>
            </a:r>
            <a:r>
              <a:rPr lang="en-US" sz="2400" dirty="0"/>
              <a:t>, </a:t>
            </a:r>
            <a:r>
              <a:rPr lang="en-US" sz="2400" dirty="0" err="1"/>
              <a:t>superklase</a:t>
            </a:r>
            <a:r>
              <a:rPr lang="en-US" sz="2400" dirty="0"/>
              <a:t> se </a:t>
            </a:r>
            <a:r>
              <a:rPr lang="en-US" sz="2400" dirty="0" err="1"/>
              <a:t>razdvajaju</a:t>
            </a:r>
            <a:r>
              <a:rPr lang="en-US" sz="2400" dirty="0"/>
              <a:t> </a:t>
            </a:r>
            <a:r>
              <a:rPr lang="en-US" sz="2400" dirty="0" err="1"/>
              <a:t>zarezom</a:t>
            </a:r>
            <a:r>
              <a:rPr lang="en-US" sz="2400" dirty="0"/>
              <a:t>.</a:t>
            </a:r>
            <a:endParaRPr dirty="0"/>
          </a:p>
          <a:p>
            <a:pPr marL="342900" lvl="0" indent="-342900" algn="l" rtl="0">
              <a:spcBef>
                <a:spcPts val="480"/>
              </a:spcBef>
              <a:spcAft>
                <a:spcPts val="0"/>
              </a:spcAft>
              <a:buSzPts val="1920"/>
              <a:buChar char="●"/>
            </a:pPr>
            <a:r>
              <a:rPr lang="en-US" sz="2400" dirty="0" err="1"/>
              <a:t>Nasl</a:t>
            </a:r>
            <a:r>
              <a:rPr lang="sr-Latn-RS" sz="2400" dirty="0"/>
              <a:t>j</a:t>
            </a:r>
            <a:r>
              <a:rPr lang="en-US" sz="2400" dirty="0"/>
              <a:t>e</a:t>
            </a:r>
            <a:r>
              <a:rPr lang="sr-Latn-RS" sz="2400" dirty="0"/>
              <a:t>đ</a:t>
            </a:r>
            <a:r>
              <a:rPr lang="en-US" sz="2400" dirty="0" err="1"/>
              <a:t>uju</a:t>
            </a:r>
            <a:r>
              <a:rPr lang="en-US" sz="2400" dirty="0"/>
              <a:t> se </a:t>
            </a:r>
            <a:r>
              <a:rPr lang="en-US" sz="2400" dirty="0" err="1"/>
              <a:t>atributi</a:t>
            </a:r>
            <a:r>
              <a:rPr lang="en-US" sz="2400" dirty="0"/>
              <a:t> </a:t>
            </a:r>
            <a:r>
              <a:rPr lang="en-US" sz="2400" dirty="0" err="1"/>
              <a:t>i</a:t>
            </a:r>
            <a:r>
              <a:rPr lang="en-US" sz="2400" dirty="0"/>
              <a:t> </a:t>
            </a:r>
            <a:r>
              <a:rPr lang="en-US" sz="2400" dirty="0" err="1"/>
              <a:t>metode</a:t>
            </a:r>
            <a:r>
              <a:rPr lang="en-US" sz="2400" dirty="0"/>
              <a:t>. </a:t>
            </a:r>
            <a:endParaRPr dirty="0"/>
          </a:p>
          <a:p>
            <a:pPr marL="342900" lvl="0" indent="-342900" algn="l" rtl="0">
              <a:spcBef>
                <a:spcPts val="480"/>
              </a:spcBef>
              <a:spcAft>
                <a:spcPts val="0"/>
              </a:spcAft>
              <a:buSzPts val="1920"/>
              <a:buChar char="●"/>
            </a:pPr>
            <a:r>
              <a:rPr lang="en-US" sz="2400" dirty="0"/>
              <a:t>Ali se </a:t>
            </a:r>
            <a:r>
              <a:rPr lang="en-US" sz="2400" dirty="0" err="1"/>
              <a:t>mogu</a:t>
            </a:r>
            <a:r>
              <a:rPr lang="en-US" sz="2400" dirty="0"/>
              <a:t> </a:t>
            </a:r>
            <a:r>
              <a:rPr lang="en-US" sz="2400" dirty="0" err="1"/>
              <a:t>redefinisati</a:t>
            </a:r>
            <a:r>
              <a:rPr lang="en-US" sz="2400" dirty="0"/>
              <a:t>.</a:t>
            </a:r>
            <a:endParaRPr lang="sr-Latn-RS" sz="2400" dirty="0"/>
          </a:p>
          <a:p>
            <a:pPr marL="342900" lvl="0" indent="-342900" algn="l" rtl="0">
              <a:spcBef>
                <a:spcPts val="480"/>
              </a:spcBef>
              <a:spcAft>
                <a:spcPts val="0"/>
              </a:spcAft>
              <a:buSzPts val="1920"/>
              <a:buChar char="●"/>
            </a:pPr>
            <a:r>
              <a:rPr lang="sr-Latn-RS" sz="2400" dirty="0"/>
              <a:t>Primjer: zivotinje1.py</a:t>
            </a:r>
            <a:endParaRPr dirty="0"/>
          </a:p>
          <a:p>
            <a:pPr marL="342900" lvl="0" indent="-342900" algn="l" rtl="0">
              <a:spcBef>
                <a:spcPts val="520"/>
              </a:spcBef>
              <a:spcAft>
                <a:spcPts val="0"/>
              </a:spcAft>
              <a:buSzPts val="2080"/>
              <a:buNone/>
            </a:pPr>
            <a:endParaRPr dirty="0"/>
          </a:p>
        </p:txBody>
      </p:sp>
      <p:pic>
        <p:nvPicPr>
          <p:cNvPr id="1026" name="Picture 2">
            <a:extLst>
              <a:ext uri="{FF2B5EF4-FFF2-40B4-BE49-F238E27FC236}">
                <a16:creationId xmlns:a16="http://schemas.microsoft.com/office/drawing/2014/main" id="{A12F2333-4EA3-D835-5768-4707E2F6C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548680"/>
            <a:ext cx="4762500"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1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Višestruko nasljeđivanje</a:t>
            </a:r>
            <a:endParaRPr dirty="0"/>
          </a:p>
        </p:txBody>
      </p:sp>
      <p:sp>
        <p:nvSpPr>
          <p:cNvPr id="334" name="Google Shape;334;p28"/>
          <p:cNvSpPr txBox="1">
            <a:spLocks noGrp="1"/>
          </p:cNvSpPr>
          <p:nvPr>
            <p:ph type="body" idx="1"/>
          </p:nvPr>
        </p:nvSpPr>
        <p:spPr>
          <a:xfrm>
            <a:off x="207265" y="980728"/>
            <a:ext cx="8744230" cy="532859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sr-Latn-RS" sz="2400" dirty="0"/>
              <a:t>Dvije vrste višestrukog nasljeđivanja: linearno (multilevel) i stvarno višestruko nasljeđivanje na istom nivou</a:t>
            </a:r>
          </a:p>
          <a:p>
            <a:pPr marL="342900" lvl="0" indent="-342900" algn="l" rtl="0">
              <a:spcBef>
                <a:spcPts val="480"/>
              </a:spcBef>
              <a:spcAft>
                <a:spcPts val="0"/>
              </a:spcAft>
              <a:buSzPts val="1920"/>
              <a:buChar char="●"/>
            </a:pPr>
            <a:r>
              <a:rPr lang="sr-Latn-RS" sz="2400" dirty="0"/>
              <a:t>Stvarno višestruko nasljeđivanje:</a:t>
            </a:r>
          </a:p>
          <a:p>
            <a:pPr marL="800100" lvl="1" indent="-342900">
              <a:spcBef>
                <a:spcPts val="480"/>
              </a:spcBef>
              <a:buSzPts val="1920"/>
            </a:pPr>
            <a:r>
              <a:rPr lang="en-US" sz="2000" dirty="0" err="1"/>
              <a:t>Specijalizovana</a:t>
            </a:r>
            <a:r>
              <a:rPr lang="en-US" sz="2000" dirty="0"/>
              <a:t> </a:t>
            </a:r>
            <a:r>
              <a:rPr lang="en-US" sz="2000" dirty="0" err="1"/>
              <a:t>klasa</a:t>
            </a:r>
            <a:r>
              <a:rPr lang="en-US" sz="2000" dirty="0"/>
              <a:t> </a:t>
            </a:r>
            <a:r>
              <a:rPr lang="en-US" sz="2000" dirty="0" err="1"/>
              <a:t>može</a:t>
            </a:r>
            <a:r>
              <a:rPr lang="en-US" sz="2000" dirty="0"/>
              <a:t> </a:t>
            </a:r>
            <a:r>
              <a:rPr lang="en-US" sz="2000" dirty="0" err="1"/>
              <a:t>nasl</a:t>
            </a:r>
            <a:r>
              <a:rPr lang="sr-Latn-RS" sz="2000" dirty="0"/>
              <a:t>ij</a:t>
            </a:r>
            <a:r>
              <a:rPr lang="en-US" sz="2000" dirty="0" err="1"/>
              <a:t>editi</a:t>
            </a:r>
            <a:r>
              <a:rPr lang="en-US" sz="2000" dirty="0"/>
              <a:t> </a:t>
            </a:r>
            <a:r>
              <a:rPr lang="en-US" sz="2000" dirty="0" err="1"/>
              <a:t>više</a:t>
            </a:r>
            <a:r>
              <a:rPr lang="en-US" sz="2000" dirty="0"/>
              <a:t> od </a:t>
            </a:r>
            <a:r>
              <a:rPr lang="en-US" sz="2000" dirty="0" err="1"/>
              <a:t>jedne</a:t>
            </a:r>
            <a:r>
              <a:rPr lang="en-US" sz="2000" dirty="0"/>
              <a:t> </a:t>
            </a:r>
            <a:r>
              <a:rPr lang="en-US" sz="2000" dirty="0" err="1"/>
              <a:t>klase</a:t>
            </a:r>
            <a:r>
              <a:rPr lang="en-US" sz="2000" dirty="0"/>
              <a:t>.</a:t>
            </a:r>
            <a:endParaRPr dirty="0"/>
          </a:p>
          <a:p>
            <a:pPr marL="800100" lvl="1" indent="-342900">
              <a:spcBef>
                <a:spcPts val="480"/>
              </a:spcBef>
              <a:buSzPts val="1920"/>
            </a:pPr>
            <a:r>
              <a:rPr lang="en-US" sz="2000" dirty="0" err="1"/>
              <a:t>Nasl</a:t>
            </a:r>
            <a:r>
              <a:rPr lang="sr-Latn-RS" sz="2000" dirty="0"/>
              <a:t>j</a:t>
            </a:r>
            <a:r>
              <a:rPr lang="en-US" sz="2000" dirty="0"/>
              <a:t>e</a:t>
            </a:r>
            <a:r>
              <a:rPr lang="sr-Latn-RS" sz="2000" dirty="0"/>
              <a:t>đ</a:t>
            </a:r>
            <a:r>
              <a:rPr lang="en-US" sz="2000" dirty="0" err="1"/>
              <a:t>uju</a:t>
            </a:r>
            <a:r>
              <a:rPr lang="en-US" sz="2000" dirty="0"/>
              <a:t> se </a:t>
            </a:r>
            <a:r>
              <a:rPr lang="en-US" sz="2000" dirty="0" err="1"/>
              <a:t>metode</a:t>
            </a:r>
            <a:r>
              <a:rPr lang="en-US" sz="2000" dirty="0"/>
              <a:t> </a:t>
            </a:r>
            <a:r>
              <a:rPr lang="en-US" sz="2000" dirty="0" err="1"/>
              <a:t>i</a:t>
            </a:r>
            <a:r>
              <a:rPr lang="en-US" sz="2000" dirty="0"/>
              <a:t> </a:t>
            </a:r>
            <a:r>
              <a:rPr lang="en-US" sz="2000" dirty="0" err="1"/>
              <a:t>atributi</a:t>
            </a:r>
            <a:r>
              <a:rPr lang="en-US" sz="2000" dirty="0"/>
              <a:t> </a:t>
            </a:r>
            <a:r>
              <a:rPr lang="en-US" sz="2000" dirty="0" err="1"/>
              <a:t>ob</a:t>
            </a:r>
            <a:r>
              <a:rPr lang="sr-Latn-RS" sz="2000" dirty="0"/>
              <a:t>j</a:t>
            </a:r>
            <a:r>
              <a:rPr lang="en-US" sz="2000" dirty="0"/>
              <a:t>e </a:t>
            </a:r>
            <a:r>
              <a:rPr lang="en-US" sz="2000" dirty="0" err="1"/>
              <a:t>klase</a:t>
            </a:r>
            <a:r>
              <a:rPr lang="en-US" sz="2000" dirty="0"/>
              <a:t>. </a:t>
            </a:r>
            <a:endParaRPr dirty="0"/>
          </a:p>
          <a:p>
            <a:pPr marL="800100" lvl="1" indent="-342900">
              <a:spcBef>
                <a:spcPts val="480"/>
              </a:spcBef>
              <a:buSzPts val="1920"/>
            </a:pPr>
            <a:r>
              <a:rPr lang="en-US" sz="2000" dirty="0"/>
              <a:t>R</a:t>
            </a:r>
            <a:r>
              <a:rPr lang="sr-Latn-RS" sz="2000" dirty="0"/>
              <a:t>ij</a:t>
            </a:r>
            <a:r>
              <a:rPr lang="en-US" sz="2000" dirty="0" err="1"/>
              <a:t>edak</a:t>
            </a:r>
            <a:r>
              <a:rPr lang="en-US" sz="2000" dirty="0"/>
              <a:t> </a:t>
            </a:r>
            <a:r>
              <a:rPr lang="en-US" sz="2000" dirty="0" err="1"/>
              <a:t>slučaj</a:t>
            </a:r>
            <a:r>
              <a:rPr lang="en-US" sz="2000" dirty="0"/>
              <a:t> m</a:t>
            </a:r>
            <a:r>
              <a:rPr lang="sr-Latn-RS" sz="2000" dirty="0"/>
              <a:t>j</a:t>
            </a:r>
            <a:r>
              <a:rPr lang="en-US" sz="2000" dirty="0" err="1"/>
              <a:t>ešovitih</a:t>
            </a:r>
            <a:r>
              <a:rPr lang="en-US" sz="2000" dirty="0"/>
              <a:t> </a:t>
            </a:r>
            <a:r>
              <a:rPr lang="en-US" sz="2000" dirty="0" err="1"/>
              <a:t>klasa</a:t>
            </a:r>
            <a:r>
              <a:rPr lang="en-US" sz="2000" dirty="0"/>
              <a:t>.</a:t>
            </a:r>
            <a:r>
              <a:rPr lang="sr-Latn-RS" sz="2000" dirty="0"/>
              <a:t> </a:t>
            </a:r>
            <a:r>
              <a:rPr lang="en-US" sz="2000" dirty="0" err="1"/>
              <a:t>Izb</a:t>
            </a:r>
            <a:r>
              <a:rPr lang="sr-Latn-RS" sz="2000" dirty="0"/>
              <a:t>j</a:t>
            </a:r>
            <a:r>
              <a:rPr lang="en-US" sz="2000" dirty="0" err="1"/>
              <a:t>egavati</a:t>
            </a:r>
            <a:r>
              <a:rPr lang="en-US" sz="2000" dirty="0"/>
              <a:t> </a:t>
            </a:r>
            <a:r>
              <a:rPr lang="en-US" sz="2000" dirty="0" err="1"/>
              <a:t>ako</a:t>
            </a:r>
            <a:r>
              <a:rPr lang="en-US" sz="2000" dirty="0"/>
              <a:t> je </a:t>
            </a:r>
            <a:r>
              <a:rPr lang="en-US" sz="2000" dirty="0" err="1"/>
              <a:t>moguće</a:t>
            </a:r>
            <a:r>
              <a:rPr lang="en-US" sz="2000" dirty="0"/>
              <a:t>. </a:t>
            </a:r>
            <a:endParaRPr dirty="0"/>
          </a:p>
          <a:p>
            <a:pPr marL="342900" lvl="0" indent="-34290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
        <p:nvSpPr>
          <p:cNvPr id="335" name="Google Shape;335;p28"/>
          <p:cNvSpPr txBox="1"/>
          <p:nvPr/>
        </p:nvSpPr>
        <p:spPr>
          <a:xfrm>
            <a:off x="1043609" y="3645024"/>
            <a:ext cx="7560840"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class A(object):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foo(self):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print("foo"</a:t>
            </a:r>
            <a:r>
              <a:rPr lang="en-US" sz="1600" dirty="0">
                <a:solidFill>
                  <a:schemeClr val="lt1"/>
                </a:solidFill>
              </a:rPr>
              <a:t>)</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class B(object):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bar(self): </a:t>
            </a:r>
            <a:endParaRPr lang="en-US"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print(</a:t>
            </a:r>
            <a:r>
              <a:rPr lang="sr-Latn-RS" sz="1400" dirty="0">
                <a:solidFill>
                  <a:schemeClr val="lt1"/>
                </a:solidFill>
                <a:latin typeface="Arial"/>
                <a:ea typeface="Arial"/>
                <a:cs typeface="Arial"/>
                <a:sym typeface="Arial"/>
              </a:rPr>
              <a:t>"</a:t>
            </a:r>
            <a:r>
              <a:rPr lang="en-US" sz="1400" dirty="0">
                <a:solidFill>
                  <a:schemeClr val="lt1"/>
                </a:solidFill>
                <a:latin typeface="Arial"/>
                <a:ea typeface="Arial"/>
                <a:cs typeface="Arial"/>
                <a:sym typeface="Arial"/>
              </a:rPr>
              <a:t>b</a:t>
            </a:r>
            <a:r>
              <a:rPr lang="sr-Latn-RS" sz="1400" dirty="0">
                <a:solidFill>
                  <a:schemeClr val="lt1"/>
                </a:solidFill>
                <a:latin typeface="Arial"/>
                <a:ea typeface="Arial"/>
                <a:cs typeface="Arial"/>
                <a:sym typeface="Arial"/>
              </a:rPr>
              <a:t>ar</a:t>
            </a:r>
            <a:r>
              <a:rPr lang="en-US" sz="1400" dirty="0">
                <a:solidFill>
                  <a:schemeClr val="lt1"/>
                </a:solidFill>
                <a:latin typeface="Arial"/>
                <a:ea typeface="Arial"/>
                <a:cs typeface="Arial"/>
                <a:sym typeface="Arial"/>
              </a:rPr>
              <a:t>"</a:t>
            </a:r>
            <a:r>
              <a:rPr lang="en-US" sz="1400" dirty="0">
                <a:solidFill>
                  <a:schemeClr val="lt1"/>
                </a:solidFill>
              </a:rPr>
              <a:t>)</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class C(A,B):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spam(self):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self.foo</a:t>
            </a:r>
            <a:r>
              <a:rPr lang="en-US" sz="1600" dirty="0">
                <a:solidFill>
                  <a:schemeClr val="lt1"/>
                </a:solidFill>
                <a:latin typeface="Arial"/>
                <a:ea typeface="Arial"/>
                <a:cs typeface="Arial"/>
                <a:sym typeface="Arial"/>
              </a:rPr>
              <a:t>() </a:t>
            </a:r>
            <a:endParaRPr lang="en-US"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self.bar</a:t>
            </a:r>
            <a:r>
              <a:rPr lang="en-US" sz="1600" dirty="0">
                <a:solidFill>
                  <a:schemeClr val="lt1"/>
                </a:solidFill>
                <a:latin typeface="Arial"/>
                <a:ea typeface="Arial"/>
                <a:cs typeface="Arial"/>
                <a:sym typeface="Arial"/>
              </a:rPr>
              <a:t>() </a:t>
            </a:r>
            <a:endParaRPr lang="en-US"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print(</a:t>
            </a:r>
            <a:r>
              <a:rPr lang="sr-Latn-RS" sz="1400" dirty="0">
                <a:solidFill>
                  <a:schemeClr val="lt1"/>
                </a:solidFill>
                <a:latin typeface="Arial"/>
                <a:ea typeface="Arial"/>
                <a:cs typeface="Arial"/>
                <a:sym typeface="Arial"/>
              </a:rPr>
              <a:t>"</a:t>
            </a:r>
            <a:r>
              <a:rPr lang="en-US" sz="1400" dirty="0">
                <a:solidFill>
                  <a:schemeClr val="lt1"/>
                </a:solidFill>
                <a:latin typeface="Arial"/>
                <a:ea typeface="Arial"/>
                <a:cs typeface="Arial"/>
                <a:sym typeface="Arial"/>
              </a:rPr>
              <a:t>b</a:t>
            </a:r>
            <a:r>
              <a:rPr lang="sr-Latn-RS" sz="1400" dirty="0">
                <a:solidFill>
                  <a:schemeClr val="lt1"/>
                </a:solidFill>
                <a:latin typeface="Arial"/>
                <a:ea typeface="Arial"/>
                <a:cs typeface="Arial"/>
                <a:sym typeface="Arial"/>
              </a:rPr>
              <a:t>la sla</a:t>
            </a:r>
            <a:r>
              <a:rPr lang="en-US" sz="1400" dirty="0">
                <a:solidFill>
                  <a:schemeClr val="lt1"/>
                </a:solidFill>
                <a:latin typeface="Arial"/>
                <a:ea typeface="Arial"/>
                <a:cs typeface="Arial"/>
                <a:sym typeface="Arial"/>
              </a:rPr>
              <a:t>"</a:t>
            </a:r>
            <a:r>
              <a:rPr lang="en-US" sz="1400" dirty="0">
                <a:solidFill>
                  <a:schemeClr val="lt1"/>
                </a:solidFill>
              </a:rPr>
              <a:t>)</a:t>
            </a:r>
            <a:endParaRPr lang="en-US" dirty="0"/>
          </a:p>
        </p:txBody>
      </p:sp>
    </p:spTree>
    <p:extLst>
      <p:ext uri="{BB962C8B-B14F-4D97-AF65-F5344CB8AC3E}">
        <p14:creationId xmlns:p14="http://schemas.microsoft.com/office/powerpoint/2010/main" val="63855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Polimorfizam</a:t>
            </a:r>
            <a:endParaRPr dirty="0"/>
          </a:p>
        </p:txBody>
      </p:sp>
      <p:sp>
        <p:nvSpPr>
          <p:cNvPr id="341" name="Google Shape;341;p29"/>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Korišćenje</a:t>
            </a:r>
            <a:r>
              <a:rPr lang="en-US" sz="2400" dirty="0"/>
              <a:t> </a:t>
            </a:r>
            <a:r>
              <a:rPr lang="en-US" sz="2400" dirty="0" err="1"/>
              <a:t>objekta</a:t>
            </a:r>
            <a:r>
              <a:rPr lang="en-US" sz="2400" dirty="0"/>
              <a:t> bez </a:t>
            </a:r>
            <a:r>
              <a:rPr lang="en-US" sz="2400" dirty="0" err="1"/>
              <a:t>brige</a:t>
            </a:r>
            <a:r>
              <a:rPr lang="en-US" sz="2400" dirty="0"/>
              <a:t> o </a:t>
            </a:r>
            <a:r>
              <a:rPr lang="en-US" sz="2400" dirty="0" err="1"/>
              <a:t>njegovom</a:t>
            </a:r>
            <a:r>
              <a:rPr lang="en-US" sz="2400" dirty="0"/>
              <a:t> </a:t>
            </a:r>
            <a:r>
              <a:rPr lang="en-US" sz="2400" dirty="0" err="1"/>
              <a:t>tipu</a:t>
            </a:r>
            <a:r>
              <a:rPr lang="en-US" sz="2400" dirty="0"/>
              <a:t>.</a:t>
            </a:r>
            <a:endParaRPr dirty="0"/>
          </a:p>
          <a:p>
            <a:pPr marL="342900" lvl="0" indent="-342900" algn="l" rtl="0">
              <a:spcBef>
                <a:spcPts val="480"/>
              </a:spcBef>
              <a:spcAft>
                <a:spcPts val="0"/>
              </a:spcAft>
              <a:buSzPts val="1920"/>
              <a:buChar char="●"/>
            </a:pPr>
            <a:r>
              <a:rPr lang="en-US" sz="2400" dirty="0" err="1"/>
              <a:t>Korišćenje</a:t>
            </a:r>
            <a:r>
              <a:rPr lang="en-US" sz="2400" dirty="0"/>
              <a:t> </a:t>
            </a:r>
            <a:r>
              <a:rPr lang="en-US" sz="2400" dirty="0" err="1"/>
              <a:t>objekta</a:t>
            </a:r>
            <a:r>
              <a:rPr lang="en-US" sz="2400" dirty="0"/>
              <a:t> </a:t>
            </a:r>
            <a:r>
              <a:rPr lang="en-US" sz="2400" dirty="0" err="1"/>
              <a:t>izvedene</a:t>
            </a:r>
            <a:r>
              <a:rPr lang="en-US" sz="2400" dirty="0"/>
              <a:t> </a:t>
            </a:r>
            <a:r>
              <a:rPr lang="en-US" sz="2400" dirty="0" err="1"/>
              <a:t>klase</a:t>
            </a:r>
            <a:r>
              <a:rPr lang="en-US" sz="2400" dirty="0"/>
              <a:t> um</a:t>
            </a:r>
            <a:r>
              <a:rPr lang="sr-Latn-RS" sz="2400" dirty="0"/>
              <a:t>j</a:t>
            </a:r>
            <a:r>
              <a:rPr lang="en-US" sz="2400" dirty="0" err="1"/>
              <a:t>esto</a:t>
            </a:r>
            <a:r>
              <a:rPr lang="en-US" sz="2400" dirty="0"/>
              <a:t> </a:t>
            </a:r>
            <a:r>
              <a:rPr lang="en-US" sz="2400" dirty="0" err="1"/>
              <a:t>objekta</a:t>
            </a:r>
            <a:r>
              <a:rPr lang="en-US" sz="2400" dirty="0"/>
              <a:t> </a:t>
            </a:r>
            <a:r>
              <a:rPr lang="en-US" sz="2400" dirty="0" err="1"/>
              <a:t>opšte</a:t>
            </a:r>
            <a:r>
              <a:rPr lang="en-US" sz="2400" dirty="0"/>
              <a:t> </a:t>
            </a:r>
            <a:r>
              <a:rPr lang="en-US" sz="2400" dirty="0" err="1"/>
              <a:t>klase</a:t>
            </a:r>
            <a:r>
              <a:rPr lang="en-US" sz="2400" dirty="0"/>
              <a:t>.</a:t>
            </a:r>
            <a:endParaRPr dirty="0"/>
          </a:p>
          <a:p>
            <a:pPr marL="342900" lvl="0" indent="-342900" algn="l" rtl="0">
              <a:spcBef>
                <a:spcPts val="480"/>
              </a:spcBef>
              <a:spcAft>
                <a:spcPts val="0"/>
              </a:spcAft>
              <a:buSzPts val="1920"/>
              <a:buChar char="●"/>
            </a:pPr>
            <a:r>
              <a:rPr lang="en-US" sz="2400" dirty="0"/>
              <a:t>U Python-u </a:t>
            </a:r>
            <a:r>
              <a:rPr lang="en-US" sz="2400" dirty="0" err="1"/>
              <a:t>postoji</a:t>
            </a:r>
            <a:r>
              <a:rPr lang="en-US" sz="2400" dirty="0"/>
              <a:t> </a:t>
            </a:r>
            <a:r>
              <a:rPr lang="en-US" sz="2400" dirty="0" err="1"/>
              <a:t>više</a:t>
            </a:r>
            <a:r>
              <a:rPr lang="en-US" sz="2400" dirty="0"/>
              <a:t> </a:t>
            </a:r>
            <a:r>
              <a:rPr lang="en-US" sz="2400" dirty="0" err="1"/>
              <a:t>oblika</a:t>
            </a:r>
            <a:r>
              <a:rPr lang="en-US" sz="2400" dirty="0"/>
              <a:t> </a:t>
            </a:r>
            <a:r>
              <a:rPr lang="en-US" sz="2400" dirty="0" err="1"/>
              <a:t>polimorfizma</a:t>
            </a:r>
            <a:r>
              <a:rPr lang="en-US" sz="2400" dirty="0"/>
              <a:t>:</a:t>
            </a:r>
            <a:endParaRPr dirty="0"/>
          </a:p>
          <a:p>
            <a:pPr marL="742950" lvl="1" indent="-285750" algn="l" rtl="0">
              <a:spcBef>
                <a:spcPts val="480"/>
              </a:spcBef>
              <a:spcAft>
                <a:spcPts val="0"/>
              </a:spcAft>
              <a:buSzPts val="1920"/>
              <a:buChar char="●"/>
            </a:pPr>
            <a:r>
              <a:rPr lang="en-US" sz="2400" dirty="0"/>
              <a:t>Dynamic binding - </a:t>
            </a:r>
            <a:r>
              <a:rPr lang="en-US" sz="2400" dirty="0" err="1"/>
              <a:t>kada</a:t>
            </a:r>
            <a:r>
              <a:rPr lang="en-US" sz="2400" dirty="0"/>
              <a:t> se </a:t>
            </a:r>
            <a:r>
              <a:rPr lang="en-US" sz="2400" dirty="0" err="1"/>
              <a:t>instanca</a:t>
            </a:r>
            <a:r>
              <a:rPr lang="en-US" sz="2400" dirty="0"/>
              <a:t> </a:t>
            </a:r>
            <a:r>
              <a:rPr lang="en-US" sz="2400" dirty="0" err="1"/>
              <a:t>koristi</a:t>
            </a:r>
            <a:r>
              <a:rPr lang="en-US" sz="2400" dirty="0"/>
              <a:t> bez </a:t>
            </a:r>
            <a:r>
              <a:rPr lang="en-US" sz="2400" dirty="0" err="1"/>
              <a:t>obzira</a:t>
            </a:r>
            <a:r>
              <a:rPr lang="en-US" sz="2400" dirty="0"/>
              <a:t> </a:t>
            </a:r>
            <a:r>
              <a:rPr lang="en-US" sz="2400" dirty="0" err="1"/>
              <a:t>na</a:t>
            </a:r>
            <a:r>
              <a:rPr lang="en-US" sz="2400" dirty="0"/>
              <a:t> </a:t>
            </a:r>
            <a:r>
              <a:rPr lang="en-US" sz="2400" dirty="0" err="1"/>
              <a:t>njen</a:t>
            </a:r>
            <a:r>
              <a:rPr lang="en-US" sz="2400" dirty="0"/>
              <a:t> tip/</a:t>
            </a:r>
            <a:r>
              <a:rPr lang="en-US" sz="2400" dirty="0" err="1"/>
              <a:t>klasu</a:t>
            </a:r>
            <a:endParaRPr sz="2400" dirty="0"/>
          </a:p>
          <a:p>
            <a:pPr marL="742950" lvl="1" indent="-28575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
        <p:nvSpPr>
          <p:cNvPr id="342" name="Google Shape;342;p29"/>
          <p:cNvSpPr txBox="1"/>
          <p:nvPr/>
        </p:nvSpPr>
        <p:spPr>
          <a:xfrm>
            <a:off x="827584" y="4182179"/>
            <a:ext cx="7416824" cy="830997"/>
          </a:xfrm>
          <a:prstGeom prst="rect">
            <a:avLst/>
          </a:prstGeom>
          <a:solidFill>
            <a:schemeClr val="dk1"/>
          </a:solid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600" b="0" i="0" u="none" strike="noStrike" cap="none" dirty="0">
                <a:solidFill>
                  <a:schemeClr val="lt1"/>
                </a:solidFill>
                <a:latin typeface="Arial"/>
                <a:ea typeface="Arial"/>
                <a:cs typeface="Arial"/>
                <a:sym typeface="Arial"/>
              </a:rPr>
              <a:t>a = ["qwerty",1.5, False, sum] </a:t>
            </a:r>
            <a:endParaRPr dirty="0"/>
          </a:p>
          <a:p>
            <a:pPr marL="457200" marR="0" lvl="1" indent="0" algn="l" rtl="0">
              <a:spcBef>
                <a:spcPts val="0"/>
              </a:spcBef>
              <a:spcAft>
                <a:spcPts val="0"/>
              </a:spcAft>
              <a:buNone/>
            </a:pPr>
            <a:r>
              <a:rPr lang="en-US" sz="1600" b="0" i="0" u="none" strike="noStrike" cap="none" dirty="0">
                <a:solidFill>
                  <a:schemeClr val="lt1"/>
                </a:solidFill>
                <a:latin typeface="Arial"/>
                <a:ea typeface="Arial"/>
                <a:cs typeface="Arial"/>
                <a:sym typeface="Arial"/>
              </a:rPr>
              <a:t>for o in a: </a:t>
            </a:r>
            <a:endParaRPr dirty="0"/>
          </a:p>
          <a:p>
            <a:pPr marL="457200" marR="0" lvl="1" indent="0" algn="l" rtl="0">
              <a:spcBef>
                <a:spcPts val="0"/>
              </a:spcBef>
              <a:spcAft>
                <a:spcPts val="0"/>
              </a:spcAft>
              <a:buNone/>
            </a:pPr>
            <a:r>
              <a:rPr lang="en-US" sz="1600" b="0" i="0" u="none" strike="noStrike" cap="none" dirty="0">
                <a:solidFill>
                  <a:schemeClr val="lt1"/>
                </a:solidFill>
                <a:latin typeface="Arial"/>
                <a:ea typeface="Arial"/>
                <a:cs typeface="Arial"/>
                <a:sym typeface="Arial"/>
              </a:rPr>
              <a:t>	print</a:t>
            </a:r>
            <a:r>
              <a:rPr lang="sr-Latn-RS" sz="1600" dirty="0">
                <a:solidFill>
                  <a:schemeClr val="lt1"/>
                </a:solidFill>
              </a:rPr>
              <a:t>(</a:t>
            </a:r>
            <a:r>
              <a:rPr lang="en-US" sz="1600" b="0" i="0" u="none" strike="noStrike" cap="none" dirty="0">
                <a:solidFill>
                  <a:schemeClr val="lt1"/>
                </a:solidFill>
                <a:latin typeface="Arial"/>
                <a:ea typeface="Arial"/>
                <a:cs typeface="Arial"/>
                <a:sym typeface="Arial"/>
              </a:rPr>
              <a:t>o, type(o) </a:t>
            </a:r>
            <a:r>
              <a:rPr lang="sr-Latn-RS" sz="1600" b="0" i="0" u="none" strike="noStrike" cap="none" dirty="0">
                <a:solidFill>
                  <a:schemeClr val="lt1"/>
                </a:solidFill>
                <a:latin typeface="Arial"/>
                <a:ea typeface="Arial"/>
                <a:cs typeface="Arial"/>
                <a:sym typeface="Arial"/>
              </a:rPr>
              <a:t>)</a:t>
            </a:r>
            <a:endParaRPr dirty="0"/>
          </a:p>
        </p:txBody>
      </p:sp>
    </p:spTree>
    <p:extLst>
      <p:ext uri="{BB962C8B-B14F-4D97-AF65-F5344CB8AC3E}">
        <p14:creationId xmlns:p14="http://schemas.microsoft.com/office/powerpoint/2010/main" val="204501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78E0-91FA-D2EF-86C3-CA4A394CD8B5}"/>
              </a:ext>
            </a:extLst>
          </p:cNvPr>
          <p:cNvSpPr>
            <a:spLocks noGrp="1"/>
          </p:cNvSpPr>
          <p:nvPr>
            <p:ph type="title"/>
          </p:nvPr>
        </p:nvSpPr>
        <p:spPr/>
        <p:txBody>
          <a:bodyPr/>
          <a:lstStyle/>
          <a:p>
            <a:r>
              <a:rPr lang="sr-Latn-RS" dirty="0"/>
              <a:t>Enkapsulacija</a:t>
            </a:r>
          </a:p>
        </p:txBody>
      </p:sp>
      <p:sp>
        <p:nvSpPr>
          <p:cNvPr id="3" name="Text Placeholder 2">
            <a:extLst>
              <a:ext uri="{FF2B5EF4-FFF2-40B4-BE49-F238E27FC236}">
                <a16:creationId xmlns:a16="http://schemas.microsoft.com/office/drawing/2014/main" id="{C7CE839D-0D36-E632-A75C-3D31216E23C6}"/>
              </a:ext>
            </a:extLst>
          </p:cNvPr>
          <p:cNvSpPr>
            <a:spLocks noGrp="1"/>
          </p:cNvSpPr>
          <p:nvPr>
            <p:ph type="body" idx="1"/>
          </p:nvPr>
        </p:nvSpPr>
        <p:spPr/>
        <p:txBody>
          <a:bodyPr/>
          <a:lstStyle/>
          <a:p>
            <a:r>
              <a:rPr lang="sr-Latn-RS" dirty="0"/>
              <a:t>Najnebitnija stvar u Pajtonu, bukvalno slijepo crijevo. </a:t>
            </a:r>
          </a:p>
          <a:p>
            <a:r>
              <a:rPr lang="sr-Latn-RS" dirty="0"/>
              <a:t>Metoda __dict__ ti sve osobine izlista tako da je nemoguće ništa sakriti kako bi ti to uređivao na svoj način. </a:t>
            </a:r>
          </a:p>
          <a:p>
            <a:r>
              <a:rPr lang="sr-Latn-RS" dirty="0"/>
              <a:t>Na linijama 18 i 21 u fajlu zivotinjsko carstvo, vidi se standardan način enkapsulacije – seter i geter. </a:t>
            </a:r>
          </a:p>
          <a:p>
            <a:r>
              <a:rPr lang="sr-Latn-RS" dirty="0"/>
              <a:t>ALI NI TO SE NE KORISTI TAKO U PAJTONU!!!!</a:t>
            </a:r>
          </a:p>
          <a:p>
            <a:pPr lvl="1"/>
            <a:r>
              <a:rPr lang="sr-Latn-RS" dirty="0"/>
              <a:t>Koriste se </a:t>
            </a:r>
            <a:r>
              <a:rPr lang="sr-Latn-RS" i="1" dirty="0"/>
              <a:t>properties</a:t>
            </a:r>
            <a:r>
              <a:rPr lang="sr-Latn-RS" dirty="0"/>
              <a:t>, koje će biti objašnjene u nastavku</a:t>
            </a:r>
          </a:p>
        </p:txBody>
      </p:sp>
    </p:spTree>
    <p:extLst>
      <p:ext uri="{BB962C8B-B14F-4D97-AF65-F5344CB8AC3E}">
        <p14:creationId xmlns:p14="http://schemas.microsoft.com/office/powerpoint/2010/main" val="137406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Properties – fancy enkapsulacija</a:t>
            </a:r>
            <a:endParaRPr dirty="0"/>
          </a:p>
        </p:txBody>
      </p:sp>
      <p:sp>
        <p:nvSpPr>
          <p:cNvPr id="369" name="Google Shape;369;p33"/>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U </a:t>
            </a:r>
            <a:r>
              <a:rPr lang="en-US" sz="2400" dirty="0" err="1"/>
              <a:t>stvari</a:t>
            </a:r>
            <a:r>
              <a:rPr lang="en-US" sz="2400" dirty="0"/>
              <a:t> </a:t>
            </a:r>
            <a:r>
              <a:rPr lang="en-US" sz="2400" dirty="0" err="1"/>
              <a:t>predstavljaju</a:t>
            </a:r>
            <a:r>
              <a:rPr lang="en-US" sz="2400" dirty="0"/>
              <a:t> </a:t>
            </a:r>
            <a:r>
              <a:rPr lang="en-US" sz="2400" dirty="0" err="1"/>
              <a:t>posebno</a:t>
            </a:r>
            <a:r>
              <a:rPr lang="en-US" sz="2400" dirty="0"/>
              <a:t> </a:t>
            </a:r>
            <a:r>
              <a:rPr lang="en-US" sz="2400" dirty="0" err="1"/>
              <a:t>kvalifikovane</a:t>
            </a:r>
            <a:r>
              <a:rPr lang="en-US" sz="2400" dirty="0"/>
              <a:t> </a:t>
            </a:r>
            <a:r>
              <a:rPr lang="en-US" sz="2400" dirty="0" err="1"/>
              <a:t>metode</a:t>
            </a:r>
            <a:r>
              <a:rPr lang="en-US" sz="2400" dirty="0"/>
              <a:t>.</a:t>
            </a:r>
            <a:endParaRPr dirty="0"/>
          </a:p>
          <a:p>
            <a:pPr marL="342900" lvl="0" indent="-342900" algn="l" rtl="0">
              <a:spcBef>
                <a:spcPts val="480"/>
              </a:spcBef>
              <a:spcAft>
                <a:spcPts val="0"/>
              </a:spcAft>
              <a:buSzPts val="1920"/>
              <a:buChar char="●"/>
            </a:pPr>
            <a:r>
              <a:rPr lang="en-US" sz="2400" dirty="0" err="1"/>
              <a:t>Ključna</a:t>
            </a:r>
            <a:r>
              <a:rPr lang="en-US" sz="2400" dirty="0"/>
              <a:t> </a:t>
            </a:r>
            <a:r>
              <a:rPr lang="en-US" sz="2400" dirty="0" err="1"/>
              <a:t>reč</a:t>
            </a:r>
            <a:r>
              <a:rPr lang="en-US" sz="2400" dirty="0"/>
              <a:t> @property</a:t>
            </a:r>
            <a:endParaRPr dirty="0"/>
          </a:p>
          <a:p>
            <a:pPr marL="342900" lvl="0" indent="-342900" algn="l" rtl="0">
              <a:spcBef>
                <a:spcPts val="480"/>
              </a:spcBef>
              <a:spcAft>
                <a:spcPts val="0"/>
              </a:spcAft>
              <a:buSzPts val="1920"/>
              <a:buChar char="●"/>
            </a:pPr>
            <a:r>
              <a:rPr lang="en-US" sz="2400" dirty="0" err="1"/>
              <a:t>Služe</a:t>
            </a:r>
            <a:r>
              <a:rPr lang="en-US" sz="2400" dirty="0"/>
              <a:t> za </a:t>
            </a:r>
            <a:r>
              <a:rPr lang="en-US" sz="2400" dirty="0" err="1"/>
              <a:t>uniformni</a:t>
            </a:r>
            <a:r>
              <a:rPr lang="en-US" sz="2400" dirty="0"/>
              <a:t> </a:t>
            </a:r>
            <a:r>
              <a:rPr lang="en-US" sz="2400" dirty="0" err="1"/>
              <a:t>pristup</a:t>
            </a:r>
            <a:r>
              <a:rPr lang="en-US" sz="2400" dirty="0"/>
              <a:t> </a:t>
            </a:r>
            <a:r>
              <a:rPr lang="en-US" sz="2400" dirty="0" err="1"/>
              <a:t>objektu</a:t>
            </a:r>
            <a:r>
              <a:rPr lang="en-US" sz="2400" dirty="0"/>
              <a:t>.</a:t>
            </a:r>
            <a:endParaRPr dirty="0"/>
          </a:p>
          <a:p>
            <a:pPr marL="342900" lvl="0" indent="-342900" algn="l" rtl="0">
              <a:spcBef>
                <a:spcPts val="480"/>
              </a:spcBef>
              <a:spcAft>
                <a:spcPts val="0"/>
              </a:spcAft>
              <a:buSzPts val="1920"/>
              <a:buChar char="●"/>
            </a:pPr>
            <a:r>
              <a:rPr lang="en-US" sz="2400" dirty="0"/>
              <a:t>Prim</a:t>
            </a:r>
            <a:r>
              <a:rPr lang="sr-Latn-RS" sz="2400" dirty="0"/>
              <a:t>j</a:t>
            </a:r>
            <a:r>
              <a:rPr lang="en-US" sz="2400" dirty="0"/>
              <a:t>er:</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370" name="Google Shape;370;p33"/>
          <p:cNvSpPr txBox="1"/>
          <p:nvPr/>
        </p:nvSpPr>
        <p:spPr>
          <a:xfrm>
            <a:off x="899592" y="3501008"/>
            <a:ext cx="7272808" cy="255454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class Circle(object):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__init__(self,radius):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self.radius = radius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@property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area(self):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return (self.radius**2)*3.14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 = Circle(10)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c.area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c.radius = 100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c.area</a:t>
            </a:r>
            <a:endParaRPr sz="1600">
              <a:solidFill>
                <a:schemeClr val="lt1"/>
              </a:solidFill>
              <a:latin typeface="Arial"/>
              <a:ea typeface="Arial"/>
              <a:cs typeface="Arial"/>
              <a:sym typeface="Arial"/>
            </a:endParaRPr>
          </a:p>
        </p:txBody>
      </p:sp>
    </p:spTree>
    <p:extLst>
      <p:ext uri="{BB962C8B-B14F-4D97-AF65-F5344CB8AC3E}">
        <p14:creationId xmlns:p14="http://schemas.microsoft.com/office/powerpoint/2010/main" val="418558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Geteri</a:t>
            </a:r>
            <a:r>
              <a:rPr lang="en-US" dirty="0"/>
              <a:t>, </a:t>
            </a:r>
            <a:r>
              <a:rPr lang="en-US" dirty="0" err="1"/>
              <a:t>seteri</a:t>
            </a:r>
            <a:endParaRPr lang="en-US" dirty="0"/>
          </a:p>
        </p:txBody>
      </p:sp>
      <p:sp>
        <p:nvSpPr>
          <p:cNvPr id="376" name="Google Shape;376;p34"/>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Pomoću</a:t>
            </a:r>
            <a:r>
              <a:rPr lang="en-US" sz="2400" dirty="0"/>
              <a:t> property-a je </a:t>
            </a:r>
            <a:r>
              <a:rPr lang="en-US" sz="2400" dirty="0" err="1"/>
              <a:t>moguće</a:t>
            </a:r>
            <a:r>
              <a:rPr lang="en-US" sz="2400" dirty="0"/>
              <a:t> </a:t>
            </a:r>
            <a:r>
              <a:rPr lang="en-US" sz="2400" dirty="0" err="1"/>
              <a:t>implementirati</a:t>
            </a:r>
            <a:r>
              <a:rPr lang="en-US" sz="2400" dirty="0"/>
              <a:t> </a:t>
            </a:r>
            <a:r>
              <a:rPr lang="en-US" sz="2400" dirty="0" err="1"/>
              <a:t>ekvivalent</a:t>
            </a:r>
            <a:r>
              <a:rPr lang="en-US" sz="2400" dirty="0"/>
              <a:t> </a:t>
            </a:r>
            <a:r>
              <a:rPr lang="en-US" sz="2400" dirty="0" err="1"/>
              <a:t>getera</a:t>
            </a:r>
            <a:r>
              <a:rPr lang="en-US" sz="2400" dirty="0"/>
              <a:t> </a:t>
            </a:r>
            <a:r>
              <a:rPr lang="en-US" sz="2400" dirty="0" err="1"/>
              <a:t>i</a:t>
            </a:r>
            <a:r>
              <a:rPr lang="en-US" sz="2400" dirty="0"/>
              <a:t> </a:t>
            </a:r>
            <a:r>
              <a:rPr lang="en-US" sz="2400" dirty="0" err="1"/>
              <a:t>setera</a:t>
            </a:r>
            <a:endParaRPr sz="2400" dirty="0"/>
          </a:p>
          <a:p>
            <a:pPr marL="342900" lvl="0" indent="-342900" algn="l" rtl="0">
              <a:spcBef>
                <a:spcPts val="480"/>
              </a:spcBef>
              <a:spcAft>
                <a:spcPts val="0"/>
              </a:spcAft>
              <a:buSzPts val="1920"/>
              <a:buChar char="●"/>
            </a:pPr>
            <a:r>
              <a:rPr lang="en-US" sz="2400" dirty="0"/>
              <a:t>Prim</a:t>
            </a:r>
            <a:r>
              <a:rPr lang="sr-Latn-RS" sz="2400" dirty="0"/>
              <a:t>j</a:t>
            </a:r>
            <a:r>
              <a:rPr lang="en-US" sz="2400" dirty="0"/>
              <a:t>er read-only </a:t>
            </a:r>
            <a:r>
              <a:rPr lang="en-US" sz="2400" dirty="0" err="1"/>
              <a:t>atributa</a:t>
            </a:r>
            <a:r>
              <a:rPr lang="en-US" sz="2400" dirty="0"/>
              <a:t>:</a:t>
            </a:r>
            <a:r>
              <a:rPr lang="sr-Latn-RS" sz="2400" dirty="0"/>
              <a:t> (ovdje ide mim Ironmana kako koluta očima, jer svi znamo za __dict__)</a:t>
            </a:r>
          </a:p>
          <a:p>
            <a:pPr marL="342900" lvl="0" indent="-342900" algn="l" rtl="0">
              <a:spcBef>
                <a:spcPts val="480"/>
              </a:spcBef>
              <a:spcAft>
                <a:spcPts val="0"/>
              </a:spcAft>
              <a:buSzPts val="1920"/>
              <a:buChar char="●"/>
            </a:pP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a:t>Setter mora </a:t>
            </a:r>
            <a:r>
              <a:rPr lang="en-US" sz="2400" dirty="0" err="1"/>
              <a:t>imati</a:t>
            </a:r>
            <a:r>
              <a:rPr lang="en-US" sz="2400" dirty="0"/>
              <a:t> </a:t>
            </a:r>
            <a:r>
              <a:rPr lang="en-US" sz="2400" dirty="0" err="1"/>
              <a:t>isto</a:t>
            </a:r>
            <a:r>
              <a:rPr lang="en-US" sz="2400" dirty="0"/>
              <a:t> </a:t>
            </a:r>
            <a:r>
              <a:rPr lang="en-US" sz="2400" dirty="0" err="1"/>
              <a:t>ime</a:t>
            </a:r>
            <a:r>
              <a:rPr lang="en-US" sz="2400" dirty="0"/>
              <a:t> </a:t>
            </a:r>
            <a:r>
              <a:rPr lang="en-US" sz="2400" dirty="0" err="1"/>
              <a:t>kao</a:t>
            </a:r>
            <a:r>
              <a:rPr lang="en-US" sz="2400" dirty="0"/>
              <a:t> </a:t>
            </a:r>
            <a:r>
              <a:rPr lang="en-US" sz="2400" dirty="0" err="1"/>
              <a:t>i</a:t>
            </a:r>
            <a:r>
              <a:rPr lang="en-US" sz="2400" dirty="0"/>
              <a:t> property:</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377" name="Google Shape;377;p34"/>
          <p:cNvSpPr txBox="1"/>
          <p:nvPr/>
        </p:nvSpPr>
        <p:spPr>
          <a:xfrm>
            <a:off x="899592" y="3026225"/>
            <a:ext cx="7272808"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class Foo(object):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__</a:t>
            </a:r>
            <a:r>
              <a:rPr lang="en-US" sz="1600" dirty="0" err="1">
                <a:solidFill>
                  <a:schemeClr val="lt1"/>
                </a:solidFill>
                <a:latin typeface="Arial"/>
                <a:ea typeface="Arial"/>
                <a:cs typeface="Arial"/>
                <a:sym typeface="Arial"/>
              </a:rPr>
              <a:t>init</a:t>
            </a:r>
            <a:r>
              <a:rPr lang="en-US" sz="1600" dirty="0">
                <a:solidFill>
                  <a:schemeClr val="lt1"/>
                </a:solidFill>
                <a:latin typeface="Arial"/>
                <a:ea typeface="Arial"/>
                <a:cs typeface="Arial"/>
                <a:sym typeface="Arial"/>
              </a:rPr>
              <a:t>__(</a:t>
            </a:r>
            <a:r>
              <a:rPr lang="en-US" sz="1600" dirty="0" err="1">
                <a:solidFill>
                  <a:schemeClr val="lt1"/>
                </a:solidFill>
                <a:latin typeface="Arial"/>
                <a:ea typeface="Arial"/>
                <a:cs typeface="Arial"/>
                <a:sym typeface="Arial"/>
              </a:rPr>
              <a:t>self,name</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self.__name</a:t>
            </a:r>
            <a:r>
              <a:rPr lang="en-US" sz="1600" dirty="0">
                <a:solidFill>
                  <a:schemeClr val="lt1"/>
                </a:solidFill>
                <a:latin typeface="Arial"/>
                <a:ea typeface="Arial"/>
                <a:cs typeface="Arial"/>
                <a:sym typeface="Arial"/>
              </a:rPr>
              <a:t> = name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@property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name(self): # getter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self.__name</a:t>
            </a:r>
            <a:endParaRPr sz="1600" dirty="0">
              <a:solidFill>
                <a:schemeClr val="lt1"/>
              </a:solidFill>
              <a:latin typeface="Arial"/>
              <a:ea typeface="Arial"/>
              <a:cs typeface="Arial"/>
              <a:sym typeface="Arial"/>
            </a:endParaRPr>
          </a:p>
        </p:txBody>
      </p:sp>
      <p:sp>
        <p:nvSpPr>
          <p:cNvPr id="378" name="Google Shape;378;p34"/>
          <p:cNvSpPr txBox="1"/>
          <p:nvPr/>
        </p:nvSpPr>
        <p:spPr>
          <a:xfrm>
            <a:off x="899592" y="5494737"/>
            <a:ext cx="7272808"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@name.setter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def name(self,value): # setter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self.__name = value</a:t>
            </a:r>
            <a:endParaRPr/>
          </a:p>
        </p:txBody>
      </p:sp>
    </p:spTree>
    <p:extLst>
      <p:ext uri="{BB962C8B-B14F-4D97-AF65-F5344CB8AC3E}">
        <p14:creationId xmlns:p14="http://schemas.microsoft.com/office/powerpoint/2010/main" val="126855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Statičke metode</a:t>
            </a:r>
            <a:endParaRPr dirty="0"/>
          </a:p>
        </p:txBody>
      </p:sp>
      <p:sp>
        <p:nvSpPr>
          <p:cNvPr id="355" name="Google Shape;355;p31"/>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Statičke</a:t>
            </a:r>
            <a:r>
              <a:rPr lang="en-US" sz="2400" dirty="0"/>
              <a:t> </a:t>
            </a:r>
            <a:r>
              <a:rPr lang="en-US" sz="2400" dirty="0" err="1"/>
              <a:t>metode</a:t>
            </a:r>
            <a:r>
              <a:rPr lang="en-US" sz="2400" dirty="0"/>
              <a:t> </a:t>
            </a:r>
            <a:r>
              <a:rPr lang="en-US" sz="2400" dirty="0" err="1"/>
              <a:t>su</a:t>
            </a:r>
            <a:r>
              <a:rPr lang="en-US" sz="2400" dirty="0"/>
              <a:t> u </a:t>
            </a:r>
            <a:r>
              <a:rPr lang="en-US" sz="2400" dirty="0" err="1"/>
              <a:t>stvari</a:t>
            </a:r>
            <a:r>
              <a:rPr lang="en-US" sz="2400" dirty="0"/>
              <a:t> </a:t>
            </a:r>
            <a:r>
              <a:rPr lang="en-US" sz="2400" dirty="0" err="1"/>
              <a:t>funkcije</a:t>
            </a:r>
            <a:r>
              <a:rPr lang="en-US" sz="2400" dirty="0"/>
              <a:t> </a:t>
            </a:r>
            <a:r>
              <a:rPr lang="en-US" sz="2400" dirty="0" err="1"/>
              <a:t>definisane</a:t>
            </a:r>
            <a:r>
              <a:rPr lang="en-US" sz="2400" dirty="0"/>
              <a:t> </a:t>
            </a:r>
            <a:r>
              <a:rPr lang="en-US" sz="2400" dirty="0" err="1"/>
              <a:t>unutar</a:t>
            </a:r>
            <a:r>
              <a:rPr lang="en-US" sz="2400" dirty="0"/>
              <a:t> </a:t>
            </a:r>
            <a:r>
              <a:rPr lang="en-US" sz="2400" dirty="0" err="1"/>
              <a:t>klase</a:t>
            </a:r>
            <a:r>
              <a:rPr lang="en-US" sz="2400" dirty="0"/>
              <a:t>.</a:t>
            </a:r>
            <a:endParaRPr dirty="0"/>
          </a:p>
          <a:p>
            <a:pPr marL="342900" lvl="0" indent="-342900" algn="l" rtl="0">
              <a:spcBef>
                <a:spcPts val="480"/>
              </a:spcBef>
              <a:spcAft>
                <a:spcPts val="0"/>
              </a:spcAft>
              <a:buSzPts val="1920"/>
              <a:buChar char="●"/>
            </a:pPr>
            <a:r>
              <a:rPr lang="en-US" sz="2400" dirty="0" err="1"/>
              <a:t>Statičke</a:t>
            </a:r>
            <a:r>
              <a:rPr lang="en-US" sz="2400" dirty="0"/>
              <a:t> </a:t>
            </a:r>
            <a:r>
              <a:rPr lang="en-US" sz="2400" dirty="0" err="1"/>
              <a:t>metode</a:t>
            </a:r>
            <a:r>
              <a:rPr lang="en-US" sz="2400" dirty="0"/>
              <a:t> </a:t>
            </a:r>
            <a:r>
              <a:rPr lang="en-US" sz="2400" dirty="0" err="1"/>
              <a:t>nisu</a:t>
            </a:r>
            <a:r>
              <a:rPr lang="en-US" sz="2400" dirty="0"/>
              <a:t> </a:t>
            </a:r>
            <a:r>
              <a:rPr lang="en-US" sz="2400" dirty="0" err="1"/>
              <a:t>vezane</a:t>
            </a:r>
            <a:r>
              <a:rPr lang="en-US" sz="2400" dirty="0"/>
              <a:t> za </a:t>
            </a:r>
            <a:r>
              <a:rPr lang="en-US" sz="2400" dirty="0" err="1"/>
              <a:t>instancu</a:t>
            </a:r>
            <a:r>
              <a:rPr lang="en-US" sz="2400" dirty="0"/>
              <a:t> </a:t>
            </a:r>
            <a:r>
              <a:rPr lang="en-US" sz="2400" dirty="0" err="1"/>
              <a:t>klase</a:t>
            </a:r>
            <a:r>
              <a:rPr lang="en-US" sz="2400" dirty="0"/>
              <a:t>. </a:t>
            </a:r>
            <a:endParaRPr dirty="0"/>
          </a:p>
          <a:p>
            <a:pPr marL="342900" lvl="0" indent="-342900" algn="l" rtl="0">
              <a:spcBef>
                <a:spcPts val="480"/>
              </a:spcBef>
              <a:spcAft>
                <a:spcPts val="0"/>
              </a:spcAft>
              <a:buSzPts val="1920"/>
              <a:buChar char="●"/>
            </a:pPr>
            <a:r>
              <a:rPr lang="en-US" sz="2400" dirty="0" err="1"/>
              <a:t>Kvalifikuju</a:t>
            </a:r>
            <a:r>
              <a:rPr lang="en-US" sz="2400" dirty="0"/>
              <a:t> se </a:t>
            </a:r>
            <a:r>
              <a:rPr lang="en-US" sz="2400" dirty="0" err="1"/>
              <a:t>ključnom</a:t>
            </a:r>
            <a:r>
              <a:rPr lang="en-US" sz="2400" dirty="0"/>
              <a:t> </a:t>
            </a:r>
            <a:r>
              <a:rPr lang="en-US" sz="2400" dirty="0" err="1"/>
              <a:t>rečju</a:t>
            </a:r>
            <a:r>
              <a:rPr lang="en-US" sz="2400" dirty="0"/>
              <a:t> </a:t>
            </a:r>
            <a:r>
              <a:rPr lang="en-US" sz="2400" i="1" dirty="0"/>
              <a:t>@staticmethod</a:t>
            </a:r>
            <a:endParaRPr sz="2400" i="1" dirty="0"/>
          </a:p>
          <a:p>
            <a:pPr marL="342900" lvl="0" indent="-342900" algn="l" rtl="0">
              <a:spcBef>
                <a:spcPts val="520"/>
              </a:spcBef>
              <a:spcAft>
                <a:spcPts val="0"/>
              </a:spcAft>
              <a:buSzPts val="2080"/>
              <a:buNone/>
            </a:pPr>
            <a:endParaRPr dirty="0"/>
          </a:p>
        </p:txBody>
      </p:sp>
      <p:sp>
        <p:nvSpPr>
          <p:cNvPr id="356" name="Google Shape;356;p31"/>
          <p:cNvSpPr txBox="1"/>
          <p:nvPr/>
        </p:nvSpPr>
        <p:spPr>
          <a:xfrm>
            <a:off x="899592" y="3473713"/>
            <a:ext cx="7272808"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class A(object):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@staticmethod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info():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sr-Latn-RS" sz="1600" dirty="0">
                <a:solidFill>
                  <a:schemeClr val="lt1"/>
                </a:solidFill>
              </a:rPr>
              <a:t>(</a:t>
            </a:r>
            <a:r>
              <a:rPr lang="en-US" sz="1600" dirty="0">
                <a:solidFill>
                  <a:schemeClr val="lt1"/>
                </a:solidFill>
                <a:latin typeface="Arial"/>
                <a:ea typeface="Arial"/>
                <a:cs typeface="Arial"/>
                <a:sym typeface="Arial"/>
              </a:rPr>
              <a:t> "Ovo je </a:t>
            </a:r>
            <a:r>
              <a:rPr lang="en-US" sz="1600" dirty="0" err="1">
                <a:solidFill>
                  <a:schemeClr val="lt1"/>
                </a:solidFill>
                <a:latin typeface="Arial"/>
                <a:ea typeface="Arial"/>
                <a:cs typeface="Arial"/>
                <a:sym typeface="Arial"/>
              </a:rPr>
              <a:t>staticna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metoda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klase</a:t>
            </a:r>
            <a:r>
              <a:rPr lang="en-US" sz="1600" dirty="0">
                <a:solidFill>
                  <a:schemeClr val="lt1"/>
                </a:solidFill>
                <a:latin typeface="Arial"/>
                <a:ea typeface="Arial"/>
                <a:cs typeface="Arial"/>
                <a:sym typeface="Arial"/>
              </a:rPr>
              <a:t> A" </a:t>
            </a:r>
            <a:r>
              <a:rPr lang="sr-Latn-RS" sz="1600" dirty="0">
                <a:solidFill>
                  <a:schemeClr val="lt1"/>
                </a:solidFill>
                <a:latin typeface="Arial"/>
                <a:ea typeface="Arial"/>
                <a:cs typeface="Arial"/>
                <a:sym typeface="Arial"/>
              </a:rPr>
              <a:t>)</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A.info() </a:t>
            </a:r>
            <a:endParaRPr dirty="0"/>
          </a:p>
        </p:txBody>
      </p:sp>
    </p:spTree>
    <p:extLst>
      <p:ext uri="{BB962C8B-B14F-4D97-AF65-F5344CB8AC3E}">
        <p14:creationId xmlns:p14="http://schemas.microsoft.com/office/powerpoint/2010/main" val="338170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Metode klase</a:t>
            </a:r>
            <a:endParaRPr dirty="0"/>
          </a:p>
        </p:txBody>
      </p:sp>
      <p:sp>
        <p:nvSpPr>
          <p:cNvPr id="362" name="Google Shape;362;p32"/>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Metode</a:t>
            </a:r>
            <a:r>
              <a:rPr lang="en-US" sz="2400" dirty="0"/>
              <a:t> </a:t>
            </a:r>
            <a:r>
              <a:rPr lang="en-US" sz="2400" dirty="0" err="1"/>
              <a:t>klase</a:t>
            </a:r>
            <a:r>
              <a:rPr lang="en-US" sz="2400" dirty="0"/>
              <a:t> </a:t>
            </a:r>
            <a:r>
              <a:rPr lang="en-US" sz="2400" dirty="0" err="1"/>
              <a:t>rukuju</a:t>
            </a:r>
            <a:r>
              <a:rPr lang="en-US" sz="2400" dirty="0"/>
              <a:t> </a:t>
            </a:r>
            <a:r>
              <a:rPr lang="en-US" sz="2400" dirty="0" err="1"/>
              <a:t>samom</a:t>
            </a:r>
            <a:r>
              <a:rPr lang="en-US" sz="2400" dirty="0"/>
              <a:t> </a:t>
            </a:r>
            <a:r>
              <a:rPr lang="en-US" sz="2400" dirty="0" err="1"/>
              <a:t>klasom</a:t>
            </a:r>
            <a:r>
              <a:rPr lang="en-US" sz="2400" dirty="0"/>
              <a:t>.</a:t>
            </a:r>
            <a:endParaRPr dirty="0"/>
          </a:p>
          <a:p>
            <a:pPr marL="342900" lvl="0" indent="-342900" algn="l" rtl="0">
              <a:spcBef>
                <a:spcPts val="480"/>
              </a:spcBef>
              <a:spcAft>
                <a:spcPts val="0"/>
              </a:spcAft>
              <a:buSzPts val="1920"/>
              <a:buChar char="●"/>
            </a:pPr>
            <a:r>
              <a:rPr lang="en-US" sz="2400" dirty="0" err="1"/>
              <a:t>Prvi</a:t>
            </a:r>
            <a:r>
              <a:rPr lang="en-US" sz="2400" dirty="0"/>
              <a:t> </a:t>
            </a:r>
            <a:r>
              <a:rPr lang="en-US" sz="2400" dirty="0" err="1"/>
              <a:t>parametar</a:t>
            </a:r>
            <a:r>
              <a:rPr lang="en-US" sz="2400" dirty="0"/>
              <a:t> </a:t>
            </a:r>
            <a:r>
              <a:rPr lang="en-US" sz="2400" dirty="0" err="1"/>
              <a:t>metode</a:t>
            </a:r>
            <a:r>
              <a:rPr lang="en-US" sz="2400" dirty="0"/>
              <a:t> </a:t>
            </a:r>
            <a:r>
              <a:rPr lang="en-US" sz="2400" dirty="0" err="1"/>
              <a:t>klase</a:t>
            </a:r>
            <a:r>
              <a:rPr lang="en-US" sz="2400" dirty="0"/>
              <a:t> je </a:t>
            </a:r>
            <a:r>
              <a:rPr lang="en-US" sz="2400" dirty="0" err="1"/>
              <a:t>uvek</a:t>
            </a:r>
            <a:r>
              <a:rPr lang="en-US" sz="2400" dirty="0"/>
              <a:t> </a:t>
            </a:r>
            <a:r>
              <a:rPr lang="en-US" sz="2400" i="1" dirty="0" err="1"/>
              <a:t>cls</a:t>
            </a:r>
            <a:r>
              <a:rPr lang="en-US" sz="2400" dirty="0"/>
              <a:t> </a:t>
            </a:r>
            <a:r>
              <a:rPr lang="en-US" sz="2400" dirty="0" err="1"/>
              <a:t>odnosno</a:t>
            </a:r>
            <a:r>
              <a:rPr lang="en-US" sz="2400" dirty="0"/>
              <a:t> </a:t>
            </a:r>
            <a:r>
              <a:rPr lang="en-US" sz="2400" dirty="0" err="1"/>
              <a:t>sama</a:t>
            </a:r>
            <a:r>
              <a:rPr lang="en-US" sz="2400" dirty="0"/>
              <a:t> </a:t>
            </a:r>
            <a:r>
              <a:rPr lang="en-US" sz="2400" dirty="0" err="1"/>
              <a:t>klasa</a:t>
            </a:r>
            <a:r>
              <a:rPr lang="en-US" sz="2400" dirty="0"/>
              <a:t> (ne </a:t>
            </a:r>
            <a:r>
              <a:rPr lang="en-US" sz="2400" dirty="0" err="1"/>
              <a:t>instanca</a:t>
            </a:r>
            <a:r>
              <a:rPr lang="en-US" sz="2400" dirty="0"/>
              <a:t>!)</a:t>
            </a:r>
            <a:endParaRPr dirty="0"/>
          </a:p>
          <a:p>
            <a:pPr marL="342900" lvl="0" indent="-342900" algn="l" rtl="0">
              <a:spcBef>
                <a:spcPts val="480"/>
              </a:spcBef>
              <a:spcAft>
                <a:spcPts val="0"/>
              </a:spcAft>
              <a:buSzPts val="1920"/>
              <a:buChar char="●"/>
            </a:pPr>
            <a:r>
              <a:rPr lang="en-US" sz="2400" dirty="0" err="1"/>
              <a:t>Kvalifikuju</a:t>
            </a:r>
            <a:r>
              <a:rPr lang="en-US" sz="2400" dirty="0"/>
              <a:t> se </a:t>
            </a:r>
            <a:r>
              <a:rPr lang="en-US" sz="2400" dirty="0" err="1"/>
              <a:t>ključnom</a:t>
            </a:r>
            <a:r>
              <a:rPr lang="en-US" sz="2400" dirty="0"/>
              <a:t> </a:t>
            </a:r>
            <a:r>
              <a:rPr lang="en-US" sz="2400" dirty="0" err="1"/>
              <a:t>reči</a:t>
            </a:r>
            <a:r>
              <a:rPr lang="en-US" sz="2400" dirty="0"/>
              <a:t> </a:t>
            </a:r>
            <a:r>
              <a:rPr lang="en-US" sz="2400" i="1" dirty="0"/>
              <a:t>@classmethod</a:t>
            </a:r>
            <a:endParaRPr sz="2400" i="1"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363" name="Google Shape;363;p32"/>
          <p:cNvSpPr txBox="1"/>
          <p:nvPr/>
        </p:nvSpPr>
        <p:spPr>
          <a:xfrm>
            <a:off x="935596" y="2988282"/>
            <a:ext cx="7272808" cy="332398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lt1"/>
                </a:solidFill>
                <a:latin typeface="Arial"/>
                <a:ea typeface="Arial"/>
                <a:cs typeface="Arial"/>
                <a:sym typeface="Arial"/>
              </a:rPr>
              <a:t>class A(object):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@staticmethod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def info():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print</a:t>
            </a:r>
            <a:r>
              <a:rPr lang="sr-Latn-RS" dirty="0">
                <a:solidFill>
                  <a:schemeClr val="lt1"/>
                </a:solidFill>
              </a:rPr>
              <a:t>(</a:t>
            </a:r>
            <a:r>
              <a:rPr lang="en-US" sz="1400" dirty="0">
                <a:solidFill>
                  <a:schemeClr val="lt1"/>
                </a:solidFill>
                <a:latin typeface="Arial"/>
                <a:ea typeface="Arial"/>
                <a:cs typeface="Arial"/>
                <a:sym typeface="Arial"/>
              </a:rPr>
              <a:t> "Ovo je </a:t>
            </a:r>
            <a:r>
              <a:rPr lang="en-US" sz="1400" dirty="0" err="1">
                <a:solidFill>
                  <a:schemeClr val="lt1"/>
                </a:solidFill>
                <a:latin typeface="Arial"/>
                <a:ea typeface="Arial"/>
                <a:cs typeface="Arial"/>
                <a:sym typeface="Arial"/>
              </a:rPr>
              <a:t>staticna</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metoda</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klase</a:t>
            </a:r>
            <a:r>
              <a:rPr lang="en-US" sz="1400" dirty="0">
                <a:solidFill>
                  <a:schemeClr val="lt1"/>
                </a:solidFill>
                <a:latin typeface="Arial"/>
                <a:ea typeface="Arial"/>
                <a:cs typeface="Arial"/>
                <a:sym typeface="Arial"/>
              </a:rPr>
              <a:t> A" </a:t>
            </a:r>
            <a:r>
              <a:rPr lang="sr-Latn-RS" dirty="0">
                <a:solidFill>
                  <a:schemeClr val="lt1"/>
                </a:solidFill>
              </a:rPr>
              <a:t>)</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@classmethod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def </a:t>
            </a:r>
            <a:r>
              <a:rPr lang="en-US" sz="1400" dirty="0" err="1">
                <a:solidFill>
                  <a:schemeClr val="lt1"/>
                </a:solidFill>
                <a:latin typeface="Arial"/>
                <a:ea typeface="Arial"/>
                <a:cs typeface="Arial"/>
                <a:sym typeface="Arial"/>
              </a:rPr>
              <a:t>info_class</a:t>
            </a:r>
            <a:r>
              <a:rPr lang="en-US" sz="1400" dirty="0">
                <a:solidFill>
                  <a:schemeClr val="lt1"/>
                </a:solidFill>
                <a:latin typeface="Arial"/>
                <a:ea typeface="Arial"/>
                <a:cs typeface="Arial"/>
                <a:sym typeface="Arial"/>
              </a:rPr>
              <a:t>(</a:t>
            </a:r>
            <a:r>
              <a:rPr lang="en-US" sz="1400" dirty="0" err="1">
                <a:solidFill>
                  <a:schemeClr val="lt1"/>
                </a:solidFill>
                <a:latin typeface="Arial"/>
                <a:ea typeface="Arial"/>
                <a:cs typeface="Arial"/>
                <a:sym typeface="Arial"/>
              </a:rPr>
              <a:t>cls</a:t>
            </a:r>
            <a:r>
              <a:rPr lang="en-US" sz="14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print</a:t>
            </a:r>
            <a:r>
              <a:rPr lang="sr-Latn-RS" dirty="0">
                <a:solidFill>
                  <a:schemeClr val="lt1"/>
                </a:solidFill>
              </a:rPr>
              <a:t>(</a:t>
            </a:r>
            <a:r>
              <a:rPr lang="en-US" sz="1400" dirty="0">
                <a:solidFill>
                  <a:schemeClr val="lt1"/>
                </a:solidFill>
                <a:latin typeface="Arial"/>
                <a:ea typeface="Arial"/>
                <a:cs typeface="Arial"/>
                <a:sym typeface="Arial"/>
              </a:rPr>
              <a:t> "Ja </a:t>
            </a:r>
            <a:r>
              <a:rPr lang="en-US" sz="1400" dirty="0" err="1">
                <a:solidFill>
                  <a:schemeClr val="lt1"/>
                </a:solidFill>
                <a:latin typeface="Arial"/>
                <a:ea typeface="Arial"/>
                <a:cs typeface="Arial"/>
                <a:sym typeface="Arial"/>
              </a:rPr>
              <a:t>sam</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s"%type</a:t>
            </a:r>
            <a:r>
              <a:rPr lang="en-US" sz="1400" dirty="0">
                <a:solidFill>
                  <a:schemeClr val="lt1"/>
                </a:solidFill>
                <a:latin typeface="Arial"/>
                <a:ea typeface="Arial"/>
                <a:cs typeface="Arial"/>
                <a:sym typeface="Arial"/>
              </a:rPr>
              <a:t>(</a:t>
            </a:r>
            <a:r>
              <a:rPr lang="en-US" sz="1400" dirty="0" err="1">
                <a:solidFill>
                  <a:schemeClr val="lt1"/>
                </a:solidFill>
                <a:latin typeface="Arial"/>
                <a:ea typeface="Arial"/>
                <a:cs typeface="Arial"/>
                <a:sym typeface="Arial"/>
              </a:rPr>
              <a:t>cls</a:t>
            </a:r>
            <a:r>
              <a:rPr lang="en-US" sz="1400" dirty="0">
                <a:solidFill>
                  <a:schemeClr val="lt1"/>
                </a:solidFill>
                <a:latin typeface="Arial"/>
                <a:ea typeface="Arial"/>
                <a:cs typeface="Arial"/>
                <a:sym typeface="Arial"/>
              </a:rPr>
              <a:t>) </a:t>
            </a:r>
            <a:r>
              <a:rPr lang="sr-Latn-RS" sz="1400" dirty="0">
                <a:solidFill>
                  <a:schemeClr val="lt1"/>
                </a:solidFill>
                <a:latin typeface="Arial"/>
                <a:ea typeface="Arial"/>
                <a:cs typeface="Arial"/>
                <a:sym typeface="Arial"/>
              </a:rPr>
              <a:t>)</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def </a:t>
            </a:r>
            <a:r>
              <a:rPr lang="en-US" sz="1400" dirty="0" err="1">
                <a:solidFill>
                  <a:schemeClr val="lt1"/>
                </a:solidFill>
                <a:latin typeface="Arial"/>
                <a:ea typeface="Arial"/>
                <a:cs typeface="Arial"/>
                <a:sym typeface="Arial"/>
              </a:rPr>
              <a:t>info_obj</a:t>
            </a:r>
            <a:r>
              <a:rPr lang="en-US" sz="14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print</a:t>
            </a:r>
            <a:r>
              <a:rPr lang="sr-Latn-RS" sz="1400" dirty="0">
                <a:solidFill>
                  <a:schemeClr val="lt1"/>
                </a:solidFill>
                <a:latin typeface="Arial"/>
                <a:ea typeface="Arial"/>
                <a:cs typeface="Arial"/>
                <a:sym typeface="Arial"/>
              </a:rPr>
              <a:t>(</a:t>
            </a:r>
            <a:r>
              <a:rPr lang="en-US" sz="1400" dirty="0">
                <a:solidFill>
                  <a:schemeClr val="lt1"/>
                </a:solidFill>
                <a:latin typeface="Arial"/>
                <a:ea typeface="Arial"/>
                <a:cs typeface="Arial"/>
                <a:sym typeface="Arial"/>
              </a:rPr>
              <a:t> "Ovo je </a:t>
            </a:r>
            <a:r>
              <a:rPr lang="en-US" sz="1400" dirty="0" err="1">
                <a:solidFill>
                  <a:schemeClr val="lt1"/>
                </a:solidFill>
                <a:latin typeface="Arial"/>
                <a:ea typeface="Arial"/>
                <a:cs typeface="Arial"/>
                <a:sym typeface="Arial"/>
              </a:rPr>
              <a:t>regularna</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metoda</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klase</a:t>
            </a:r>
            <a:r>
              <a:rPr lang="en-US" sz="1400" dirty="0">
                <a:solidFill>
                  <a:schemeClr val="lt1"/>
                </a:solidFill>
                <a:latin typeface="Arial"/>
                <a:ea typeface="Arial"/>
                <a:cs typeface="Arial"/>
                <a:sym typeface="Arial"/>
              </a:rPr>
              <a:t> A\</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i</a:t>
            </a:r>
            <a:r>
              <a:rPr lang="en-US" sz="1400" dirty="0">
                <a:solidFill>
                  <a:schemeClr val="lt1"/>
                </a:solidFill>
                <a:latin typeface="Arial"/>
                <a:ea typeface="Arial"/>
                <a:cs typeface="Arial"/>
                <a:sym typeface="Arial"/>
              </a:rPr>
              <a:t> mora se </a:t>
            </a:r>
            <a:r>
              <a:rPr lang="en-US" sz="1400" dirty="0" err="1">
                <a:solidFill>
                  <a:schemeClr val="lt1"/>
                </a:solidFill>
                <a:latin typeface="Arial"/>
                <a:ea typeface="Arial"/>
                <a:cs typeface="Arial"/>
                <a:sym typeface="Arial"/>
              </a:rPr>
              <a:t>pozvati</a:t>
            </a:r>
            <a:r>
              <a:rPr lang="en-US" sz="1400" dirty="0">
                <a:solidFill>
                  <a:schemeClr val="lt1"/>
                </a:solidFill>
                <a:latin typeface="Arial"/>
                <a:ea typeface="Arial"/>
                <a:cs typeface="Arial"/>
                <a:sym typeface="Arial"/>
              </a:rPr>
              <a:t> </a:t>
            </a:r>
            <a:r>
              <a:rPr lang="en-US" sz="1400" dirty="0" err="1">
                <a:solidFill>
                  <a:schemeClr val="lt1"/>
                </a:solidFill>
                <a:latin typeface="Arial"/>
                <a:ea typeface="Arial"/>
                <a:cs typeface="Arial"/>
                <a:sym typeface="Arial"/>
              </a:rPr>
              <a:t>preko</a:t>
            </a:r>
            <a:r>
              <a:rPr lang="en-US" sz="1400" dirty="0">
                <a:solidFill>
                  <a:schemeClr val="lt1"/>
                </a:solidFill>
                <a:latin typeface="Arial"/>
                <a:ea typeface="Arial"/>
                <a:cs typeface="Arial"/>
                <a:sym typeface="Arial"/>
              </a:rPr>
              <a:t> instance“</a:t>
            </a:r>
            <a:r>
              <a:rPr lang="sr-Latn-RS" sz="1400" dirty="0">
                <a:solidFill>
                  <a:schemeClr val="lt1"/>
                </a:solidFill>
                <a:latin typeface="Arial"/>
                <a:ea typeface="Arial"/>
                <a:cs typeface="Arial"/>
                <a:sym typeface="Arial"/>
              </a:rPr>
              <a:t>)</a:t>
            </a:r>
            <a:endParaRPr dirty="0"/>
          </a:p>
          <a:p>
            <a:pPr marL="0" marR="0" lvl="0" indent="0" algn="l" rtl="0">
              <a:spcBef>
                <a:spcPts val="0"/>
              </a:spcBef>
              <a:spcAft>
                <a:spcPts val="0"/>
              </a:spcAft>
              <a:buNone/>
            </a:pPr>
            <a:r>
              <a:rPr lang="en-US" sz="1400" dirty="0">
                <a:solidFill>
                  <a:schemeClr val="lt1"/>
                </a:solidFill>
                <a:latin typeface="Arial"/>
                <a:ea typeface="Arial"/>
                <a:cs typeface="Arial"/>
                <a:sym typeface="Arial"/>
              </a:rPr>
              <a:t>A.info() </a:t>
            </a:r>
            <a:endParaRPr dirty="0"/>
          </a:p>
          <a:p>
            <a:pPr marL="0" marR="0" lvl="0" indent="0" algn="l" rtl="0">
              <a:spcBef>
                <a:spcPts val="0"/>
              </a:spcBef>
              <a:spcAft>
                <a:spcPts val="0"/>
              </a:spcAft>
              <a:buNone/>
            </a:pPr>
            <a:r>
              <a:rPr lang="en-US" sz="1400" dirty="0" err="1">
                <a:solidFill>
                  <a:schemeClr val="lt1"/>
                </a:solidFill>
                <a:latin typeface="Arial"/>
                <a:ea typeface="Arial"/>
                <a:cs typeface="Arial"/>
                <a:sym typeface="Arial"/>
              </a:rPr>
              <a:t>A.info_obj</a:t>
            </a:r>
            <a:r>
              <a:rPr lang="en-US" sz="1400" dirty="0">
                <a:solidFill>
                  <a:schemeClr val="lt1"/>
                </a:solidFill>
                <a:latin typeface="Arial"/>
                <a:ea typeface="Arial"/>
                <a:cs typeface="Arial"/>
                <a:sym typeface="Arial"/>
              </a:rPr>
              <a:t>() # </a:t>
            </a:r>
            <a:r>
              <a:rPr lang="en-US" sz="1400" dirty="0" err="1">
                <a:solidFill>
                  <a:schemeClr val="lt1"/>
                </a:solidFill>
                <a:latin typeface="Arial"/>
                <a:ea typeface="Arial"/>
                <a:cs typeface="Arial"/>
                <a:sym typeface="Arial"/>
              </a:rPr>
              <a:t>greska</a:t>
            </a:r>
            <a:endParaRPr sz="1400" dirty="0">
              <a:solidFill>
                <a:schemeClr val="lt1"/>
              </a:solidFill>
              <a:latin typeface="Arial"/>
              <a:ea typeface="Arial"/>
              <a:cs typeface="Arial"/>
              <a:sym typeface="Arial"/>
            </a:endParaRPr>
          </a:p>
          <a:p>
            <a:pPr marL="0" marR="0" lvl="0" indent="0" algn="l" rtl="0">
              <a:spcBef>
                <a:spcPts val="0"/>
              </a:spcBef>
              <a:spcAft>
                <a:spcPts val="0"/>
              </a:spcAft>
              <a:buNone/>
            </a:pPr>
            <a:r>
              <a:rPr lang="en-US" sz="1400" dirty="0">
                <a:solidFill>
                  <a:schemeClr val="lt1"/>
                </a:solidFill>
                <a:latin typeface="Arial"/>
                <a:ea typeface="Arial"/>
                <a:cs typeface="Arial"/>
                <a:sym typeface="Arial"/>
              </a:rPr>
              <a:t>a = A()</a:t>
            </a:r>
            <a:endParaRPr dirty="0"/>
          </a:p>
          <a:p>
            <a:pPr marL="0" marR="0" lvl="0" indent="0" algn="l" rtl="0">
              <a:spcBef>
                <a:spcPts val="0"/>
              </a:spcBef>
              <a:spcAft>
                <a:spcPts val="0"/>
              </a:spcAft>
              <a:buNone/>
            </a:pPr>
            <a:r>
              <a:rPr lang="en-US" sz="1400" dirty="0" err="1">
                <a:solidFill>
                  <a:schemeClr val="lt1"/>
                </a:solidFill>
                <a:latin typeface="Arial"/>
                <a:ea typeface="Arial"/>
                <a:cs typeface="Arial"/>
                <a:sym typeface="Arial"/>
              </a:rPr>
              <a:t>a.info_obj</a:t>
            </a:r>
            <a:r>
              <a:rPr lang="en-US" sz="1400" dirty="0">
                <a:solidFill>
                  <a:schemeClr val="lt1"/>
                </a:solidFill>
                <a:latin typeface="Arial"/>
                <a:ea typeface="Arial"/>
                <a:cs typeface="Arial"/>
                <a:sym typeface="Arial"/>
              </a:rPr>
              <a:t>() # ok</a:t>
            </a:r>
            <a:endParaRPr dirty="0"/>
          </a:p>
          <a:p>
            <a:pPr marL="0" marR="0" lvl="0" indent="0" algn="l" rtl="0">
              <a:spcBef>
                <a:spcPts val="0"/>
              </a:spcBef>
              <a:spcAft>
                <a:spcPts val="0"/>
              </a:spcAft>
              <a:buNone/>
            </a:pPr>
            <a:r>
              <a:rPr lang="en-US" sz="1400" dirty="0" err="1">
                <a:solidFill>
                  <a:schemeClr val="lt1"/>
                </a:solidFill>
                <a:latin typeface="Arial"/>
                <a:ea typeface="Arial"/>
                <a:cs typeface="Arial"/>
                <a:sym typeface="Arial"/>
              </a:rPr>
              <a:t>A.info_class</a:t>
            </a:r>
            <a:r>
              <a:rPr lang="en-US" sz="1400" dirty="0">
                <a:solidFill>
                  <a:schemeClr val="lt1"/>
                </a:solidFill>
                <a:latin typeface="Arial"/>
                <a:ea typeface="Arial"/>
                <a:cs typeface="Arial"/>
                <a:sym typeface="Arial"/>
              </a:rPr>
              <a:t>()</a:t>
            </a:r>
            <a:endParaRPr dirty="0"/>
          </a:p>
        </p:txBody>
      </p:sp>
    </p:spTree>
    <p:extLst>
      <p:ext uri="{BB962C8B-B14F-4D97-AF65-F5344CB8AC3E}">
        <p14:creationId xmlns:p14="http://schemas.microsoft.com/office/powerpoint/2010/main" val="2637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None/>
            </a:pPr>
            <a:r>
              <a:rPr lang="en-US"/>
              <a:t>ELEMENTI</a:t>
            </a:r>
            <a:br>
              <a:rPr lang="en-US"/>
            </a:br>
            <a:br>
              <a:rPr lang="en-US"/>
            </a:br>
            <a:r>
              <a:rPr lang="en-US"/>
              <a:t>PYTHON JEZIKA</a:t>
            </a:r>
            <a:br>
              <a:rPr lang="en-US"/>
            </a:br>
            <a:endParaRPr/>
          </a:p>
        </p:txBody>
      </p:sp>
      <p:sp>
        <p:nvSpPr>
          <p:cNvPr id="147" name="Google Shape;147;p14"/>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sr-Latn-RS" sz="3600" dirty="0"/>
              <a:t>OOP</a:t>
            </a:r>
            <a:endParaRPr lang="en-US" sz="3600" dirty="0">
              <a:latin typeface="Arial"/>
              <a:ea typeface="Arial"/>
              <a:cs typeface="Arial"/>
              <a:sym typeface="Arial"/>
            </a:endParaRPr>
          </a:p>
          <a:p>
            <a:pPr marL="0" lvl="0" indent="0" algn="ctr" rtl="0">
              <a:spcBef>
                <a:spcPts val="0"/>
              </a:spcBef>
              <a:spcAft>
                <a:spcPts val="0"/>
              </a:spcAft>
              <a:buSzPts val="2880"/>
              <a:buNone/>
            </a:pPr>
            <a:r>
              <a:rPr lang="sr-Latn-RS" sz="3600" dirty="0"/>
              <a:t>Klase i Objekti</a:t>
            </a:r>
            <a:endParaRPr sz="3600" dirty="0">
              <a:latin typeface="Arial"/>
              <a:ea typeface="Arial"/>
              <a:cs typeface="Arial"/>
              <a:sym typeface="Arial"/>
            </a:endParaRPr>
          </a:p>
        </p:txBody>
      </p:sp>
    </p:spTree>
    <p:extLst>
      <p:ext uri="{BB962C8B-B14F-4D97-AF65-F5344CB8AC3E}">
        <p14:creationId xmlns:p14="http://schemas.microsoft.com/office/powerpoint/2010/main" val="3284225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Objekti i memorija</a:t>
            </a:r>
            <a:endParaRPr dirty="0"/>
          </a:p>
        </p:txBody>
      </p:sp>
      <p:sp>
        <p:nvSpPr>
          <p:cNvPr id="384" name="Google Shape;384;p35"/>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40"/>
              </a:spcBef>
              <a:spcAft>
                <a:spcPts val="0"/>
              </a:spcAft>
              <a:buSzPts val="1760"/>
              <a:buChar char="●"/>
            </a:pPr>
            <a:r>
              <a:rPr lang="en-US" sz="2200" dirty="0" err="1"/>
              <a:t>Pri</a:t>
            </a:r>
            <a:r>
              <a:rPr lang="en-US" sz="2200" dirty="0"/>
              <a:t> </a:t>
            </a:r>
            <a:r>
              <a:rPr lang="en-US" sz="2200" dirty="0" err="1"/>
              <a:t>kreiranju</a:t>
            </a:r>
            <a:r>
              <a:rPr lang="en-US" sz="2200" dirty="0"/>
              <a:t> </a:t>
            </a:r>
            <a:r>
              <a:rPr lang="en-US" sz="2200" dirty="0" err="1"/>
              <a:t>insance</a:t>
            </a:r>
            <a:r>
              <a:rPr lang="en-US" sz="2200" dirty="0"/>
              <a:t> </a:t>
            </a:r>
            <a:r>
              <a:rPr lang="en-US" sz="2200" dirty="0" err="1"/>
              <a:t>klase</a:t>
            </a:r>
            <a:r>
              <a:rPr lang="en-US" sz="2200" dirty="0"/>
              <a:t> </a:t>
            </a:r>
            <a:r>
              <a:rPr lang="en-US" sz="2200" dirty="0" err="1"/>
              <a:t>pozivaju</a:t>
            </a:r>
            <a:r>
              <a:rPr lang="en-US" sz="2200" dirty="0"/>
              <a:t> se dv</a:t>
            </a:r>
            <a:r>
              <a:rPr lang="sr-Latn-RS" sz="2200" dirty="0"/>
              <a:t>ij</a:t>
            </a:r>
            <a:r>
              <a:rPr lang="en-US" sz="2200" dirty="0"/>
              <a:t>e </a:t>
            </a:r>
            <a:r>
              <a:rPr lang="en-US" sz="2200" dirty="0" err="1"/>
              <a:t>metode</a:t>
            </a:r>
            <a:r>
              <a:rPr lang="en-US" sz="2200" dirty="0"/>
              <a:t>:</a:t>
            </a:r>
            <a:endParaRPr dirty="0"/>
          </a:p>
          <a:p>
            <a:pPr marL="742950" lvl="1" indent="-285750" algn="l" rtl="0">
              <a:spcBef>
                <a:spcPts val="440"/>
              </a:spcBef>
              <a:spcAft>
                <a:spcPts val="0"/>
              </a:spcAft>
              <a:buSzPts val="1760"/>
              <a:buChar char="●"/>
            </a:pPr>
            <a:r>
              <a:rPr lang="en-US" i="1" dirty="0"/>
              <a:t>__new__() </a:t>
            </a:r>
            <a:r>
              <a:rPr lang="en-US" dirty="0"/>
              <a:t>- </a:t>
            </a:r>
            <a:r>
              <a:rPr lang="en-US" dirty="0" err="1"/>
              <a:t>koja</a:t>
            </a:r>
            <a:r>
              <a:rPr lang="en-US" dirty="0"/>
              <a:t> </a:t>
            </a:r>
            <a:r>
              <a:rPr lang="en-US" dirty="0" err="1"/>
              <a:t>pravi</a:t>
            </a:r>
            <a:r>
              <a:rPr lang="en-US" dirty="0"/>
              <a:t> </a:t>
            </a:r>
            <a:r>
              <a:rPr lang="en-US" dirty="0" err="1"/>
              <a:t>novu</a:t>
            </a:r>
            <a:r>
              <a:rPr lang="en-US" dirty="0"/>
              <a:t> </a:t>
            </a:r>
            <a:r>
              <a:rPr lang="en-US" dirty="0" err="1"/>
              <a:t>instancu</a:t>
            </a:r>
            <a:endParaRPr dirty="0"/>
          </a:p>
          <a:p>
            <a:pPr marL="742950" lvl="1" indent="-285750" algn="l" rtl="0">
              <a:spcBef>
                <a:spcPts val="440"/>
              </a:spcBef>
              <a:spcAft>
                <a:spcPts val="0"/>
              </a:spcAft>
              <a:buSzPts val="1760"/>
              <a:buChar char="●"/>
            </a:pPr>
            <a:r>
              <a:rPr lang="en-US" i="1" dirty="0"/>
              <a:t>__</a:t>
            </a:r>
            <a:r>
              <a:rPr lang="en-US" i="1" dirty="0" err="1"/>
              <a:t>init</a:t>
            </a:r>
            <a:r>
              <a:rPr lang="en-US" i="1" dirty="0"/>
              <a:t>__() </a:t>
            </a:r>
            <a:r>
              <a:rPr lang="en-US" dirty="0"/>
              <a:t>- </a:t>
            </a:r>
            <a:r>
              <a:rPr lang="en-US" dirty="0" err="1"/>
              <a:t>koja</a:t>
            </a:r>
            <a:r>
              <a:rPr lang="en-US" dirty="0"/>
              <a:t> je </a:t>
            </a:r>
            <a:r>
              <a:rPr lang="en-US" dirty="0" err="1"/>
              <a:t>inicijalizuje</a:t>
            </a:r>
            <a:endParaRPr dirty="0"/>
          </a:p>
          <a:p>
            <a:pPr marL="342900" lvl="0" indent="-342900" algn="l" rtl="0">
              <a:spcBef>
                <a:spcPts val="440"/>
              </a:spcBef>
              <a:spcAft>
                <a:spcPts val="0"/>
              </a:spcAft>
              <a:buSzPts val="1760"/>
              <a:buChar char="●"/>
            </a:pPr>
            <a:r>
              <a:rPr lang="en-US" sz="2200" i="1" dirty="0"/>
              <a:t>__new__() </a:t>
            </a:r>
            <a:r>
              <a:rPr lang="en-US" sz="2200" dirty="0"/>
              <a:t>je </a:t>
            </a:r>
            <a:r>
              <a:rPr lang="en-US" sz="2200" dirty="0" err="1"/>
              <a:t>uv</a:t>
            </a:r>
            <a:r>
              <a:rPr lang="sr-Latn-RS" sz="2200" dirty="0"/>
              <a:t>ij</a:t>
            </a:r>
            <a:r>
              <a:rPr lang="en-US" sz="2200" dirty="0"/>
              <a:t>ek </a:t>
            </a:r>
            <a:r>
              <a:rPr lang="en-US" sz="2200" dirty="0" err="1"/>
              <a:t>metoda</a:t>
            </a:r>
            <a:r>
              <a:rPr lang="en-US" sz="2200" dirty="0"/>
              <a:t> </a:t>
            </a:r>
            <a:r>
              <a:rPr lang="en-US" sz="2200" dirty="0" err="1"/>
              <a:t>klase</a:t>
            </a:r>
            <a:r>
              <a:rPr lang="en-US" sz="2200" dirty="0"/>
              <a:t> </a:t>
            </a:r>
            <a:r>
              <a:rPr lang="en-US" sz="2200" dirty="0" err="1"/>
              <a:t>i</a:t>
            </a:r>
            <a:r>
              <a:rPr lang="en-US" sz="2200" dirty="0"/>
              <a:t> prima </a:t>
            </a:r>
            <a:r>
              <a:rPr lang="en-US" sz="2200" i="1" dirty="0" err="1"/>
              <a:t>cls</a:t>
            </a:r>
            <a:r>
              <a:rPr lang="en-US" sz="2200" dirty="0"/>
              <a:t> </a:t>
            </a:r>
            <a:r>
              <a:rPr lang="en-US" sz="2200" dirty="0" err="1"/>
              <a:t>kao</a:t>
            </a:r>
            <a:r>
              <a:rPr lang="en-US" sz="2200" dirty="0"/>
              <a:t> </a:t>
            </a:r>
            <a:r>
              <a:rPr lang="en-US" sz="2200" dirty="0" err="1"/>
              <a:t>parametar</a:t>
            </a:r>
            <a:endParaRPr sz="2200" dirty="0"/>
          </a:p>
          <a:p>
            <a:pPr marL="342900" lvl="0" indent="-342900" algn="l" rtl="0">
              <a:spcBef>
                <a:spcPts val="440"/>
              </a:spcBef>
              <a:spcAft>
                <a:spcPts val="0"/>
              </a:spcAft>
              <a:buSzPts val="1760"/>
              <a:buChar char="●"/>
            </a:pPr>
            <a:r>
              <a:rPr lang="en-US" sz="2200" dirty="0" err="1"/>
              <a:t>Zaista</a:t>
            </a:r>
            <a:r>
              <a:rPr lang="en-US" sz="2200" dirty="0"/>
              <a:t> r</a:t>
            </a:r>
            <a:r>
              <a:rPr lang="sr-Latn-RS" sz="2200" dirty="0"/>
              <a:t>ij</a:t>
            </a:r>
            <a:r>
              <a:rPr lang="en-US" sz="2200" dirty="0" err="1"/>
              <a:t>etki</a:t>
            </a:r>
            <a:r>
              <a:rPr lang="en-US" sz="2200" dirty="0"/>
              <a:t> </a:t>
            </a:r>
            <a:r>
              <a:rPr lang="en-US" sz="2200" dirty="0" err="1"/>
              <a:t>slučajevi</a:t>
            </a:r>
            <a:r>
              <a:rPr lang="en-US" sz="2200" dirty="0"/>
              <a:t> </a:t>
            </a:r>
            <a:r>
              <a:rPr lang="en-US" sz="2200" dirty="0" err="1"/>
              <a:t>kada</a:t>
            </a:r>
            <a:r>
              <a:rPr lang="en-US" sz="2200" dirty="0"/>
              <a:t> je </a:t>
            </a:r>
            <a:r>
              <a:rPr lang="en-US" sz="2200" dirty="0" err="1"/>
              <a:t>neophodno</a:t>
            </a:r>
            <a:r>
              <a:rPr lang="en-US" sz="2200" dirty="0"/>
              <a:t> </a:t>
            </a:r>
            <a:r>
              <a:rPr lang="en-US" sz="2200" dirty="0" err="1"/>
              <a:t>eksplicitno</a:t>
            </a:r>
            <a:r>
              <a:rPr lang="en-US" sz="2200" dirty="0"/>
              <a:t> </a:t>
            </a:r>
            <a:r>
              <a:rPr lang="en-US" sz="2200" dirty="0" err="1"/>
              <a:t>implementirati</a:t>
            </a:r>
            <a:r>
              <a:rPr lang="en-US" sz="2200" dirty="0"/>
              <a:t> </a:t>
            </a:r>
            <a:r>
              <a:rPr lang="en-US" sz="2200" i="1" dirty="0"/>
              <a:t>__new__() </a:t>
            </a:r>
            <a:r>
              <a:rPr lang="en-US" sz="2200" dirty="0"/>
              <a:t>(immutable instance </a:t>
            </a:r>
            <a:r>
              <a:rPr lang="en-US" sz="2200" dirty="0" err="1"/>
              <a:t>klase</a:t>
            </a:r>
            <a:r>
              <a:rPr lang="en-US" sz="2200" dirty="0"/>
              <a:t>)</a:t>
            </a:r>
            <a:endParaRPr dirty="0"/>
          </a:p>
          <a:p>
            <a:pPr marL="342900" lvl="0" indent="-342900" algn="l" rtl="0">
              <a:spcBef>
                <a:spcPts val="440"/>
              </a:spcBef>
              <a:spcAft>
                <a:spcPts val="0"/>
              </a:spcAft>
              <a:buSzPts val="1760"/>
              <a:buChar char="●"/>
            </a:pPr>
            <a:r>
              <a:rPr lang="en-US" sz="2200" dirty="0" err="1"/>
              <a:t>Pri</a:t>
            </a:r>
            <a:r>
              <a:rPr lang="en-US" sz="2200" dirty="0"/>
              <a:t> </a:t>
            </a:r>
            <a:r>
              <a:rPr lang="en-US" sz="2200" dirty="0" err="1"/>
              <a:t>oslobadjanju</a:t>
            </a:r>
            <a:r>
              <a:rPr lang="en-US" sz="2200" dirty="0"/>
              <a:t> </a:t>
            </a:r>
            <a:r>
              <a:rPr lang="en-US" sz="2200" dirty="0" err="1"/>
              <a:t>objekta</a:t>
            </a:r>
            <a:r>
              <a:rPr lang="en-US" sz="2200" dirty="0"/>
              <a:t> </a:t>
            </a:r>
            <a:r>
              <a:rPr lang="en-US" sz="2200" dirty="0" err="1"/>
              <a:t>poziva</a:t>
            </a:r>
            <a:r>
              <a:rPr lang="en-US" sz="2200" dirty="0"/>
              <a:t> se </a:t>
            </a:r>
            <a:r>
              <a:rPr lang="en-US" sz="2200" i="1" dirty="0"/>
              <a:t>__del__()</a:t>
            </a:r>
            <a:endParaRPr dirty="0"/>
          </a:p>
          <a:p>
            <a:pPr marL="342900" lvl="0" indent="-342900" algn="l" rtl="0">
              <a:spcBef>
                <a:spcPts val="440"/>
              </a:spcBef>
              <a:spcAft>
                <a:spcPts val="0"/>
              </a:spcAft>
              <a:buSzPts val="1760"/>
              <a:buChar char="●"/>
            </a:pPr>
            <a:r>
              <a:rPr lang="en-US" sz="2200" dirty="0" err="1"/>
              <a:t>Memorija</a:t>
            </a:r>
            <a:r>
              <a:rPr lang="en-US" sz="2200" dirty="0"/>
              <a:t> </a:t>
            </a:r>
            <a:r>
              <a:rPr lang="en-US" sz="2200" dirty="0" err="1"/>
              <a:t>objekta</a:t>
            </a:r>
            <a:r>
              <a:rPr lang="en-US" sz="2200" dirty="0"/>
              <a:t> se </a:t>
            </a:r>
            <a:r>
              <a:rPr lang="en-US" sz="2200" dirty="0" err="1"/>
              <a:t>oslobadja</a:t>
            </a:r>
            <a:r>
              <a:rPr lang="en-US" sz="2200" dirty="0"/>
              <a:t> </a:t>
            </a:r>
            <a:r>
              <a:rPr lang="en-US" sz="2200" dirty="0" err="1"/>
              <a:t>kada</a:t>
            </a:r>
            <a:r>
              <a:rPr lang="en-US" sz="2200" dirty="0"/>
              <a:t> </a:t>
            </a:r>
            <a:r>
              <a:rPr lang="en-US" sz="2200" dirty="0" err="1"/>
              <a:t>broj</a:t>
            </a:r>
            <a:r>
              <a:rPr lang="en-US" sz="2200" dirty="0"/>
              <a:t> </a:t>
            </a:r>
            <a:r>
              <a:rPr lang="en-US" sz="2200" dirty="0" err="1"/>
              <a:t>referenci</a:t>
            </a:r>
            <a:r>
              <a:rPr lang="en-US" sz="2200" dirty="0"/>
              <a:t> </a:t>
            </a:r>
            <a:r>
              <a:rPr lang="en-US" sz="2200" dirty="0" err="1"/>
              <a:t>na</a:t>
            </a:r>
            <a:r>
              <a:rPr lang="en-US" sz="2200" dirty="0"/>
              <a:t> </a:t>
            </a:r>
            <a:r>
              <a:rPr lang="en-US" sz="2200" dirty="0" err="1"/>
              <a:t>objekat</a:t>
            </a:r>
            <a:r>
              <a:rPr lang="en-US" sz="2200" dirty="0"/>
              <a:t> </a:t>
            </a:r>
            <a:r>
              <a:rPr lang="en-US" sz="2200" dirty="0" err="1"/>
              <a:t>padne</a:t>
            </a:r>
            <a:r>
              <a:rPr lang="en-US" sz="2200" dirty="0"/>
              <a:t> </a:t>
            </a:r>
            <a:r>
              <a:rPr lang="en-US" sz="2200" dirty="0" err="1"/>
              <a:t>na</a:t>
            </a:r>
            <a:r>
              <a:rPr lang="en-US" sz="2200" dirty="0"/>
              <a:t> </a:t>
            </a:r>
            <a:r>
              <a:rPr lang="en-US" sz="2200" dirty="0" err="1"/>
              <a:t>nulu</a:t>
            </a:r>
            <a:r>
              <a:rPr lang="en-US" sz="2200" dirty="0"/>
              <a:t>.</a:t>
            </a:r>
            <a:endParaRPr dirty="0"/>
          </a:p>
          <a:p>
            <a:pPr marL="342900" lvl="0" indent="-342900" algn="l" rtl="0">
              <a:spcBef>
                <a:spcPts val="440"/>
              </a:spcBef>
              <a:spcAft>
                <a:spcPts val="0"/>
              </a:spcAft>
              <a:buSzPts val="1760"/>
              <a:buChar char="●"/>
            </a:pPr>
            <a:r>
              <a:rPr lang="en-US" sz="2200" dirty="0"/>
              <a:t>Ne </a:t>
            </a:r>
            <a:r>
              <a:rPr lang="en-US" sz="2200" dirty="0" err="1"/>
              <a:t>postoji</a:t>
            </a:r>
            <a:r>
              <a:rPr lang="en-US" sz="2200" dirty="0"/>
              <a:t> </a:t>
            </a:r>
            <a:r>
              <a:rPr lang="en-US" sz="2200" dirty="0" err="1"/>
              <a:t>garancija</a:t>
            </a:r>
            <a:r>
              <a:rPr lang="en-US" sz="2200" dirty="0"/>
              <a:t> </a:t>
            </a:r>
            <a:r>
              <a:rPr lang="en-US" sz="2200" dirty="0" err="1"/>
              <a:t>kada</a:t>
            </a:r>
            <a:r>
              <a:rPr lang="en-US" sz="2200" dirty="0"/>
              <a:t> </a:t>
            </a:r>
            <a:r>
              <a:rPr lang="en-US" sz="2200" dirty="0" err="1"/>
              <a:t>će</a:t>
            </a:r>
            <a:r>
              <a:rPr lang="en-US" sz="2200" dirty="0"/>
              <a:t> , </a:t>
            </a:r>
            <a:r>
              <a:rPr lang="en-US" sz="2200" dirty="0" err="1"/>
              <a:t>ili</a:t>
            </a:r>
            <a:r>
              <a:rPr lang="en-US" sz="2200" dirty="0"/>
              <a:t> da li </a:t>
            </a:r>
            <a:r>
              <a:rPr lang="en-US" sz="2200" dirty="0" err="1"/>
              <a:t>će</a:t>
            </a:r>
            <a:r>
              <a:rPr lang="en-US" sz="2200" dirty="0"/>
              <a:t>, </a:t>
            </a:r>
            <a:r>
              <a:rPr lang="en-US" sz="2200" i="1" dirty="0"/>
              <a:t>__del__() </a:t>
            </a:r>
            <a:r>
              <a:rPr lang="en-US" sz="2200" dirty="0" err="1"/>
              <a:t>biti</a:t>
            </a:r>
            <a:r>
              <a:rPr lang="en-US" sz="2200" dirty="0"/>
              <a:t> </a:t>
            </a:r>
            <a:r>
              <a:rPr lang="en-US" sz="2200" dirty="0" err="1"/>
              <a:t>pozvana</a:t>
            </a:r>
            <a:r>
              <a:rPr lang="en-US" sz="2200" dirty="0"/>
              <a:t>.</a:t>
            </a:r>
            <a:endParaRPr dirty="0"/>
          </a:p>
          <a:p>
            <a:pPr marL="342900" lvl="0" indent="-342900" algn="l" rtl="0">
              <a:spcBef>
                <a:spcPts val="440"/>
              </a:spcBef>
              <a:spcAft>
                <a:spcPts val="0"/>
              </a:spcAft>
              <a:buSzPts val="1760"/>
              <a:buChar char="●"/>
            </a:pPr>
            <a:r>
              <a:rPr lang="en-US" sz="2200" dirty="0" err="1"/>
              <a:t>Još</a:t>
            </a:r>
            <a:r>
              <a:rPr lang="en-US" sz="2200" dirty="0"/>
              <a:t> </a:t>
            </a:r>
            <a:r>
              <a:rPr lang="en-US" sz="2200" dirty="0" err="1"/>
              <a:t>jednom</a:t>
            </a:r>
            <a:r>
              <a:rPr lang="en-US" sz="2200" dirty="0"/>
              <a:t>, </a:t>
            </a:r>
            <a:r>
              <a:rPr lang="en-US" sz="2200" dirty="0" err="1"/>
              <a:t>izb</a:t>
            </a:r>
            <a:r>
              <a:rPr lang="sr-Latn-RS" sz="2200" dirty="0"/>
              <a:t>j</a:t>
            </a:r>
            <a:r>
              <a:rPr lang="en-US" sz="2200" dirty="0" err="1"/>
              <a:t>egavati</a:t>
            </a:r>
            <a:r>
              <a:rPr lang="en-US" sz="2200" dirty="0"/>
              <a:t> </a:t>
            </a:r>
            <a:r>
              <a:rPr lang="en-US" sz="2200" dirty="0" err="1"/>
              <a:t>implementaciju</a:t>
            </a:r>
            <a:r>
              <a:rPr lang="en-US" sz="2200" dirty="0"/>
              <a:t> </a:t>
            </a:r>
            <a:r>
              <a:rPr lang="en-US" sz="2200" i="1" dirty="0"/>
              <a:t>__del__() </a:t>
            </a:r>
            <a:r>
              <a:rPr lang="en-US" sz="2200" dirty="0" err="1"/>
              <a:t>metoda</a:t>
            </a:r>
            <a:r>
              <a:rPr lang="en-US" sz="2200" dirty="0"/>
              <a:t> u </a:t>
            </a:r>
            <a:r>
              <a:rPr lang="en-US" sz="2200" dirty="0" err="1"/>
              <a:t>kodu</a:t>
            </a:r>
            <a:r>
              <a:rPr lang="en-US" sz="2200" dirty="0"/>
              <a:t>, </a:t>
            </a:r>
            <a:r>
              <a:rPr lang="en-US" sz="2200" dirty="0" err="1"/>
              <a:t>ugradjeni</a:t>
            </a:r>
            <a:r>
              <a:rPr lang="en-US" sz="2200" dirty="0"/>
              <a:t> garbage collector </a:t>
            </a:r>
            <a:r>
              <a:rPr lang="en-US" sz="2200" dirty="0" err="1"/>
              <a:t>verovatno</a:t>
            </a:r>
            <a:r>
              <a:rPr lang="en-US" sz="2200" dirty="0"/>
              <a:t> </a:t>
            </a:r>
            <a:r>
              <a:rPr lang="en-US" sz="2200" dirty="0" err="1"/>
              <a:t>radi</a:t>
            </a:r>
            <a:r>
              <a:rPr lang="en-US" sz="2200" dirty="0"/>
              <a:t> </a:t>
            </a:r>
            <a:r>
              <a:rPr lang="en-US" sz="2200" dirty="0" err="1"/>
              <a:t>bolje</a:t>
            </a:r>
            <a:r>
              <a:rPr lang="en-US" sz="2200" dirty="0"/>
              <a:t>. </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193812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Reprezentacija</a:t>
            </a:r>
            <a:r>
              <a:rPr lang="en-US" dirty="0"/>
              <a:t> </a:t>
            </a:r>
            <a:r>
              <a:rPr lang="en-US" dirty="0" err="1"/>
              <a:t>objekata</a:t>
            </a:r>
            <a:endParaRPr lang="en-US" dirty="0"/>
          </a:p>
        </p:txBody>
      </p:sp>
      <p:sp>
        <p:nvSpPr>
          <p:cNvPr id="390" name="Google Shape;390;p36"/>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Instance </a:t>
            </a:r>
            <a:r>
              <a:rPr lang="en-US" sz="2400" dirty="0" err="1"/>
              <a:t>klase</a:t>
            </a:r>
            <a:r>
              <a:rPr lang="en-US" sz="2400" dirty="0"/>
              <a:t>, </a:t>
            </a:r>
            <a:r>
              <a:rPr lang="en-US" sz="2400" dirty="0" err="1"/>
              <a:t>tj</a:t>
            </a:r>
            <a:r>
              <a:rPr lang="en-US" sz="2400" dirty="0"/>
              <a:t>. </a:t>
            </a:r>
            <a:r>
              <a:rPr lang="en-US" sz="2400" dirty="0" err="1"/>
              <a:t>objekti</a:t>
            </a:r>
            <a:r>
              <a:rPr lang="en-US" sz="2400" dirty="0"/>
              <a:t>, </a:t>
            </a:r>
            <a:r>
              <a:rPr lang="en-US" sz="2400" dirty="0" err="1"/>
              <a:t>su</a:t>
            </a:r>
            <a:r>
              <a:rPr lang="en-US" sz="2400" dirty="0"/>
              <a:t> </a:t>
            </a:r>
            <a:r>
              <a:rPr lang="en-US" sz="2400" dirty="0" err="1"/>
              <a:t>takodje</a:t>
            </a:r>
            <a:r>
              <a:rPr lang="en-US" sz="2400" dirty="0"/>
              <a:t> </a:t>
            </a:r>
            <a:r>
              <a:rPr lang="en-US" sz="2400" i="1" dirty="0"/>
              <a:t>first class citizens</a:t>
            </a:r>
            <a:r>
              <a:rPr lang="en-US" sz="2400" dirty="0"/>
              <a:t>.</a:t>
            </a:r>
            <a:endParaRPr dirty="0"/>
          </a:p>
          <a:p>
            <a:pPr marL="342900" lvl="0" indent="-342900" algn="l" rtl="0">
              <a:spcBef>
                <a:spcPts val="480"/>
              </a:spcBef>
              <a:spcAft>
                <a:spcPts val="0"/>
              </a:spcAft>
              <a:buSzPts val="1920"/>
              <a:buChar char="●"/>
            </a:pPr>
            <a:r>
              <a:rPr lang="en-US" sz="2400" dirty="0" err="1"/>
              <a:t>Instanca</a:t>
            </a:r>
            <a:r>
              <a:rPr lang="en-US" sz="2400" dirty="0"/>
              <a:t> je u </a:t>
            </a:r>
            <a:r>
              <a:rPr lang="en-US" sz="2400" dirty="0" err="1"/>
              <a:t>stvari</a:t>
            </a:r>
            <a:r>
              <a:rPr lang="en-US" sz="2400" dirty="0"/>
              <a:t> </a:t>
            </a:r>
            <a:r>
              <a:rPr lang="en-US" sz="2400" dirty="0" err="1"/>
              <a:t>implementirana</a:t>
            </a:r>
            <a:r>
              <a:rPr lang="en-US" sz="2400" dirty="0"/>
              <a:t> </a:t>
            </a:r>
            <a:r>
              <a:rPr lang="en-US" sz="2400" dirty="0" err="1"/>
              <a:t>rečnikom</a:t>
            </a:r>
            <a:r>
              <a:rPr lang="en-US" sz="2400" dirty="0"/>
              <a:t> </a:t>
            </a:r>
            <a:r>
              <a:rPr lang="en-US" sz="2400" dirty="0" err="1"/>
              <a:t>kojem</a:t>
            </a:r>
            <a:r>
              <a:rPr lang="en-US" sz="2400" dirty="0"/>
              <a:t> se </a:t>
            </a:r>
            <a:r>
              <a:rPr lang="en-US" sz="2400" dirty="0" err="1"/>
              <a:t>može</a:t>
            </a:r>
            <a:r>
              <a:rPr lang="en-US" sz="2400" dirty="0"/>
              <a:t> </a:t>
            </a:r>
            <a:r>
              <a:rPr lang="en-US" sz="2400" dirty="0" err="1"/>
              <a:t>pristupiti</a:t>
            </a:r>
            <a:r>
              <a:rPr lang="en-US" sz="2400" dirty="0"/>
              <a:t> </a:t>
            </a:r>
            <a:r>
              <a:rPr lang="en-US" sz="2400" dirty="0" err="1"/>
              <a:t>preko</a:t>
            </a:r>
            <a:r>
              <a:rPr lang="en-US" sz="2400" dirty="0"/>
              <a:t> </a:t>
            </a:r>
            <a:r>
              <a:rPr lang="en-US" sz="2400" i="1" dirty="0"/>
              <a:t>__</a:t>
            </a:r>
            <a:r>
              <a:rPr lang="en-US" sz="2400" i="1" dirty="0" err="1"/>
              <a:t>dict</a:t>
            </a:r>
            <a:r>
              <a:rPr lang="en-US" sz="2400" i="1" dirty="0"/>
              <a:t>__</a:t>
            </a:r>
            <a:endParaRPr dirty="0"/>
          </a:p>
          <a:p>
            <a:pPr marL="342900" lvl="0" indent="-342900" algn="l" rtl="0">
              <a:spcBef>
                <a:spcPts val="480"/>
              </a:spcBef>
              <a:spcAft>
                <a:spcPts val="0"/>
              </a:spcAft>
              <a:buSzPts val="1920"/>
              <a:buChar char="●"/>
            </a:pPr>
            <a:r>
              <a:rPr lang="en-US" sz="2400" dirty="0" err="1"/>
              <a:t>Rečnik</a:t>
            </a:r>
            <a:r>
              <a:rPr lang="en-US" sz="2400" dirty="0"/>
              <a:t> </a:t>
            </a:r>
            <a:r>
              <a:rPr lang="en-US" sz="2400" i="1" dirty="0"/>
              <a:t>__</a:t>
            </a:r>
            <a:r>
              <a:rPr lang="en-US" sz="2400" i="1" dirty="0" err="1"/>
              <a:t>dict</a:t>
            </a:r>
            <a:r>
              <a:rPr lang="en-US" sz="2400" i="1" dirty="0"/>
              <a:t>__ </a:t>
            </a:r>
            <a:r>
              <a:rPr lang="en-US" sz="2400" dirty="0" err="1"/>
              <a:t>sadrži</a:t>
            </a:r>
            <a:r>
              <a:rPr lang="en-US" sz="2400" dirty="0"/>
              <a:t> </a:t>
            </a:r>
            <a:r>
              <a:rPr lang="en-US" sz="2400" dirty="0" err="1"/>
              <a:t>stvari</a:t>
            </a:r>
            <a:r>
              <a:rPr lang="en-US" sz="2400" dirty="0"/>
              <a:t> </a:t>
            </a:r>
            <a:r>
              <a:rPr lang="en-US" sz="2400" dirty="0" err="1"/>
              <a:t>jedinstvene</a:t>
            </a:r>
            <a:r>
              <a:rPr lang="en-US" sz="2400" dirty="0"/>
              <a:t> za </a:t>
            </a:r>
            <a:r>
              <a:rPr lang="en-US" sz="2400" dirty="0" err="1"/>
              <a:t>instancu</a:t>
            </a:r>
            <a:r>
              <a:rPr lang="en-US" sz="2400" dirty="0"/>
              <a:t> (</a:t>
            </a:r>
            <a:r>
              <a:rPr lang="en-US" sz="2400" dirty="0" err="1"/>
              <a:t>dakle</a:t>
            </a:r>
            <a:r>
              <a:rPr lang="en-US" sz="2400" dirty="0"/>
              <a:t> </a:t>
            </a:r>
            <a:r>
              <a:rPr lang="en-US" sz="2400" dirty="0" err="1"/>
              <a:t>atributi</a:t>
            </a:r>
            <a:r>
              <a:rPr lang="en-US" sz="2400" dirty="0"/>
              <a:t>).</a:t>
            </a:r>
            <a:endParaRPr dirty="0"/>
          </a:p>
          <a:p>
            <a:pPr marL="342900" lvl="0" indent="-342900" algn="l" rtl="0">
              <a:spcBef>
                <a:spcPts val="480"/>
              </a:spcBef>
              <a:spcAft>
                <a:spcPts val="0"/>
              </a:spcAft>
              <a:buSzPts val="1920"/>
              <a:buChar char="●"/>
            </a:pPr>
            <a:r>
              <a:rPr lang="en-US" sz="2400" dirty="0"/>
              <a:t>Instance </a:t>
            </a:r>
            <a:r>
              <a:rPr lang="en-US" sz="2400" dirty="0" err="1"/>
              <a:t>su</a:t>
            </a:r>
            <a:r>
              <a:rPr lang="en-US" sz="2400" dirty="0"/>
              <a:t> </a:t>
            </a:r>
            <a:r>
              <a:rPr lang="en-US" sz="2400" dirty="0" err="1"/>
              <a:t>povezane</a:t>
            </a:r>
            <a:r>
              <a:rPr lang="en-US" sz="2400" dirty="0"/>
              <a:t> </a:t>
            </a:r>
            <a:r>
              <a:rPr lang="en-US" sz="2400" dirty="0" err="1"/>
              <a:t>sa</a:t>
            </a:r>
            <a:r>
              <a:rPr lang="en-US" sz="2400" dirty="0"/>
              <a:t> </a:t>
            </a:r>
            <a:r>
              <a:rPr lang="en-US" sz="2400" dirty="0" err="1"/>
              <a:t>klasom</a:t>
            </a:r>
            <a:r>
              <a:rPr lang="en-US" sz="2400" dirty="0"/>
              <a:t> </a:t>
            </a:r>
            <a:r>
              <a:rPr lang="en-US" sz="2400" dirty="0" err="1"/>
              <a:t>preko</a:t>
            </a:r>
            <a:r>
              <a:rPr lang="en-US" sz="2400" dirty="0"/>
              <a:t> </a:t>
            </a:r>
            <a:r>
              <a:rPr lang="en-US" sz="2400" dirty="0" err="1"/>
              <a:t>specijalnog</a:t>
            </a:r>
            <a:r>
              <a:rPr lang="en-US" sz="2400" dirty="0"/>
              <a:t> </a:t>
            </a:r>
            <a:r>
              <a:rPr lang="en-US" sz="2400" dirty="0" err="1"/>
              <a:t>atributa</a:t>
            </a:r>
            <a:r>
              <a:rPr lang="en-US" sz="2400" dirty="0"/>
              <a:t> </a:t>
            </a:r>
            <a:r>
              <a:rPr lang="en-US" sz="2400" i="1" dirty="0"/>
              <a:t>__class__.</a:t>
            </a:r>
            <a:endParaRPr dirty="0"/>
          </a:p>
          <a:p>
            <a:pPr marL="342900" lvl="0" indent="-342900" algn="l" rtl="0">
              <a:spcBef>
                <a:spcPts val="480"/>
              </a:spcBef>
              <a:spcAft>
                <a:spcPts val="0"/>
              </a:spcAft>
              <a:buSzPts val="1920"/>
              <a:buChar char="●"/>
            </a:pPr>
            <a:r>
              <a:rPr lang="en-US" sz="2400" dirty="0"/>
              <a:t>Sama </a:t>
            </a:r>
            <a:r>
              <a:rPr lang="en-US" sz="2400" dirty="0" err="1"/>
              <a:t>klasa</a:t>
            </a:r>
            <a:r>
              <a:rPr lang="en-US" sz="2400" dirty="0"/>
              <a:t> je </a:t>
            </a:r>
            <a:r>
              <a:rPr lang="en-US" sz="2400" dirty="0" err="1"/>
              <a:t>takodje</a:t>
            </a:r>
            <a:r>
              <a:rPr lang="en-US" sz="2400" dirty="0"/>
              <a:t> </a:t>
            </a:r>
            <a:r>
              <a:rPr lang="en-US" sz="2400" dirty="0" err="1"/>
              <a:t>predstavljena</a:t>
            </a:r>
            <a:r>
              <a:rPr lang="en-US" sz="2400" dirty="0"/>
              <a:t> </a:t>
            </a:r>
            <a:r>
              <a:rPr lang="en-US" sz="2400" dirty="0" err="1"/>
              <a:t>pomoću</a:t>
            </a:r>
            <a:r>
              <a:rPr lang="en-US" sz="2400" dirty="0"/>
              <a:t> </a:t>
            </a:r>
            <a:r>
              <a:rPr lang="en-US" sz="2400" dirty="0" err="1"/>
              <a:t>rečnika</a:t>
            </a:r>
            <a:r>
              <a:rPr lang="en-US" sz="2400" dirty="0"/>
              <a:t>.</a:t>
            </a:r>
            <a:endParaRPr dirty="0"/>
          </a:p>
          <a:p>
            <a:pPr marL="342900" lvl="0" indent="-342900" algn="l" rtl="0">
              <a:spcBef>
                <a:spcPts val="480"/>
              </a:spcBef>
              <a:spcAft>
                <a:spcPts val="0"/>
              </a:spcAft>
              <a:buSzPts val="1920"/>
              <a:buChar char="●"/>
            </a:pPr>
            <a:r>
              <a:rPr lang="en-US" sz="2400" dirty="0" err="1"/>
              <a:t>Klase</a:t>
            </a:r>
            <a:r>
              <a:rPr lang="en-US" sz="2400" dirty="0"/>
              <a:t> </a:t>
            </a:r>
            <a:r>
              <a:rPr lang="en-US" sz="2400" dirty="0" err="1"/>
              <a:t>su</a:t>
            </a:r>
            <a:r>
              <a:rPr lang="en-US" sz="2400" dirty="0"/>
              <a:t> </a:t>
            </a:r>
            <a:r>
              <a:rPr lang="en-US" sz="2400" dirty="0" err="1"/>
              <a:t>povezane</a:t>
            </a:r>
            <a:r>
              <a:rPr lang="en-US" sz="2400" dirty="0"/>
              <a:t> </a:t>
            </a:r>
            <a:r>
              <a:rPr lang="en-US" sz="2400" dirty="0" err="1"/>
              <a:t>sa</a:t>
            </a:r>
            <a:r>
              <a:rPr lang="en-US" sz="2400" dirty="0"/>
              <a:t> </a:t>
            </a:r>
            <a:r>
              <a:rPr lang="en-US" sz="2400" dirty="0" err="1"/>
              <a:t>baznim</a:t>
            </a:r>
            <a:r>
              <a:rPr lang="en-US" sz="2400" dirty="0"/>
              <a:t> </a:t>
            </a:r>
            <a:r>
              <a:rPr lang="en-US" sz="2400" dirty="0" err="1"/>
              <a:t>klasama</a:t>
            </a:r>
            <a:r>
              <a:rPr lang="en-US" sz="2400" dirty="0"/>
              <a:t> </a:t>
            </a:r>
            <a:r>
              <a:rPr lang="en-US" sz="2400" dirty="0" err="1"/>
              <a:t>pomoću</a:t>
            </a:r>
            <a:r>
              <a:rPr lang="en-US" sz="2400" dirty="0"/>
              <a:t> </a:t>
            </a:r>
            <a:r>
              <a:rPr lang="en-US" sz="2400" dirty="0" err="1"/>
              <a:t>specijalnog</a:t>
            </a:r>
            <a:r>
              <a:rPr lang="en-US" sz="2400" dirty="0"/>
              <a:t> </a:t>
            </a:r>
            <a:r>
              <a:rPr lang="en-US" sz="2400" dirty="0" err="1"/>
              <a:t>atributa</a:t>
            </a:r>
            <a:r>
              <a:rPr lang="en-US" sz="2400" dirty="0"/>
              <a:t> </a:t>
            </a:r>
            <a:r>
              <a:rPr lang="en-US" sz="2400" i="1" dirty="0"/>
              <a:t>__bases__ </a:t>
            </a:r>
            <a:r>
              <a:rPr lang="en-US" sz="2400" dirty="0"/>
              <a:t>koji </a:t>
            </a:r>
            <a:r>
              <a:rPr lang="en-US" sz="2400" dirty="0" err="1"/>
              <a:t>predstavlja</a:t>
            </a:r>
            <a:r>
              <a:rPr lang="en-US" sz="2400" dirty="0"/>
              <a:t> </a:t>
            </a:r>
            <a:r>
              <a:rPr lang="en-US" sz="2400" dirty="0" err="1"/>
              <a:t>torku</a:t>
            </a:r>
            <a:r>
              <a:rPr lang="en-US" sz="2400" dirty="0"/>
              <a:t> </a:t>
            </a:r>
            <a:r>
              <a:rPr lang="en-US" sz="2400" dirty="0" err="1"/>
              <a:t>baznih</a:t>
            </a:r>
            <a:r>
              <a:rPr lang="en-US" sz="2400" dirty="0"/>
              <a:t> </a:t>
            </a:r>
            <a:r>
              <a:rPr lang="en-US" sz="2400" dirty="0" err="1"/>
              <a:t>klasa</a:t>
            </a:r>
            <a:r>
              <a:rPr lang="en-US" sz="2400" dirty="0"/>
              <a:t>.</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85091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b="1" dirty="0" err="1"/>
              <a:t>Preklapanje</a:t>
            </a:r>
            <a:r>
              <a:rPr lang="en-US" b="1" dirty="0"/>
              <a:t> </a:t>
            </a:r>
            <a:r>
              <a:rPr lang="en-US" b="1" dirty="0" err="1"/>
              <a:t>operatora</a:t>
            </a:r>
            <a:endParaRPr lang="en-US" b="1" dirty="0"/>
          </a:p>
        </p:txBody>
      </p:sp>
      <p:sp>
        <p:nvSpPr>
          <p:cNvPr id="403" name="Google Shape;403;p38"/>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Omogućava</a:t>
            </a:r>
            <a:r>
              <a:rPr lang="en-US" sz="2400" dirty="0"/>
              <a:t> </a:t>
            </a:r>
            <a:r>
              <a:rPr lang="en-US" sz="2400" dirty="0" err="1"/>
              <a:t>korišćenje</a:t>
            </a:r>
            <a:r>
              <a:rPr lang="en-US" sz="2400" dirty="0"/>
              <a:t> </a:t>
            </a:r>
            <a:r>
              <a:rPr lang="en-US" sz="2400" dirty="0" err="1"/>
              <a:t>ugradjenih</a:t>
            </a:r>
            <a:r>
              <a:rPr lang="en-US" sz="2400" dirty="0"/>
              <a:t> python </a:t>
            </a:r>
            <a:r>
              <a:rPr lang="en-US" sz="2400" dirty="0" err="1"/>
              <a:t>operatora</a:t>
            </a:r>
            <a:r>
              <a:rPr lang="en-US" sz="2400" dirty="0"/>
              <a:t> </a:t>
            </a:r>
            <a:r>
              <a:rPr lang="en-US" sz="2400" dirty="0" err="1"/>
              <a:t>nad</a:t>
            </a:r>
            <a:r>
              <a:rPr lang="en-US" sz="2400" dirty="0"/>
              <a:t> </a:t>
            </a:r>
            <a:r>
              <a:rPr lang="en-US" sz="2400" dirty="0" err="1"/>
              <a:t>novodefinisanim</a:t>
            </a:r>
            <a:r>
              <a:rPr lang="en-US" sz="2400" dirty="0"/>
              <a:t> </a:t>
            </a:r>
            <a:r>
              <a:rPr lang="en-US" sz="2400" dirty="0" err="1"/>
              <a:t>objektima</a:t>
            </a:r>
            <a:r>
              <a:rPr lang="en-US" sz="2400" dirty="0"/>
              <a:t>. </a:t>
            </a:r>
            <a:endParaRPr dirty="0"/>
          </a:p>
          <a:p>
            <a:pPr marL="342900" lvl="0" indent="-342900" algn="l" rtl="0">
              <a:spcBef>
                <a:spcPts val="480"/>
              </a:spcBef>
              <a:spcAft>
                <a:spcPts val="0"/>
              </a:spcAft>
              <a:buSzPts val="1920"/>
              <a:buChar char="●"/>
            </a:pPr>
            <a:r>
              <a:rPr lang="en-US" sz="2400" dirty="0" err="1"/>
              <a:t>Recimo</a:t>
            </a:r>
            <a:r>
              <a:rPr lang="en-US" sz="2400" dirty="0"/>
              <a:t>, </a:t>
            </a:r>
            <a:r>
              <a:rPr lang="en-US" sz="2400" dirty="0" err="1"/>
              <a:t>konkatenacija</a:t>
            </a:r>
            <a:r>
              <a:rPr lang="en-US" sz="2400" dirty="0"/>
              <a:t> </a:t>
            </a:r>
            <a:r>
              <a:rPr lang="en-US" sz="2400" dirty="0" err="1"/>
              <a:t>stringova</a:t>
            </a:r>
            <a:r>
              <a:rPr lang="en-US" sz="2400" dirty="0"/>
              <a:t> je </a:t>
            </a:r>
            <a:r>
              <a:rPr lang="en-US" sz="2400" dirty="0" err="1"/>
              <a:t>omogućena</a:t>
            </a:r>
            <a:r>
              <a:rPr lang="en-US" sz="2400" dirty="0"/>
              <a:t> </a:t>
            </a:r>
            <a:r>
              <a:rPr lang="en-US" sz="2400" dirty="0" err="1"/>
              <a:t>preklapanjem</a:t>
            </a:r>
            <a:r>
              <a:rPr lang="en-US" sz="2400" dirty="0"/>
              <a:t> </a:t>
            </a:r>
            <a:r>
              <a:rPr lang="en-US" sz="2400" dirty="0" err="1"/>
              <a:t>operatora</a:t>
            </a:r>
            <a:r>
              <a:rPr lang="en-US" sz="2400" dirty="0"/>
              <a:t> </a:t>
            </a:r>
            <a:r>
              <a:rPr lang="en-US" sz="2400" dirty="0" err="1"/>
              <a:t>sabiranja</a:t>
            </a:r>
            <a:r>
              <a:rPr lang="en-US" sz="2400" dirty="0"/>
              <a:t> + u string </a:t>
            </a:r>
            <a:r>
              <a:rPr lang="en-US" sz="2400" dirty="0" err="1"/>
              <a:t>klasi</a:t>
            </a:r>
            <a:r>
              <a:rPr lang="en-US" sz="2400" dirty="0"/>
              <a:t>.</a:t>
            </a:r>
            <a:endParaRPr dirty="0"/>
          </a:p>
          <a:p>
            <a:pPr marL="342900" lvl="0" indent="-342900" algn="l" rtl="0">
              <a:spcBef>
                <a:spcPts val="360"/>
              </a:spcBef>
              <a:spcAft>
                <a:spcPts val="0"/>
              </a:spcAft>
              <a:buSzPts val="1440"/>
              <a:buNone/>
            </a:pPr>
            <a:r>
              <a:rPr lang="en-US" sz="1800" b="1" dirty="0"/>
              <a:t>	</a:t>
            </a:r>
            <a:r>
              <a:rPr lang="en-US" sz="1800" b="1" dirty="0" err="1"/>
              <a:t>Metoda</a:t>
            </a:r>
            <a:r>
              <a:rPr lang="en-US" sz="1800" b="1" dirty="0"/>
              <a:t> 		Operator </a:t>
            </a:r>
            <a:endParaRPr dirty="0"/>
          </a:p>
          <a:p>
            <a:pPr marL="342900" lvl="0" indent="-342900" algn="l" rtl="0">
              <a:spcBef>
                <a:spcPts val="360"/>
              </a:spcBef>
              <a:spcAft>
                <a:spcPts val="0"/>
              </a:spcAft>
              <a:buSzPts val="1440"/>
              <a:buNone/>
            </a:pPr>
            <a:r>
              <a:rPr lang="en-US" sz="1800" b="1" dirty="0"/>
              <a:t>	</a:t>
            </a:r>
            <a:r>
              <a:rPr lang="en-US" sz="1800" i="1" dirty="0"/>
              <a:t>__bool__ </a:t>
            </a:r>
            <a:r>
              <a:rPr lang="en-US" sz="1800" b="1" dirty="0"/>
              <a:t>		u </a:t>
            </a:r>
            <a:r>
              <a:rPr lang="en-US" sz="1800" b="1" dirty="0" err="1"/>
              <a:t>boolean</a:t>
            </a:r>
            <a:r>
              <a:rPr lang="en-US" sz="1800" b="1" dirty="0"/>
              <a:t> </a:t>
            </a:r>
            <a:r>
              <a:rPr lang="en-US" sz="1800" b="1" dirty="0" err="1"/>
              <a:t>izrazima</a:t>
            </a:r>
            <a:r>
              <a:rPr lang="en-US" sz="1800" b="1" dirty="0"/>
              <a:t> </a:t>
            </a:r>
            <a:endParaRPr dirty="0"/>
          </a:p>
          <a:p>
            <a:pPr marL="342900" lvl="0" indent="-342900" algn="l" rtl="0">
              <a:spcBef>
                <a:spcPts val="360"/>
              </a:spcBef>
              <a:spcAft>
                <a:spcPts val="0"/>
              </a:spcAft>
              <a:buSzPts val="1440"/>
              <a:buNone/>
            </a:pPr>
            <a:r>
              <a:rPr lang="en-US" sz="1800" b="1" dirty="0"/>
              <a:t>	</a:t>
            </a:r>
            <a:r>
              <a:rPr lang="en-US" sz="1800" i="1" dirty="0"/>
              <a:t>__sub</a:t>
            </a:r>
            <a:r>
              <a:rPr lang="en-US" sz="1800" b="1" i="1" dirty="0"/>
              <a:t>__ </a:t>
            </a:r>
            <a:r>
              <a:rPr lang="en-US" sz="1800" b="1" dirty="0"/>
              <a:t>		- </a:t>
            </a:r>
            <a:endParaRPr dirty="0"/>
          </a:p>
          <a:p>
            <a:pPr marL="342900" lvl="0" indent="-342900" algn="l" rtl="0">
              <a:spcBef>
                <a:spcPts val="360"/>
              </a:spcBef>
              <a:spcAft>
                <a:spcPts val="0"/>
              </a:spcAft>
              <a:buSzPts val="1440"/>
              <a:buNone/>
            </a:pPr>
            <a:r>
              <a:rPr lang="en-US" sz="1800" b="1" dirty="0"/>
              <a:t>	</a:t>
            </a:r>
            <a:r>
              <a:rPr lang="en-US" sz="1800" i="1" dirty="0"/>
              <a:t>__add__ </a:t>
            </a:r>
            <a:r>
              <a:rPr lang="en-US" sz="1800" b="1" dirty="0"/>
              <a:t>		+ </a:t>
            </a:r>
            <a:endParaRPr dirty="0"/>
          </a:p>
          <a:p>
            <a:pPr marL="342900" lvl="0" indent="-342900" algn="l" rtl="0">
              <a:spcBef>
                <a:spcPts val="360"/>
              </a:spcBef>
              <a:spcAft>
                <a:spcPts val="0"/>
              </a:spcAft>
              <a:buSzPts val="1440"/>
              <a:buNone/>
            </a:pPr>
            <a:r>
              <a:rPr lang="en-US" sz="1800" b="1" dirty="0"/>
              <a:t>	</a:t>
            </a:r>
            <a:r>
              <a:rPr lang="en-US" sz="1800" i="1" dirty="0"/>
              <a:t>__</a:t>
            </a:r>
            <a:r>
              <a:rPr lang="en-US" sz="1800" i="1" dirty="0" err="1"/>
              <a:t>rsub</a:t>
            </a:r>
            <a:r>
              <a:rPr lang="en-US" sz="1800" i="1" dirty="0"/>
              <a:t>__ </a:t>
            </a:r>
            <a:r>
              <a:rPr lang="en-US" sz="1800" b="1" dirty="0"/>
              <a:t>		- (</a:t>
            </a:r>
            <a:r>
              <a:rPr lang="en-US" sz="1800" b="1" dirty="0" err="1"/>
              <a:t>kada</a:t>
            </a:r>
            <a:r>
              <a:rPr lang="en-US" sz="1800" b="1" dirty="0"/>
              <a:t> je </a:t>
            </a:r>
            <a:r>
              <a:rPr lang="en-US" sz="1800" b="1" dirty="0" err="1"/>
              <a:t>objekat</a:t>
            </a:r>
            <a:r>
              <a:rPr lang="en-US" sz="1800" b="1" dirty="0"/>
              <a:t> </a:t>
            </a:r>
            <a:r>
              <a:rPr lang="en-US" sz="1800" b="1" dirty="0" err="1"/>
              <a:t>desno</a:t>
            </a:r>
            <a:r>
              <a:rPr lang="en-US" sz="1800" b="1" dirty="0"/>
              <a:t>) </a:t>
            </a:r>
            <a:endParaRPr dirty="0"/>
          </a:p>
          <a:p>
            <a:pPr marL="342900" lvl="0" indent="-342900" algn="l" rtl="0">
              <a:spcBef>
                <a:spcPts val="360"/>
              </a:spcBef>
              <a:spcAft>
                <a:spcPts val="0"/>
              </a:spcAft>
              <a:buSzPts val="1440"/>
              <a:buNone/>
            </a:pPr>
            <a:r>
              <a:rPr lang="en-US" sz="1800" b="1" dirty="0"/>
              <a:t>	</a:t>
            </a:r>
            <a:r>
              <a:rPr lang="en-US" sz="1800" i="1" dirty="0"/>
              <a:t>__</a:t>
            </a:r>
            <a:r>
              <a:rPr lang="en-US" sz="1800" i="1" dirty="0" err="1"/>
              <a:t>radd</a:t>
            </a:r>
            <a:r>
              <a:rPr lang="en-US" sz="1800" i="1" dirty="0"/>
              <a:t>__ </a:t>
            </a:r>
            <a:r>
              <a:rPr lang="en-US" sz="1800" b="1" i="1" dirty="0"/>
              <a:t>	</a:t>
            </a:r>
            <a:r>
              <a:rPr lang="en-US" sz="1800" b="1" dirty="0"/>
              <a:t>	+ (</a:t>
            </a:r>
            <a:r>
              <a:rPr lang="en-US" sz="1800" b="1" dirty="0" err="1"/>
              <a:t>kada</a:t>
            </a:r>
            <a:r>
              <a:rPr lang="en-US" sz="1800" b="1" dirty="0"/>
              <a:t> je </a:t>
            </a:r>
            <a:r>
              <a:rPr lang="en-US" sz="1800" b="1" dirty="0" err="1"/>
              <a:t>objekat</a:t>
            </a:r>
            <a:r>
              <a:rPr lang="en-US" sz="1800" b="1" dirty="0"/>
              <a:t> </a:t>
            </a:r>
            <a:r>
              <a:rPr lang="en-US" sz="1800" b="1" dirty="0" err="1"/>
              <a:t>desno</a:t>
            </a:r>
            <a:r>
              <a:rPr lang="en-US" sz="1800" b="1" dirty="0"/>
              <a:t>) </a:t>
            </a:r>
            <a:endParaRPr dirty="0"/>
          </a:p>
          <a:p>
            <a:pPr marL="342900" lvl="0" indent="-342900" algn="l" rtl="0">
              <a:spcBef>
                <a:spcPts val="360"/>
              </a:spcBef>
              <a:spcAft>
                <a:spcPts val="0"/>
              </a:spcAft>
              <a:buSzPts val="1440"/>
              <a:buNone/>
            </a:pPr>
            <a:r>
              <a:rPr lang="en-US" sz="1800" b="1" dirty="0"/>
              <a:t>	</a:t>
            </a:r>
            <a:r>
              <a:rPr lang="en-US" sz="1800" i="1" dirty="0"/>
              <a:t>__</a:t>
            </a:r>
            <a:r>
              <a:rPr lang="en-US" sz="1800" i="1" dirty="0" err="1"/>
              <a:t>lt</a:t>
            </a:r>
            <a:r>
              <a:rPr lang="en-US" sz="1800" i="1" dirty="0"/>
              <a:t>__ </a:t>
            </a:r>
            <a:r>
              <a:rPr lang="en-US" sz="1800" b="1" dirty="0"/>
              <a:t>		&lt; </a:t>
            </a:r>
            <a:endParaRPr dirty="0"/>
          </a:p>
          <a:p>
            <a:pPr marL="342900" lvl="0" indent="-342900" algn="l" rtl="0">
              <a:spcBef>
                <a:spcPts val="360"/>
              </a:spcBef>
              <a:spcAft>
                <a:spcPts val="0"/>
              </a:spcAft>
              <a:buSzPts val="1440"/>
              <a:buNone/>
            </a:pPr>
            <a:r>
              <a:rPr lang="en-US" sz="1800" b="1" dirty="0"/>
              <a:t>	</a:t>
            </a:r>
            <a:r>
              <a:rPr lang="en-US" sz="1800" i="1" dirty="0"/>
              <a:t>__le__ </a:t>
            </a:r>
            <a:r>
              <a:rPr lang="en-US" sz="1800" b="1" dirty="0"/>
              <a:t>		&lt;= </a:t>
            </a:r>
            <a:endParaRPr dirty="0"/>
          </a:p>
          <a:p>
            <a:pPr marL="342900" lvl="0" indent="-342900" algn="l" rtl="0">
              <a:spcBef>
                <a:spcPts val="360"/>
              </a:spcBef>
              <a:spcAft>
                <a:spcPts val="0"/>
              </a:spcAft>
              <a:buSzPts val="1440"/>
              <a:buNone/>
            </a:pPr>
            <a:r>
              <a:rPr lang="en-US" sz="1800" b="1" dirty="0"/>
              <a:t>	</a:t>
            </a:r>
            <a:r>
              <a:rPr lang="en-US" sz="1800" i="1" dirty="0"/>
              <a:t>__</a:t>
            </a:r>
            <a:r>
              <a:rPr lang="en-US" sz="1800" i="1" dirty="0" err="1"/>
              <a:t>gt</a:t>
            </a:r>
            <a:r>
              <a:rPr lang="en-US" sz="1800" i="1" dirty="0"/>
              <a:t>__ </a:t>
            </a:r>
            <a:r>
              <a:rPr lang="en-US" sz="1800" b="1" dirty="0"/>
              <a:t>		&gt;</a:t>
            </a:r>
            <a:endParaRPr dirty="0"/>
          </a:p>
          <a:p>
            <a:pPr marL="342900" lvl="0" indent="-342900" algn="l" rtl="0">
              <a:spcBef>
                <a:spcPts val="360"/>
              </a:spcBef>
              <a:spcAft>
                <a:spcPts val="0"/>
              </a:spcAft>
              <a:buSzPts val="1440"/>
              <a:buNone/>
            </a:pPr>
            <a:r>
              <a:rPr lang="en-US" sz="1800" b="1" dirty="0"/>
              <a:t>	</a:t>
            </a:r>
            <a:r>
              <a:rPr lang="en-US" sz="1800" i="1" dirty="0"/>
              <a:t>__</a:t>
            </a:r>
            <a:r>
              <a:rPr lang="en-US" sz="1800" i="1" dirty="0" err="1"/>
              <a:t>ge</a:t>
            </a:r>
            <a:r>
              <a:rPr lang="en-US" sz="1800" i="1" dirty="0"/>
              <a:t>__</a:t>
            </a:r>
            <a:r>
              <a:rPr lang="en-US" sz="1800" dirty="0"/>
              <a:t> </a:t>
            </a:r>
            <a:r>
              <a:rPr lang="en-US" sz="1800" b="1" dirty="0"/>
              <a:t>		&gt;=</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63856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b="1" dirty="0" err="1"/>
              <a:t>Preklapanje</a:t>
            </a:r>
            <a:r>
              <a:rPr lang="en-US" b="1" dirty="0"/>
              <a:t> </a:t>
            </a:r>
            <a:r>
              <a:rPr lang="en-US" b="1" dirty="0" err="1"/>
              <a:t>operatora</a:t>
            </a:r>
            <a:endParaRPr lang="en-US" b="1" dirty="0"/>
          </a:p>
        </p:txBody>
      </p:sp>
      <p:sp>
        <p:nvSpPr>
          <p:cNvPr id="409" name="Google Shape;409;p39"/>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410" name="Google Shape;410;p39"/>
          <p:cNvSpPr txBox="1"/>
          <p:nvPr/>
        </p:nvSpPr>
        <p:spPr>
          <a:xfrm>
            <a:off x="467544" y="1833786"/>
            <a:ext cx="8280920" cy="353943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class Complex(object):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__init__(self,real,imag=0):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self.real = float(real)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self.imag = float(imag)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__repr__(self):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return "Complex(%s,%s)" % (self.real, self.imag)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__str__(self):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return "(%g+%gj)" % (self.real, self.imag)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 self + other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__add__(self,other):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return Complex(self.real + other.real, self.imag + other.imag)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 self - other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def __sub__(self,other):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		return Complex(self.real - other.real, self.imag - other.imag)</a:t>
            </a:r>
            <a:endParaRPr/>
          </a:p>
        </p:txBody>
      </p:sp>
    </p:spTree>
    <p:extLst>
      <p:ext uri="{BB962C8B-B14F-4D97-AF65-F5344CB8AC3E}">
        <p14:creationId xmlns:p14="http://schemas.microsoft.com/office/powerpoint/2010/main" val="163657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a:t>Elementi python jezika</a:t>
            </a:r>
            <a:endParaRPr/>
          </a:p>
        </p:txBody>
      </p:sp>
      <p:sp>
        <p:nvSpPr>
          <p:cNvPr id="416" name="Google Shape;416;p40"/>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r>
              <a:rPr lang="en-US" b="1"/>
              <a:t>Preklapanje operatora</a:t>
            </a:r>
            <a:endParaRPr b="1"/>
          </a:p>
          <a:p>
            <a:pPr marL="342900" lvl="0" indent="-342900" algn="l" rtl="0">
              <a:spcBef>
                <a:spcPts val="480"/>
              </a:spcBef>
              <a:spcAft>
                <a:spcPts val="0"/>
              </a:spcAft>
              <a:buSzPts val="1920"/>
              <a:buNone/>
            </a:pPr>
            <a:endParaRPr sz="2400" i="1"/>
          </a:p>
          <a:p>
            <a:pPr marL="342900" lvl="0" indent="-342900" algn="l" rtl="0">
              <a:spcBef>
                <a:spcPts val="520"/>
              </a:spcBef>
              <a:spcAft>
                <a:spcPts val="0"/>
              </a:spcAft>
              <a:buSzPts val="2080"/>
              <a:buNone/>
            </a:pPr>
            <a:endParaRPr/>
          </a:p>
        </p:txBody>
      </p:sp>
      <p:sp>
        <p:nvSpPr>
          <p:cNvPr id="417" name="Google Shape;417;p40"/>
          <p:cNvSpPr txBox="1"/>
          <p:nvPr/>
        </p:nvSpPr>
        <p:spPr>
          <a:xfrm>
            <a:off x="467544" y="1833786"/>
            <a:ext cx="8280920"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&gt;&gt;&gt; c = Complex(1,4)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c1 = Complex(4,10)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c + c1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Complex(5.0,14.0)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print c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(1+4j)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c2 = c + c1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c2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Complex(5.0,14.0)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&gt;&gt;&gt; print c2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(5+14j)</a:t>
            </a:r>
            <a:endParaRPr sz="1600">
              <a:solidFill>
                <a:schemeClr val="lt1"/>
              </a:solidFill>
              <a:latin typeface="Arial"/>
              <a:ea typeface="Arial"/>
              <a:cs typeface="Arial"/>
              <a:sym typeface="Arial"/>
            </a:endParaRPr>
          </a:p>
        </p:txBody>
      </p:sp>
    </p:spTree>
    <p:extLst>
      <p:ext uri="{BB962C8B-B14F-4D97-AF65-F5344CB8AC3E}">
        <p14:creationId xmlns:p14="http://schemas.microsoft.com/office/powerpoint/2010/main" val="337064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Pripadnost</a:t>
            </a:r>
            <a:r>
              <a:rPr lang="en-US" dirty="0"/>
              <a:t> </a:t>
            </a:r>
            <a:r>
              <a:rPr lang="en-US" dirty="0" err="1"/>
              <a:t>klasi</a:t>
            </a:r>
            <a:endParaRPr lang="en-US" dirty="0"/>
          </a:p>
        </p:txBody>
      </p:sp>
      <p:sp>
        <p:nvSpPr>
          <p:cNvPr id="423" name="Google Shape;423;p41"/>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Tip instance </a:t>
            </a:r>
            <a:r>
              <a:rPr lang="en-US" sz="2400" dirty="0" err="1"/>
              <a:t>klase</a:t>
            </a:r>
            <a:r>
              <a:rPr lang="en-US" sz="2400" dirty="0"/>
              <a:t> je </a:t>
            </a:r>
            <a:r>
              <a:rPr lang="en-US" sz="2400" dirty="0" err="1"/>
              <a:t>sama</a:t>
            </a:r>
            <a:r>
              <a:rPr lang="en-US" sz="2400" dirty="0"/>
              <a:t> </a:t>
            </a:r>
            <a:r>
              <a:rPr lang="en-US" sz="2400" dirty="0" err="1"/>
              <a:t>klasa</a:t>
            </a:r>
            <a:r>
              <a:rPr lang="en-US" sz="2400" dirty="0"/>
              <a:t>. </a:t>
            </a:r>
            <a:endParaRPr dirty="0"/>
          </a:p>
          <a:p>
            <a:pPr marL="342900" lvl="0" indent="-342900" algn="l" rtl="0">
              <a:spcBef>
                <a:spcPts val="480"/>
              </a:spcBef>
              <a:spcAft>
                <a:spcPts val="0"/>
              </a:spcAft>
              <a:buSzPts val="1920"/>
              <a:buChar char="●"/>
            </a:pPr>
            <a:r>
              <a:rPr lang="en-US" sz="2400" dirty="0" err="1"/>
              <a:t>Pojednostavljeno</a:t>
            </a:r>
            <a:r>
              <a:rPr lang="en-US" sz="2400" dirty="0"/>
              <a:t>, </a:t>
            </a:r>
            <a:r>
              <a:rPr lang="en-US" sz="2400" dirty="0" err="1"/>
              <a:t>mogućnost</a:t>
            </a:r>
            <a:r>
              <a:rPr lang="en-US" sz="2400" dirty="0"/>
              <a:t> </a:t>
            </a:r>
            <a:r>
              <a:rPr lang="en-US" sz="2400" dirty="0" err="1"/>
              <a:t>programskog</a:t>
            </a:r>
            <a:r>
              <a:rPr lang="en-US" sz="2400" dirty="0"/>
              <a:t> </a:t>
            </a:r>
            <a:r>
              <a:rPr lang="en-US" sz="2400" dirty="0" err="1"/>
              <a:t>jezika</a:t>
            </a:r>
            <a:r>
              <a:rPr lang="en-US" sz="2400" dirty="0"/>
              <a:t> da </a:t>
            </a:r>
            <a:r>
              <a:rPr lang="en-US" sz="2400" dirty="0" err="1"/>
              <a:t>ispita</a:t>
            </a:r>
            <a:r>
              <a:rPr lang="en-US" sz="2400" dirty="0"/>
              <a:t> tip </a:t>
            </a:r>
            <a:r>
              <a:rPr lang="en-US" sz="2400" dirty="0" err="1"/>
              <a:t>podataka</a:t>
            </a:r>
            <a:r>
              <a:rPr lang="en-US" sz="2400" dirty="0"/>
              <a:t> u </a:t>
            </a:r>
            <a:r>
              <a:rPr lang="en-US" sz="2400" dirty="0" err="1"/>
              <a:t>toku</a:t>
            </a:r>
            <a:r>
              <a:rPr lang="en-US" sz="2400" dirty="0"/>
              <a:t> </a:t>
            </a:r>
            <a:r>
              <a:rPr lang="en-US" sz="2400" dirty="0" err="1"/>
              <a:t>rada</a:t>
            </a:r>
            <a:r>
              <a:rPr lang="en-US" sz="2400" dirty="0"/>
              <a:t> </a:t>
            </a:r>
            <a:r>
              <a:rPr lang="en-US" sz="2400" dirty="0" err="1"/>
              <a:t>naziva</a:t>
            </a:r>
            <a:r>
              <a:rPr lang="en-US" sz="2400" dirty="0"/>
              <a:t> se </a:t>
            </a:r>
            <a:r>
              <a:rPr lang="en-US" sz="2400" dirty="0" err="1"/>
              <a:t>refleksija</a:t>
            </a:r>
            <a:r>
              <a:rPr lang="en-US" sz="2400" dirty="0"/>
              <a:t>.</a:t>
            </a:r>
            <a:endParaRPr dirty="0"/>
          </a:p>
          <a:p>
            <a:pPr marL="342900" lvl="0" indent="-342900" algn="l" rtl="0">
              <a:spcBef>
                <a:spcPts val="480"/>
              </a:spcBef>
              <a:spcAft>
                <a:spcPts val="0"/>
              </a:spcAft>
              <a:buSzPts val="1920"/>
              <a:buChar char="●"/>
            </a:pPr>
            <a:r>
              <a:rPr lang="en-US" sz="2400" dirty="0" err="1"/>
              <a:t>Pripadnost</a:t>
            </a:r>
            <a:r>
              <a:rPr lang="en-US" sz="2400" dirty="0"/>
              <a:t> </a:t>
            </a:r>
            <a:r>
              <a:rPr lang="en-US" sz="2400" dirty="0" err="1"/>
              <a:t>objekta</a:t>
            </a:r>
            <a:r>
              <a:rPr lang="en-US" sz="2400" dirty="0"/>
              <a:t> </a:t>
            </a:r>
            <a:r>
              <a:rPr lang="en-US" sz="2400" dirty="0" err="1"/>
              <a:t>nekoj</a:t>
            </a:r>
            <a:r>
              <a:rPr lang="en-US" sz="2400" dirty="0"/>
              <a:t> </a:t>
            </a:r>
            <a:r>
              <a:rPr lang="en-US" sz="2400" dirty="0" err="1"/>
              <a:t>klasi</a:t>
            </a:r>
            <a:r>
              <a:rPr lang="en-US" sz="2400" dirty="0"/>
              <a:t> se </a:t>
            </a:r>
            <a:r>
              <a:rPr lang="en-US" sz="2400" dirty="0" err="1"/>
              <a:t>može</a:t>
            </a:r>
            <a:r>
              <a:rPr lang="en-US" sz="2400" dirty="0"/>
              <a:t> </a:t>
            </a:r>
            <a:r>
              <a:rPr lang="en-US" sz="2400" dirty="0" err="1"/>
              <a:t>testirati</a:t>
            </a:r>
            <a:r>
              <a:rPr lang="en-US" sz="2400" dirty="0"/>
              <a:t> </a:t>
            </a:r>
            <a:r>
              <a:rPr lang="en-US" sz="2400" dirty="0" err="1"/>
              <a:t>pomoću</a:t>
            </a:r>
            <a:r>
              <a:rPr lang="en-US" sz="2400" dirty="0"/>
              <a:t> </a:t>
            </a:r>
            <a:r>
              <a:rPr lang="en-US" sz="2400" i="1" dirty="0" err="1"/>
              <a:t>isinstance</a:t>
            </a:r>
            <a:r>
              <a:rPr lang="en-US" sz="2400" i="1" dirty="0"/>
              <a:t>(</a:t>
            </a:r>
            <a:r>
              <a:rPr lang="en-US" sz="2400" i="1" dirty="0" err="1"/>
              <a:t>obj,cname</a:t>
            </a:r>
            <a:r>
              <a:rPr lang="en-US" sz="2400" i="1" dirty="0"/>
              <a:t>) </a:t>
            </a:r>
            <a:r>
              <a:rPr lang="en-US" sz="2400" dirty="0" err="1"/>
              <a:t>funkcije</a:t>
            </a:r>
            <a:r>
              <a:rPr lang="en-US" sz="2400" dirty="0"/>
              <a:t>.</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424" name="Google Shape;424;p41"/>
          <p:cNvSpPr txBox="1"/>
          <p:nvPr/>
        </p:nvSpPr>
        <p:spPr>
          <a:xfrm>
            <a:off x="899592" y="3645024"/>
            <a:ext cx="7416824"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class A(object): pass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class B(A): pass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class C(object): pass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a = A()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b = B()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c = C()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isinstance(a,A)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isinstance(b,A)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isinstance(b,B)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isinstance(b,C)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print isinstance(c,A) </a:t>
            </a:r>
            <a:endParaRPr/>
          </a:p>
        </p:txBody>
      </p:sp>
    </p:spTree>
    <p:extLst>
      <p:ext uri="{BB962C8B-B14F-4D97-AF65-F5344CB8AC3E}">
        <p14:creationId xmlns:p14="http://schemas.microsoft.com/office/powerpoint/2010/main" val="369947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Apstrakcija i apstraktne klase</a:t>
            </a:r>
            <a:endParaRPr dirty="0"/>
          </a:p>
        </p:txBody>
      </p:sp>
      <p:sp>
        <p:nvSpPr>
          <p:cNvPr id="430" name="Google Shape;430;p42"/>
          <p:cNvSpPr txBox="1">
            <a:spLocks noGrp="1"/>
          </p:cNvSpPr>
          <p:nvPr>
            <p:ph type="body" idx="1"/>
          </p:nvPr>
        </p:nvSpPr>
        <p:spPr>
          <a:xfrm>
            <a:off x="539552" y="1628800"/>
            <a:ext cx="8064896" cy="5184576"/>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Prototipovske</a:t>
            </a:r>
            <a:r>
              <a:rPr lang="en-US" sz="2400" dirty="0"/>
              <a:t> </a:t>
            </a:r>
            <a:r>
              <a:rPr lang="en-US" sz="2400" dirty="0" err="1"/>
              <a:t>klase</a:t>
            </a:r>
            <a:r>
              <a:rPr lang="en-US" sz="2400" dirty="0"/>
              <a:t>.</a:t>
            </a:r>
            <a:endParaRPr dirty="0"/>
          </a:p>
          <a:p>
            <a:pPr marL="342900" lvl="0" indent="-342900" algn="l" rtl="0">
              <a:spcBef>
                <a:spcPts val="480"/>
              </a:spcBef>
              <a:spcAft>
                <a:spcPts val="0"/>
              </a:spcAft>
              <a:buSzPts val="1920"/>
              <a:buChar char="●"/>
            </a:pPr>
            <a:r>
              <a:rPr lang="en-US" sz="2400" dirty="0"/>
              <a:t>Za </a:t>
            </a:r>
            <a:r>
              <a:rPr lang="en-US" sz="2400" dirty="0" err="1"/>
              <a:t>grupisanje</a:t>
            </a:r>
            <a:r>
              <a:rPr lang="en-US" sz="2400" dirty="0"/>
              <a:t> </a:t>
            </a:r>
            <a:r>
              <a:rPr lang="en-US" sz="2400" dirty="0" err="1"/>
              <a:t>sličnih</a:t>
            </a:r>
            <a:r>
              <a:rPr lang="en-US" sz="2400" dirty="0"/>
              <a:t> </a:t>
            </a:r>
            <a:r>
              <a:rPr lang="en-US" sz="2400" dirty="0" err="1"/>
              <a:t>klasa</a:t>
            </a:r>
            <a:r>
              <a:rPr lang="en-US" sz="2400" dirty="0"/>
              <a:t>, </a:t>
            </a:r>
            <a:r>
              <a:rPr lang="en-US" sz="2400" dirty="0" err="1"/>
              <a:t>kako</a:t>
            </a:r>
            <a:r>
              <a:rPr lang="en-US" sz="2400" dirty="0"/>
              <a:t> bi </a:t>
            </a:r>
            <a:r>
              <a:rPr lang="en-US" sz="2400" dirty="0" err="1"/>
              <a:t>imale</a:t>
            </a:r>
            <a:r>
              <a:rPr lang="en-US" sz="2400" dirty="0"/>
              <a:t> </a:t>
            </a:r>
            <a:r>
              <a:rPr lang="en-US" sz="2400" dirty="0" err="1"/>
              <a:t>zajedničkog</a:t>
            </a:r>
            <a:r>
              <a:rPr lang="en-US" sz="2400" dirty="0"/>
              <a:t> </a:t>
            </a:r>
            <a:r>
              <a:rPr lang="en-US" sz="2400" dirty="0" err="1"/>
              <a:t>pretka</a:t>
            </a:r>
            <a:r>
              <a:rPr lang="en-US" sz="2400" dirty="0"/>
              <a:t>.</a:t>
            </a:r>
            <a:endParaRPr dirty="0"/>
          </a:p>
          <a:p>
            <a:pPr marL="342900" lvl="0" indent="-342900" algn="l" rtl="0">
              <a:spcBef>
                <a:spcPts val="480"/>
              </a:spcBef>
              <a:spcAft>
                <a:spcPts val="0"/>
              </a:spcAft>
              <a:buSzPts val="1920"/>
              <a:buChar char="●"/>
            </a:pPr>
            <a:r>
              <a:rPr lang="en-US" sz="2400" dirty="0"/>
              <a:t>U </a:t>
            </a:r>
            <a:r>
              <a:rPr lang="en-US" sz="2400" dirty="0" err="1"/>
              <a:t>Pythonu</a:t>
            </a:r>
            <a:r>
              <a:rPr lang="en-US" sz="2400" dirty="0"/>
              <a:t> </a:t>
            </a:r>
            <a:r>
              <a:rPr lang="en-US" sz="2400" dirty="0" err="1"/>
              <a:t>uz</a:t>
            </a:r>
            <a:r>
              <a:rPr lang="en-US" sz="2400" dirty="0"/>
              <a:t> </a:t>
            </a:r>
            <a:r>
              <a:rPr lang="en-US" sz="2400" dirty="0" err="1"/>
              <a:t>oslonac</a:t>
            </a:r>
            <a:r>
              <a:rPr lang="en-US" sz="2400" dirty="0"/>
              <a:t> </a:t>
            </a:r>
            <a:r>
              <a:rPr lang="en-US" sz="2400" dirty="0" err="1"/>
              <a:t>na</a:t>
            </a:r>
            <a:r>
              <a:rPr lang="en-US" sz="2400" dirty="0"/>
              <a:t> </a:t>
            </a:r>
            <a:r>
              <a:rPr lang="en-US" sz="2400" dirty="0" err="1"/>
              <a:t>abc</a:t>
            </a:r>
            <a:r>
              <a:rPr lang="en-US" sz="2400" dirty="0"/>
              <a:t> </a:t>
            </a:r>
            <a:r>
              <a:rPr lang="en-US" sz="2400" dirty="0" err="1"/>
              <a:t>modul</a:t>
            </a:r>
            <a:r>
              <a:rPr lang="en-US" sz="2400" dirty="0"/>
              <a:t>.</a:t>
            </a:r>
            <a:endParaRPr sz="2400" i="1"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204334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Apstraktne</a:t>
            </a:r>
            <a:r>
              <a:rPr lang="en-US" dirty="0"/>
              <a:t> </a:t>
            </a:r>
            <a:r>
              <a:rPr lang="en-US" dirty="0" err="1"/>
              <a:t>klase</a:t>
            </a:r>
            <a:endParaRPr lang="en-US" dirty="0"/>
          </a:p>
        </p:txBody>
      </p:sp>
      <p:sp>
        <p:nvSpPr>
          <p:cNvPr id="436" name="Google Shape;436;p43"/>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Prim</a:t>
            </a:r>
            <a:r>
              <a:rPr lang="sr-Latn-RS" sz="2400" dirty="0"/>
              <a:t>j</a:t>
            </a:r>
            <a:r>
              <a:rPr lang="en-US" sz="2400" dirty="0"/>
              <a:t>er:</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437" name="Google Shape;437;p43"/>
          <p:cNvSpPr txBox="1"/>
          <p:nvPr/>
        </p:nvSpPr>
        <p:spPr>
          <a:xfrm>
            <a:off x="899592" y="2492896"/>
            <a:ext cx="7416824" cy="353943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from </a:t>
            </a:r>
            <a:r>
              <a:rPr lang="en-US" sz="1600" dirty="0" err="1">
                <a:solidFill>
                  <a:schemeClr val="lt1"/>
                </a:solidFill>
                <a:latin typeface="Arial"/>
                <a:ea typeface="Arial"/>
                <a:cs typeface="Arial"/>
                <a:sym typeface="Arial"/>
              </a:rPr>
              <a:t>abc</a:t>
            </a:r>
            <a:r>
              <a:rPr lang="en-US" sz="1600" dirty="0">
                <a:solidFill>
                  <a:schemeClr val="lt1"/>
                </a:solidFill>
                <a:latin typeface="Arial"/>
                <a:ea typeface="Arial"/>
                <a:cs typeface="Arial"/>
                <a:sym typeface="Arial"/>
              </a:rPr>
              <a:t> import </a:t>
            </a:r>
            <a:r>
              <a:rPr lang="en-US" sz="1600" dirty="0" err="1">
                <a:solidFill>
                  <a:schemeClr val="lt1"/>
                </a:solidFill>
                <a:latin typeface="Arial"/>
                <a:ea typeface="Arial"/>
                <a:cs typeface="Arial"/>
                <a:sym typeface="Arial"/>
              </a:rPr>
              <a:t>ABCMeta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abstractmethod</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abstractproperty</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class Foo: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__</a:t>
            </a:r>
            <a:r>
              <a:rPr lang="en-US" sz="1600" dirty="0" err="1">
                <a:solidFill>
                  <a:schemeClr val="lt1"/>
                </a:solidFill>
                <a:latin typeface="Arial"/>
                <a:ea typeface="Arial"/>
                <a:cs typeface="Arial"/>
                <a:sym typeface="Arial"/>
              </a:rPr>
              <a:t>metaclass</a:t>
            </a:r>
            <a:r>
              <a:rPr lang="en-US" sz="1600" dirty="0">
                <a:solidFill>
                  <a:schemeClr val="lt1"/>
                </a:solidFill>
                <a:latin typeface="Arial"/>
                <a:ea typeface="Arial"/>
                <a:cs typeface="Arial"/>
                <a:sym typeface="Arial"/>
              </a:rPr>
              <a:t>__ = </a:t>
            </a:r>
            <a:r>
              <a:rPr lang="en-US" sz="1600" dirty="0" err="1">
                <a:solidFill>
                  <a:schemeClr val="lt1"/>
                </a:solidFill>
                <a:latin typeface="Arial"/>
                <a:ea typeface="Arial"/>
                <a:cs typeface="Arial"/>
                <a:sym typeface="Arial"/>
              </a:rPr>
              <a:t>ABCMeta</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@abstractmethod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spam(</a:t>
            </a:r>
            <a:r>
              <a:rPr lang="en-US" sz="1600" dirty="0" err="1">
                <a:solidFill>
                  <a:schemeClr val="lt1"/>
                </a:solidFill>
                <a:latin typeface="Arial"/>
                <a:ea typeface="Arial"/>
                <a:cs typeface="Arial"/>
                <a:sym typeface="Arial"/>
              </a:rPr>
              <a:t>self,a,b</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pass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@abstractproperty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name(self):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pass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class Bar(Foo):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spam(</a:t>
            </a:r>
            <a:r>
              <a:rPr lang="en-US" sz="1600" dirty="0" err="1">
                <a:solidFill>
                  <a:schemeClr val="lt1"/>
                </a:solidFill>
                <a:latin typeface="Arial"/>
                <a:ea typeface="Arial"/>
                <a:cs typeface="Arial"/>
                <a:sym typeface="Arial"/>
              </a:rPr>
              <a:t>self,a,b</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 </a:t>
            </a:r>
            <a:r>
              <a:rPr lang="en-US" sz="1600" dirty="0" err="1">
                <a:solidFill>
                  <a:schemeClr val="lt1"/>
                </a:solidFill>
                <a:latin typeface="Arial"/>
                <a:ea typeface="Arial"/>
                <a:cs typeface="Arial"/>
                <a:sym typeface="Arial"/>
              </a:rPr>
              <a:t>a,b</a:t>
            </a:r>
            <a:r>
              <a:rPr lang="en-US" sz="1600" dirty="0">
                <a:solidFill>
                  <a:schemeClr val="lt1"/>
                </a:solidFill>
                <a:latin typeface="Arial"/>
                <a:ea typeface="Arial"/>
                <a:cs typeface="Arial"/>
                <a:sym typeface="Arial"/>
              </a:rPr>
              <a:t> @property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name(self):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 "test" </a:t>
            </a:r>
            <a:endParaRPr sz="16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2801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A3C-36AD-95E8-674B-30AF4599E791}"/>
              </a:ext>
            </a:extLst>
          </p:cNvPr>
          <p:cNvSpPr>
            <a:spLocks noGrp="1"/>
          </p:cNvSpPr>
          <p:nvPr>
            <p:ph type="title"/>
          </p:nvPr>
        </p:nvSpPr>
        <p:spPr/>
        <p:txBody>
          <a:bodyPr/>
          <a:lstStyle/>
          <a:p>
            <a:r>
              <a:rPr lang="sr-Latn-RS" dirty="0"/>
              <a:t>Zadaci</a:t>
            </a:r>
          </a:p>
        </p:txBody>
      </p:sp>
      <p:sp>
        <p:nvSpPr>
          <p:cNvPr id="3" name="Text Placeholder 2">
            <a:extLst>
              <a:ext uri="{FF2B5EF4-FFF2-40B4-BE49-F238E27FC236}">
                <a16:creationId xmlns:a16="http://schemas.microsoft.com/office/drawing/2014/main" id="{741D02DD-FE53-2B69-6351-810F83E34277}"/>
              </a:ext>
            </a:extLst>
          </p:cNvPr>
          <p:cNvSpPr>
            <a:spLocks noGrp="1"/>
          </p:cNvSpPr>
          <p:nvPr>
            <p:ph type="body" idx="1"/>
          </p:nvPr>
        </p:nvSpPr>
        <p:spPr/>
        <p:txBody>
          <a:bodyPr/>
          <a:lstStyle/>
          <a:p>
            <a:r>
              <a:rPr lang="sr-Latn-RS" dirty="0"/>
              <a:t>Dalje na prezentaciju zadaci</a:t>
            </a:r>
          </a:p>
        </p:txBody>
      </p:sp>
    </p:spTree>
    <p:extLst>
      <p:ext uri="{BB962C8B-B14F-4D97-AF65-F5344CB8AC3E}">
        <p14:creationId xmlns:p14="http://schemas.microsoft.com/office/powerpoint/2010/main" val="358470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a:t>Elementi python jezika</a:t>
            </a:r>
            <a:endParaRPr/>
          </a:p>
        </p:txBody>
      </p:sp>
      <p:sp>
        <p:nvSpPr>
          <p:cNvPr id="288" name="Google Shape;288;p21"/>
          <p:cNvSpPr txBox="1">
            <a:spLocks noGrp="1"/>
          </p:cNvSpPr>
          <p:nvPr>
            <p:ph type="body" idx="1"/>
          </p:nvPr>
        </p:nvSpPr>
        <p:spPr>
          <a:xfrm>
            <a:off x="539552" y="1556792"/>
            <a:ext cx="8064896" cy="475252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r>
              <a:rPr lang="en-US" b="1" dirty="0" err="1"/>
              <a:t>Objektno</a:t>
            </a:r>
            <a:r>
              <a:rPr lang="en-US" b="1" dirty="0"/>
              <a:t> </a:t>
            </a:r>
            <a:r>
              <a:rPr lang="en-US" b="1" dirty="0" err="1"/>
              <a:t>orjentisano</a:t>
            </a:r>
            <a:r>
              <a:rPr lang="en-US" b="1" dirty="0"/>
              <a:t> </a:t>
            </a:r>
            <a:r>
              <a:rPr lang="en-US" b="1" dirty="0" err="1"/>
              <a:t>programiranje</a:t>
            </a:r>
            <a:endParaRPr b="1" dirty="0"/>
          </a:p>
          <a:p>
            <a:pPr marL="342900" lvl="0" indent="-342900" algn="l" rtl="0">
              <a:spcBef>
                <a:spcPts val="480"/>
              </a:spcBef>
              <a:spcAft>
                <a:spcPts val="0"/>
              </a:spcAft>
              <a:buSzPts val="1920"/>
              <a:buChar char="●"/>
            </a:pPr>
            <a:r>
              <a:rPr lang="en-US" sz="2400" dirty="0" err="1"/>
              <a:t>Uvodi</a:t>
            </a:r>
            <a:r>
              <a:rPr lang="en-US" sz="2400" dirty="0"/>
              <a:t> se </a:t>
            </a:r>
            <a:r>
              <a:rPr lang="en-US" sz="2400" dirty="0" err="1"/>
              <a:t>koncept</a:t>
            </a:r>
            <a:r>
              <a:rPr lang="en-US" sz="2400" dirty="0"/>
              <a:t> </a:t>
            </a:r>
            <a:r>
              <a:rPr lang="en-US" sz="2400" dirty="0" err="1"/>
              <a:t>objekta</a:t>
            </a:r>
            <a:r>
              <a:rPr lang="en-US" sz="2400" dirty="0"/>
              <a:t> koji se </a:t>
            </a:r>
            <a:r>
              <a:rPr lang="en-US" sz="2400" dirty="0" err="1"/>
              <a:t>sastoji</a:t>
            </a:r>
            <a:r>
              <a:rPr lang="en-US" sz="2400" dirty="0"/>
              <a:t> od:</a:t>
            </a:r>
            <a:endParaRPr dirty="0"/>
          </a:p>
          <a:p>
            <a:pPr marL="742950" lvl="1" indent="-285750" algn="l" rtl="0">
              <a:spcBef>
                <a:spcPts val="480"/>
              </a:spcBef>
              <a:spcAft>
                <a:spcPts val="0"/>
              </a:spcAft>
              <a:buSzPts val="1920"/>
              <a:buChar char="●"/>
            </a:pPr>
            <a:r>
              <a:rPr lang="en-US" sz="2400" dirty="0" err="1"/>
              <a:t>Podataka</a:t>
            </a:r>
            <a:r>
              <a:rPr lang="en-US" sz="2400" dirty="0"/>
              <a:t> - </a:t>
            </a:r>
            <a:r>
              <a:rPr lang="en-US" sz="2400" dirty="0" err="1"/>
              <a:t>atributi</a:t>
            </a:r>
            <a:r>
              <a:rPr lang="en-US" sz="2400" dirty="0"/>
              <a:t> </a:t>
            </a:r>
            <a:r>
              <a:rPr lang="en-US" sz="2400" dirty="0" err="1"/>
              <a:t>objekta</a:t>
            </a:r>
            <a:endParaRPr sz="2400" dirty="0"/>
          </a:p>
          <a:p>
            <a:pPr marL="742950" lvl="1" indent="-285750" algn="l" rtl="0">
              <a:spcBef>
                <a:spcPts val="480"/>
              </a:spcBef>
              <a:spcAft>
                <a:spcPts val="0"/>
              </a:spcAft>
              <a:buSzPts val="1920"/>
              <a:buChar char="●"/>
            </a:pPr>
            <a:r>
              <a:rPr lang="en-US" sz="2400" dirty="0" err="1"/>
              <a:t>Procedura</a:t>
            </a:r>
            <a:r>
              <a:rPr lang="en-US" sz="2400" dirty="0"/>
              <a:t> - </a:t>
            </a:r>
            <a:r>
              <a:rPr lang="en-US" sz="2400" dirty="0" err="1"/>
              <a:t>metode</a:t>
            </a:r>
            <a:r>
              <a:rPr lang="en-US" sz="2400" dirty="0"/>
              <a:t> </a:t>
            </a:r>
            <a:r>
              <a:rPr lang="en-US" sz="2400" dirty="0" err="1"/>
              <a:t>objekta</a:t>
            </a:r>
            <a:endParaRPr sz="2400" dirty="0"/>
          </a:p>
          <a:p>
            <a:pPr marL="342900" lvl="0" indent="-342900" algn="l" rtl="0">
              <a:spcBef>
                <a:spcPts val="480"/>
              </a:spcBef>
              <a:spcAft>
                <a:spcPts val="0"/>
              </a:spcAft>
              <a:buSzPts val="1920"/>
              <a:buChar char="●"/>
            </a:pPr>
            <a:r>
              <a:rPr lang="en-US" sz="2400" dirty="0" err="1"/>
              <a:t>Objekat</a:t>
            </a:r>
            <a:r>
              <a:rPr lang="en-US" sz="2400" dirty="0"/>
              <a:t> </a:t>
            </a:r>
            <a:r>
              <a:rPr lang="en-US" sz="2400" dirty="0" err="1"/>
              <a:t>predstavlja</a:t>
            </a:r>
            <a:r>
              <a:rPr lang="en-US" sz="2400" dirty="0"/>
              <a:t> </a:t>
            </a:r>
            <a:r>
              <a:rPr lang="en-US" sz="2400" dirty="0" err="1"/>
              <a:t>instancu</a:t>
            </a:r>
            <a:r>
              <a:rPr lang="en-US" sz="2400" dirty="0"/>
              <a:t> </a:t>
            </a:r>
            <a:r>
              <a:rPr lang="en-US" sz="2400" dirty="0" err="1"/>
              <a:t>klase</a:t>
            </a:r>
            <a:endParaRPr sz="2400" dirty="0"/>
          </a:p>
          <a:p>
            <a:pPr marL="342900" lvl="0" indent="-342900" algn="l" rtl="0">
              <a:spcBef>
                <a:spcPts val="480"/>
              </a:spcBef>
              <a:spcAft>
                <a:spcPts val="0"/>
              </a:spcAft>
              <a:buSzPts val="1920"/>
              <a:buChar char="●"/>
            </a:pPr>
            <a:r>
              <a:rPr lang="en-US" sz="2400" dirty="0" err="1"/>
              <a:t>Klasama</a:t>
            </a:r>
            <a:r>
              <a:rPr lang="en-US" sz="2400" dirty="0"/>
              <a:t> se </a:t>
            </a:r>
            <a:r>
              <a:rPr lang="en-US" sz="2400" dirty="0" err="1"/>
              <a:t>definišu</a:t>
            </a:r>
            <a:r>
              <a:rPr lang="en-US" sz="2400" dirty="0"/>
              <a:t> </a:t>
            </a:r>
            <a:r>
              <a:rPr lang="en-US" sz="2400" dirty="0" err="1"/>
              <a:t>nove</a:t>
            </a:r>
            <a:r>
              <a:rPr lang="en-US" sz="2400" dirty="0"/>
              <a:t> </a:t>
            </a:r>
            <a:r>
              <a:rPr lang="en-US" sz="2400" dirty="0" err="1"/>
              <a:t>vrste</a:t>
            </a:r>
            <a:r>
              <a:rPr lang="en-US" sz="2400" dirty="0"/>
              <a:t> </a:t>
            </a:r>
            <a:r>
              <a:rPr lang="en-US" sz="2400" dirty="0" err="1"/>
              <a:t>objekata</a:t>
            </a:r>
            <a:endParaRPr sz="2400" dirty="0"/>
          </a:p>
          <a:p>
            <a:pPr marL="342900" lvl="0" indent="-342900" algn="l" rtl="0">
              <a:spcBef>
                <a:spcPts val="480"/>
              </a:spcBef>
              <a:spcAft>
                <a:spcPts val="0"/>
              </a:spcAft>
              <a:buSzPts val="1920"/>
              <a:buChar char="●"/>
            </a:pPr>
            <a:r>
              <a:rPr lang="en-US" sz="2400" dirty="0"/>
              <a:t>U Python-u se </a:t>
            </a:r>
            <a:r>
              <a:rPr lang="en-US" sz="2400" dirty="0" err="1"/>
              <a:t>klase</a:t>
            </a:r>
            <a:r>
              <a:rPr lang="en-US" sz="2400" dirty="0"/>
              <a:t> </a:t>
            </a:r>
            <a:r>
              <a:rPr lang="en-US" sz="2400" dirty="0" err="1"/>
              <a:t>označavaju</a:t>
            </a:r>
            <a:r>
              <a:rPr lang="en-US" sz="2400" dirty="0"/>
              <a:t> </a:t>
            </a:r>
            <a:r>
              <a:rPr lang="en-US" sz="2400" dirty="0" err="1"/>
              <a:t>ključnom</a:t>
            </a:r>
            <a:r>
              <a:rPr lang="en-US" sz="2400" dirty="0"/>
              <a:t> </a:t>
            </a:r>
            <a:r>
              <a:rPr lang="en-US" sz="2400" dirty="0" err="1"/>
              <a:t>reči</a:t>
            </a:r>
            <a:r>
              <a:rPr lang="en-US" sz="2400" dirty="0"/>
              <a:t> </a:t>
            </a:r>
            <a:r>
              <a:rPr lang="en-US" sz="2400" i="1" dirty="0"/>
              <a:t>class</a:t>
            </a:r>
            <a:endParaRPr dirty="0"/>
          </a:p>
          <a:p>
            <a:pPr marL="342900" lvl="0" indent="-21082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311342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a:t>Elementi python jezika</a:t>
            </a:r>
            <a:endParaRPr/>
          </a:p>
        </p:txBody>
      </p:sp>
      <p:sp>
        <p:nvSpPr>
          <p:cNvPr id="294" name="Google Shape;294;p22"/>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r>
              <a:rPr lang="en-US" b="1" dirty="0" err="1"/>
              <a:t>Klase</a:t>
            </a:r>
            <a:endParaRPr b="1" dirty="0"/>
          </a:p>
          <a:p>
            <a:pPr marL="342900" lvl="0" indent="-342900" algn="l" rtl="0">
              <a:spcBef>
                <a:spcPts val="480"/>
              </a:spcBef>
              <a:spcAft>
                <a:spcPts val="0"/>
              </a:spcAft>
              <a:buSzPts val="1920"/>
              <a:buChar char="●"/>
            </a:pPr>
            <a:r>
              <a:rPr lang="en-US" sz="2400" i="1" dirty="0"/>
              <a:t>class</a:t>
            </a:r>
            <a:r>
              <a:rPr lang="en-US" sz="2400" dirty="0"/>
              <a:t> </a:t>
            </a:r>
            <a:r>
              <a:rPr lang="en-US" sz="2400" dirty="0" err="1"/>
              <a:t>definiše</a:t>
            </a:r>
            <a:r>
              <a:rPr lang="en-US" sz="2400" dirty="0"/>
              <a:t> </a:t>
            </a:r>
            <a:r>
              <a:rPr lang="en-US" sz="2400" dirty="0" err="1"/>
              <a:t>skup</a:t>
            </a:r>
            <a:r>
              <a:rPr lang="en-US" sz="2400" dirty="0"/>
              <a:t> </a:t>
            </a:r>
            <a:r>
              <a:rPr lang="en-US" sz="2400" dirty="0" err="1"/>
              <a:t>atributa</a:t>
            </a:r>
            <a:r>
              <a:rPr lang="en-US" sz="2400" dirty="0"/>
              <a:t> </a:t>
            </a:r>
            <a:r>
              <a:rPr lang="en-US" sz="2400" dirty="0" err="1"/>
              <a:t>i</a:t>
            </a:r>
            <a:r>
              <a:rPr lang="en-US" sz="2400" dirty="0"/>
              <a:t> </a:t>
            </a:r>
            <a:r>
              <a:rPr lang="en-US" sz="2400" dirty="0" err="1"/>
              <a:t>metoda</a:t>
            </a:r>
            <a:r>
              <a:rPr lang="en-US" sz="2400" dirty="0"/>
              <a:t> </a:t>
            </a:r>
            <a:r>
              <a:rPr lang="en-US" sz="2400" dirty="0" err="1"/>
              <a:t>vezanih</a:t>
            </a:r>
            <a:r>
              <a:rPr lang="en-US" sz="2400" dirty="0"/>
              <a:t> za </a:t>
            </a:r>
            <a:r>
              <a:rPr lang="en-US" sz="2400" dirty="0" err="1"/>
              <a:t>skup</a:t>
            </a:r>
            <a:r>
              <a:rPr lang="en-US" sz="2400" dirty="0"/>
              <a:t> </a:t>
            </a:r>
            <a:r>
              <a:rPr lang="en-US" sz="2400" dirty="0" err="1"/>
              <a:t>objekata</a:t>
            </a:r>
            <a:r>
              <a:rPr lang="en-US" sz="2400" dirty="0"/>
              <a:t> - </a:t>
            </a:r>
            <a:r>
              <a:rPr lang="en-US" sz="2400" dirty="0" err="1"/>
              <a:t>instanci</a:t>
            </a:r>
            <a:r>
              <a:rPr lang="en-US" sz="2400" dirty="0"/>
              <a:t>.</a:t>
            </a:r>
            <a:endParaRPr dirty="0"/>
          </a:p>
          <a:p>
            <a:pPr marL="342900" lvl="0" indent="-342900" algn="l" rtl="0">
              <a:spcBef>
                <a:spcPts val="480"/>
              </a:spcBef>
              <a:spcAft>
                <a:spcPts val="0"/>
              </a:spcAft>
              <a:buSzPts val="1920"/>
              <a:buChar char="●"/>
            </a:pPr>
            <a:r>
              <a:rPr lang="en-US" sz="2400" dirty="0" err="1"/>
              <a:t>Klasa</a:t>
            </a:r>
            <a:r>
              <a:rPr lang="en-US" sz="2400" dirty="0"/>
              <a:t> u </a:t>
            </a:r>
            <a:r>
              <a:rPr lang="en-US" sz="2400" dirty="0" err="1"/>
              <a:t>pythonu</a:t>
            </a:r>
            <a:r>
              <a:rPr lang="en-US" sz="2400" dirty="0"/>
              <a:t> </a:t>
            </a:r>
            <a:r>
              <a:rPr lang="en-US" sz="2400" dirty="0" err="1"/>
              <a:t>predstavlja</a:t>
            </a:r>
            <a:r>
              <a:rPr lang="en-US" sz="2400" dirty="0"/>
              <a:t> </a:t>
            </a:r>
            <a:r>
              <a:rPr lang="en-US" sz="2400" dirty="0" err="1"/>
              <a:t>kolekciju</a:t>
            </a:r>
            <a:r>
              <a:rPr lang="en-US" sz="2400" dirty="0"/>
              <a:t>:</a:t>
            </a:r>
            <a:endParaRPr dirty="0"/>
          </a:p>
          <a:p>
            <a:pPr marL="742950" lvl="1" indent="-285750" algn="l" rtl="0">
              <a:spcBef>
                <a:spcPts val="480"/>
              </a:spcBef>
              <a:spcAft>
                <a:spcPts val="0"/>
              </a:spcAft>
              <a:buSzPts val="1920"/>
              <a:buChar char="●"/>
            </a:pPr>
            <a:r>
              <a:rPr lang="en-US" sz="2400" dirty="0" err="1"/>
              <a:t>funkcija</a:t>
            </a:r>
            <a:r>
              <a:rPr lang="en-US" sz="2400" dirty="0"/>
              <a:t> </a:t>
            </a:r>
            <a:r>
              <a:rPr lang="en-US" sz="2400" dirty="0" err="1"/>
              <a:t>koje</a:t>
            </a:r>
            <a:r>
              <a:rPr lang="en-US" sz="2400" dirty="0"/>
              <a:t> </a:t>
            </a:r>
            <a:r>
              <a:rPr lang="en-US" sz="2400" dirty="0" err="1"/>
              <a:t>nazivamo</a:t>
            </a:r>
            <a:r>
              <a:rPr lang="en-US" sz="2400" dirty="0"/>
              <a:t> </a:t>
            </a:r>
            <a:r>
              <a:rPr lang="en-US" sz="2400" dirty="0" err="1"/>
              <a:t>metodatama</a:t>
            </a:r>
            <a:r>
              <a:rPr lang="en-US" sz="2400" dirty="0"/>
              <a:t> instance</a:t>
            </a:r>
            <a:endParaRPr dirty="0"/>
          </a:p>
          <a:p>
            <a:pPr marL="742950" lvl="1" indent="-285750" algn="l" rtl="0">
              <a:spcBef>
                <a:spcPts val="480"/>
              </a:spcBef>
              <a:spcAft>
                <a:spcPts val="0"/>
              </a:spcAft>
              <a:buSzPts val="1920"/>
              <a:buChar char="●"/>
            </a:pPr>
            <a:r>
              <a:rPr lang="en-US" sz="2400" dirty="0"/>
              <a:t>prom</a:t>
            </a:r>
            <a:r>
              <a:rPr lang="sr-Cyrl-RS" sz="2400" dirty="0"/>
              <a:t>ј</a:t>
            </a:r>
            <a:r>
              <a:rPr lang="en-US" sz="2400" dirty="0" err="1"/>
              <a:t>enljivih</a:t>
            </a:r>
            <a:r>
              <a:rPr lang="en-US" sz="2400" dirty="0"/>
              <a:t> </a:t>
            </a:r>
            <a:r>
              <a:rPr lang="en-US" sz="2400" dirty="0" err="1"/>
              <a:t>klase</a:t>
            </a:r>
            <a:endParaRPr sz="2400" dirty="0"/>
          </a:p>
          <a:p>
            <a:pPr marL="742950" lvl="1" indent="-285750" algn="l" rtl="0">
              <a:spcBef>
                <a:spcPts val="480"/>
              </a:spcBef>
              <a:spcAft>
                <a:spcPts val="0"/>
              </a:spcAft>
              <a:buSzPts val="1920"/>
              <a:buChar char="●"/>
            </a:pPr>
            <a:r>
              <a:rPr lang="en-US" sz="2400" dirty="0" err="1"/>
              <a:t>atributa</a:t>
            </a:r>
            <a:r>
              <a:rPr lang="en-US" sz="2400" dirty="0"/>
              <a:t> </a:t>
            </a:r>
            <a:r>
              <a:rPr lang="en-US" sz="2400" dirty="0" err="1"/>
              <a:t>klase</a:t>
            </a:r>
            <a:r>
              <a:rPr lang="en-US" sz="2400" dirty="0"/>
              <a:t> - "properties"</a:t>
            </a:r>
            <a:endParaRPr dirty="0"/>
          </a:p>
          <a:p>
            <a:pPr marL="342900" lvl="0" indent="-342900" algn="l" rtl="0">
              <a:spcBef>
                <a:spcPts val="480"/>
              </a:spcBef>
              <a:spcAft>
                <a:spcPts val="0"/>
              </a:spcAft>
              <a:buSzPts val="1920"/>
              <a:buChar char="●"/>
            </a:pPr>
            <a:r>
              <a:rPr lang="en-US" sz="2400" i="1" dirty="0"/>
              <a:t>class</a:t>
            </a:r>
            <a:r>
              <a:rPr lang="en-US" sz="2400" dirty="0"/>
              <a:t> ne </a:t>
            </a:r>
            <a:r>
              <a:rPr lang="en-US" sz="2400" dirty="0" err="1"/>
              <a:t>pravi</a:t>
            </a:r>
            <a:r>
              <a:rPr lang="en-US" sz="2400" dirty="0"/>
              <a:t> </a:t>
            </a:r>
            <a:r>
              <a:rPr lang="en-US" sz="2400" dirty="0" err="1"/>
              <a:t>instancu</a:t>
            </a:r>
            <a:r>
              <a:rPr lang="sr-Cyrl-RS" sz="2400" dirty="0"/>
              <a:t>!</a:t>
            </a:r>
            <a:endParaRPr sz="2400" dirty="0"/>
          </a:p>
          <a:p>
            <a:pPr marL="342900" lvl="0" indent="-342900" algn="l" rtl="0">
              <a:spcBef>
                <a:spcPts val="480"/>
              </a:spcBef>
              <a:spcAft>
                <a:spcPts val="0"/>
              </a:spcAft>
              <a:buSzPts val="1920"/>
              <a:buChar char="●"/>
            </a:pPr>
            <a:r>
              <a:rPr lang="en-US" sz="2400" dirty="0" err="1"/>
              <a:t>Sve</a:t>
            </a:r>
            <a:r>
              <a:rPr lang="en-US" sz="2400" dirty="0"/>
              <a:t> </a:t>
            </a:r>
            <a:r>
              <a:rPr lang="en-US" sz="2400" dirty="0" err="1"/>
              <a:t>metode</a:t>
            </a:r>
            <a:r>
              <a:rPr lang="en-US" sz="2400" dirty="0"/>
              <a:t> </a:t>
            </a:r>
            <a:r>
              <a:rPr lang="en-US" sz="2400" dirty="0" err="1"/>
              <a:t>klase</a:t>
            </a:r>
            <a:r>
              <a:rPr lang="en-US" sz="2400" dirty="0"/>
              <a:t> </a:t>
            </a:r>
            <a:r>
              <a:rPr lang="en-US" sz="2400" dirty="0" err="1"/>
              <a:t>kao</a:t>
            </a:r>
            <a:r>
              <a:rPr lang="en-US" sz="2400" dirty="0"/>
              <a:t> </a:t>
            </a:r>
            <a:r>
              <a:rPr lang="en-US" sz="2400" dirty="0" err="1"/>
              <a:t>prvi</a:t>
            </a:r>
            <a:r>
              <a:rPr lang="en-US" sz="2400" dirty="0"/>
              <a:t> </a:t>
            </a:r>
            <a:r>
              <a:rPr lang="en-US" sz="2400" dirty="0" err="1"/>
              <a:t>parametar</a:t>
            </a:r>
            <a:r>
              <a:rPr lang="en-US" sz="2400" dirty="0"/>
              <a:t> </a:t>
            </a:r>
            <a:r>
              <a:rPr lang="en-US" sz="2400" dirty="0" err="1"/>
              <a:t>primaju</a:t>
            </a:r>
            <a:r>
              <a:rPr lang="en-US" sz="2400" dirty="0"/>
              <a:t> </a:t>
            </a:r>
            <a:r>
              <a:rPr lang="en-US" sz="2400" dirty="0" err="1"/>
              <a:t>sam</a:t>
            </a:r>
            <a:r>
              <a:rPr lang="en-US" sz="2400" dirty="0"/>
              <a:t> </a:t>
            </a:r>
            <a:r>
              <a:rPr lang="en-US" sz="2400" dirty="0" err="1"/>
              <a:t>objekat</a:t>
            </a:r>
            <a:r>
              <a:rPr lang="en-US" sz="2400" dirty="0"/>
              <a:t>, </a:t>
            </a:r>
            <a:r>
              <a:rPr lang="en-US" sz="2400" i="1" dirty="0"/>
              <a:t>self</a:t>
            </a:r>
            <a:endParaRPr dirty="0"/>
          </a:p>
          <a:p>
            <a:pPr marL="342900" lvl="0" indent="-21082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Tree>
    <p:extLst>
      <p:ext uri="{BB962C8B-B14F-4D97-AF65-F5344CB8AC3E}">
        <p14:creationId xmlns:p14="http://schemas.microsoft.com/office/powerpoint/2010/main" val="382423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Klase</a:t>
            </a:r>
            <a:endParaRPr lang="en-US" dirty="0"/>
          </a:p>
        </p:txBody>
      </p:sp>
      <p:sp>
        <p:nvSpPr>
          <p:cNvPr id="300" name="Google Shape;300;p23"/>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Prim</a:t>
            </a:r>
            <a:r>
              <a:rPr lang="sr-Cyrl-RS" sz="2400" dirty="0"/>
              <a:t>ј</a:t>
            </a:r>
            <a:r>
              <a:rPr lang="en-US" sz="2400" dirty="0"/>
              <a:t>er:</a:t>
            </a:r>
            <a:endParaRPr dirty="0"/>
          </a:p>
          <a:p>
            <a:pPr marL="342900" lvl="0" indent="-34290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
        <p:nvSpPr>
          <p:cNvPr id="301" name="Google Shape;301;p23"/>
          <p:cNvSpPr txBox="1"/>
          <p:nvPr/>
        </p:nvSpPr>
        <p:spPr>
          <a:xfrm>
            <a:off x="971600" y="2204864"/>
            <a:ext cx="7560840" cy="255450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class </a:t>
            </a:r>
            <a:r>
              <a:rPr lang="en-US" sz="1600" dirty="0" err="1">
                <a:solidFill>
                  <a:schemeClr val="lt1"/>
                </a:solidFill>
                <a:latin typeface="Arial"/>
                <a:ea typeface="Arial"/>
                <a:cs typeface="Arial"/>
                <a:sym typeface="Arial"/>
              </a:rPr>
              <a:t>Automobil</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broj_automobila</a:t>
            </a:r>
            <a:r>
              <a:rPr lang="en-US" sz="1600" dirty="0">
                <a:solidFill>
                  <a:schemeClr val="lt1"/>
                </a:solidFill>
                <a:latin typeface="Arial"/>
                <a:ea typeface="Arial"/>
                <a:cs typeface="Arial"/>
                <a:sym typeface="Arial"/>
              </a:rPr>
              <a:t> = 0 # </a:t>
            </a:r>
            <a:r>
              <a:rPr lang="en-US" sz="1600" dirty="0" err="1">
                <a:solidFill>
                  <a:schemeClr val="lt1"/>
                </a:solidFill>
                <a:latin typeface="Arial"/>
                <a:ea typeface="Arial"/>
                <a:cs typeface="Arial"/>
                <a:sym typeface="Arial"/>
              </a:rPr>
              <a:t>atribut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klase</a:t>
            </a: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    def __</a:t>
            </a:r>
            <a:r>
              <a:rPr lang="en-US" sz="1600" dirty="0" err="1">
                <a:solidFill>
                  <a:schemeClr val="lt1"/>
                </a:solidFill>
                <a:latin typeface="Arial"/>
                <a:ea typeface="Arial"/>
                <a:cs typeface="Arial"/>
                <a:sym typeface="Arial"/>
              </a:rPr>
              <a:t>init</a:t>
            </a:r>
            <a:r>
              <a:rPr lang="en-US" sz="1600" dirty="0">
                <a:solidFill>
                  <a:schemeClr val="lt1"/>
                </a:solidFill>
                <a:latin typeface="Arial"/>
                <a:ea typeface="Arial"/>
                <a:cs typeface="Arial"/>
                <a:sym typeface="Arial"/>
              </a:rPr>
              <a:t>__(</a:t>
            </a:r>
            <a:r>
              <a:rPr lang="en-US" sz="1600" dirty="0" err="1">
                <a:solidFill>
                  <a:schemeClr val="lt1"/>
                </a:solidFill>
                <a:latin typeface="Arial"/>
                <a:ea typeface="Arial"/>
                <a:cs typeface="Arial"/>
                <a:sym typeface="Arial"/>
              </a:rPr>
              <a:t>self,boja,naziv</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self.boja</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boja</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atribut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objekta</a:t>
            </a: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self.naziv</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naziv</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atribut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objekta</a:t>
            </a: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Automobil.broj_automobila</a:t>
            </a:r>
            <a:r>
              <a:rPr lang="en-US" sz="1600" dirty="0">
                <a:solidFill>
                  <a:schemeClr val="lt1"/>
                </a:solidFill>
                <a:latin typeface="Arial"/>
                <a:ea typeface="Arial"/>
                <a:cs typeface="Arial"/>
                <a:sym typeface="Arial"/>
              </a:rPr>
              <a:t> += 1  # </a:t>
            </a:r>
            <a:r>
              <a:rPr lang="en-US" sz="1600" dirty="0" err="1">
                <a:solidFill>
                  <a:schemeClr val="lt1"/>
                </a:solidFill>
                <a:latin typeface="Arial"/>
                <a:ea typeface="Arial"/>
                <a:cs typeface="Arial"/>
                <a:sym typeface="Arial"/>
              </a:rPr>
              <a:t>atribut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klase</a:t>
            </a: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    def info(self):</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print("%s </a:t>
            </a:r>
            <a:r>
              <a:rPr lang="en-US" sz="1600" dirty="0" err="1">
                <a:solidFill>
                  <a:schemeClr val="lt1"/>
                </a:solidFill>
                <a:latin typeface="Arial"/>
                <a:ea typeface="Arial"/>
                <a:cs typeface="Arial"/>
                <a:sym typeface="Arial"/>
              </a:rPr>
              <a:t>automobil</a:t>
            </a:r>
            <a:r>
              <a:rPr lang="en-US" sz="1600" dirty="0">
                <a:solidFill>
                  <a:schemeClr val="lt1"/>
                </a:solidFill>
                <a:latin typeface="Arial"/>
                <a:ea typeface="Arial"/>
                <a:cs typeface="Arial"/>
                <a:sym typeface="Arial"/>
              </a:rPr>
              <a:t> %s </a:t>
            </a:r>
            <a:r>
              <a:rPr lang="en-US" sz="1600" dirty="0" err="1">
                <a:solidFill>
                  <a:schemeClr val="lt1"/>
                </a:solidFill>
                <a:latin typeface="Arial"/>
                <a:ea typeface="Arial"/>
                <a:cs typeface="Arial"/>
                <a:sym typeface="Arial"/>
              </a:rPr>
              <a:t>boje</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self.naziv,self.boja</a:t>
            </a:r>
            <a:r>
              <a:rPr lang="en-US" sz="1600" dirty="0">
                <a:solidFill>
                  <a:schemeClr val="lt1"/>
                </a:solidFill>
                <a:latin typeface="Arial"/>
                <a:ea typeface="Arial"/>
                <a:cs typeface="Arial"/>
                <a:sym typeface="Arial"/>
              </a:rPr>
              <a:t>))</a:t>
            </a:r>
            <a:endParaRPr dirty="0"/>
          </a:p>
        </p:txBody>
      </p:sp>
    </p:spTree>
    <p:extLst>
      <p:ext uri="{BB962C8B-B14F-4D97-AF65-F5344CB8AC3E}">
        <p14:creationId xmlns:p14="http://schemas.microsoft.com/office/powerpoint/2010/main" val="251509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a:t>Instance </a:t>
            </a:r>
            <a:r>
              <a:rPr lang="en-US" dirty="0" err="1"/>
              <a:t>klase</a:t>
            </a:r>
            <a:r>
              <a:rPr lang="sr-Latn-RS" dirty="0"/>
              <a:t> - objekti</a:t>
            </a:r>
            <a:endParaRPr lang="en-US" dirty="0"/>
          </a:p>
        </p:txBody>
      </p:sp>
      <p:sp>
        <p:nvSpPr>
          <p:cNvPr id="307" name="Google Shape;307;p24"/>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Objekat</a:t>
            </a:r>
            <a:r>
              <a:rPr lang="en-US" sz="2400" dirty="0"/>
              <a:t> - </a:t>
            </a:r>
            <a:r>
              <a:rPr lang="en-US" sz="2400" dirty="0" err="1"/>
              <a:t>instanca</a:t>
            </a:r>
            <a:r>
              <a:rPr lang="en-US" sz="2400" dirty="0"/>
              <a:t> </a:t>
            </a:r>
            <a:r>
              <a:rPr lang="en-US" sz="2400" dirty="0" err="1"/>
              <a:t>klase</a:t>
            </a:r>
            <a:r>
              <a:rPr lang="en-US" sz="2400" dirty="0"/>
              <a:t> - se </a:t>
            </a:r>
            <a:r>
              <a:rPr lang="en-US" sz="2400" dirty="0" err="1"/>
              <a:t>pravi</a:t>
            </a:r>
            <a:r>
              <a:rPr lang="en-US" sz="2400" dirty="0"/>
              <a:t> </a:t>
            </a:r>
            <a:r>
              <a:rPr lang="en-US" sz="2400" dirty="0" err="1"/>
              <a:t>pozivanjem</a:t>
            </a:r>
            <a:r>
              <a:rPr lang="en-US" sz="2400" dirty="0"/>
              <a:t> </a:t>
            </a:r>
            <a:r>
              <a:rPr lang="en-US" sz="2400" dirty="0" err="1"/>
              <a:t>klase</a:t>
            </a:r>
            <a:r>
              <a:rPr lang="en-US" sz="2400" dirty="0"/>
              <a:t> </a:t>
            </a:r>
            <a:r>
              <a:rPr lang="en-US" sz="2400" dirty="0" err="1"/>
              <a:t>kao</a:t>
            </a:r>
            <a:r>
              <a:rPr lang="en-US" sz="2400" dirty="0"/>
              <a:t> </a:t>
            </a:r>
            <a:r>
              <a:rPr lang="en-US" sz="2400" dirty="0" err="1"/>
              <a:t>funkcije</a:t>
            </a:r>
            <a:r>
              <a:rPr lang="en-US" sz="2400" dirty="0"/>
              <a:t>.</a:t>
            </a:r>
            <a:endParaRPr dirty="0"/>
          </a:p>
          <a:p>
            <a:pPr marL="342900" lvl="0" indent="-342900" algn="l" rtl="0">
              <a:spcBef>
                <a:spcPts val="480"/>
              </a:spcBef>
              <a:spcAft>
                <a:spcPts val="0"/>
              </a:spcAft>
              <a:buSzPts val="1920"/>
              <a:buChar char="●"/>
            </a:pPr>
            <a:r>
              <a:rPr lang="en-US" sz="2400" dirty="0" err="1"/>
              <a:t>Implicitno</a:t>
            </a:r>
            <a:r>
              <a:rPr lang="en-US" sz="2400" dirty="0"/>
              <a:t> se </a:t>
            </a:r>
            <a:r>
              <a:rPr lang="en-US" sz="2400" dirty="0" err="1"/>
              <a:t>poziva</a:t>
            </a:r>
            <a:r>
              <a:rPr lang="en-US" sz="2400" dirty="0"/>
              <a:t> </a:t>
            </a:r>
            <a:r>
              <a:rPr lang="en-US" sz="2400" i="1" dirty="0"/>
              <a:t>__</a:t>
            </a:r>
            <a:r>
              <a:rPr lang="en-US" sz="2400" i="1" dirty="0" err="1"/>
              <a:t>init</a:t>
            </a:r>
            <a:r>
              <a:rPr lang="en-US" sz="2400" i="1" dirty="0"/>
              <a:t>__() </a:t>
            </a:r>
            <a:r>
              <a:rPr lang="en-US" sz="2400" dirty="0" err="1"/>
              <a:t>metoda</a:t>
            </a:r>
            <a:r>
              <a:rPr lang="en-US" sz="2400" dirty="0"/>
              <a:t> </a:t>
            </a:r>
            <a:r>
              <a:rPr lang="en-US" sz="2400" dirty="0" err="1"/>
              <a:t>sa</a:t>
            </a:r>
            <a:r>
              <a:rPr lang="en-US" sz="2400" dirty="0"/>
              <a:t> </a:t>
            </a:r>
            <a:r>
              <a:rPr lang="en-US" sz="2400" dirty="0" err="1"/>
              <a:t>prosl</a:t>
            </a:r>
            <a:r>
              <a:rPr lang="sr-Latn-RS" sz="2400" dirty="0"/>
              <a:t>ij</a:t>
            </a:r>
            <a:r>
              <a:rPr lang="en-US" sz="2400" dirty="0"/>
              <a:t>e</a:t>
            </a:r>
            <a:r>
              <a:rPr lang="sr-Latn-RS" sz="2400" dirty="0"/>
              <a:t>đ</a:t>
            </a:r>
            <a:r>
              <a:rPr lang="en-US" sz="2400" dirty="0" err="1"/>
              <a:t>enim</a:t>
            </a:r>
            <a:r>
              <a:rPr lang="en-US" sz="2400" dirty="0"/>
              <a:t> </a:t>
            </a:r>
            <a:r>
              <a:rPr lang="en-US" sz="2400" dirty="0" err="1"/>
              <a:t>parametrima</a:t>
            </a:r>
            <a:r>
              <a:rPr lang="en-US" sz="2400" dirty="0"/>
              <a:t>.</a:t>
            </a:r>
            <a:endParaRPr dirty="0"/>
          </a:p>
          <a:p>
            <a:pPr marL="342900" lvl="0" indent="-34290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
        <p:nvSpPr>
          <p:cNvPr id="308" name="Google Shape;308;p24"/>
          <p:cNvSpPr txBox="1"/>
          <p:nvPr/>
        </p:nvSpPr>
        <p:spPr>
          <a:xfrm>
            <a:off x="971600" y="3501008"/>
            <a:ext cx="7560840" cy="58473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a = </a:t>
            </a:r>
            <a:r>
              <a:rPr lang="en-US" sz="1600" dirty="0" err="1">
                <a:solidFill>
                  <a:schemeClr val="lt1"/>
                </a:solidFill>
                <a:latin typeface="Arial"/>
                <a:ea typeface="Arial"/>
                <a:cs typeface="Arial"/>
                <a:sym typeface="Arial"/>
              </a:rPr>
              <a:t>Automobil</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plava</a:t>
            </a:r>
            <a:r>
              <a:rPr lang="en-US" sz="1600" dirty="0">
                <a:solidFill>
                  <a:schemeClr val="lt1"/>
                </a:solidFill>
                <a:latin typeface="Arial"/>
                <a:ea typeface="Arial"/>
                <a:cs typeface="Arial"/>
                <a:sym typeface="Arial"/>
              </a:rPr>
              <a:t>","jugo")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a.info()</a:t>
            </a:r>
            <a:endParaRPr dirty="0"/>
          </a:p>
        </p:txBody>
      </p:sp>
    </p:spTree>
    <p:extLst>
      <p:ext uri="{BB962C8B-B14F-4D97-AF65-F5344CB8AC3E}">
        <p14:creationId xmlns:p14="http://schemas.microsoft.com/office/powerpoint/2010/main" val="22862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a:t>Scoping </a:t>
            </a:r>
            <a:r>
              <a:rPr lang="en-US" dirty="0" err="1"/>
              <a:t>pravila</a:t>
            </a:r>
            <a:endParaRPr lang="en-US" dirty="0"/>
          </a:p>
        </p:txBody>
      </p:sp>
      <p:sp>
        <p:nvSpPr>
          <p:cNvPr id="314" name="Google Shape;314;p25"/>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Pristup</a:t>
            </a:r>
            <a:r>
              <a:rPr lang="en-US" sz="2400" dirty="0"/>
              <a:t> </a:t>
            </a:r>
            <a:r>
              <a:rPr lang="en-US" sz="2400" dirty="0" err="1"/>
              <a:t>atributima</a:t>
            </a:r>
            <a:r>
              <a:rPr lang="en-US" sz="2400" dirty="0"/>
              <a:t> </a:t>
            </a:r>
            <a:r>
              <a:rPr lang="en-US" sz="2400" dirty="0" err="1"/>
              <a:t>objekata</a:t>
            </a:r>
            <a:r>
              <a:rPr lang="en-US" sz="2400" dirty="0"/>
              <a:t> se </a:t>
            </a:r>
            <a:r>
              <a:rPr lang="en-US" sz="2400" dirty="0" err="1"/>
              <a:t>uvek</a:t>
            </a:r>
            <a:r>
              <a:rPr lang="en-US" sz="2400" dirty="0"/>
              <a:t> </a:t>
            </a:r>
            <a:r>
              <a:rPr lang="en-US" sz="2400" dirty="0" err="1"/>
              <a:t>kvalifikuje</a:t>
            </a:r>
            <a:r>
              <a:rPr lang="en-US" sz="2400" dirty="0"/>
              <a:t> </a:t>
            </a:r>
            <a:r>
              <a:rPr lang="en-US" sz="2400" dirty="0" err="1"/>
              <a:t>sa</a:t>
            </a:r>
            <a:r>
              <a:rPr lang="en-US" sz="2400" dirty="0"/>
              <a:t> </a:t>
            </a:r>
            <a:r>
              <a:rPr lang="en-US" sz="2400" i="1" dirty="0"/>
              <a:t>self.</a:t>
            </a:r>
            <a:endParaRPr dirty="0"/>
          </a:p>
          <a:p>
            <a:pPr marL="342900" lvl="0" indent="-342900" algn="l" rtl="0">
              <a:spcBef>
                <a:spcPts val="480"/>
              </a:spcBef>
              <a:spcAft>
                <a:spcPts val="0"/>
              </a:spcAft>
              <a:buSzPts val="1920"/>
              <a:buChar char="●"/>
            </a:pPr>
            <a:r>
              <a:rPr lang="en-US" sz="2400" dirty="0" err="1"/>
              <a:t>Isto</a:t>
            </a:r>
            <a:r>
              <a:rPr lang="en-US" sz="2400" dirty="0"/>
              <a:t> </a:t>
            </a:r>
            <a:r>
              <a:rPr lang="en-US" sz="2400" dirty="0" err="1"/>
              <a:t>važi</a:t>
            </a:r>
            <a:r>
              <a:rPr lang="en-US" sz="2400" dirty="0"/>
              <a:t> </a:t>
            </a:r>
            <a:r>
              <a:rPr lang="en-US" sz="2400" dirty="0" err="1"/>
              <a:t>i</a:t>
            </a:r>
            <a:r>
              <a:rPr lang="en-US" sz="2400" dirty="0"/>
              <a:t> za </a:t>
            </a:r>
            <a:r>
              <a:rPr lang="en-US" sz="2400" dirty="0" err="1"/>
              <a:t>metode</a:t>
            </a:r>
            <a:r>
              <a:rPr lang="en-US" sz="2400" dirty="0"/>
              <a:t>.</a:t>
            </a:r>
            <a:endParaRPr dirty="0"/>
          </a:p>
          <a:p>
            <a:pPr marL="342900" lvl="0" indent="-342900" algn="l" rtl="0">
              <a:spcBef>
                <a:spcPts val="520"/>
              </a:spcBef>
              <a:spcAft>
                <a:spcPts val="0"/>
              </a:spcAft>
              <a:buSzPts val="2080"/>
              <a:buNone/>
            </a:pPr>
            <a:endParaRPr dirty="0"/>
          </a:p>
          <a:p>
            <a:pPr marL="342900" lvl="0" indent="-342900" algn="l" rtl="0">
              <a:spcBef>
                <a:spcPts val="520"/>
              </a:spcBef>
              <a:spcAft>
                <a:spcPts val="0"/>
              </a:spcAft>
              <a:buSzPts val="2080"/>
              <a:buNone/>
            </a:pPr>
            <a:endParaRPr dirty="0"/>
          </a:p>
        </p:txBody>
      </p:sp>
      <p:sp>
        <p:nvSpPr>
          <p:cNvPr id="315" name="Google Shape;315;p25"/>
          <p:cNvSpPr txBox="1"/>
          <p:nvPr/>
        </p:nvSpPr>
        <p:spPr>
          <a:xfrm>
            <a:off x="971600" y="2708920"/>
            <a:ext cx="7560840" cy="156962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ostatak</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klase</a:t>
            </a:r>
            <a:r>
              <a:rPr lang="en-US" sz="1600" dirty="0">
                <a:solidFill>
                  <a:schemeClr val="lt1"/>
                </a:solidFill>
                <a:latin typeface="Arial"/>
                <a:ea typeface="Arial"/>
                <a:cs typeface="Arial"/>
                <a:sym typeface="Arial"/>
              </a:rPr>
              <a:t> </a:t>
            </a:r>
          </a:p>
          <a:p>
            <a:pPr marL="0" marR="0" lvl="0" indent="0" algn="l" rtl="0">
              <a:spcBef>
                <a:spcPts val="0"/>
              </a:spcBef>
              <a:spcAft>
                <a:spcPts val="0"/>
              </a:spcAft>
              <a:buNone/>
            </a:pPr>
            <a:r>
              <a:rPr lang="en-US" sz="1600" dirty="0">
                <a:solidFill>
                  <a:schemeClr val="lt1"/>
                </a:solidFill>
                <a:latin typeface="Arial"/>
                <a:ea typeface="Arial"/>
                <a:cs typeface="Arial"/>
                <a:sym typeface="Arial"/>
              </a:rPr>
              <a:t>    def </a:t>
            </a:r>
            <a:r>
              <a:rPr lang="en-US" sz="1600" dirty="0" err="1">
                <a:solidFill>
                  <a:schemeClr val="lt1"/>
                </a:solidFill>
                <a:latin typeface="Arial"/>
                <a:ea typeface="Arial"/>
                <a:cs typeface="Arial"/>
                <a:sym typeface="Arial"/>
              </a:rPr>
              <a:t>full_print</a:t>
            </a:r>
            <a:r>
              <a:rPr lang="en-US" sz="1600" dirty="0">
                <a:solidFill>
                  <a:schemeClr val="lt1"/>
                </a:solidFill>
                <a:latin typeface="Arial"/>
                <a:ea typeface="Arial"/>
                <a:cs typeface="Arial"/>
                <a:sym typeface="Arial"/>
              </a:rPr>
              <a:t>(self, test=None):</a:t>
            </a:r>
          </a:p>
          <a:p>
            <a:pPr marL="0" marR="0" lvl="0" indent="0" algn="l" rtl="0">
              <a:spcBef>
                <a:spcPts val="0"/>
              </a:spcBef>
              <a:spcAft>
                <a:spcPts val="0"/>
              </a:spcAft>
              <a:buNone/>
            </a:pPr>
            <a:r>
              <a:rPr lang="en-US" sz="1600" dirty="0">
                <a:solidFill>
                  <a:schemeClr val="lt1"/>
                </a:solidFill>
                <a:latin typeface="Arial"/>
                <a:ea typeface="Arial"/>
                <a:cs typeface="Arial"/>
                <a:sym typeface="Arial"/>
              </a:rPr>
              <a:t>        if test: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print(test)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self.info()</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f"Ukupan</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broj</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automobila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Automobil.broj_automobila</a:t>
            </a:r>
            <a:r>
              <a:rPr lang="en-US" sz="1600" dirty="0">
                <a:solidFill>
                  <a:schemeClr val="lt1"/>
                </a:solidFill>
                <a:latin typeface="Arial"/>
                <a:ea typeface="Arial"/>
                <a:cs typeface="Arial"/>
                <a:sym typeface="Arial"/>
              </a:rPr>
              <a:t>}")</a:t>
            </a:r>
            <a:endParaRPr dirty="0"/>
          </a:p>
        </p:txBody>
      </p:sp>
    </p:spTree>
    <p:extLst>
      <p:ext uri="{BB962C8B-B14F-4D97-AF65-F5344CB8AC3E}">
        <p14:creationId xmlns:p14="http://schemas.microsoft.com/office/powerpoint/2010/main" val="416388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55F8-EC2B-4ECD-B914-1DF3ADBFDF18}"/>
              </a:ext>
            </a:extLst>
          </p:cNvPr>
          <p:cNvSpPr>
            <a:spLocks noGrp="1"/>
          </p:cNvSpPr>
          <p:nvPr>
            <p:ph type="title"/>
          </p:nvPr>
        </p:nvSpPr>
        <p:spPr/>
        <p:txBody>
          <a:bodyPr/>
          <a:lstStyle/>
          <a:p>
            <a:r>
              <a:rPr lang="sr-Latn-RS" dirty="0"/>
              <a:t>4 Jahača apokalipse OOP</a:t>
            </a:r>
          </a:p>
        </p:txBody>
      </p:sp>
      <p:sp>
        <p:nvSpPr>
          <p:cNvPr id="3" name="Text Placeholder 2">
            <a:extLst>
              <a:ext uri="{FF2B5EF4-FFF2-40B4-BE49-F238E27FC236}">
                <a16:creationId xmlns:a16="http://schemas.microsoft.com/office/drawing/2014/main" id="{1D10C8D9-D226-7D14-1BDD-FF98B9BEE888}"/>
              </a:ext>
            </a:extLst>
          </p:cNvPr>
          <p:cNvSpPr>
            <a:spLocks noGrp="1"/>
          </p:cNvSpPr>
          <p:nvPr>
            <p:ph type="body" idx="1"/>
          </p:nvPr>
        </p:nvSpPr>
        <p:spPr>
          <a:xfrm>
            <a:off x="457200" y="1588169"/>
            <a:ext cx="8229600" cy="4525963"/>
          </a:xfrm>
        </p:spPr>
        <p:txBody>
          <a:bodyPr/>
          <a:lstStyle/>
          <a:p>
            <a:endParaRPr lang="sr-Latn-RS" dirty="0"/>
          </a:p>
        </p:txBody>
      </p:sp>
      <p:pic>
        <p:nvPicPr>
          <p:cNvPr id="6" name="Content Placeholder 3">
            <a:extLst>
              <a:ext uri="{FF2B5EF4-FFF2-40B4-BE49-F238E27FC236}">
                <a16:creationId xmlns:a16="http://schemas.microsoft.com/office/drawing/2014/main" id="{2B2064AB-1A2E-AF73-059E-E069C823D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743868"/>
            <a:ext cx="8229599" cy="5787342"/>
          </a:xfrm>
          <a:prstGeom prst="rect">
            <a:avLst/>
          </a:prstGeom>
        </p:spPr>
      </p:pic>
    </p:spTree>
    <p:extLst>
      <p:ext uri="{BB962C8B-B14F-4D97-AF65-F5344CB8AC3E}">
        <p14:creationId xmlns:p14="http://schemas.microsoft.com/office/powerpoint/2010/main" val="224820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7493-58F5-11DD-34C1-4C461BE4D718}"/>
              </a:ext>
            </a:extLst>
          </p:cNvPr>
          <p:cNvSpPr>
            <a:spLocks noGrp="1"/>
          </p:cNvSpPr>
          <p:nvPr>
            <p:ph type="title"/>
          </p:nvPr>
        </p:nvSpPr>
        <p:spPr/>
        <p:txBody>
          <a:bodyPr/>
          <a:lstStyle/>
          <a:p>
            <a:r>
              <a:rPr lang="sr-Latn-RS" dirty="0"/>
              <a:t>Objekat</a:t>
            </a:r>
          </a:p>
        </p:txBody>
      </p:sp>
      <p:sp>
        <p:nvSpPr>
          <p:cNvPr id="3" name="Text Placeholder 2">
            <a:extLst>
              <a:ext uri="{FF2B5EF4-FFF2-40B4-BE49-F238E27FC236}">
                <a16:creationId xmlns:a16="http://schemas.microsoft.com/office/drawing/2014/main" id="{B14718DB-D131-C51F-8D4B-6CD03E1AE72F}"/>
              </a:ext>
            </a:extLst>
          </p:cNvPr>
          <p:cNvSpPr>
            <a:spLocks noGrp="1"/>
          </p:cNvSpPr>
          <p:nvPr>
            <p:ph type="body" idx="1"/>
          </p:nvPr>
        </p:nvSpPr>
        <p:spPr>
          <a:xfrm>
            <a:off x="84138" y="1600200"/>
            <a:ext cx="5125536" cy="4525963"/>
          </a:xfrm>
        </p:spPr>
        <p:txBody>
          <a:bodyPr/>
          <a:lstStyle/>
          <a:p>
            <a:r>
              <a:rPr lang="sr-Latn-RS" dirty="0"/>
              <a:t>Objekat je komad memorije popunjen nekim vrijednostima.</a:t>
            </a:r>
            <a:endParaRPr lang="sr-Cyrl-BA" dirty="0"/>
          </a:p>
          <a:p>
            <a:r>
              <a:rPr lang="sr-Latn-RS" dirty="0"/>
              <a:t>Klasa pomaže objektu da popuni te vrijednosti.</a:t>
            </a:r>
          </a:p>
          <a:p>
            <a:r>
              <a:rPr lang="sr-Latn-RS" dirty="0"/>
              <a:t>Promjenjiva ukazuje na mjesto u memoriji gdje se podaci o objektu nalaze</a:t>
            </a:r>
            <a:r>
              <a:rPr lang="sr-Cyrl-BA" dirty="0"/>
              <a:t>.</a:t>
            </a:r>
          </a:p>
          <a:p>
            <a:r>
              <a:rPr lang="sr-Latn-RS" dirty="0"/>
              <a:t>Objekat ima:</a:t>
            </a:r>
          </a:p>
          <a:p>
            <a:pPr lvl="1"/>
            <a:r>
              <a:rPr lang="sr-Latn-RS" dirty="0"/>
              <a:t>Osobine</a:t>
            </a:r>
          </a:p>
          <a:p>
            <a:pPr lvl="1"/>
            <a:r>
              <a:rPr lang="sr-Latn-RS" dirty="0"/>
              <a:t>Ponašanja – mijenjaju osobine</a:t>
            </a:r>
          </a:p>
        </p:txBody>
      </p:sp>
      <p:pic>
        <p:nvPicPr>
          <p:cNvPr id="4" name="Picture 3">
            <a:extLst>
              <a:ext uri="{FF2B5EF4-FFF2-40B4-BE49-F238E27FC236}">
                <a16:creationId xmlns:a16="http://schemas.microsoft.com/office/drawing/2014/main" id="{3C9284C6-9981-CBCA-C892-40FCDFBAD3B3}"/>
              </a:ext>
            </a:extLst>
          </p:cNvPr>
          <p:cNvPicPr>
            <a:picLocks noChangeAspect="1"/>
          </p:cNvPicPr>
          <p:nvPr/>
        </p:nvPicPr>
        <p:blipFill>
          <a:blip r:embed="rId3"/>
          <a:stretch>
            <a:fillRect/>
          </a:stretch>
        </p:blipFill>
        <p:spPr>
          <a:xfrm>
            <a:off x="5209674" y="1770389"/>
            <a:ext cx="3934325" cy="4185583"/>
          </a:xfrm>
          <a:prstGeom prst="rect">
            <a:avLst/>
          </a:prstGeom>
        </p:spPr>
      </p:pic>
    </p:spTree>
    <p:extLst>
      <p:ext uri="{BB962C8B-B14F-4D97-AF65-F5344CB8AC3E}">
        <p14:creationId xmlns:p14="http://schemas.microsoft.com/office/powerpoint/2010/main" val="616054357"/>
      </p:ext>
    </p:extLst>
  </p:cSld>
  <p:clrMapOvr>
    <a:masterClrMapping/>
  </p:clrMapOvr>
</p:sld>
</file>

<file path=ppt/theme/theme1.xml><?xml version="1.0" encoding="utf-8"?>
<a:theme xmlns:a="http://schemas.openxmlformats.org/drawingml/2006/main" name="ppt_RT-R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3056</Words>
  <Application>Microsoft Office PowerPoint</Application>
  <PresentationFormat>On-screen Show (4:3)</PresentationFormat>
  <Paragraphs>329</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Noto Sans Symbols</vt:lpstr>
      <vt:lpstr>Calibri</vt:lpstr>
      <vt:lpstr>Arial Black</vt:lpstr>
      <vt:lpstr>Times New Roman</vt:lpstr>
      <vt:lpstr>Courier New</vt:lpstr>
      <vt:lpstr>ppt_RT-RK</vt:lpstr>
      <vt:lpstr>ELEMENTI  PYTHON JEZIKA </vt:lpstr>
      <vt:lpstr>ELEMENTI  PYTHON JEZIKA </vt:lpstr>
      <vt:lpstr>Elementi python jezika</vt:lpstr>
      <vt:lpstr>Elementi python jezika</vt:lpstr>
      <vt:lpstr>Klase</vt:lpstr>
      <vt:lpstr>Instance klase - objekti</vt:lpstr>
      <vt:lpstr>Scoping pravila</vt:lpstr>
      <vt:lpstr>4 Jahača apokalipse OOP</vt:lpstr>
      <vt:lpstr>Objekat</vt:lpstr>
      <vt:lpstr>Klasa</vt:lpstr>
      <vt:lpstr>Osobine i ponašanja</vt:lpstr>
      <vt:lpstr>Nasljeđivanje</vt:lpstr>
      <vt:lpstr>Višestruko nasljeđivanje</vt:lpstr>
      <vt:lpstr>Polimorfizam</vt:lpstr>
      <vt:lpstr>Enkapsulacija</vt:lpstr>
      <vt:lpstr>Properties – fancy enkapsulacija</vt:lpstr>
      <vt:lpstr>Geteri, seteri</vt:lpstr>
      <vt:lpstr>Statičke metode</vt:lpstr>
      <vt:lpstr>Metode klase</vt:lpstr>
      <vt:lpstr>Objekti i memorija</vt:lpstr>
      <vt:lpstr>Reprezentacija objekata</vt:lpstr>
      <vt:lpstr>Preklapanje operatora</vt:lpstr>
      <vt:lpstr>Preklapanje operatora</vt:lpstr>
      <vt:lpstr>Elementi python jezika</vt:lpstr>
      <vt:lpstr>Pripadnost klasi</vt:lpstr>
      <vt:lpstr>Apstrakcija i apstraktne klase</vt:lpstr>
      <vt:lpstr>Apstraktne klase</vt:lpstr>
      <vt:lpstr>Zadaci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ELEMENTI  PYTHON JEZIKA</dc:title>
  <dc:creator>Srdjan Popic</dc:creator>
  <cp:lastModifiedBy>Srdjan Popic</cp:lastModifiedBy>
  <cp:revision>72</cp:revision>
  <dcterms:modified xsi:type="dcterms:W3CDTF">2024-07-18T09:55:59Z</dcterms:modified>
</cp:coreProperties>
</file>